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30"/>
  </p:notesMasterIdLst>
  <p:sldIdLst>
    <p:sldId id="256" r:id="rId2"/>
    <p:sldId id="403" r:id="rId3"/>
    <p:sldId id="405" r:id="rId4"/>
    <p:sldId id="406" r:id="rId5"/>
    <p:sldId id="407" r:id="rId6"/>
    <p:sldId id="408" r:id="rId7"/>
    <p:sldId id="417" r:id="rId8"/>
    <p:sldId id="416" r:id="rId9"/>
    <p:sldId id="409" r:id="rId10"/>
    <p:sldId id="426" r:id="rId11"/>
    <p:sldId id="414" r:id="rId12"/>
    <p:sldId id="424" r:id="rId13"/>
    <p:sldId id="412" r:id="rId14"/>
    <p:sldId id="420" r:id="rId15"/>
    <p:sldId id="419" r:id="rId16"/>
    <p:sldId id="425" r:id="rId17"/>
    <p:sldId id="413" r:id="rId18"/>
    <p:sldId id="428" r:id="rId19"/>
    <p:sldId id="429" r:id="rId20"/>
    <p:sldId id="421" r:id="rId21"/>
    <p:sldId id="422" r:id="rId22"/>
    <p:sldId id="430" r:id="rId23"/>
    <p:sldId id="434" r:id="rId24"/>
    <p:sldId id="431" r:id="rId25"/>
    <p:sldId id="433" r:id="rId26"/>
    <p:sldId id="435" r:id="rId27"/>
    <p:sldId id="423" r:id="rId28"/>
    <p:sldId id="402" r:id="rId29"/>
  </p:sldIdLst>
  <p:sldSz cx="9144000" cy="6858000" type="screen4x3"/>
  <p:notesSz cx="6858000" cy="9144000"/>
  <p:embeddedFontLst>
    <p:embeddedFont>
      <p:font typeface="Gill Sans MT" pitchFamily="34" charset="0"/>
      <p:regular r:id="rId31"/>
      <p:bold r:id="rId32"/>
      <p:italic r:id="rId33"/>
      <p:boldItalic r:id="rId34"/>
    </p:embeddedFont>
    <p:embeddedFont>
      <p:font typeface="CMR10" pitchFamily="34" charset="0"/>
      <p:regular r:id="rId35"/>
    </p:embeddedFont>
    <p:embeddedFont>
      <p:font typeface="CMSY10ORIG" pitchFamily="34" charset="0"/>
      <p:regular r:id="rId36"/>
    </p:embeddedFont>
    <p:embeddedFont>
      <p:font typeface="CMMI10" pitchFamily="34" charset="0"/>
      <p:regular r:id="rId37"/>
    </p:embeddedFont>
    <p:embeddedFont>
      <p:font typeface="CMR7" pitchFamily="34" charset="0"/>
      <p:regular r:id="rId38"/>
    </p:embeddedFont>
    <p:embeddedFont>
      <p:font typeface="Wingdings 2" pitchFamily="18" charset="2"/>
      <p:regular r:id="rId39"/>
    </p:embeddedFont>
    <p:embeddedFont>
      <p:font typeface="Tahoma" pitchFamily="34" charset="0"/>
      <p:regular r:id="rId40"/>
      <p:bold r:id="rId41"/>
    </p:embeddedFont>
    <p:embeddedFont>
      <p:font typeface="cmsy10" pitchFamily="34" charset="0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Verdana" pitchFamily="34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</p:showPr>
  <p:clrMru>
    <a:srgbClr val="C32D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54" autoAdjust="0"/>
    <p:restoredTop sz="87000" autoAdjust="0"/>
  </p:normalViewPr>
  <p:slideViewPr>
    <p:cSldViewPr snapToGrid="0">
      <p:cViewPr varScale="1">
        <p:scale>
          <a:sx n="98" d="100"/>
          <a:sy n="98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C24E5-59BF-45E3-9AE0-B604C4600DE5}" type="datetimeFigureOut">
              <a:rPr lang="en-US" smtClean="0"/>
              <a:pPr/>
              <a:t>8/26/2008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9F032-6810-49FB-B58B-EA05A7FE8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17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18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19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21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22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23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24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25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26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27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3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4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5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6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7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8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E0E7F-D16D-44EF-AF5D-891D4058B59F}" type="slidenum">
              <a:rPr lang="en-US"/>
              <a:pPr/>
              <a:t>9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8/26/2008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Thomas Moscibroda, Microsoft Research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Footer Placeholder 9"/>
          <p:cNvSpPr txBox="1">
            <a:spLocks/>
          </p:cNvSpPr>
          <p:nvPr userDrawn="1"/>
        </p:nvSpPr>
        <p:spPr>
          <a:xfrm>
            <a:off x="2895600" y="6381750"/>
            <a:ext cx="4267200" cy="476250"/>
          </a:xfrm>
          <a:prstGeom prst="rect">
            <a:avLst/>
          </a:prstGeom>
        </p:spPr>
        <p:txBody>
          <a:bodyPr anchor="ctr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Thomas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Moscibroda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Microsoft Research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00200" y="914400"/>
            <a:ext cx="7543800" cy="1588"/>
          </a:xfrm>
          <a:prstGeom prst="line">
            <a:avLst/>
          </a:prstGeom>
          <a:ln w="1905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Footer Placeholder 9"/>
          <p:cNvSpPr txBox="1">
            <a:spLocks/>
          </p:cNvSpPr>
          <p:nvPr userDrawn="1"/>
        </p:nvSpPr>
        <p:spPr>
          <a:xfrm>
            <a:off x="2895599" y="6381750"/>
            <a:ext cx="4158343" cy="476250"/>
          </a:xfrm>
          <a:prstGeom prst="rect">
            <a:avLst/>
          </a:prstGeom>
        </p:spPr>
        <p:txBody>
          <a:bodyPr anchor="ctr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Thomas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Moscibroda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Microsoft Research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8/26/2008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8/26/2008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8/26/2008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6E0FB4C-8DCD-44B7-8861-B1E89B2C0BE7}" type="datetimeFigureOut">
              <a:rPr lang="en-US" smtClean="0"/>
              <a:pPr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4B621B-B773-4569-B034-09EB2CFDD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20972" y="114509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r>
              <a:rPr kumimoji="0" lang="en-US" dirty="0" smtClean="0"/>
              <a:t>$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352800" y="6381750"/>
            <a:ext cx="3581400" cy="476250"/>
          </a:xfrm>
          <a:prstGeom prst="rect">
            <a:avLst/>
          </a:prstGeom>
        </p:spPr>
        <p:txBody>
          <a:bodyPr anchor="ctr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dirty="0" smtClean="0"/>
              <a:t>Thomas </a:t>
            </a:r>
            <a:r>
              <a:rPr lang="en-US" dirty="0" err="1" smtClean="0"/>
              <a:t>Moscibroda</a:t>
            </a:r>
            <a:r>
              <a:rPr lang="en-US" dirty="0" smtClean="0"/>
              <a:t>, Microsoft Research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1905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20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8.png"/><Relationship Id="rId5" Type="http://schemas.openxmlformats.org/officeDocument/2006/relationships/tags" Target="../tags/tag20.xml"/><Relationship Id="rId10" Type="http://schemas.openxmlformats.org/officeDocument/2006/relationships/image" Target="../media/image17.png"/><Relationship Id="rId4" Type="http://schemas.openxmlformats.org/officeDocument/2006/relationships/tags" Target="../tags/tag19.xml"/><Relationship Id="rId9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8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6.png"/><Relationship Id="rId5" Type="http://schemas.openxmlformats.org/officeDocument/2006/relationships/tags" Target="../tags/tag30.xml"/><Relationship Id="rId10" Type="http://schemas.openxmlformats.org/officeDocument/2006/relationships/image" Target="../media/image25.png"/><Relationship Id="rId4" Type="http://schemas.openxmlformats.org/officeDocument/2006/relationships/tags" Target="../tags/tag29.xml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25.xml"/><Relationship Id="rId12" Type="http://schemas.openxmlformats.org/officeDocument/2006/relationships/image" Target="../media/image31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0.png"/><Relationship Id="rId5" Type="http://schemas.openxmlformats.org/officeDocument/2006/relationships/tags" Target="../tags/tag35.xml"/><Relationship Id="rId10" Type="http://schemas.openxmlformats.org/officeDocument/2006/relationships/image" Target="../media/image29.png"/><Relationship Id="rId4" Type="http://schemas.openxmlformats.org/officeDocument/2006/relationships/tags" Target="../tags/tag34.xml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slideLayout" Target="../slideLayouts/slideLayout12.xml"/><Relationship Id="rId26" Type="http://schemas.openxmlformats.org/officeDocument/2006/relationships/image" Target="../media/image36.png"/><Relationship Id="rId3" Type="http://schemas.openxmlformats.org/officeDocument/2006/relationships/tags" Target="../tags/tag38.xml"/><Relationship Id="rId21" Type="http://schemas.openxmlformats.org/officeDocument/2006/relationships/image" Target="../media/image32.png"/><Relationship Id="rId34" Type="http://schemas.openxmlformats.org/officeDocument/2006/relationships/image" Target="../media/image44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image" Target="../media/image27.png"/><Relationship Id="rId29" Type="http://schemas.openxmlformats.org/officeDocument/2006/relationships/image" Target="../media/image39.emf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34.png"/><Relationship Id="rId32" Type="http://schemas.openxmlformats.org/officeDocument/2006/relationships/image" Target="../media/image42.emf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13.gif"/><Relationship Id="rId10" Type="http://schemas.openxmlformats.org/officeDocument/2006/relationships/tags" Target="../tags/tag45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41.emf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29.png"/><Relationship Id="rId27" Type="http://schemas.openxmlformats.org/officeDocument/2006/relationships/image" Target="../media/image37.png"/><Relationship Id="rId30" Type="http://schemas.openxmlformats.org/officeDocument/2006/relationships/image" Target="../media/image40.emf"/><Relationship Id="rId35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18681" y="932234"/>
            <a:ext cx="7798003" cy="147161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Distributed Order Scheduling and its Application to </a:t>
            </a:r>
            <a:br>
              <a:rPr lang="en-US" sz="4000" b="1" dirty="0" smtClean="0"/>
            </a:br>
            <a:r>
              <a:rPr lang="en-US" sz="4000" b="1" dirty="0" smtClean="0"/>
              <a:t>Multi-Core DRAM Controllers</a:t>
            </a:r>
            <a:endParaRPr lang="en-US" sz="40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84506" y="3310647"/>
            <a:ext cx="6933606" cy="218739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81000" indent="-381000" algn="r">
              <a:buFontTx/>
              <a:buNone/>
            </a:pPr>
            <a:r>
              <a:rPr lang="en-US" sz="3200" b="1" dirty="0" smtClean="0">
                <a:solidFill>
                  <a:schemeClr val="accent3"/>
                </a:solidFill>
              </a:rPr>
              <a:t>Thomas Moscibroda</a:t>
            </a:r>
          </a:p>
          <a:p>
            <a:pPr marL="381000" indent="-381000" algn="r">
              <a:buFontTx/>
              <a:buNone/>
            </a:pPr>
            <a:r>
              <a:rPr lang="en-US" sz="2000" b="1" dirty="0" smtClean="0"/>
              <a:t>Distributed Systems Research, Redmond</a:t>
            </a:r>
          </a:p>
          <a:p>
            <a:pPr marL="381000" indent="-381000" algn="r">
              <a:buFontTx/>
              <a:buNone/>
            </a:pPr>
            <a:endParaRPr lang="en-US" sz="3200" b="1" dirty="0" smtClean="0"/>
          </a:p>
          <a:p>
            <a:pPr marL="381000" indent="-381000" algn="r">
              <a:buFontTx/>
              <a:buNone/>
            </a:pPr>
            <a:r>
              <a:rPr lang="en-US" sz="3200" b="1" dirty="0" smtClean="0"/>
              <a:t>Onur Mutlu</a:t>
            </a:r>
          </a:p>
          <a:p>
            <a:pPr marL="381000" indent="-381000" algn="r">
              <a:buFontTx/>
              <a:buNone/>
            </a:pPr>
            <a:r>
              <a:rPr lang="en-US" sz="2000" b="1" dirty="0" smtClean="0"/>
              <a:t>Computer Architecture Research, Redmond</a:t>
            </a:r>
          </a:p>
        </p:txBody>
      </p:sp>
      <p:pic>
        <p:nvPicPr>
          <p:cNvPr id="8" name="Picture 17" descr="image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791200"/>
            <a:ext cx="2897187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</p:spTree>
  </p:cSld>
  <p:clrMapOvr>
    <a:masterClrMapping/>
  </p:clrMapOvr>
  <p:transition advTm="218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oscitho\Desktop\Vorträge\Bilder\exclamation_mark_yello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7876" y="2012545"/>
            <a:ext cx="868979" cy="876569"/>
          </a:xfrm>
          <a:prstGeom prst="rect">
            <a:avLst/>
          </a:prstGeom>
          <a:noFill/>
        </p:spPr>
      </p:pic>
      <p:sp>
        <p:nvSpPr>
          <p:cNvPr id="21" name="Content Placeholder 11"/>
          <p:cNvSpPr txBox="1">
            <a:spLocks/>
          </p:cNvSpPr>
          <p:nvPr/>
        </p:nvSpPr>
        <p:spPr>
          <a:xfrm>
            <a:off x="1457002" y="1185498"/>
            <a:ext cx="718407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Distributed DRAM Controllers  Background &amp; Motivation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Distributed Order Scheduling Problem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Base Cases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Complete information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No information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Distributed Algorithm: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Communication vs. Approximation trade-off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Empirical Evaluation / Conclusions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22" name="Picture 41" descr="thin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3622" y="5205926"/>
            <a:ext cx="676275" cy="952500"/>
          </a:xfrm>
          <a:prstGeom prst="rect">
            <a:avLst/>
          </a:prstGeom>
          <a:noFill/>
        </p:spPr>
      </p:pic>
    </p:spTree>
  </p:cSld>
  <p:clrMapOvr>
    <a:masterClrMapping/>
  </p:clrMapOvr>
  <p:transition advTm="4163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427818" y="854757"/>
            <a:ext cx="7482718" cy="5283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Also known as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concurrent open shop scheduling problem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Given a set of n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orders</a:t>
            </a:r>
            <a:r>
              <a:rPr lang="en-US" sz="2000" dirty="0" smtClean="0">
                <a:sym typeface="Wingdings" pitchFamily="2" charset="2"/>
              </a:rPr>
              <a:t> (=threads) T={</a:t>
            </a:r>
            <a:r>
              <a:rPr lang="en-US" sz="2000" dirty="0" smtClean="0">
                <a:latin typeface="Gill Sans MT"/>
                <a:sym typeface="Wingdings" pitchFamily="2" charset="2"/>
              </a:rPr>
              <a:t>T</a:t>
            </a:r>
            <a:r>
              <a:rPr lang="en-US" sz="2000" baseline="-25000" dirty="0" smtClean="0">
                <a:latin typeface="Gill Sans MT"/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, … , </a:t>
            </a:r>
            <a:r>
              <a:rPr lang="en-US" sz="2000" dirty="0" err="1" smtClean="0">
                <a:sym typeface="Wingdings" pitchFamily="2" charset="2"/>
              </a:rPr>
              <a:t>T</a:t>
            </a:r>
            <a:r>
              <a:rPr lang="en-US" sz="2000" baseline="-25000" dirty="0" err="1" smtClean="0">
                <a:sym typeface="Wingdings" pitchFamily="2" charset="2"/>
              </a:rPr>
              <a:t>n</a:t>
            </a:r>
            <a:r>
              <a:rPr lang="en-US" sz="2000" dirty="0" smtClean="0">
                <a:sym typeface="Wingdings" pitchFamily="2" charset="2"/>
              </a:rPr>
              <a:t>}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Given a set of m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facilities</a:t>
            </a:r>
            <a:r>
              <a:rPr lang="en-US" sz="2000" dirty="0" smtClean="0">
                <a:sym typeface="Wingdings" pitchFamily="2" charset="2"/>
              </a:rPr>
              <a:t> (=banks)  B={</a:t>
            </a:r>
            <a:r>
              <a:rPr lang="en-US" sz="2000" dirty="0" smtClean="0">
                <a:latin typeface="Gill Sans MT"/>
                <a:sym typeface="Wingdings" pitchFamily="2" charset="2"/>
              </a:rPr>
              <a:t>B</a:t>
            </a:r>
            <a:r>
              <a:rPr lang="en-US" sz="2000" baseline="-25000" dirty="0" smtClean="0">
                <a:latin typeface="Gill Sans MT"/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,…,</a:t>
            </a:r>
            <a:r>
              <a:rPr lang="en-US" sz="2000" dirty="0" err="1" smtClean="0">
                <a:latin typeface="Gill Sans MT"/>
                <a:sym typeface="Wingdings" pitchFamily="2" charset="2"/>
              </a:rPr>
              <a:t>B</a:t>
            </a:r>
            <a:r>
              <a:rPr lang="en-US" sz="2000" baseline="-25000" dirty="0" err="1" smtClean="0">
                <a:latin typeface="Gill Sans MT"/>
                <a:sym typeface="Wingdings" pitchFamily="2" charset="2"/>
              </a:rPr>
              <a:t>m</a:t>
            </a:r>
            <a:r>
              <a:rPr lang="en-US" sz="2000" dirty="0" smtClean="0">
                <a:sym typeface="Wingdings" pitchFamily="2" charset="2"/>
              </a:rPr>
              <a:t>}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Each thread </a:t>
            </a:r>
            <a:r>
              <a:rPr lang="en-US" sz="2000" dirty="0" smtClean="0">
                <a:latin typeface="Gill Sans MT"/>
                <a:sym typeface="Wingdings" pitchFamily="2" charset="2"/>
              </a:rPr>
              <a:t>T</a:t>
            </a:r>
            <a:r>
              <a:rPr lang="en-US" sz="2000" baseline="-25000" dirty="0" smtClean="0">
                <a:latin typeface="Gill Sans MT"/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 has a set of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requests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latin typeface="Gill Sans MT"/>
                <a:sym typeface="Wingdings" pitchFamily="2" charset="2"/>
              </a:rPr>
              <a:t>R</a:t>
            </a:r>
            <a:r>
              <a:rPr lang="en-US" sz="2000" baseline="-25000" dirty="0" err="1" smtClean="0">
                <a:latin typeface="Gill Sans MT"/>
                <a:sym typeface="Wingdings" pitchFamily="2" charset="2"/>
              </a:rPr>
              <a:t>ij</a:t>
            </a:r>
            <a:r>
              <a:rPr lang="en-US" sz="2000" baseline="-25000" dirty="0" smtClean="0">
                <a:latin typeface="Gill Sans MT"/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going to bank </a:t>
            </a:r>
            <a:r>
              <a:rPr lang="en-US" sz="2000" dirty="0" err="1" smtClean="0">
                <a:latin typeface="Gill Sans MT"/>
                <a:sym typeface="Wingdings" pitchFamily="2" charset="2"/>
              </a:rPr>
              <a:t>B</a:t>
            </a:r>
            <a:r>
              <a:rPr lang="en-US" sz="2000" baseline="-25000" dirty="0" err="1" smtClean="0">
                <a:latin typeface="Gill Sans MT"/>
                <a:sym typeface="Wingdings" pitchFamily="2" charset="2"/>
              </a:rPr>
              <a:t>j</a:t>
            </a:r>
            <a:endParaRPr lang="en-US" sz="2000" baseline="-25000" dirty="0" smtClean="0">
              <a:latin typeface="Gill Sans MT"/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Let </a:t>
            </a:r>
            <a:r>
              <a:rPr lang="en-US" sz="2000" dirty="0" err="1" smtClean="0">
                <a:latin typeface="Gill Sans MT"/>
                <a:sym typeface="Wingdings" pitchFamily="2" charset="2"/>
              </a:rPr>
              <a:t>p</a:t>
            </a:r>
            <a:r>
              <a:rPr lang="en-US" sz="2000" baseline="-25000" dirty="0" err="1" smtClean="0">
                <a:latin typeface="Gill Sans MT"/>
                <a:sym typeface="Wingdings" pitchFamily="2" charset="2"/>
              </a:rPr>
              <a:t>ij</a:t>
            </a:r>
            <a:r>
              <a:rPr lang="en-US" sz="2000" dirty="0" smtClean="0">
                <a:sym typeface="Wingdings" pitchFamily="2" charset="2"/>
              </a:rPr>
              <a:t> be the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total processing time </a:t>
            </a:r>
            <a:r>
              <a:rPr lang="en-US" sz="2000" dirty="0" smtClean="0">
                <a:sym typeface="Wingdings" pitchFamily="2" charset="2"/>
              </a:rPr>
              <a:t>of all requests </a:t>
            </a:r>
            <a:r>
              <a:rPr lang="en-US" sz="2000" dirty="0" err="1" smtClean="0">
                <a:latin typeface="Gill Sans MT"/>
                <a:sym typeface="Wingdings" pitchFamily="2" charset="2"/>
              </a:rPr>
              <a:t>R</a:t>
            </a:r>
            <a:r>
              <a:rPr lang="en-US" sz="2000" u="sng" baseline="-25000" dirty="0" err="1" smtClean="0">
                <a:latin typeface="Gill Sans MT"/>
                <a:sym typeface="Wingdings" pitchFamily="2" charset="2"/>
              </a:rPr>
              <a:t>ij</a:t>
            </a:r>
            <a:endParaRPr lang="en-US" sz="2000" u="sng" baseline="-25000" dirty="0" smtClean="0">
              <a:latin typeface="Gill Sans MT"/>
              <a:sym typeface="Wingdings" pitchFamily="2" charset="2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en-US" sz="2000" dirty="0" smtClean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Customer Order Scheduling</a:t>
            </a:r>
            <a:endParaRPr lang="en-US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00449" y="4480437"/>
            <a:ext cx="30380" cy="429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8333" y="3997194"/>
            <a:ext cx="961885" cy="1719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900"/>
          </a:p>
        </p:txBody>
      </p:sp>
      <p:sp>
        <p:nvSpPr>
          <p:cNvPr id="8" name="Rectangle 7"/>
          <p:cNvSpPr/>
          <p:nvPr/>
        </p:nvSpPr>
        <p:spPr>
          <a:xfrm>
            <a:off x="5015875" y="3997194"/>
            <a:ext cx="961885" cy="1719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900"/>
          </a:p>
        </p:txBody>
      </p:sp>
      <p:sp>
        <p:nvSpPr>
          <p:cNvPr id="9" name="Rectangle 8"/>
          <p:cNvSpPr/>
          <p:nvPr/>
        </p:nvSpPr>
        <p:spPr>
          <a:xfrm>
            <a:off x="6053930" y="3988965"/>
            <a:ext cx="961885" cy="1719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900"/>
          </a:p>
        </p:txBody>
      </p:sp>
      <p:sp>
        <p:nvSpPr>
          <p:cNvPr id="10" name="Rectangle 9"/>
          <p:cNvSpPr/>
          <p:nvPr/>
        </p:nvSpPr>
        <p:spPr>
          <a:xfrm>
            <a:off x="2875989" y="3999936"/>
            <a:ext cx="961885" cy="1719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9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79831" y="4550703"/>
            <a:ext cx="726341" cy="21353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r>
              <a:rPr lang="en-US" sz="1050" dirty="0" smtClean="0">
                <a:solidFill>
                  <a:schemeClr val="bg1"/>
                </a:solidFill>
              </a:rPr>
              <a:t>T5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984953" y="4275733"/>
            <a:ext cx="726341" cy="21487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>
              <a:defRPr/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T2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69213" y="5403151"/>
            <a:ext cx="726341" cy="21487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r>
              <a:rPr lang="en-US" sz="105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72216" y="4556873"/>
            <a:ext cx="726341" cy="21353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r>
              <a:rPr lang="en-US" sz="1050" dirty="0" smtClean="0">
                <a:solidFill>
                  <a:schemeClr val="bg1"/>
                </a:solidFill>
              </a:rPr>
              <a:t>T4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182624" y="5413436"/>
            <a:ext cx="726341" cy="21487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>
              <a:defRPr/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T2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72849" y="4275733"/>
            <a:ext cx="726341" cy="21487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>
              <a:defRPr/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T2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987637" y="5137752"/>
            <a:ext cx="726341" cy="21487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r>
              <a:rPr lang="en-US" sz="105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182624" y="4868158"/>
            <a:ext cx="726341" cy="21487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>
              <a:defRPr/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T2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47874" y="5417552"/>
            <a:ext cx="726341" cy="21487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r>
              <a:rPr lang="en-US" sz="105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82853" y="5154215"/>
            <a:ext cx="726341" cy="21487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r>
              <a:rPr lang="en-US" sz="105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85564" y="4844900"/>
            <a:ext cx="726341" cy="21353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r>
              <a:rPr lang="en-US" sz="1050" dirty="0" smtClean="0">
                <a:solidFill>
                  <a:schemeClr val="bg1"/>
                </a:solidFill>
              </a:rPr>
              <a:t>T4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154402" y="4857245"/>
            <a:ext cx="726341" cy="21353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r>
              <a:rPr lang="en-US" sz="1050" dirty="0" smtClean="0">
                <a:solidFill>
                  <a:schemeClr val="bg1"/>
                </a:solidFill>
              </a:rPr>
              <a:t>T5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65482" y="5116468"/>
            <a:ext cx="726341" cy="21353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r>
              <a:rPr lang="en-US" sz="1050" dirty="0" smtClean="0">
                <a:solidFill>
                  <a:schemeClr val="bg1"/>
                </a:solidFill>
              </a:rPr>
              <a:t>T4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979139" y="5405207"/>
            <a:ext cx="726341" cy="21487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>
              <a:defRPr/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T2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072932" y="4843556"/>
            <a:ext cx="726341" cy="21487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>
              <a:defRPr/>
            </a:pP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T2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146570" y="4562360"/>
            <a:ext cx="726341" cy="21353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r>
              <a:rPr lang="en-US" sz="1050" dirty="0" smtClean="0">
                <a:solidFill>
                  <a:schemeClr val="bg1"/>
                </a:solidFill>
              </a:rPr>
              <a:t>T3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146570" y="4290793"/>
            <a:ext cx="726341" cy="21353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r>
              <a:rPr lang="en-US" sz="1050" dirty="0" smtClean="0">
                <a:solidFill>
                  <a:schemeClr val="bg1"/>
                </a:solidFill>
              </a:rPr>
              <a:t>T3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162076" y="5127441"/>
            <a:ext cx="726341" cy="21353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r>
              <a:rPr lang="en-US" sz="1050" dirty="0" smtClean="0">
                <a:solidFill>
                  <a:schemeClr val="bg1"/>
                </a:solidFill>
              </a:rPr>
              <a:t>T3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79589" y="4576077"/>
            <a:ext cx="726341" cy="21353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r>
              <a:rPr lang="en-US" sz="1050" dirty="0" smtClean="0">
                <a:solidFill>
                  <a:schemeClr val="bg1"/>
                </a:solidFill>
              </a:rPr>
              <a:t>T3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70434" y="4663744"/>
            <a:ext cx="729002" cy="482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/>
              </a:rPr>
              <a:t>p</a:t>
            </a:r>
            <a:r>
              <a:rPr lang="en-US" baseline="-25000" dirty="0" smtClean="0">
                <a:latin typeface="Gill Sans MT"/>
              </a:rPr>
              <a:t>21</a:t>
            </a:r>
            <a:r>
              <a:rPr lang="en-US" dirty="0" smtClean="0">
                <a:latin typeface="Gill Sans MT"/>
              </a:rPr>
              <a:t>=2</a:t>
            </a:r>
            <a:endParaRPr lang="en-US" dirty="0">
              <a:latin typeface="Gill Sans MT"/>
            </a:endParaRPr>
          </a:p>
        </p:txBody>
      </p:sp>
      <p:cxnSp>
        <p:nvCxnSpPr>
          <p:cNvPr id="35" name="Straight Arrow Connector 34"/>
          <p:cNvCxnSpPr>
            <a:stCxn id="33" idx="3"/>
            <a:endCxn id="12" idx="1"/>
          </p:cNvCxnSpPr>
          <p:nvPr/>
        </p:nvCxnSpPr>
        <p:spPr>
          <a:xfrm flipV="1">
            <a:off x="2499436" y="4383172"/>
            <a:ext cx="485517" cy="5215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3"/>
            <a:endCxn id="26" idx="1"/>
          </p:cNvCxnSpPr>
          <p:nvPr/>
        </p:nvCxnSpPr>
        <p:spPr>
          <a:xfrm>
            <a:off x="2499436" y="4904761"/>
            <a:ext cx="479704" cy="6078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81917" y="331308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/>
              </a:rPr>
              <a:t>p</a:t>
            </a:r>
            <a:r>
              <a:rPr lang="en-US" baseline="-25000" dirty="0" smtClean="0">
                <a:latin typeface="Gill Sans MT"/>
              </a:rPr>
              <a:t>33</a:t>
            </a:r>
            <a:r>
              <a:rPr lang="en-US" dirty="0" smtClean="0">
                <a:latin typeface="Gill Sans MT"/>
              </a:rPr>
              <a:t>=3</a:t>
            </a:r>
            <a:endParaRPr lang="en-US" dirty="0">
              <a:latin typeface="Gill Sans MT"/>
            </a:endParaRPr>
          </a:p>
        </p:txBody>
      </p:sp>
      <p:cxnSp>
        <p:nvCxnSpPr>
          <p:cNvPr id="43" name="Straight Arrow Connector 42"/>
          <p:cNvCxnSpPr>
            <a:stCxn id="39" idx="1"/>
            <a:endCxn id="30" idx="3"/>
          </p:cNvCxnSpPr>
          <p:nvPr/>
        </p:nvCxnSpPr>
        <p:spPr>
          <a:xfrm rot="10800000" flipV="1">
            <a:off x="5888417" y="3497754"/>
            <a:ext cx="493500" cy="17364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1"/>
            <a:endCxn id="29" idx="3"/>
          </p:cNvCxnSpPr>
          <p:nvPr/>
        </p:nvCxnSpPr>
        <p:spPr>
          <a:xfrm rot="10800000" flipV="1">
            <a:off x="5872911" y="3497754"/>
            <a:ext cx="509006" cy="8998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1"/>
            <a:endCxn id="28" idx="3"/>
          </p:cNvCxnSpPr>
          <p:nvPr/>
        </p:nvCxnSpPr>
        <p:spPr>
          <a:xfrm rot="10800000" flipV="1">
            <a:off x="5872911" y="3497755"/>
            <a:ext cx="509006" cy="11713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757014" y="329119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/>
              </a:rPr>
              <a:t>R</a:t>
            </a:r>
            <a:r>
              <a:rPr lang="en-US" baseline="-25000" dirty="0" smtClean="0">
                <a:latin typeface="Gill Sans MT"/>
              </a:rPr>
              <a:t>21</a:t>
            </a:r>
            <a:endParaRPr lang="en-US" dirty="0">
              <a:latin typeface="Gill Sans MT"/>
            </a:endParaRPr>
          </a:p>
        </p:txBody>
      </p:sp>
      <p:cxnSp>
        <p:nvCxnSpPr>
          <p:cNvPr id="87" name="Straight Arrow Connector 86"/>
          <p:cNvCxnSpPr>
            <a:stCxn id="85" idx="2"/>
            <a:endCxn id="12" idx="0"/>
          </p:cNvCxnSpPr>
          <p:nvPr/>
        </p:nvCxnSpPr>
        <p:spPr>
          <a:xfrm rot="16200000" flipH="1">
            <a:off x="2864469" y="3792077"/>
            <a:ext cx="615209" cy="352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514477" y="3307405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/>
              </a:rPr>
              <a:t>R</a:t>
            </a:r>
            <a:r>
              <a:rPr lang="en-US" baseline="-25000" dirty="0" smtClean="0">
                <a:latin typeface="Gill Sans MT"/>
              </a:rPr>
              <a:t>33</a:t>
            </a:r>
            <a:endParaRPr lang="en-US" dirty="0">
              <a:latin typeface="Gill Sans MT"/>
            </a:endParaRPr>
          </a:p>
        </p:txBody>
      </p:sp>
      <p:cxnSp>
        <p:nvCxnSpPr>
          <p:cNvPr id="90" name="Straight Arrow Connector 89"/>
          <p:cNvCxnSpPr>
            <a:stCxn id="89" idx="2"/>
            <a:endCxn id="28" idx="0"/>
          </p:cNvCxnSpPr>
          <p:nvPr/>
        </p:nvCxnSpPr>
        <p:spPr>
          <a:xfrm rot="16200000" flipH="1">
            <a:off x="4688802" y="3741420"/>
            <a:ext cx="885623" cy="7562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16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85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427818" y="854757"/>
            <a:ext cx="7482718" cy="5283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Also known as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concurrent open shop scheduling problem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Given a set of n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orders</a:t>
            </a:r>
            <a:r>
              <a:rPr lang="en-US" sz="2000" dirty="0" smtClean="0">
                <a:sym typeface="Wingdings" pitchFamily="2" charset="2"/>
              </a:rPr>
              <a:t> (=threads) T={</a:t>
            </a:r>
            <a:r>
              <a:rPr lang="en-US" sz="2000" dirty="0" smtClean="0">
                <a:latin typeface="Gill Sans MT"/>
                <a:sym typeface="Wingdings" pitchFamily="2" charset="2"/>
              </a:rPr>
              <a:t>T</a:t>
            </a:r>
            <a:r>
              <a:rPr lang="en-US" sz="2000" baseline="-25000" dirty="0" smtClean="0">
                <a:latin typeface="Gill Sans MT"/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, … , </a:t>
            </a:r>
            <a:r>
              <a:rPr lang="en-US" sz="2000" dirty="0" err="1" smtClean="0">
                <a:sym typeface="Wingdings" pitchFamily="2" charset="2"/>
              </a:rPr>
              <a:t>T</a:t>
            </a:r>
            <a:r>
              <a:rPr lang="en-US" sz="2000" baseline="-25000" dirty="0" err="1" smtClean="0">
                <a:sym typeface="Wingdings" pitchFamily="2" charset="2"/>
              </a:rPr>
              <a:t>n</a:t>
            </a:r>
            <a:r>
              <a:rPr lang="en-US" sz="2000" dirty="0" smtClean="0">
                <a:sym typeface="Wingdings" pitchFamily="2" charset="2"/>
              </a:rPr>
              <a:t>}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Given a set of m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facilities</a:t>
            </a:r>
            <a:r>
              <a:rPr lang="en-US" sz="2000" dirty="0" smtClean="0">
                <a:sym typeface="Wingdings" pitchFamily="2" charset="2"/>
              </a:rPr>
              <a:t> (=banks)  B={</a:t>
            </a:r>
            <a:r>
              <a:rPr lang="en-US" sz="2000" dirty="0" smtClean="0">
                <a:latin typeface="Gill Sans MT"/>
                <a:sym typeface="Wingdings" pitchFamily="2" charset="2"/>
              </a:rPr>
              <a:t>B</a:t>
            </a:r>
            <a:r>
              <a:rPr lang="en-US" sz="2000" baseline="-25000" dirty="0" smtClean="0">
                <a:latin typeface="Gill Sans MT"/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,…,</a:t>
            </a:r>
            <a:r>
              <a:rPr lang="en-US" sz="2000" dirty="0" err="1" smtClean="0">
                <a:latin typeface="Gill Sans MT"/>
                <a:sym typeface="Wingdings" pitchFamily="2" charset="2"/>
              </a:rPr>
              <a:t>B</a:t>
            </a:r>
            <a:r>
              <a:rPr lang="en-US" sz="2000" baseline="-25000" dirty="0" err="1" smtClean="0">
                <a:latin typeface="Gill Sans MT"/>
                <a:sym typeface="Wingdings" pitchFamily="2" charset="2"/>
              </a:rPr>
              <a:t>m</a:t>
            </a:r>
            <a:r>
              <a:rPr lang="en-US" sz="2000" dirty="0" smtClean="0">
                <a:sym typeface="Wingdings" pitchFamily="2" charset="2"/>
              </a:rPr>
              <a:t>}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Each thread </a:t>
            </a:r>
            <a:r>
              <a:rPr lang="en-US" sz="2000" dirty="0" smtClean="0">
                <a:latin typeface="Gill Sans MT"/>
                <a:sym typeface="Wingdings" pitchFamily="2" charset="2"/>
              </a:rPr>
              <a:t>T</a:t>
            </a:r>
            <a:r>
              <a:rPr lang="en-US" sz="2000" baseline="-25000" dirty="0" smtClean="0">
                <a:latin typeface="Gill Sans MT"/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 has a set of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requests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latin typeface="Gill Sans MT"/>
                <a:sym typeface="Wingdings" pitchFamily="2" charset="2"/>
              </a:rPr>
              <a:t>R</a:t>
            </a:r>
            <a:r>
              <a:rPr lang="en-US" sz="2000" baseline="-25000" dirty="0" err="1" smtClean="0">
                <a:latin typeface="Gill Sans MT"/>
                <a:sym typeface="Wingdings" pitchFamily="2" charset="2"/>
              </a:rPr>
              <a:t>ij</a:t>
            </a:r>
            <a:r>
              <a:rPr lang="en-US" sz="2000" baseline="-25000" dirty="0" smtClean="0">
                <a:latin typeface="Gill Sans MT"/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going to bank </a:t>
            </a:r>
            <a:r>
              <a:rPr lang="en-US" sz="2000" dirty="0" err="1" smtClean="0">
                <a:latin typeface="Gill Sans MT"/>
                <a:sym typeface="Wingdings" pitchFamily="2" charset="2"/>
              </a:rPr>
              <a:t>B</a:t>
            </a:r>
            <a:r>
              <a:rPr lang="en-US" sz="2000" baseline="-25000" dirty="0" err="1" smtClean="0">
                <a:latin typeface="Gill Sans MT"/>
                <a:sym typeface="Wingdings" pitchFamily="2" charset="2"/>
              </a:rPr>
              <a:t>j</a:t>
            </a:r>
            <a:endParaRPr lang="en-US" sz="2000" baseline="-25000" dirty="0" smtClean="0">
              <a:latin typeface="Gill Sans MT"/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Let </a:t>
            </a:r>
            <a:r>
              <a:rPr lang="en-US" sz="2000" dirty="0" err="1" smtClean="0">
                <a:latin typeface="Gill Sans MT"/>
                <a:sym typeface="Wingdings" pitchFamily="2" charset="2"/>
              </a:rPr>
              <a:t>p</a:t>
            </a:r>
            <a:r>
              <a:rPr lang="en-US" sz="2000" baseline="-25000" dirty="0" err="1" smtClean="0">
                <a:latin typeface="Gill Sans MT"/>
                <a:sym typeface="Wingdings" pitchFamily="2" charset="2"/>
              </a:rPr>
              <a:t>ij</a:t>
            </a:r>
            <a:r>
              <a:rPr lang="en-US" sz="2000" dirty="0" smtClean="0">
                <a:sym typeface="Wingdings" pitchFamily="2" charset="2"/>
              </a:rPr>
              <a:t> be the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total processing time </a:t>
            </a:r>
            <a:r>
              <a:rPr lang="en-US" sz="2000" dirty="0" smtClean="0">
                <a:sym typeface="Wingdings" pitchFamily="2" charset="2"/>
              </a:rPr>
              <a:t>of all requests </a:t>
            </a:r>
            <a:r>
              <a:rPr lang="en-US" sz="2000" dirty="0" err="1" smtClean="0">
                <a:latin typeface="Gill Sans MT"/>
                <a:sym typeface="Wingdings" pitchFamily="2" charset="2"/>
              </a:rPr>
              <a:t>R</a:t>
            </a:r>
            <a:r>
              <a:rPr lang="en-US" sz="2000" baseline="-25000" dirty="0" err="1" smtClean="0">
                <a:latin typeface="Gill Sans MT"/>
                <a:sym typeface="Wingdings" pitchFamily="2" charset="2"/>
              </a:rPr>
              <a:t>ij</a:t>
            </a:r>
            <a:endParaRPr lang="en-US" sz="2000" baseline="-25000" dirty="0" smtClean="0">
              <a:latin typeface="Gill Sans MT"/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en-US" sz="2000" dirty="0" smtClean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/>
              <a:t>Let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ij</a:t>
            </a:r>
            <a:r>
              <a:rPr lang="en-US" sz="2000" dirty="0" smtClean="0"/>
              <a:t> be the </a:t>
            </a:r>
            <a:r>
              <a:rPr lang="en-US" sz="2000" dirty="0" smtClean="0">
                <a:solidFill>
                  <a:srgbClr val="FF0000"/>
                </a:solidFill>
              </a:rPr>
              <a:t>completion time</a:t>
            </a:r>
            <a:r>
              <a:rPr lang="en-US" sz="2000" dirty="0" smtClean="0"/>
              <a:t> of a request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ij</a:t>
            </a:r>
            <a:endParaRPr lang="en-US" sz="2000" baseline="-25000" dirty="0" smtClean="0"/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000" dirty="0" smtClean="0">
                <a:sym typeface="Wingdings" pitchFamily="2" charset="2"/>
              </a:rPr>
              <a:t>An order/thread is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completed when </a:t>
            </a:r>
            <a:r>
              <a:rPr lang="en-US" sz="2000" b="1" i="1" dirty="0" smtClean="0">
                <a:solidFill>
                  <a:srgbClr val="FF0000"/>
                </a:solidFill>
                <a:sym typeface="Wingdings" pitchFamily="2" charset="2"/>
              </a:rPr>
              <a:t>all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its requests are served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Order completion time </a:t>
            </a:r>
            <a:r>
              <a:rPr lang="en-US" sz="2000" u="sng" dirty="0" smtClean="0">
                <a:sym typeface="Wingdings" pitchFamily="2" charset="2"/>
              </a:rPr>
              <a:t/>
            </a:r>
            <a:br>
              <a:rPr lang="en-US" sz="2000" u="sng" dirty="0" smtClean="0">
                <a:sym typeface="Wingdings" pitchFamily="2" charset="2"/>
              </a:rPr>
            </a:br>
            <a:endParaRPr lang="en-US" sz="2000" u="sng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000" u="sng" dirty="0" smtClean="0">
                <a:sym typeface="Wingdings" pitchFamily="2" charset="2"/>
              </a:rPr>
              <a:t/>
            </a:r>
            <a:br>
              <a:rPr lang="en-US" sz="2000" u="sng" dirty="0" smtClean="0">
                <a:sym typeface="Wingdings" pitchFamily="2" charset="2"/>
              </a:rPr>
            </a:br>
            <a:r>
              <a:rPr lang="en-US" sz="2000" u="sng" dirty="0" smtClean="0">
                <a:sym typeface="Wingdings" pitchFamily="2" charset="2"/>
              </a:rPr>
              <a:t>Goal:</a:t>
            </a:r>
            <a:r>
              <a:rPr lang="en-US" sz="2000" dirty="0" smtClean="0">
                <a:sym typeface="Wingdings" pitchFamily="2" charset="2"/>
              </a:rPr>
              <a:t>   Schedule all orders/threads in a given order such that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	  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average completion time </a:t>
            </a:r>
            <a:r>
              <a:rPr lang="en-US" sz="2000" dirty="0" smtClean="0">
                <a:sym typeface="Wingdings" pitchFamily="2" charset="2"/>
              </a:rPr>
              <a:t>is minimized. </a:t>
            </a:r>
            <a:endParaRPr lang="en-US" sz="2000" u="sng" dirty="0" smtClean="0">
              <a:latin typeface="cmmi1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Customer Order Scheduling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595335" y="5282119"/>
            <a:ext cx="6974733" cy="758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63310" y="4371500"/>
            <a:ext cx="1524003" cy="431292"/>
          </a:xfrm>
          <a:prstGeom prst="rect">
            <a:avLst/>
          </a:prstGeom>
        </p:spPr>
      </p:pic>
      <p:grpSp>
        <p:nvGrpSpPr>
          <p:cNvPr id="3" name="Group 82"/>
          <p:cNvGrpSpPr/>
          <p:nvPr/>
        </p:nvGrpSpPr>
        <p:grpSpPr>
          <a:xfrm>
            <a:off x="6507804" y="4377443"/>
            <a:ext cx="2314714" cy="523220"/>
            <a:chOff x="6332706" y="3978611"/>
            <a:chExt cx="2314714" cy="530987"/>
          </a:xfrm>
        </p:grpSpPr>
        <p:sp>
          <p:nvSpPr>
            <p:cNvPr id="79" name="TextBox 78"/>
            <p:cNvSpPr txBox="1"/>
            <p:nvPr/>
          </p:nvSpPr>
          <p:spPr>
            <a:xfrm>
              <a:off x="7283329" y="3978611"/>
              <a:ext cx="1364091" cy="530987"/>
            </a:xfrm>
            <a:prstGeom prst="rect">
              <a:avLst/>
            </a:prstGeom>
            <a:ln w="190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t">
              <a:spAutoFit/>
            </a:bodyPr>
            <a:lstStyle/>
            <a:p>
              <a:r>
                <a:rPr lang="en-US" sz="1400" dirty="0" smtClean="0"/>
                <a:t>corresponds to </a:t>
              </a:r>
              <a:br>
                <a:rPr lang="en-US" sz="1400" dirty="0" smtClean="0"/>
              </a:br>
              <a:r>
                <a:rPr lang="en-US" sz="1400" dirty="0" smtClean="0"/>
                <a:t>thread stall time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rot="10800000">
              <a:off x="6332706" y="4114800"/>
              <a:ext cx="914400" cy="1264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416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613342" y="114762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613342" y="183342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4613342" y="251922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56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955992" y="3263765"/>
            <a:ext cx="762000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41592" y="3263765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127192" y="3263765"/>
            <a:ext cx="762000" cy="2540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955992" y="2920865"/>
            <a:ext cx="762000" cy="25241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T0</a:t>
            </a:r>
          </a:p>
        </p:txBody>
      </p:sp>
      <p:sp>
        <p:nvSpPr>
          <p:cNvPr id="25611" name="Rectangle 3"/>
          <p:cNvSpPr>
            <a:spLocks noChangeArrowheads="1"/>
          </p:cNvSpPr>
          <p:nvPr/>
        </p:nvSpPr>
        <p:spPr bwMode="auto">
          <a:xfrm>
            <a:off x="1127192" y="3606665"/>
            <a:ext cx="762000" cy="93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612" name="Text Box 80"/>
          <p:cNvSpPr txBox="1">
            <a:spLocks noChangeArrowheads="1"/>
          </p:cNvSpPr>
          <p:nvPr/>
        </p:nvSpPr>
        <p:spPr bwMode="auto">
          <a:xfrm>
            <a:off x="1100205" y="3876540"/>
            <a:ext cx="822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Bank 0</a:t>
            </a:r>
          </a:p>
        </p:txBody>
      </p:sp>
      <p:sp>
        <p:nvSpPr>
          <p:cNvPr id="25613" name="Rectangle 3"/>
          <p:cNvSpPr>
            <a:spLocks noChangeArrowheads="1"/>
          </p:cNvSpPr>
          <p:nvPr/>
        </p:nvSpPr>
        <p:spPr bwMode="auto">
          <a:xfrm>
            <a:off x="2041592" y="3606665"/>
            <a:ext cx="762000" cy="93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614" name="Text Box 80"/>
          <p:cNvSpPr txBox="1">
            <a:spLocks noChangeArrowheads="1"/>
          </p:cNvSpPr>
          <p:nvPr/>
        </p:nvSpPr>
        <p:spPr bwMode="auto">
          <a:xfrm>
            <a:off x="2041592" y="3876540"/>
            <a:ext cx="8239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Bank 1</a:t>
            </a:r>
          </a:p>
        </p:txBody>
      </p:sp>
      <p:sp>
        <p:nvSpPr>
          <p:cNvPr id="25615" name="Rectangle 3"/>
          <p:cNvSpPr>
            <a:spLocks noChangeArrowheads="1"/>
          </p:cNvSpPr>
          <p:nvPr/>
        </p:nvSpPr>
        <p:spPr bwMode="auto">
          <a:xfrm>
            <a:off x="2955992" y="3606665"/>
            <a:ext cx="762000" cy="93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616" name="Text Box 80"/>
          <p:cNvSpPr txBox="1">
            <a:spLocks noChangeArrowheads="1"/>
          </p:cNvSpPr>
          <p:nvPr/>
        </p:nvSpPr>
        <p:spPr bwMode="auto">
          <a:xfrm>
            <a:off x="2929005" y="3876540"/>
            <a:ext cx="822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Bank 2</a:t>
            </a:r>
          </a:p>
        </p:txBody>
      </p:sp>
      <p:sp>
        <p:nvSpPr>
          <p:cNvPr id="25617" name="Rectangle 3"/>
          <p:cNvSpPr>
            <a:spLocks noChangeArrowheads="1"/>
          </p:cNvSpPr>
          <p:nvPr/>
        </p:nvSpPr>
        <p:spPr bwMode="auto">
          <a:xfrm>
            <a:off x="3870392" y="3606665"/>
            <a:ext cx="762000" cy="93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618" name="Text Box 80"/>
          <p:cNvSpPr txBox="1">
            <a:spLocks noChangeArrowheads="1"/>
          </p:cNvSpPr>
          <p:nvPr/>
        </p:nvSpPr>
        <p:spPr bwMode="auto">
          <a:xfrm>
            <a:off x="3870392" y="3876540"/>
            <a:ext cx="822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Bank 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870392" y="3263765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127192" y="2920865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2041592" y="2920865"/>
            <a:ext cx="762000" cy="2540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870392" y="2920865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1127192" y="2577965"/>
            <a:ext cx="762000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2041592" y="2577965"/>
            <a:ext cx="762000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2955992" y="2577965"/>
            <a:ext cx="762000" cy="2540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3870392" y="2577965"/>
            <a:ext cx="762000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1127192" y="2235065"/>
            <a:ext cx="762000" cy="2540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2041592" y="2235065"/>
            <a:ext cx="762000" cy="25241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T0</a:t>
            </a: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2955992" y="2235065"/>
            <a:ext cx="762000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3870392" y="2235065"/>
            <a:ext cx="762000" cy="25241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127192" y="1892165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2041592" y="1892165"/>
            <a:ext cx="762000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870392" y="1892165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870392" y="1549265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955992" y="1892165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870392" y="1211128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25637" name="TextBox 34"/>
          <p:cNvSpPr txBox="1">
            <a:spLocks noChangeArrowheads="1"/>
          </p:cNvSpPr>
          <p:nvPr/>
        </p:nvSpPr>
        <p:spPr bwMode="auto">
          <a:xfrm>
            <a:off x="1086188" y="1127193"/>
            <a:ext cx="2377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Baseline Scheduling </a:t>
            </a:r>
            <a:endParaRPr lang="en-US" b="1" dirty="0" smtClean="0"/>
          </a:p>
          <a:p>
            <a:r>
              <a:rPr lang="en-US" b="1" dirty="0" smtClean="0"/>
              <a:t>(FIFO arrival </a:t>
            </a:r>
            <a:r>
              <a:rPr lang="en-US" b="1" dirty="0"/>
              <a:t>order)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528957" y="1127193"/>
            <a:ext cx="1867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Ordering-based</a:t>
            </a:r>
          </a:p>
          <a:p>
            <a:r>
              <a:rPr lang="en-US" b="1" dirty="0" smtClean="0"/>
              <a:t>scheduling</a:t>
            </a:r>
            <a:endParaRPr lang="en-US" b="1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413692" y="2236653"/>
            <a:ext cx="762000" cy="2524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565842" y="1892165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562667" y="3263765"/>
            <a:ext cx="762000" cy="2540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394642" y="3265353"/>
            <a:ext cx="762000" cy="2524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T0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5562667" y="3606665"/>
            <a:ext cx="762000" cy="93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5535680" y="3876540"/>
            <a:ext cx="822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Bank 0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6477067" y="3606665"/>
            <a:ext cx="762000" cy="93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Text Box 80"/>
          <p:cNvSpPr txBox="1">
            <a:spLocks noChangeArrowheads="1"/>
          </p:cNvSpPr>
          <p:nvPr/>
        </p:nvSpPr>
        <p:spPr bwMode="auto">
          <a:xfrm>
            <a:off x="6477067" y="3876540"/>
            <a:ext cx="8239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Bank 1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391467" y="3606665"/>
            <a:ext cx="762000" cy="93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Text Box 80"/>
          <p:cNvSpPr txBox="1">
            <a:spLocks noChangeArrowheads="1"/>
          </p:cNvSpPr>
          <p:nvPr/>
        </p:nvSpPr>
        <p:spPr bwMode="auto">
          <a:xfrm>
            <a:off x="7364480" y="3876540"/>
            <a:ext cx="822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Bank 2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8305867" y="3606665"/>
            <a:ext cx="762000" cy="93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Text Box 80"/>
          <p:cNvSpPr txBox="1">
            <a:spLocks noChangeArrowheads="1"/>
          </p:cNvSpPr>
          <p:nvPr/>
        </p:nvSpPr>
        <p:spPr bwMode="auto">
          <a:xfrm>
            <a:off x="8305867" y="3876540"/>
            <a:ext cx="822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Bank 3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8328092" y="2235065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499292" y="1892165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477067" y="2920865"/>
            <a:ext cx="762000" cy="2540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8328092" y="2582728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562667" y="2577965"/>
            <a:ext cx="762000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477067" y="2577965"/>
            <a:ext cx="762000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394642" y="2920865"/>
            <a:ext cx="762000" cy="2540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8328092" y="2922453"/>
            <a:ext cx="762000" cy="2524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565842" y="2920865"/>
            <a:ext cx="762000" cy="2540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499292" y="3265353"/>
            <a:ext cx="762000" cy="2524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T0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413692" y="2579553"/>
            <a:ext cx="762000" cy="2524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8309042" y="3265353"/>
            <a:ext cx="762000" cy="2524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5565842" y="2235065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480242" y="2236653"/>
            <a:ext cx="762000" cy="2524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8328092" y="1892165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8328092" y="1549265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7413692" y="1892165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8328092" y="1211128"/>
            <a:ext cx="762000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T3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2250742" y="5009744"/>
          <a:ext cx="2114550" cy="731520"/>
        </p:xfrm>
        <a:graphic>
          <a:graphicData uri="http://schemas.openxmlformats.org/drawingml/2006/table">
            <a:tbl>
              <a:tblPr/>
              <a:tblGrid>
                <a:gridCol w="528638"/>
                <a:gridCol w="528637"/>
                <a:gridCol w="528638"/>
                <a:gridCol w="528637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T3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203802" y="5955759"/>
            <a:ext cx="2882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</a:rPr>
              <a:t> AVG = (4+4+5+7)/4 = 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292617" y="5955760"/>
            <a:ext cx="3030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AVG = (1+2+4+7)/4 = </a:t>
            </a:r>
            <a:r>
              <a:rPr lang="en-US" b="1" dirty="0" smtClean="0">
                <a:solidFill>
                  <a:srgbClr val="FF0000"/>
                </a:solidFill>
              </a:rPr>
              <a:t>3.5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017762" y="5283334"/>
            <a:ext cx="11849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Completion</a:t>
            </a:r>
          </a:p>
          <a:p>
            <a:pPr algn="ctr"/>
            <a:r>
              <a:rPr lang="en-US" sz="1400" b="1" dirty="0" smtClean="0"/>
              <a:t> times:</a:t>
            </a:r>
            <a:endParaRPr lang="en-US" sz="1400" b="1" dirty="0"/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6519956" y="5029200"/>
          <a:ext cx="2114550" cy="731520"/>
        </p:xfrm>
        <a:graphic>
          <a:graphicData uri="http://schemas.openxmlformats.org/drawingml/2006/table">
            <a:tbl>
              <a:tblPr/>
              <a:tblGrid>
                <a:gridCol w="528638"/>
                <a:gridCol w="528637"/>
                <a:gridCol w="528638"/>
                <a:gridCol w="528637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T3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355069" y="5331974"/>
            <a:ext cx="11849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Completion</a:t>
            </a:r>
          </a:p>
          <a:p>
            <a:pPr algn="ctr"/>
            <a:r>
              <a:rPr lang="en-US" sz="1400" b="1" dirty="0" smtClean="0"/>
              <a:t> times:</a:t>
            </a:r>
            <a:endParaRPr lang="en-US" sz="1400" b="1" dirty="0"/>
          </a:p>
        </p:txBody>
      </p:sp>
      <p:cxnSp>
        <p:nvCxnSpPr>
          <p:cNvPr id="77" name="Straight Arrow Connector 76"/>
          <p:cNvCxnSpPr/>
          <p:nvPr/>
        </p:nvCxnSpPr>
        <p:spPr>
          <a:xfrm rot="5400000" flipH="1" flipV="1">
            <a:off x="3756886" y="2366034"/>
            <a:ext cx="2286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81" name="TextBox 77"/>
          <p:cNvSpPr txBox="1">
            <a:spLocks noChangeArrowheads="1"/>
          </p:cNvSpPr>
          <p:nvPr/>
        </p:nvSpPr>
        <p:spPr bwMode="auto">
          <a:xfrm rot="-5400000">
            <a:off x="4716530" y="2192202"/>
            <a:ext cx="62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Time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613342" y="320502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613342" y="286212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4613342" y="217632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613342" y="149052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342817" y="5387569"/>
            <a:ext cx="3429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879392" y="5387569"/>
            <a:ext cx="3429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425492" y="5387569"/>
            <a:ext cx="3429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939842" y="5387569"/>
            <a:ext cx="3429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773805" y="4576628"/>
            <a:ext cx="3086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Ranking: T0 &gt; T1 &gt; T2 &gt; T3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619969" y="5407025"/>
            <a:ext cx="3429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156544" y="5407025"/>
            <a:ext cx="3429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702644" y="5407025"/>
            <a:ext cx="3429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216994" y="5407025"/>
            <a:ext cx="3429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" name="Picture 101" descr="as182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776" y="5955863"/>
            <a:ext cx="660671" cy="7168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3" grpId="0"/>
      <p:bldP spid="81" grpId="0"/>
      <p:bldP spid="24580" grpId="0" animBg="1"/>
      <p:bldP spid="24580" grpId="1" animBg="1"/>
      <p:bldP spid="24580" grpId="2" animBg="1"/>
      <p:bldP spid="24580" grpId="3" animBg="1"/>
      <p:bldP spid="24580" grpId="4" animBg="1"/>
      <p:bldP spid="24580" grpId="5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24582" grpId="0" animBg="1"/>
      <p:bldP spid="24582" grpId="1" animBg="1"/>
      <p:bldP spid="24582" grpId="2" animBg="1"/>
      <p:bldP spid="24582" grpId="3" animBg="1"/>
      <p:bldP spid="24582" grpId="4" animBg="1"/>
      <p:bldP spid="24582" grpId="5" animBg="1"/>
      <p:bldP spid="24583" grpId="0" animBg="1"/>
      <p:bldP spid="24583" grpId="1" animBg="1"/>
      <p:bldP spid="24583" grpId="2" animBg="1"/>
      <p:bldP spid="24583" grpId="3" animBg="1"/>
      <p:bldP spid="24583" grpId="4" animBg="1"/>
      <p:bldP spid="24583" grpId="5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24594" grpId="0" animBg="1"/>
      <p:bldP spid="24594" grpId="1" animBg="1"/>
      <p:bldP spid="24594" grpId="2" animBg="1"/>
      <p:bldP spid="24594" grpId="3" animBg="1"/>
      <p:bldP spid="24594" grpId="4" animBg="1"/>
      <p:bldP spid="24594" grpId="5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4596" grpId="0" animBg="1"/>
      <p:bldP spid="24596" grpId="1" animBg="1"/>
      <p:bldP spid="24596" grpId="2" animBg="1"/>
      <p:bldP spid="24596" grpId="3" animBg="1"/>
      <p:bldP spid="24596" grpId="4" animBg="1"/>
      <p:bldP spid="24596" grpId="5" animBg="1"/>
      <p:bldP spid="24597" grpId="0" animBg="1"/>
      <p:bldP spid="24597" grpId="1" animBg="1"/>
      <p:bldP spid="24597" grpId="2" animBg="1"/>
      <p:bldP spid="24597" grpId="3" animBg="1"/>
      <p:bldP spid="24597" grpId="4" animBg="1"/>
      <p:bldP spid="24597" grpId="5" animBg="1"/>
      <p:bldP spid="24598" grpId="0" animBg="1"/>
      <p:bldP spid="24598" grpId="1" animBg="1"/>
      <p:bldP spid="24598" grpId="2" animBg="1"/>
      <p:bldP spid="24598" grpId="3" animBg="1"/>
      <p:bldP spid="24598" grpId="4" animBg="1"/>
      <p:bldP spid="24598" grpId="5" animBg="1"/>
      <p:bldP spid="24599" grpId="0" animBg="1"/>
      <p:bldP spid="24599" grpId="1" animBg="1"/>
      <p:bldP spid="24599" grpId="2" animBg="1"/>
      <p:bldP spid="24599" grpId="3" animBg="1"/>
      <p:bldP spid="24599" grpId="4" animBg="1"/>
      <p:bldP spid="24599" grpId="5" animBg="1"/>
      <p:bldP spid="24600" grpId="0" animBg="1"/>
      <p:bldP spid="24600" grpId="1" animBg="1"/>
      <p:bldP spid="24600" grpId="2" animBg="1"/>
      <p:bldP spid="24600" grpId="3" animBg="1"/>
      <p:bldP spid="24600" grpId="4" animBg="1"/>
      <p:bldP spid="24600" grpId="5" animBg="1"/>
      <p:bldP spid="24601" grpId="0" animBg="1"/>
      <p:bldP spid="24601" grpId="1" animBg="1"/>
      <p:bldP spid="24601" grpId="2" animBg="1"/>
      <p:bldP spid="24601" grpId="3" animBg="1"/>
      <p:bldP spid="24601" grpId="4" animBg="1"/>
      <p:bldP spid="24601" grpId="5" animBg="1"/>
      <p:bldP spid="24602" grpId="0" animBg="1"/>
      <p:bldP spid="24602" grpId="1" animBg="1"/>
      <p:bldP spid="24602" grpId="2" animBg="1"/>
      <p:bldP spid="24602" grpId="3" animBg="1"/>
      <p:bldP spid="24602" grpId="4" animBg="1"/>
      <p:bldP spid="24602" grpId="5" animBg="1"/>
      <p:bldP spid="24603" grpId="0" animBg="1"/>
      <p:bldP spid="24603" grpId="1" animBg="1"/>
      <p:bldP spid="24603" grpId="2" animBg="1"/>
      <p:bldP spid="24603" grpId="3" animBg="1"/>
      <p:bldP spid="24603" grpId="4" animBg="1"/>
      <p:bldP spid="24603" grpId="5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4605" grpId="0" animBg="1"/>
      <p:bldP spid="24605" grpId="1" animBg="1"/>
      <p:bldP spid="24605" grpId="2" animBg="1"/>
      <p:bldP spid="24605" grpId="3" animBg="1"/>
      <p:bldP spid="24605" grpId="4" animBg="1"/>
      <p:bldP spid="24605" grpId="5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1" grpId="0"/>
      <p:bldP spid="72" grpId="0"/>
      <p:bldP spid="73" grpId="0"/>
      <p:bldP spid="75" grpId="0"/>
      <p:bldP spid="24681" grpId="0"/>
      <p:bldP spid="76" grpId="0"/>
      <p:bldP spid="78" grpId="0"/>
      <p:bldP spid="82" grpId="0"/>
      <p:bldP spid="84" grpId="0"/>
      <p:bldP spid="86" grpId="0" animBg="1"/>
      <p:bldP spid="87" grpId="0" animBg="1"/>
      <p:bldP spid="88" grpId="0" animBg="1"/>
      <p:bldP spid="89" grpId="0" animBg="1"/>
      <p:bldP spid="90" grpId="0"/>
      <p:bldP spid="98" grpId="0" animBg="1"/>
      <p:bldP spid="99" grpId="0" animBg="1"/>
      <p:bldP spid="100" grpId="0" animBg="1"/>
      <p:bldP spid="1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558391" y="4124527"/>
            <a:ext cx="1585609" cy="25097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11"/>
          <p:cNvSpPr txBox="1">
            <a:spLocks/>
          </p:cNvSpPr>
          <p:nvPr/>
        </p:nvSpPr>
        <p:spPr>
          <a:xfrm>
            <a:off x="1427818" y="883939"/>
            <a:ext cx="7716181" cy="5711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Each bank </a:t>
            </a:r>
            <a:r>
              <a:rPr lang="en-US" sz="2000" dirty="0" smtClean="0">
                <a:sym typeface="Wingdings" pitchFamily="2" charset="2"/>
              </a:rPr>
              <a:t>has its own bank scheduler 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100" dirty="0" smtClean="0">
                <a:sym typeface="Wingdings" pitchFamily="2" charset="2"/>
              </a:rPr>
              <a:t> </a:t>
            </a:r>
            <a:r>
              <a:rPr lang="en-US" sz="2100" dirty="0" smtClean="0">
                <a:solidFill>
                  <a:srgbClr val="FF0000"/>
                </a:solidFill>
                <a:sym typeface="Wingdings" pitchFamily="2" charset="2"/>
              </a:rPr>
              <a:t>computes its own schedule</a:t>
            </a:r>
            <a:endParaRPr lang="en-US" sz="16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Scheduler only knows requests in its own buffer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Schedulers should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exchange information </a:t>
            </a:r>
            <a:r>
              <a:rPr lang="en-US" sz="2000" dirty="0" smtClean="0">
                <a:sym typeface="Wingdings" pitchFamily="2" charset="2"/>
              </a:rPr>
              <a:t>in order to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coordinate their decisions!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u="sng" dirty="0" smtClean="0">
                <a:sym typeface="Wingdings" pitchFamily="2" charset="2"/>
              </a:rPr>
              <a:t>Simple Distributed Model: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Time divided into (synchronous) rounds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Initially,  only local knowledge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In every round,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every scheduler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B</a:t>
            </a:r>
            <a:r>
              <a:rPr lang="en-US" sz="2000" baseline="-25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j</a:t>
            </a:r>
            <a:r>
              <a:rPr lang="en-US" sz="2000" dirty="0" smtClean="0">
                <a:solidFill>
                  <a:srgbClr val="FF0000"/>
                </a:solidFill>
                <a:latin typeface="cmsy10"/>
                <a:sym typeface="Wingdings" pitchFamily="2" charset="2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B can broadcast </a:t>
            </a:r>
            <a:b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one message of the form (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T</a:t>
            </a:r>
            <a:r>
              <a:rPr lang="en-US" sz="2000" baseline="-25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p</a:t>
            </a:r>
            <a:r>
              <a:rPr lang="en-US" sz="2000" u="sng" baseline="-25000" dirty="0" err="1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ij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) </a:t>
            </a:r>
            <a:r>
              <a:rPr lang="en-US" sz="2000" dirty="0" smtClean="0">
                <a:sym typeface="Wingdings" pitchFamily="2" charset="2"/>
              </a:rPr>
              <a:t>to all other schedulers 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After n rounds, complete information is exchanged.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70851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Customer Order Scheduling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89433" y="-19456"/>
            <a:ext cx="5708515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Distributed</a:t>
            </a:r>
            <a:endParaRPr kumimoji="0" lang="en-US" sz="3600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74323" y="3180946"/>
            <a:ext cx="2947480" cy="7879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Amount of communication</a:t>
            </a:r>
          </a:p>
          <a:p>
            <a:pPr algn="ctr"/>
            <a:r>
              <a:rPr lang="en-US" dirty="0" smtClean="0"/>
              <a:t>(information exchange)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78228" y="3167974"/>
            <a:ext cx="3022059" cy="7879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Quality of resulting</a:t>
            </a:r>
            <a:br>
              <a:rPr lang="en-US" dirty="0" smtClean="0"/>
            </a:br>
            <a:r>
              <a:rPr lang="en-US" dirty="0" smtClean="0"/>
              <a:t>global schedule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4348263" y="3258766"/>
            <a:ext cx="1264596" cy="593388"/>
          </a:xfrm>
          <a:prstGeom prst="leftRightArrow">
            <a:avLst/>
          </a:prstGeom>
          <a:gradFill flip="none" rotWithShape="1">
            <a:gsLst>
              <a:gs pos="29000">
                <a:srgbClr val="92D050"/>
              </a:gs>
              <a:gs pos="7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Trade-off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26484" y="4276928"/>
            <a:ext cx="1478603" cy="48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Bank</a:t>
            </a:r>
          </a:p>
          <a:p>
            <a:pPr algn="ctr"/>
            <a:r>
              <a:rPr lang="en-US" sz="1400" dirty="0" smtClean="0"/>
              <a:t>Scheduler 3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830766" y="4912469"/>
            <a:ext cx="1157592" cy="593387"/>
            <a:chOff x="7626485" y="4552545"/>
            <a:chExt cx="1157592" cy="593387"/>
          </a:xfrm>
        </p:grpSpPr>
        <p:sp>
          <p:nvSpPr>
            <p:cNvPr id="10" name="Rectangle 9"/>
            <p:cNvSpPr/>
            <p:nvPr/>
          </p:nvSpPr>
          <p:spPr>
            <a:xfrm>
              <a:off x="7626485" y="4552545"/>
              <a:ext cx="1157592" cy="593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Thread 3</a:t>
              </a:r>
              <a:br>
                <a:rPr lang="en-US" sz="1200" dirty="0" smtClean="0">
                  <a:solidFill>
                    <a:schemeClr val="tx1"/>
                  </a:solidFill>
                </a:rPr>
              </a:br>
              <a:r>
                <a:rPr lang="en-US" sz="1200" dirty="0" smtClean="0">
                  <a:solidFill>
                    <a:schemeClr val="tx1"/>
                  </a:solidFill>
                </a:rPr>
                <a:t>has 2 requests for bank 3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>
              <a:endCxn id="10" idx="2"/>
            </p:cNvCxnSpPr>
            <p:nvPr/>
          </p:nvCxnSpPr>
          <p:spPr>
            <a:xfrm rot="16200000" flipH="1">
              <a:off x="7643508" y="4584159"/>
              <a:ext cx="583660" cy="5398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10" idx="2"/>
            </p:cNvCxnSpPr>
            <p:nvPr/>
          </p:nvCxnSpPr>
          <p:spPr>
            <a:xfrm rot="5400000">
              <a:off x="8202849" y="4564704"/>
              <a:ext cx="583660" cy="5787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rot="5400000">
            <a:off x="7655670" y="5603132"/>
            <a:ext cx="554476" cy="35992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8022888" y="5673658"/>
            <a:ext cx="554476" cy="21887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8565205" y="5607996"/>
            <a:ext cx="554476" cy="35019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8227169" y="5688249"/>
            <a:ext cx="535021" cy="17023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33036" y="6079787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Send to all </a:t>
            </a:r>
          </a:p>
          <a:p>
            <a:pPr algn="ctr"/>
            <a:r>
              <a:rPr lang="en-US" sz="1400" dirty="0" smtClean="0"/>
              <a:t>other schedulers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338553" y="2645923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16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23403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/>
      <p:bldP spid="5" grpId="0"/>
      <p:bldP spid="9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73735" y="1234136"/>
            <a:ext cx="7184078" cy="24234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Existing DRAM memory schedulers typically implement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FR-FCFS algorithm </a:t>
            </a:r>
            <a:r>
              <a:rPr lang="en-US" sz="1500" dirty="0" smtClean="0">
                <a:sym typeface="Wingdings" pitchFamily="2" charset="2"/>
              </a:rPr>
              <a:t>[</a:t>
            </a:r>
            <a:r>
              <a:rPr lang="en-US" sz="1500" dirty="0" err="1" smtClean="0">
                <a:sym typeface="Wingdings" pitchFamily="2" charset="2"/>
              </a:rPr>
              <a:t>Rixner</a:t>
            </a:r>
            <a:r>
              <a:rPr lang="en-US" sz="1500" dirty="0" smtClean="0">
                <a:sym typeface="Wingdings" pitchFamily="2" charset="2"/>
              </a:rPr>
              <a:t> et al, ISCA’00] 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no coordination between bank schedulers!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FR-FCFS potentially unfair and insecure in multi-core systems </a:t>
            </a:r>
            <a:br>
              <a:rPr lang="en-US" dirty="0" smtClean="0">
                <a:sym typeface="Wingdings" pitchFamily="2" charset="2"/>
              </a:rPr>
            </a:br>
            <a:r>
              <a:rPr lang="en-US" sz="1500" dirty="0" smtClean="0">
                <a:sym typeface="Wingdings" pitchFamily="2" charset="2"/>
              </a:rPr>
              <a:t>[Moscibroda, Mutlu, USENIX Security’07]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Fairnes</a:t>
            </a:r>
            <a:r>
              <a:rPr lang="en-US" dirty="0" smtClean="0">
                <a:sym typeface="Wingdings" pitchFamily="2" charset="2"/>
              </a:rPr>
              <a:t>-aware scheduling algorithms have been proposed</a:t>
            </a:r>
            <a:br>
              <a:rPr lang="en-US" dirty="0" smtClean="0">
                <a:sym typeface="Wingdings" pitchFamily="2" charset="2"/>
              </a:rPr>
            </a:br>
            <a:r>
              <a:rPr lang="en-US" sz="1400" dirty="0" smtClean="0">
                <a:sym typeface="Wingdings" pitchFamily="2" charset="2"/>
              </a:rPr>
              <a:t>[Nesbit et al, MICRO’06; Mutlu &amp; Moscibroda, MICRO’07; Mutlu &amp; Moscibroda, ISCA’08]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Related Work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642042" y="1060316"/>
            <a:ext cx="3268494" cy="4377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I. Memory Request Scheduling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580434" y="3712725"/>
            <a:ext cx="3268494" cy="4377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II. Customer Order Scheduling</a:t>
            </a:r>
            <a:endParaRPr lang="en-US" dirty="0"/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1570492" y="3920246"/>
            <a:ext cx="7573508" cy="246109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900" dirty="0" smtClean="0">
                <a:sym typeface="Wingdings" pitchFamily="2" charset="2"/>
              </a:rPr>
              <a:t>Problem is NP-hard even for 2 facilities </a:t>
            </a:r>
            <a:r>
              <a:rPr lang="en-US" sz="1500" dirty="0" smtClean="0">
                <a:sym typeface="Wingdings" pitchFamily="2" charset="2"/>
              </a:rPr>
              <a:t>[Sung, Yoon’98; Roemer’06]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900" dirty="0" smtClean="0">
                <a:sym typeface="Wingdings" pitchFamily="2" charset="2"/>
              </a:rPr>
              <a:t>Many heuristics extensively evaluated </a:t>
            </a:r>
            <a:r>
              <a:rPr lang="en-US" sz="1500" dirty="0" smtClean="0">
                <a:sym typeface="Wingdings" pitchFamily="2" charset="2"/>
              </a:rPr>
              <a:t>[Leung, Li, Pinedo’05]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900" dirty="0" smtClean="0">
                <a:sym typeface="Wingdings" pitchFamily="2" charset="2"/>
              </a:rPr>
              <a:t>16/3-approximation algorithm for weighed version </a:t>
            </a:r>
            <a:r>
              <a:rPr lang="en-US" sz="1500" dirty="0" smtClean="0">
                <a:sym typeface="Wingdings" pitchFamily="2" charset="2"/>
              </a:rPr>
              <a:t>[Wang, Cheng’03]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0000"/>
                </a:solidFill>
                <a:sym typeface="Wingdings" pitchFamily="2" charset="2"/>
              </a:rPr>
              <a:t>2-approximation algorithm </a:t>
            </a:r>
            <a:r>
              <a:rPr lang="en-US" sz="1900" dirty="0" smtClean="0">
                <a:sym typeface="Wingdings" pitchFamily="2" charset="2"/>
              </a:rPr>
              <a:t>for </a:t>
            </a:r>
            <a:r>
              <a:rPr lang="en-US" sz="1900" dirty="0" err="1" smtClean="0">
                <a:sym typeface="Wingdings" pitchFamily="2" charset="2"/>
              </a:rPr>
              <a:t>unweighted</a:t>
            </a:r>
            <a:r>
              <a:rPr lang="en-US" sz="1900" dirty="0" smtClean="0">
                <a:sym typeface="Wingdings" pitchFamily="2" charset="2"/>
              </a:rPr>
              <a:t> case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900" dirty="0" smtClean="0">
                <a:sym typeface="Wingdings" pitchFamily="2" charset="2"/>
              </a:rPr>
              <a:t>	</a:t>
            </a:r>
            <a:r>
              <a:rPr lang="en-US" sz="1700" dirty="0" smtClean="0">
                <a:sym typeface="Wingdings" pitchFamily="2" charset="2"/>
              </a:rPr>
              <a:t>first implicitly contained in </a:t>
            </a:r>
            <a:r>
              <a:rPr lang="en-US" sz="1500" dirty="0" smtClean="0">
                <a:sym typeface="Wingdings" pitchFamily="2" charset="2"/>
              </a:rPr>
              <a:t>[</a:t>
            </a:r>
            <a:r>
              <a:rPr lang="en-US" sz="1500" dirty="0" err="1" smtClean="0">
                <a:sym typeface="Wingdings" pitchFamily="2" charset="2"/>
              </a:rPr>
              <a:t>Queyranne</a:t>
            </a:r>
            <a:r>
              <a:rPr lang="en-US" sz="1500" dirty="0" smtClean="0">
                <a:sym typeface="Wingdings" pitchFamily="2" charset="2"/>
              </a:rPr>
              <a:t>, </a:t>
            </a:r>
            <a:r>
              <a:rPr lang="en-US" sz="1500" dirty="0" err="1" smtClean="0">
                <a:sym typeface="Wingdings" pitchFamily="2" charset="2"/>
              </a:rPr>
              <a:t>Sviridenko</a:t>
            </a:r>
            <a:r>
              <a:rPr lang="en-US" sz="1500" dirty="0" smtClean="0">
                <a:sym typeface="Wingdings" pitchFamily="2" charset="2"/>
              </a:rPr>
              <a:t>, SODA’00]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900" dirty="0" smtClean="0">
                <a:sym typeface="Wingdings" pitchFamily="2" charset="2"/>
              </a:rPr>
              <a:t>	</a:t>
            </a:r>
            <a:r>
              <a:rPr lang="en-US" sz="1700" dirty="0" smtClean="0">
                <a:sym typeface="Wingdings" pitchFamily="2" charset="2"/>
              </a:rPr>
              <a:t>later explicitly stated in </a:t>
            </a:r>
            <a:r>
              <a:rPr lang="en-US" sz="1500" dirty="0" smtClean="0">
                <a:sym typeface="Wingdings" pitchFamily="2" charset="2"/>
              </a:rPr>
              <a:t>[Chen, Hall’00; Leung, Li, Pinedo’07;Garg, Kumar, Pandit’07]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9" descr="j02406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30" y="1998190"/>
            <a:ext cx="1275831" cy="116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eacher_clipart_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8" y="4519309"/>
            <a:ext cx="1141784" cy="1268649"/>
          </a:xfrm>
          <a:prstGeom prst="rect">
            <a:avLst/>
          </a:prstGeom>
        </p:spPr>
      </p:pic>
    </p:spTree>
  </p:cSld>
  <p:clrMapOvr>
    <a:masterClrMapping/>
  </p:clrMapOvr>
  <p:transition advTm="416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oscitho\Desktop\Vorträge\Bilder\exclamation_mark_yello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9237" y="3277141"/>
            <a:ext cx="868979" cy="876569"/>
          </a:xfrm>
          <a:prstGeom prst="rect">
            <a:avLst/>
          </a:prstGeom>
          <a:noFill/>
        </p:spPr>
      </p:pic>
      <p:sp>
        <p:nvSpPr>
          <p:cNvPr id="21" name="Content Placeholder 11"/>
          <p:cNvSpPr txBox="1">
            <a:spLocks/>
          </p:cNvSpPr>
          <p:nvPr/>
        </p:nvSpPr>
        <p:spPr>
          <a:xfrm>
            <a:off x="1457002" y="1185498"/>
            <a:ext cx="718407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Distributed DRAM Controllers  Background &amp; Motivation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Distributed Order Scheduling Problem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Base Cases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	 Complete information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	 No information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Distributed Algorithm: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Communication vs. Approximation trade-off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Empirical Evaluation / Conclusions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22" name="Picture 41" descr="thin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3622" y="5205926"/>
            <a:ext cx="676275" cy="952500"/>
          </a:xfrm>
          <a:prstGeom prst="rect">
            <a:avLst/>
          </a:prstGeom>
          <a:noFill/>
        </p:spPr>
      </p:pic>
    </p:spTree>
  </p:cSld>
  <p:clrMapOvr>
    <a:masterClrMapping/>
  </p:clrMapOvr>
  <p:transition advTm="4163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No Communication</a:t>
            </a: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1466730" y="952033"/>
            <a:ext cx="7184078" cy="53514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Each scheduler only knows its own buffer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Consider only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“fair” algorithm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every scheduler decides on an ordering based only on processing times (not thread ID’s)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/>
              <a:t>Notice that most DRAM scheduling algorithms used in today’s computer systems are fair and do not use communication.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000" dirty="0" smtClean="0"/>
              <a:t>	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Theorem applies to most currently used algorithms.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188724" y="2986391"/>
            <a:ext cx="5953327" cy="1643974"/>
            <a:chOff x="2188724" y="2986391"/>
            <a:chExt cx="5953327" cy="1643974"/>
          </a:xfrm>
        </p:grpSpPr>
        <p:sp>
          <p:nvSpPr>
            <p:cNvPr id="62" name="Rounded Rectangle 61"/>
            <p:cNvSpPr/>
            <p:nvPr/>
          </p:nvSpPr>
          <p:spPr>
            <a:xfrm>
              <a:off x="2188724" y="2986391"/>
              <a:ext cx="5953327" cy="16439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u="sng" dirty="0" smtClean="0"/>
                <a:t>Theorem I:</a:t>
              </a:r>
            </a:p>
            <a:p>
              <a:r>
                <a:rPr lang="en-US" sz="2000" dirty="0" smtClean="0"/>
                <a:t>Every (possibly randomized) fair distributed order </a:t>
              </a:r>
              <a:br>
                <a:rPr lang="en-US" sz="2000" dirty="0" smtClean="0"/>
              </a:br>
              <a:r>
                <a:rPr lang="en-US" sz="2000" dirty="0" smtClean="0"/>
                <a:t>scheduling algorithm </a:t>
              </a:r>
              <a:r>
                <a:rPr lang="en-US" sz="2000" b="1" dirty="0" smtClean="0"/>
                <a:t>without communication</a:t>
              </a:r>
              <a:r>
                <a:rPr lang="en-US" sz="2000" dirty="0" smtClean="0"/>
                <a:t> </a:t>
              </a:r>
              <a:br>
                <a:rPr lang="en-US" sz="2000" dirty="0" smtClean="0"/>
              </a:br>
              <a:r>
                <a:rPr lang="en-US" sz="2000" dirty="0" smtClean="0"/>
                <a:t>has a worst-case approximation ratio of            .      </a:t>
              </a:r>
              <a:endParaRPr lang="en-US" sz="2000" dirty="0"/>
            </a:p>
          </p:txBody>
        </p:sp>
        <p:pic>
          <p:nvPicPr>
            <p:cNvPr id="65" name="Picture 6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18799" y="4040764"/>
              <a:ext cx="736764" cy="305077"/>
            </a:xfrm>
            <a:prstGeom prst="rect">
              <a:avLst/>
            </a:prstGeom>
            <a:noFill/>
            <a:ln/>
            <a:effectLst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No Communication - Proof</a:t>
            </a: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1466730" y="952033"/>
            <a:ext cx="7184078" cy="535148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900" dirty="0" smtClean="0">
                <a:sym typeface="Wingdings" pitchFamily="2" charset="2"/>
              </a:rPr>
              <a:t>m </a:t>
            </a:r>
            <a:r>
              <a:rPr lang="en-US" sz="1900" dirty="0" smtClean="0">
                <a:solidFill>
                  <a:srgbClr val="FF0000"/>
                </a:solidFill>
                <a:sym typeface="Wingdings" pitchFamily="2" charset="2"/>
              </a:rPr>
              <a:t>singleton orders</a:t>
            </a:r>
            <a:r>
              <a:rPr lang="en-US" sz="1900" dirty="0" smtClean="0">
                <a:sym typeface="Wingdings" pitchFamily="2" charset="2"/>
              </a:rPr>
              <a:t> </a:t>
            </a:r>
            <a:r>
              <a:rPr lang="en-US" sz="1900" dirty="0" smtClean="0">
                <a:latin typeface="Gill Sans MT"/>
                <a:sym typeface="Wingdings" pitchFamily="2" charset="2"/>
              </a:rPr>
              <a:t>T</a:t>
            </a:r>
            <a:r>
              <a:rPr lang="en-US" sz="1900" baseline="-25000" dirty="0" smtClean="0">
                <a:latin typeface="Gill Sans MT"/>
                <a:sym typeface="Wingdings" pitchFamily="2" charset="2"/>
              </a:rPr>
              <a:t>1</a:t>
            </a:r>
            <a:r>
              <a:rPr lang="en-US" sz="1900" dirty="0" smtClean="0">
                <a:sym typeface="Wingdings" pitchFamily="2" charset="2"/>
              </a:rPr>
              <a:t>,…,</a:t>
            </a:r>
            <a:r>
              <a:rPr lang="en-US" sz="1900" dirty="0" smtClean="0">
                <a:latin typeface="Gill Sans MT"/>
                <a:sym typeface="Wingdings" pitchFamily="2" charset="2"/>
              </a:rPr>
              <a:t>T</a:t>
            </a:r>
            <a:r>
              <a:rPr lang="en-US" sz="1900" baseline="-25000" dirty="0" smtClean="0">
                <a:latin typeface="Gill Sans MT"/>
                <a:sym typeface="Wingdings" pitchFamily="2" charset="2"/>
              </a:rPr>
              <a:t>m</a:t>
            </a:r>
            <a:r>
              <a:rPr lang="en-US" sz="1900" dirty="0" smtClean="0">
                <a:sym typeface="Wingdings" pitchFamily="2" charset="2"/>
              </a:rPr>
              <a:t> with only a single request to </a:t>
            </a:r>
            <a:r>
              <a:rPr lang="en-US" sz="1900" dirty="0" smtClean="0">
                <a:latin typeface="Gill Sans MT"/>
                <a:sym typeface="Wingdings" pitchFamily="2" charset="2"/>
              </a:rPr>
              <a:t>B</a:t>
            </a:r>
            <a:r>
              <a:rPr lang="en-US" sz="1900" baseline="-25000" dirty="0" smtClean="0">
                <a:latin typeface="Gill Sans MT"/>
                <a:sym typeface="Wingdings" pitchFamily="2" charset="2"/>
              </a:rPr>
              <a:t>i</a:t>
            </a:r>
            <a:r>
              <a:rPr lang="en-US" sz="1900" dirty="0" smtClean="0">
                <a:sym typeface="Wingdings" pitchFamily="2" charset="2"/>
              </a:rPr>
              <a:t>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900" dirty="0" smtClean="0">
                <a:latin typeface="cmmi10"/>
                <a:sym typeface="Wingdings" pitchFamily="2" charset="2"/>
              </a:rPr>
              <a:t>¯</a:t>
            </a:r>
            <a:r>
              <a:rPr lang="en-US" sz="1900" dirty="0" smtClean="0">
                <a:sym typeface="Wingdings" pitchFamily="2" charset="2"/>
              </a:rPr>
              <a:t>=n-m orders </a:t>
            </a:r>
            <a:r>
              <a:rPr lang="en-US" sz="1900" dirty="0" smtClean="0">
                <a:latin typeface="Gill Sans MT"/>
                <a:sym typeface="Wingdings" pitchFamily="2" charset="2"/>
              </a:rPr>
              <a:t>T</a:t>
            </a:r>
            <a:r>
              <a:rPr lang="en-US" sz="1900" baseline="-25000" dirty="0" smtClean="0">
                <a:latin typeface="Gill Sans MT"/>
                <a:sym typeface="Wingdings" pitchFamily="2" charset="2"/>
              </a:rPr>
              <a:t>m+1</a:t>
            </a:r>
            <a:r>
              <a:rPr lang="en-US" sz="1900" dirty="0" smtClean="0">
                <a:sym typeface="Wingdings" pitchFamily="2" charset="2"/>
              </a:rPr>
              <a:t>,…,</a:t>
            </a:r>
            <a:r>
              <a:rPr lang="en-US" sz="1900" dirty="0" err="1" smtClean="0">
                <a:latin typeface="Gill Sans MT"/>
                <a:sym typeface="Wingdings" pitchFamily="2" charset="2"/>
              </a:rPr>
              <a:t>T</a:t>
            </a:r>
            <a:r>
              <a:rPr lang="en-US" sz="1900" baseline="-25000" dirty="0" err="1" smtClean="0">
                <a:latin typeface="Gill Sans MT"/>
                <a:sym typeface="Wingdings" pitchFamily="2" charset="2"/>
              </a:rPr>
              <a:t>n</a:t>
            </a:r>
            <a:r>
              <a:rPr lang="en-US" sz="1900" dirty="0" smtClean="0">
                <a:sym typeface="Wingdings" pitchFamily="2" charset="2"/>
              </a:rPr>
              <a:t> with a request for every bank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0000"/>
                </a:solidFill>
                <a:sym typeface="Wingdings" pitchFamily="2" charset="2"/>
              </a:rPr>
              <a:t>OPT </a:t>
            </a:r>
            <a:r>
              <a:rPr lang="en-US" sz="1900" dirty="0" smtClean="0">
                <a:sym typeface="Wingdings" pitchFamily="2" charset="2"/>
              </a:rPr>
              <a:t>is to </a:t>
            </a:r>
            <a:r>
              <a:rPr lang="en-US" sz="1900" dirty="0" smtClean="0">
                <a:solidFill>
                  <a:srgbClr val="FF0000"/>
                </a:solidFill>
                <a:sym typeface="Wingdings" pitchFamily="2" charset="2"/>
              </a:rPr>
              <a:t>schedule all singletons first,</a:t>
            </a:r>
            <a:r>
              <a:rPr lang="en-US" sz="1900" dirty="0" smtClean="0">
                <a:sym typeface="Wingdings" pitchFamily="2" charset="2"/>
              </a:rPr>
              <a:t> followed by T</a:t>
            </a:r>
            <a:r>
              <a:rPr lang="en-US" sz="1900" baseline="-25000" dirty="0" smtClean="0">
                <a:sym typeface="Wingdings" pitchFamily="2" charset="2"/>
              </a:rPr>
              <a:t>m+1</a:t>
            </a:r>
            <a:r>
              <a:rPr lang="en-US" sz="1900" dirty="0" smtClean="0">
                <a:sym typeface="Wingdings" pitchFamily="2" charset="2"/>
              </a:rPr>
              <a:t>,…,</a:t>
            </a:r>
            <a:r>
              <a:rPr lang="en-US" sz="1900" dirty="0" err="1" smtClean="0">
                <a:sym typeface="Wingdings" pitchFamily="2" charset="2"/>
              </a:rPr>
              <a:t>T</a:t>
            </a:r>
            <a:r>
              <a:rPr lang="en-US" sz="1900" baseline="-25000" dirty="0" err="1" smtClean="0">
                <a:sym typeface="Wingdings" pitchFamily="2" charset="2"/>
              </a:rPr>
              <a:t>n</a:t>
            </a:r>
            <a:r>
              <a:rPr lang="en-US" sz="1900" dirty="0" smtClean="0">
                <a:sym typeface="Wingdings" pitchFamily="2" charset="2"/>
              </a:rPr>
              <a:t>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0000"/>
                </a:solidFill>
                <a:sym typeface="Wingdings" pitchFamily="2" charset="2"/>
              </a:rPr>
              <a:t>Fair algorithm</a:t>
            </a:r>
            <a:r>
              <a:rPr lang="en-US" sz="1900" dirty="0" smtClean="0">
                <a:sym typeface="Wingdings" pitchFamily="2" charset="2"/>
              </a:rPr>
              <a:t>: all orders look exactly the same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900" dirty="0" smtClean="0">
                <a:sym typeface="Wingdings" pitchFamily="2" charset="2"/>
              </a:rPr>
              <a:t>No better strategy than </a:t>
            </a:r>
            <a:r>
              <a:rPr lang="en-US" sz="1900" dirty="0" smtClean="0">
                <a:solidFill>
                  <a:srgbClr val="FF0000"/>
                </a:solidFill>
                <a:sym typeface="Wingdings" pitchFamily="2" charset="2"/>
              </a:rPr>
              <a:t>random order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900" dirty="0" smtClean="0">
                <a:sym typeface="Wingdings" pitchFamily="2" charset="2"/>
              </a:rPr>
              <a:t>For any singleton, it holds that 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467427" y="2111528"/>
            <a:ext cx="4974233" cy="1448796"/>
            <a:chOff x="2467427" y="2150438"/>
            <a:chExt cx="5200141" cy="1740627"/>
          </a:xfrm>
        </p:grpSpPr>
        <p:pic>
          <p:nvPicPr>
            <p:cNvPr id="8" name="Picture 7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4091887" y="2651638"/>
              <a:ext cx="30380" cy="4292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49771" y="2168395"/>
              <a:ext cx="961885" cy="17199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7313" y="2168395"/>
              <a:ext cx="961885" cy="17199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05683" y="2150438"/>
              <a:ext cx="961885" cy="17199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67427" y="2171137"/>
              <a:ext cx="961885" cy="17199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571269" y="2721904"/>
              <a:ext cx="726341" cy="21353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T{m+3}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566663" y="2232925"/>
              <a:ext cx="726341" cy="214877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0"/>
            <a:lstStyle/>
            <a:p>
              <a:pPr>
                <a:defRPr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Tn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30694" y="3584080"/>
              <a:ext cx="726341" cy="214877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834377" y="3574909"/>
              <a:ext cx="726341" cy="21487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0"/>
            <a:lstStyle/>
            <a:p>
              <a:pPr>
                <a:defRPr/>
              </a:pPr>
              <a:r>
                <a:rPr lang="en-US" sz="1200" dirty="0" smtClean="0">
                  <a:solidFill>
                    <a:schemeClr val="bg1"/>
                  </a:solidFill>
                </a:rPr>
                <a:t>Tm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579075" y="3308953"/>
              <a:ext cx="726341" cy="214877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T{m+1}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69269" y="3579025"/>
              <a:ext cx="726341" cy="2148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r>
                <a:rPr lang="en-US" sz="1200" dirty="0" smtClean="0"/>
                <a:t>T2</a:t>
              </a:r>
              <a:endParaRPr lang="en-US" sz="1200" dirty="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577002" y="3016101"/>
              <a:ext cx="726341" cy="213533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T{m+2}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570577" y="3576408"/>
              <a:ext cx="726341" cy="21487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0"/>
            <a:lstStyle/>
            <a:p>
              <a:pPr>
                <a:defRPr/>
              </a:pP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T1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710136" y="3044758"/>
              <a:ext cx="865761" cy="158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826820" y="3286255"/>
              <a:ext cx="726341" cy="214877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T{m+1}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732130" y="3292740"/>
              <a:ext cx="726341" cy="214877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T{m+1}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658845" y="3289497"/>
              <a:ext cx="726341" cy="214877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T{m+1}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6824747" y="2993403"/>
              <a:ext cx="726341" cy="213533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T{m+2}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710602" y="3009616"/>
              <a:ext cx="726341" cy="213533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T{m+2}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656772" y="3006373"/>
              <a:ext cx="726341" cy="213533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T{m+2}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828742" y="2718662"/>
              <a:ext cx="726341" cy="21353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T{m+3}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714597" y="2725147"/>
              <a:ext cx="726341" cy="21353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T{m+3}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670494" y="2741359"/>
              <a:ext cx="726341" cy="21353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T{m+3}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814407" y="2219955"/>
              <a:ext cx="726341" cy="214877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0"/>
            <a:lstStyle/>
            <a:p>
              <a:pPr>
                <a:defRPr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Tn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00263" y="2236168"/>
              <a:ext cx="726341" cy="214877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0"/>
            <a:lstStyle/>
            <a:p>
              <a:pPr>
                <a:defRPr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Tn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656160" y="2223197"/>
              <a:ext cx="726341" cy="214877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0"/>
            <a:lstStyle/>
            <a:p>
              <a:pPr>
                <a:defRPr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Tn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2864796" y="2592421"/>
              <a:ext cx="14591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7112542" y="2559996"/>
              <a:ext cx="14591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4969213" y="2566482"/>
              <a:ext cx="14591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915383" y="2582694"/>
              <a:ext cx="14591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6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5124427" y="4138037"/>
            <a:ext cx="3513736" cy="628202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4888059" y="5866320"/>
            <a:ext cx="3863255" cy="628286"/>
          </a:xfrm>
          <a:prstGeom prst="rect">
            <a:avLst/>
          </a:prstGeom>
          <a:noFill/>
          <a:ln/>
          <a:effectLst/>
        </p:spPr>
      </p:pic>
      <p:pic>
        <p:nvPicPr>
          <p:cNvPr id="68" name="Picture 6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4915723" y="5373451"/>
            <a:ext cx="1310381" cy="472872"/>
          </a:xfrm>
          <a:prstGeom prst="rect">
            <a:avLst/>
          </a:prstGeom>
          <a:noFill/>
          <a:ln/>
          <a:effectLst/>
        </p:spPr>
      </p:pic>
      <p:grpSp>
        <p:nvGrpSpPr>
          <p:cNvPr id="76" name="Group 75"/>
          <p:cNvGrpSpPr/>
          <p:nvPr/>
        </p:nvGrpSpPr>
        <p:grpSpPr>
          <a:xfrm>
            <a:off x="6981499" y="4641151"/>
            <a:ext cx="2316241" cy="1166262"/>
            <a:chOff x="6981499" y="4641151"/>
            <a:chExt cx="2316241" cy="1166262"/>
          </a:xfrm>
        </p:grpSpPr>
        <p:sp>
          <p:nvSpPr>
            <p:cNvPr id="69" name="Up-Down Arrow 68"/>
            <p:cNvSpPr/>
            <p:nvPr/>
          </p:nvSpPr>
          <p:spPr>
            <a:xfrm>
              <a:off x="6981499" y="4641151"/>
              <a:ext cx="466928" cy="116626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7517573" y="4728701"/>
              <a:ext cx="1780167" cy="861774"/>
              <a:chOff x="7517573" y="4728701"/>
              <a:chExt cx="1780167" cy="861774"/>
            </a:xfrm>
          </p:grpSpPr>
          <p:pic>
            <p:nvPicPr>
              <p:cNvPr id="72" name="Picture 71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7636212" y="5282941"/>
                <a:ext cx="877906" cy="263240"/>
              </a:xfrm>
              <a:prstGeom prst="rect">
                <a:avLst/>
              </a:prstGeom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7517573" y="4728701"/>
                <a:ext cx="178016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Theorem follows</a:t>
                </a:r>
                <a:br>
                  <a:rPr lang="en-US" sz="1600" dirty="0" smtClean="0"/>
                </a:br>
                <a:r>
                  <a:rPr lang="en-US" sz="1600" dirty="0" smtClean="0"/>
                  <a:t>from setting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7519481" y="4698460"/>
              <a:ext cx="1624519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Complete Communication</a:t>
            </a: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1340266" y="825573"/>
            <a:ext cx="7184078" cy="53514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Every scheduler has perfect global knowledge (centralized case!)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000" u="sng" dirty="0" smtClean="0"/>
              <a:t>Algorithm</a:t>
            </a:r>
            <a:r>
              <a:rPr lang="en-US" sz="2000" dirty="0" smtClean="0"/>
              <a:t>: </a:t>
            </a:r>
          </a:p>
          <a:p>
            <a:pPr marL="539496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Solve LP:</a:t>
            </a:r>
          </a:p>
          <a:p>
            <a:pPr marL="539496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AutoNum type="arabicPeriod"/>
              <a:tabLst/>
              <a:defRPr/>
            </a:pPr>
            <a:endParaRPr lang="en-US" sz="2000" dirty="0" smtClean="0"/>
          </a:p>
          <a:p>
            <a:pPr marL="539496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AutoNum type="arabicPeriod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496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AutoNum type="arabicPeriod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496" lvl="0" indent="-457200">
              <a:spcBef>
                <a:spcPts val="600"/>
              </a:spcBef>
              <a:buClr>
                <a:schemeClr val="accent1"/>
              </a:buClr>
              <a:buSzPct val="80000"/>
              <a:buAutoNum type="arabicPeriod"/>
              <a:defRPr/>
            </a:pPr>
            <a:endParaRPr lang="en-US" sz="2000" baseline="0" dirty="0" smtClean="0"/>
          </a:p>
          <a:p>
            <a:pPr marL="539496" lvl="0" indent="-457200">
              <a:spcBef>
                <a:spcPts val="600"/>
              </a:spcBef>
              <a:buClr>
                <a:schemeClr val="accent1"/>
              </a:buClr>
              <a:buSzPct val="80000"/>
              <a:buAutoNum type="arabicPeriod"/>
              <a:defRPr/>
            </a:pPr>
            <a:r>
              <a:rPr lang="en-US" sz="2000" baseline="0" dirty="0" smtClean="0"/>
              <a:t>Globally schedule threats in non-decreasing order of </a:t>
            </a:r>
            <a:r>
              <a:rPr lang="en-US" sz="2000" dirty="0" err="1" smtClean="0">
                <a:latin typeface="Gill Sans MT"/>
              </a:rPr>
              <a:t>C</a:t>
            </a:r>
            <a:r>
              <a:rPr lang="en-US" sz="2000" baseline="-25000" dirty="0" err="1" smtClean="0">
                <a:latin typeface="Gill Sans MT"/>
              </a:rPr>
              <a:t>i</a:t>
            </a:r>
            <a:r>
              <a:rPr lang="en-US" sz="2000" dirty="0" smtClean="0"/>
              <a:t> as computed in LP.</a:t>
            </a:r>
            <a:endParaRPr lang="en-US" sz="2000" baseline="-25000" dirty="0" smtClean="0">
              <a:latin typeface="Gill Sans MT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957209" y="1682883"/>
            <a:ext cx="5457217" cy="15369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u="sng" dirty="0" smtClean="0"/>
              <a:t>Theorem 2: </a:t>
            </a:r>
            <a:r>
              <a:rPr lang="en-US" sz="1600" dirty="0" smtClean="0"/>
              <a:t>[based on </a:t>
            </a:r>
            <a:r>
              <a:rPr lang="en-US" sz="1600" dirty="0" err="1" smtClean="0"/>
              <a:t>Queyranne</a:t>
            </a:r>
            <a:r>
              <a:rPr lang="en-US" sz="1600" dirty="0" smtClean="0"/>
              <a:t>, Sviridenko’00]</a:t>
            </a:r>
          </a:p>
          <a:p>
            <a:r>
              <a:rPr lang="en-US" sz="2000" dirty="0" smtClean="0"/>
              <a:t>There is a fair distributed order scheduling </a:t>
            </a:r>
            <a:br>
              <a:rPr lang="en-US" sz="2000" dirty="0" smtClean="0"/>
            </a:br>
            <a:r>
              <a:rPr lang="en-US" sz="2000" dirty="0" smtClean="0"/>
              <a:t>algorithm with </a:t>
            </a:r>
            <a:r>
              <a:rPr lang="en-US" sz="2000" b="1" dirty="0" smtClean="0"/>
              <a:t>communication complexity n </a:t>
            </a:r>
            <a:r>
              <a:rPr lang="en-US" sz="2000" dirty="0" smtClean="0"/>
              <a:t>and </a:t>
            </a:r>
            <a:r>
              <a:rPr lang="en-US" sz="2000" b="1" dirty="0" smtClean="0"/>
              <a:t>approximation ratio 2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103123" y="3511685"/>
            <a:ext cx="5846323" cy="1741251"/>
            <a:chOff x="3103123" y="3511685"/>
            <a:chExt cx="5846323" cy="1741251"/>
          </a:xfrm>
        </p:grpSpPr>
        <p:pic>
          <p:nvPicPr>
            <p:cNvPr id="9" name="Picture 8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137144" y="3651653"/>
              <a:ext cx="5576361" cy="156237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103123" y="3511685"/>
              <a:ext cx="5846323" cy="17412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851" y="4357991"/>
            <a:ext cx="175977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Machine capacity</a:t>
            </a:r>
          </a:p>
          <a:p>
            <a:r>
              <a:rPr lang="en-US" dirty="0" smtClean="0"/>
              <a:t>constraints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2586628" y="4681157"/>
            <a:ext cx="740232" cy="1826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2702142" y="845030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We study an important problem in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memory request scheduling in multi-core systems</a:t>
            </a:r>
            <a:r>
              <a:rPr lang="en-US" sz="2000" dirty="0" smtClean="0">
                <a:sym typeface="Wingdings" pitchFamily="2" charset="2"/>
              </a:rPr>
              <a:t>.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Maps to a well-known scheduling problem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Order scheduling problem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But, in a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distributed</a:t>
            </a:r>
            <a:r>
              <a:rPr lang="en-US" sz="2000" dirty="0" smtClean="0">
                <a:sym typeface="Wingdings" pitchFamily="2" charset="2"/>
              </a:rPr>
              <a:t> setting...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distributed order scheduling problem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1026" name="Picture 2" descr="C:\Users\moscitho\Desktop\Vorträge\Bilder\exclamation_mark_yellow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135" y="4035899"/>
            <a:ext cx="868979" cy="876569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3142035" y="1994168"/>
            <a:ext cx="544748" cy="690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197159" y="3498715"/>
            <a:ext cx="538263" cy="6841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ntel_qu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537" y="1213121"/>
            <a:ext cx="1657485" cy="1243114"/>
          </a:xfrm>
          <a:prstGeom prst="rect">
            <a:avLst/>
          </a:prstGeom>
        </p:spPr>
      </p:pic>
      <p:pic>
        <p:nvPicPr>
          <p:cNvPr id="11" name="Picture 10" descr="parallelmachines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5431" y="2695067"/>
            <a:ext cx="1566327" cy="97226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974713" y="5291845"/>
            <a:ext cx="2957210" cy="9630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well can this</a:t>
            </a:r>
          </a:p>
          <a:p>
            <a:pPr algn="ctr"/>
            <a:r>
              <a:rPr lang="en-US" dirty="0" smtClean="0"/>
              <a:t>scheduling problem be </a:t>
            </a:r>
          </a:p>
          <a:p>
            <a:pPr algn="ctr"/>
            <a:r>
              <a:rPr lang="en-US" dirty="0" smtClean="0"/>
              <a:t>solved in distributed setting?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453974" y="5278876"/>
            <a:ext cx="2957210" cy="9630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much communication (information exchange) needed for good solution?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82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oscitho\Desktop\Vorträge\Bilder\exclamation_mark_yello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693" y="4600102"/>
            <a:ext cx="868979" cy="876569"/>
          </a:xfrm>
          <a:prstGeom prst="rect">
            <a:avLst/>
          </a:prstGeom>
          <a:noFill/>
        </p:spPr>
      </p:pic>
      <p:sp>
        <p:nvSpPr>
          <p:cNvPr id="21" name="Content Placeholder 11"/>
          <p:cNvSpPr txBox="1">
            <a:spLocks/>
          </p:cNvSpPr>
          <p:nvPr/>
        </p:nvSpPr>
        <p:spPr>
          <a:xfrm>
            <a:off x="1457002" y="1185498"/>
            <a:ext cx="718407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Distributed DRAM Controllers  Background &amp; Motivation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Distributed Order Scheduling Problem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Base Cases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Complete information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No information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Distributed Algorithm: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	 Communication vs. Approximation trade-off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Empirical Evaluation / Conclusions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22" name="Picture 41" descr="thin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3622" y="5205926"/>
            <a:ext cx="676275" cy="952500"/>
          </a:xfrm>
          <a:prstGeom prst="rect">
            <a:avLst/>
          </a:prstGeom>
          <a:noFill/>
        </p:spPr>
      </p:pic>
    </p:spTree>
  </p:cSld>
  <p:clrMapOvr>
    <a:masterClrMapping/>
  </p:clrMapOvr>
  <p:transition advTm="4163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Distributed Algorithm </a:t>
            </a: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1466730" y="776935"/>
            <a:ext cx="7677270" cy="53514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The 2-approximation algorithm inherently requires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complete knowledge of all </a:t>
            </a:r>
            <a:r>
              <a:rPr lang="en-US" sz="2000" dirty="0" err="1" smtClean="0">
                <a:latin typeface="Gill Sans MT"/>
                <a:sym typeface="Wingdings" pitchFamily="2" charset="2"/>
              </a:rPr>
              <a:t>p</a:t>
            </a:r>
            <a:r>
              <a:rPr lang="en-US" sz="2000" baseline="-25000" dirty="0" err="1" smtClean="0">
                <a:latin typeface="Gill Sans MT"/>
                <a:sym typeface="Wingdings" pitchFamily="2" charset="2"/>
              </a:rPr>
              <a:t>ij</a:t>
            </a:r>
            <a:r>
              <a:rPr lang="en-US" sz="2000" dirty="0" smtClean="0">
                <a:sym typeface="Wingdings" pitchFamily="2" charset="2"/>
              </a:rPr>
              <a:t> for LP.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Only this way, all schedulers compute same LP solution…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 …and same thread ordering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What happens if not all </a:t>
            </a:r>
            <a:r>
              <a:rPr kumimoji="0" lang="en-US" sz="200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p</a:t>
            </a:r>
            <a:r>
              <a:rPr kumimoji="0" lang="en-US" sz="2000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ij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are known 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Challenge: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à"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schedulers have different views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à"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Compute different thread orderings 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à"/>
              <a:defRPr/>
            </a:pPr>
            <a:r>
              <a:rPr lang="en-US" sz="2000" dirty="0" smtClean="0"/>
              <a:t>Suboptimal performance!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4" descr="tzriufj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0845" y="2802505"/>
            <a:ext cx="663387" cy="74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Distributed Algorithm </a:t>
            </a: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1466730" y="776935"/>
            <a:ext cx="7677270" cy="535148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ym typeface="Wingdings" pitchFamily="2" charset="2"/>
              </a:rPr>
              <a:t>Input k  algorithm has time complexity t=n/k.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ym typeface="Wingdings" pitchFamily="2" charset="2"/>
              </a:rPr>
              <a:t>For each bank </a:t>
            </a:r>
            <a:r>
              <a:rPr lang="en-US" sz="2000" dirty="0" err="1" smtClean="0">
                <a:latin typeface="Gill Sans MT"/>
                <a:sym typeface="Wingdings" pitchFamily="2" charset="2"/>
              </a:rPr>
              <a:t>B</a:t>
            </a:r>
            <a:r>
              <a:rPr lang="en-US" sz="2000" baseline="-25000" dirty="0" err="1" smtClean="0">
                <a:latin typeface="Gill Sans MT"/>
                <a:sym typeface="Wingdings" pitchFamily="2" charset="2"/>
              </a:rPr>
              <a:t>j</a:t>
            </a:r>
            <a:r>
              <a:rPr lang="en-US" sz="2000" dirty="0" smtClean="0">
                <a:sym typeface="Wingdings" pitchFamily="2" charset="2"/>
              </a:rPr>
              <a:t>, define </a:t>
            </a:r>
            <a:r>
              <a:rPr lang="en-US" sz="2000" dirty="0" err="1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L</a:t>
            </a:r>
            <a:r>
              <a:rPr lang="en-US" sz="2000" baseline="-25000" dirty="0" err="1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j</a:t>
            </a:r>
            <a:r>
              <a:rPr lang="en-US" sz="2000" dirty="0" smtClean="0">
                <a:sym typeface="Wingdings" pitchFamily="2" charset="2"/>
              </a:rPr>
              <a:t> as the requests with the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t longest processing times </a:t>
            </a:r>
            <a:r>
              <a:rPr lang="en-US" sz="2000" dirty="0" smtClean="0">
                <a:sym typeface="Wingdings" pitchFamily="2" charset="2"/>
              </a:rPr>
              <a:t>in this bank, and </a:t>
            </a:r>
            <a:r>
              <a:rPr lang="en-US" sz="2000" dirty="0" err="1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S</a:t>
            </a:r>
            <a:r>
              <a:rPr lang="en-US" sz="2000" baseline="-25000" dirty="0" err="1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j</a:t>
            </a:r>
            <a:r>
              <a:rPr lang="en-US" sz="2000" dirty="0" smtClean="0">
                <a:sym typeface="Wingdings" pitchFamily="2" charset="2"/>
              </a:rPr>
              <a:t> as all other n-t requests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kumimoji="0" lang="en-US" sz="20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kumimoji="0" lang="en-US" sz="20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Broadcasts exact information </a:t>
            </a: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(</a:t>
            </a:r>
            <a:r>
              <a:rPr kumimoji="0" lang="en-US" sz="20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itchFamily="2" charset="2"/>
              </a:rPr>
              <a:t>T</a:t>
            </a:r>
            <a:r>
              <a:rPr kumimoji="0" lang="en-US" sz="2000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itchFamily="2" charset="2"/>
              </a:rPr>
              <a:t>i</a:t>
            </a:r>
            <a:r>
              <a:rPr kumimoji="0" lang="en-US" sz="20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itchFamily="2" charset="2"/>
              </a:rPr>
              <a:t>, </a:t>
            </a:r>
            <a:r>
              <a:rPr kumimoji="0" lang="en-US" sz="200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itchFamily="2" charset="2"/>
              </a:rPr>
              <a:t>p</a:t>
            </a:r>
            <a:r>
              <a:rPr kumimoji="0" lang="en-US" sz="2000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itchFamily="2" charset="2"/>
              </a:rPr>
              <a:t>ij</a:t>
            </a: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 about all </a:t>
            </a: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long requests </a:t>
            </a: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in </a:t>
            </a:r>
            <a:r>
              <a:rPr kumimoji="0" lang="en-US" sz="200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itchFamily="2" charset="2"/>
              </a:rPr>
              <a:t>L</a:t>
            </a:r>
            <a:r>
              <a:rPr kumimoji="0" lang="en-US" sz="2000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Wingdings" pitchFamily="2" charset="2"/>
              </a:rPr>
              <a:t>j</a:t>
            </a:r>
            <a:endParaRPr kumimoji="0" lang="en-US" sz="2000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+mn-ea"/>
              <a:cs typeface="+mn-cs"/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Broadcasts average value </a:t>
            </a:r>
            <a:r>
              <a:rPr lang="en-US" sz="2000" dirty="0" smtClean="0">
                <a:sym typeface="Wingdings" pitchFamily="2" charset="2"/>
              </a:rPr>
              <a:t>(T</a:t>
            </a:r>
            <a:r>
              <a:rPr lang="en-US" sz="2000" baseline="-25000" dirty="0" smtClean="0"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err="1" smtClean="0">
                <a:sym typeface="Wingdings" pitchFamily="2" charset="2"/>
              </a:rPr>
              <a:t>P</a:t>
            </a:r>
            <a:r>
              <a:rPr lang="en-US" sz="2000" baseline="-25000" dirty="0" err="1" smtClean="0">
                <a:sym typeface="Wingdings" pitchFamily="2" charset="2"/>
              </a:rPr>
              <a:t>j</a:t>
            </a:r>
            <a:r>
              <a:rPr lang="en-US" sz="2000" dirty="0" smtClean="0">
                <a:sym typeface="Wingdings" pitchFamily="2" charset="2"/>
              </a:rPr>
              <a:t>) of all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short requests</a:t>
            </a:r>
            <a:r>
              <a:rPr lang="en-US" sz="2000" dirty="0" smtClean="0">
                <a:sym typeface="Wingdings" pitchFamily="2" charset="2"/>
              </a:rPr>
              <a:t> in </a:t>
            </a:r>
            <a:r>
              <a:rPr lang="en-US" sz="2000" dirty="0" err="1" smtClean="0">
                <a:sym typeface="Wingdings" pitchFamily="2" charset="2"/>
              </a:rPr>
              <a:t>S</a:t>
            </a:r>
            <a:r>
              <a:rPr lang="en-US" sz="2000" baseline="-50000" dirty="0" err="1" smtClean="0">
                <a:sym typeface="Wingdings" pitchFamily="2" charset="2"/>
              </a:rPr>
              <a:t>j</a:t>
            </a:r>
            <a:endParaRPr lang="en-US" sz="2000" baseline="-50000" dirty="0" smtClean="0">
              <a:latin typeface="Gill Sans MT"/>
              <a:sym typeface="Wingdings" pitchFamily="2" charset="2"/>
            </a:endParaRP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 startAt="5"/>
            </a:pPr>
            <a:r>
              <a:rPr lang="en-US" sz="2000" dirty="0" smtClean="0">
                <a:sym typeface="Wingdings" pitchFamily="2" charset="2"/>
              </a:rPr>
              <a:t>Using received information, every scheduler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locally computes LP*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exact values for long requests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per-bank averaged values for all short requests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 startAt="6"/>
            </a:pPr>
            <a:r>
              <a:rPr lang="en-US" sz="2000" dirty="0" smtClean="0">
                <a:sym typeface="Wingdings" pitchFamily="2" charset="2"/>
              </a:rPr>
              <a:t>Let         be the resulting completion times in LP* </a:t>
            </a:r>
          </a:p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Each scheduler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schedules threads according to increasing</a:t>
            </a:r>
            <a:endParaRPr kumimoji="0" lang="en-US" sz="2000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8647" y="2276273"/>
            <a:ext cx="5379396" cy="26264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568103" y="2412460"/>
            <a:ext cx="252919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720503" y="2399490"/>
            <a:ext cx="252919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963694" y="2399490"/>
            <a:ext cx="252919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372256" y="2399490"/>
            <a:ext cx="252919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926733" y="2409218"/>
            <a:ext cx="252919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329467" y="2418946"/>
            <a:ext cx="252919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385882" y="2389763"/>
            <a:ext cx="252919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280170" y="2422188"/>
            <a:ext cx="1050588" cy="973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96343" y="2227635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Longest </a:t>
            </a:r>
          </a:p>
          <a:p>
            <a:r>
              <a:rPr lang="en-US" sz="1600" dirty="0" smtClean="0"/>
              <a:t>requests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446180" y="2234118"/>
            <a:ext cx="946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Shortest</a:t>
            </a:r>
          </a:p>
          <a:p>
            <a:r>
              <a:rPr lang="en-US" sz="1600" dirty="0" smtClean="0"/>
              <a:t> requests</a:t>
            </a:r>
            <a:endParaRPr lang="en-US" sz="1600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6376483" y="1327824"/>
            <a:ext cx="282102" cy="2782114"/>
          </a:xfrm>
          <a:prstGeom prst="leftBrace">
            <a:avLst>
              <a:gd name="adj1" fmla="val 3717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778230" y="2908570"/>
            <a:ext cx="1462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 requests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err="1" smtClean="0">
                <a:latin typeface="Gill Sans MT"/>
                <a:sym typeface="Wingdings" pitchFamily="2" charset="2"/>
              </a:rPr>
              <a:t>L</a:t>
            </a:r>
            <a:r>
              <a:rPr lang="en-US" sz="1600" baseline="-25000" dirty="0" err="1" smtClean="0">
                <a:latin typeface="Gill Sans MT"/>
                <a:sym typeface="Wingdings" pitchFamily="2" charset="2"/>
              </a:rPr>
              <a:t>j</a:t>
            </a:r>
            <a:endParaRPr lang="en-US" sz="1600" baseline="-25000" dirty="0">
              <a:latin typeface="Gill Sans MT"/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3670571" y="1468875"/>
            <a:ext cx="282102" cy="2512979"/>
          </a:xfrm>
          <a:prstGeom prst="leftBrace">
            <a:avLst>
              <a:gd name="adj1" fmla="val 3717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12331" y="2876144"/>
            <a:ext cx="1624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n-t requests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err="1" smtClean="0">
                <a:latin typeface="Gill Sans MT"/>
                <a:sym typeface="Wingdings" pitchFamily="2" charset="2"/>
              </a:rPr>
              <a:t>S</a:t>
            </a:r>
            <a:r>
              <a:rPr lang="en-US" sz="1600" baseline="-25000" dirty="0" err="1" smtClean="0">
                <a:latin typeface="Gill Sans MT"/>
                <a:sym typeface="Wingdings" pitchFamily="2" charset="2"/>
              </a:rPr>
              <a:t>j</a:t>
            </a:r>
            <a:endParaRPr lang="en-US" sz="1600" baseline="-25000" dirty="0">
              <a:latin typeface="Gill Sans M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909224" y="3780818"/>
            <a:ext cx="155643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8017" y="3307403"/>
            <a:ext cx="10252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 rounds: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4502" y="3751633"/>
            <a:ext cx="9755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round:</a:t>
            </a:r>
            <a:endParaRPr lang="en-US" dirty="0"/>
          </a:p>
        </p:txBody>
      </p:sp>
      <p:pic>
        <p:nvPicPr>
          <p:cNvPr id="32" name="Picture 3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66772" y="5139988"/>
            <a:ext cx="461255" cy="263573"/>
          </a:xfrm>
          <a:prstGeom prst="rect">
            <a:avLst/>
          </a:prstGeom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66661" y="5486940"/>
            <a:ext cx="461255" cy="2635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Distributed Algorithm </a:t>
            </a: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1466730" y="776935"/>
            <a:ext cx="7677270" cy="53514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</p:txBody>
      </p:sp>
      <p:pic>
        <p:nvPicPr>
          <p:cNvPr id="27" name="Picture 2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55037" y="2363458"/>
            <a:ext cx="34553" cy="8828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538458" y="1369618"/>
            <a:ext cx="1094007" cy="35372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/>
          </a:p>
        </p:txBody>
      </p:sp>
      <p:sp>
        <p:nvSpPr>
          <p:cNvPr id="35" name="Rectangle 34"/>
          <p:cNvSpPr/>
          <p:nvPr/>
        </p:nvSpPr>
        <p:spPr>
          <a:xfrm>
            <a:off x="7388513" y="1303505"/>
            <a:ext cx="1094007" cy="35372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/>
          </a:p>
        </p:txBody>
      </p:sp>
      <p:sp>
        <p:nvSpPr>
          <p:cNvPr id="36" name="Rectangle 35"/>
          <p:cNvSpPr/>
          <p:nvPr/>
        </p:nvSpPr>
        <p:spPr>
          <a:xfrm>
            <a:off x="3307446" y="1375258"/>
            <a:ext cx="1094007" cy="35372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35279" y="3249037"/>
            <a:ext cx="826109" cy="36994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430039" y="2663047"/>
            <a:ext cx="826109" cy="371983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434430" y="4488259"/>
            <a:ext cx="826109" cy="143191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432072" y="4155053"/>
            <a:ext cx="826109" cy="230736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424764" y="4707453"/>
            <a:ext cx="826109" cy="970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>
              <a:defRPr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828204" y="3171217"/>
            <a:ext cx="1428630" cy="7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3692331" y="3907788"/>
            <a:ext cx="300089" cy="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671265" y="2465589"/>
            <a:ext cx="300089" cy="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 bwMode="auto">
          <a:xfrm>
            <a:off x="3436525" y="1452622"/>
            <a:ext cx="826109" cy="8139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0" name="Left Brace 69"/>
          <p:cNvSpPr/>
          <p:nvPr/>
        </p:nvSpPr>
        <p:spPr>
          <a:xfrm>
            <a:off x="2942660" y="1464011"/>
            <a:ext cx="282102" cy="1678023"/>
          </a:xfrm>
          <a:prstGeom prst="leftBrace">
            <a:avLst>
              <a:gd name="adj1" fmla="val 3717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558420" y="383269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ill Sans MT"/>
              </a:rPr>
              <a:t>S</a:t>
            </a:r>
            <a:r>
              <a:rPr lang="en-US" baseline="-25000" dirty="0" err="1" smtClean="0">
                <a:latin typeface="Gill Sans MT"/>
              </a:rPr>
              <a:t>j</a:t>
            </a:r>
            <a:endParaRPr lang="en-US" baseline="-25000" dirty="0">
              <a:latin typeface="Gill Sans MT"/>
            </a:endParaRPr>
          </a:p>
        </p:txBody>
      </p:sp>
      <p:sp>
        <p:nvSpPr>
          <p:cNvPr id="72" name="Left Brace 71"/>
          <p:cNvSpPr/>
          <p:nvPr/>
        </p:nvSpPr>
        <p:spPr>
          <a:xfrm>
            <a:off x="2949145" y="3231203"/>
            <a:ext cx="282102" cy="1613171"/>
          </a:xfrm>
          <a:prstGeom prst="leftBrace">
            <a:avLst>
              <a:gd name="adj1" fmla="val 3717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2535722" y="210765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ill Sans MT"/>
              </a:rPr>
              <a:t>L</a:t>
            </a:r>
            <a:r>
              <a:rPr lang="en-US" baseline="-25000" dirty="0" err="1" smtClean="0">
                <a:latin typeface="Gill Sans MT"/>
              </a:rPr>
              <a:t>j</a:t>
            </a:r>
            <a:endParaRPr lang="en-US" baseline="-25000" dirty="0">
              <a:latin typeface="Gill Sans M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52146" y="5525310"/>
            <a:ext cx="3479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scheduler locally invokes LP </a:t>
            </a:r>
          </a:p>
          <a:p>
            <a:r>
              <a:rPr lang="en-US" dirty="0" smtClean="0"/>
              <a:t>using these averaged values. </a:t>
            </a:r>
            <a:r>
              <a:rPr lang="en-US" dirty="0" smtClean="0">
                <a:sym typeface="Wingdings" pitchFamily="2" charset="2"/>
              </a:rPr>
              <a:t> LP*</a:t>
            </a:r>
            <a:endParaRPr lang="en-US" dirty="0"/>
          </a:p>
        </p:txBody>
      </p:sp>
      <p:pic>
        <p:nvPicPr>
          <p:cNvPr id="75" name="Picture 7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656609" y="5412361"/>
            <a:ext cx="3250147" cy="910618"/>
          </a:xfrm>
          <a:prstGeom prst="rect">
            <a:avLst/>
          </a:prstGeom>
        </p:spPr>
      </p:pic>
      <p:sp>
        <p:nvSpPr>
          <p:cNvPr id="76" name="Right Arrow 75"/>
          <p:cNvSpPr/>
          <p:nvPr/>
        </p:nvSpPr>
        <p:spPr>
          <a:xfrm>
            <a:off x="4805464" y="5612859"/>
            <a:ext cx="690664" cy="418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1274323" y="5252936"/>
            <a:ext cx="7509754" cy="194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477480" y="2918299"/>
            <a:ext cx="874664" cy="446231"/>
          </a:xfrm>
          <a:prstGeom prst="rect">
            <a:avLst/>
          </a:prstGeom>
          <a:noFill/>
          <a:ln/>
          <a:effectLst/>
        </p:spPr>
      </p:pic>
      <p:pic>
        <p:nvPicPr>
          <p:cNvPr id="91" name="Picture 9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63557" y="2153596"/>
            <a:ext cx="304800" cy="202692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>
            <a:off x="1391056" y="1507788"/>
            <a:ext cx="924127" cy="1877438"/>
            <a:chOff x="1381328" y="1459149"/>
            <a:chExt cx="924127" cy="1877438"/>
          </a:xfrm>
        </p:grpSpPr>
        <p:grpSp>
          <p:nvGrpSpPr>
            <p:cNvPr id="83" name="Group 82"/>
            <p:cNvGrpSpPr/>
            <p:nvPr/>
          </p:nvGrpSpPr>
          <p:grpSpPr>
            <a:xfrm>
              <a:off x="1451399" y="1523998"/>
              <a:ext cx="776235" cy="1306750"/>
              <a:chOff x="3309382" y="1378084"/>
              <a:chExt cx="1094007" cy="181258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3309382" y="1378084"/>
                <a:ext cx="1094007" cy="18125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3455939" y="2669533"/>
                <a:ext cx="826109" cy="44191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0"/>
              <a:lstStyle/>
              <a:p>
                <a:pPr>
                  <a:defRPr/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rot="5400000">
                <a:off x="3697165" y="2472075"/>
                <a:ext cx="300089" cy="18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 bwMode="auto">
              <a:xfrm>
                <a:off x="3462425" y="1468836"/>
                <a:ext cx="826109" cy="81392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0"/>
              <a:lstStyle/>
              <a:p>
                <a:pPr>
                  <a:defRPr/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1451507" y="2922802"/>
              <a:ext cx="785855" cy="3456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381328" y="1459149"/>
              <a:ext cx="924127" cy="187743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397542" y="1504544"/>
            <a:ext cx="924127" cy="1877438"/>
            <a:chOff x="1381328" y="1459149"/>
            <a:chExt cx="924127" cy="1877438"/>
          </a:xfrm>
        </p:grpSpPr>
        <p:grpSp>
          <p:nvGrpSpPr>
            <p:cNvPr id="95" name="Group 82"/>
            <p:cNvGrpSpPr/>
            <p:nvPr/>
          </p:nvGrpSpPr>
          <p:grpSpPr>
            <a:xfrm>
              <a:off x="1451399" y="1523998"/>
              <a:ext cx="776235" cy="1306750"/>
              <a:chOff x="3309382" y="1378084"/>
              <a:chExt cx="1094007" cy="1812588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3309382" y="1378084"/>
                <a:ext cx="1094007" cy="18125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3455939" y="2669533"/>
                <a:ext cx="826109" cy="44191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0"/>
              <a:lstStyle/>
              <a:p>
                <a:pPr>
                  <a:defRPr/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5400000">
                <a:off x="3697165" y="2472075"/>
                <a:ext cx="300089" cy="18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00"/>
              <p:cNvSpPr/>
              <p:nvPr/>
            </p:nvSpPr>
            <p:spPr bwMode="auto">
              <a:xfrm>
                <a:off x="3462425" y="1468836"/>
                <a:ext cx="826109" cy="81392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0"/>
              <a:lstStyle/>
              <a:p>
                <a:pPr>
                  <a:defRPr/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6" name="Rectangle 95"/>
            <p:cNvSpPr/>
            <p:nvPr/>
          </p:nvSpPr>
          <p:spPr>
            <a:xfrm>
              <a:off x="1451507" y="2922802"/>
              <a:ext cx="785855" cy="3456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381328" y="1459149"/>
              <a:ext cx="924127" cy="187743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4657721" y="1464522"/>
            <a:ext cx="826109" cy="1016031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4693388" y="3124708"/>
            <a:ext cx="826109" cy="29942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4657719" y="4630366"/>
            <a:ext cx="826109" cy="188068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4693387" y="3537626"/>
            <a:ext cx="826109" cy="188068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4651233" y="4156953"/>
            <a:ext cx="826109" cy="18806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647992" y="4396902"/>
            <a:ext cx="826109" cy="18806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rot="5400000">
            <a:off x="4914776" y="3933730"/>
            <a:ext cx="300089" cy="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6200000" flipH="1">
            <a:off x="4828852" y="2815229"/>
            <a:ext cx="476130" cy="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7533866" y="1364003"/>
            <a:ext cx="826109" cy="1016031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7569533" y="3004733"/>
            <a:ext cx="826109" cy="299427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7533864" y="4529847"/>
            <a:ext cx="826109" cy="18806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7569532" y="3437107"/>
            <a:ext cx="826109" cy="188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7527378" y="4056434"/>
            <a:ext cx="826109" cy="18806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7524137" y="4296383"/>
            <a:ext cx="826109" cy="188068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rot="5400000">
            <a:off x="7790921" y="3833211"/>
            <a:ext cx="300089" cy="1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6200000" flipH="1">
            <a:off x="7704997" y="2695254"/>
            <a:ext cx="476130" cy="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6" idx="1"/>
            <a:endCxn id="36" idx="3"/>
          </p:cNvCxnSpPr>
          <p:nvPr/>
        </p:nvCxnSpPr>
        <p:spPr>
          <a:xfrm rot="10800000" flipH="1">
            <a:off x="3307445" y="3143863"/>
            <a:ext cx="1094007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0800000" flipH="1">
            <a:off x="7389820" y="3374084"/>
            <a:ext cx="1094007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0800000" flipH="1">
            <a:off x="4565556" y="3477846"/>
            <a:ext cx="1094007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070059" y="3667328"/>
            <a:ext cx="96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averages</a:t>
            </a:r>
            <a:br>
              <a:rPr lang="en-US" dirty="0" smtClean="0"/>
            </a:br>
            <a:r>
              <a:rPr lang="en-US" dirty="0" smtClean="0"/>
              <a:t>only</a:t>
            </a:r>
            <a:endParaRPr lang="en-US" dirty="0"/>
          </a:p>
        </p:txBody>
      </p:sp>
      <p:cxnSp>
        <p:nvCxnSpPr>
          <p:cNvPr id="140" name="Straight Arrow Connector 139"/>
          <p:cNvCxnSpPr>
            <a:stCxn id="137" idx="1"/>
          </p:cNvCxnSpPr>
          <p:nvPr/>
        </p:nvCxnSpPr>
        <p:spPr>
          <a:xfrm rot="10800000" flipV="1">
            <a:off x="5642043" y="3990493"/>
            <a:ext cx="428016" cy="1534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7" idx="3"/>
          </p:cNvCxnSpPr>
          <p:nvPr/>
        </p:nvCxnSpPr>
        <p:spPr>
          <a:xfrm>
            <a:off x="7037055" y="3990494"/>
            <a:ext cx="268417" cy="562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14149 -0.15741 L 0.2809 -0.17037 L 0.35104 -0.0838 " pathEditMode="relative" ptsTypes="AAAA">
                                      <p:cBhvr>
                                        <p:cTn id="1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66389 0.0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 animBg="1"/>
      <p:bldP spid="110" grpId="0" animBg="1"/>
      <p:bldP spid="111" grpId="0" animBg="1"/>
      <p:bldP spid="113" grpId="0" animBg="1"/>
      <p:bldP spid="115" grpId="0" animBg="1"/>
      <p:bldP spid="116" grpId="0" animBg="1"/>
      <p:bldP spid="117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Distributed Algorithm - Results </a:t>
            </a: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1466730" y="776935"/>
            <a:ext cx="7677270" cy="53514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There are examples where algorithm is </a:t>
            </a:r>
            <a:r>
              <a:rPr lang="en-US" sz="2000" dirty="0" smtClean="0">
                <a:latin typeface="Symbol"/>
                <a:sym typeface="Symbol"/>
              </a:rPr>
              <a:t></a:t>
            </a:r>
            <a:r>
              <a:rPr lang="en-US" sz="2000" dirty="0" smtClean="0">
                <a:sym typeface="Wingdings" pitchFamily="2" charset="2"/>
              </a:rPr>
              <a:t>(k) worse than OPT.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our analysis is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asymptotically tight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see paper for details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Proof is challenging for several reasons… 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56816" y="1167317"/>
            <a:ext cx="5398851" cy="1439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u="sng" dirty="0" smtClean="0"/>
              <a:t>Theorem 3:</a:t>
            </a:r>
          </a:p>
          <a:p>
            <a:r>
              <a:rPr lang="en-US" sz="2000" dirty="0" smtClean="0"/>
              <a:t>For any k, the distributed algorithm has a </a:t>
            </a:r>
            <a:br>
              <a:rPr lang="en-US" sz="2000" dirty="0" smtClean="0"/>
            </a:br>
            <a:r>
              <a:rPr lang="en-US" sz="2000" b="1" dirty="0" smtClean="0"/>
              <a:t>time-complexity of n/k</a:t>
            </a:r>
            <a:r>
              <a:rPr lang="en-US" sz="2000" dirty="0" smtClean="0"/>
              <a:t>+1 and achieves </a:t>
            </a:r>
            <a:br>
              <a:rPr lang="en-US" sz="2000" dirty="0" smtClean="0"/>
            </a:br>
            <a:r>
              <a:rPr lang="en-US" sz="2000" dirty="0" smtClean="0"/>
              <a:t>an </a:t>
            </a:r>
            <a:r>
              <a:rPr lang="en-US" sz="2000" b="1" dirty="0" smtClean="0"/>
              <a:t>approximation ratio of O(k)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Distributed Algorithm – Proof Overview </a:t>
            </a: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1466730" y="776935"/>
            <a:ext cx="7677270" cy="53514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noProof="0" dirty="0" smtClean="0">
                <a:sym typeface="Wingdings" pitchFamily="2" charset="2"/>
              </a:rPr>
              <a:t>Distinguish four completion times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              : optimal completion time of </a:t>
            </a:r>
            <a:r>
              <a:rPr lang="en-US" sz="2000" dirty="0" smtClean="0">
                <a:latin typeface="Gill Sans MT"/>
                <a:sym typeface="Wingdings" pitchFamily="2" charset="2"/>
              </a:rPr>
              <a:t>T</a:t>
            </a:r>
            <a:r>
              <a:rPr lang="en-US" sz="2000" baseline="-25000" dirty="0" smtClean="0">
                <a:latin typeface="Gill Sans MT"/>
                <a:sym typeface="Wingdings" pitchFamily="2" charset="2"/>
              </a:rPr>
              <a:t>i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baseline="-25000" dirty="0" smtClean="0">
                <a:latin typeface="Gill Sans MT"/>
                <a:sym typeface="Wingdings" pitchFamily="2" charset="2"/>
              </a:rPr>
              <a:t>	</a:t>
            </a:r>
            <a:r>
              <a:rPr lang="en-US" sz="2000" dirty="0" smtClean="0">
                <a:sym typeface="Wingdings" pitchFamily="2" charset="2"/>
              </a:rPr>
              <a:t>              : completion time in original LP</a:t>
            </a:r>
            <a:endParaRPr lang="en-US" sz="2000" baseline="-25000" dirty="0" smtClean="0">
              <a:latin typeface="Gill Sans MT"/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noProof="0" dirty="0" smtClean="0">
                <a:sym typeface="Wingdings" pitchFamily="2" charset="2"/>
              </a:rPr>
              <a:t>	              : completion time as computed by the averaged LP*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</a:t>
            </a:r>
            <a:r>
              <a:rPr lang="en-US" sz="2000" noProof="0" dirty="0" smtClean="0">
                <a:sym typeface="Wingdings" pitchFamily="2" charset="2"/>
              </a:rPr>
              <a:t>              : completion times resulting from the algorithm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1) show that averaged LP* is within O(k) of original LP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2) show that algorithm solution is also within O(k) of OPT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	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83567" y="1579664"/>
            <a:ext cx="685801" cy="330708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280323" y="2286541"/>
            <a:ext cx="685803" cy="33070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302225" y="2672405"/>
            <a:ext cx="635512" cy="330709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3114227" y="4289898"/>
            <a:ext cx="3226826" cy="381060"/>
          </a:xfrm>
          <a:prstGeom prst="rect">
            <a:avLst/>
          </a:prstGeom>
          <a:noFill/>
          <a:ln/>
          <a:effectLst/>
        </p:spPr>
      </p:pic>
      <p:sp>
        <p:nvSpPr>
          <p:cNvPr id="14" name="Horizontal Scroll 13"/>
          <p:cNvSpPr/>
          <p:nvPr/>
        </p:nvSpPr>
        <p:spPr>
          <a:xfrm>
            <a:off x="6935822" y="4095345"/>
            <a:ext cx="1488332" cy="680936"/>
          </a:xfrm>
          <a:prstGeom prst="horizontalScroll">
            <a:avLst>
              <a:gd name="adj" fmla="val 2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paper</a:t>
            </a:r>
            <a:endParaRPr lang="en-US" dirty="0"/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2295742" y="1936344"/>
            <a:ext cx="635510" cy="3307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1"/>
          <p:cNvSpPr txBox="1">
            <a:spLocks/>
          </p:cNvSpPr>
          <p:nvPr/>
        </p:nvSpPr>
        <p:spPr>
          <a:xfrm>
            <a:off x="1619130" y="929335"/>
            <a:ext cx="7677270" cy="53514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noProof="0" dirty="0" smtClean="0">
                <a:sym typeface="Wingdings" pitchFamily="2" charset="2"/>
              </a:rPr>
              <a:t>Define </a:t>
            </a:r>
            <a:r>
              <a:rPr lang="en-US" sz="2000" noProof="0" dirty="0" err="1" smtClean="0">
                <a:latin typeface="Gill Sans MT"/>
                <a:sym typeface="Wingdings" pitchFamily="2" charset="2"/>
              </a:rPr>
              <a:t>Q</a:t>
            </a:r>
            <a:r>
              <a:rPr lang="en-US" sz="2000" baseline="-25000" noProof="0" dirty="0" err="1" smtClean="0">
                <a:latin typeface="Gill Sans MT"/>
                <a:sym typeface="Wingdings" pitchFamily="2" charset="2"/>
              </a:rPr>
              <a:t>h</a:t>
            </a:r>
            <a:r>
              <a:rPr lang="en-US" sz="2000" dirty="0" smtClean="0">
                <a:sym typeface="Wingdings" pitchFamily="2" charset="2"/>
              </a:rPr>
              <a:t>: </a:t>
            </a:r>
            <a:r>
              <a:rPr lang="en-US" sz="2000" noProof="0" dirty="0" smtClean="0">
                <a:sym typeface="Wingdings" pitchFamily="2" charset="2"/>
              </a:rPr>
              <a:t>t orders with highest completion times in original LP.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noProof="0" dirty="0" smtClean="0">
                <a:sym typeface="Wingdings" pitchFamily="2" charset="2"/>
              </a:rPr>
              <a:t>Define </a:t>
            </a:r>
            <a:r>
              <a:rPr lang="en-US" sz="2000" noProof="0" dirty="0" smtClean="0">
                <a:solidFill>
                  <a:srgbClr val="FF0000"/>
                </a:solidFill>
                <a:sym typeface="Wingdings" pitchFamily="2" charset="2"/>
              </a:rPr>
              <a:t>virtual completion time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noProof="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noProof="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noProof="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noProof="0" dirty="0" smtClean="0">
                <a:sym typeface="Wingdings" pitchFamily="2" charset="2"/>
              </a:rPr>
              <a:t>Three </a:t>
            </a:r>
            <a:r>
              <a:rPr lang="en-US" sz="2000" noProof="0" dirty="0" smtClean="0">
                <a:solidFill>
                  <a:srgbClr val="FF0000"/>
                </a:solidFill>
                <a:sym typeface="Wingdings" pitchFamily="2" charset="2"/>
              </a:rPr>
              <a:t>key lemmas </a:t>
            </a:r>
            <a:r>
              <a:rPr lang="en-US" sz="2000" noProof="0" dirty="0" smtClean="0">
                <a:sym typeface="Wingdings" pitchFamily="2" charset="2"/>
              </a:rPr>
              <a:t>about virtual completion times: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noProof="0" dirty="0" smtClean="0">
                <a:sym typeface="Wingdings" pitchFamily="2" charset="2"/>
              </a:rPr>
              <a:t>	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noProof="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		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Distributed Algorithm – Proof Overview </a:t>
            </a: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1466730" y="776935"/>
            <a:ext cx="7677270" cy="53514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2000" dirty="0" smtClean="0">
                <a:sym typeface="Wingdings" pitchFamily="2" charset="2"/>
              </a:rPr>
              <a:t>		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77456" y="2354093"/>
            <a:ext cx="1952779" cy="646331"/>
            <a:chOff x="5700409" y="2607012"/>
            <a:chExt cx="1952779" cy="646331"/>
          </a:xfrm>
        </p:grpSpPr>
        <p:sp>
          <p:nvSpPr>
            <p:cNvPr id="18" name="TextBox 17"/>
            <p:cNvSpPr txBox="1"/>
            <p:nvPr/>
          </p:nvSpPr>
          <p:spPr>
            <a:xfrm>
              <a:off x="5700409" y="2607012"/>
              <a:ext cx="19527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Defined as average</a:t>
              </a:r>
            </a:p>
            <a:p>
              <a:r>
                <a:rPr lang="en-US" dirty="0" smtClean="0"/>
                <a:t>of all            in </a:t>
              </a:r>
              <a:r>
                <a:rPr lang="en-US" dirty="0" err="1" smtClean="0">
                  <a:latin typeface="Gill Sans MT"/>
                </a:rPr>
                <a:t>Q</a:t>
              </a:r>
              <a:r>
                <a:rPr lang="en-US" baseline="-25000" dirty="0" err="1" smtClean="0">
                  <a:latin typeface="Gill Sans MT"/>
                </a:rPr>
                <a:t>h</a:t>
              </a:r>
              <a:r>
                <a:rPr lang="en-US" dirty="0" smtClean="0"/>
                <a:t>.</a:t>
              </a:r>
              <a:endParaRPr lang="en-US" baseline="-25000" dirty="0">
                <a:latin typeface="Gill Sans MT"/>
              </a:endParaRPr>
            </a:p>
          </p:txBody>
        </p:sp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6252452" y="2912353"/>
              <a:ext cx="685801" cy="330708"/>
            </a:xfrm>
            <a:prstGeom prst="rect">
              <a:avLst/>
            </a:prstGeom>
          </p:spPr>
        </p:pic>
      </p:grp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2669430" y="3667868"/>
            <a:ext cx="685804" cy="330709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395604" y="3333885"/>
            <a:ext cx="635512" cy="330709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5338496" y="1715851"/>
            <a:ext cx="2455344" cy="329504"/>
          </a:xfrm>
          <a:prstGeom prst="rect">
            <a:avLst/>
          </a:prstGeom>
          <a:noFill/>
          <a:ln/>
          <a:effectLst/>
        </p:spPr>
      </p:pic>
      <p:cxnSp>
        <p:nvCxnSpPr>
          <p:cNvPr id="21" name="Straight Arrow Connector 20"/>
          <p:cNvCxnSpPr>
            <a:stCxn id="18" idx="0"/>
          </p:cNvCxnSpPr>
          <p:nvPr/>
        </p:nvCxnSpPr>
        <p:spPr>
          <a:xfrm rot="16200000" flipV="1">
            <a:off x="7545614" y="2045860"/>
            <a:ext cx="359923" cy="2565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27635" y="3346316"/>
            <a:ext cx="4348263" cy="9726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64613" y="3404680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completion</a:t>
            </a:r>
            <a:br>
              <a:rPr lang="en-US" dirty="0" smtClean="0"/>
            </a:br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2777249" y="3477639"/>
            <a:ext cx="282101" cy="194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3706241" y="3171220"/>
            <a:ext cx="259402" cy="648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4949783" y="3500359"/>
            <a:ext cx="272373" cy="161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4795741" y="3190674"/>
            <a:ext cx="239947" cy="648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5601534" y="3471175"/>
            <a:ext cx="272373" cy="161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4708994" y="3703536"/>
            <a:ext cx="685804" cy="330709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5448298" y="3703536"/>
            <a:ext cx="685804" cy="330709"/>
          </a:xfrm>
          <a:prstGeom prst="rect">
            <a:avLst/>
          </a:prstGeom>
          <a:noFill/>
          <a:ln/>
          <a:effectLst/>
        </p:spPr>
      </p:pic>
      <p:cxnSp>
        <p:nvCxnSpPr>
          <p:cNvPr id="45" name="Straight Connector 44"/>
          <p:cNvCxnSpPr/>
          <p:nvPr/>
        </p:nvCxnSpPr>
        <p:spPr>
          <a:xfrm rot="10800000">
            <a:off x="1420240" y="3346315"/>
            <a:ext cx="817123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3476825" y="2743740"/>
            <a:ext cx="685803" cy="330708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4556594" y="2772922"/>
            <a:ext cx="685803" cy="330708"/>
          </a:xfrm>
          <a:prstGeom prst="rect">
            <a:avLst/>
          </a:prstGeom>
          <a:noFill/>
          <a:ln/>
          <a:effectLst/>
        </p:spPr>
      </p:pic>
      <p:sp>
        <p:nvSpPr>
          <p:cNvPr id="52" name="Left Brace 51"/>
          <p:cNvSpPr/>
          <p:nvPr/>
        </p:nvSpPr>
        <p:spPr>
          <a:xfrm rot="5400000">
            <a:off x="3399816" y="987359"/>
            <a:ext cx="350200" cy="3356042"/>
          </a:xfrm>
          <a:prstGeom prst="leftBrace">
            <a:avLst>
              <a:gd name="adj1" fmla="val 23485"/>
              <a:gd name="adj2" fmla="val 50000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326860" y="2149813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ill Sans MT"/>
              </a:rPr>
              <a:t>Q</a:t>
            </a:r>
            <a:r>
              <a:rPr lang="en-US" baseline="-25000" dirty="0" err="1" smtClean="0">
                <a:latin typeface="Gill Sans MT"/>
              </a:rPr>
              <a:t>h</a:t>
            </a:r>
            <a:endParaRPr lang="en-US" baseline="-25000" dirty="0">
              <a:latin typeface="Gill Sans MT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 flipH="1" flipV="1">
            <a:off x="1869335" y="3474395"/>
            <a:ext cx="282101" cy="194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1654509" y="3664625"/>
            <a:ext cx="685806" cy="330710"/>
          </a:xfrm>
          <a:prstGeom prst="rect">
            <a:avLst/>
          </a:prstGeom>
          <a:noFill/>
          <a:ln/>
          <a:effectLst/>
        </p:spPr>
      </p:pic>
      <p:grpSp>
        <p:nvGrpSpPr>
          <p:cNvPr id="59" name="Group 58"/>
          <p:cNvGrpSpPr/>
          <p:nvPr/>
        </p:nvGrpSpPr>
        <p:grpSpPr>
          <a:xfrm>
            <a:off x="3978614" y="2208179"/>
            <a:ext cx="473206" cy="1099224"/>
            <a:chOff x="4893013" y="2295727"/>
            <a:chExt cx="473206" cy="1673158"/>
          </a:xfrm>
        </p:grpSpPr>
        <p:sp>
          <p:nvSpPr>
            <p:cNvPr id="57" name="Down Arrow 56"/>
            <p:cNvSpPr/>
            <p:nvPr/>
          </p:nvSpPr>
          <p:spPr>
            <a:xfrm>
              <a:off x="4970834" y="2858383"/>
              <a:ext cx="330740" cy="111050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93013" y="2295727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2D</a:t>
              </a:r>
              <a:endParaRPr lang="en-US" dirty="0"/>
            </a:p>
          </p:txBody>
        </p:sp>
      </p:grpSp>
      <p:pic>
        <p:nvPicPr>
          <p:cNvPr id="61" name="Picture 60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095522" y="3398736"/>
            <a:ext cx="330386" cy="355200"/>
          </a:xfrm>
          <a:prstGeom prst="rect">
            <a:avLst/>
          </a:prstGeom>
        </p:spPr>
      </p:pic>
      <p:pic>
        <p:nvPicPr>
          <p:cNvPr id="68" name="Picture 67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 bwMode="auto">
          <a:xfrm>
            <a:off x="4101914" y="3745688"/>
            <a:ext cx="330572" cy="355400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 bwMode="auto">
          <a:xfrm>
            <a:off x="4867063" y="3674353"/>
            <a:ext cx="330758" cy="355600"/>
          </a:xfrm>
          <a:prstGeom prst="rect">
            <a:avLst/>
          </a:prstGeom>
          <a:noFill/>
          <a:ln/>
          <a:effectLst/>
        </p:spPr>
      </p:pic>
      <p:pic>
        <p:nvPicPr>
          <p:cNvPr id="66" name="Picture 65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 bwMode="auto">
          <a:xfrm>
            <a:off x="5593490" y="3680838"/>
            <a:ext cx="330572" cy="355400"/>
          </a:xfrm>
          <a:prstGeom prst="rect">
            <a:avLst/>
          </a:prstGeom>
          <a:noFill/>
          <a:ln/>
          <a:effectLst/>
        </p:spPr>
      </p:pic>
      <p:cxnSp>
        <p:nvCxnSpPr>
          <p:cNvPr id="70" name="Straight Arrow Connector 69"/>
          <p:cNvCxnSpPr>
            <a:stCxn id="41" idx="3"/>
          </p:cNvCxnSpPr>
          <p:nvPr/>
        </p:nvCxnSpPr>
        <p:spPr>
          <a:xfrm>
            <a:off x="3355234" y="3833223"/>
            <a:ext cx="681746" cy="675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6" idx="3"/>
          </p:cNvCxnSpPr>
          <p:nvPr/>
        </p:nvCxnSpPr>
        <p:spPr>
          <a:xfrm flipV="1">
            <a:off x="2340315" y="3618689"/>
            <a:ext cx="1638299" cy="2112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 bwMode="auto">
          <a:xfrm>
            <a:off x="2388389" y="4935706"/>
            <a:ext cx="2617049" cy="360078"/>
          </a:xfrm>
          <a:prstGeom prst="rect">
            <a:avLst/>
          </a:prstGeom>
          <a:noFill/>
          <a:ln/>
          <a:effectLst/>
        </p:spPr>
      </p:pic>
      <p:sp>
        <p:nvSpPr>
          <p:cNvPr id="79" name="TextBox 78"/>
          <p:cNvSpPr txBox="1"/>
          <p:nvPr/>
        </p:nvSpPr>
        <p:spPr>
          <a:xfrm>
            <a:off x="1857983" y="49416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854740" y="5434519"/>
            <a:ext cx="542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        form a feasible solution to (original) LP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864468" y="59500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pic>
        <p:nvPicPr>
          <p:cNvPr id="84" name="Picture 83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/>
          <a:stretch>
            <a:fillRect/>
          </a:stretch>
        </p:blipFill>
        <p:spPr bwMode="auto">
          <a:xfrm>
            <a:off x="2365380" y="5467484"/>
            <a:ext cx="263576" cy="288061"/>
          </a:xfrm>
          <a:prstGeom prst="rect">
            <a:avLst/>
          </a:prstGeom>
          <a:noFill/>
          <a:ln/>
          <a:effectLst/>
        </p:spPr>
      </p:pic>
      <p:pic>
        <p:nvPicPr>
          <p:cNvPr id="86" name="Picture 85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/>
          <a:stretch>
            <a:fillRect/>
          </a:stretch>
        </p:blipFill>
        <p:spPr bwMode="auto">
          <a:xfrm>
            <a:off x="2373148" y="5953867"/>
            <a:ext cx="2232484" cy="360077"/>
          </a:xfrm>
          <a:prstGeom prst="rect">
            <a:avLst/>
          </a:prstGeom>
          <a:noFill/>
          <a:ln/>
          <a:effectLst/>
        </p:spPr>
      </p:pic>
      <p:sp>
        <p:nvSpPr>
          <p:cNvPr id="88" name="Right Brace 87"/>
          <p:cNvSpPr/>
          <p:nvPr/>
        </p:nvSpPr>
        <p:spPr>
          <a:xfrm>
            <a:off x="6342434" y="4883285"/>
            <a:ext cx="311285" cy="943583"/>
          </a:xfrm>
          <a:prstGeom prst="rightBrace">
            <a:avLst>
              <a:gd name="adj1" fmla="val 458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6750996" y="5155659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Bounds OPT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786663" y="5804170"/>
            <a:ext cx="135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Bounds ALG</a:t>
            </a:r>
            <a:endParaRPr lang="en-US" dirty="0"/>
          </a:p>
        </p:txBody>
      </p:sp>
      <p:pic>
        <p:nvPicPr>
          <p:cNvPr id="95" name="Picture 94" descr="as1823.gif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162317" y="5158193"/>
            <a:ext cx="768706" cy="8340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8" grpId="0" animBg="1"/>
      <p:bldP spid="91" grpId="0"/>
      <p:bldP spid="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Empirical Evaluation</a:t>
            </a: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1427397" y="1185498"/>
            <a:ext cx="7404896" cy="56725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1466730" y="776935"/>
            <a:ext cx="7677270" cy="53514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We evaluate our algorithm using SPEC CPU2006 benchmarks and two large Windows desktop applications (</a:t>
            </a:r>
            <a:r>
              <a:rPr lang="en-US" sz="2000" dirty="0" err="1" smtClean="0">
                <a:sym typeface="Wingdings" pitchFamily="2" charset="2"/>
              </a:rPr>
              <a:t>Matlab</a:t>
            </a:r>
            <a:r>
              <a:rPr lang="en-US" sz="2000" dirty="0" smtClean="0">
                <a:sym typeface="Wingdings" pitchFamily="2" charset="2"/>
              </a:rPr>
              <a:t>, XML parsing app)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Cycle-accurate simulator framework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Models for processors &amp; instr. windows, L2 caches, DRAM memory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à"/>
            </a:pPr>
            <a:r>
              <a:rPr lang="en-US" sz="2000" dirty="0" smtClean="0">
                <a:sym typeface="Wingdings" pitchFamily="2" charset="2"/>
              </a:rPr>
              <a:t>See paper for further methodology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à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</p:txBody>
      </p:sp>
      <p:pic>
        <p:nvPicPr>
          <p:cNvPr id="6" name="Picture 5" descr="act-4cor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776" y="3547944"/>
            <a:ext cx="4786009" cy="1820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8343" y="494165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k=n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 flipV="1">
            <a:off x="6502777" y="5126317"/>
            <a:ext cx="515566" cy="98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24829" y="425747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k=0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rot="10800000" flipV="1">
            <a:off x="5763475" y="4442139"/>
            <a:ext cx="1261354" cy="325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11858" y="463361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k=n-1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279041" y="4818274"/>
            <a:ext cx="771730" cy="455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04853" y="3534381"/>
            <a:ext cx="186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Max-tot heuristic</a:t>
            </a:r>
          </a:p>
          <a:p>
            <a:r>
              <a:rPr lang="en-US" sz="1400" dirty="0" smtClean="0"/>
              <a:t>[Mutlu, Moscibroda’07]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rot="10800000" flipV="1">
            <a:off x="5607833" y="3826768"/>
            <a:ext cx="1297021" cy="4047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91883" y="2840474"/>
            <a:ext cx="188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shortest-job</a:t>
            </a:r>
          </a:p>
          <a:p>
            <a:r>
              <a:rPr lang="en-US" dirty="0" smtClean="0"/>
              <a:t>first heuristic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rot="10800000" flipV="1">
            <a:off x="5371129" y="3163639"/>
            <a:ext cx="1520755" cy="8895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l_qu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515" y="5285204"/>
            <a:ext cx="1657485" cy="1243114"/>
          </a:xfrm>
          <a:prstGeom prst="rect">
            <a:avLst/>
          </a:prstGeom>
        </p:spPr>
      </p:pic>
      <p:sp>
        <p:nvSpPr>
          <p:cNvPr id="21" name="Content Placeholder 11"/>
          <p:cNvSpPr txBox="1">
            <a:spLocks/>
          </p:cNvSpPr>
          <p:nvPr/>
        </p:nvSpPr>
        <p:spPr>
          <a:xfrm>
            <a:off x="1437124" y="827689"/>
            <a:ext cx="7404896" cy="56725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DRAM memory scheduling in multi-core systems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Problem maps to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distributed order scheduling problem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Results: 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No communication  </a:t>
            </a:r>
            <a:r>
              <a:rPr lang="en-US" dirty="0" smtClean="0">
                <a:latin typeface="Symbol"/>
                <a:sym typeface="Symbol"/>
              </a:rPr>
              <a:t></a:t>
            </a:r>
            <a:r>
              <a:rPr lang="en-US" dirty="0" smtClean="0">
                <a:sym typeface="Wingdings" pitchFamily="2" charset="2"/>
              </a:rPr>
              <a:t>(√n)-approximation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Complete knowledge  2-approximation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n/k communication rounds  O(k) approximation </a:t>
            </a:r>
            <a:br>
              <a:rPr lang="en-US" dirty="0" smtClean="0">
                <a:sym typeface="Wingdings" pitchFamily="2" charset="2"/>
              </a:rPr>
            </a:br>
            <a:endParaRPr lang="en-US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No matching lower bound  better approximations possible?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Distributed computing         multi-core computing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So far, mainly new programming paradigms…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(transactional memory, parallel algorithms, etc…)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In this paper: new distributed computing problem arising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in the </a:t>
            </a:r>
            <a:r>
              <a:rPr lang="en-US" sz="2000" dirty="0" err="1" smtClean="0">
                <a:solidFill>
                  <a:srgbClr val="FF0000"/>
                </a:solidFill>
                <a:sym typeface="Wingdings" pitchFamily="2" charset="2"/>
              </a:rPr>
              <a:t>microarchitecture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of multi-core systems</a:t>
            </a: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à"/>
            </a:pPr>
            <a:r>
              <a:rPr lang="en-US" sz="2000" dirty="0" smtClean="0">
                <a:sym typeface="Wingdings" pitchFamily="2" charset="2"/>
              </a:rPr>
              <a:t>Many more such problems in this space!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à"/>
            </a:pPr>
            <a:endParaRPr lang="en-US" sz="2000" dirty="0" smtClean="0">
              <a:sym typeface="Wingdings" pitchFamily="2" charset="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 / Future Work</a:t>
            </a:r>
            <a:endParaRPr lang="en-US" dirty="0"/>
          </a:p>
        </p:txBody>
      </p:sp>
      <p:pic>
        <p:nvPicPr>
          <p:cNvPr id="22" name="Picture 41" descr="think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4347" y="3479266"/>
            <a:ext cx="676275" cy="9525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663007" y="3548482"/>
            <a:ext cx="5389124" cy="97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270443" y="4283765"/>
            <a:ext cx="471156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16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>
            <a:spLocks noChangeArrowheads="1"/>
          </p:cNvSpPr>
          <p:nvPr/>
        </p:nvSpPr>
        <p:spPr bwMode="auto">
          <a:xfrm>
            <a:off x="1546698" y="2535677"/>
            <a:ext cx="7467600" cy="2286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98" name="Rounded Rectangle 97"/>
          <p:cNvSpPr>
            <a:spLocks noChangeArrowheads="1"/>
          </p:cNvSpPr>
          <p:nvPr/>
        </p:nvSpPr>
        <p:spPr bwMode="auto">
          <a:xfrm>
            <a:off x="2558374" y="4097777"/>
            <a:ext cx="5770124" cy="228600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/>
            <a:endParaRPr lang="en-US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Multi-Core Architectures – DRAM Memory</a:t>
            </a:r>
          </a:p>
        </p:txBody>
      </p:sp>
      <p:sp>
        <p:nvSpPr>
          <p:cNvPr id="52230" name="Text Placeholder 6"/>
          <p:cNvSpPr>
            <a:spLocks noGrp="1"/>
          </p:cNvSpPr>
          <p:nvPr>
            <p:ph type="body" idx="1"/>
          </p:nvPr>
        </p:nvSpPr>
        <p:spPr>
          <a:xfrm>
            <a:off x="936625" y="1108987"/>
            <a:ext cx="8207375" cy="16224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Multi-core systems </a:t>
            </a:r>
          </a:p>
          <a:p>
            <a:pPr>
              <a:buFontTx/>
              <a:buNone/>
            </a:pPr>
            <a:r>
              <a:rPr lang="en-US" sz="2000" dirty="0" smtClean="0">
                <a:sym typeface="Wingdings" pitchFamily="2" charset="2"/>
              </a:rPr>
              <a:t>	 many cores (processor, caches) on a single chip</a:t>
            </a:r>
          </a:p>
          <a:p>
            <a:pPr>
              <a:buFontTx/>
              <a:buNone/>
            </a:pPr>
            <a:r>
              <a:rPr lang="en-US" sz="2000" dirty="0" smtClean="0">
                <a:sym typeface="Wingdings" pitchFamily="2" charset="2"/>
              </a:rPr>
              <a:t>	 DRAM memory is typically shared </a:t>
            </a:r>
          </a:p>
          <a:p>
            <a:endParaRPr lang="en-US" dirty="0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41998" y="2688077"/>
            <a:ext cx="990600" cy="342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>
              <a:buFontTx/>
              <a:buNone/>
            </a:pPr>
            <a:r>
              <a:rPr lang="en-US" sz="1800"/>
              <a:t>Core 1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03898" y="3411977"/>
            <a:ext cx="1066800" cy="342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>
              <a:buFontTx/>
              <a:buNone/>
            </a:pPr>
            <a:r>
              <a:rPr lang="en-US" sz="1800"/>
              <a:t>L2 Cache</a:t>
            </a: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3032598" y="4250177"/>
            <a:ext cx="3810000" cy="3810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 algn="ctr">
              <a:buFontTx/>
              <a:buNone/>
            </a:pPr>
            <a:r>
              <a:rPr lang="en-US" sz="1800" dirty="0"/>
              <a:t>DRAM Memory Controller</a:t>
            </a:r>
          </a:p>
        </p:txBody>
      </p:sp>
      <p:cxnSp>
        <p:nvCxnSpPr>
          <p:cNvPr id="41" name="Straight Arrow Connector 40"/>
          <p:cNvCxnSpPr>
            <a:cxnSpLocks noChangeShapeType="1"/>
            <a:stCxn id="8" idx="2"/>
            <a:endCxn id="10" idx="0"/>
          </p:cNvCxnSpPr>
          <p:nvPr/>
        </p:nvCxnSpPr>
        <p:spPr bwMode="auto">
          <a:xfrm rot="5400000">
            <a:off x="2346005" y="3220683"/>
            <a:ext cx="382588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413598" y="2688077"/>
            <a:ext cx="990600" cy="342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>
              <a:buFontTx/>
              <a:buNone/>
            </a:pPr>
            <a:r>
              <a:rPr lang="en-US" sz="1800"/>
              <a:t>Core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375498" y="3411977"/>
            <a:ext cx="1066800" cy="342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>
              <a:buFontTx/>
              <a:buNone/>
            </a:pPr>
            <a:r>
              <a:rPr lang="en-US" sz="1800"/>
              <a:t>L2 Cache</a:t>
            </a:r>
          </a:p>
        </p:txBody>
      </p:sp>
      <p:cxnSp>
        <p:nvCxnSpPr>
          <p:cNvPr id="44" name="Straight Arrow Connector 43"/>
          <p:cNvCxnSpPr>
            <a:cxnSpLocks noChangeShapeType="1"/>
            <a:stCxn id="42" idx="2"/>
            <a:endCxn id="43" idx="0"/>
          </p:cNvCxnSpPr>
          <p:nvPr/>
        </p:nvCxnSpPr>
        <p:spPr bwMode="auto">
          <a:xfrm rot="5400000">
            <a:off x="3717605" y="3220683"/>
            <a:ext cx="382588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823298" y="2688077"/>
            <a:ext cx="990600" cy="342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>
              <a:buFontTx/>
              <a:buNone/>
            </a:pPr>
            <a:r>
              <a:rPr lang="en-US" sz="1800"/>
              <a:t>Core 3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785198" y="3411977"/>
            <a:ext cx="1066800" cy="342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>
              <a:buFontTx/>
              <a:buNone/>
            </a:pPr>
            <a:r>
              <a:rPr lang="en-US" sz="1800"/>
              <a:t>L2 Cache</a:t>
            </a:r>
          </a:p>
        </p:txBody>
      </p:sp>
      <p:cxnSp>
        <p:nvCxnSpPr>
          <p:cNvPr id="47" name="Straight Arrow Connector 46"/>
          <p:cNvCxnSpPr>
            <a:cxnSpLocks noChangeShapeType="1"/>
            <a:stCxn id="45" idx="2"/>
            <a:endCxn id="46" idx="0"/>
          </p:cNvCxnSpPr>
          <p:nvPr/>
        </p:nvCxnSpPr>
        <p:spPr bwMode="auto">
          <a:xfrm rot="5400000">
            <a:off x="5127305" y="3220683"/>
            <a:ext cx="382588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918798" y="2688077"/>
            <a:ext cx="990600" cy="342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>
              <a:buFontTx/>
              <a:buNone/>
            </a:pPr>
            <a:r>
              <a:rPr lang="en-US" sz="1800"/>
              <a:t>Core N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880698" y="3411977"/>
            <a:ext cx="1066800" cy="342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>
              <a:buFontTx/>
              <a:buNone/>
            </a:pPr>
            <a:r>
              <a:rPr lang="en-US" sz="1800"/>
              <a:t>L2 Cache</a:t>
            </a:r>
          </a:p>
        </p:txBody>
      </p:sp>
      <p:cxnSp>
        <p:nvCxnSpPr>
          <p:cNvPr id="50" name="Straight Arrow Connector 49"/>
          <p:cNvCxnSpPr>
            <a:cxnSpLocks noChangeShapeType="1"/>
            <a:stCxn id="48" idx="2"/>
            <a:endCxn id="49" idx="0"/>
          </p:cNvCxnSpPr>
          <p:nvPr/>
        </p:nvCxnSpPr>
        <p:spPr bwMode="auto">
          <a:xfrm rot="5400000">
            <a:off x="7222805" y="3220683"/>
            <a:ext cx="382588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>
            <a:off x="5966298" y="2840477"/>
            <a:ext cx="762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5966298" y="3564377"/>
            <a:ext cx="762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55" name="Straight Arrow Connector 54"/>
          <p:cNvCxnSpPr>
            <a:cxnSpLocks noChangeShapeType="1"/>
            <a:stCxn id="43" idx="2"/>
          </p:cNvCxnSpPr>
          <p:nvPr/>
        </p:nvCxnSpPr>
        <p:spPr bwMode="auto">
          <a:xfrm rot="5400000">
            <a:off x="3662042" y="4001733"/>
            <a:ext cx="4953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7" name="Straight Arrow Connector 56"/>
          <p:cNvCxnSpPr>
            <a:cxnSpLocks noChangeShapeType="1"/>
            <a:stCxn id="46" idx="2"/>
          </p:cNvCxnSpPr>
          <p:nvPr/>
        </p:nvCxnSpPr>
        <p:spPr bwMode="auto">
          <a:xfrm rot="5400000">
            <a:off x="5071742" y="4001733"/>
            <a:ext cx="4953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9" name="Straight Arrow Connector 58"/>
          <p:cNvCxnSpPr>
            <a:cxnSpLocks noChangeShapeType="1"/>
            <a:stCxn id="49" idx="2"/>
          </p:cNvCxnSpPr>
          <p:nvPr/>
        </p:nvCxnSpPr>
        <p:spPr bwMode="auto">
          <a:xfrm rot="5400000">
            <a:off x="6861648" y="3697727"/>
            <a:ext cx="4953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1" name="Straight Arrow Connector 60"/>
          <p:cNvCxnSpPr>
            <a:cxnSpLocks noChangeShapeType="1"/>
            <a:stCxn id="10" idx="2"/>
          </p:cNvCxnSpPr>
          <p:nvPr/>
        </p:nvCxnSpPr>
        <p:spPr bwMode="auto">
          <a:xfrm rot="16200000" flipH="1">
            <a:off x="2556348" y="3735827"/>
            <a:ext cx="4953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956398" y="5393177"/>
            <a:ext cx="800100" cy="8763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>
              <a:buFontTx/>
              <a:buNone/>
            </a:pPr>
            <a:r>
              <a:rPr lang="en-US" sz="1800"/>
              <a:t>DRAM </a:t>
            </a:r>
          </a:p>
          <a:p>
            <a:pPr marL="381000" indent="-381000">
              <a:buFontTx/>
              <a:buNone/>
            </a:pPr>
            <a:r>
              <a:rPr lang="en-US" sz="1800"/>
              <a:t>Bank 1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870798" y="5393177"/>
            <a:ext cx="762000" cy="8763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>
              <a:buFontTx/>
              <a:buNone/>
            </a:pPr>
            <a:r>
              <a:rPr lang="en-US" sz="1800"/>
              <a:t>DRAM </a:t>
            </a:r>
          </a:p>
          <a:p>
            <a:pPr marL="381000" indent="-381000">
              <a:buFontTx/>
              <a:buNone/>
            </a:pPr>
            <a:r>
              <a:rPr lang="en-US" sz="1800"/>
              <a:t>Bank 2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747098" y="5393177"/>
            <a:ext cx="800100" cy="8763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>
              <a:buFontTx/>
              <a:buNone/>
            </a:pPr>
            <a:r>
              <a:rPr lang="en-US" sz="1800"/>
              <a:t>DRAM </a:t>
            </a:r>
          </a:p>
          <a:p>
            <a:pPr marL="381000" indent="-381000">
              <a:buFontTx/>
              <a:buNone/>
            </a:pPr>
            <a:r>
              <a:rPr lang="en-US" sz="1800"/>
              <a:t>Bank 3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271098" y="5393177"/>
            <a:ext cx="762000" cy="8763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81000" indent="-381000">
              <a:buFontTx/>
              <a:buNone/>
            </a:pPr>
            <a:r>
              <a:rPr lang="en-US" sz="1800"/>
              <a:t>DRAM </a:t>
            </a:r>
          </a:p>
          <a:p>
            <a:pPr marL="381000" indent="-381000">
              <a:buFontTx/>
              <a:buNone/>
            </a:pPr>
            <a:r>
              <a:rPr lang="en-US" sz="1800"/>
              <a:t>Bank 8</a:t>
            </a:r>
          </a:p>
        </p:txBody>
      </p: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>
            <a:off x="5623398" y="5850377"/>
            <a:ext cx="5715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375498" y="4640890"/>
            <a:ext cx="3278188" cy="752284"/>
            <a:chOff x="2743200" y="4542830"/>
            <a:chExt cx="3278188" cy="753070"/>
          </a:xfrm>
        </p:grpSpPr>
        <p:cxnSp>
          <p:nvCxnSpPr>
            <p:cNvPr id="52260" name="Straight Connector 74"/>
            <p:cNvCxnSpPr>
              <a:cxnSpLocks noChangeShapeType="1"/>
            </p:cNvCxnSpPr>
            <p:nvPr/>
          </p:nvCxnSpPr>
          <p:spPr bwMode="auto">
            <a:xfrm>
              <a:off x="2743200" y="4914900"/>
              <a:ext cx="3276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261" name="Straight Arrow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4017333" y="4727054"/>
              <a:ext cx="37003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cxnSp>
          <p:nvCxnSpPr>
            <p:cNvPr id="52262" name="Straight Arrow Connector 82"/>
            <p:cNvCxnSpPr>
              <a:cxnSpLocks noChangeShapeType="1"/>
            </p:cNvCxnSpPr>
            <p:nvPr/>
          </p:nvCxnSpPr>
          <p:spPr bwMode="auto">
            <a:xfrm rot="5400000">
              <a:off x="3429794" y="5104606"/>
              <a:ext cx="381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2263" name="Straight Arrow Connector 88"/>
            <p:cNvCxnSpPr>
              <a:cxnSpLocks noChangeShapeType="1"/>
            </p:cNvCxnSpPr>
            <p:nvPr/>
          </p:nvCxnSpPr>
          <p:spPr bwMode="auto">
            <a:xfrm rot="5400000">
              <a:off x="4306094" y="5104606"/>
              <a:ext cx="381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2264" name="Straight Arrow Connector 89"/>
            <p:cNvCxnSpPr>
              <a:cxnSpLocks noChangeShapeType="1"/>
            </p:cNvCxnSpPr>
            <p:nvPr/>
          </p:nvCxnSpPr>
          <p:spPr bwMode="auto">
            <a:xfrm rot="5400000">
              <a:off x="2553494" y="5104606"/>
              <a:ext cx="381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2265" name="Straight Arrow Connector 90"/>
            <p:cNvCxnSpPr>
              <a:cxnSpLocks noChangeShapeType="1"/>
            </p:cNvCxnSpPr>
            <p:nvPr/>
          </p:nvCxnSpPr>
          <p:spPr bwMode="auto">
            <a:xfrm rot="5400000">
              <a:off x="5830094" y="5104606"/>
              <a:ext cx="381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6352162" y="4666034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/>
              <a:t>DRAM Bus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 rot="-5400000">
            <a:off x="7899080" y="3422295"/>
            <a:ext cx="139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b="1"/>
              <a:t>On-Chip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 rot="-5400000">
            <a:off x="7040934" y="4872071"/>
            <a:ext cx="2008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1" dirty="0"/>
              <a:t>DRAM Memory</a:t>
            </a:r>
          </a:p>
          <a:p>
            <a:pPr>
              <a:buFontTx/>
              <a:buNone/>
            </a:pPr>
            <a:r>
              <a:rPr lang="en-US" b="1" dirty="0"/>
              <a:t>System</a:t>
            </a:r>
          </a:p>
        </p:txBody>
      </p:sp>
    </p:spTree>
  </p:cSld>
  <p:clrMapOvr>
    <a:masterClrMapping/>
  </p:clrMapOvr>
  <p:transition advTm="30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8" grpId="0" animBg="1"/>
      <p:bldP spid="8" grpId="0" animBg="1"/>
      <p:bldP spid="10" grpId="0" animBg="1"/>
      <p:bldP spid="26" grpId="0" animBg="1"/>
      <p:bldP spid="42" grpId="0" animBg="1"/>
      <p:bldP spid="43" grpId="0" animBg="1"/>
      <p:bldP spid="45" grpId="0" animBg="1"/>
      <p:bldP spid="46" grpId="0" animBg="1"/>
      <p:bldP spid="48" grpId="0" animBg="1"/>
      <p:bldP spid="49" grpId="0" animBg="1"/>
      <p:bldP spid="62" grpId="0" animBg="1"/>
      <p:bldP spid="63" grpId="0" animBg="1"/>
      <p:bldP spid="64" grpId="0" animBg="1"/>
      <p:bldP spid="65" grpId="0" animBg="1"/>
      <p:bldP spid="92" grpId="0"/>
      <p:bldP spid="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DRAM Memory Controller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546698" y="2535677"/>
            <a:ext cx="7467600" cy="3848100"/>
            <a:chOff x="1546698" y="2535677"/>
            <a:chExt cx="7467600" cy="3848100"/>
          </a:xfrm>
        </p:grpSpPr>
        <p:sp>
          <p:nvSpPr>
            <p:cNvPr id="96" name="Rounded Rectangle 95"/>
            <p:cNvSpPr>
              <a:spLocks noChangeArrowheads="1"/>
            </p:cNvSpPr>
            <p:nvPr/>
          </p:nvSpPr>
          <p:spPr bwMode="auto">
            <a:xfrm>
              <a:off x="1546698" y="2535677"/>
              <a:ext cx="7467600" cy="228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/>
              <a:endParaRPr lang="en-US"/>
            </a:p>
          </p:txBody>
        </p:sp>
        <p:sp>
          <p:nvSpPr>
            <p:cNvPr id="98" name="Rounded Rectangle 97"/>
            <p:cNvSpPr>
              <a:spLocks noChangeArrowheads="1"/>
            </p:cNvSpPr>
            <p:nvPr/>
          </p:nvSpPr>
          <p:spPr bwMode="auto">
            <a:xfrm>
              <a:off x="2558374" y="4097777"/>
              <a:ext cx="5770124" cy="2286000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/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41998" y="2688077"/>
              <a:ext cx="9906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800" dirty="0"/>
                <a:t>Core 1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03898" y="3411977"/>
              <a:ext cx="10668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800"/>
                <a:t>L2 Cache</a:t>
              </a:r>
            </a:p>
          </p:txBody>
        </p:sp>
        <p:sp>
          <p:nvSpPr>
            <p:cNvPr id="26" name="Rounded Rectangle 25"/>
            <p:cNvSpPr>
              <a:spLocks noChangeArrowheads="1"/>
            </p:cNvSpPr>
            <p:nvPr/>
          </p:nvSpPr>
          <p:spPr bwMode="auto">
            <a:xfrm>
              <a:off x="3032598" y="4250177"/>
              <a:ext cx="3810000" cy="3810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 algn="ctr">
                <a:buFontTx/>
                <a:buNone/>
              </a:pPr>
              <a:r>
                <a:rPr lang="en-US" sz="1800" dirty="0"/>
                <a:t>DRAM Memory Controller</a:t>
              </a:r>
            </a:p>
          </p:txBody>
        </p:sp>
        <p:cxnSp>
          <p:nvCxnSpPr>
            <p:cNvPr id="41" name="Straight Arrow Connector 40"/>
            <p:cNvCxnSpPr>
              <a:cxnSpLocks noChangeShapeType="1"/>
              <a:stCxn id="8" idx="2"/>
              <a:endCxn id="10" idx="0"/>
            </p:cNvCxnSpPr>
            <p:nvPr/>
          </p:nvCxnSpPr>
          <p:spPr bwMode="auto">
            <a:xfrm rot="5400000">
              <a:off x="2346005" y="3220683"/>
              <a:ext cx="382588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413598" y="2688077"/>
              <a:ext cx="9906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800"/>
                <a:t>Core 2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375498" y="3411977"/>
              <a:ext cx="10668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800"/>
                <a:t>L2 Cache</a:t>
              </a:r>
            </a:p>
          </p:txBody>
        </p:sp>
        <p:cxnSp>
          <p:nvCxnSpPr>
            <p:cNvPr id="44" name="Straight Arrow Connector 43"/>
            <p:cNvCxnSpPr>
              <a:cxnSpLocks noChangeShapeType="1"/>
              <a:stCxn id="42" idx="2"/>
              <a:endCxn id="43" idx="0"/>
            </p:cNvCxnSpPr>
            <p:nvPr/>
          </p:nvCxnSpPr>
          <p:spPr bwMode="auto">
            <a:xfrm rot="5400000">
              <a:off x="3717605" y="3220683"/>
              <a:ext cx="382588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823298" y="2688077"/>
              <a:ext cx="9906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800"/>
                <a:t>Core 3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785198" y="3411977"/>
              <a:ext cx="10668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800"/>
                <a:t>L2 Cache</a:t>
              </a:r>
            </a:p>
          </p:txBody>
        </p:sp>
        <p:cxnSp>
          <p:nvCxnSpPr>
            <p:cNvPr id="47" name="Straight Arrow Connector 46"/>
            <p:cNvCxnSpPr>
              <a:cxnSpLocks noChangeShapeType="1"/>
              <a:stCxn id="45" idx="2"/>
              <a:endCxn id="46" idx="0"/>
            </p:cNvCxnSpPr>
            <p:nvPr/>
          </p:nvCxnSpPr>
          <p:spPr bwMode="auto">
            <a:xfrm rot="5400000">
              <a:off x="5127305" y="3220683"/>
              <a:ext cx="382588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918798" y="2688077"/>
              <a:ext cx="9906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800"/>
                <a:t>Core N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6880698" y="3411977"/>
              <a:ext cx="10668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800"/>
                <a:t>L2 Cache</a:t>
              </a:r>
            </a:p>
          </p:txBody>
        </p:sp>
        <p:cxnSp>
          <p:nvCxnSpPr>
            <p:cNvPr id="50" name="Straight Arrow Connector 49"/>
            <p:cNvCxnSpPr>
              <a:cxnSpLocks noChangeShapeType="1"/>
              <a:stCxn id="48" idx="2"/>
              <a:endCxn id="49" idx="0"/>
            </p:cNvCxnSpPr>
            <p:nvPr/>
          </p:nvCxnSpPr>
          <p:spPr bwMode="auto">
            <a:xfrm rot="5400000">
              <a:off x="7222805" y="3220683"/>
              <a:ext cx="382588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52" name="Straight Connector 51"/>
            <p:cNvCxnSpPr>
              <a:cxnSpLocks noChangeShapeType="1"/>
            </p:cNvCxnSpPr>
            <p:nvPr/>
          </p:nvCxnSpPr>
          <p:spPr bwMode="auto">
            <a:xfrm>
              <a:off x="5966298" y="2840477"/>
              <a:ext cx="762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53" name="Straight Connector 52"/>
            <p:cNvCxnSpPr>
              <a:cxnSpLocks noChangeShapeType="1"/>
            </p:cNvCxnSpPr>
            <p:nvPr/>
          </p:nvCxnSpPr>
          <p:spPr bwMode="auto">
            <a:xfrm>
              <a:off x="5966298" y="3564377"/>
              <a:ext cx="762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55" name="Straight Arrow Connector 54"/>
            <p:cNvCxnSpPr>
              <a:cxnSpLocks noChangeShapeType="1"/>
              <a:stCxn id="43" idx="2"/>
            </p:cNvCxnSpPr>
            <p:nvPr/>
          </p:nvCxnSpPr>
          <p:spPr bwMode="auto">
            <a:xfrm rot="5400000">
              <a:off x="3662042" y="4001733"/>
              <a:ext cx="4953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57" name="Straight Arrow Connector 56"/>
            <p:cNvCxnSpPr>
              <a:cxnSpLocks noChangeShapeType="1"/>
              <a:stCxn id="46" idx="2"/>
            </p:cNvCxnSpPr>
            <p:nvPr/>
          </p:nvCxnSpPr>
          <p:spPr bwMode="auto">
            <a:xfrm rot="5400000">
              <a:off x="5071742" y="4001733"/>
              <a:ext cx="4953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59" name="Straight Arrow Connector 58"/>
            <p:cNvCxnSpPr>
              <a:cxnSpLocks noChangeShapeType="1"/>
              <a:stCxn id="49" idx="2"/>
            </p:cNvCxnSpPr>
            <p:nvPr/>
          </p:nvCxnSpPr>
          <p:spPr bwMode="auto">
            <a:xfrm rot="5400000">
              <a:off x="6861648" y="3697727"/>
              <a:ext cx="495300" cy="609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61" name="Straight Arrow Connector 60"/>
            <p:cNvCxnSpPr>
              <a:cxnSpLocks noChangeShapeType="1"/>
              <a:stCxn id="10" idx="2"/>
            </p:cNvCxnSpPr>
            <p:nvPr/>
          </p:nvCxnSpPr>
          <p:spPr bwMode="auto">
            <a:xfrm rot="16200000" flipH="1">
              <a:off x="2556348" y="3735827"/>
              <a:ext cx="495300" cy="533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2956398" y="5393177"/>
              <a:ext cx="800100" cy="876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800"/>
                <a:t>DRAM </a:t>
              </a:r>
            </a:p>
            <a:p>
              <a:pPr marL="381000" indent="-381000">
                <a:buFontTx/>
                <a:buNone/>
              </a:pPr>
              <a:r>
                <a:rPr lang="en-US" sz="1800"/>
                <a:t>Bank 1</a:t>
              </a: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3870798" y="5393177"/>
              <a:ext cx="762000" cy="876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800"/>
                <a:t>DRAM </a:t>
              </a:r>
            </a:p>
            <a:p>
              <a:pPr marL="381000" indent="-381000">
                <a:buFontTx/>
                <a:buNone/>
              </a:pPr>
              <a:r>
                <a:rPr lang="en-US" sz="1800"/>
                <a:t>Bank 2</a:t>
              </a: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4747098" y="5393177"/>
              <a:ext cx="800100" cy="876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800"/>
                <a:t>DRAM </a:t>
              </a:r>
            </a:p>
            <a:p>
              <a:pPr marL="381000" indent="-381000">
                <a:buFontTx/>
                <a:buNone/>
              </a:pPr>
              <a:r>
                <a:rPr lang="en-US" sz="1800"/>
                <a:t>Bank 3</a:t>
              </a: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6271098" y="5393177"/>
              <a:ext cx="762000" cy="876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800"/>
                <a:t>DRAM </a:t>
              </a:r>
            </a:p>
            <a:p>
              <a:pPr marL="381000" indent="-381000">
                <a:buFontTx/>
                <a:buNone/>
              </a:pPr>
              <a:r>
                <a:rPr lang="en-US" sz="1800"/>
                <a:t>Bank 8</a:t>
              </a:r>
            </a:p>
          </p:txBody>
        </p:sp>
        <p:cxnSp>
          <p:nvCxnSpPr>
            <p:cNvPr id="66" name="Straight Connector 65"/>
            <p:cNvCxnSpPr>
              <a:cxnSpLocks noChangeShapeType="1"/>
            </p:cNvCxnSpPr>
            <p:nvPr/>
          </p:nvCxnSpPr>
          <p:spPr bwMode="auto">
            <a:xfrm>
              <a:off x="5623398" y="5850377"/>
              <a:ext cx="5715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grpSp>
          <p:nvGrpSpPr>
            <p:cNvPr id="2" name="Group 94"/>
            <p:cNvGrpSpPr>
              <a:grpSpLocks/>
            </p:cNvGrpSpPr>
            <p:nvPr/>
          </p:nvGrpSpPr>
          <p:grpSpPr bwMode="auto">
            <a:xfrm>
              <a:off x="3375498" y="4640890"/>
              <a:ext cx="3278188" cy="752284"/>
              <a:chOff x="2743200" y="4542830"/>
              <a:chExt cx="3278188" cy="753070"/>
            </a:xfrm>
          </p:grpSpPr>
          <p:cxnSp>
            <p:nvCxnSpPr>
              <p:cNvPr id="52260" name="Straight Connector 74"/>
              <p:cNvCxnSpPr>
                <a:cxnSpLocks noChangeShapeType="1"/>
              </p:cNvCxnSpPr>
              <p:nvPr/>
            </p:nvCxnSpPr>
            <p:spPr bwMode="auto">
              <a:xfrm>
                <a:off x="2743200" y="4914900"/>
                <a:ext cx="3276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2261" name="Straight Arrow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017333" y="4727054"/>
                <a:ext cx="370035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</p:spPr>
          </p:cxnSp>
          <p:cxnSp>
            <p:nvCxnSpPr>
              <p:cNvPr id="52262" name="Straight Arrow Connector 82"/>
              <p:cNvCxnSpPr>
                <a:cxnSpLocks noChangeShapeType="1"/>
              </p:cNvCxnSpPr>
              <p:nvPr/>
            </p:nvCxnSpPr>
            <p:spPr bwMode="auto">
              <a:xfrm rot="5400000">
                <a:off x="3429794" y="5104606"/>
                <a:ext cx="3810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2263" name="Straight Arrow Connector 88"/>
              <p:cNvCxnSpPr>
                <a:cxnSpLocks noChangeShapeType="1"/>
              </p:cNvCxnSpPr>
              <p:nvPr/>
            </p:nvCxnSpPr>
            <p:spPr bwMode="auto">
              <a:xfrm rot="5400000">
                <a:off x="4306094" y="5104606"/>
                <a:ext cx="3810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2264" name="Straight Arrow Connector 89"/>
              <p:cNvCxnSpPr>
                <a:cxnSpLocks noChangeShapeType="1"/>
              </p:cNvCxnSpPr>
              <p:nvPr/>
            </p:nvCxnSpPr>
            <p:spPr bwMode="auto">
              <a:xfrm rot="5400000">
                <a:off x="2553494" y="5104606"/>
                <a:ext cx="3810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2265" name="Straight Arrow Connector 90"/>
              <p:cNvCxnSpPr>
                <a:cxnSpLocks noChangeShapeType="1"/>
              </p:cNvCxnSpPr>
              <p:nvPr/>
            </p:nvCxnSpPr>
            <p:spPr bwMode="auto">
              <a:xfrm rot="5400000">
                <a:off x="5830094" y="5104606"/>
                <a:ext cx="3810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92" name="TextBox 91"/>
            <p:cNvSpPr txBox="1">
              <a:spLocks noChangeArrowheads="1"/>
            </p:cNvSpPr>
            <p:nvPr/>
          </p:nvSpPr>
          <p:spPr bwMode="auto">
            <a:xfrm>
              <a:off x="6352162" y="4666034"/>
              <a:ext cx="13255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800" dirty="0"/>
                <a:t>DRAM Bus</a:t>
              </a:r>
            </a:p>
          </p:txBody>
        </p:sp>
        <p:sp>
          <p:nvSpPr>
            <p:cNvPr id="97" name="TextBox 96"/>
            <p:cNvSpPr txBox="1">
              <a:spLocks noChangeArrowheads="1"/>
            </p:cNvSpPr>
            <p:nvPr/>
          </p:nvSpPr>
          <p:spPr bwMode="auto">
            <a:xfrm rot="-5400000">
              <a:off x="7899080" y="3422295"/>
              <a:ext cx="1397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400" b="1"/>
                <a:t>On-Chip</a:t>
              </a:r>
            </a:p>
          </p:txBody>
        </p:sp>
        <p:sp>
          <p:nvSpPr>
            <p:cNvPr id="99" name="TextBox 98"/>
            <p:cNvSpPr txBox="1">
              <a:spLocks noChangeArrowheads="1"/>
            </p:cNvSpPr>
            <p:nvPr/>
          </p:nvSpPr>
          <p:spPr bwMode="auto">
            <a:xfrm rot="-5400000">
              <a:off x="7040934" y="4872071"/>
              <a:ext cx="2008188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b="1" dirty="0"/>
                <a:t>DRAM Memory</a:t>
              </a:r>
            </a:p>
            <a:p>
              <a:pPr>
                <a:buFontTx/>
                <a:buNone/>
              </a:pPr>
              <a:r>
                <a:rPr lang="en-US" b="1" dirty="0"/>
                <a:t>System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3362528" y="1160839"/>
            <a:ext cx="5600699" cy="2886075"/>
            <a:chOff x="1546698" y="2535677"/>
            <a:chExt cx="7467600" cy="3848100"/>
          </a:xfrm>
        </p:grpSpPr>
        <p:sp>
          <p:nvSpPr>
            <p:cNvPr id="56" name="Rounded Rectangle 55"/>
            <p:cNvSpPr>
              <a:spLocks noChangeArrowheads="1"/>
            </p:cNvSpPr>
            <p:nvPr/>
          </p:nvSpPr>
          <p:spPr bwMode="auto">
            <a:xfrm>
              <a:off x="1546698" y="2535677"/>
              <a:ext cx="7467600" cy="228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/>
              <a:endParaRPr lang="en-US" sz="1400"/>
            </a:p>
          </p:txBody>
        </p:sp>
        <p:sp>
          <p:nvSpPr>
            <p:cNvPr id="58" name="Rounded Rectangle 57"/>
            <p:cNvSpPr>
              <a:spLocks noChangeArrowheads="1"/>
            </p:cNvSpPr>
            <p:nvPr/>
          </p:nvSpPr>
          <p:spPr bwMode="auto">
            <a:xfrm>
              <a:off x="2558374" y="4097777"/>
              <a:ext cx="5770124" cy="2286000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 algn="ctr"/>
              <a:endParaRPr lang="en-US" sz="1400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2041998" y="2688077"/>
              <a:ext cx="9906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/>
                <a:t>Core 1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2003898" y="3411977"/>
              <a:ext cx="10668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/>
                <a:t>L2 Cache</a:t>
              </a:r>
            </a:p>
          </p:txBody>
        </p:sp>
        <p:sp>
          <p:nvSpPr>
            <p:cNvPr id="68" name="Rounded Rectangle 67"/>
            <p:cNvSpPr>
              <a:spLocks noChangeArrowheads="1"/>
            </p:cNvSpPr>
            <p:nvPr/>
          </p:nvSpPr>
          <p:spPr bwMode="auto">
            <a:xfrm>
              <a:off x="3032598" y="4250177"/>
              <a:ext cx="3810000" cy="3810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 algn="ctr">
                <a:buFontTx/>
                <a:buNone/>
              </a:pPr>
              <a:r>
                <a:rPr lang="en-US" sz="1400" dirty="0"/>
                <a:t>DRAM Memory Controller</a:t>
              </a:r>
            </a:p>
          </p:txBody>
        </p:sp>
        <p:cxnSp>
          <p:nvCxnSpPr>
            <p:cNvPr id="69" name="Straight Arrow Connector 68"/>
            <p:cNvCxnSpPr>
              <a:cxnSpLocks noChangeShapeType="1"/>
              <a:stCxn id="60" idx="2"/>
              <a:endCxn id="67" idx="0"/>
            </p:cNvCxnSpPr>
            <p:nvPr/>
          </p:nvCxnSpPr>
          <p:spPr bwMode="auto">
            <a:xfrm rot="5400000">
              <a:off x="2346005" y="3220683"/>
              <a:ext cx="382588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413598" y="2688077"/>
              <a:ext cx="9906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 dirty="0"/>
                <a:t>Core 2</a:t>
              </a: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3375498" y="3411977"/>
              <a:ext cx="10668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/>
                <a:t>L2 Cache</a:t>
              </a:r>
            </a:p>
          </p:txBody>
        </p:sp>
        <p:cxnSp>
          <p:nvCxnSpPr>
            <p:cNvPr id="72" name="Straight Arrow Connector 71"/>
            <p:cNvCxnSpPr>
              <a:cxnSpLocks noChangeShapeType="1"/>
              <a:stCxn id="70" idx="2"/>
              <a:endCxn id="71" idx="0"/>
            </p:cNvCxnSpPr>
            <p:nvPr/>
          </p:nvCxnSpPr>
          <p:spPr bwMode="auto">
            <a:xfrm rot="5400000">
              <a:off x="3717605" y="3220683"/>
              <a:ext cx="382588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4823298" y="2688077"/>
              <a:ext cx="9906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/>
                <a:t>Core 3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4785198" y="3411977"/>
              <a:ext cx="10668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/>
                <a:t>L2 Cache</a:t>
              </a:r>
            </a:p>
          </p:txBody>
        </p:sp>
        <p:cxnSp>
          <p:nvCxnSpPr>
            <p:cNvPr id="75" name="Straight Arrow Connector 74"/>
            <p:cNvCxnSpPr>
              <a:cxnSpLocks noChangeShapeType="1"/>
              <a:stCxn id="73" idx="2"/>
              <a:endCxn id="74" idx="0"/>
            </p:cNvCxnSpPr>
            <p:nvPr/>
          </p:nvCxnSpPr>
          <p:spPr bwMode="auto">
            <a:xfrm rot="5400000">
              <a:off x="5127305" y="3220683"/>
              <a:ext cx="382588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6918798" y="2688077"/>
              <a:ext cx="9906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/>
                <a:t>Core N</a:t>
              </a: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6880698" y="3411977"/>
              <a:ext cx="10668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/>
                <a:t>L2 Cache</a:t>
              </a:r>
            </a:p>
          </p:txBody>
        </p:sp>
        <p:cxnSp>
          <p:nvCxnSpPr>
            <p:cNvPr id="78" name="Straight Arrow Connector 77"/>
            <p:cNvCxnSpPr>
              <a:cxnSpLocks noChangeShapeType="1"/>
              <a:stCxn id="76" idx="2"/>
              <a:endCxn id="77" idx="0"/>
            </p:cNvCxnSpPr>
            <p:nvPr/>
          </p:nvCxnSpPr>
          <p:spPr bwMode="auto">
            <a:xfrm rot="5400000">
              <a:off x="7222805" y="3220683"/>
              <a:ext cx="382588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79" name="Straight Connector 78"/>
            <p:cNvCxnSpPr>
              <a:cxnSpLocks noChangeShapeType="1"/>
            </p:cNvCxnSpPr>
            <p:nvPr/>
          </p:nvCxnSpPr>
          <p:spPr bwMode="auto">
            <a:xfrm>
              <a:off x="5966298" y="2840477"/>
              <a:ext cx="762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80" name="Straight Connector 79"/>
            <p:cNvCxnSpPr>
              <a:cxnSpLocks noChangeShapeType="1"/>
            </p:cNvCxnSpPr>
            <p:nvPr/>
          </p:nvCxnSpPr>
          <p:spPr bwMode="auto">
            <a:xfrm>
              <a:off x="5966298" y="3564377"/>
              <a:ext cx="762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81" name="Straight Arrow Connector 80"/>
            <p:cNvCxnSpPr>
              <a:cxnSpLocks noChangeShapeType="1"/>
              <a:stCxn id="71" idx="2"/>
            </p:cNvCxnSpPr>
            <p:nvPr/>
          </p:nvCxnSpPr>
          <p:spPr bwMode="auto">
            <a:xfrm rot="5400000">
              <a:off x="3662042" y="4001733"/>
              <a:ext cx="4953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82" name="Straight Arrow Connector 81"/>
            <p:cNvCxnSpPr>
              <a:cxnSpLocks noChangeShapeType="1"/>
              <a:stCxn id="74" idx="2"/>
            </p:cNvCxnSpPr>
            <p:nvPr/>
          </p:nvCxnSpPr>
          <p:spPr bwMode="auto">
            <a:xfrm rot="5400000">
              <a:off x="5071742" y="4001733"/>
              <a:ext cx="4953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83" name="Straight Arrow Connector 82"/>
            <p:cNvCxnSpPr>
              <a:cxnSpLocks noChangeShapeType="1"/>
              <a:stCxn id="77" idx="2"/>
            </p:cNvCxnSpPr>
            <p:nvPr/>
          </p:nvCxnSpPr>
          <p:spPr bwMode="auto">
            <a:xfrm rot="5400000">
              <a:off x="6861648" y="3697727"/>
              <a:ext cx="495300" cy="609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84" name="Straight Arrow Connector 83"/>
            <p:cNvCxnSpPr>
              <a:cxnSpLocks noChangeShapeType="1"/>
              <a:stCxn id="67" idx="2"/>
            </p:cNvCxnSpPr>
            <p:nvPr/>
          </p:nvCxnSpPr>
          <p:spPr bwMode="auto">
            <a:xfrm rot="16200000" flipH="1">
              <a:off x="2556348" y="3735827"/>
              <a:ext cx="495300" cy="533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2956398" y="5393177"/>
              <a:ext cx="800100" cy="876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 algn="ctr">
                <a:buFontTx/>
                <a:buNone/>
              </a:pPr>
              <a:r>
                <a:rPr lang="en-US" sz="1400" dirty="0"/>
                <a:t>DRAM </a:t>
              </a:r>
            </a:p>
            <a:p>
              <a:pPr marL="381000" indent="-381000" algn="ctr">
                <a:buFontTx/>
                <a:buNone/>
              </a:pPr>
              <a:r>
                <a:rPr lang="en-US" sz="1400" dirty="0"/>
                <a:t>Bank 1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3870798" y="5393177"/>
              <a:ext cx="762000" cy="876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 algn="ctr">
                <a:buFontTx/>
                <a:buNone/>
              </a:pPr>
              <a:r>
                <a:rPr lang="en-US" sz="1400" dirty="0"/>
                <a:t>DRAM </a:t>
              </a:r>
            </a:p>
            <a:p>
              <a:pPr marL="381000" indent="-381000" algn="ctr">
                <a:buFontTx/>
                <a:buNone/>
              </a:pPr>
              <a:r>
                <a:rPr lang="en-US" sz="1400" dirty="0"/>
                <a:t>Bank 2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747098" y="5393177"/>
              <a:ext cx="800100" cy="876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 algn="ctr">
                <a:buFontTx/>
                <a:buNone/>
              </a:pPr>
              <a:r>
                <a:rPr lang="en-US" sz="1400"/>
                <a:t>DRAM </a:t>
              </a:r>
            </a:p>
            <a:p>
              <a:pPr marL="381000" indent="-381000" algn="ctr">
                <a:buFontTx/>
                <a:buNone/>
              </a:pPr>
              <a:r>
                <a:rPr lang="en-US" sz="1400"/>
                <a:t>Bank 3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6271098" y="5393177"/>
              <a:ext cx="762000" cy="876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 algn="ctr">
                <a:buFontTx/>
                <a:buNone/>
              </a:pPr>
              <a:r>
                <a:rPr lang="en-US" sz="1400"/>
                <a:t>DRAM </a:t>
              </a:r>
            </a:p>
            <a:p>
              <a:pPr marL="381000" indent="-381000" algn="ctr">
                <a:buFontTx/>
                <a:buNone/>
              </a:pPr>
              <a:r>
                <a:rPr lang="en-US" sz="1400"/>
                <a:t>Bank 8</a:t>
              </a:r>
            </a:p>
          </p:txBody>
        </p:sp>
        <p:cxnSp>
          <p:nvCxnSpPr>
            <p:cNvPr id="89" name="Straight Connector 88"/>
            <p:cNvCxnSpPr>
              <a:cxnSpLocks noChangeShapeType="1"/>
            </p:cNvCxnSpPr>
            <p:nvPr/>
          </p:nvCxnSpPr>
          <p:spPr bwMode="auto">
            <a:xfrm>
              <a:off x="5623398" y="5850377"/>
              <a:ext cx="5715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grpSp>
          <p:nvGrpSpPr>
            <p:cNvPr id="90" name="Group 94"/>
            <p:cNvGrpSpPr>
              <a:grpSpLocks/>
            </p:cNvGrpSpPr>
            <p:nvPr/>
          </p:nvGrpSpPr>
          <p:grpSpPr bwMode="auto">
            <a:xfrm>
              <a:off x="3375498" y="4639908"/>
              <a:ext cx="3278188" cy="752121"/>
              <a:chOff x="2743200" y="4542830"/>
              <a:chExt cx="3278188" cy="753070"/>
            </a:xfrm>
          </p:grpSpPr>
          <p:cxnSp>
            <p:nvCxnSpPr>
              <p:cNvPr id="95" name="Straight Connector 74"/>
              <p:cNvCxnSpPr>
                <a:cxnSpLocks noChangeShapeType="1"/>
              </p:cNvCxnSpPr>
              <p:nvPr/>
            </p:nvCxnSpPr>
            <p:spPr bwMode="auto">
              <a:xfrm>
                <a:off x="2743200" y="4914900"/>
                <a:ext cx="3276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0" name="Straight Arrow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017333" y="4727054"/>
                <a:ext cx="370035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</p:spPr>
          </p:cxnSp>
          <p:cxnSp>
            <p:nvCxnSpPr>
              <p:cNvPr id="101" name="Straight Arrow Connector 82"/>
              <p:cNvCxnSpPr>
                <a:cxnSpLocks noChangeShapeType="1"/>
              </p:cNvCxnSpPr>
              <p:nvPr/>
            </p:nvCxnSpPr>
            <p:spPr bwMode="auto">
              <a:xfrm rot="5400000">
                <a:off x="3429794" y="5104606"/>
                <a:ext cx="3810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02" name="Straight Arrow Connector 88"/>
              <p:cNvCxnSpPr>
                <a:cxnSpLocks noChangeShapeType="1"/>
              </p:cNvCxnSpPr>
              <p:nvPr/>
            </p:nvCxnSpPr>
            <p:spPr bwMode="auto">
              <a:xfrm rot="5400000">
                <a:off x="4306094" y="5104606"/>
                <a:ext cx="3810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03" name="Straight Arrow Connector 89"/>
              <p:cNvCxnSpPr>
                <a:cxnSpLocks noChangeShapeType="1"/>
              </p:cNvCxnSpPr>
              <p:nvPr/>
            </p:nvCxnSpPr>
            <p:spPr bwMode="auto">
              <a:xfrm rot="5400000">
                <a:off x="2553494" y="5104606"/>
                <a:ext cx="3810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04" name="Straight Arrow Connector 90"/>
              <p:cNvCxnSpPr>
                <a:cxnSpLocks noChangeShapeType="1"/>
              </p:cNvCxnSpPr>
              <p:nvPr/>
            </p:nvCxnSpPr>
            <p:spPr bwMode="auto">
              <a:xfrm rot="5400000">
                <a:off x="5830094" y="5104606"/>
                <a:ext cx="3810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91" name="TextBox 90"/>
            <p:cNvSpPr txBox="1">
              <a:spLocks noChangeArrowheads="1"/>
            </p:cNvSpPr>
            <p:nvPr/>
          </p:nvSpPr>
          <p:spPr bwMode="auto">
            <a:xfrm>
              <a:off x="6352162" y="4666034"/>
              <a:ext cx="132985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400" dirty="0"/>
                <a:t>DRAM Bus</a:t>
              </a:r>
            </a:p>
          </p:txBody>
        </p:sp>
        <p:sp>
          <p:nvSpPr>
            <p:cNvPr id="93" name="TextBox 92"/>
            <p:cNvSpPr txBox="1">
              <a:spLocks noChangeArrowheads="1"/>
            </p:cNvSpPr>
            <p:nvPr/>
          </p:nvSpPr>
          <p:spPr bwMode="auto">
            <a:xfrm rot="16200000">
              <a:off x="7925174" y="3427574"/>
              <a:ext cx="1344812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600" b="1" dirty="0"/>
                <a:t>On-Chip</a:t>
              </a:r>
            </a:p>
          </p:txBody>
        </p:sp>
        <p:sp>
          <p:nvSpPr>
            <p:cNvPr id="94" name="TextBox 93"/>
            <p:cNvSpPr txBox="1">
              <a:spLocks noChangeArrowheads="1"/>
            </p:cNvSpPr>
            <p:nvPr/>
          </p:nvSpPr>
          <p:spPr bwMode="auto">
            <a:xfrm rot="16200000">
              <a:off x="6945927" y="4895256"/>
              <a:ext cx="2016620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400" b="1" dirty="0"/>
                <a:t>DRAM Memory</a:t>
              </a:r>
            </a:p>
            <a:p>
              <a:pPr>
                <a:buFontTx/>
                <a:buNone/>
              </a:pPr>
              <a:r>
                <a:rPr lang="en-US" sz="1400" b="1" dirty="0"/>
                <a:t>System</a:t>
              </a:r>
            </a:p>
          </p:txBody>
        </p:sp>
      </p:grpSp>
    </p:spTree>
  </p:cSld>
  <p:clrMapOvr>
    <a:masterClrMapping/>
  </p:clrMapOvr>
  <p:transition advTm="33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09549 -0.269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DRAM Memory Controller</a:t>
            </a:r>
          </a:p>
        </p:txBody>
      </p:sp>
      <p:grpSp>
        <p:nvGrpSpPr>
          <p:cNvPr id="4" name="Group 53"/>
          <p:cNvGrpSpPr>
            <a:grpSpLocks noChangeAspect="1"/>
          </p:cNvGrpSpPr>
          <p:nvPr/>
        </p:nvGrpSpPr>
        <p:grpSpPr>
          <a:xfrm>
            <a:off x="3362528" y="1160839"/>
            <a:ext cx="5600699" cy="2886075"/>
            <a:chOff x="1546698" y="2535677"/>
            <a:chExt cx="7467600" cy="3848100"/>
          </a:xfrm>
        </p:grpSpPr>
        <p:sp>
          <p:nvSpPr>
            <p:cNvPr id="56" name="Rounded Rectangle 55"/>
            <p:cNvSpPr>
              <a:spLocks noChangeArrowheads="1"/>
            </p:cNvSpPr>
            <p:nvPr/>
          </p:nvSpPr>
          <p:spPr bwMode="auto">
            <a:xfrm>
              <a:off x="1546698" y="2535677"/>
              <a:ext cx="7467600" cy="228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/>
              <a:endParaRPr lang="en-US" sz="1400"/>
            </a:p>
          </p:txBody>
        </p:sp>
        <p:sp>
          <p:nvSpPr>
            <p:cNvPr id="58" name="Rounded Rectangle 57"/>
            <p:cNvSpPr>
              <a:spLocks noChangeArrowheads="1"/>
            </p:cNvSpPr>
            <p:nvPr/>
          </p:nvSpPr>
          <p:spPr bwMode="auto">
            <a:xfrm>
              <a:off x="2558374" y="4097777"/>
              <a:ext cx="5770124" cy="2286000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 algn="ctr"/>
              <a:endParaRPr lang="en-US" sz="1400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2041998" y="2688077"/>
              <a:ext cx="9906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/>
                <a:t>Core 1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2003898" y="3411977"/>
              <a:ext cx="10668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/>
                <a:t>L2 Cache</a:t>
              </a:r>
            </a:p>
          </p:txBody>
        </p:sp>
        <p:sp>
          <p:nvSpPr>
            <p:cNvPr id="68" name="Rounded Rectangle 67"/>
            <p:cNvSpPr>
              <a:spLocks noChangeArrowheads="1"/>
            </p:cNvSpPr>
            <p:nvPr/>
          </p:nvSpPr>
          <p:spPr bwMode="auto">
            <a:xfrm>
              <a:off x="3032598" y="4250177"/>
              <a:ext cx="3810000" cy="3810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 algn="ctr">
                <a:buFontTx/>
                <a:buNone/>
              </a:pPr>
              <a:r>
                <a:rPr lang="en-US" sz="1400" dirty="0"/>
                <a:t>DRAM Memory Controller</a:t>
              </a:r>
            </a:p>
          </p:txBody>
        </p:sp>
        <p:cxnSp>
          <p:nvCxnSpPr>
            <p:cNvPr id="69" name="Straight Arrow Connector 68"/>
            <p:cNvCxnSpPr>
              <a:cxnSpLocks noChangeShapeType="1"/>
              <a:stCxn id="60" idx="2"/>
              <a:endCxn id="67" idx="0"/>
            </p:cNvCxnSpPr>
            <p:nvPr/>
          </p:nvCxnSpPr>
          <p:spPr bwMode="auto">
            <a:xfrm rot="5400000">
              <a:off x="2346005" y="3220683"/>
              <a:ext cx="382588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413598" y="2688077"/>
              <a:ext cx="9906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 dirty="0"/>
                <a:t>Core 2</a:t>
              </a: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3375498" y="3411977"/>
              <a:ext cx="10668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/>
                <a:t>L2 Cache</a:t>
              </a:r>
            </a:p>
          </p:txBody>
        </p:sp>
        <p:cxnSp>
          <p:nvCxnSpPr>
            <p:cNvPr id="72" name="Straight Arrow Connector 71"/>
            <p:cNvCxnSpPr>
              <a:cxnSpLocks noChangeShapeType="1"/>
              <a:stCxn id="70" idx="2"/>
              <a:endCxn id="71" idx="0"/>
            </p:cNvCxnSpPr>
            <p:nvPr/>
          </p:nvCxnSpPr>
          <p:spPr bwMode="auto">
            <a:xfrm rot="5400000">
              <a:off x="3717605" y="3220683"/>
              <a:ext cx="382588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4823298" y="2688077"/>
              <a:ext cx="9906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/>
                <a:t>Core 3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4785198" y="3411977"/>
              <a:ext cx="10668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/>
                <a:t>L2 Cache</a:t>
              </a:r>
            </a:p>
          </p:txBody>
        </p:sp>
        <p:cxnSp>
          <p:nvCxnSpPr>
            <p:cNvPr id="75" name="Straight Arrow Connector 74"/>
            <p:cNvCxnSpPr>
              <a:cxnSpLocks noChangeShapeType="1"/>
              <a:stCxn id="73" idx="2"/>
              <a:endCxn id="74" idx="0"/>
            </p:cNvCxnSpPr>
            <p:nvPr/>
          </p:nvCxnSpPr>
          <p:spPr bwMode="auto">
            <a:xfrm rot="5400000">
              <a:off x="5127305" y="3220683"/>
              <a:ext cx="382588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6918798" y="2688077"/>
              <a:ext cx="9906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/>
                <a:t>Core N</a:t>
              </a: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6880698" y="3411977"/>
              <a:ext cx="1066800" cy="342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>
                <a:buFontTx/>
                <a:buNone/>
              </a:pPr>
              <a:r>
                <a:rPr lang="en-US" sz="1400"/>
                <a:t>L2 Cache</a:t>
              </a:r>
            </a:p>
          </p:txBody>
        </p:sp>
        <p:cxnSp>
          <p:nvCxnSpPr>
            <p:cNvPr id="78" name="Straight Arrow Connector 77"/>
            <p:cNvCxnSpPr>
              <a:cxnSpLocks noChangeShapeType="1"/>
              <a:stCxn id="76" idx="2"/>
              <a:endCxn id="77" idx="0"/>
            </p:cNvCxnSpPr>
            <p:nvPr/>
          </p:nvCxnSpPr>
          <p:spPr bwMode="auto">
            <a:xfrm rot="5400000">
              <a:off x="7222805" y="3220683"/>
              <a:ext cx="382588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79" name="Straight Connector 78"/>
            <p:cNvCxnSpPr>
              <a:cxnSpLocks noChangeShapeType="1"/>
            </p:cNvCxnSpPr>
            <p:nvPr/>
          </p:nvCxnSpPr>
          <p:spPr bwMode="auto">
            <a:xfrm>
              <a:off x="5966298" y="2840477"/>
              <a:ext cx="762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80" name="Straight Connector 79"/>
            <p:cNvCxnSpPr>
              <a:cxnSpLocks noChangeShapeType="1"/>
            </p:cNvCxnSpPr>
            <p:nvPr/>
          </p:nvCxnSpPr>
          <p:spPr bwMode="auto">
            <a:xfrm>
              <a:off x="5966298" y="3564377"/>
              <a:ext cx="762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81" name="Straight Arrow Connector 80"/>
            <p:cNvCxnSpPr>
              <a:cxnSpLocks noChangeShapeType="1"/>
              <a:stCxn id="71" idx="2"/>
            </p:cNvCxnSpPr>
            <p:nvPr/>
          </p:nvCxnSpPr>
          <p:spPr bwMode="auto">
            <a:xfrm rot="5400000">
              <a:off x="3662042" y="4001733"/>
              <a:ext cx="4953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82" name="Straight Arrow Connector 81"/>
            <p:cNvCxnSpPr>
              <a:cxnSpLocks noChangeShapeType="1"/>
              <a:stCxn id="74" idx="2"/>
            </p:cNvCxnSpPr>
            <p:nvPr/>
          </p:nvCxnSpPr>
          <p:spPr bwMode="auto">
            <a:xfrm rot="5400000">
              <a:off x="5071742" y="4001733"/>
              <a:ext cx="4953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83" name="Straight Arrow Connector 82"/>
            <p:cNvCxnSpPr>
              <a:cxnSpLocks noChangeShapeType="1"/>
              <a:stCxn id="77" idx="2"/>
            </p:cNvCxnSpPr>
            <p:nvPr/>
          </p:nvCxnSpPr>
          <p:spPr bwMode="auto">
            <a:xfrm rot="5400000">
              <a:off x="6861648" y="3697727"/>
              <a:ext cx="495300" cy="609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84" name="Straight Arrow Connector 83"/>
            <p:cNvCxnSpPr>
              <a:cxnSpLocks noChangeShapeType="1"/>
              <a:stCxn id="67" idx="2"/>
            </p:cNvCxnSpPr>
            <p:nvPr/>
          </p:nvCxnSpPr>
          <p:spPr bwMode="auto">
            <a:xfrm rot="16200000" flipH="1">
              <a:off x="2556348" y="3735827"/>
              <a:ext cx="495300" cy="533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2956398" y="5393177"/>
              <a:ext cx="800100" cy="876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 algn="ctr">
                <a:buFontTx/>
                <a:buNone/>
              </a:pPr>
              <a:r>
                <a:rPr lang="en-US" sz="1400" dirty="0"/>
                <a:t>DRAM </a:t>
              </a:r>
            </a:p>
            <a:p>
              <a:pPr marL="381000" indent="-381000" algn="ctr">
                <a:buFontTx/>
                <a:buNone/>
              </a:pPr>
              <a:r>
                <a:rPr lang="en-US" sz="1400" dirty="0"/>
                <a:t>Bank 1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3870798" y="5393177"/>
              <a:ext cx="762000" cy="876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 algn="ctr">
                <a:buFontTx/>
                <a:buNone/>
              </a:pPr>
              <a:r>
                <a:rPr lang="en-US" sz="1400" dirty="0"/>
                <a:t>DRAM </a:t>
              </a:r>
            </a:p>
            <a:p>
              <a:pPr marL="381000" indent="-381000" algn="ctr">
                <a:buFontTx/>
                <a:buNone/>
              </a:pPr>
              <a:r>
                <a:rPr lang="en-US" sz="1400" dirty="0"/>
                <a:t>Bank 2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747098" y="5393177"/>
              <a:ext cx="800100" cy="876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 algn="ctr">
                <a:buFontTx/>
                <a:buNone/>
              </a:pPr>
              <a:r>
                <a:rPr lang="en-US" sz="1400"/>
                <a:t>DRAM </a:t>
              </a:r>
            </a:p>
            <a:p>
              <a:pPr marL="381000" indent="-381000" algn="ctr">
                <a:buFontTx/>
                <a:buNone/>
              </a:pPr>
              <a:r>
                <a:rPr lang="en-US" sz="1400"/>
                <a:t>Bank 3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6271098" y="5393177"/>
              <a:ext cx="762000" cy="8763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81000" indent="-381000" algn="ctr">
                <a:buFontTx/>
                <a:buNone/>
              </a:pPr>
              <a:r>
                <a:rPr lang="en-US" sz="1400"/>
                <a:t>DRAM </a:t>
              </a:r>
            </a:p>
            <a:p>
              <a:pPr marL="381000" indent="-381000" algn="ctr">
                <a:buFontTx/>
                <a:buNone/>
              </a:pPr>
              <a:r>
                <a:rPr lang="en-US" sz="1400"/>
                <a:t>Bank 8</a:t>
              </a:r>
            </a:p>
          </p:txBody>
        </p:sp>
        <p:cxnSp>
          <p:nvCxnSpPr>
            <p:cNvPr id="89" name="Straight Connector 88"/>
            <p:cNvCxnSpPr>
              <a:cxnSpLocks noChangeShapeType="1"/>
            </p:cNvCxnSpPr>
            <p:nvPr/>
          </p:nvCxnSpPr>
          <p:spPr bwMode="auto">
            <a:xfrm>
              <a:off x="5623398" y="5850377"/>
              <a:ext cx="5715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grpSp>
          <p:nvGrpSpPr>
            <p:cNvPr id="5" name="Group 94"/>
            <p:cNvGrpSpPr>
              <a:grpSpLocks/>
            </p:cNvGrpSpPr>
            <p:nvPr/>
          </p:nvGrpSpPr>
          <p:grpSpPr bwMode="auto">
            <a:xfrm>
              <a:off x="3375498" y="4639908"/>
              <a:ext cx="3278188" cy="752121"/>
              <a:chOff x="2743200" y="4542830"/>
              <a:chExt cx="3278188" cy="753070"/>
            </a:xfrm>
          </p:grpSpPr>
          <p:cxnSp>
            <p:nvCxnSpPr>
              <p:cNvPr id="95" name="Straight Connector 74"/>
              <p:cNvCxnSpPr>
                <a:cxnSpLocks noChangeShapeType="1"/>
              </p:cNvCxnSpPr>
              <p:nvPr/>
            </p:nvCxnSpPr>
            <p:spPr bwMode="auto">
              <a:xfrm>
                <a:off x="2743200" y="4914900"/>
                <a:ext cx="3276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0" name="Straight Arrow Connector 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017333" y="4727054"/>
                <a:ext cx="370035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arrow" w="med" len="med"/>
                <a:tailEnd/>
              </a:ln>
            </p:spPr>
          </p:cxnSp>
          <p:cxnSp>
            <p:nvCxnSpPr>
              <p:cNvPr id="101" name="Straight Arrow Connector 82"/>
              <p:cNvCxnSpPr>
                <a:cxnSpLocks noChangeShapeType="1"/>
              </p:cNvCxnSpPr>
              <p:nvPr/>
            </p:nvCxnSpPr>
            <p:spPr bwMode="auto">
              <a:xfrm rot="5400000">
                <a:off x="3429794" y="5104606"/>
                <a:ext cx="3810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02" name="Straight Arrow Connector 88"/>
              <p:cNvCxnSpPr>
                <a:cxnSpLocks noChangeShapeType="1"/>
              </p:cNvCxnSpPr>
              <p:nvPr/>
            </p:nvCxnSpPr>
            <p:spPr bwMode="auto">
              <a:xfrm rot="5400000">
                <a:off x="4306094" y="5104606"/>
                <a:ext cx="3810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03" name="Straight Arrow Connector 89"/>
              <p:cNvCxnSpPr>
                <a:cxnSpLocks noChangeShapeType="1"/>
              </p:cNvCxnSpPr>
              <p:nvPr/>
            </p:nvCxnSpPr>
            <p:spPr bwMode="auto">
              <a:xfrm rot="5400000">
                <a:off x="2553494" y="5104606"/>
                <a:ext cx="3810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04" name="Straight Arrow Connector 90"/>
              <p:cNvCxnSpPr>
                <a:cxnSpLocks noChangeShapeType="1"/>
              </p:cNvCxnSpPr>
              <p:nvPr/>
            </p:nvCxnSpPr>
            <p:spPr bwMode="auto">
              <a:xfrm rot="5400000">
                <a:off x="5830094" y="5104606"/>
                <a:ext cx="3810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91" name="TextBox 90"/>
            <p:cNvSpPr txBox="1">
              <a:spLocks noChangeArrowheads="1"/>
            </p:cNvSpPr>
            <p:nvPr/>
          </p:nvSpPr>
          <p:spPr bwMode="auto">
            <a:xfrm>
              <a:off x="6352162" y="4666034"/>
              <a:ext cx="132985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400" dirty="0"/>
                <a:t>DRAM Bus</a:t>
              </a:r>
            </a:p>
          </p:txBody>
        </p:sp>
        <p:sp>
          <p:nvSpPr>
            <p:cNvPr id="93" name="TextBox 92"/>
            <p:cNvSpPr txBox="1">
              <a:spLocks noChangeArrowheads="1"/>
            </p:cNvSpPr>
            <p:nvPr/>
          </p:nvSpPr>
          <p:spPr bwMode="auto">
            <a:xfrm rot="16200000">
              <a:off x="7925174" y="3427574"/>
              <a:ext cx="1344812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600" b="1" dirty="0"/>
                <a:t>On-Chip</a:t>
              </a:r>
            </a:p>
          </p:txBody>
        </p:sp>
        <p:sp>
          <p:nvSpPr>
            <p:cNvPr id="94" name="TextBox 93"/>
            <p:cNvSpPr txBox="1">
              <a:spLocks noChangeArrowheads="1"/>
            </p:cNvSpPr>
            <p:nvPr/>
          </p:nvSpPr>
          <p:spPr bwMode="auto">
            <a:xfrm rot="16200000">
              <a:off x="6945927" y="4895256"/>
              <a:ext cx="2016620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400" b="1" dirty="0"/>
                <a:t>DRAM Memory</a:t>
              </a:r>
            </a:p>
            <a:p>
              <a:pPr>
                <a:buFontTx/>
                <a:buNone/>
              </a:pPr>
              <a:r>
                <a:rPr lang="en-US" sz="1400" b="1" dirty="0"/>
                <a:t>System</a:t>
              </a:r>
            </a:p>
          </p:txBody>
        </p:sp>
      </p:grpSp>
      <p:sp>
        <p:nvSpPr>
          <p:cNvPr id="191" name="Content Placeholder 11"/>
          <p:cNvSpPr txBox="1">
            <a:spLocks/>
          </p:cNvSpPr>
          <p:nvPr/>
        </p:nvSpPr>
        <p:spPr>
          <a:xfrm>
            <a:off x="1476456" y="3910519"/>
            <a:ext cx="7200615" cy="25583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DRAM is partitioned into different banks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DRAM Controller consists of 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Request buffers (typically one per bank)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Request scheduler that decides which request to schedule next.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3595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3" descr="8-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790" y="1639514"/>
            <a:ext cx="456794" cy="456794"/>
          </a:xfrm>
          <a:prstGeom prst="rect">
            <a:avLst/>
          </a:prstGeom>
        </p:spPr>
      </p:pic>
      <p:pic>
        <p:nvPicPr>
          <p:cNvPr id="205" name="Picture 204" descr="8-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062" y="1646001"/>
            <a:ext cx="456794" cy="456794"/>
          </a:xfrm>
          <a:prstGeom prst="rect">
            <a:avLst/>
          </a:prstGeom>
        </p:spPr>
      </p:pic>
      <p:pic>
        <p:nvPicPr>
          <p:cNvPr id="206" name="Picture 205" descr="8-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393" y="1626546"/>
            <a:ext cx="456794" cy="456794"/>
          </a:xfrm>
          <a:prstGeom prst="rect">
            <a:avLst/>
          </a:prstGeom>
        </p:spPr>
      </p:pic>
      <p:pic>
        <p:nvPicPr>
          <p:cNvPr id="207" name="Picture 206" descr="8-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578" y="1607091"/>
            <a:ext cx="456794" cy="456794"/>
          </a:xfrm>
          <a:prstGeom prst="rect">
            <a:avLst/>
          </a:prstGeom>
        </p:spPr>
      </p:pic>
      <p:pic>
        <p:nvPicPr>
          <p:cNvPr id="184" name="Picture 183" descr="St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90346" y="1494548"/>
            <a:ext cx="871786" cy="869274"/>
          </a:xfrm>
          <a:prstGeom prst="rect">
            <a:avLst/>
          </a:prstGeom>
        </p:spPr>
      </p:pic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DRAM Memory Controller - Example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3639603" y="2603771"/>
            <a:ext cx="1609273" cy="2033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5408914" y="2603770"/>
            <a:ext cx="1609273" cy="2033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7145622" y="2594043"/>
            <a:ext cx="1609273" cy="2033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1828801" y="2607013"/>
            <a:ext cx="1609273" cy="2033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3523554" y="1507923"/>
            <a:ext cx="1215196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176" name="TextBox 175"/>
          <p:cNvSpPr txBox="1"/>
          <p:nvPr/>
        </p:nvSpPr>
        <p:spPr>
          <a:xfrm rot="16200000">
            <a:off x="279116" y="3285637"/>
            <a:ext cx="2099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Memory Request </a:t>
            </a:r>
          </a:p>
          <a:p>
            <a:pPr algn="ctr"/>
            <a:r>
              <a:rPr lang="en-US" b="1" dirty="0" smtClean="0"/>
              <a:t>Buffers:</a:t>
            </a:r>
            <a:endParaRPr lang="en-US" b="1" dirty="0"/>
          </a:p>
        </p:txBody>
      </p:sp>
      <p:sp>
        <p:nvSpPr>
          <p:cNvPr id="177" name="Rounded Rectangle 176"/>
          <p:cNvSpPr/>
          <p:nvPr/>
        </p:nvSpPr>
        <p:spPr>
          <a:xfrm>
            <a:off x="1984443" y="1167319"/>
            <a:ext cx="1225685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1</a:t>
            </a:r>
            <a:endParaRPr lang="en-US" dirty="0"/>
          </a:p>
        </p:txBody>
      </p:sp>
      <p:sp>
        <p:nvSpPr>
          <p:cNvPr id="178" name="Rounded Rectangle 177"/>
          <p:cNvSpPr/>
          <p:nvPr/>
        </p:nvSpPr>
        <p:spPr>
          <a:xfrm>
            <a:off x="3498716" y="1164076"/>
            <a:ext cx="1225685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2</a:t>
            </a:r>
            <a:endParaRPr lang="en-US" dirty="0"/>
          </a:p>
        </p:txBody>
      </p:sp>
      <p:sp>
        <p:nvSpPr>
          <p:cNvPr id="179" name="Rounded Rectangle 178"/>
          <p:cNvSpPr/>
          <p:nvPr/>
        </p:nvSpPr>
        <p:spPr>
          <a:xfrm>
            <a:off x="4977320" y="1154349"/>
            <a:ext cx="1225685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3</a:t>
            </a:r>
            <a:endParaRPr lang="en-US" dirty="0"/>
          </a:p>
        </p:txBody>
      </p:sp>
      <p:sp>
        <p:nvSpPr>
          <p:cNvPr id="180" name="Rounded Rectangle 179"/>
          <p:cNvSpPr/>
          <p:nvPr/>
        </p:nvSpPr>
        <p:spPr>
          <a:xfrm>
            <a:off x="7302230" y="1144621"/>
            <a:ext cx="1225685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N</a:t>
            </a:r>
            <a:endParaRPr lang="en-US" dirty="0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6332706" y="1361872"/>
            <a:ext cx="836579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3510584" y="1514408"/>
            <a:ext cx="1215196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3549494" y="1543591"/>
            <a:ext cx="1215196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210" name="Rectangle 209"/>
          <p:cNvSpPr>
            <a:spLocks noChangeArrowheads="1"/>
          </p:cNvSpPr>
          <p:nvPr/>
        </p:nvSpPr>
        <p:spPr bwMode="auto">
          <a:xfrm>
            <a:off x="3530039" y="1514408"/>
            <a:ext cx="1215196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1992620" y="5659202"/>
            <a:ext cx="1329547" cy="5665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Bank 1</a:t>
            </a:r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3811813" y="5668928"/>
            <a:ext cx="1329547" cy="556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Bank 2</a:t>
            </a:r>
            <a:endParaRPr lang="en-US" dirty="0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5660188" y="5688384"/>
            <a:ext cx="1329547" cy="5665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Bank 3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7391832" y="5678656"/>
            <a:ext cx="1329547" cy="5956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Bank 4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64067" y="5619343"/>
            <a:ext cx="9717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DRAM </a:t>
            </a:r>
          </a:p>
          <a:p>
            <a:r>
              <a:rPr lang="en-US" b="1" dirty="0" smtClean="0"/>
              <a:t>Banks:</a:t>
            </a:r>
            <a:endParaRPr lang="en-US" b="1" dirty="0"/>
          </a:p>
        </p:txBody>
      </p:sp>
      <p:sp>
        <p:nvSpPr>
          <p:cNvPr id="49" name="Oval 48"/>
          <p:cNvSpPr/>
          <p:nvPr/>
        </p:nvSpPr>
        <p:spPr>
          <a:xfrm>
            <a:off x="1848255" y="4727643"/>
            <a:ext cx="1614792" cy="48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Bank</a:t>
            </a:r>
          </a:p>
          <a:p>
            <a:pPr algn="ctr"/>
            <a:r>
              <a:rPr lang="en-US" sz="1400" dirty="0" smtClean="0"/>
              <a:t>Scheduler 1</a:t>
            </a:r>
            <a:endParaRPr lang="en-US" sz="1400" dirty="0"/>
          </a:p>
        </p:txBody>
      </p:sp>
      <p:sp>
        <p:nvSpPr>
          <p:cNvPr id="50" name="Oval 49"/>
          <p:cNvSpPr/>
          <p:nvPr/>
        </p:nvSpPr>
        <p:spPr>
          <a:xfrm>
            <a:off x="3664085" y="4724401"/>
            <a:ext cx="1614792" cy="48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Bank</a:t>
            </a:r>
          </a:p>
          <a:p>
            <a:pPr algn="ctr"/>
            <a:r>
              <a:rPr lang="en-US" sz="1400" dirty="0" smtClean="0"/>
              <a:t>Scheduler 2</a:t>
            </a:r>
            <a:endParaRPr lang="en-US" sz="1400" dirty="0"/>
          </a:p>
        </p:txBody>
      </p:sp>
      <p:sp>
        <p:nvSpPr>
          <p:cNvPr id="51" name="Oval 50"/>
          <p:cNvSpPr/>
          <p:nvPr/>
        </p:nvSpPr>
        <p:spPr>
          <a:xfrm>
            <a:off x="5434519" y="4734128"/>
            <a:ext cx="1614792" cy="48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Bank</a:t>
            </a:r>
          </a:p>
          <a:p>
            <a:pPr algn="ctr"/>
            <a:r>
              <a:rPr lang="en-US" sz="1400" dirty="0" smtClean="0"/>
              <a:t>Scheduler 3</a:t>
            </a:r>
            <a:endParaRPr lang="en-US" sz="1400" dirty="0"/>
          </a:p>
        </p:txBody>
      </p:sp>
      <p:sp>
        <p:nvSpPr>
          <p:cNvPr id="52" name="Oval 51"/>
          <p:cNvSpPr/>
          <p:nvPr/>
        </p:nvSpPr>
        <p:spPr>
          <a:xfrm>
            <a:off x="7185497" y="4724400"/>
            <a:ext cx="1614792" cy="48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Bank</a:t>
            </a:r>
          </a:p>
          <a:p>
            <a:pPr algn="ctr"/>
            <a:r>
              <a:rPr lang="en-US" sz="1400" dirty="0" smtClean="0"/>
              <a:t>Scheduler 4</a:t>
            </a:r>
            <a:endParaRPr lang="en-US" sz="1400" dirty="0"/>
          </a:p>
        </p:txBody>
      </p:sp>
      <p:cxnSp>
        <p:nvCxnSpPr>
          <p:cNvPr id="53" name="Straight Connector 52"/>
          <p:cNvCxnSpPr>
            <a:stCxn id="49" idx="4"/>
            <a:endCxn id="44" idx="0"/>
          </p:cNvCxnSpPr>
          <p:nvPr/>
        </p:nvCxnSpPr>
        <p:spPr>
          <a:xfrm rot="16200000" flipH="1">
            <a:off x="2433934" y="5435742"/>
            <a:ext cx="445176" cy="1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4269220" y="5442228"/>
            <a:ext cx="445176" cy="1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6078564" y="5461682"/>
            <a:ext cx="445176" cy="1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7819816" y="5442227"/>
            <a:ext cx="445176" cy="1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38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691 0.4030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03194 0.4057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02674 0.3562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42031 0.4071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49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3" descr="8-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790" y="1639514"/>
            <a:ext cx="456794" cy="456794"/>
          </a:xfrm>
          <a:prstGeom prst="rect">
            <a:avLst/>
          </a:prstGeom>
        </p:spPr>
      </p:pic>
      <p:pic>
        <p:nvPicPr>
          <p:cNvPr id="205" name="Picture 204" descr="8-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062" y="1646001"/>
            <a:ext cx="456794" cy="456794"/>
          </a:xfrm>
          <a:prstGeom prst="rect">
            <a:avLst/>
          </a:prstGeom>
        </p:spPr>
      </p:pic>
      <p:pic>
        <p:nvPicPr>
          <p:cNvPr id="206" name="Picture 205" descr="8-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393" y="1626546"/>
            <a:ext cx="456794" cy="456794"/>
          </a:xfrm>
          <a:prstGeom prst="rect">
            <a:avLst/>
          </a:prstGeom>
        </p:spPr>
      </p:pic>
      <p:pic>
        <p:nvPicPr>
          <p:cNvPr id="207" name="Picture 206" descr="8-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578" y="1607091"/>
            <a:ext cx="456794" cy="456794"/>
          </a:xfrm>
          <a:prstGeom prst="rect">
            <a:avLst/>
          </a:prstGeom>
        </p:spPr>
      </p:pic>
      <p:pic>
        <p:nvPicPr>
          <p:cNvPr id="184" name="Picture 183" descr="St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90346" y="1494548"/>
            <a:ext cx="871786" cy="869274"/>
          </a:xfrm>
          <a:prstGeom prst="rect">
            <a:avLst/>
          </a:prstGeom>
        </p:spPr>
      </p:pic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DRAM Memory Controller - Example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3639603" y="2603771"/>
            <a:ext cx="1609273" cy="2033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5408914" y="2603770"/>
            <a:ext cx="1609273" cy="2033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7145622" y="2594043"/>
            <a:ext cx="1609273" cy="2033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1828801" y="2607013"/>
            <a:ext cx="1609273" cy="2033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7336797" y="4299761"/>
            <a:ext cx="1215196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176" name="TextBox 175"/>
          <p:cNvSpPr txBox="1"/>
          <p:nvPr/>
        </p:nvSpPr>
        <p:spPr>
          <a:xfrm rot="16200000">
            <a:off x="279116" y="3285637"/>
            <a:ext cx="2099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Memory Request </a:t>
            </a:r>
          </a:p>
          <a:p>
            <a:pPr algn="ctr"/>
            <a:r>
              <a:rPr lang="en-US" b="1" dirty="0" smtClean="0"/>
              <a:t>Buffers:</a:t>
            </a:r>
            <a:endParaRPr lang="en-US" b="1" dirty="0"/>
          </a:p>
        </p:txBody>
      </p:sp>
      <p:sp>
        <p:nvSpPr>
          <p:cNvPr id="177" name="Rounded Rectangle 176"/>
          <p:cNvSpPr/>
          <p:nvPr/>
        </p:nvSpPr>
        <p:spPr>
          <a:xfrm>
            <a:off x="1984443" y="1167319"/>
            <a:ext cx="1225685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1</a:t>
            </a:r>
            <a:endParaRPr lang="en-US" dirty="0"/>
          </a:p>
        </p:txBody>
      </p:sp>
      <p:sp>
        <p:nvSpPr>
          <p:cNvPr id="178" name="Rounded Rectangle 177"/>
          <p:cNvSpPr/>
          <p:nvPr/>
        </p:nvSpPr>
        <p:spPr>
          <a:xfrm>
            <a:off x="3498716" y="1164076"/>
            <a:ext cx="1225685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2</a:t>
            </a:r>
            <a:endParaRPr lang="en-US" dirty="0"/>
          </a:p>
        </p:txBody>
      </p:sp>
      <p:sp>
        <p:nvSpPr>
          <p:cNvPr id="179" name="Rounded Rectangle 178"/>
          <p:cNvSpPr/>
          <p:nvPr/>
        </p:nvSpPr>
        <p:spPr>
          <a:xfrm>
            <a:off x="4977320" y="1154349"/>
            <a:ext cx="1225685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3</a:t>
            </a:r>
            <a:endParaRPr lang="en-US" dirty="0"/>
          </a:p>
        </p:txBody>
      </p:sp>
      <p:sp>
        <p:nvSpPr>
          <p:cNvPr id="180" name="Rounded Rectangle 179"/>
          <p:cNvSpPr/>
          <p:nvPr/>
        </p:nvSpPr>
        <p:spPr>
          <a:xfrm>
            <a:off x="7302230" y="1144621"/>
            <a:ext cx="1225685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N</a:t>
            </a:r>
            <a:endParaRPr lang="en-US" dirty="0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6332706" y="1361872"/>
            <a:ext cx="836579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3851053" y="3956051"/>
            <a:ext cx="1215196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3851052" y="4286791"/>
            <a:ext cx="1215196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210" name="Rectangle 209"/>
          <p:cNvSpPr>
            <a:spLocks noChangeArrowheads="1"/>
          </p:cNvSpPr>
          <p:nvPr/>
        </p:nvSpPr>
        <p:spPr bwMode="auto">
          <a:xfrm>
            <a:off x="2012524" y="4277064"/>
            <a:ext cx="1215196" cy="2524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1992620" y="5659202"/>
            <a:ext cx="1329547" cy="5665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Bank 1</a:t>
            </a:r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3811813" y="5668928"/>
            <a:ext cx="1329547" cy="556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Bank 2</a:t>
            </a:r>
            <a:endParaRPr lang="en-US" dirty="0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5660188" y="5688384"/>
            <a:ext cx="1329547" cy="5665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Bank 3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7391832" y="5678656"/>
            <a:ext cx="1329547" cy="5956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Bank 4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64067" y="5619343"/>
            <a:ext cx="9717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DRAM </a:t>
            </a:r>
          </a:p>
          <a:p>
            <a:r>
              <a:rPr lang="en-US" b="1" dirty="0" smtClean="0"/>
              <a:t>Banks:</a:t>
            </a:r>
            <a:endParaRPr lang="en-US" b="1" dirty="0"/>
          </a:p>
        </p:txBody>
      </p:sp>
      <p:sp>
        <p:nvSpPr>
          <p:cNvPr id="49" name="Oval 48"/>
          <p:cNvSpPr/>
          <p:nvPr/>
        </p:nvSpPr>
        <p:spPr>
          <a:xfrm>
            <a:off x="1848255" y="4727643"/>
            <a:ext cx="1614792" cy="48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Bank</a:t>
            </a:r>
          </a:p>
          <a:p>
            <a:pPr algn="ctr"/>
            <a:r>
              <a:rPr lang="en-US" sz="1400" dirty="0" smtClean="0"/>
              <a:t>Scheduler 1</a:t>
            </a:r>
            <a:endParaRPr lang="en-US" sz="1400" dirty="0"/>
          </a:p>
        </p:txBody>
      </p:sp>
      <p:sp>
        <p:nvSpPr>
          <p:cNvPr id="50" name="Oval 49"/>
          <p:cNvSpPr/>
          <p:nvPr/>
        </p:nvSpPr>
        <p:spPr>
          <a:xfrm>
            <a:off x="3664085" y="4724401"/>
            <a:ext cx="1614792" cy="48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Bank</a:t>
            </a:r>
          </a:p>
          <a:p>
            <a:pPr algn="ctr"/>
            <a:r>
              <a:rPr lang="en-US" sz="1400" dirty="0" smtClean="0"/>
              <a:t>Scheduler 2</a:t>
            </a:r>
            <a:endParaRPr lang="en-US" sz="1400" dirty="0"/>
          </a:p>
        </p:txBody>
      </p:sp>
      <p:sp>
        <p:nvSpPr>
          <p:cNvPr id="51" name="Oval 50"/>
          <p:cNvSpPr/>
          <p:nvPr/>
        </p:nvSpPr>
        <p:spPr>
          <a:xfrm>
            <a:off x="5434519" y="4734128"/>
            <a:ext cx="1614792" cy="48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Bank</a:t>
            </a:r>
          </a:p>
          <a:p>
            <a:pPr algn="ctr"/>
            <a:r>
              <a:rPr lang="en-US" sz="1400" dirty="0" smtClean="0"/>
              <a:t>Scheduler 3</a:t>
            </a:r>
            <a:endParaRPr lang="en-US" sz="1400" dirty="0"/>
          </a:p>
        </p:txBody>
      </p:sp>
      <p:sp>
        <p:nvSpPr>
          <p:cNvPr id="52" name="Oval 51"/>
          <p:cNvSpPr/>
          <p:nvPr/>
        </p:nvSpPr>
        <p:spPr>
          <a:xfrm>
            <a:off x="7185497" y="4724400"/>
            <a:ext cx="1614792" cy="48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Bank</a:t>
            </a:r>
          </a:p>
          <a:p>
            <a:pPr algn="ctr"/>
            <a:r>
              <a:rPr lang="en-US" sz="1400" dirty="0" smtClean="0"/>
              <a:t>Scheduler 4</a:t>
            </a:r>
            <a:endParaRPr lang="en-US" sz="1400" dirty="0"/>
          </a:p>
        </p:txBody>
      </p:sp>
      <p:cxnSp>
        <p:nvCxnSpPr>
          <p:cNvPr id="53" name="Straight Connector 52"/>
          <p:cNvCxnSpPr>
            <a:stCxn id="49" idx="4"/>
            <a:endCxn id="44" idx="0"/>
          </p:cNvCxnSpPr>
          <p:nvPr/>
        </p:nvCxnSpPr>
        <p:spPr>
          <a:xfrm rot="16200000" flipH="1">
            <a:off x="2433934" y="5435742"/>
            <a:ext cx="445176" cy="1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4269220" y="5442228"/>
            <a:ext cx="445176" cy="1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6078564" y="5461682"/>
            <a:ext cx="445176" cy="1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7819816" y="5442227"/>
            <a:ext cx="445176" cy="1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52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01476 0.193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0625 0.1916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125 0.1872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417 L 0 0.04814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815 L -0.00625 0.2467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49" grpId="1" animBg="1"/>
      <p:bldP spid="208" grpId="0" animBg="1"/>
      <p:bldP spid="208" grpId="1" animBg="1"/>
      <p:bldP spid="208" grpId="2" animBg="1"/>
      <p:bldP spid="209" grpId="0" animBg="1"/>
      <p:bldP spid="209" grpId="1" animBg="1"/>
      <p:bldP spid="210" grpId="0" animBg="1"/>
      <p:bldP spid="2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3" descr="8-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825" y="1658969"/>
            <a:ext cx="456794" cy="456794"/>
          </a:xfrm>
          <a:prstGeom prst="rect">
            <a:avLst/>
          </a:prstGeom>
        </p:spPr>
      </p:pic>
      <p:pic>
        <p:nvPicPr>
          <p:cNvPr id="205" name="Picture 204" descr="8-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062" y="1646001"/>
            <a:ext cx="456794" cy="456794"/>
          </a:xfrm>
          <a:prstGeom prst="rect">
            <a:avLst/>
          </a:prstGeom>
        </p:spPr>
      </p:pic>
      <p:pic>
        <p:nvPicPr>
          <p:cNvPr id="184" name="Picture 183" descr="St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90346" y="1494548"/>
            <a:ext cx="871786" cy="869274"/>
          </a:xfrm>
          <a:prstGeom prst="rect">
            <a:avLst/>
          </a:prstGeom>
        </p:spPr>
      </p:pic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DRAM Memory Controller - Example</a:t>
            </a:r>
          </a:p>
        </p:txBody>
      </p:sp>
      <p:sp>
        <p:nvSpPr>
          <p:cNvPr id="137" name="Rectangle 3"/>
          <p:cNvSpPr>
            <a:spLocks noChangeArrowheads="1"/>
          </p:cNvSpPr>
          <p:nvPr/>
        </p:nvSpPr>
        <p:spPr bwMode="auto">
          <a:xfrm>
            <a:off x="1992620" y="5659202"/>
            <a:ext cx="1329547" cy="5665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Bank 1</a:t>
            </a:r>
            <a:endParaRPr lang="en-US" dirty="0"/>
          </a:p>
        </p:txBody>
      </p:sp>
      <p:sp>
        <p:nvSpPr>
          <p:cNvPr id="139" name="Rectangle 3"/>
          <p:cNvSpPr>
            <a:spLocks noChangeArrowheads="1"/>
          </p:cNvSpPr>
          <p:nvPr/>
        </p:nvSpPr>
        <p:spPr bwMode="auto">
          <a:xfrm>
            <a:off x="3811813" y="5668928"/>
            <a:ext cx="1329547" cy="556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Bank 2</a:t>
            </a:r>
            <a:endParaRPr lang="en-US" dirty="0"/>
          </a:p>
        </p:txBody>
      </p:sp>
      <p:sp>
        <p:nvSpPr>
          <p:cNvPr id="141" name="Rectangle 3"/>
          <p:cNvSpPr>
            <a:spLocks noChangeArrowheads="1"/>
          </p:cNvSpPr>
          <p:nvPr/>
        </p:nvSpPr>
        <p:spPr bwMode="auto">
          <a:xfrm>
            <a:off x="5660188" y="5688384"/>
            <a:ext cx="1329547" cy="5665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Bank 3</a:t>
            </a:r>
            <a:endParaRPr lang="en-US" dirty="0"/>
          </a:p>
        </p:txBody>
      </p:sp>
      <p:sp>
        <p:nvSpPr>
          <p:cNvPr id="143" name="Rectangle 3"/>
          <p:cNvSpPr>
            <a:spLocks noChangeArrowheads="1"/>
          </p:cNvSpPr>
          <p:nvPr/>
        </p:nvSpPr>
        <p:spPr bwMode="auto">
          <a:xfrm>
            <a:off x="7391832" y="5678656"/>
            <a:ext cx="1329547" cy="5956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Bank 4</a:t>
            </a:r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3639603" y="2603771"/>
            <a:ext cx="1609273" cy="2033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5408914" y="2603770"/>
            <a:ext cx="1609273" cy="2033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7145622" y="2594043"/>
            <a:ext cx="1609273" cy="2033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1828801" y="2607013"/>
            <a:ext cx="1609273" cy="2033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2002533" y="3258058"/>
            <a:ext cx="1215196" cy="2524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T5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2011103" y="2933025"/>
            <a:ext cx="1215196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T2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3825112" y="4265715"/>
            <a:ext cx="1215196" cy="2540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3830136" y="3265353"/>
            <a:ext cx="1215196" cy="2524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T4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7360933" y="4277873"/>
            <a:ext cx="1215196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T2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831196" y="2933025"/>
            <a:ext cx="1215196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T2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2015593" y="3951996"/>
            <a:ext cx="1215196" cy="2540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148" name="Rectangle 147"/>
          <p:cNvSpPr/>
          <p:nvPr/>
        </p:nvSpPr>
        <p:spPr bwMode="auto">
          <a:xfrm>
            <a:off x="7360933" y="3633315"/>
            <a:ext cx="1215196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T2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5629752" y="4282738"/>
            <a:ext cx="1215196" cy="2540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7361316" y="3971454"/>
            <a:ext cx="1215196" cy="2540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2012125" y="3605822"/>
            <a:ext cx="1215196" cy="2524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T4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5640677" y="3620413"/>
            <a:ext cx="1215196" cy="2524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T5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3818869" y="3926834"/>
            <a:ext cx="1215196" cy="25241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T4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2001375" y="4268146"/>
            <a:ext cx="1215196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T2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831332" y="3604234"/>
            <a:ext cx="1215196" cy="25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T2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 rot="16200000">
            <a:off x="279116" y="3285637"/>
            <a:ext cx="2099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Memory Request </a:t>
            </a:r>
          </a:p>
          <a:p>
            <a:pPr algn="ctr"/>
            <a:r>
              <a:rPr lang="en-US" b="1" dirty="0" smtClean="0"/>
              <a:t>Buffers:</a:t>
            </a:r>
            <a:endParaRPr lang="en-US" b="1" dirty="0"/>
          </a:p>
        </p:txBody>
      </p:sp>
      <p:sp>
        <p:nvSpPr>
          <p:cNvPr id="178" name="Rounded Rectangle 177"/>
          <p:cNvSpPr/>
          <p:nvPr/>
        </p:nvSpPr>
        <p:spPr>
          <a:xfrm>
            <a:off x="3498716" y="1164076"/>
            <a:ext cx="1225685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2</a:t>
            </a:r>
            <a:endParaRPr lang="en-US" dirty="0"/>
          </a:p>
        </p:txBody>
      </p:sp>
      <p:sp>
        <p:nvSpPr>
          <p:cNvPr id="179" name="Rounded Rectangle 178"/>
          <p:cNvSpPr/>
          <p:nvPr/>
        </p:nvSpPr>
        <p:spPr>
          <a:xfrm>
            <a:off x="4977320" y="1154349"/>
            <a:ext cx="1225685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3</a:t>
            </a:r>
            <a:endParaRPr lang="en-US" dirty="0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6332706" y="1361872"/>
            <a:ext cx="836579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664067" y="5619343"/>
            <a:ext cx="9717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DRAM </a:t>
            </a:r>
          </a:p>
          <a:p>
            <a:r>
              <a:rPr lang="en-US" b="1" dirty="0" smtClean="0"/>
              <a:t>Banks:</a:t>
            </a:r>
            <a:endParaRPr lang="en-US" b="1" dirty="0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627572" y="3271839"/>
            <a:ext cx="1215196" cy="252412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T7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627572" y="2950827"/>
            <a:ext cx="1215196" cy="252412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T7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653513" y="3939805"/>
            <a:ext cx="1215196" cy="252412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T7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7355853" y="3288053"/>
            <a:ext cx="1215196" cy="252412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T7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848255" y="4727643"/>
            <a:ext cx="1614792" cy="48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Bank</a:t>
            </a:r>
          </a:p>
          <a:p>
            <a:pPr algn="ctr"/>
            <a:r>
              <a:rPr lang="en-US" sz="1400" dirty="0" smtClean="0"/>
              <a:t>Scheduler 1</a:t>
            </a:r>
            <a:endParaRPr lang="en-US" sz="1400" dirty="0"/>
          </a:p>
        </p:txBody>
      </p:sp>
      <p:sp>
        <p:nvSpPr>
          <p:cNvPr id="65" name="Oval 64"/>
          <p:cNvSpPr/>
          <p:nvPr/>
        </p:nvSpPr>
        <p:spPr>
          <a:xfrm>
            <a:off x="3664085" y="4724401"/>
            <a:ext cx="1614792" cy="48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Bank</a:t>
            </a:r>
          </a:p>
          <a:p>
            <a:pPr algn="ctr"/>
            <a:r>
              <a:rPr lang="en-US" sz="1400" dirty="0" smtClean="0"/>
              <a:t>Scheduler 2</a:t>
            </a:r>
            <a:endParaRPr lang="en-US" sz="1400" dirty="0"/>
          </a:p>
        </p:txBody>
      </p:sp>
      <p:sp>
        <p:nvSpPr>
          <p:cNvPr id="66" name="Oval 65"/>
          <p:cNvSpPr/>
          <p:nvPr/>
        </p:nvSpPr>
        <p:spPr>
          <a:xfrm>
            <a:off x="5434519" y="4734128"/>
            <a:ext cx="1614792" cy="48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Bank</a:t>
            </a:r>
          </a:p>
          <a:p>
            <a:pPr algn="ctr"/>
            <a:r>
              <a:rPr lang="en-US" sz="1400" dirty="0" smtClean="0"/>
              <a:t>Scheduler 3</a:t>
            </a:r>
            <a:endParaRPr lang="en-US" sz="1400" dirty="0"/>
          </a:p>
        </p:txBody>
      </p:sp>
      <p:sp>
        <p:nvSpPr>
          <p:cNvPr id="67" name="Oval 66"/>
          <p:cNvSpPr/>
          <p:nvPr/>
        </p:nvSpPr>
        <p:spPr>
          <a:xfrm>
            <a:off x="7185497" y="4724400"/>
            <a:ext cx="1614792" cy="486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Bank</a:t>
            </a:r>
          </a:p>
          <a:p>
            <a:pPr algn="ctr"/>
            <a:r>
              <a:rPr lang="en-US" sz="1400" dirty="0" smtClean="0"/>
              <a:t>Scheduler 4</a:t>
            </a:r>
            <a:endParaRPr lang="en-US" sz="1400" dirty="0"/>
          </a:p>
        </p:txBody>
      </p:sp>
      <p:cxnSp>
        <p:nvCxnSpPr>
          <p:cNvPr id="69" name="Straight Connector 68"/>
          <p:cNvCxnSpPr>
            <a:stCxn id="55" idx="4"/>
            <a:endCxn id="137" idx="0"/>
          </p:cNvCxnSpPr>
          <p:nvPr/>
        </p:nvCxnSpPr>
        <p:spPr>
          <a:xfrm rot="16200000" flipH="1">
            <a:off x="2433934" y="5435742"/>
            <a:ext cx="445176" cy="1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4269220" y="5442228"/>
            <a:ext cx="445176" cy="1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6078564" y="5461682"/>
            <a:ext cx="445176" cy="1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7819816" y="5442227"/>
            <a:ext cx="445176" cy="1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8-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582" y="1655726"/>
            <a:ext cx="456794" cy="456794"/>
          </a:xfrm>
          <a:prstGeom prst="rect">
            <a:avLst/>
          </a:prstGeom>
        </p:spPr>
      </p:pic>
      <p:pic>
        <p:nvPicPr>
          <p:cNvPr id="57" name="Picture 56" descr="St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36898" y="1526974"/>
            <a:ext cx="871786" cy="869274"/>
          </a:xfrm>
          <a:prstGeom prst="rect">
            <a:avLst/>
          </a:prstGeom>
        </p:spPr>
      </p:pic>
      <p:sp>
        <p:nvSpPr>
          <p:cNvPr id="180" name="Rounded Rectangle 179"/>
          <p:cNvSpPr/>
          <p:nvPr/>
        </p:nvSpPr>
        <p:spPr>
          <a:xfrm>
            <a:off x="7302230" y="1144621"/>
            <a:ext cx="1225685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N</a:t>
            </a:r>
            <a:endParaRPr lang="en-US" dirty="0"/>
          </a:p>
        </p:txBody>
      </p:sp>
      <p:pic>
        <p:nvPicPr>
          <p:cNvPr id="62" name="Picture 61" descr="8-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281" y="1665454"/>
            <a:ext cx="456794" cy="456794"/>
          </a:xfrm>
          <a:prstGeom prst="rect">
            <a:avLst/>
          </a:prstGeom>
        </p:spPr>
      </p:pic>
      <p:pic>
        <p:nvPicPr>
          <p:cNvPr id="56" name="Picture 55" descr="St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7410" y="1510762"/>
            <a:ext cx="871786" cy="869274"/>
          </a:xfrm>
          <a:prstGeom prst="rect">
            <a:avLst/>
          </a:prstGeom>
        </p:spPr>
      </p:pic>
      <p:sp>
        <p:nvSpPr>
          <p:cNvPr id="177" name="Rounded Rectangle 176"/>
          <p:cNvSpPr/>
          <p:nvPr/>
        </p:nvSpPr>
        <p:spPr>
          <a:xfrm>
            <a:off x="1984443" y="1167319"/>
            <a:ext cx="1225685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1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86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94 -0.20718 L -4.72222E-6 3.7037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0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48 L 0.04254 -0.32546 " pathEditMode="relative" rAng="0" ptsTypes="AA">
                                      <p:cBhvr>
                                        <p:cTn id="52" dur="2000" spd="-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16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-0.27246 L 3.33333E-6 2.96296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13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00121 -0.3632 " pathEditMode="relative" rAng="0" ptsTypes="AA">
                                      <p:cBhvr>
                                        <p:cTn id="56" dur="2000" spd="-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8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0.19687 -0.40995 " pathEditMode="relative" rAng="0" ptsTypes="AA">
                                      <p:cBhvr>
                                        <p:cTn id="58" dur="2000" spd="-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0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39584 -0.40857 " pathEditMode="relative" rAng="0" ptsTypes="AA">
                                      <p:cBhvr>
                                        <p:cTn id="60" dur="2000" spd="-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20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58073 -0.36181 " pathEditMode="relative" rAng="0" ptsTypes="AA">
                                      <p:cBhvr>
                                        <p:cTn id="62" dur="2000" spd="-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-18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701 -0.21829 " pathEditMode="relative" rAng="0" ptsTypes="AA">
                                      <p:cBhvr>
                                        <p:cTn id="64" dur="2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10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17761 -0.26528 " pathEditMode="relative" rAng="0" ptsTypes="AA">
                                      <p:cBhvr>
                                        <p:cTn id="66" dur="2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13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02343 -0.26112 " pathEditMode="relative" rAng="0" ptsTypes="AA">
                                      <p:cBhvr>
                                        <p:cTn id="68" dur="2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3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16077 -0.36018 " pathEditMode="relative" rAng="0" ptsTypes="AA">
                                      <p:cBhvr>
                                        <p:cTn id="70" dur="2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1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3.7037E-7 L -0.42013 -0.30926 " pathEditMode="relative" rAng="0" ptsTypes="AA">
                                      <p:cBhvr>
                                        <p:cTn id="72" dur="2000" spd="-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-15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42239 -0.40278 " pathEditMode="relative" rAng="0" ptsTypes="AA">
                                      <p:cBhvr>
                                        <p:cTn id="74" dur="2000" spd="-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-20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4045 -0.30208 " pathEditMode="relative" rAng="0" ptsTypes="AA">
                                      <p:cBhvr>
                                        <p:cTn id="76" dur="2000" spd="-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5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417 L -0.0342 -0.20718 " pathEditMode="relative" rAng="0" ptsTypes="AA">
                                      <p:cBhvr>
                                        <p:cTn id="78" dur="2000" spd="-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14896 -0.40579 " pathEditMode="relative" rAng="0" ptsTypes="AA">
                                      <p:cBhvr>
                                        <p:cTn id="80" dur="2000" spd="-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20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23507 -0.36991 " pathEditMode="relative" rAng="0" ptsTypes="AA">
                                      <p:cBhvr>
                                        <p:cTn id="82" dur="200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8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162 L 0.24063 -0.27361 " pathEditMode="relative" rAng="0" ptsTypes="AA">
                                      <p:cBhvr>
                                        <p:cTn id="84" dur="20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3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44357 -0.3206 " pathEditMode="relative" rAng="0" ptsTypes="AA">
                                      <p:cBhvr>
                                        <p:cTn id="86" dur="2000" spd="-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51" grpId="0" animBg="1"/>
      <p:bldP spid="151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60" grpId="0" animBg="1"/>
      <p:bldP spid="16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Moscibroda, Microsoft Research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8605" y="0"/>
            <a:ext cx="843388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DRAM Memory Controller</a:t>
            </a: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1466730" y="1107677"/>
            <a:ext cx="7184078" cy="516958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Cores issue memory request (when missing in their cache)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Each memory request is a </a:t>
            </a:r>
            <a:r>
              <a:rPr lang="en-US" sz="2000" dirty="0" err="1" smtClean="0">
                <a:sym typeface="Wingdings" pitchFamily="2" charset="2"/>
              </a:rPr>
              <a:t>tuple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n-US" sz="2000" dirty="0" err="1" smtClean="0">
                <a:latin typeface="Gill Sans MT"/>
                <a:sym typeface="Wingdings" pitchFamily="2" charset="2"/>
              </a:rPr>
              <a:t>Thread</a:t>
            </a:r>
            <a:r>
              <a:rPr lang="en-US" sz="2000" baseline="-25000" dirty="0" err="1" smtClean="0">
                <a:latin typeface="Gill Sans MT"/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err="1" smtClean="0">
                <a:latin typeface="Gill Sans MT"/>
                <a:sym typeface="Wingdings" pitchFamily="2" charset="2"/>
              </a:rPr>
              <a:t>Bank</a:t>
            </a:r>
            <a:r>
              <a:rPr lang="en-US" sz="2000" baseline="-25000" dirty="0" err="1" smtClean="0">
                <a:latin typeface="Gill Sans MT"/>
                <a:sym typeface="Wingdings" pitchFamily="2" charset="2"/>
              </a:rPr>
              <a:t>j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Accesses to different banks can be served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in parallel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A thread/core…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…can run, if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no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memory request is outstanding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…is blocked (stalled), if there is at least one request outstanding in the DRAM 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n-US" sz="1400" dirty="0" smtClean="0">
                <a:sym typeface="Wingdings" pitchFamily="2" charset="2"/>
              </a:rPr>
              <a:t>(the above is a significant simplification, but accurate to a first approximation)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1400" dirty="0" smtClean="0">
              <a:sym typeface="Wingdings" pitchFamily="2" charset="2"/>
            </a:endParaRP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1400" dirty="0" smtClean="0">
              <a:sym typeface="Wingdings" pitchFamily="2" charset="2"/>
            </a:endParaRP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14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14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14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In combination with fairness substrate  minimizing avg. stall-times in DRAM greatly improves application performance.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PAR-BS</a:t>
            </a:r>
            <a:r>
              <a:rPr lang="en-US" dirty="0" smtClean="0">
                <a:sym typeface="Wingdings" pitchFamily="2" charset="2"/>
              </a:rPr>
              <a:t> scheduling algorithm… </a:t>
            </a:r>
            <a:r>
              <a:rPr lang="en-US" sz="1400" dirty="0" smtClean="0">
                <a:sym typeface="Wingdings" pitchFamily="2" charset="2"/>
              </a:rPr>
              <a:t>[Mutlu, Moscibroda, ISCA’08] </a:t>
            </a: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  <a:buFontTx/>
              <a:buChar char="-"/>
            </a:pPr>
            <a:endParaRPr lang="en-US" sz="2000" dirty="0" smtClean="0">
              <a:sym typeface="Wingdings" pitchFamily="2" charset="2"/>
            </a:endParaRP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  <a:buFontTx/>
              <a:buChar char="-"/>
            </a:pPr>
            <a:endParaRPr lang="en-US" sz="2000" dirty="0" smtClean="0">
              <a:sym typeface="Wingdings" pitchFamily="2" charset="2"/>
            </a:endParaRPr>
          </a:p>
          <a:p>
            <a:pPr marL="822960" lvl="1" indent="-283464">
              <a:spcBef>
                <a:spcPts val="600"/>
              </a:spcBef>
              <a:buClr>
                <a:schemeClr val="accent1"/>
              </a:buClr>
              <a:buSzPct val="100000"/>
              <a:buFontTx/>
              <a:buChar char="-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2000" dirty="0" smtClean="0">
              <a:sym typeface="Wingdings" pitchFamily="2" charset="2"/>
            </a:endParaRP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8-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088" y="2466364"/>
            <a:ext cx="456794" cy="456794"/>
          </a:xfrm>
          <a:prstGeom prst="rect">
            <a:avLst/>
          </a:prstGeom>
        </p:spPr>
      </p:pic>
      <p:pic>
        <p:nvPicPr>
          <p:cNvPr id="6" name="Picture 5" descr="St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90985" y="2976395"/>
            <a:ext cx="731952" cy="7298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31523" y="4328807"/>
            <a:ext cx="6741267" cy="719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Goal:   </a:t>
            </a:r>
            <a:r>
              <a:rPr lang="en-US" sz="2400" b="1" dirty="0" smtClean="0">
                <a:solidFill>
                  <a:srgbClr val="C00000"/>
                </a:solidFill>
              </a:rPr>
              <a:t>Minimize average stall-time of threads!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>
            <a:endCxn id="6" idx="1"/>
          </p:cNvCxnSpPr>
          <p:nvPr/>
        </p:nvCxnSpPr>
        <p:spPr>
          <a:xfrm>
            <a:off x="7519481" y="3336587"/>
            <a:ext cx="371504" cy="47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" idx="1"/>
          </p:cNvCxnSpPr>
          <p:nvPr/>
        </p:nvCxnSpPr>
        <p:spPr>
          <a:xfrm flipV="1">
            <a:off x="7072009" y="2694761"/>
            <a:ext cx="905079" cy="2916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211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T26H@7RMJKGM2ICW1YLJ3" val="2714"/>
  <p:tag name="FIRSTMOSCITHO@YFBGJJQFUVWXY5MJ" val="315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C_i = \max_{B_j\in B}{C_{ij}}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0"/>
  <p:tag name="PICTUREFILESIZE" val="34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0.7|3.8|5|8|0.9|7.1|0.7|0.8|1.7|0.8|0.3|1.9|0.7|0.9|7.7|7.6|2.1|0.8|4.4|2.9|2.8|2.9|5.2|2.2|3|19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8|32|3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Omega(\sqrt{n})&#10;\]&#10;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9"/>
  <p:tag name="PICTUREFILESIZE" val="18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28.5|2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OPT = \sum_{i}{C^{OPT}_i} \leq m+\beta\cdot\frac{\beta+2}{2}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1"/>
  <p:tag name="PICTUREFILESIZE" val="79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ALG = \sum_{i}{C^{ALG}_i} \geq m\cdot\frac{\beta}{2}+\beta\cdot\frac{\beta+1}{2}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6"/>
  <p:tag name="PICTUREFILESIZE" val="844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E[C^{ALG}_i]\geq\frac{\beta}{2}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4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beta = \sqrt{2n}&#10;\]&#10;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190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sdfads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min \frac{1}{|T|}\sum_{T_i\in \mathcal{T}}\!\!\!\!\!&amp;{C_i}&amp; \nonumber\\&#10;\!\!\!\!\!\!\!\textrm{s.t. }\; C_i-C_{ij} \!\!\!&amp;\geq&amp;\!\! 0 \quad\quad\quad\quad\quad\quad\quad\quad\quad\;\;\;\, , \; \forall B_j\in \mathcal{B} \nonumber\\&#10;\!\!\!\!\!\!\!\sum_{T_i\in X}{p_{ij}C_{ij}} \!\!\!&amp;\geq&amp;\!\!&#10;\frac{1}{2}\Big[\big(\!\!\sum_{T_i\in&#10;X}{\!\!p_{ij}}\big)^2\!+\!\sum_{T_i\in X}{\!\!p_{ij}^2}\Big] \; , \;&#10;\forall X\!\subseteq \!\mathcal{T}\!, \forall B_j\!\in\!&#10;\mathcal{B}\nonumber&#10;\end{eqnarray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7"/>
  <p:tag name="PICTUREFILESIZE" val="275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20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C^{avg}_i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"/>
  <p:tag name="PICTUREFILESIZE" val="13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C^{avg}_i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"/>
  <p:tag name="PICTUREFILESIZE" val="13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1.1|6.6|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sdfads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min \frac{1}{|T|}\sum_{T_i\in \mathcal{T}}\!\!\!\!\!&amp;{C_i}&amp; \nonumber\\&#10;\!\!\!\!\!\!\!\textrm{s.t. }\; C_i-C_{ij} \!\!\!&amp;\geq&amp;\!\! 0 \quad\quad\quad\quad\quad\quad\quad\quad\quad\;\;\;\, , \; \forall B_j\in \mathcal{B} \nonumber\\&#10;\!\!\!\!\!\!\!\sum_{T_i\in X}{p_{ij}C_{ij}} \!\!\!&amp;\geq&amp;\!\!&#10;\frac{1}{2}\Big[\big(\!\!\sum_{T_i\in&#10;X}{\!\!p_{ij}}\big)^2\!+\!\sum_{T_i\in X}{\!\!p_{ij}^2}\Big] \; , \;&#10;\forall X\!\subseteq \!\mathcal{T}\!, \forall B_j\!\in\!&#10;\mathcal{B}\nonumber&#10;\end{eqnarray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7"/>
  <p:tag name="PICTUREFILESIZE" val="275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overline{P}=\sum_{i\in S_j}{p_{ij}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2"/>
  <p:tag name="PICTUREFILESIZE" val="32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8.7|25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p_{ij}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80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C^{OPT}_i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4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C^{AVG}_i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57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C^{ALG}_i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46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sum{C^{AVG}_i}\leq O(k)\cdot \sum{C^{OPT}_i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7"/>
  <p:tag name="PICTUREFILESIZE" val="709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C^{ORI}_i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43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4|2.4|5.7|3.4|18.6|30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C^{AVG}_3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63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C^{ALG}_i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46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hat{ C}_i = 2\max\{C^{avg}_i, 2D\}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49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C^{AVG}_6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63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C^{AVG}_1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4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C^{OPT}_4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39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C^{OPT}_1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3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C^{AVG}_2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63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hat{C}_2&#10;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7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hat{C}_3&#10;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7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hat{C}_6&#10;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7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hat{C}_1&#10;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77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sum{\hat{C}_i}\leq O(k)\cdot \sum{C^{ORI}_i}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9"/>
  <p:tag name="PICTUREFILESIZE" val="62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6.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hat{C}_i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8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sum{C^{ALG}_i}\leq 2\cdot \sum{\hat{C}_i}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06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C^{OPT}_i&#10;\]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43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1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10.7|6.7|4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|9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sdfads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5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8799</TotalTime>
  <Words>1577</Words>
  <Application>Microsoft Office PowerPoint</Application>
  <PresentationFormat>On-screen Show (4:3)</PresentationFormat>
  <Paragraphs>711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Gill Sans MT</vt:lpstr>
      <vt:lpstr>CMR10</vt:lpstr>
      <vt:lpstr>CMSY10ORIG</vt:lpstr>
      <vt:lpstr>CMMI10</vt:lpstr>
      <vt:lpstr>CMR7</vt:lpstr>
      <vt:lpstr>Wingdings</vt:lpstr>
      <vt:lpstr>Wingdings 2</vt:lpstr>
      <vt:lpstr>Tahoma</vt:lpstr>
      <vt:lpstr>cmsy10</vt:lpstr>
      <vt:lpstr>Symbol</vt:lpstr>
      <vt:lpstr>Calibri</vt:lpstr>
      <vt:lpstr>Verdana</vt:lpstr>
      <vt:lpstr>Solstice</vt:lpstr>
      <vt:lpstr>Distributed Order Scheduling and its Application to  Multi-Core DRAM Controllers</vt:lpstr>
      <vt:lpstr>Overview</vt:lpstr>
      <vt:lpstr>Multi-Core Architectures – DRAM Memory</vt:lpstr>
      <vt:lpstr>DRAM Memory Controller</vt:lpstr>
      <vt:lpstr>DRAM Memory Controller</vt:lpstr>
      <vt:lpstr>DRAM Memory Controller - Example</vt:lpstr>
      <vt:lpstr>DRAM Memory Controller - Example</vt:lpstr>
      <vt:lpstr>DRAM Memory Controller - Example</vt:lpstr>
      <vt:lpstr>DRAM Memory Controller</vt:lpstr>
      <vt:lpstr>Overview</vt:lpstr>
      <vt:lpstr>Customer Order Scheduling</vt:lpstr>
      <vt:lpstr>Customer Order Scheduling</vt:lpstr>
      <vt:lpstr>Example</vt:lpstr>
      <vt:lpstr>Customer Order Scheduling</vt:lpstr>
      <vt:lpstr>Related Work </vt:lpstr>
      <vt:lpstr>Overview</vt:lpstr>
      <vt:lpstr>No Communication</vt:lpstr>
      <vt:lpstr>No Communication - Proof</vt:lpstr>
      <vt:lpstr>Complete Communication</vt:lpstr>
      <vt:lpstr>Overview</vt:lpstr>
      <vt:lpstr>Distributed Algorithm </vt:lpstr>
      <vt:lpstr>Distributed Algorithm </vt:lpstr>
      <vt:lpstr>Distributed Algorithm </vt:lpstr>
      <vt:lpstr>Distributed Algorithm - Results </vt:lpstr>
      <vt:lpstr>Distributed Algorithm – Proof Overview </vt:lpstr>
      <vt:lpstr>Distributed Algorithm – Proof Overview </vt:lpstr>
      <vt:lpstr>Empirical Evaluation</vt:lpstr>
      <vt:lpstr>Summary / Future Work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Allocating Dynamic Time-Spectrum Blocks in Cognitive Radio Networks</dc:title>
  <dc:creator>T&amp;H</dc:creator>
  <cp:lastModifiedBy>moscitho</cp:lastModifiedBy>
  <cp:revision>896</cp:revision>
  <dcterms:created xsi:type="dcterms:W3CDTF">2007-08-09T23:28:14Z</dcterms:created>
  <dcterms:modified xsi:type="dcterms:W3CDTF">2008-08-27T04:12:46Z</dcterms:modified>
</cp:coreProperties>
</file>