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9"/>
  </p:notesMasterIdLst>
  <p:handoutMasterIdLst>
    <p:handoutMasterId r:id="rId10"/>
  </p:handoutMasterIdLst>
  <p:sldIdLst>
    <p:sldId id="256" r:id="rId3"/>
    <p:sldId id="257" r:id="rId4"/>
    <p:sldId id="297" r:id="rId5"/>
    <p:sldId id="298" r:id="rId6"/>
    <p:sldId id="299" r:id="rId7"/>
    <p:sldId id="271" r:id="rId8"/>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85" autoAdjust="0"/>
    <p:restoredTop sz="91244" autoAdjust="0"/>
  </p:normalViewPr>
  <p:slideViewPr>
    <p:cSldViewPr snapToGrid="0">
      <p:cViewPr varScale="1">
        <p:scale>
          <a:sx n="62" d="100"/>
          <a:sy n="62" d="100"/>
        </p:scale>
        <p:origin x="-78" y="-720"/>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7/29/2008 12:38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7/29/2008 12:41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F18EC-2C35-4F13-9B2E-F0A39FF18240}" type="slidenum">
              <a:rPr lang="en-US"/>
              <a:pPr/>
              <a:t>3</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7/29/2008 12:38 PM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7.wmf"/><Relationship Id="rId5" Type="http://schemas.openxmlformats.org/officeDocument/2006/relationships/image" Target="../media/image14.png"/><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Semantic Reconciliation of Sensor Net Meta-Data</a:t>
            </a:r>
            <a:br>
              <a:rPr smtClean="0"/>
            </a:b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Prashant Doshi</a:t>
            </a:r>
            <a:br>
              <a:rPr lang="en-US" dirty="0" smtClean="0"/>
            </a:br>
            <a:r>
              <a:rPr lang="en-US" dirty="0" smtClean="0"/>
              <a:t>Asst. Professor of Computer Science</a:t>
            </a:r>
            <a:br>
              <a:rPr lang="en-US" dirty="0" smtClean="0"/>
            </a:br>
            <a:r>
              <a:rPr lang="en-US" dirty="0" smtClean="0"/>
              <a:t>University of Georgia</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2" name="AutoShape 80"/>
          <p:cNvSpPr>
            <a:spLocks noChangeArrowheads="1"/>
          </p:cNvSpPr>
          <p:nvPr/>
        </p:nvSpPr>
        <p:spPr bwMode="auto">
          <a:xfrm>
            <a:off x="1828324" y="2743200"/>
            <a:ext cx="10157354" cy="1905000"/>
          </a:xfrm>
          <a:prstGeom prst="roundRect">
            <a:avLst>
              <a:gd name="adj" fmla="val 16667"/>
            </a:avLst>
          </a:prstGeom>
          <a:solidFill>
            <a:srgbClr val="FFFF00">
              <a:alpha val="50000"/>
            </a:srgbClr>
          </a:solidFill>
          <a:ln w="9525">
            <a:noFill/>
            <a:round/>
            <a:headEnd/>
            <a:tailEnd/>
          </a:ln>
          <a:effectLst/>
        </p:spPr>
        <p:txBody>
          <a:bodyPr wrap="none" anchor="ctr"/>
          <a:lstStyle/>
          <a:p>
            <a:pPr eaLnBrk="0" hangingPunct="0"/>
            <a:r>
              <a:rPr lang="en-US" sz="1600">
                <a:latin typeface="Verdana" pitchFamily="34" charset="0"/>
              </a:rPr>
              <a:t>   </a:t>
            </a:r>
            <a:r>
              <a:rPr lang="en-US" sz="1600" b="1">
                <a:solidFill>
                  <a:srgbClr val="FF9900"/>
                </a:solidFill>
                <a:latin typeface="Verdana" pitchFamily="34" charset="0"/>
              </a:rPr>
              <a:t>Semantic </a:t>
            </a:r>
          </a:p>
          <a:p>
            <a:pPr eaLnBrk="0" hangingPunct="0"/>
            <a:r>
              <a:rPr lang="en-US" sz="1600" b="1">
                <a:solidFill>
                  <a:srgbClr val="FF9900"/>
                </a:solidFill>
                <a:latin typeface="Verdana" pitchFamily="34" charset="0"/>
              </a:rPr>
              <a:t>Middle Layer</a:t>
            </a:r>
          </a:p>
          <a:p>
            <a:pPr eaLnBrk="0" hangingPunct="0"/>
            <a:endParaRPr lang="en-US" sz="1600">
              <a:latin typeface="Verdana" pitchFamily="34" charset="0"/>
            </a:endParaRPr>
          </a:p>
        </p:txBody>
      </p:sp>
      <p:sp>
        <p:nvSpPr>
          <p:cNvPr id="13314" name="Rectangle 2"/>
          <p:cNvSpPr>
            <a:spLocks noGrp="1"/>
          </p:cNvSpPr>
          <p:nvPr>
            <p:ph type="title"/>
          </p:nvPr>
        </p:nvSpPr>
        <p:spPr bwMode="auto">
          <a:xfrm>
            <a:off x="516332" y="228600"/>
            <a:ext cx="11164625" cy="443198"/>
          </a:xfrm>
          <a:noFill/>
        </p:spPr>
        <p:txBody>
          <a:bodyPr numCol="1" anchorCtr="0" compatLnSpc="1">
            <a:prstTxWarp prst="textNoShape">
              <a:avLst/>
            </a:prstTxWarp>
          </a:bodyPr>
          <a:lstStyle/>
          <a:p>
            <a:r>
              <a:rPr lang="en-US" altLang="zh-CN" sz="3200" b="1">
                <a:ea typeface="SimSun" pitchFamily="2" charset="-122"/>
              </a:rPr>
              <a:t>Semantic Reconciliation for Automatic Publication</a:t>
            </a:r>
          </a:p>
        </p:txBody>
      </p:sp>
      <p:grpSp>
        <p:nvGrpSpPr>
          <p:cNvPr id="2" name="Group 30"/>
          <p:cNvGrpSpPr>
            <a:grpSpLocks/>
          </p:cNvGrpSpPr>
          <p:nvPr/>
        </p:nvGrpSpPr>
        <p:grpSpPr bwMode="auto">
          <a:xfrm>
            <a:off x="6297560" y="5613400"/>
            <a:ext cx="2437765" cy="889000"/>
            <a:chOff x="3504" y="3536"/>
            <a:chExt cx="1152" cy="560"/>
          </a:xfrm>
        </p:grpSpPr>
        <p:pic>
          <p:nvPicPr>
            <p:cNvPr id="13318" name="Picture 6" descr="MCj03984910000[1]"/>
            <p:cNvPicPr>
              <a:picLocks noChangeAspect="1" noChangeArrowheads="1"/>
            </p:cNvPicPr>
            <p:nvPr/>
          </p:nvPicPr>
          <p:blipFill>
            <a:blip r:embed="rId4"/>
            <a:srcRect/>
            <a:stretch>
              <a:fillRect/>
            </a:stretch>
          </p:blipFill>
          <p:spPr bwMode="auto">
            <a:xfrm>
              <a:off x="4368" y="3648"/>
              <a:ext cx="288" cy="256"/>
            </a:xfrm>
            <a:prstGeom prst="rect">
              <a:avLst/>
            </a:prstGeom>
            <a:noFill/>
            <a:ln w="9525">
              <a:noFill/>
              <a:miter lim="800000"/>
              <a:headEnd/>
              <a:tailEnd/>
            </a:ln>
          </p:spPr>
        </p:pic>
        <p:pic>
          <p:nvPicPr>
            <p:cNvPr id="13319" name="Picture 7" descr="MCj03984910000[1]"/>
            <p:cNvPicPr>
              <a:picLocks noChangeAspect="1" noChangeArrowheads="1"/>
            </p:cNvPicPr>
            <p:nvPr/>
          </p:nvPicPr>
          <p:blipFill>
            <a:blip r:embed="rId4"/>
            <a:srcRect/>
            <a:stretch>
              <a:fillRect/>
            </a:stretch>
          </p:blipFill>
          <p:spPr bwMode="auto">
            <a:xfrm>
              <a:off x="3504" y="3744"/>
              <a:ext cx="288" cy="256"/>
            </a:xfrm>
            <a:prstGeom prst="rect">
              <a:avLst/>
            </a:prstGeom>
            <a:noFill/>
            <a:ln w="9525">
              <a:noFill/>
              <a:miter lim="800000"/>
              <a:headEnd/>
              <a:tailEnd/>
            </a:ln>
          </p:spPr>
        </p:pic>
        <p:pic>
          <p:nvPicPr>
            <p:cNvPr id="13320" name="Picture 8" descr="MCj03984910000[1]"/>
            <p:cNvPicPr>
              <a:picLocks noChangeAspect="1" noChangeArrowheads="1"/>
            </p:cNvPicPr>
            <p:nvPr/>
          </p:nvPicPr>
          <p:blipFill>
            <a:blip r:embed="rId4"/>
            <a:srcRect/>
            <a:stretch>
              <a:fillRect/>
            </a:stretch>
          </p:blipFill>
          <p:spPr bwMode="auto">
            <a:xfrm>
              <a:off x="4032" y="3840"/>
              <a:ext cx="288" cy="256"/>
            </a:xfrm>
            <a:prstGeom prst="rect">
              <a:avLst/>
            </a:prstGeom>
            <a:noFill/>
            <a:ln w="9525">
              <a:noFill/>
              <a:miter lim="800000"/>
              <a:headEnd/>
              <a:tailEnd/>
            </a:ln>
          </p:spPr>
        </p:pic>
        <p:pic>
          <p:nvPicPr>
            <p:cNvPr id="13321" name="Picture 9" descr="MCj03984910000[1]"/>
            <p:cNvPicPr>
              <a:picLocks noChangeAspect="1" noChangeArrowheads="1"/>
            </p:cNvPicPr>
            <p:nvPr/>
          </p:nvPicPr>
          <p:blipFill>
            <a:blip r:embed="rId4"/>
            <a:srcRect/>
            <a:stretch>
              <a:fillRect/>
            </a:stretch>
          </p:blipFill>
          <p:spPr bwMode="auto">
            <a:xfrm>
              <a:off x="3888" y="3536"/>
              <a:ext cx="288" cy="256"/>
            </a:xfrm>
            <a:prstGeom prst="rect">
              <a:avLst/>
            </a:prstGeom>
            <a:noFill/>
            <a:ln w="9525">
              <a:noFill/>
              <a:miter lim="800000"/>
              <a:headEnd/>
              <a:tailEnd/>
            </a:ln>
          </p:spPr>
        </p:pic>
        <p:sp>
          <p:nvSpPr>
            <p:cNvPr id="13331" name="Line 19"/>
            <p:cNvSpPr>
              <a:spLocks noChangeShapeType="1"/>
            </p:cNvSpPr>
            <p:nvPr/>
          </p:nvSpPr>
          <p:spPr bwMode="auto">
            <a:xfrm>
              <a:off x="4176" y="3696"/>
              <a:ext cx="192" cy="48"/>
            </a:xfrm>
            <a:prstGeom prst="line">
              <a:avLst/>
            </a:prstGeom>
            <a:noFill/>
            <a:ln w="9525">
              <a:solidFill>
                <a:srgbClr val="FF3300"/>
              </a:solidFill>
              <a:prstDash val="dash"/>
              <a:round/>
              <a:headEnd/>
              <a:tailEnd/>
            </a:ln>
            <a:effectLst/>
          </p:spPr>
          <p:txBody>
            <a:bodyPr/>
            <a:lstStyle/>
            <a:p>
              <a:endParaRPr lang="en-US"/>
            </a:p>
          </p:txBody>
        </p:sp>
        <p:sp>
          <p:nvSpPr>
            <p:cNvPr id="13332" name="Line 20"/>
            <p:cNvSpPr>
              <a:spLocks noChangeShapeType="1"/>
            </p:cNvSpPr>
            <p:nvPr/>
          </p:nvSpPr>
          <p:spPr bwMode="auto">
            <a:xfrm flipV="1">
              <a:off x="4320" y="3840"/>
              <a:ext cx="144" cy="144"/>
            </a:xfrm>
            <a:prstGeom prst="line">
              <a:avLst/>
            </a:prstGeom>
            <a:noFill/>
            <a:ln w="9525">
              <a:solidFill>
                <a:srgbClr val="FF3300"/>
              </a:solidFill>
              <a:prstDash val="dash"/>
              <a:round/>
              <a:headEnd/>
              <a:tailEnd/>
            </a:ln>
            <a:effectLst/>
          </p:spPr>
          <p:txBody>
            <a:bodyPr/>
            <a:lstStyle/>
            <a:p>
              <a:endParaRPr lang="en-US"/>
            </a:p>
          </p:txBody>
        </p:sp>
        <p:sp>
          <p:nvSpPr>
            <p:cNvPr id="13333" name="Line 21"/>
            <p:cNvSpPr>
              <a:spLocks noChangeShapeType="1"/>
            </p:cNvSpPr>
            <p:nvPr/>
          </p:nvSpPr>
          <p:spPr bwMode="auto">
            <a:xfrm>
              <a:off x="3792" y="3888"/>
              <a:ext cx="288" cy="96"/>
            </a:xfrm>
            <a:prstGeom prst="line">
              <a:avLst/>
            </a:prstGeom>
            <a:noFill/>
            <a:ln w="9525">
              <a:solidFill>
                <a:srgbClr val="FF3300"/>
              </a:solidFill>
              <a:prstDash val="dash"/>
              <a:round/>
              <a:headEnd/>
              <a:tailEnd/>
            </a:ln>
            <a:effectLst/>
          </p:spPr>
          <p:txBody>
            <a:bodyPr/>
            <a:lstStyle/>
            <a:p>
              <a:endParaRPr lang="en-US"/>
            </a:p>
          </p:txBody>
        </p:sp>
        <p:sp>
          <p:nvSpPr>
            <p:cNvPr id="13334" name="Line 22"/>
            <p:cNvSpPr>
              <a:spLocks noChangeShapeType="1"/>
            </p:cNvSpPr>
            <p:nvPr/>
          </p:nvSpPr>
          <p:spPr bwMode="auto">
            <a:xfrm flipV="1">
              <a:off x="3744" y="3696"/>
              <a:ext cx="144" cy="48"/>
            </a:xfrm>
            <a:prstGeom prst="line">
              <a:avLst/>
            </a:prstGeom>
            <a:noFill/>
            <a:ln w="9525">
              <a:solidFill>
                <a:srgbClr val="FF3300"/>
              </a:solidFill>
              <a:prstDash val="dash"/>
              <a:round/>
              <a:headEnd/>
              <a:tailEnd/>
            </a:ln>
            <a:effectLst/>
          </p:spPr>
          <p:txBody>
            <a:bodyPr/>
            <a:lstStyle/>
            <a:p>
              <a:endParaRPr lang="en-US"/>
            </a:p>
          </p:txBody>
        </p:sp>
      </p:grpSp>
      <p:sp>
        <p:nvSpPr>
          <p:cNvPr id="13347" name="Text Box 35"/>
          <p:cNvSpPr txBox="1">
            <a:spLocks noChangeArrowheads="1"/>
          </p:cNvSpPr>
          <p:nvPr/>
        </p:nvSpPr>
        <p:spPr bwMode="auto">
          <a:xfrm>
            <a:off x="9141619" y="5638801"/>
            <a:ext cx="2212465" cy="984885"/>
          </a:xfrm>
          <a:prstGeom prst="rect">
            <a:avLst/>
          </a:prstGeom>
          <a:noFill/>
          <a:ln w="9525">
            <a:noFill/>
            <a:miter lim="800000"/>
            <a:headEnd/>
            <a:tailEnd/>
          </a:ln>
          <a:effectLst/>
        </p:spPr>
        <p:txBody>
          <a:bodyPr wrap="none">
            <a:spAutoFit/>
          </a:bodyPr>
          <a:lstStyle/>
          <a:p>
            <a:pPr eaLnBrk="0" hangingPunct="0"/>
            <a:r>
              <a:rPr lang="en-US" sz="1400" b="1">
                <a:solidFill>
                  <a:schemeClr val="bg1"/>
                </a:solidFill>
              </a:rPr>
              <a:t>Expensive and complex</a:t>
            </a:r>
          </a:p>
          <a:p>
            <a:pPr eaLnBrk="0" hangingPunct="0"/>
            <a:r>
              <a:rPr lang="en-US" sz="1400" b="1">
                <a:solidFill>
                  <a:schemeClr val="bg1"/>
                </a:solidFill>
              </a:rPr>
              <a:t>sensor nets </a:t>
            </a:r>
          </a:p>
          <a:p>
            <a:pPr eaLnBrk="0" hangingPunct="0">
              <a:buClr>
                <a:schemeClr val="accent2"/>
              </a:buClr>
              <a:buFont typeface="Arial" pitchFamily="34" charset="0"/>
              <a:buChar char="–"/>
            </a:pPr>
            <a:r>
              <a:rPr lang="en-US">
                <a:solidFill>
                  <a:schemeClr val="bg1"/>
                </a:solidFill>
              </a:rPr>
              <a:t> </a:t>
            </a:r>
            <a:r>
              <a:rPr lang="en-US" sz="1200">
                <a:solidFill>
                  <a:schemeClr val="bg1"/>
                </a:solidFill>
                <a:latin typeface="Verdana" pitchFamily="34" charset="0"/>
              </a:rPr>
              <a:t>Utilities for scientific </a:t>
            </a:r>
          </a:p>
          <a:p>
            <a:pPr eaLnBrk="0" hangingPunct="0">
              <a:buClr>
                <a:schemeClr val="accent2"/>
              </a:buClr>
              <a:buFont typeface="Arial" pitchFamily="34" charset="0"/>
              <a:buNone/>
            </a:pPr>
            <a:r>
              <a:rPr lang="en-US" sz="1200">
                <a:solidFill>
                  <a:schemeClr val="bg1"/>
                </a:solidFill>
                <a:latin typeface="Verdana" pitchFamily="34" charset="0"/>
              </a:rPr>
              <a:t>    and educational use</a:t>
            </a:r>
          </a:p>
        </p:txBody>
      </p:sp>
      <p:grpSp>
        <p:nvGrpSpPr>
          <p:cNvPr id="3" name="Group 84"/>
          <p:cNvGrpSpPr>
            <a:grpSpLocks/>
          </p:cNvGrpSpPr>
          <p:nvPr/>
        </p:nvGrpSpPr>
        <p:grpSpPr bwMode="auto">
          <a:xfrm>
            <a:off x="203147" y="1219201"/>
            <a:ext cx="11249271" cy="1774825"/>
            <a:chOff x="96" y="768"/>
            <a:chExt cx="5316" cy="1118"/>
          </a:xfrm>
        </p:grpSpPr>
        <p:pic>
          <p:nvPicPr>
            <p:cNvPr id="13346" name="Picture 34"/>
            <p:cNvPicPr>
              <a:picLocks noChangeAspect="1" noChangeArrowheads="1"/>
            </p:cNvPicPr>
            <p:nvPr/>
          </p:nvPicPr>
          <p:blipFill>
            <a:blip r:embed="rId5" cstate="print"/>
            <a:srcRect/>
            <a:stretch>
              <a:fillRect/>
            </a:stretch>
          </p:blipFill>
          <p:spPr bwMode="auto">
            <a:xfrm>
              <a:off x="3264" y="768"/>
              <a:ext cx="1248" cy="1118"/>
            </a:xfrm>
            <a:prstGeom prst="rect">
              <a:avLst/>
            </a:prstGeom>
            <a:noFill/>
            <a:ln w="9525">
              <a:noFill/>
              <a:miter lim="800000"/>
              <a:headEnd/>
              <a:tailEnd/>
            </a:ln>
            <a:effectLst/>
          </p:spPr>
        </p:pic>
        <p:sp>
          <p:nvSpPr>
            <p:cNvPr id="13348" name="Text Box 36"/>
            <p:cNvSpPr txBox="1">
              <a:spLocks noChangeArrowheads="1"/>
            </p:cNvSpPr>
            <p:nvPr/>
          </p:nvSpPr>
          <p:spPr bwMode="auto">
            <a:xfrm>
              <a:off x="4512" y="912"/>
              <a:ext cx="900" cy="446"/>
            </a:xfrm>
            <a:prstGeom prst="rect">
              <a:avLst/>
            </a:prstGeom>
            <a:noFill/>
            <a:ln w="9525">
              <a:noFill/>
              <a:miter lim="800000"/>
              <a:headEnd/>
              <a:tailEnd/>
            </a:ln>
            <a:effectLst/>
          </p:spPr>
          <p:txBody>
            <a:bodyPr wrap="none">
              <a:spAutoFit/>
            </a:bodyPr>
            <a:lstStyle/>
            <a:p>
              <a:pPr eaLnBrk="0" hangingPunct="0"/>
              <a:r>
                <a:rPr lang="en-US" sz="1400" b="1">
                  <a:solidFill>
                    <a:schemeClr val="bg1"/>
                  </a:solidFill>
                </a:rPr>
                <a:t>Generic sensor data</a:t>
              </a:r>
            </a:p>
            <a:p>
              <a:pPr eaLnBrk="0" hangingPunct="0"/>
              <a:r>
                <a:rPr lang="en-US" sz="1400" b="1">
                  <a:solidFill>
                    <a:schemeClr val="bg1"/>
                  </a:solidFill>
                </a:rPr>
                <a:t>publication portal</a:t>
              </a:r>
            </a:p>
            <a:p>
              <a:pPr eaLnBrk="0" hangingPunct="0">
                <a:buClr>
                  <a:schemeClr val="accent2"/>
                </a:buClr>
                <a:buFont typeface="Verdana" pitchFamily="34" charset="0"/>
                <a:buChar char="–"/>
              </a:pPr>
              <a:r>
                <a:rPr lang="en-US" sz="1200">
                  <a:solidFill>
                    <a:schemeClr val="bg1"/>
                  </a:solidFill>
                  <a:latin typeface="Verdana" pitchFamily="34" charset="0"/>
                </a:rPr>
                <a:t> e.g. MSR SenseWeb</a:t>
              </a:r>
            </a:p>
          </p:txBody>
        </p:sp>
        <p:pic>
          <p:nvPicPr>
            <p:cNvPr id="13349" name="Picture 37"/>
            <p:cNvPicPr>
              <a:picLocks noChangeAspect="1" noChangeArrowheads="1"/>
            </p:cNvPicPr>
            <p:nvPr/>
          </p:nvPicPr>
          <p:blipFill>
            <a:blip r:embed="rId6" cstate="print"/>
            <a:srcRect/>
            <a:stretch>
              <a:fillRect/>
            </a:stretch>
          </p:blipFill>
          <p:spPr bwMode="auto">
            <a:xfrm>
              <a:off x="1344" y="864"/>
              <a:ext cx="1008" cy="810"/>
            </a:xfrm>
            <a:prstGeom prst="rect">
              <a:avLst/>
            </a:prstGeom>
            <a:noFill/>
            <a:ln w="9525">
              <a:noFill/>
              <a:miter lim="800000"/>
              <a:headEnd/>
              <a:tailEnd/>
            </a:ln>
            <a:effectLst/>
          </p:spPr>
        </p:pic>
        <p:sp>
          <p:nvSpPr>
            <p:cNvPr id="13350" name="Text Box 38"/>
            <p:cNvSpPr txBox="1">
              <a:spLocks noChangeArrowheads="1"/>
            </p:cNvSpPr>
            <p:nvPr/>
          </p:nvSpPr>
          <p:spPr bwMode="auto">
            <a:xfrm>
              <a:off x="96" y="999"/>
              <a:ext cx="1245" cy="446"/>
            </a:xfrm>
            <a:prstGeom prst="rect">
              <a:avLst/>
            </a:prstGeom>
            <a:noFill/>
            <a:ln w="9525">
              <a:noFill/>
              <a:miter lim="800000"/>
              <a:headEnd/>
              <a:tailEnd/>
            </a:ln>
            <a:effectLst/>
          </p:spPr>
          <p:txBody>
            <a:bodyPr>
              <a:spAutoFit/>
            </a:bodyPr>
            <a:lstStyle/>
            <a:p>
              <a:pPr eaLnBrk="0" hangingPunct="0"/>
              <a:r>
                <a:rPr lang="en-US" sz="1400" b="1">
                  <a:solidFill>
                    <a:schemeClr val="bg1"/>
                  </a:solidFill>
                </a:rPr>
                <a:t>Personal sensor data</a:t>
              </a:r>
            </a:p>
            <a:p>
              <a:pPr eaLnBrk="0" hangingPunct="0"/>
              <a:r>
                <a:rPr lang="en-US" sz="1400" b="1">
                  <a:solidFill>
                    <a:schemeClr val="bg1"/>
                  </a:solidFill>
                </a:rPr>
                <a:t>publication portal</a:t>
              </a:r>
            </a:p>
            <a:p>
              <a:pPr eaLnBrk="0" hangingPunct="0">
                <a:buFont typeface="Arial" pitchFamily="34" charset="0"/>
                <a:buNone/>
              </a:pPr>
              <a:endParaRPr lang="en-US" sz="1200">
                <a:solidFill>
                  <a:schemeClr val="bg1"/>
                </a:solidFill>
                <a:latin typeface="Verdana" pitchFamily="34" charset="0"/>
              </a:endParaRPr>
            </a:p>
          </p:txBody>
        </p:sp>
      </p:grpSp>
      <p:grpSp>
        <p:nvGrpSpPr>
          <p:cNvPr id="4" name="Group 85"/>
          <p:cNvGrpSpPr>
            <a:grpSpLocks/>
          </p:cNvGrpSpPr>
          <p:nvPr/>
        </p:nvGrpSpPr>
        <p:grpSpPr bwMode="auto">
          <a:xfrm>
            <a:off x="2725557" y="4876800"/>
            <a:ext cx="5705047" cy="838200"/>
            <a:chOff x="1288" y="3072"/>
            <a:chExt cx="2696" cy="528"/>
          </a:xfrm>
        </p:grpSpPr>
        <p:grpSp>
          <p:nvGrpSpPr>
            <p:cNvPr id="5" name="Group 83"/>
            <p:cNvGrpSpPr>
              <a:grpSpLocks/>
            </p:cNvGrpSpPr>
            <p:nvPr/>
          </p:nvGrpSpPr>
          <p:grpSpPr bwMode="auto">
            <a:xfrm>
              <a:off x="3064" y="3072"/>
              <a:ext cx="920" cy="528"/>
              <a:chOff x="3064" y="3072"/>
              <a:chExt cx="920" cy="528"/>
            </a:xfrm>
          </p:grpSpPr>
          <p:sp>
            <p:nvSpPr>
              <p:cNvPr id="13353" name="AutoShape 41"/>
              <p:cNvSpPr>
                <a:spLocks noChangeArrowheads="1"/>
              </p:cNvSpPr>
              <p:nvPr/>
            </p:nvSpPr>
            <p:spPr bwMode="auto">
              <a:xfrm>
                <a:off x="3072" y="3072"/>
                <a:ext cx="912" cy="336"/>
              </a:xfrm>
              <a:prstGeom prst="flowChartPunchedTape">
                <a:avLst/>
              </a:prstGeom>
              <a:solidFill>
                <a:srgbClr val="C0C0C0"/>
              </a:solidFill>
              <a:ln w="9525">
                <a:noFill/>
                <a:miter lim="800000"/>
                <a:headEnd/>
                <a:tailEnd/>
              </a:ln>
              <a:effectLst/>
            </p:spPr>
            <p:txBody>
              <a:bodyPr wrap="none" anchor="ctr"/>
              <a:lstStyle/>
              <a:p>
                <a:endParaRPr lang="en-US"/>
              </a:p>
            </p:txBody>
          </p:sp>
          <p:sp>
            <p:nvSpPr>
              <p:cNvPr id="13355" name="Text Box 43"/>
              <p:cNvSpPr txBox="1">
                <a:spLocks noChangeArrowheads="1"/>
              </p:cNvSpPr>
              <p:nvPr/>
            </p:nvSpPr>
            <p:spPr bwMode="auto">
              <a:xfrm>
                <a:off x="3064" y="3168"/>
                <a:ext cx="733" cy="174"/>
              </a:xfrm>
              <a:prstGeom prst="rect">
                <a:avLst/>
              </a:prstGeom>
              <a:noFill/>
              <a:ln w="9525">
                <a:noFill/>
                <a:miter lim="800000"/>
                <a:headEnd/>
                <a:tailEnd/>
              </a:ln>
              <a:effectLst/>
            </p:spPr>
            <p:txBody>
              <a:bodyPr wrap="none">
                <a:spAutoFit/>
              </a:bodyPr>
              <a:lstStyle/>
              <a:p>
                <a:pPr algn="ctr" eaLnBrk="0" hangingPunct="0"/>
                <a:r>
                  <a:rPr lang="en-US" sz="1200" b="1">
                    <a:latin typeface="Verdana" pitchFamily="34" charset="0"/>
                  </a:rPr>
                  <a:t>Sensor net data</a:t>
                </a:r>
              </a:p>
            </p:txBody>
          </p:sp>
          <p:sp>
            <p:nvSpPr>
              <p:cNvPr id="13357" name="Line 45"/>
              <p:cNvSpPr>
                <a:spLocks noChangeShapeType="1"/>
              </p:cNvSpPr>
              <p:nvPr/>
            </p:nvSpPr>
            <p:spPr bwMode="auto">
              <a:xfrm flipH="1" flipV="1">
                <a:off x="3648" y="3408"/>
                <a:ext cx="240" cy="96"/>
              </a:xfrm>
              <a:prstGeom prst="line">
                <a:avLst/>
              </a:prstGeom>
              <a:noFill/>
              <a:ln w="9525">
                <a:solidFill>
                  <a:schemeClr val="bg2"/>
                </a:solidFill>
                <a:prstDash val="sysDot"/>
                <a:round/>
                <a:headEnd/>
                <a:tailEnd type="triangle" w="med" len="med"/>
              </a:ln>
              <a:effectLst/>
            </p:spPr>
            <p:txBody>
              <a:bodyPr/>
              <a:lstStyle/>
              <a:p>
                <a:endParaRPr lang="en-US"/>
              </a:p>
            </p:txBody>
          </p:sp>
          <p:sp>
            <p:nvSpPr>
              <p:cNvPr id="13358" name="Line 46"/>
              <p:cNvSpPr>
                <a:spLocks noChangeShapeType="1"/>
              </p:cNvSpPr>
              <p:nvPr/>
            </p:nvSpPr>
            <p:spPr bwMode="auto">
              <a:xfrm flipV="1">
                <a:off x="3552" y="3408"/>
                <a:ext cx="0" cy="96"/>
              </a:xfrm>
              <a:prstGeom prst="line">
                <a:avLst/>
              </a:prstGeom>
              <a:noFill/>
              <a:ln w="9525">
                <a:solidFill>
                  <a:schemeClr val="bg2"/>
                </a:solidFill>
                <a:prstDash val="sysDot"/>
                <a:round/>
                <a:headEnd/>
                <a:tailEnd type="triangle" w="med" len="med"/>
              </a:ln>
              <a:effectLst/>
            </p:spPr>
            <p:txBody>
              <a:bodyPr/>
              <a:lstStyle/>
              <a:p>
                <a:endParaRPr lang="en-US"/>
              </a:p>
            </p:txBody>
          </p:sp>
          <p:sp>
            <p:nvSpPr>
              <p:cNvPr id="13359" name="Line 47"/>
              <p:cNvSpPr>
                <a:spLocks noChangeShapeType="1"/>
              </p:cNvSpPr>
              <p:nvPr/>
            </p:nvSpPr>
            <p:spPr bwMode="auto">
              <a:xfrm flipV="1">
                <a:off x="3216" y="3456"/>
                <a:ext cx="192" cy="144"/>
              </a:xfrm>
              <a:prstGeom prst="line">
                <a:avLst/>
              </a:prstGeom>
              <a:noFill/>
              <a:ln w="9525">
                <a:solidFill>
                  <a:schemeClr val="bg2"/>
                </a:solidFill>
                <a:prstDash val="sysDot"/>
                <a:round/>
                <a:headEnd/>
                <a:tailEnd type="triangle" w="med" len="med"/>
              </a:ln>
              <a:effectLst/>
            </p:spPr>
            <p:txBody>
              <a:bodyPr/>
              <a:lstStyle/>
              <a:p>
                <a:endParaRPr lang="en-US"/>
              </a:p>
            </p:txBody>
          </p:sp>
        </p:grpSp>
        <p:grpSp>
          <p:nvGrpSpPr>
            <p:cNvPr id="6" name="Group 82"/>
            <p:cNvGrpSpPr>
              <a:grpSpLocks/>
            </p:cNvGrpSpPr>
            <p:nvPr/>
          </p:nvGrpSpPr>
          <p:grpSpPr bwMode="auto">
            <a:xfrm>
              <a:off x="1288" y="3072"/>
              <a:ext cx="920" cy="480"/>
              <a:chOff x="1288" y="3072"/>
              <a:chExt cx="920" cy="480"/>
            </a:xfrm>
          </p:grpSpPr>
          <p:sp>
            <p:nvSpPr>
              <p:cNvPr id="13354" name="AutoShape 42"/>
              <p:cNvSpPr>
                <a:spLocks noChangeArrowheads="1"/>
              </p:cNvSpPr>
              <p:nvPr/>
            </p:nvSpPr>
            <p:spPr bwMode="auto">
              <a:xfrm>
                <a:off x="1296" y="3072"/>
                <a:ext cx="912" cy="336"/>
              </a:xfrm>
              <a:prstGeom prst="flowChartPunchedTape">
                <a:avLst/>
              </a:prstGeom>
              <a:solidFill>
                <a:srgbClr val="C0C0C0"/>
              </a:solidFill>
              <a:ln w="9525">
                <a:noFill/>
                <a:miter lim="800000"/>
                <a:headEnd/>
                <a:tailEnd/>
              </a:ln>
              <a:effectLst/>
            </p:spPr>
            <p:txBody>
              <a:bodyPr wrap="none" anchor="ctr"/>
              <a:lstStyle/>
              <a:p>
                <a:endParaRPr lang="en-US"/>
              </a:p>
            </p:txBody>
          </p:sp>
          <p:sp>
            <p:nvSpPr>
              <p:cNvPr id="13356" name="Text Box 44"/>
              <p:cNvSpPr txBox="1">
                <a:spLocks noChangeArrowheads="1"/>
              </p:cNvSpPr>
              <p:nvPr/>
            </p:nvSpPr>
            <p:spPr bwMode="auto">
              <a:xfrm>
                <a:off x="1288" y="3168"/>
                <a:ext cx="733" cy="174"/>
              </a:xfrm>
              <a:prstGeom prst="rect">
                <a:avLst/>
              </a:prstGeom>
              <a:noFill/>
              <a:ln w="9525">
                <a:noFill/>
                <a:miter lim="800000"/>
                <a:headEnd/>
                <a:tailEnd/>
              </a:ln>
              <a:effectLst/>
            </p:spPr>
            <p:txBody>
              <a:bodyPr wrap="none">
                <a:spAutoFit/>
              </a:bodyPr>
              <a:lstStyle/>
              <a:p>
                <a:pPr algn="ctr" eaLnBrk="0" hangingPunct="0"/>
                <a:r>
                  <a:rPr lang="en-US" sz="1200" b="1">
                    <a:latin typeface="Verdana" pitchFamily="34" charset="0"/>
                  </a:rPr>
                  <a:t>Sensor net data</a:t>
                </a:r>
              </a:p>
            </p:txBody>
          </p:sp>
          <p:sp>
            <p:nvSpPr>
              <p:cNvPr id="13360" name="Line 48"/>
              <p:cNvSpPr>
                <a:spLocks noChangeShapeType="1"/>
              </p:cNvSpPr>
              <p:nvPr/>
            </p:nvSpPr>
            <p:spPr bwMode="auto">
              <a:xfrm flipH="1" flipV="1">
                <a:off x="1968" y="3360"/>
                <a:ext cx="240" cy="192"/>
              </a:xfrm>
              <a:prstGeom prst="line">
                <a:avLst/>
              </a:prstGeom>
              <a:noFill/>
              <a:ln w="9525">
                <a:solidFill>
                  <a:schemeClr val="bg2"/>
                </a:solidFill>
                <a:prstDash val="sysDot"/>
                <a:round/>
                <a:headEnd/>
                <a:tailEnd type="triangle" w="med" len="med"/>
              </a:ln>
              <a:effectLst/>
            </p:spPr>
            <p:txBody>
              <a:bodyPr/>
              <a:lstStyle/>
              <a:p>
                <a:endParaRPr lang="en-US"/>
              </a:p>
            </p:txBody>
          </p:sp>
          <p:sp>
            <p:nvSpPr>
              <p:cNvPr id="13361" name="Line 49"/>
              <p:cNvSpPr>
                <a:spLocks noChangeShapeType="1"/>
              </p:cNvSpPr>
              <p:nvPr/>
            </p:nvSpPr>
            <p:spPr bwMode="auto">
              <a:xfrm flipV="1">
                <a:off x="1872" y="3360"/>
                <a:ext cx="0" cy="96"/>
              </a:xfrm>
              <a:prstGeom prst="line">
                <a:avLst/>
              </a:prstGeom>
              <a:noFill/>
              <a:ln w="9525">
                <a:solidFill>
                  <a:schemeClr val="bg2"/>
                </a:solidFill>
                <a:prstDash val="sysDot"/>
                <a:round/>
                <a:headEnd/>
                <a:tailEnd type="triangle" w="med" len="med"/>
              </a:ln>
              <a:effectLst/>
            </p:spPr>
            <p:txBody>
              <a:bodyPr/>
              <a:lstStyle/>
              <a:p>
                <a:endParaRPr lang="en-US"/>
              </a:p>
            </p:txBody>
          </p:sp>
          <p:sp>
            <p:nvSpPr>
              <p:cNvPr id="13362" name="Line 50"/>
              <p:cNvSpPr>
                <a:spLocks noChangeShapeType="1"/>
              </p:cNvSpPr>
              <p:nvPr/>
            </p:nvSpPr>
            <p:spPr bwMode="auto">
              <a:xfrm flipV="1">
                <a:off x="1536" y="3408"/>
                <a:ext cx="192" cy="96"/>
              </a:xfrm>
              <a:prstGeom prst="line">
                <a:avLst/>
              </a:prstGeom>
              <a:noFill/>
              <a:ln w="9525">
                <a:solidFill>
                  <a:schemeClr val="bg2"/>
                </a:solidFill>
                <a:prstDash val="sysDot"/>
                <a:round/>
                <a:headEnd/>
                <a:tailEnd type="triangle" w="med" len="med"/>
              </a:ln>
              <a:effectLst/>
            </p:spPr>
            <p:txBody>
              <a:bodyPr/>
              <a:lstStyle/>
              <a:p>
                <a:endParaRPr lang="en-US"/>
              </a:p>
            </p:txBody>
          </p:sp>
        </p:grpSp>
      </p:grpSp>
      <p:graphicFrame>
        <p:nvGraphicFramePr>
          <p:cNvPr id="13371" name="Object 59"/>
          <p:cNvGraphicFramePr>
            <a:graphicFrameLocks noChangeAspect="1"/>
          </p:cNvGraphicFramePr>
          <p:nvPr/>
        </p:nvGraphicFramePr>
        <p:xfrm>
          <a:off x="8532177" y="2151064"/>
          <a:ext cx="2539339" cy="758825"/>
        </p:xfrm>
        <a:graphic>
          <a:graphicData uri="http://schemas.openxmlformats.org/presentationml/2006/ole">
            <p:oleObj spid="_x0000_s49154" name="Visio" r:id="rId7" imgW="2996565" imgH="1202055" progId="Visio.Drawing.11">
              <p:embed/>
            </p:oleObj>
          </a:graphicData>
        </a:graphic>
      </p:graphicFrame>
      <p:grpSp>
        <p:nvGrpSpPr>
          <p:cNvPr id="7" name="Group 86"/>
          <p:cNvGrpSpPr>
            <a:grpSpLocks/>
          </p:cNvGrpSpPr>
          <p:nvPr/>
        </p:nvGrpSpPr>
        <p:grpSpPr bwMode="auto">
          <a:xfrm>
            <a:off x="4062942" y="3733801"/>
            <a:ext cx="6907001" cy="1495426"/>
            <a:chOff x="1920" y="2352"/>
            <a:chExt cx="3264" cy="942"/>
          </a:xfrm>
        </p:grpSpPr>
        <p:graphicFrame>
          <p:nvGraphicFramePr>
            <p:cNvPr id="13372" name="Object 60"/>
            <p:cNvGraphicFramePr>
              <a:graphicFrameLocks noChangeAspect="1"/>
            </p:cNvGraphicFramePr>
            <p:nvPr/>
          </p:nvGraphicFramePr>
          <p:xfrm>
            <a:off x="4320" y="2440"/>
            <a:ext cx="864" cy="632"/>
          </p:xfrm>
          <a:graphic>
            <a:graphicData uri="http://schemas.openxmlformats.org/presentationml/2006/ole">
              <p:oleObj spid="_x0000_s49155" name="Visio" r:id="rId8" imgW="2186178" imgH="1598295" progId="Visio.Drawing.11">
                <p:embed/>
              </p:oleObj>
            </a:graphicData>
          </a:graphic>
        </p:graphicFrame>
        <p:sp>
          <p:nvSpPr>
            <p:cNvPr id="13373" name="Line 61"/>
            <p:cNvSpPr>
              <a:spLocks noChangeShapeType="1"/>
            </p:cNvSpPr>
            <p:nvPr/>
          </p:nvSpPr>
          <p:spPr bwMode="auto">
            <a:xfrm flipV="1">
              <a:off x="3984" y="3072"/>
              <a:ext cx="432" cy="96"/>
            </a:xfrm>
            <a:prstGeom prst="line">
              <a:avLst/>
            </a:prstGeom>
            <a:noFill/>
            <a:ln w="3175">
              <a:solidFill>
                <a:schemeClr val="tx1"/>
              </a:solidFill>
              <a:prstDash val="dash"/>
              <a:round/>
              <a:headEnd/>
              <a:tailEnd/>
            </a:ln>
            <a:effectLst/>
          </p:spPr>
          <p:txBody>
            <a:bodyPr/>
            <a:lstStyle/>
            <a:p>
              <a:endParaRPr lang="en-US"/>
            </a:p>
          </p:txBody>
        </p:sp>
        <p:sp>
          <p:nvSpPr>
            <p:cNvPr id="13374" name="Line 62"/>
            <p:cNvSpPr>
              <a:spLocks noChangeShapeType="1"/>
            </p:cNvSpPr>
            <p:nvPr/>
          </p:nvSpPr>
          <p:spPr bwMode="auto">
            <a:xfrm flipV="1">
              <a:off x="3984" y="3072"/>
              <a:ext cx="1056" cy="96"/>
            </a:xfrm>
            <a:prstGeom prst="line">
              <a:avLst/>
            </a:prstGeom>
            <a:noFill/>
            <a:ln w="3175">
              <a:solidFill>
                <a:schemeClr val="tx1"/>
              </a:solidFill>
              <a:prstDash val="dash"/>
              <a:round/>
              <a:headEnd/>
              <a:tailEnd/>
            </a:ln>
            <a:effectLst/>
          </p:spPr>
          <p:txBody>
            <a:bodyPr/>
            <a:lstStyle/>
            <a:p>
              <a:endParaRPr lang="en-US"/>
            </a:p>
          </p:txBody>
        </p:sp>
        <p:sp>
          <p:nvSpPr>
            <p:cNvPr id="13375" name="Text Box 63"/>
            <p:cNvSpPr txBox="1">
              <a:spLocks noChangeArrowheads="1"/>
            </p:cNvSpPr>
            <p:nvPr/>
          </p:nvSpPr>
          <p:spPr bwMode="auto">
            <a:xfrm>
              <a:off x="4185" y="3120"/>
              <a:ext cx="429" cy="174"/>
            </a:xfrm>
            <a:prstGeom prst="rect">
              <a:avLst/>
            </a:prstGeom>
            <a:noFill/>
            <a:ln w="9525">
              <a:noFill/>
              <a:miter lim="800000"/>
              <a:headEnd/>
              <a:tailEnd/>
            </a:ln>
            <a:effectLst/>
          </p:spPr>
          <p:txBody>
            <a:bodyPr wrap="none">
              <a:spAutoFit/>
            </a:bodyPr>
            <a:lstStyle/>
            <a:p>
              <a:pPr eaLnBrk="0" hangingPunct="0"/>
              <a:r>
                <a:rPr lang="en-US" sz="1200">
                  <a:solidFill>
                    <a:srgbClr val="FF3300"/>
                  </a:solidFill>
                  <a:latin typeface="Verdana" pitchFamily="34" charset="0"/>
                </a:rPr>
                <a:t>instances</a:t>
              </a:r>
            </a:p>
          </p:txBody>
        </p:sp>
        <p:graphicFrame>
          <p:nvGraphicFramePr>
            <p:cNvPr id="13376" name="Object 64"/>
            <p:cNvGraphicFramePr>
              <a:graphicFrameLocks noChangeAspect="1"/>
            </p:cNvGraphicFramePr>
            <p:nvPr/>
          </p:nvGraphicFramePr>
          <p:xfrm>
            <a:off x="1920" y="2352"/>
            <a:ext cx="1456" cy="624"/>
          </p:xfrm>
          <a:graphic>
            <a:graphicData uri="http://schemas.openxmlformats.org/presentationml/2006/ole">
              <p:oleObj spid="_x0000_s49156" name="Visio" r:id="rId9" imgW="3557778" imgH="1621155" progId="Visio.Drawing.11">
                <p:embed/>
              </p:oleObj>
            </a:graphicData>
          </a:graphic>
        </p:graphicFrame>
        <p:sp>
          <p:nvSpPr>
            <p:cNvPr id="13377" name="Line 65"/>
            <p:cNvSpPr>
              <a:spLocks noChangeShapeType="1"/>
            </p:cNvSpPr>
            <p:nvPr/>
          </p:nvSpPr>
          <p:spPr bwMode="auto">
            <a:xfrm flipV="1">
              <a:off x="2208" y="2976"/>
              <a:ext cx="960" cy="192"/>
            </a:xfrm>
            <a:prstGeom prst="line">
              <a:avLst/>
            </a:prstGeom>
            <a:noFill/>
            <a:ln w="3175">
              <a:solidFill>
                <a:schemeClr val="tx1"/>
              </a:solidFill>
              <a:prstDash val="dash"/>
              <a:round/>
              <a:headEnd/>
              <a:tailEnd/>
            </a:ln>
            <a:effectLst/>
          </p:spPr>
          <p:txBody>
            <a:bodyPr/>
            <a:lstStyle/>
            <a:p>
              <a:endParaRPr lang="en-US"/>
            </a:p>
          </p:txBody>
        </p:sp>
        <p:sp>
          <p:nvSpPr>
            <p:cNvPr id="13378" name="Line 66"/>
            <p:cNvSpPr>
              <a:spLocks noChangeShapeType="1"/>
            </p:cNvSpPr>
            <p:nvPr/>
          </p:nvSpPr>
          <p:spPr bwMode="auto">
            <a:xfrm flipV="1">
              <a:off x="2208" y="2976"/>
              <a:ext cx="240" cy="203"/>
            </a:xfrm>
            <a:prstGeom prst="line">
              <a:avLst/>
            </a:prstGeom>
            <a:noFill/>
            <a:ln w="3175">
              <a:solidFill>
                <a:schemeClr val="tx1"/>
              </a:solidFill>
              <a:prstDash val="dash"/>
              <a:round/>
              <a:headEnd/>
              <a:tailEnd/>
            </a:ln>
            <a:effectLst/>
          </p:spPr>
          <p:txBody>
            <a:bodyPr/>
            <a:lstStyle/>
            <a:p>
              <a:endParaRPr lang="en-US"/>
            </a:p>
          </p:txBody>
        </p:sp>
        <p:sp>
          <p:nvSpPr>
            <p:cNvPr id="13379" name="Text Box 67"/>
            <p:cNvSpPr txBox="1">
              <a:spLocks noChangeArrowheads="1"/>
            </p:cNvSpPr>
            <p:nvPr/>
          </p:nvSpPr>
          <p:spPr bwMode="auto">
            <a:xfrm>
              <a:off x="2400" y="3072"/>
              <a:ext cx="429" cy="174"/>
            </a:xfrm>
            <a:prstGeom prst="rect">
              <a:avLst/>
            </a:prstGeom>
            <a:noFill/>
            <a:ln w="9525">
              <a:noFill/>
              <a:miter lim="800000"/>
              <a:headEnd/>
              <a:tailEnd/>
            </a:ln>
            <a:effectLst/>
          </p:spPr>
          <p:txBody>
            <a:bodyPr wrap="none">
              <a:spAutoFit/>
            </a:bodyPr>
            <a:lstStyle/>
            <a:p>
              <a:pPr eaLnBrk="0" hangingPunct="0"/>
              <a:r>
                <a:rPr lang="en-US" sz="1200">
                  <a:solidFill>
                    <a:srgbClr val="FF3300"/>
                  </a:solidFill>
                  <a:latin typeface="Verdana" pitchFamily="34" charset="0"/>
                </a:rPr>
                <a:t>instances</a:t>
              </a:r>
            </a:p>
          </p:txBody>
        </p:sp>
        <p:sp>
          <p:nvSpPr>
            <p:cNvPr id="13383" name="Text Box 71"/>
            <p:cNvSpPr txBox="1">
              <a:spLocks noChangeArrowheads="1"/>
            </p:cNvSpPr>
            <p:nvPr/>
          </p:nvSpPr>
          <p:spPr bwMode="auto">
            <a:xfrm>
              <a:off x="3375" y="2544"/>
              <a:ext cx="858" cy="397"/>
            </a:xfrm>
            <a:prstGeom prst="rect">
              <a:avLst/>
            </a:prstGeom>
            <a:noFill/>
            <a:ln w="9525">
              <a:noFill/>
              <a:miter lim="800000"/>
              <a:headEnd/>
              <a:tailEnd/>
            </a:ln>
            <a:effectLst/>
          </p:spPr>
          <p:txBody>
            <a:bodyPr wrap="none">
              <a:spAutoFit/>
            </a:bodyPr>
            <a:lstStyle/>
            <a:p>
              <a:pPr eaLnBrk="0" hangingPunct="0"/>
              <a:r>
                <a:rPr lang="en-US" sz="1200" b="1">
                  <a:solidFill>
                    <a:schemeClr val="bg1"/>
                  </a:solidFill>
                </a:rPr>
                <a:t>Semantic Data Models</a:t>
              </a:r>
            </a:p>
            <a:p>
              <a:pPr eaLnBrk="0" hangingPunct="0">
                <a:buClr>
                  <a:srgbClr val="3366CC"/>
                </a:buClr>
                <a:buFont typeface="Verdana" pitchFamily="34" charset="0"/>
                <a:buChar char="–"/>
              </a:pPr>
              <a:r>
                <a:rPr lang="en-US" sz="1200" b="1">
                  <a:solidFill>
                    <a:schemeClr val="bg1"/>
                  </a:solidFill>
                </a:rPr>
                <a:t> </a:t>
              </a:r>
              <a:r>
                <a:rPr lang="en-US" sz="1100">
                  <a:solidFill>
                    <a:schemeClr val="bg1"/>
                  </a:solidFill>
                  <a:latin typeface="Verdana" pitchFamily="34" charset="0"/>
                </a:rPr>
                <a:t>e.g. Ontologies </a:t>
              </a:r>
            </a:p>
            <a:p>
              <a:pPr eaLnBrk="0" hangingPunct="0">
                <a:buClr>
                  <a:srgbClr val="3366CC"/>
                </a:buClr>
                <a:buFont typeface="Verdana" pitchFamily="34" charset="0"/>
                <a:buNone/>
              </a:pPr>
              <a:r>
                <a:rPr lang="en-US" sz="1100">
                  <a:solidFill>
                    <a:schemeClr val="bg1"/>
                  </a:solidFill>
                  <a:latin typeface="Verdana" pitchFamily="34" charset="0"/>
                </a:rPr>
                <a:t>         as meta-data</a:t>
              </a:r>
            </a:p>
          </p:txBody>
        </p:sp>
      </p:grpSp>
      <p:grpSp>
        <p:nvGrpSpPr>
          <p:cNvPr id="8" name="Group 88"/>
          <p:cNvGrpSpPr>
            <a:grpSpLocks/>
          </p:cNvGrpSpPr>
          <p:nvPr/>
        </p:nvGrpSpPr>
        <p:grpSpPr bwMode="auto">
          <a:xfrm>
            <a:off x="5182368" y="2413000"/>
            <a:ext cx="4162398" cy="1473200"/>
            <a:chOff x="2449" y="1520"/>
            <a:chExt cx="1967" cy="928"/>
          </a:xfrm>
        </p:grpSpPr>
        <p:sp>
          <p:nvSpPr>
            <p:cNvPr id="13386" name="Text Box 74"/>
            <p:cNvSpPr txBox="1">
              <a:spLocks noChangeArrowheads="1"/>
            </p:cNvSpPr>
            <p:nvPr/>
          </p:nvSpPr>
          <p:spPr bwMode="auto">
            <a:xfrm>
              <a:off x="2584" y="1520"/>
              <a:ext cx="795" cy="174"/>
            </a:xfrm>
            <a:prstGeom prst="rect">
              <a:avLst/>
            </a:prstGeom>
            <a:noFill/>
            <a:ln w="12700">
              <a:noFill/>
              <a:miter lim="800000"/>
              <a:headEnd/>
              <a:tailEnd/>
            </a:ln>
            <a:effectLst/>
          </p:spPr>
          <p:txBody>
            <a:bodyPr wrap="none">
              <a:spAutoFit/>
            </a:bodyPr>
            <a:lstStyle/>
            <a:p>
              <a:pPr eaLnBrk="0" hangingPunct="0"/>
              <a:r>
                <a:rPr lang="en-US" sz="1200">
                  <a:solidFill>
                    <a:schemeClr val="bg1"/>
                  </a:solidFill>
                </a:rPr>
                <a:t>Sensor Mashups        </a:t>
              </a:r>
            </a:p>
          </p:txBody>
        </p:sp>
        <p:sp>
          <p:nvSpPr>
            <p:cNvPr id="13387" name="Line 75"/>
            <p:cNvSpPr>
              <a:spLocks noChangeShapeType="1"/>
            </p:cNvSpPr>
            <p:nvPr/>
          </p:nvSpPr>
          <p:spPr bwMode="auto">
            <a:xfrm flipH="1">
              <a:off x="2592" y="1776"/>
              <a:ext cx="336" cy="528"/>
            </a:xfrm>
            <a:prstGeom prst="line">
              <a:avLst/>
            </a:prstGeom>
            <a:noFill/>
            <a:ln w="28575">
              <a:solidFill>
                <a:srgbClr val="33CC33"/>
              </a:solidFill>
              <a:round/>
              <a:headEnd type="arrow" w="med" len="med"/>
              <a:tailEnd type="arrow" w="med" len="med"/>
            </a:ln>
            <a:effectLst/>
          </p:spPr>
          <p:txBody>
            <a:bodyPr/>
            <a:lstStyle/>
            <a:p>
              <a:endParaRPr lang="en-US"/>
            </a:p>
          </p:txBody>
        </p:sp>
        <p:sp>
          <p:nvSpPr>
            <p:cNvPr id="13388" name="Line 76"/>
            <p:cNvSpPr>
              <a:spLocks noChangeShapeType="1"/>
            </p:cNvSpPr>
            <p:nvPr/>
          </p:nvSpPr>
          <p:spPr bwMode="auto">
            <a:xfrm>
              <a:off x="2928" y="1776"/>
              <a:ext cx="1488" cy="672"/>
            </a:xfrm>
            <a:prstGeom prst="line">
              <a:avLst/>
            </a:prstGeom>
            <a:noFill/>
            <a:ln w="28575">
              <a:solidFill>
                <a:srgbClr val="33CC33"/>
              </a:solidFill>
              <a:round/>
              <a:headEnd type="arrow" w="med" len="med"/>
              <a:tailEnd type="arrow" w="med" len="med"/>
            </a:ln>
            <a:effectLst/>
          </p:spPr>
          <p:txBody>
            <a:bodyPr/>
            <a:lstStyle/>
            <a:p>
              <a:endParaRPr lang="en-US"/>
            </a:p>
          </p:txBody>
        </p:sp>
        <p:sp>
          <p:nvSpPr>
            <p:cNvPr id="13389" name="Text Box 77"/>
            <p:cNvSpPr txBox="1">
              <a:spLocks noChangeArrowheads="1"/>
            </p:cNvSpPr>
            <p:nvPr/>
          </p:nvSpPr>
          <p:spPr bwMode="auto">
            <a:xfrm>
              <a:off x="2449" y="1872"/>
              <a:ext cx="809" cy="330"/>
            </a:xfrm>
            <a:prstGeom prst="rect">
              <a:avLst/>
            </a:prstGeom>
            <a:gradFill rotWithShape="1">
              <a:gsLst>
                <a:gs pos="0">
                  <a:srgbClr val="009900"/>
                </a:gs>
                <a:gs pos="50000">
                  <a:srgbClr val="006600"/>
                </a:gs>
                <a:gs pos="100000">
                  <a:srgbClr val="009900"/>
                </a:gs>
              </a:gsLst>
              <a:lin ang="5400000" scaled="1"/>
            </a:gradFill>
            <a:ln w="9525">
              <a:noFill/>
              <a:miter lim="800000"/>
              <a:headEnd/>
              <a:tailEnd/>
            </a:ln>
            <a:effectLst/>
          </p:spPr>
          <p:txBody>
            <a:bodyPr wrap="none">
              <a:spAutoFit/>
            </a:bodyPr>
            <a:lstStyle/>
            <a:p>
              <a:pPr algn="ctr" eaLnBrk="0" hangingPunct="0"/>
              <a:r>
                <a:rPr lang="en-US" sz="1400" b="1">
                  <a:solidFill>
                    <a:schemeClr val="bg1"/>
                  </a:solidFill>
                  <a:latin typeface="Garamond" pitchFamily="18" charset="0"/>
                </a:rPr>
                <a:t>Semantic Querying </a:t>
              </a:r>
            </a:p>
            <a:p>
              <a:pPr algn="ctr" eaLnBrk="0" hangingPunct="0"/>
              <a:r>
                <a:rPr lang="en-US" sz="1400" b="1">
                  <a:solidFill>
                    <a:schemeClr val="bg1"/>
                  </a:solidFill>
                  <a:latin typeface="Garamond" pitchFamily="18" charset="0"/>
                </a:rPr>
                <a:t>and Data Fusion</a:t>
              </a:r>
            </a:p>
          </p:txBody>
        </p:sp>
      </p:grpSp>
      <p:sp>
        <p:nvSpPr>
          <p:cNvPr id="13385" name="Line 73"/>
          <p:cNvSpPr>
            <a:spLocks noChangeShapeType="1"/>
          </p:cNvSpPr>
          <p:nvPr/>
        </p:nvSpPr>
        <p:spPr bwMode="auto">
          <a:xfrm>
            <a:off x="3148780" y="2895600"/>
            <a:ext cx="0" cy="1752600"/>
          </a:xfrm>
          <a:prstGeom prst="line">
            <a:avLst/>
          </a:prstGeom>
          <a:noFill/>
          <a:ln w="19050">
            <a:solidFill>
              <a:srgbClr val="FF3300"/>
            </a:solidFill>
            <a:round/>
            <a:headEnd type="arrow" w="med" len="med"/>
            <a:tailEnd type="arrow" w="med" len="med"/>
          </a:ln>
          <a:effectLst/>
        </p:spPr>
        <p:txBody>
          <a:bodyPr/>
          <a:lstStyle/>
          <a:p>
            <a:endParaRPr lang="en-US"/>
          </a:p>
        </p:txBody>
      </p:sp>
      <p:grpSp>
        <p:nvGrpSpPr>
          <p:cNvPr id="9" name="Group 87"/>
          <p:cNvGrpSpPr>
            <a:grpSpLocks/>
          </p:cNvGrpSpPr>
          <p:nvPr/>
        </p:nvGrpSpPr>
        <p:grpSpPr bwMode="auto">
          <a:xfrm>
            <a:off x="6399134" y="2971801"/>
            <a:ext cx="5315682" cy="1071563"/>
            <a:chOff x="3072" y="1872"/>
            <a:chExt cx="2512" cy="675"/>
          </a:xfrm>
        </p:grpSpPr>
        <p:sp>
          <p:nvSpPr>
            <p:cNvPr id="13380" name="Line 68"/>
            <p:cNvSpPr>
              <a:spLocks noChangeShapeType="1"/>
            </p:cNvSpPr>
            <p:nvPr/>
          </p:nvSpPr>
          <p:spPr bwMode="auto">
            <a:xfrm flipV="1">
              <a:off x="4752" y="1872"/>
              <a:ext cx="0" cy="528"/>
            </a:xfrm>
            <a:prstGeom prst="line">
              <a:avLst/>
            </a:prstGeom>
            <a:noFill/>
            <a:ln w="28575">
              <a:solidFill>
                <a:srgbClr val="0099FF"/>
              </a:solidFill>
              <a:round/>
              <a:headEnd type="arrow" w="med" len="med"/>
              <a:tailEnd type="arrow" w="med" len="med"/>
            </a:ln>
            <a:effectLst/>
          </p:spPr>
          <p:txBody>
            <a:bodyPr/>
            <a:lstStyle/>
            <a:p>
              <a:endParaRPr lang="en-US"/>
            </a:p>
          </p:txBody>
        </p:sp>
        <p:sp>
          <p:nvSpPr>
            <p:cNvPr id="13381" name="Line 69"/>
            <p:cNvSpPr>
              <a:spLocks noChangeShapeType="1"/>
            </p:cNvSpPr>
            <p:nvPr/>
          </p:nvSpPr>
          <p:spPr bwMode="auto">
            <a:xfrm flipV="1">
              <a:off x="3072" y="1872"/>
              <a:ext cx="1440" cy="576"/>
            </a:xfrm>
            <a:prstGeom prst="line">
              <a:avLst/>
            </a:prstGeom>
            <a:noFill/>
            <a:ln w="28575">
              <a:solidFill>
                <a:srgbClr val="0099FF"/>
              </a:solidFill>
              <a:round/>
              <a:headEnd type="arrow" w="med" len="med"/>
              <a:tailEnd type="arrow" w="med" len="med"/>
            </a:ln>
            <a:effectLst/>
          </p:spPr>
          <p:txBody>
            <a:bodyPr/>
            <a:lstStyle/>
            <a:p>
              <a:endParaRPr lang="en-US"/>
            </a:p>
          </p:txBody>
        </p:sp>
        <p:sp>
          <p:nvSpPr>
            <p:cNvPr id="13384" name="Text Box 72"/>
            <p:cNvSpPr txBox="1">
              <a:spLocks noChangeArrowheads="1"/>
            </p:cNvSpPr>
            <p:nvPr/>
          </p:nvSpPr>
          <p:spPr bwMode="auto">
            <a:xfrm>
              <a:off x="4894" y="2198"/>
              <a:ext cx="690" cy="349"/>
            </a:xfrm>
            <a:prstGeom prst="rect">
              <a:avLst/>
            </a:prstGeom>
            <a:noFill/>
            <a:ln w="9525">
              <a:noFill/>
              <a:miter lim="800000"/>
              <a:headEnd/>
              <a:tailEnd/>
            </a:ln>
            <a:effectLst/>
          </p:spPr>
          <p:txBody>
            <a:bodyPr wrap="none">
              <a:spAutoFit/>
            </a:bodyPr>
            <a:lstStyle/>
            <a:p>
              <a:pPr eaLnBrk="0" hangingPunct="0"/>
              <a:r>
                <a:rPr lang="en-US" sz="1000" u="sng">
                  <a:solidFill>
                    <a:schemeClr val="bg1"/>
                  </a:solidFill>
                  <a:latin typeface="Verdana" pitchFamily="34" charset="0"/>
                </a:rPr>
                <a:t>Ontology Matching</a:t>
              </a:r>
            </a:p>
            <a:p>
              <a:pPr eaLnBrk="0" hangingPunct="0"/>
              <a:r>
                <a:rPr lang="en-US" sz="1000">
                  <a:solidFill>
                    <a:schemeClr val="bg1"/>
                  </a:solidFill>
                  <a:latin typeface="Verdana" pitchFamily="34" charset="0"/>
                </a:rPr>
                <a:t>(MSR SensorMap </a:t>
              </a:r>
            </a:p>
            <a:p>
              <a:pPr eaLnBrk="0" hangingPunct="0"/>
              <a:r>
                <a:rPr lang="en-US" sz="1000">
                  <a:solidFill>
                    <a:schemeClr val="bg1"/>
                  </a:solidFill>
                  <a:latin typeface="Verdana" pitchFamily="34" charset="0"/>
                </a:rPr>
                <a:t>Project – PI: Doshi)</a:t>
              </a:r>
            </a:p>
          </p:txBody>
        </p:sp>
        <p:sp>
          <p:nvSpPr>
            <p:cNvPr id="13382" name="Text Box 70"/>
            <p:cNvSpPr txBox="1">
              <a:spLocks noChangeArrowheads="1"/>
            </p:cNvSpPr>
            <p:nvPr/>
          </p:nvSpPr>
          <p:spPr bwMode="auto">
            <a:xfrm>
              <a:off x="3700" y="1968"/>
              <a:ext cx="965" cy="330"/>
            </a:xfrm>
            <a:prstGeom prst="rect">
              <a:avLst/>
            </a:prstGeom>
            <a:gradFill rotWithShape="1">
              <a:gsLst>
                <a:gs pos="0">
                  <a:srgbClr val="0066FF"/>
                </a:gs>
                <a:gs pos="50000">
                  <a:srgbClr val="0033CC"/>
                </a:gs>
                <a:gs pos="100000">
                  <a:srgbClr val="0066FF"/>
                </a:gs>
              </a:gsLst>
              <a:lin ang="5400000" scaled="1"/>
            </a:gradFill>
            <a:ln w="9525">
              <a:noFill/>
              <a:miter lim="800000"/>
              <a:headEnd/>
              <a:tailEnd/>
            </a:ln>
            <a:effectLst/>
          </p:spPr>
          <p:txBody>
            <a:bodyPr wrap="none">
              <a:spAutoFit/>
            </a:bodyPr>
            <a:lstStyle/>
            <a:p>
              <a:pPr algn="ctr" eaLnBrk="0" hangingPunct="0"/>
              <a:r>
                <a:rPr lang="en-US" sz="1400" b="1">
                  <a:solidFill>
                    <a:schemeClr val="bg1"/>
                  </a:solidFill>
                  <a:latin typeface="Garamond" pitchFamily="18" charset="0"/>
                </a:rPr>
                <a:t>Semantic Reconciliation</a:t>
              </a:r>
            </a:p>
            <a:p>
              <a:pPr algn="ctr" eaLnBrk="0" hangingPunct="0"/>
              <a:r>
                <a:rPr lang="en-US" sz="1400" b="1">
                  <a:solidFill>
                    <a:schemeClr val="bg1"/>
                  </a:solidFill>
                  <a:latin typeface="Garamond" pitchFamily="18" charset="0"/>
                </a:rPr>
                <a:t>for Publication</a:t>
              </a:r>
            </a:p>
          </p:txBody>
        </p:sp>
      </p:grpSp>
      <p:sp>
        <p:nvSpPr>
          <p:cNvPr id="13391" name="Text Box 79"/>
          <p:cNvSpPr txBox="1">
            <a:spLocks noChangeArrowheads="1"/>
          </p:cNvSpPr>
          <p:nvPr/>
        </p:nvSpPr>
        <p:spPr bwMode="auto">
          <a:xfrm>
            <a:off x="2133045" y="2971800"/>
            <a:ext cx="766557" cy="307777"/>
          </a:xfrm>
          <a:prstGeom prst="rect">
            <a:avLst/>
          </a:prstGeom>
          <a:noFill/>
          <a:ln w="9525">
            <a:noFill/>
            <a:miter lim="800000"/>
            <a:headEnd/>
            <a:tailEnd/>
          </a:ln>
          <a:effectLst/>
        </p:spPr>
        <p:txBody>
          <a:bodyPr wrap="none">
            <a:spAutoFit/>
          </a:bodyPr>
          <a:lstStyle/>
          <a:p>
            <a:pPr eaLnBrk="0" hangingPunct="0"/>
            <a:r>
              <a:rPr lang="en-US" sz="1400" b="1">
                <a:solidFill>
                  <a:schemeClr val="bg1"/>
                </a:solidFill>
                <a:latin typeface="Garamond" pitchFamily="18" charset="0"/>
              </a:rPr>
              <a:t>Publish</a:t>
            </a:r>
          </a:p>
        </p:txBody>
      </p:sp>
      <p:grpSp>
        <p:nvGrpSpPr>
          <p:cNvPr id="10" name="Group 31"/>
          <p:cNvGrpSpPr>
            <a:grpSpLocks/>
          </p:cNvGrpSpPr>
          <p:nvPr/>
        </p:nvGrpSpPr>
        <p:grpSpPr bwMode="auto">
          <a:xfrm>
            <a:off x="2437765" y="5410200"/>
            <a:ext cx="3108574" cy="1354138"/>
            <a:chOff x="1152" y="3275"/>
            <a:chExt cx="1469" cy="853"/>
          </a:xfrm>
        </p:grpSpPr>
        <p:pic>
          <p:nvPicPr>
            <p:cNvPr id="13322" name="Picture 10" descr="MCj03036790000[1]"/>
            <p:cNvPicPr>
              <a:picLocks noChangeAspect="1" noChangeArrowheads="1"/>
            </p:cNvPicPr>
            <p:nvPr/>
          </p:nvPicPr>
          <p:blipFill>
            <a:blip r:embed="rId10"/>
            <a:srcRect/>
            <a:stretch>
              <a:fillRect/>
            </a:stretch>
          </p:blipFill>
          <p:spPr bwMode="auto">
            <a:xfrm>
              <a:off x="2400" y="3600"/>
              <a:ext cx="221" cy="221"/>
            </a:xfrm>
            <a:prstGeom prst="rect">
              <a:avLst/>
            </a:prstGeom>
            <a:noFill/>
          </p:spPr>
        </p:pic>
        <p:pic>
          <p:nvPicPr>
            <p:cNvPr id="13325" name="Picture 13" descr="MCj03036790000[1]"/>
            <p:cNvPicPr>
              <a:picLocks noChangeAspect="1" noChangeArrowheads="1"/>
            </p:cNvPicPr>
            <p:nvPr/>
          </p:nvPicPr>
          <p:blipFill>
            <a:blip r:embed="rId10"/>
            <a:srcRect/>
            <a:stretch>
              <a:fillRect/>
            </a:stretch>
          </p:blipFill>
          <p:spPr bwMode="auto">
            <a:xfrm>
              <a:off x="1872" y="3360"/>
              <a:ext cx="221" cy="221"/>
            </a:xfrm>
            <a:prstGeom prst="rect">
              <a:avLst/>
            </a:prstGeom>
            <a:noFill/>
          </p:spPr>
        </p:pic>
        <p:pic>
          <p:nvPicPr>
            <p:cNvPr id="13326" name="Picture 14" descr="MCj03036790000[1]"/>
            <p:cNvPicPr>
              <a:picLocks noChangeAspect="1" noChangeArrowheads="1"/>
            </p:cNvPicPr>
            <p:nvPr/>
          </p:nvPicPr>
          <p:blipFill>
            <a:blip r:embed="rId10"/>
            <a:srcRect/>
            <a:stretch>
              <a:fillRect/>
            </a:stretch>
          </p:blipFill>
          <p:spPr bwMode="auto">
            <a:xfrm>
              <a:off x="1795" y="3888"/>
              <a:ext cx="221" cy="221"/>
            </a:xfrm>
            <a:prstGeom prst="rect">
              <a:avLst/>
            </a:prstGeom>
            <a:noFill/>
          </p:spPr>
        </p:pic>
        <p:pic>
          <p:nvPicPr>
            <p:cNvPr id="13327" name="Picture 15" descr="MCHH00448_0000[1]"/>
            <p:cNvPicPr>
              <a:picLocks noChangeAspect="1" noChangeArrowheads="1"/>
            </p:cNvPicPr>
            <p:nvPr/>
          </p:nvPicPr>
          <p:blipFill>
            <a:blip r:embed="rId11"/>
            <a:srcRect/>
            <a:stretch>
              <a:fillRect/>
            </a:stretch>
          </p:blipFill>
          <p:spPr bwMode="auto">
            <a:xfrm>
              <a:off x="1152" y="3275"/>
              <a:ext cx="143" cy="373"/>
            </a:xfrm>
            <a:prstGeom prst="rect">
              <a:avLst/>
            </a:prstGeom>
            <a:noFill/>
          </p:spPr>
        </p:pic>
        <p:pic>
          <p:nvPicPr>
            <p:cNvPr id="13329" name="Picture 17" descr="MCHH00448_0000[1]"/>
            <p:cNvPicPr>
              <a:picLocks noChangeAspect="1" noChangeArrowheads="1"/>
            </p:cNvPicPr>
            <p:nvPr/>
          </p:nvPicPr>
          <p:blipFill>
            <a:blip r:embed="rId11"/>
            <a:srcRect/>
            <a:stretch>
              <a:fillRect/>
            </a:stretch>
          </p:blipFill>
          <p:spPr bwMode="auto">
            <a:xfrm>
              <a:off x="1392" y="3755"/>
              <a:ext cx="143" cy="373"/>
            </a:xfrm>
            <a:prstGeom prst="rect">
              <a:avLst/>
            </a:prstGeom>
            <a:noFill/>
          </p:spPr>
        </p:pic>
        <p:sp>
          <p:nvSpPr>
            <p:cNvPr id="13335" name="Line 23"/>
            <p:cNvSpPr>
              <a:spLocks noChangeShapeType="1"/>
            </p:cNvSpPr>
            <p:nvPr/>
          </p:nvSpPr>
          <p:spPr bwMode="auto">
            <a:xfrm>
              <a:off x="2160" y="3504"/>
              <a:ext cx="240" cy="144"/>
            </a:xfrm>
            <a:prstGeom prst="line">
              <a:avLst/>
            </a:prstGeom>
            <a:noFill/>
            <a:ln w="9525">
              <a:solidFill>
                <a:srgbClr val="FF3300"/>
              </a:solidFill>
              <a:prstDash val="dash"/>
              <a:round/>
              <a:headEnd/>
              <a:tailEnd/>
            </a:ln>
            <a:effectLst/>
          </p:spPr>
          <p:txBody>
            <a:bodyPr/>
            <a:lstStyle/>
            <a:p>
              <a:endParaRPr lang="en-US"/>
            </a:p>
          </p:txBody>
        </p:sp>
        <p:sp>
          <p:nvSpPr>
            <p:cNvPr id="13336" name="Line 24"/>
            <p:cNvSpPr>
              <a:spLocks noChangeShapeType="1"/>
            </p:cNvSpPr>
            <p:nvPr/>
          </p:nvSpPr>
          <p:spPr bwMode="auto">
            <a:xfrm flipV="1">
              <a:off x="2064" y="3792"/>
              <a:ext cx="288" cy="192"/>
            </a:xfrm>
            <a:prstGeom prst="line">
              <a:avLst/>
            </a:prstGeom>
            <a:noFill/>
            <a:ln w="9525">
              <a:solidFill>
                <a:srgbClr val="FF3300"/>
              </a:solidFill>
              <a:prstDash val="dash"/>
              <a:round/>
              <a:headEnd/>
              <a:tailEnd/>
            </a:ln>
            <a:effectLst/>
          </p:spPr>
          <p:txBody>
            <a:bodyPr/>
            <a:lstStyle/>
            <a:p>
              <a:endParaRPr lang="en-US"/>
            </a:p>
          </p:txBody>
        </p:sp>
        <p:sp>
          <p:nvSpPr>
            <p:cNvPr id="13337" name="Line 25"/>
            <p:cNvSpPr>
              <a:spLocks noChangeShapeType="1"/>
            </p:cNvSpPr>
            <p:nvPr/>
          </p:nvSpPr>
          <p:spPr bwMode="auto">
            <a:xfrm flipH="1" flipV="1">
              <a:off x="1536" y="3936"/>
              <a:ext cx="192" cy="96"/>
            </a:xfrm>
            <a:prstGeom prst="line">
              <a:avLst/>
            </a:prstGeom>
            <a:noFill/>
            <a:ln w="9525">
              <a:solidFill>
                <a:srgbClr val="FF3300"/>
              </a:solidFill>
              <a:prstDash val="dash"/>
              <a:round/>
              <a:headEnd/>
              <a:tailEnd/>
            </a:ln>
            <a:effectLst/>
          </p:spPr>
          <p:txBody>
            <a:bodyPr/>
            <a:lstStyle/>
            <a:p>
              <a:endParaRPr lang="en-US"/>
            </a:p>
          </p:txBody>
        </p:sp>
        <p:sp>
          <p:nvSpPr>
            <p:cNvPr id="13338" name="Line 26"/>
            <p:cNvSpPr>
              <a:spLocks noChangeShapeType="1"/>
            </p:cNvSpPr>
            <p:nvPr/>
          </p:nvSpPr>
          <p:spPr bwMode="auto">
            <a:xfrm>
              <a:off x="1344" y="3408"/>
              <a:ext cx="480" cy="48"/>
            </a:xfrm>
            <a:prstGeom prst="line">
              <a:avLst/>
            </a:prstGeom>
            <a:noFill/>
            <a:ln w="9525">
              <a:solidFill>
                <a:srgbClr val="FF3300"/>
              </a:solidFill>
              <a:prstDash val="dash"/>
              <a:round/>
              <a:headEnd/>
              <a:tailEnd/>
            </a:ln>
            <a:effectLst/>
          </p:spPr>
          <p:txBody>
            <a:bodyPr/>
            <a:lstStyle/>
            <a:p>
              <a:endParaRPr lang="en-US"/>
            </a:p>
          </p:txBody>
        </p:sp>
        <p:sp>
          <p:nvSpPr>
            <p:cNvPr id="13339" name="Line 27"/>
            <p:cNvSpPr>
              <a:spLocks noChangeShapeType="1"/>
            </p:cNvSpPr>
            <p:nvPr/>
          </p:nvSpPr>
          <p:spPr bwMode="auto">
            <a:xfrm>
              <a:off x="1248" y="3696"/>
              <a:ext cx="144" cy="144"/>
            </a:xfrm>
            <a:prstGeom prst="line">
              <a:avLst/>
            </a:prstGeom>
            <a:noFill/>
            <a:ln w="9525">
              <a:solidFill>
                <a:srgbClr val="FF3300"/>
              </a:solidFill>
              <a:prstDash val="dash"/>
              <a:round/>
              <a:headEnd/>
              <a:tailEnd/>
            </a:ln>
            <a:effectLst/>
          </p:spPr>
          <p:txBody>
            <a:bodyPr/>
            <a:lstStyle/>
            <a:p>
              <a:endParaRPr lang="en-US"/>
            </a:p>
          </p:txBody>
        </p:sp>
        <p:sp>
          <p:nvSpPr>
            <p:cNvPr id="13340" name="Line 28"/>
            <p:cNvSpPr>
              <a:spLocks noChangeShapeType="1"/>
            </p:cNvSpPr>
            <p:nvPr/>
          </p:nvSpPr>
          <p:spPr bwMode="auto">
            <a:xfrm flipV="1">
              <a:off x="1536" y="3600"/>
              <a:ext cx="384" cy="240"/>
            </a:xfrm>
            <a:prstGeom prst="line">
              <a:avLst/>
            </a:prstGeom>
            <a:noFill/>
            <a:ln w="9525">
              <a:solidFill>
                <a:srgbClr val="FF3300"/>
              </a:solidFill>
              <a:prstDash val="dash"/>
              <a:round/>
              <a:headEnd/>
              <a:tailEnd/>
            </a:ln>
            <a:effectLst/>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9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338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2" grpId="0" animBg="1"/>
      <p:bldP spid="13385" grpId="0" animBg="1"/>
      <p:bldP spid="13385" grpId="1" animBg="1"/>
      <p:bldP spid="13391" grpId="0"/>
      <p:bldP spid="1339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516332" y="228601"/>
            <a:ext cx="11164625" cy="549275"/>
          </a:xfrm>
          <a:noFill/>
        </p:spPr>
        <p:txBody>
          <a:bodyPr numCol="1" anchorCtr="0" compatLnSpc="1">
            <a:prstTxWarp prst="textNoShape">
              <a:avLst/>
            </a:prstTxWarp>
          </a:bodyPr>
          <a:lstStyle/>
          <a:p>
            <a:r>
              <a:rPr lang="en-US" sz="4000"/>
              <a:t>Ontology Matching</a:t>
            </a:r>
          </a:p>
        </p:txBody>
      </p:sp>
      <p:sp>
        <p:nvSpPr>
          <p:cNvPr id="15363" name="Rectangle 3"/>
          <p:cNvSpPr>
            <a:spLocks noGrp="1"/>
          </p:cNvSpPr>
          <p:nvPr>
            <p:ph type="body" idx="1"/>
          </p:nvPr>
        </p:nvSpPr>
        <p:spPr>
          <a:xfrm>
            <a:off x="516332" y="1181100"/>
            <a:ext cx="11164625" cy="5295900"/>
          </a:xfrm>
        </p:spPr>
        <p:txBody>
          <a:bodyPr/>
          <a:lstStyle/>
          <a:p>
            <a:r>
              <a:rPr lang="en-US" sz="2400"/>
              <a:t>Semantic sensor data models</a:t>
            </a:r>
          </a:p>
          <a:p>
            <a:pPr lvl="1"/>
            <a:r>
              <a:rPr lang="en-US" sz="2000"/>
              <a:t>Ontologies as meta-data</a:t>
            </a:r>
          </a:p>
          <a:p>
            <a:pPr lvl="2"/>
            <a:r>
              <a:rPr lang="en-US" sz="1800"/>
              <a:t>Tools: SensorML, OWL or RDF(S)</a:t>
            </a:r>
          </a:p>
          <a:p>
            <a:pPr lvl="1"/>
            <a:r>
              <a:rPr lang="en-US" sz="2000"/>
              <a:t>Sensor data as instances of ontological concepts</a:t>
            </a:r>
          </a:p>
          <a:p>
            <a:pPr lvl="1">
              <a:buFontTx/>
              <a:buNone/>
            </a:pPr>
            <a:endParaRPr lang="en-US" sz="2000"/>
          </a:p>
          <a:p>
            <a:r>
              <a:rPr lang="en-US" sz="2400"/>
              <a:t>Semantic sensor meta-data reconciliation </a:t>
            </a:r>
          </a:p>
          <a:p>
            <a:pPr lvl="1"/>
            <a:r>
              <a:rPr lang="en-US" sz="2000"/>
              <a:t>Ontology matching and merging</a:t>
            </a:r>
          </a:p>
          <a:p>
            <a:pPr lvl="2"/>
            <a:r>
              <a:rPr lang="en-US" sz="1800"/>
              <a:t>Match provider-defined meta-data with publisher’s ontology</a:t>
            </a:r>
          </a:p>
          <a:p>
            <a:pPr lvl="1"/>
            <a:r>
              <a:rPr lang="en-US" sz="2000"/>
              <a:t>Facilitates publication and querying of disparate sensor data</a:t>
            </a:r>
          </a:p>
          <a:p>
            <a:pPr lvl="2"/>
            <a:r>
              <a:rPr lang="en-US" sz="1800"/>
              <a:t>Transfer sensor data across reconciled ontologies</a:t>
            </a:r>
          </a:p>
          <a:p>
            <a:pPr lvl="2">
              <a:buFontTx/>
              <a:buNone/>
            </a:pPr>
            <a:endParaRPr lang="en-US" sz="1800"/>
          </a:p>
          <a:p>
            <a:r>
              <a:rPr lang="en-US" sz="2400"/>
              <a:t>Our contributions</a:t>
            </a:r>
          </a:p>
          <a:p>
            <a:pPr lvl="1"/>
            <a:r>
              <a:rPr lang="en-US" sz="2000"/>
              <a:t>New lightweight and scalable method for matching ontologies</a:t>
            </a:r>
          </a:p>
          <a:p>
            <a:pPr lvl="2"/>
            <a:r>
              <a:rPr lang="en-US" sz="1800"/>
              <a:t>Compares with the state of the art</a:t>
            </a:r>
          </a:p>
          <a:p>
            <a:pPr lvl="1"/>
            <a:r>
              <a:rPr lang="en-US" sz="2000"/>
              <a:t>Optima: A tool for visual ontology matching</a:t>
            </a:r>
          </a:p>
          <a:p>
            <a:pPr lvl="2"/>
            <a:r>
              <a:rPr lang="en-US" sz="1800"/>
              <a:t>One of few GUI tools for automatic ontology matching</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38" name="Picture 30" descr="alignment2"/>
          <p:cNvPicPr>
            <a:picLocks noChangeAspect="1" noChangeArrowheads="1"/>
          </p:cNvPicPr>
          <p:nvPr/>
        </p:nvPicPr>
        <p:blipFill>
          <a:blip r:embed="rId2"/>
          <a:srcRect/>
          <a:stretch>
            <a:fillRect/>
          </a:stretch>
        </p:blipFill>
        <p:spPr bwMode="auto">
          <a:xfrm>
            <a:off x="2742486" y="1162050"/>
            <a:ext cx="7110148" cy="3714750"/>
          </a:xfrm>
          <a:prstGeom prst="rect">
            <a:avLst/>
          </a:prstGeom>
          <a:noFill/>
        </p:spPr>
      </p:pic>
      <p:sp>
        <p:nvSpPr>
          <p:cNvPr id="17410" name="Rectangle 2"/>
          <p:cNvSpPr>
            <a:spLocks noGrp="1"/>
          </p:cNvSpPr>
          <p:nvPr>
            <p:ph type="title"/>
          </p:nvPr>
        </p:nvSpPr>
        <p:spPr bwMode="auto">
          <a:xfrm>
            <a:off x="516332" y="228600"/>
            <a:ext cx="11164625" cy="609398"/>
          </a:xfrm>
          <a:noFill/>
        </p:spPr>
        <p:txBody>
          <a:bodyPr numCol="1" anchorCtr="0" compatLnSpc="1">
            <a:prstTxWarp prst="textNoShape">
              <a:avLst/>
            </a:prstTxWarp>
          </a:bodyPr>
          <a:lstStyle/>
          <a:p>
            <a:r>
              <a:rPr lang="en-US" sz="4400"/>
              <a:t>Optima</a:t>
            </a:r>
          </a:p>
        </p:txBody>
      </p:sp>
      <p:sp>
        <p:nvSpPr>
          <p:cNvPr id="17411" name="Rectangle 3"/>
          <p:cNvSpPr>
            <a:spLocks noGrp="1"/>
          </p:cNvSpPr>
          <p:nvPr>
            <p:ph type="body" idx="1"/>
          </p:nvPr>
        </p:nvSpPr>
        <p:spPr>
          <a:xfrm>
            <a:off x="516332" y="5011739"/>
            <a:ext cx="11164625" cy="1163395"/>
          </a:xfrm>
        </p:spPr>
        <p:txBody>
          <a:bodyPr/>
          <a:lstStyle/>
          <a:p>
            <a:pPr>
              <a:lnSpc>
                <a:spcPct val="80000"/>
              </a:lnSpc>
            </a:pPr>
            <a:r>
              <a:rPr lang="en-US" sz="2200" dirty="0"/>
              <a:t>Ontology matching uses </a:t>
            </a:r>
            <a:r>
              <a:rPr lang="en-US" sz="2200" dirty="0" smtClean="0"/>
              <a:t>Expectation-Maximization</a:t>
            </a:r>
            <a:endParaRPr lang="en-US" sz="2200" dirty="0"/>
          </a:p>
          <a:p>
            <a:pPr lvl="1">
              <a:lnSpc>
                <a:spcPct val="80000"/>
              </a:lnSpc>
            </a:pPr>
            <a:r>
              <a:rPr lang="en-US" sz="2000" dirty="0"/>
              <a:t>Exploit structural and lexical similarities</a:t>
            </a:r>
          </a:p>
          <a:p>
            <a:pPr lvl="2">
              <a:lnSpc>
                <a:spcPct val="80000"/>
              </a:lnSpc>
            </a:pPr>
            <a:r>
              <a:rPr lang="en-US" sz="1800" dirty="0"/>
              <a:t>Graph structure and node labels</a:t>
            </a:r>
          </a:p>
          <a:p>
            <a:pPr lvl="1">
              <a:lnSpc>
                <a:spcPct val="80000"/>
              </a:lnSpc>
            </a:pPr>
            <a:r>
              <a:rPr lang="en-US" sz="2000" dirty="0"/>
              <a:t>Partition </a:t>
            </a:r>
            <a:r>
              <a:rPr lang="en-US" sz="2000" dirty="0" err="1"/>
              <a:t>ontologies</a:t>
            </a:r>
            <a:r>
              <a:rPr lang="en-US" sz="2000" dirty="0"/>
              <a:t> for scalability</a:t>
            </a:r>
          </a:p>
        </p:txBody>
      </p:sp>
      <p:grpSp>
        <p:nvGrpSpPr>
          <p:cNvPr id="2" name="Group 39"/>
          <p:cNvGrpSpPr>
            <a:grpSpLocks/>
          </p:cNvGrpSpPr>
          <p:nvPr/>
        </p:nvGrpSpPr>
        <p:grpSpPr bwMode="auto">
          <a:xfrm>
            <a:off x="7929084" y="5022852"/>
            <a:ext cx="3449269" cy="1616076"/>
            <a:chOff x="3747" y="3164"/>
            <a:chExt cx="1630" cy="1018"/>
          </a:xfrm>
        </p:grpSpPr>
        <p:sp>
          <p:nvSpPr>
            <p:cNvPr id="17413" name="Line 4"/>
            <p:cNvSpPr>
              <a:spLocks noChangeShapeType="1"/>
            </p:cNvSpPr>
            <p:nvPr/>
          </p:nvSpPr>
          <p:spPr bwMode="auto">
            <a:xfrm>
              <a:off x="3984" y="3213"/>
              <a:ext cx="0" cy="731"/>
            </a:xfrm>
            <a:prstGeom prst="line">
              <a:avLst/>
            </a:prstGeom>
            <a:noFill/>
            <a:ln w="38100">
              <a:solidFill>
                <a:srgbClr val="4D4D4D"/>
              </a:solidFill>
              <a:round/>
              <a:headEnd type="arrow" w="med" len="med"/>
              <a:tailEnd/>
            </a:ln>
          </p:spPr>
          <p:txBody>
            <a:bodyPr/>
            <a:lstStyle/>
            <a:p>
              <a:endParaRPr lang="en-US"/>
            </a:p>
          </p:txBody>
        </p:sp>
        <p:sp>
          <p:nvSpPr>
            <p:cNvPr id="17415" name="Line 5"/>
            <p:cNvSpPr>
              <a:spLocks noChangeShapeType="1"/>
            </p:cNvSpPr>
            <p:nvPr/>
          </p:nvSpPr>
          <p:spPr bwMode="auto">
            <a:xfrm flipH="1">
              <a:off x="3984" y="3940"/>
              <a:ext cx="1393" cy="0"/>
            </a:xfrm>
            <a:prstGeom prst="line">
              <a:avLst/>
            </a:prstGeom>
            <a:noFill/>
            <a:ln w="38100">
              <a:solidFill>
                <a:srgbClr val="4D4D4D"/>
              </a:solidFill>
              <a:round/>
              <a:headEnd type="arrow" w="med" len="med"/>
              <a:tailEnd/>
            </a:ln>
          </p:spPr>
          <p:txBody>
            <a:bodyPr/>
            <a:lstStyle/>
            <a:p>
              <a:endParaRPr lang="en-US"/>
            </a:p>
          </p:txBody>
        </p:sp>
        <p:sp>
          <p:nvSpPr>
            <p:cNvPr id="17416" name="Rectangle 6" descr="5%"/>
            <p:cNvSpPr>
              <a:spLocks noChangeArrowheads="1"/>
            </p:cNvSpPr>
            <p:nvPr/>
          </p:nvSpPr>
          <p:spPr bwMode="auto">
            <a:xfrm>
              <a:off x="4023" y="3355"/>
              <a:ext cx="1115" cy="548"/>
            </a:xfrm>
            <a:prstGeom prst="rect">
              <a:avLst/>
            </a:prstGeom>
            <a:pattFill prst="pct5">
              <a:fgClr>
                <a:schemeClr val="bg1"/>
              </a:fgClr>
              <a:bgClr>
                <a:schemeClr val="tx1"/>
              </a:bgClr>
            </a:pattFill>
            <a:ln w="9525">
              <a:noFill/>
              <a:miter lim="800000"/>
              <a:headEnd/>
              <a:tailEnd/>
            </a:ln>
          </p:spPr>
          <p:txBody>
            <a:bodyPr wrap="none" anchor="ctr"/>
            <a:lstStyle/>
            <a:p>
              <a:endParaRPr lang="en-US">
                <a:latin typeface="Times New Roman" pitchFamily="18" charset="0"/>
              </a:endParaRPr>
            </a:p>
          </p:txBody>
        </p:sp>
        <p:sp>
          <p:nvSpPr>
            <p:cNvPr id="17417" name="Line 7"/>
            <p:cNvSpPr>
              <a:spLocks noChangeShapeType="1"/>
            </p:cNvSpPr>
            <p:nvPr/>
          </p:nvSpPr>
          <p:spPr bwMode="auto">
            <a:xfrm flipV="1">
              <a:off x="4063" y="3793"/>
              <a:ext cx="40" cy="73"/>
            </a:xfrm>
            <a:prstGeom prst="line">
              <a:avLst/>
            </a:prstGeom>
            <a:noFill/>
            <a:ln w="28575">
              <a:solidFill>
                <a:srgbClr val="CC0000"/>
              </a:solidFill>
              <a:round/>
              <a:headEnd/>
              <a:tailEnd/>
            </a:ln>
          </p:spPr>
          <p:txBody>
            <a:bodyPr/>
            <a:lstStyle/>
            <a:p>
              <a:endParaRPr lang="en-US"/>
            </a:p>
          </p:txBody>
        </p:sp>
        <p:sp>
          <p:nvSpPr>
            <p:cNvPr id="17418" name="Line 8"/>
            <p:cNvSpPr>
              <a:spLocks noChangeShapeType="1"/>
            </p:cNvSpPr>
            <p:nvPr/>
          </p:nvSpPr>
          <p:spPr bwMode="auto">
            <a:xfrm flipV="1">
              <a:off x="4103" y="3720"/>
              <a:ext cx="40" cy="73"/>
            </a:xfrm>
            <a:prstGeom prst="line">
              <a:avLst/>
            </a:prstGeom>
            <a:noFill/>
            <a:ln w="28575">
              <a:solidFill>
                <a:srgbClr val="CC0000"/>
              </a:solidFill>
              <a:round/>
              <a:headEnd/>
              <a:tailEnd/>
            </a:ln>
          </p:spPr>
          <p:txBody>
            <a:bodyPr/>
            <a:lstStyle/>
            <a:p>
              <a:endParaRPr lang="en-US"/>
            </a:p>
          </p:txBody>
        </p:sp>
        <p:sp>
          <p:nvSpPr>
            <p:cNvPr id="17419" name="Line 9"/>
            <p:cNvSpPr>
              <a:spLocks noChangeShapeType="1"/>
            </p:cNvSpPr>
            <p:nvPr/>
          </p:nvSpPr>
          <p:spPr bwMode="auto">
            <a:xfrm flipV="1">
              <a:off x="4143" y="3684"/>
              <a:ext cx="80" cy="36"/>
            </a:xfrm>
            <a:prstGeom prst="line">
              <a:avLst/>
            </a:prstGeom>
            <a:noFill/>
            <a:ln w="28575">
              <a:solidFill>
                <a:srgbClr val="CC0000"/>
              </a:solidFill>
              <a:round/>
              <a:headEnd/>
              <a:tailEnd/>
            </a:ln>
          </p:spPr>
          <p:txBody>
            <a:bodyPr/>
            <a:lstStyle/>
            <a:p>
              <a:endParaRPr lang="en-US"/>
            </a:p>
          </p:txBody>
        </p:sp>
        <p:sp>
          <p:nvSpPr>
            <p:cNvPr id="17420" name="Line 10"/>
            <p:cNvSpPr>
              <a:spLocks noChangeShapeType="1"/>
            </p:cNvSpPr>
            <p:nvPr/>
          </p:nvSpPr>
          <p:spPr bwMode="auto">
            <a:xfrm flipV="1">
              <a:off x="4223" y="3611"/>
              <a:ext cx="119" cy="73"/>
            </a:xfrm>
            <a:prstGeom prst="line">
              <a:avLst/>
            </a:prstGeom>
            <a:noFill/>
            <a:ln w="28575">
              <a:solidFill>
                <a:srgbClr val="CC0000"/>
              </a:solidFill>
              <a:round/>
              <a:headEnd/>
              <a:tailEnd/>
            </a:ln>
          </p:spPr>
          <p:txBody>
            <a:bodyPr/>
            <a:lstStyle/>
            <a:p>
              <a:endParaRPr lang="en-US"/>
            </a:p>
          </p:txBody>
        </p:sp>
        <p:sp>
          <p:nvSpPr>
            <p:cNvPr id="17421" name="Line 11"/>
            <p:cNvSpPr>
              <a:spLocks noChangeShapeType="1"/>
            </p:cNvSpPr>
            <p:nvPr/>
          </p:nvSpPr>
          <p:spPr bwMode="auto">
            <a:xfrm flipV="1">
              <a:off x="4342" y="3537"/>
              <a:ext cx="40" cy="74"/>
            </a:xfrm>
            <a:prstGeom prst="line">
              <a:avLst/>
            </a:prstGeom>
            <a:noFill/>
            <a:ln w="28575">
              <a:solidFill>
                <a:srgbClr val="CC0000"/>
              </a:solidFill>
              <a:round/>
              <a:headEnd/>
              <a:tailEnd/>
            </a:ln>
          </p:spPr>
          <p:txBody>
            <a:bodyPr/>
            <a:lstStyle/>
            <a:p>
              <a:endParaRPr lang="en-US"/>
            </a:p>
          </p:txBody>
        </p:sp>
        <p:sp>
          <p:nvSpPr>
            <p:cNvPr id="17422" name="Line 12"/>
            <p:cNvSpPr>
              <a:spLocks noChangeShapeType="1"/>
            </p:cNvSpPr>
            <p:nvPr/>
          </p:nvSpPr>
          <p:spPr bwMode="auto">
            <a:xfrm flipV="1">
              <a:off x="4382" y="3501"/>
              <a:ext cx="119" cy="36"/>
            </a:xfrm>
            <a:prstGeom prst="line">
              <a:avLst/>
            </a:prstGeom>
            <a:noFill/>
            <a:ln w="28575">
              <a:solidFill>
                <a:srgbClr val="CC0000"/>
              </a:solidFill>
              <a:round/>
              <a:headEnd/>
              <a:tailEnd/>
            </a:ln>
          </p:spPr>
          <p:txBody>
            <a:bodyPr/>
            <a:lstStyle/>
            <a:p>
              <a:endParaRPr lang="en-US"/>
            </a:p>
          </p:txBody>
        </p:sp>
        <p:sp>
          <p:nvSpPr>
            <p:cNvPr id="17423" name="Line 13"/>
            <p:cNvSpPr>
              <a:spLocks noChangeShapeType="1"/>
            </p:cNvSpPr>
            <p:nvPr/>
          </p:nvSpPr>
          <p:spPr bwMode="auto">
            <a:xfrm flipV="1">
              <a:off x="4501" y="3428"/>
              <a:ext cx="159" cy="73"/>
            </a:xfrm>
            <a:prstGeom prst="line">
              <a:avLst/>
            </a:prstGeom>
            <a:noFill/>
            <a:ln w="28575">
              <a:solidFill>
                <a:srgbClr val="CC0000"/>
              </a:solidFill>
              <a:round/>
              <a:headEnd/>
              <a:tailEnd/>
            </a:ln>
          </p:spPr>
          <p:txBody>
            <a:bodyPr/>
            <a:lstStyle/>
            <a:p>
              <a:endParaRPr lang="en-US"/>
            </a:p>
          </p:txBody>
        </p:sp>
        <p:sp>
          <p:nvSpPr>
            <p:cNvPr id="17424" name="Text Box 14"/>
            <p:cNvSpPr txBox="1">
              <a:spLocks noChangeArrowheads="1"/>
            </p:cNvSpPr>
            <p:nvPr/>
          </p:nvSpPr>
          <p:spPr bwMode="auto">
            <a:xfrm>
              <a:off x="4090" y="3969"/>
              <a:ext cx="810" cy="213"/>
            </a:xfrm>
            <a:prstGeom prst="rect">
              <a:avLst/>
            </a:prstGeom>
            <a:noFill/>
            <a:ln w="9525">
              <a:noFill/>
              <a:miter lim="800000"/>
              <a:headEnd/>
              <a:tailEnd/>
            </a:ln>
          </p:spPr>
          <p:txBody>
            <a:bodyPr wrap="none">
              <a:spAutoFit/>
            </a:bodyPr>
            <a:lstStyle/>
            <a:p>
              <a:pPr algn="ctr"/>
              <a:r>
                <a:rPr lang="en-US" sz="1600" b="1">
                  <a:solidFill>
                    <a:schemeClr val="bg1"/>
                  </a:solidFill>
                  <a:latin typeface="Times New Roman" pitchFamily="18" charset="0"/>
                </a:rPr>
                <a:t>Space of Matches</a:t>
              </a:r>
            </a:p>
          </p:txBody>
        </p:sp>
        <p:sp>
          <p:nvSpPr>
            <p:cNvPr id="17425" name="Text Box 16"/>
            <p:cNvSpPr txBox="1">
              <a:spLocks noChangeArrowheads="1"/>
            </p:cNvSpPr>
            <p:nvPr/>
          </p:nvSpPr>
          <p:spPr bwMode="auto">
            <a:xfrm rot="10800000">
              <a:off x="3747" y="3164"/>
              <a:ext cx="204" cy="868"/>
            </a:xfrm>
            <a:prstGeom prst="rect">
              <a:avLst/>
            </a:prstGeom>
            <a:noFill/>
            <a:ln w="9525">
              <a:noFill/>
              <a:miter lim="800000"/>
              <a:headEnd/>
              <a:tailEnd/>
            </a:ln>
          </p:spPr>
          <p:txBody>
            <a:bodyPr vert="eaVert" wrap="none">
              <a:spAutoFit/>
            </a:bodyPr>
            <a:lstStyle/>
            <a:p>
              <a:pPr algn="ctr"/>
              <a:r>
                <a:rPr lang="en-US" sz="1600" b="1">
                  <a:solidFill>
                    <a:schemeClr val="bg1"/>
                  </a:solidFill>
                  <a:latin typeface="Times New Roman" pitchFamily="18" charset="0"/>
                </a:rPr>
                <a:t>Match Quality</a:t>
              </a:r>
            </a:p>
          </p:txBody>
        </p:sp>
      </p:grpSp>
      <p:sp>
        <p:nvSpPr>
          <p:cNvPr id="17426" name="Text Box 18"/>
          <p:cNvSpPr txBox="1">
            <a:spLocks noChangeArrowheads="1"/>
          </p:cNvSpPr>
          <p:nvPr/>
        </p:nvSpPr>
        <p:spPr bwMode="auto">
          <a:xfrm>
            <a:off x="10191212" y="5329239"/>
            <a:ext cx="1511952" cy="584775"/>
          </a:xfrm>
          <a:prstGeom prst="rect">
            <a:avLst/>
          </a:prstGeom>
          <a:noFill/>
          <a:ln w="9525">
            <a:noFill/>
            <a:miter lim="800000"/>
            <a:headEnd/>
            <a:tailEnd/>
          </a:ln>
        </p:spPr>
        <p:txBody>
          <a:bodyPr wrap="none">
            <a:spAutoFit/>
          </a:bodyPr>
          <a:lstStyle/>
          <a:p>
            <a:r>
              <a:rPr lang="en-US" sz="1600">
                <a:solidFill>
                  <a:srgbClr val="CC0000"/>
                </a:solidFill>
                <a:latin typeface="Times New Roman" pitchFamily="18" charset="0"/>
              </a:rPr>
              <a:t>May converge</a:t>
            </a:r>
          </a:p>
          <a:p>
            <a:r>
              <a:rPr lang="en-US" sz="1600">
                <a:solidFill>
                  <a:srgbClr val="CC0000"/>
                </a:solidFill>
                <a:latin typeface="Times New Roman" pitchFamily="18" charset="0"/>
              </a:rPr>
              <a:t>to local maxima</a:t>
            </a:r>
          </a:p>
        </p:txBody>
      </p:sp>
      <p:sp>
        <p:nvSpPr>
          <p:cNvPr id="17437" name="Text Box 29"/>
          <p:cNvSpPr txBox="1">
            <a:spLocks noChangeArrowheads="1"/>
          </p:cNvSpPr>
          <p:nvPr/>
        </p:nvSpPr>
        <p:spPr bwMode="auto">
          <a:xfrm>
            <a:off x="10237767" y="4572000"/>
            <a:ext cx="1152944" cy="461665"/>
          </a:xfrm>
          <a:prstGeom prst="rect">
            <a:avLst/>
          </a:prstGeom>
          <a:noFill/>
          <a:ln w="9525">
            <a:noFill/>
            <a:miter lim="800000"/>
            <a:headEnd/>
            <a:tailEnd/>
          </a:ln>
          <a:effectLst/>
        </p:spPr>
        <p:txBody>
          <a:bodyPr wrap="none">
            <a:spAutoFit/>
          </a:bodyPr>
          <a:lstStyle/>
          <a:p>
            <a:pPr eaLnBrk="0" hangingPunct="0"/>
            <a:r>
              <a:rPr lang="en-US" sz="1200">
                <a:solidFill>
                  <a:schemeClr val="bg1"/>
                </a:solidFill>
                <a:latin typeface="Verdana" pitchFamily="34" charset="0"/>
              </a:rPr>
              <a:t>Based on</a:t>
            </a:r>
          </a:p>
          <a:p>
            <a:pPr eaLnBrk="0" hangingPunct="0"/>
            <a:r>
              <a:rPr lang="en-US" sz="1200">
                <a:solidFill>
                  <a:schemeClr val="bg1"/>
                </a:solidFill>
                <a:latin typeface="Verdana" pitchFamily="34" charset="0"/>
              </a:rPr>
              <a:t>MIT’s Welkin</a:t>
            </a:r>
          </a:p>
        </p:txBody>
      </p:sp>
      <p:grpSp>
        <p:nvGrpSpPr>
          <p:cNvPr id="3" name="Group 26"/>
          <p:cNvGrpSpPr>
            <a:grpSpLocks/>
          </p:cNvGrpSpPr>
          <p:nvPr/>
        </p:nvGrpSpPr>
        <p:grpSpPr bwMode="auto">
          <a:xfrm>
            <a:off x="9852634" y="2514600"/>
            <a:ext cx="1929897" cy="304800"/>
            <a:chOff x="4656" y="1584"/>
            <a:chExt cx="864" cy="192"/>
          </a:xfrm>
        </p:grpSpPr>
        <p:sp>
          <p:nvSpPr>
            <p:cNvPr id="17432" name="Rectangle 24"/>
            <p:cNvSpPr>
              <a:spLocks noChangeArrowheads="1"/>
            </p:cNvSpPr>
            <p:nvPr/>
          </p:nvSpPr>
          <p:spPr bwMode="auto">
            <a:xfrm>
              <a:off x="4896" y="1584"/>
              <a:ext cx="624" cy="192"/>
            </a:xfrm>
            <a:prstGeom prst="rect">
              <a:avLst/>
            </a:prstGeom>
            <a:gradFill rotWithShape="1">
              <a:gsLst>
                <a:gs pos="0">
                  <a:srgbClr val="969696"/>
                </a:gs>
                <a:gs pos="50000">
                  <a:srgbClr val="969696">
                    <a:gamma/>
                    <a:shade val="46275"/>
                    <a:invGamma/>
                  </a:srgbClr>
                </a:gs>
                <a:gs pos="100000">
                  <a:srgbClr val="969696"/>
                </a:gs>
              </a:gsLst>
              <a:lin ang="5400000" scaled="1"/>
            </a:gradFill>
            <a:ln w="9525">
              <a:noFill/>
              <a:miter lim="800000"/>
              <a:headEnd/>
              <a:tailEnd/>
            </a:ln>
            <a:effectLst/>
          </p:spPr>
          <p:txBody>
            <a:bodyPr wrap="none" anchor="ctr"/>
            <a:lstStyle/>
            <a:p>
              <a:pPr algn="ctr" eaLnBrk="0" hangingPunct="0"/>
              <a:r>
                <a:rPr lang="en-US" sz="1200" b="1">
                  <a:latin typeface="Verdana" pitchFamily="34" charset="0"/>
                </a:rPr>
                <a:t>OntoSensor</a:t>
              </a:r>
            </a:p>
          </p:txBody>
        </p:sp>
        <p:sp>
          <p:nvSpPr>
            <p:cNvPr id="17433" name="Line 25"/>
            <p:cNvSpPr>
              <a:spLocks noChangeShapeType="1"/>
            </p:cNvSpPr>
            <p:nvPr/>
          </p:nvSpPr>
          <p:spPr bwMode="auto">
            <a:xfrm flipH="1" flipV="1">
              <a:off x="4656" y="1584"/>
              <a:ext cx="240" cy="96"/>
            </a:xfrm>
            <a:prstGeom prst="line">
              <a:avLst/>
            </a:prstGeom>
            <a:noFill/>
            <a:ln w="28575">
              <a:solidFill>
                <a:srgbClr val="4D4D4D"/>
              </a:solidFill>
              <a:round/>
              <a:headEnd/>
              <a:tailEnd type="arrow" w="lg" len="med"/>
            </a:ln>
            <a:effectLst/>
          </p:spPr>
          <p:txBody>
            <a:bodyPr/>
            <a:lstStyle/>
            <a:p>
              <a:endParaRPr lang="en-US"/>
            </a:p>
          </p:txBody>
        </p:sp>
      </p:grpSp>
      <p:grpSp>
        <p:nvGrpSpPr>
          <p:cNvPr id="4" name="Group 41"/>
          <p:cNvGrpSpPr>
            <a:grpSpLocks/>
          </p:cNvGrpSpPr>
          <p:nvPr/>
        </p:nvGrpSpPr>
        <p:grpSpPr bwMode="auto">
          <a:xfrm>
            <a:off x="3148780" y="2286000"/>
            <a:ext cx="1929897" cy="609600"/>
            <a:chOff x="1488" y="1440"/>
            <a:chExt cx="912" cy="384"/>
          </a:xfrm>
        </p:grpSpPr>
        <p:sp>
          <p:nvSpPr>
            <p:cNvPr id="17429" name="Line 21"/>
            <p:cNvSpPr>
              <a:spLocks noChangeShapeType="1"/>
            </p:cNvSpPr>
            <p:nvPr/>
          </p:nvSpPr>
          <p:spPr bwMode="auto">
            <a:xfrm flipV="1">
              <a:off x="2208" y="1440"/>
              <a:ext cx="144" cy="192"/>
            </a:xfrm>
            <a:prstGeom prst="line">
              <a:avLst/>
            </a:prstGeom>
            <a:noFill/>
            <a:ln w="19050">
              <a:solidFill>
                <a:schemeClr val="tx1"/>
              </a:solidFill>
              <a:round/>
              <a:headEnd/>
              <a:tailEnd type="arrow" w="lg" len="med"/>
            </a:ln>
            <a:effectLst/>
          </p:spPr>
          <p:txBody>
            <a:bodyPr/>
            <a:lstStyle/>
            <a:p>
              <a:endParaRPr lang="en-US"/>
            </a:p>
          </p:txBody>
        </p:sp>
        <p:sp>
          <p:nvSpPr>
            <p:cNvPr id="17428" name="Rectangle 20"/>
            <p:cNvSpPr>
              <a:spLocks noChangeArrowheads="1"/>
            </p:cNvSpPr>
            <p:nvPr/>
          </p:nvSpPr>
          <p:spPr bwMode="auto">
            <a:xfrm>
              <a:off x="1488" y="1440"/>
              <a:ext cx="720" cy="384"/>
            </a:xfrm>
            <a:prstGeom prst="rect">
              <a:avLst/>
            </a:prstGeom>
            <a:gradFill rotWithShape="1">
              <a:gsLst>
                <a:gs pos="0">
                  <a:srgbClr val="969696"/>
                </a:gs>
                <a:gs pos="50000">
                  <a:srgbClr val="969696">
                    <a:gamma/>
                    <a:shade val="46275"/>
                    <a:invGamma/>
                  </a:srgbClr>
                </a:gs>
                <a:gs pos="100000">
                  <a:srgbClr val="969696"/>
                </a:gs>
              </a:gsLst>
              <a:lin ang="5400000" scaled="1"/>
            </a:gradFill>
            <a:ln w="9525">
              <a:noFill/>
              <a:miter lim="800000"/>
              <a:headEnd/>
              <a:tailEnd/>
            </a:ln>
            <a:effectLst/>
          </p:spPr>
          <p:txBody>
            <a:bodyPr wrap="none" anchor="ctr"/>
            <a:lstStyle/>
            <a:p>
              <a:pPr algn="ctr" eaLnBrk="0" hangingPunct="0"/>
              <a:r>
                <a:rPr lang="en-US" sz="1200" b="1">
                  <a:latin typeface="Verdana" pitchFamily="34" charset="0"/>
                </a:rPr>
                <a:t>SenseWeb’s</a:t>
              </a:r>
            </a:p>
            <a:p>
              <a:pPr algn="ctr" eaLnBrk="0" hangingPunct="0"/>
              <a:r>
                <a:rPr lang="en-US" sz="1200" b="1">
                  <a:latin typeface="Verdana" pitchFamily="34" charset="0"/>
                </a:rPr>
                <a:t>SensorType</a:t>
              </a:r>
              <a:endParaRPr lang="en-US" sz="1000" b="1">
                <a:latin typeface="Verdana" pitchFamily="34" charset="0"/>
              </a:endParaRPr>
            </a:p>
            <a:p>
              <a:pPr algn="ctr" eaLnBrk="0" hangingPunct="0"/>
              <a:r>
                <a:rPr lang="en-US" sz="1000" b="1">
                  <a:latin typeface="Verdana" pitchFamily="34" charset="0"/>
                </a:rPr>
                <a:t>(augmented)</a:t>
              </a:r>
            </a:p>
          </p:txBody>
        </p:sp>
        <p:sp>
          <p:nvSpPr>
            <p:cNvPr id="17446" name="Line 38"/>
            <p:cNvSpPr>
              <a:spLocks noChangeShapeType="1"/>
            </p:cNvSpPr>
            <p:nvPr/>
          </p:nvSpPr>
          <p:spPr bwMode="auto">
            <a:xfrm>
              <a:off x="2208" y="1632"/>
              <a:ext cx="192" cy="48"/>
            </a:xfrm>
            <a:prstGeom prst="line">
              <a:avLst/>
            </a:prstGeom>
            <a:noFill/>
            <a:ln w="28575">
              <a:solidFill>
                <a:srgbClr val="4D4D4D"/>
              </a:solidFill>
              <a:round/>
              <a:headEnd/>
              <a:tailEnd type="arrow" w="med" len="med"/>
            </a:ln>
            <a:effectLst/>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Microsoft_Research_Faculty_Summit_Template_PPT07_16x9_v06</Template>
  <TotalTime>0</TotalTime>
  <Words>637</Words>
  <Application>Microsoft Office PowerPoint</Application>
  <PresentationFormat>Custom</PresentationFormat>
  <Paragraphs>76</Paragraphs>
  <Slides>6</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9" baseType="lpstr">
      <vt:lpstr>Microsoft_Research_Faculty_Summit_Template_PPT07_16x9_v06</vt:lpstr>
      <vt:lpstr>White with Courier font for code slides</vt:lpstr>
      <vt:lpstr>Microsoft Visio Drawing</vt:lpstr>
      <vt:lpstr>Slide 1</vt:lpstr>
      <vt:lpstr>Semantic Reconciliation of Sensor Net Meta-Data </vt:lpstr>
      <vt:lpstr>Semantic Reconciliation for Automatic Publication</vt:lpstr>
      <vt:lpstr>Ontology Matching</vt:lpstr>
      <vt:lpstr>Optima</vt:lpstr>
      <vt:lpstr>Slide 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2008-07-29T19:38:39Z</dcterms:created>
  <dcterms:modified xsi:type="dcterms:W3CDTF">2008-07-29T19:43:25Z</dcterms:modified>
</cp:coreProperties>
</file>