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3" r:id="rId1"/>
    <p:sldMasterId id="2147483718" r:id="rId2"/>
  </p:sldMasterIdLst>
  <p:notesMasterIdLst>
    <p:notesMasterId r:id="rId40"/>
  </p:notesMasterIdLst>
  <p:handoutMasterIdLst>
    <p:handoutMasterId r:id="rId41"/>
  </p:handoutMasterIdLst>
  <p:sldIdLst>
    <p:sldId id="295" r:id="rId3"/>
    <p:sldId id="257"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88825" cy="6858000"/>
  <p:notesSz cx="6858000" cy="9144000"/>
  <p:defaultTextStyle>
    <a:defPPr>
      <a:defRPr lang="en-US"/>
    </a:defPPr>
    <a:lvl1pPr algn="l" defTabSz="912813" rtl="0" fontAlgn="base">
      <a:spcBef>
        <a:spcPct val="0"/>
      </a:spcBef>
      <a:spcAft>
        <a:spcPct val="0"/>
      </a:spcAft>
      <a:defRPr kern="1200">
        <a:solidFill>
          <a:schemeClr val="tx1"/>
        </a:solidFill>
        <a:latin typeface="Arial" pitchFamily="34" charset="0"/>
        <a:ea typeface="+mn-ea"/>
        <a:cs typeface="+mn-cs"/>
      </a:defRPr>
    </a:lvl1pPr>
    <a:lvl2pPr marL="455613" indent="1588" algn="l" defTabSz="912813" rtl="0" fontAlgn="base">
      <a:spcBef>
        <a:spcPct val="0"/>
      </a:spcBef>
      <a:spcAft>
        <a:spcPct val="0"/>
      </a:spcAft>
      <a:defRPr kern="1200">
        <a:solidFill>
          <a:schemeClr val="tx1"/>
        </a:solidFill>
        <a:latin typeface="Arial" pitchFamily="34" charset="0"/>
        <a:ea typeface="+mn-ea"/>
        <a:cs typeface="+mn-cs"/>
      </a:defRPr>
    </a:lvl2pPr>
    <a:lvl3pPr marL="912813" indent="1588" algn="l" defTabSz="912813" rtl="0" fontAlgn="base">
      <a:spcBef>
        <a:spcPct val="0"/>
      </a:spcBef>
      <a:spcAft>
        <a:spcPct val="0"/>
      </a:spcAft>
      <a:defRPr kern="1200">
        <a:solidFill>
          <a:schemeClr val="tx1"/>
        </a:solidFill>
        <a:latin typeface="Arial" pitchFamily="34" charset="0"/>
        <a:ea typeface="+mn-ea"/>
        <a:cs typeface="+mn-cs"/>
      </a:defRPr>
    </a:lvl3pPr>
    <a:lvl4pPr marL="1370013" indent="1588" algn="l" defTabSz="912813" rtl="0" fontAlgn="base">
      <a:spcBef>
        <a:spcPct val="0"/>
      </a:spcBef>
      <a:spcAft>
        <a:spcPct val="0"/>
      </a:spcAft>
      <a:defRPr kern="1200">
        <a:solidFill>
          <a:schemeClr val="tx1"/>
        </a:solidFill>
        <a:latin typeface="Arial" pitchFamily="34" charset="0"/>
        <a:ea typeface="+mn-ea"/>
        <a:cs typeface="+mn-cs"/>
      </a:defRPr>
    </a:lvl4pPr>
    <a:lvl5pPr marL="1827213" indent="1588" algn="l" defTabSz="912813"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05" autoAdjust="0"/>
    <p:restoredTop sz="78617" autoAdjust="0"/>
  </p:normalViewPr>
  <p:slideViewPr>
    <p:cSldViewPr snapToGrid="0">
      <p:cViewPr>
        <p:scale>
          <a:sx n="70" d="100"/>
          <a:sy n="70" d="100"/>
        </p:scale>
        <p:origin x="-12" y="-288"/>
      </p:cViewPr>
      <p:guideLst>
        <p:guide orient="horz" pos="144"/>
        <p:guide orient="horz" pos="895"/>
        <p:guide orient="horz" pos="1484"/>
        <p:guide orient="horz" pos="1200"/>
        <p:guide orient="horz" pos="2736"/>
        <p:guide pos="3839"/>
        <p:guide pos="335"/>
        <p:guide pos="613"/>
        <p:guide pos="7353"/>
        <p:guide pos="1190"/>
        <p:guide pos="7063"/>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4" d="100"/>
          <a:sy n="74" d="100"/>
        </p:scale>
        <p:origin x="-218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65954348-9BA3-4A53-8AB3-67BAC91195B2}" type="datetimeFigureOut">
              <a:rPr lang="en-US"/>
              <a:pPr>
                <a:defRPr/>
              </a:pPr>
              <a:t>8/1/2008</a:t>
            </a:fld>
            <a:endParaRPr lang="en-US"/>
          </a:p>
        </p:txBody>
      </p:sp>
      <p:sp>
        <p:nvSpPr>
          <p:cNvPr id="5" name="Slide Number Placeholder 4"/>
          <p:cNvSpPr>
            <a:spLocks noGrp="1"/>
          </p:cNvSpPr>
          <p:nvPr>
            <p:ph type="sldNum" sz="quarter" idx="3"/>
          </p:nvPr>
        </p:nvSpPr>
        <p:spPr>
          <a:xfrm>
            <a:off x="6248400" y="8685213"/>
            <a:ext cx="6080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9A01EE6E-98DC-4B21-A8BA-2515EA1D1F3C}" type="slidenum">
              <a:rPr lang="en-US"/>
              <a:pPr>
                <a:defRPr/>
              </a:pPr>
              <a:t>‹#›</a:t>
            </a:fld>
            <a:endParaRPr lang="en-US"/>
          </a:p>
        </p:txBody>
      </p:sp>
      <p:sp>
        <p:nvSpPr>
          <p:cNvPr id="6" name="Footer Placeholder 5"/>
          <p:cNvSpPr>
            <a:spLocks noGrp="1"/>
          </p:cNvSpPr>
          <p:nvPr>
            <p:ph type="ftr" sz="quarter" idx="2"/>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a:t>© </a:t>
            </a:r>
            <a:r>
              <a:rPr lang="en-US" dirty="0" smtClean="0"/>
              <a:t>2008 </a:t>
            </a:r>
            <a:r>
              <a:rPr lang="en-US" dirty="0"/>
              <a:t>Microsoft Corporation. All rights reserved. Microsoft, Windows, Windows Vista and other product names are or may be registered trademarks and/or trademarks in the U.S. and/or other countries.</a:t>
            </a:r>
          </a:p>
          <a:p>
            <a:pPr>
              <a:defRPr/>
            </a:pPr>
            <a:r>
              <a:rPr lang="en-US"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br>
            <a:r>
              <a:rPr lang="en-US" dirty="0"/>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914363"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914363" fontAlgn="auto">
              <a:spcBef>
                <a:spcPts val="0"/>
              </a:spcBef>
              <a:spcAft>
                <a:spcPts val="0"/>
              </a:spcAft>
              <a:defRPr sz="1200" smtClean="0">
                <a:latin typeface="+mn-lt"/>
              </a:defRPr>
            </a:lvl1pPr>
          </a:lstStyle>
          <a:p>
            <a:pPr>
              <a:defRPr/>
            </a:pPr>
            <a:fld id="{0EA46EE7-CB15-452E-A913-9C123FAA6ED3}" type="datetimeFigureOut">
              <a:rPr lang="en-US"/>
              <a:pPr>
                <a:defRPr/>
              </a:pPr>
              <a:t>8/1/2008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defTabSz="914363" fontAlgn="auto">
              <a:spcBef>
                <a:spcPts val="0"/>
              </a:spcBef>
              <a:spcAft>
                <a:spcPts val="0"/>
              </a:spcAft>
              <a:defRPr sz="500" dirty="0" smtClean="0">
                <a:solidFill>
                  <a:srgbClr val="000000"/>
                </a:solidFill>
                <a:latin typeface="Segoe" pitchFamily="34" charset="0"/>
              </a:defRPr>
            </a:lvl1pPr>
          </a:lstStyle>
          <a:p>
            <a:pPr>
              <a:defRPr/>
            </a:pPr>
            <a:r>
              <a:rPr lang="en-US" dirty="0" smtClean="0"/>
              <a:t>© 2008 Microsoft Corporation. All rights reserved. Microsoft, Windows, Windows Vista and other product names are or may be registered trademarks and/or trademarks in the U.S. and/or other countries.</a:t>
            </a:r>
          </a:p>
          <a:p>
            <a:pPr>
              <a:defRPr/>
            </a:pPr>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endParaRPr lang="en-US" dirty="0"/>
          </a:p>
        </p:txBody>
      </p:sp>
      <p:sp>
        <p:nvSpPr>
          <p:cNvPr id="7" name="Slide Number Placeholder 6"/>
          <p:cNvSpPr>
            <a:spLocks noGrp="1"/>
          </p:cNvSpPr>
          <p:nvPr>
            <p:ph type="sldNum" sz="quarter" idx="5"/>
          </p:nvPr>
        </p:nvSpPr>
        <p:spPr>
          <a:xfrm>
            <a:off x="6172200" y="8685213"/>
            <a:ext cx="684213" cy="457200"/>
          </a:xfrm>
          <a:prstGeom prst="rect">
            <a:avLst/>
          </a:prstGeom>
        </p:spPr>
        <p:txBody>
          <a:bodyPr vert="horz" lIns="91440" tIns="45720" rIns="91440" bIns="45720" rtlCol="0" anchor="b"/>
          <a:lstStyle>
            <a:lvl1pPr algn="r" defTabSz="914363" fontAlgn="auto">
              <a:spcBef>
                <a:spcPts val="0"/>
              </a:spcBef>
              <a:spcAft>
                <a:spcPts val="0"/>
              </a:spcAft>
              <a:defRPr sz="1200" smtClean="0">
                <a:latin typeface="+mn-lt"/>
              </a:defRPr>
            </a:lvl1pPr>
          </a:lstStyle>
          <a:p>
            <a:pPr>
              <a:defRPr/>
            </a:pPr>
            <a:fld id="{22907DDD-D5F5-4BDC-A0E4-DE9693AB78BD}"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912813" rtl="0" fontAlgn="base">
      <a:lnSpc>
        <a:spcPct val="90000"/>
      </a:lnSpc>
      <a:spcBef>
        <a:spcPct val="30000"/>
      </a:spcBef>
      <a:spcAft>
        <a:spcPts val="338"/>
      </a:spcAft>
      <a:defRPr sz="900" kern="1200">
        <a:solidFill>
          <a:schemeClr val="tx1"/>
        </a:solidFill>
        <a:latin typeface="Segoe" pitchFamily="34" charset="0"/>
        <a:ea typeface="+mn-ea"/>
        <a:cs typeface="+mn-cs"/>
      </a:defRPr>
    </a:lvl1pPr>
    <a:lvl2pPr marL="212725" indent="-104775"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2pPr>
    <a:lvl3pPr marL="327025"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3pPr>
    <a:lvl4pPr marL="482600" indent="-14605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4pPr>
    <a:lvl5pPr marL="614363" indent="-114300" algn="l" defTabSz="912813" rtl="0" fontAlgn="base">
      <a:lnSpc>
        <a:spcPct val="90000"/>
      </a:lnSpc>
      <a:spcBef>
        <a:spcPct val="30000"/>
      </a:spcBef>
      <a:spcAft>
        <a:spcPts val="338"/>
      </a:spcAft>
      <a:buFont typeface="Arial" pitchFamily="34" charset="0"/>
      <a:buChar char="•"/>
      <a:defRPr sz="900" kern="1200">
        <a:solidFill>
          <a:schemeClr val="tx1"/>
        </a:solidFill>
        <a:latin typeface="Segoe"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8676"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8677"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A549130F-F55A-4CBD-AB95-DCC6F61C21E4}" type="datetime8">
              <a:rPr lang="en-US"/>
              <a:pPr defTabSz="912813" fontAlgn="base">
                <a:spcBef>
                  <a:spcPct val="0"/>
                </a:spcBef>
                <a:spcAft>
                  <a:spcPct val="0"/>
                </a:spcAft>
              </a:pPr>
              <a:t>8/1/2008 10:32 AM</a:t>
            </a:fld>
            <a:endParaRPr lang="en-US"/>
          </a:p>
        </p:txBody>
      </p:sp>
      <p:sp>
        <p:nvSpPr>
          <p:cNvPr id="28678"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8679"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D0C51A04-3EAA-47F7-AC99-10134EC7E78F}" type="slidenum">
              <a:rPr lang="en-US"/>
              <a:pPr defTabSz="912813" fontAlgn="base">
                <a:spcBef>
                  <a:spcPct val="0"/>
                </a:spcBef>
                <a:spcAft>
                  <a:spcPct val="0"/>
                </a:spcAft>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endParaRPr lang="en-US" smtClean="0"/>
          </a:p>
        </p:txBody>
      </p:sp>
      <p:sp>
        <p:nvSpPr>
          <p:cNvPr id="29701"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defTabSz="912813" fontAlgn="base">
              <a:spcBef>
                <a:spcPct val="0"/>
              </a:spcBef>
              <a:spcAft>
                <a:spcPct val="0"/>
              </a:spcAft>
            </a:pPr>
            <a:fld id="{209F70BF-8EFD-4D95-91F0-897EA638B866}" type="datetime8">
              <a:rPr lang="en-US"/>
              <a:pPr defTabSz="912813" fontAlgn="base">
                <a:spcBef>
                  <a:spcPct val="0"/>
                </a:spcBef>
                <a:spcAft>
                  <a:spcPct val="0"/>
                </a:spcAft>
              </a:pPr>
              <a:t>8/1/2008 10:32 AM</a:t>
            </a:fld>
            <a:endParaRPr lang="en-US"/>
          </a:p>
        </p:txBody>
      </p:sp>
      <p:sp>
        <p:nvSpPr>
          <p:cNvPr id="29702" name="Footer Placeholder 5"/>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r>
              <a:rPr lang="en-US"/>
              <a:t>© 2007 Microsoft Corporation. All rights reserved. Microsoft, Windows, Windows Vista and other product names are or may be registered trademarks and/or trademarks in the U.S. and/or other countries.</a:t>
            </a:r>
          </a:p>
          <a:p>
            <a:pPr defTabSz="912813" fontAlgn="base">
              <a:spcBef>
                <a:spcPct val="0"/>
              </a:spcBef>
              <a:spcAft>
                <a:spcPct val="0"/>
              </a:spcAft>
            </a:pPr>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a:p>
            <a:pPr defTabSz="912813" fontAlgn="base">
              <a:spcBef>
                <a:spcPct val="0"/>
              </a:spcBef>
              <a:spcAft>
                <a:spcPct val="0"/>
              </a:spcAft>
            </a:pPr>
            <a:endParaRPr lang="en-US">
              <a:solidFill>
                <a:schemeClr val="tx1"/>
              </a:solidFill>
            </a:endParaRPr>
          </a:p>
        </p:txBody>
      </p:sp>
      <p:sp>
        <p:nvSpPr>
          <p:cNvPr id="29703"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defTabSz="912813" fontAlgn="base">
              <a:spcBef>
                <a:spcPct val="0"/>
              </a:spcBef>
              <a:spcAft>
                <a:spcPct val="0"/>
              </a:spcAft>
            </a:pPr>
            <a:fld id="{4AC453A4-1D56-4EB9-9A54-8CD5447CDB9E}" type="slidenum">
              <a:rPr lang="en-US"/>
              <a:pPr defTabSz="912813" fontAlgn="base">
                <a:spcBef>
                  <a:spcPct val="0"/>
                </a:spcBef>
                <a:spcAft>
                  <a:spcPct val="0"/>
                </a:spcAft>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2907DDD-D5F5-4BDC-A0E4-DE9693AB78B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3" descr="Title_2.png"/>
          <p:cNvPicPr>
            <a:picLocks noChangeAspect="1"/>
          </p:cNvPicPr>
          <p:nvPr userDrawn="1"/>
        </p:nvPicPr>
        <p:blipFill>
          <a:blip r:embed="rId2"/>
          <a:srcRect b="81670"/>
          <a:stretch>
            <a:fillRect/>
          </a:stretch>
        </p:blipFill>
        <p:spPr bwMode="auto">
          <a:xfrm>
            <a:off x="0" y="0"/>
            <a:ext cx="12192000" cy="1676400"/>
          </a:xfrm>
          <a:prstGeom prst="rect">
            <a:avLst/>
          </a:prstGeom>
          <a:noFill/>
          <a:ln w="9525">
            <a:noFill/>
            <a:miter lim="800000"/>
            <a:headEnd/>
            <a:tailEnd/>
          </a:ln>
        </p:spPr>
      </p:pic>
      <p:sp>
        <p:nvSpPr>
          <p:cNvPr id="2" name="Title 1"/>
          <p:cNvSpPr>
            <a:spLocks noGrp="1"/>
          </p:cNvSpPr>
          <p:nvPr>
            <p:ph type="ctrTitle"/>
          </p:nvPr>
        </p:nvSpPr>
        <p:spPr>
          <a:xfrm>
            <a:off x="973414" y="1905001"/>
            <a:ext cx="10239883" cy="1523495"/>
          </a:xfrm>
        </p:spPr>
        <p:txBody>
          <a:bodyPr>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73413" y="4344989"/>
            <a:ext cx="10239883"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Research_bL.PNG"/>
          <p:cNvPicPr>
            <a:picLocks noChangeAspect="1"/>
          </p:cNvPicPr>
          <p:nvPr userDrawn="1"/>
        </p:nvPicPr>
        <p:blipFill>
          <a:blip r:embed="rId3"/>
          <a:stretch>
            <a:fillRect/>
          </a:stretch>
        </p:blipFill>
        <p:spPr>
          <a:xfrm>
            <a:off x="9906001" y="136208"/>
            <a:ext cx="1846897" cy="513397"/>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07868" y="1411553"/>
            <a:ext cx="1117309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962833" y="1905000"/>
            <a:ext cx="10718125"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355850"/>
            <a:ext cx="9324523" cy="1523494"/>
          </a:xfrm>
        </p:spPr>
        <p:txBody>
          <a:bodyPr anchor="ctr" anchorCtr="0">
            <a:noAutofit/>
          </a:bodyPr>
          <a:lstStyle>
            <a:lvl1pPr algn="l" defTabSz="1095376" rtl="0" eaLnBrk="0" fontAlgn="base" latinLnBrk="0" hangingPunct="0">
              <a:lnSpc>
                <a:spcPct val="90000"/>
              </a:lnSpc>
              <a:spcBef>
                <a:spcPct val="0"/>
              </a:spcBef>
              <a:spcAft>
                <a:spcPct val="0"/>
              </a:spcAft>
              <a:buNone/>
              <a:defRPr lang="en-US" sz="5400" b="0" kern="1200" cap="none" spc="-36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889124" y="4344989"/>
            <a:ext cx="9324171" cy="461665"/>
          </a:xfrm>
        </p:spPr>
        <p:txBody>
          <a:bodyPr>
            <a:noAutofit/>
          </a:bodyPr>
          <a:lstStyle>
            <a:lvl1pPr marL="0" indent="0" algn="l">
              <a:lnSpc>
                <a:spcPct val="90000"/>
              </a:lnSpc>
              <a:spcBef>
                <a:spcPts val="0"/>
              </a:spcBef>
              <a:buNone/>
              <a:defRPr>
                <a:solidFill>
                  <a:schemeClr val="accent2">
                    <a:lumMod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p:nvPr>
        </p:nvSpPr>
        <p:spPr>
          <a:xfrm>
            <a:off x="972355" y="1420813"/>
            <a:ext cx="10240158" cy="1384994"/>
          </a:xfrm>
        </p:spPr>
        <p:txBody>
          <a:bodyPr>
            <a:noAutofit/>
            <a:scene3d>
              <a:camera prst="orthographicFront"/>
              <a:lightRig rig="flat" dir="t"/>
            </a:scene3d>
            <a:sp3d extrusionH="88900" contourW="2540">
              <a:bevelT w="38100" h="31750"/>
              <a:contourClr>
                <a:srgbClr val="F4A234"/>
              </a:contourClr>
            </a:sp3d>
          </a:bodyPr>
          <a:lstStyle>
            <a:lvl1pPr marL="0" indent="0" algn="r">
              <a:buFont typeface="Arial" pitchFamily="34" charset="0"/>
              <a:buNone/>
              <a:defRPr kumimoji="0" lang="en-US" sz="8800" b="1" i="1" u="none" strike="noStrike" kern="600" cap="none" spc="-250"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smtClean="0"/>
              <a:t>Click to edit Master text styles</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507868" y="1411552"/>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07868" y="1412875"/>
            <a:ext cx="1117309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7868" y="1411553"/>
            <a:ext cx="5484971"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5986" y="1411553"/>
            <a:ext cx="5484971"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7868" y="1411553"/>
            <a:ext cx="5484971"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74875"/>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029" y="1411553"/>
            <a:ext cx="548792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5" y="2174875"/>
            <a:ext cx="5489202"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userDrawn="1"/>
        </p:nvSpPr>
        <p:spPr>
          <a:xfrm>
            <a:off x="515938" y="4752975"/>
            <a:ext cx="7013458" cy="1661993"/>
          </a:xfrm>
          <a:prstGeom prst="rect">
            <a:avLst/>
          </a:prstGeom>
        </p:spPr>
        <p:txBody>
          <a:bodyPr wrap="none" lIns="0" tIns="0" rIns="0" bIns="0">
            <a:spAutoFit/>
          </a:bodyPr>
          <a:lstStyle/>
          <a:p>
            <a:pPr defTabSz="914363" fontAlgn="auto">
              <a:lnSpc>
                <a:spcPct val="90000"/>
              </a:lnSpc>
              <a:spcBef>
                <a:spcPct val="20000"/>
              </a:spcBef>
              <a:spcAft>
                <a:spcPts val="0"/>
              </a:spcAft>
              <a:buSzPct val="85000"/>
              <a:buFont typeface="Arial" pitchFamily="34" charset="0"/>
              <a:buNone/>
              <a:defRPr/>
            </a:pPr>
            <a:r>
              <a:rPr lang="en-US" sz="6000" dirty="0">
                <a:latin typeface="+mn-lt"/>
              </a:rPr>
              <a:t>Microsoft Research </a:t>
            </a:r>
            <a:br>
              <a:rPr lang="en-US" sz="6000" dirty="0">
                <a:latin typeface="+mn-lt"/>
              </a:rPr>
            </a:br>
            <a:r>
              <a:rPr lang="en-US" sz="6000" dirty="0">
                <a:latin typeface="+mn-lt"/>
              </a:rPr>
              <a:t>Faculty Summit </a:t>
            </a:r>
            <a:r>
              <a:rPr lang="en-US" sz="6000" dirty="0" smtClean="0">
                <a:latin typeface="+mn-lt"/>
              </a:rPr>
              <a:t>2008</a:t>
            </a:r>
            <a:endParaRPr lang="en-US" sz="8800" dirty="0">
              <a:solidFill>
                <a:schemeClr val="bg1"/>
              </a:solidFill>
              <a:latin typeface="+mn-lt"/>
            </a:endParaRPr>
          </a:p>
        </p:txBody>
      </p:sp>
      <p:pic>
        <p:nvPicPr>
          <p:cNvPr id="4" name="Picture 3" descr="Research_bL_r.png"/>
          <p:cNvPicPr>
            <a:picLocks noChangeAspect="1"/>
          </p:cNvPicPr>
          <p:nvPr userDrawn="1"/>
        </p:nvPicPr>
        <p:blipFill>
          <a:blip r:embed="rId3"/>
          <a:stretch>
            <a:fillRect/>
          </a:stretch>
        </p:blipFill>
        <p:spPr>
          <a:xfrm>
            <a:off x="9948088" y="206400"/>
            <a:ext cx="1709928" cy="475324"/>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5938" y="228600"/>
            <a:ext cx="11164887" cy="665163"/>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515938" y="1420813"/>
            <a:ext cx="11164887" cy="212725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27" r:id="rId3"/>
    <p:sldLayoutId id="2147483728" r:id="rId4"/>
    <p:sldLayoutId id="2147483729" r:id="rId5"/>
    <p:sldLayoutId id="2147483730" r:id="rId6"/>
    <p:sldLayoutId id="2147483731" r:id="rId7"/>
    <p:sldLayoutId id="2147483732" r:id="rId8"/>
    <p:sldLayoutId id="2147483736" r:id="rId9"/>
    <p:sldLayoutId id="2147483737" r:id="rId10"/>
    <p:sldLayoutId id="2147483738" r:id="rId11"/>
  </p:sldLayoutIdLst>
  <p:transition>
    <p:fade/>
  </p:transition>
  <p:txStyles>
    <p:titleStyle>
      <a:lvl1pPr algn="l" defTabSz="1095375" rtl="0" eaLnBrk="1" fontAlgn="base" hangingPunct="1">
        <a:lnSpc>
          <a:spcPct val="90000"/>
        </a:lnSpc>
        <a:spcBef>
          <a:spcPct val="0"/>
        </a:spcBef>
        <a:spcAft>
          <a:spcPct val="0"/>
        </a:spcAft>
        <a:defRPr lang="en-US" sz="4800" kern="1200" spc="-36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2pPr>
      <a:lvl3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3pPr>
      <a:lvl4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4pPr>
      <a:lvl5pPr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1095375" rtl="0" eaLnBrk="1" fontAlgn="base" hangingPunct="1">
        <a:lnSpc>
          <a:spcPct val="90000"/>
        </a:lnSpc>
        <a:spcBef>
          <a:spcPct val="0"/>
        </a:spcBef>
        <a:spcAft>
          <a:spcPct val="0"/>
        </a:spcAft>
        <a:defRPr sz="4800">
          <a:solidFill>
            <a:schemeClr val="tx1"/>
          </a:solidFill>
          <a:latin typeface="Segoe" pitchFamily="34" charset="0"/>
          <a:cs typeface="Arial" pitchFamily="34" charset="0"/>
        </a:defRPr>
      </a:lvl9pPr>
    </p:titleStyle>
    <p:bodyStyle>
      <a:lvl1pPr marL="396875" indent="-396875" algn="l" defTabSz="912813" rtl="0" eaLnBrk="1" fontAlgn="base" hangingPunct="1">
        <a:lnSpc>
          <a:spcPct val="90000"/>
        </a:lnSpc>
        <a:spcBef>
          <a:spcPct val="20000"/>
        </a:spcBef>
        <a:spcAft>
          <a:spcPct val="0"/>
        </a:spcAft>
        <a:buSzPct val="85000"/>
        <a:buBlip>
          <a:blip r:embed="rId14"/>
        </a:buBlip>
        <a:defRPr sz="3200" kern="1200">
          <a:solidFill>
            <a:schemeClr val="bg1"/>
          </a:solidFill>
          <a:latin typeface="+mn-lt"/>
          <a:ea typeface="+mn-ea"/>
          <a:cs typeface="+mn-cs"/>
        </a:defRPr>
      </a:lvl1pPr>
      <a:lvl2pPr marL="914400" indent="-396875" algn="l" defTabSz="912813" rtl="0" eaLnBrk="1" fontAlgn="base" hangingPunct="1">
        <a:lnSpc>
          <a:spcPct val="90000"/>
        </a:lnSpc>
        <a:spcBef>
          <a:spcPct val="20000"/>
        </a:spcBef>
        <a:spcAft>
          <a:spcPct val="0"/>
        </a:spcAft>
        <a:buSzPct val="85000"/>
        <a:buBlip>
          <a:blip r:embed="rId14"/>
        </a:buBlip>
        <a:defRPr sz="2800" kern="1200">
          <a:solidFill>
            <a:schemeClr val="bg1"/>
          </a:solidFill>
          <a:latin typeface="+mn-lt"/>
          <a:ea typeface="+mn-ea"/>
          <a:cs typeface="+mn-cs"/>
        </a:defRPr>
      </a:lvl2pPr>
      <a:lvl3pPr marL="1258888" indent="-344488"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3pPr>
      <a:lvl4pPr marL="1604963" indent="-346075"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4pPr>
      <a:lvl5pPr marL="1941513" indent="-336550" algn="l" defTabSz="912813" rtl="0" eaLnBrk="1" fontAlgn="base" hangingPunct="1">
        <a:lnSpc>
          <a:spcPct val="90000"/>
        </a:lnSpc>
        <a:spcBef>
          <a:spcPct val="20000"/>
        </a:spcBef>
        <a:spcAft>
          <a:spcPct val="0"/>
        </a:spcAft>
        <a:buSzPct val="85000"/>
        <a:buBlip>
          <a:blip r:embed="rId14"/>
        </a:buBlip>
        <a:defRPr sz="2400" kern="1200">
          <a:solidFill>
            <a:schemeClr val="bg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2050" name="Picture 3" descr="white rectangle.png"/>
          <p:cNvPicPr>
            <a:picLocks noChangeAspect="1"/>
          </p:cNvPicPr>
          <p:nvPr/>
        </p:nvPicPr>
        <p:blipFill>
          <a:blip r:embed="rId4"/>
          <a:srcRect b="10452"/>
          <a:stretch>
            <a:fillRect/>
          </a:stretch>
        </p:blipFill>
        <p:spPr bwMode="auto">
          <a:xfrm>
            <a:off x="0" y="1300163"/>
            <a:ext cx="12188825" cy="5557837"/>
          </a:xfrm>
          <a:prstGeom prst="rect">
            <a:avLst/>
          </a:prstGeom>
          <a:noFill/>
          <a:ln w="9525">
            <a:noFill/>
            <a:miter lim="800000"/>
            <a:headEnd/>
            <a:tailEnd/>
          </a:ln>
        </p:spPr>
      </p:pic>
      <p:sp>
        <p:nvSpPr>
          <p:cNvPr id="2" name="Title Placeholder 1"/>
          <p:cNvSpPr>
            <a:spLocks noGrp="1"/>
          </p:cNvSpPr>
          <p:nvPr>
            <p:ph type="title"/>
          </p:nvPr>
        </p:nvSpPr>
        <p:spPr>
          <a:xfrm>
            <a:off x="508000" y="230188"/>
            <a:ext cx="11172825" cy="665162"/>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2052" name="Text Placeholder 2"/>
          <p:cNvSpPr>
            <a:spLocks noGrp="1"/>
          </p:cNvSpPr>
          <p:nvPr>
            <p:ph type="body" idx="1"/>
          </p:nvPr>
        </p:nvSpPr>
        <p:spPr bwMode="auto">
          <a:xfrm>
            <a:off x="963613" y="1905000"/>
            <a:ext cx="10717212" cy="2108200"/>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33" r:id="rId1"/>
  </p:sldLayoutIdLst>
  <p:transition>
    <p:fade/>
  </p:transition>
  <p:txStyles>
    <p:titleStyle>
      <a:lvl1pPr algn="l" defTabSz="912813" rtl="0" fontAlgn="base">
        <a:lnSpc>
          <a:spcPct val="90000"/>
        </a:lnSpc>
        <a:spcBef>
          <a:spcPct val="0"/>
        </a:spcBef>
        <a:spcAft>
          <a:spcPct val="0"/>
        </a:spcAft>
        <a:defRPr lang="en-US" sz="4800" kern="12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a:lvl2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2pPr>
      <a:lvl3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3pPr>
      <a:lvl4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4pPr>
      <a:lvl5pPr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5pPr>
      <a:lvl6pPr marL="4572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6pPr>
      <a:lvl7pPr marL="9144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7pPr>
      <a:lvl8pPr marL="13716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8pPr>
      <a:lvl9pPr marL="1828800" algn="l" defTabSz="912813" rtl="0" fontAlgn="base">
        <a:lnSpc>
          <a:spcPct val="90000"/>
        </a:lnSpc>
        <a:spcBef>
          <a:spcPct val="0"/>
        </a:spcBef>
        <a:spcAft>
          <a:spcPct val="0"/>
        </a:spcAft>
        <a:defRPr sz="4800">
          <a:solidFill>
            <a:schemeClr val="tx1"/>
          </a:solidFill>
          <a:latin typeface="Segoe" pitchFamily="34" charset="0"/>
          <a:cs typeface="Arial" pitchFamily="34" charset="0"/>
        </a:defRPr>
      </a:lvl9pPr>
    </p:titleStyle>
    <p:bodyStyle>
      <a:lvl1pPr algn="l" defTabSz="912813" rtl="0" fontAlgn="base">
        <a:lnSpc>
          <a:spcPct val="90000"/>
        </a:lnSpc>
        <a:spcBef>
          <a:spcPct val="20000"/>
        </a:spcBef>
        <a:spcAft>
          <a:spcPct val="0"/>
        </a:spcAft>
        <a:buFont typeface="Arial" pitchFamily="34" charset="0"/>
        <a:defRPr sz="3000" b="1" kern="1200">
          <a:solidFill>
            <a:schemeClr val="tx1"/>
          </a:solidFill>
          <a:latin typeface="Courier New" pitchFamily="49" charset="0"/>
          <a:ea typeface="+mn-ea"/>
          <a:cs typeface="Courier New" pitchFamily="49" charset="0"/>
        </a:defRPr>
      </a:lvl1pPr>
      <a:lvl2pPr marL="384175" indent="-6350" algn="l" defTabSz="912813" rtl="0" fontAlgn="base">
        <a:lnSpc>
          <a:spcPct val="90000"/>
        </a:lnSpc>
        <a:spcBef>
          <a:spcPct val="20000"/>
        </a:spcBef>
        <a:spcAft>
          <a:spcPct val="0"/>
        </a:spcAft>
        <a:buFont typeface="Arial" pitchFamily="34" charset="0"/>
        <a:defRPr sz="2800" b="1" kern="1200">
          <a:solidFill>
            <a:schemeClr val="tx1"/>
          </a:solidFill>
          <a:latin typeface="Courier New" pitchFamily="49" charset="0"/>
          <a:ea typeface="+mn-ea"/>
          <a:cs typeface="Courier New" pitchFamily="49" charset="0"/>
        </a:defRPr>
      </a:lvl2pPr>
      <a:lvl3pPr marL="760413"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3pPr>
      <a:lvl4pPr marL="1093788" indent="6350"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4pPr>
      <a:lvl5pPr marL="1425575" algn="l" defTabSz="912813" rtl="0" fontAlgn="base">
        <a:lnSpc>
          <a:spcPct val="90000"/>
        </a:lnSpc>
        <a:spcBef>
          <a:spcPct val="20000"/>
        </a:spcBef>
        <a:spcAft>
          <a:spcPct val="0"/>
        </a:spcAft>
        <a:buFont typeface="Arial" pitchFamily="34" charset="0"/>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info-libraries.mit.edu/scholarly/open-access-initiativ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fas.harvard.edu/home/news%20and%20events/releases/scholarly%2002122008.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arXiv.org e-Print archive</a:t>
            </a:r>
          </a:p>
        </p:txBody>
      </p:sp>
      <p:sp>
        <p:nvSpPr>
          <p:cNvPr id="3" name="Text Placeholder 2"/>
          <p:cNvSpPr>
            <a:spLocks noGrp="1"/>
          </p:cNvSpPr>
          <p:nvPr>
            <p:ph sz="half" idx="1"/>
          </p:nvPr>
        </p:nvSpPr>
        <p:spPr>
          <a:xfrm>
            <a:off x="507868" y="1411553"/>
            <a:ext cx="5484971" cy="5087547"/>
          </a:xfrm>
        </p:spPr>
        <p:txBody>
          <a:bodyPr/>
          <a:lstStyle/>
          <a:p>
            <a:r>
              <a:rPr lang="en-US" sz="800" dirty="0" smtClean="0"/>
              <a:t>Automated e-print archives physics Search Form Interface </a:t>
            </a:r>
            <a:r>
              <a:rPr lang="en-US" sz="800" dirty="0" err="1" smtClean="0"/>
              <a:t>Catchup</a:t>
            </a:r>
            <a:r>
              <a:rPr lang="en-US" sz="800" dirty="0" smtClean="0"/>
              <a:t> Help</a:t>
            </a:r>
          </a:p>
          <a:p>
            <a:r>
              <a:rPr lang="en-US" sz="800" dirty="0" smtClean="0"/>
              <a:t>11 Nov 2004: New </a:t>
            </a:r>
            <a:r>
              <a:rPr lang="en-US" sz="800" dirty="0" err="1" smtClean="0"/>
              <a:t>CoRR</a:t>
            </a:r>
            <a:r>
              <a:rPr lang="en-US" sz="800" dirty="0" smtClean="0"/>
              <a:t> interface introduced for our </a:t>
            </a:r>
            <a:r>
              <a:rPr lang="en-US" sz="800" dirty="0" err="1" smtClean="0"/>
              <a:t>cs</a:t>
            </a:r>
            <a:r>
              <a:rPr lang="en-US" sz="800" dirty="0" smtClean="0"/>
              <a:t> users.</a:t>
            </a:r>
          </a:p>
          <a:p>
            <a:r>
              <a:rPr lang="en-US" sz="800" dirty="0" smtClean="0"/>
              <a:t>29 Sep 2004: Search engine for user help pages installed.</a:t>
            </a:r>
          </a:p>
          <a:p>
            <a:r>
              <a:rPr lang="en-US" sz="800" dirty="0" smtClean="0"/>
              <a:t>For more info, see cumulative "What’s New" pages.</a:t>
            </a:r>
          </a:p>
          <a:p>
            <a:r>
              <a:rPr lang="en-US" sz="800" dirty="0" smtClean="0"/>
              <a:t>Robots Beware: indiscriminate automated downloads from this site are not permitted.</a:t>
            </a:r>
          </a:p>
          <a:p>
            <a:r>
              <a:rPr lang="en-US" sz="800" dirty="0" smtClean="0"/>
              <a:t>Physics</a:t>
            </a:r>
          </a:p>
          <a:p>
            <a:pPr lvl="1"/>
            <a:r>
              <a:rPr lang="en-US" sz="700" dirty="0" smtClean="0"/>
              <a:t>Astrophysics (</a:t>
            </a:r>
            <a:r>
              <a:rPr lang="en-US" sz="700" dirty="0" err="1" smtClean="0"/>
              <a:t>astro</a:t>
            </a:r>
            <a:r>
              <a:rPr lang="en-US" sz="700" dirty="0" smtClean="0"/>
              <a:t>-ph new, recent, abs, find)</a:t>
            </a:r>
          </a:p>
          <a:p>
            <a:pPr lvl="1"/>
            <a:r>
              <a:rPr lang="en-US" sz="700" dirty="0" smtClean="0"/>
              <a:t>Condensed Matter (</a:t>
            </a:r>
            <a:r>
              <a:rPr lang="en-US" sz="700" dirty="0" err="1" smtClean="0"/>
              <a:t>cond</a:t>
            </a:r>
            <a:r>
              <a:rPr lang="en-US" sz="700" dirty="0" smtClean="0"/>
              <a:t>-mat new, recent, abs, find)</a:t>
            </a:r>
          </a:p>
          <a:p>
            <a:pPr lvl="1"/>
            <a:r>
              <a:rPr lang="en-US" sz="700" dirty="0" smtClean="0"/>
              <a:t>includes: Disordered Systems and Neural Networks; Materials Science; </a:t>
            </a:r>
            <a:r>
              <a:rPr lang="en-US" sz="700" dirty="0" err="1" smtClean="0"/>
              <a:t>Mesoscopic</a:t>
            </a:r>
            <a:r>
              <a:rPr lang="en-US" sz="700" dirty="0" smtClean="0"/>
              <a:t> Systems</a:t>
            </a:r>
          </a:p>
          <a:p>
            <a:pPr lvl="1"/>
            <a:r>
              <a:rPr lang="en-US" sz="700" dirty="0" smtClean="0"/>
              <a:t>and Quantum Hall Effect; Other; Soft Condensed Matter; Statistical Mechanics; Strongly</a:t>
            </a:r>
          </a:p>
          <a:p>
            <a:pPr lvl="1"/>
            <a:r>
              <a:rPr lang="en-US" sz="700" dirty="0" smtClean="0"/>
              <a:t>Correlated Electrons; Superconductivity</a:t>
            </a:r>
          </a:p>
          <a:p>
            <a:pPr lvl="1"/>
            <a:r>
              <a:rPr lang="en-US" sz="700" dirty="0" smtClean="0"/>
              <a:t>General Relativity and Quantum Cosmology (</a:t>
            </a:r>
            <a:r>
              <a:rPr lang="en-US" sz="700" dirty="0" err="1" smtClean="0"/>
              <a:t>gr</a:t>
            </a:r>
            <a:r>
              <a:rPr lang="en-US" sz="700" dirty="0" smtClean="0"/>
              <a:t>-qc new, recent, abs, find)</a:t>
            </a:r>
          </a:p>
          <a:p>
            <a:pPr lvl="1"/>
            <a:r>
              <a:rPr lang="en-US" sz="700" dirty="0" smtClean="0"/>
              <a:t>High Energy Physics - Experiment (</a:t>
            </a:r>
            <a:r>
              <a:rPr lang="en-US" sz="700" dirty="0" err="1" smtClean="0"/>
              <a:t>hep</a:t>
            </a:r>
            <a:r>
              <a:rPr lang="en-US" sz="700" dirty="0" smtClean="0"/>
              <a:t>-ex new, recent, abs, find)</a:t>
            </a:r>
          </a:p>
          <a:p>
            <a:pPr lvl="1"/>
            <a:r>
              <a:rPr lang="en-US" sz="700" dirty="0" smtClean="0"/>
              <a:t>High Energy Physics - Lattice (</a:t>
            </a:r>
            <a:r>
              <a:rPr lang="en-US" sz="700" dirty="0" err="1" smtClean="0"/>
              <a:t>hep</a:t>
            </a:r>
            <a:r>
              <a:rPr lang="en-US" sz="700" dirty="0" smtClean="0"/>
              <a:t>-lat new, recent, abs, find)</a:t>
            </a:r>
          </a:p>
          <a:p>
            <a:pPr lvl="1"/>
            <a:r>
              <a:rPr lang="en-US" sz="700" dirty="0" smtClean="0"/>
              <a:t>High Energy Physics - Phenomenology (</a:t>
            </a:r>
            <a:r>
              <a:rPr lang="en-US" sz="700" dirty="0" err="1" smtClean="0"/>
              <a:t>hep</a:t>
            </a:r>
            <a:r>
              <a:rPr lang="en-US" sz="700" dirty="0" smtClean="0"/>
              <a:t>-ph new, recent, abs, find)</a:t>
            </a:r>
          </a:p>
          <a:p>
            <a:pPr lvl="1"/>
            <a:r>
              <a:rPr lang="en-US" sz="700" dirty="0" smtClean="0"/>
              <a:t>High Energy Physics - Theory (</a:t>
            </a:r>
            <a:r>
              <a:rPr lang="en-US" sz="700" dirty="0" err="1" smtClean="0"/>
              <a:t>hep-th</a:t>
            </a:r>
            <a:r>
              <a:rPr lang="en-US" sz="700" dirty="0" smtClean="0"/>
              <a:t> new, recent, abs, find)</a:t>
            </a:r>
          </a:p>
          <a:p>
            <a:pPr lvl="1"/>
            <a:r>
              <a:rPr lang="en-US" sz="700" dirty="0" smtClean="0"/>
              <a:t>Mathematical Physics (math-ph new, recent, abs, find)</a:t>
            </a:r>
          </a:p>
          <a:p>
            <a:pPr lvl="1"/>
            <a:r>
              <a:rPr lang="en-US" sz="700" dirty="0" smtClean="0"/>
              <a:t>Nuclear Experiment (</a:t>
            </a:r>
            <a:r>
              <a:rPr lang="en-US" sz="700" dirty="0" err="1" smtClean="0"/>
              <a:t>nucl</a:t>
            </a:r>
            <a:r>
              <a:rPr lang="en-US" sz="700" dirty="0" smtClean="0"/>
              <a:t>-ex new, recent, abs, find)</a:t>
            </a:r>
          </a:p>
          <a:p>
            <a:pPr lvl="1"/>
            <a:r>
              <a:rPr lang="en-US" sz="700" dirty="0" smtClean="0"/>
              <a:t>Nuclear Theory (</a:t>
            </a:r>
            <a:r>
              <a:rPr lang="en-US" sz="700" dirty="0" err="1" smtClean="0"/>
              <a:t>nucl-th</a:t>
            </a:r>
            <a:r>
              <a:rPr lang="en-US" sz="700" dirty="0" smtClean="0"/>
              <a:t> new, recent, abs, find)</a:t>
            </a:r>
          </a:p>
          <a:p>
            <a:pPr lvl="1"/>
            <a:r>
              <a:rPr lang="en-US" sz="700" dirty="0" smtClean="0"/>
              <a:t>Physics (physics new, recent, abs, find)</a:t>
            </a:r>
          </a:p>
          <a:p>
            <a:pPr lvl="1"/>
            <a:r>
              <a:rPr lang="en-US" sz="700" dirty="0" smtClean="0"/>
              <a:t>includes (see detailed description): Accelerator Physics; Atmospheric and Oceanic Physics;</a:t>
            </a:r>
          </a:p>
          <a:p>
            <a:pPr lvl="1"/>
            <a:r>
              <a:rPr lang="en-US" sz="700" dirty="0" smtClean="0"/>
              <a:t>Atomic Physics; Atomic and Molecular Clusters; Biological Physics; Chemical Physics;</a:t>
            </a:r>
          </a:p>
          <a:p>
            <a:pPr lvl="1"/>
            <a:r>
              <a:rPr lang="en-US" sz="700" dirty="0" smtClean="0"/>
              <a:t>Classical Physics; Computational Physics; Data Analysis, Statistics and Probability; Fluid</a:t>
            </a:r>
          </a:p>
          <a:p>
            <a:pPr lvl="1"/>
            <a:r>
              <a:rPr lang="en-US" sz="700" dirty="0" smtClean="0"/>
              <a:t>Dynamics; General Physics; Geophysics; History of Physics; Instrumentation and Detectors;</a:t>
            </a:r>
          </a:p>
          <a:p>
            <a:pPr lvl="1"/>
            <a:r>
              <a:rPr lang="en-US" sz="700" dirty="0" smtClean="0"/>
              <a:t>Medical Physics; Optics; Physics Education; Physics and Society; Plasma Physics; Popular</a:t>
            </a:r>
          </a:p>
          <a:p>
            <a:pPr lvl="1"/>
            <a:r>
              <a:rPr lang="en-US" sz="700" dirty="0" smtClean="0"/>
              <a:t>Physics; Space Physics</a:t>
            </a:r>
          </a:p>
          <a:p>
            <a:pPr lvl="1"/>
            <a:r>
              <a:rPr lang="en-US" sz="700" dirty="0" smtClean="0"/>
              <a:t>Quantum Physics (quant-ph new, recent, abs, find)</a:t>
            </a:r>
          </a:p>
          <a:p>
            <a:r>
              <a:rPr lang="en-US" sz="800" dirty="0" smtClean="0"/>
              <a:t>Mathematics</a:t>
            </a:r>
          </a:p>
          <a:p>
            <a:pPr lvl="1"/>
            <a:r>
              <a:rPr lang="en-US" sz="700" dirty="0" smtClean="0"/>
              <a:t>Mathematics (math new, recent, abs, find)</a:t>
            </a:r>
          </a:p>
          <a:p>
            <a:pPr lvl="1"/>
            <a:r>
              <a:rPr lang="en-US" sz="700" dirty="0" smtClean="0"/>
              <a:t>includes (see detailed description): Algebraic Geometry; Algebraic Topology; Analysis of</a:t>
            </a:r>
          </a:p>
          <a:p>
            <a:pPr lvl="1"/>
            <a:r>
              <a:rPr lang="en-US" sz="700" dirty="0" smtClean="0"/>
              <a:t>PDEs; Category Theory; Classical Analysis and ODEs; </a:t>
            </a:r>
            <a:r>
              <a:rPr lang="en-US" sz="700" dirty="0" err="1" smtClean="0"/>
              <a:t>Combinatorics</a:t>
            </a:r>
            <a:r>
              <a:rPr lang="en-US" sz="700" dirty="0" smtClean="0"/>
              <a:t>; Commutative Algebra;</a:t>
            </a:r>
          </a:p>
          <a:p>
            <a:pPr lvl="1"/>
            <a:r>
              <a:rPr lang="en-US" sz="700" dirty="0" smtClean="0"/>
              <a:t>Complex Variables; Differential Geometry; Dynamical Systems; Functional Analysis; General</a:t>
            </a:r>
          </a:p>
          <a:p>
            <a:pPr lvl="1"/>
            <a:r>
              <a:rPr lang="en-US" sz="700" dirty="0" smtClean="0"/>
              <a:t>Mathematics; General Topology; Geometric Topology; Group Theory; History and Overview;</a:t>
            </a:r>
          </a:p>
          <a:p>
            <a:pPr lvl="1"/>
            <a:r>
              <a:rPr lang="en-US" sz="700" dirty="0" smtClean="0"/>
              <a:t>K-Theory and Homology; Logic; Mathematical Physics; Metric Geometry; Number Theory;</a:t>
            </a:r>
          </a:p>
          <a:p>
            <a:pPr lvl="1"/>
            <a:r>
              <a:rPr lang="en-US" sz="700" dirty="0" smtClean="0"/>
              <a:t>Numerical Analysis; Operator Algebras; Optimization and Control; Probability; Quantum</a:t>
            </a:r>
          </a:p>
          <a:p>
            <a:pPr lvl="1"/>
            <a:r>
              <a:rPr lang="en-US" sz="700" dirty="0" smtClean="0"/>
              <a:t>Algebra; Representation Theory; Rings and Algebras; Spectral Theory; Statistics; </a:t>
            </a:r>
            <a:r>
              <a:rPr lang="en-US" sz="700" dirty="0" err="1" smtClean="0"/>
              <a:t>Symplectic</a:t>
            </a:r>
            <a:endParaRPr lang="en-US" sz="700" dirty="0" smtClean="0"/>
          </a:p>
          <a:p>
            <a:pPr lvl="1"/>
            <a:r>
              <a:rPr lang="en-US" sz="700" dirty="0" smtClean="0"/>
              <a:t>Geometry</a:t>
            </a:r>
          </a:p>
          <a:p>
            <a:r>
              <a:rPr lang="en-US" sz="800" dirty="0" smtClean="0"/>
              <a:t>Nonlinear Sciences</a:t>
            </a:r>
          </a:p>
          <a:p>
            <a:pPr lvl="1"/>
            <a:r>
              <a:rPr lang="en-US" sz="700" dirty="0" smtClean="0"/>
              <a:t>Nonlinear Sciences (</a:t>
            </a:r>
            <a:r>
              <a:rPr lang="en-US" sz="700" dirty="0" err="1" smtClean="0"/>
              <a:t>nlin</a:t>
            </a:r>
            <a:r>
              <a:rPr lang="en-US" sz="700" dirty="0" smtClean="0"/>
              <a:t> new, recent, abs, find)</a:t>
            </a:r>
          </a:p>
          <a:p>
            <a:pPr lvl="1"/>
            <a:r>
              <a:rPr lang="en-US" sz="700" dirty="0" smtClean="0"/>
              <a:t>includes (see detailed description): Adaptation and Self-Organizing Systems; Cellular Automata</a:t>
            </a:r>
          </a:p>
          <a:p>
            <a:pPr lvl="1"/>
            <a:r>
              <a:rPr lang="en-US" sz="700" dirty="0" smtClean="0"/>
              <a:t>and Lattice Gases; Chaotic Dynamics; Exactly Solvable and </a:t>
            </a:r>
            <a:r>
              <a:rPr lang="en-US" sz="700" dirty="0" err="1" smtClean="0"/>
              <a:t>Integrable</a:t>
            </a:r>
            <a:r>
              <a:rPr lang="en-US" sz="700" dirty="0" smtClean="0"/>
              <a:t> Systems; Pattern</a:t>
            </a:r>
          </a:p>
          <a:p>
            <a:pPr lvl="1"/>
            <a:r>
              <a:rPr lang="en-US" sz="700" dirty="0" smtClean="0"/>
              <a:t>Formation and </a:t>
            </a:r>
            <a:r>
              <a:rPr lang="en-US" sz="700" dirty="0" err="1" smtClean="0"/>
              <a:t>Solitons</a:t>
            </a:r>
            <a:endParaRPr lang="en-US" sz="700" dirty="0" smtClean="0"/>
          </a:p>
        </p:txBody>
      </p:sp>
      <p:sp>
        <p:nvSpPr>
          <p:cNvPr id="4" name="Content Placeholder 3"/>
          <p:cNvSpPr>
            <a:spLocks noGrp="1"/>
          </p:cNvSpPr>
          <p:nvPr>
            <p:ph sz="half" idx="2"/>
          </p:nvPr>
        </p:nvSpPr>
        <p:spPr>
          <a:xfrm>
            <a:off x="6195986" y="1411553"/>
            <a:ext cx="5484971" cy="3037755"/>
          </a:xfrm>
        </p:spPr>
        <p:txBody>
          <a:bodyPr/>
          <a:lstStyle/>
          <a:p>
            <a:r>
              <a:rPr lang="en-US" sz="800" dirty="0" smtClean="0"/>
              <a:t>Computer Science</a:t>
            </a:r>
          </a:p>
          <a:p>
            <a:pPr lvl="1"/>
            <a:r>
              <a:rPr lang="en-US" sz="700" dirty="0" smtClean="0"/>
              <a:t>Computing Research Repository (</a:t>
            </a:r>
            <a:r>
              <a:rPr lang="en-US" sz="700" dirty="0" err="1" smtClean="0"/>
              <a:t>CoRR</a:t>
            </a:r>
            <a:r>
              <a:rPr lang="en-US" sz="700" dirty="0" smtClean="0"/>
              <a:t> new, recent, abs, find includes (see detailed description): Architecture; Artificial Intelligence; Computation and Language; Computational Complexity; Computational Engineering, Finance, and Science; Computational Geometry; Computer Science and Game Theory; Computer Vision and Pattern Recognition; Computers and Society; Cryptography and Security; Data Structures and Algorithms; Databases; Digital Libraries; Discrete Mathematics; Distributed, Parallel, and Cluster Computing; General Literature; Graphics; Human-Computer Interaction; Information Retrieval; Information Theory; Learning; Logic in Computer Science; Mathematical Software; </a:t>
            </a:r>
            <a:r>
              <a:rPr lang="en-US" sz="700" dirty="0" err="1" smtClean="0"/>
              <a:t>Multiagent</a:t>
            </a:r>
            <a:r>
              <a:rPr lang="en-US" sz="700" dirty="0" smtClean="0"/>
              <a:t> Systems; Multimedia; Networking and Internet Architecture; Neural and Evolutionary Computing; Numerical Analysis; Operating Systems; Other; Performance; Programming Languages; Robotics; Software Engineering; Sound; Symbolic Computation</a:t>
            </a:r>
          </a:p>
          <a:p>
            <a:r>
              <a:rPr lang="en-US" sz="800" dirty="0" smtClean="0"/>
              <a:t>Quantitative Biology</a:t>
            </a:r>
          </a:p>
          <a:p>
            <a:pPr lvl="1"/>
            <a:r>
              <a:rPr lang="en-US" sz="700" dirty="0" smtClean="0"/>
              <a:t>Quantitative Biology (q-bio new, recent, abs, find) includes (see detailed description): </a:t>
            </a:r>
            <a:r>
              <a:rPr lang="en-US" sz="700" dirty="0" err="1" smtClean="0"/>
              <a:t>Biomolecules</a:t>
            </a:r>
            <a:r>
              <a:rPr lang="en-US" sz="700" dirty="0" smtClean="0"/>
              <a:t>; Cell Behavior; Genomics; Molecular Networks; Neurons and Cognition; Other; Populations and Evolution; Quantitative Methods; </a:t>
            </a:r>
            <a:r>
              <a:rPr lang="en-US" sz="700" dirty="0" err="1" smtClean="0"/>
              <a:t>Subcellular</a:t>
            </a:r>
            <a:r>
              <a:rPr lang="en-US" sz="700" dirty="0" smtClean="0"/>
              <a:t> Processes; Tissues and Organs</a:t>
            </a:r>
          </a:p>
          <a:p>
            <a:r>
              <a:rPr lang="en-US" sz="800" dirty="0" smtClean="0"/>
              <a:t>About </a:t>
            </a:r>
            <a:r>
              <a:rPr lang="en-US" sz="800" dirty="0" err="1" smtClean="0"/>
              <a:t>arXiv</a:t>
            </a:r>
            <a:endParaRPr lang="en-US" sz="800" dirty="0" smtClean="0"/>
          </a:p>
          <a:p>
            <a:pPr lvl="1"/>
            <a:r>
              <a:rPr lang="en-US" sz="600" dirty="0" smtClean="0"/>
              <a:t>Some</a:t>
            </a:r>
            <a:r>
              <a:rPr lang="en-US" sz="700" dirty="0" smtClean="0"/>
              <a:t> related and unrelated servers (including </a:t>
            </a:r>
            <a:r>
              <a:rPr lang="en-US" sz="700" dirty="0" err="1" smtClean="0"/>
              <a:t>arXiv</a:t>
            </a:r>
            <a:r>
              <a:rPr lang="en-US" sz="700" dirty="0" smtClean="0"/>
              <a:t> mirror sites)</a:t>
            </a:r>
          </a:p>
          <a:p>
            <a:pPr lvl="1"/>
            <a:r>
              <a:rPr lang="en-US" sz="700" dirty="0" smtClean="0"/>
              <a:t>RSS feeds are now available for individual archives and categories.</a:t>
            </a:r>
          </a:p>
          <a:p>
            <a:pPr lvl="1"/>
            <a:r>
              <a:rPr lang="en-US" sz="700" dirty="0" smtClean="0"/>
              <a:t>today’s usage for arXiv.org (not including mirrors)</a:t>
            </a:r>
          </a:p>
          <a:p>
            <a:pPr lvl="1"/>
            <a:r>
              <a:rPr lang="en-US" sz="700" dirty="0" smtClean="0"/>
              <a:t>some info on delivery type [</a:t>
            </a:r>
            <a:r>
              <a:rPr lang="en-US" sz="700" dirty="0" err="1" smtClean="0"/>
              <a:t>src</a:t>
            </a:r>
            <a:r>
              <a:rPr lang="en-US" sz="700" dirty="0" smtClean="0"/>
              <a:t>] and potential problems</a:t>
            </a:r>
          </a:p>
          <a:p>
            <a:r>
              <a:rPr lang="en-US" sz="800" dirty="0" err="1" smtClean="0"/>
              <a:t>arXiv</a:t>
            </a:r>
            <a:r>
              <a:rPr lang="en-US" sz="800" dirty="0" smtClean="0"/>
              <a:t> Advisory Board</a:t>
            </a:r>
          </a:p>
          <a:p>
            <a:pPr lvl="1"/>
            <a:r>
              <a:rPr lang="en-US" sz="700" dirty="0" smtClean="0"/>
              <a:t>Available macros and brief description available help on submitting and retrieving papers some background blurb, including invited talk at UNESCO HQ (Paris, 21 Feb. ’96), update Sep. 96 some info on </a:t>
            </a:r>
            <a:r>
              <a:rPr lang="en-US" sz="700" dirty="0" err="1" smtClean="0"/>
              <a:t>hypertex</a:t>
            </a:r>
            <a:r>
              <a:rPr lang="en-US" sz="700" dirty="0" smtClean="0"/>
              <a:t> </a:t>
            </a:r>
            <a:r>
              <a:rPr lang="en-US" sz="700" dirty="0" err="1" smtClean="0"/>
              <a:t>arXiv</a:t>
            </a:r>
            <a:r>
              <a:rPr lang="en-US" sz="700" dirty="0" smtClean="0"/>
              <a:t> is an e-print service in the fields of physics, mathematics, non-linear science, computer science, and quantitative biology. The contents of </a:t>
            </a:r>
            <a:r>
              <a:rPr lang="en-US" sz="700" dirty="0" err="1" smtClean="0"/>
              <a:t>arXiv</a:t>
            </a:r>
            <a:r>
              <a:rPr lang="en-US" sz="700" dirty="0" smtClean="0"/>
              <a:t> conform to Cornell University academic standards. </a:t>
            </a:r>
            <a:r>
              <a:rPr lang="en-US" sz="700" dirty="0" err="1" smtClean="0"/>
              <a:t>arXiv</a:t>
            </a:r>
            <a:r>
              <a:rPr lang="en-US" sz="700" dirty="0" smtClean="0"/>
              <a:t> is owned, operated </a:t>
            </a:r>
            <a:r>
              <a:rPr lang="en-US" sz="700" dirty="0" err="1" smtClean="0"/>
              <a:t>andfunded</a:t>
            </a:r>
            <a:r>
              <a:rPr lang="en-US" sz="700" dirty="0" smtClean="0"/>
              <a:t> by Cornell University, a private not-for-profit educational institution. </a:t>
            </a:r>
            <a:r>
              <a:rPr lang="en-US" sz="700" dirty="0" err="1" smtClean="0"/>
              <a:t>arXiv</a:t>
            </a:r>
            <a:r>
              <a:rPr lang="en-US" sz="700" dirty="0" smtClean="0"/>
              <a:t> is also partially funded by the National Science Foundation.</a:t>
            </a:r>
          </a:p>
          <a:p>
            <a:pPr lvl="1"/>
            <a:r>
              <a:rPr lang="en-US" sz="700" dirty="0" smtClean="0"/>
              <a:t>The Cornell University Library acknowledges the support of Sun Microsystems and U.S. Department of Energy’s Office of Scientific and Technical Information (providers of the E-Print Alert Service, which automatically notifies users of the latest information posted on </a:t>
            </a:r>
            <a:r>
              <a:rPr lang="en-US" sz="700" dirty="0" err="1" smtClean="0"/>
              <a:t>arXiv</a:t>
            </a:r>
            <a:r>
              <a:rPr lang="en-US" sz="700" dirty="0" smtClean="0"/>
              <a:t> and other related databases).</a:t>
            </a:r>
          </a:p>
          <a:p>
            <a:pPr lvl="1"/>
            <a:r>
              <a:rPr lang="en-US" sz="700" dirty="0" smtClean="0"/>
              <a:t>www-admin@arxiv.org</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Submissions per Month, ’91 – ’08</a:t>
            </a:r>
            <a:endParaRPr lang="en-US" dirty="0"/>
          </a:p>
        </p:txBody>
      </p:sp>
      <p:pic>
        <p:nvPicPr>
          <p:cNvPr id="48130" name="Picture 2"/>
          <p:cNvPicPr>
            <a:picLocks noChangeAspect="1" noChangeArrowheads="1"/>
          </p:cNvPicPr>
          <p:nvPr/>
        </p:nvPicPr>
        <p:blipFill>
          <a:blip r:embed="rId3"/>
          <a:stretch>
            <a:fillRect/>
          </a:stretch>
        </p:blipFill>
        <p:spPr bwMode="auto">
          <a:xfrm rot="5400000">
            <a:off x="2427309" y="366851"/>
            <a:ext cx="5657807" cy="6874827"/>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8827109" y="3274814"/>
            <a:ext cx="2908297" cy="369332"/>
          </a:xfrm>
          <a:prstGeom prst="rect">
            <a:avLst/>
          </a:prstGeom>
        </p:spPr>
        <p:txBody>
          <a:bodyPr wrap="none">
            <a:spAutoFit/>
          </a:bodyPr>
          <a:lstStyle/>
          <a:p>
            <a:r>
              <a:rPr lang="en-US" b="1" dirty="0" smtClean="0">
                <a:solidFill>
                  <a:schemeClr val="accent2"/>
                </a:solidFill>
                <a:latin typeface="+mn-lt"/>
              </a:rPr>
              <a:t>Total  490,000 (Jul. 2008)</a:t>
            </a: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664797"/>
          </a:xfrm>
        </p:spPr>
        <p:txBody>
          <a:bodyPr/>
          <a:lstStyle/>
          <a:p>
            <a:r>
              <a:rPr lang="en-US" dirty="0" smtClean="0"/>
              <a:t>Top Four Subject Areas</a:t>
            </a:r>
            <a:endParaRPr lang="en-US" dirty="0"/>
          </a:p>
        </p:txBody>
      </p:sp>
      <p:pic>
        <p:nvPicPr>
          <p:cNvPr id="49154" name="Picture 2"/>
          <p:cNvPicPr>
            <a:picLocks noChangeAspect="1" noChangeArrowheads="1"/>
          </p:cNvPicPr>
          <p:nvPr/>
        </p:nvPicPr>
        <p:blipFill>
          <a:blip r:embed="rId3"/>
          <a:srcRect/>
          <a:stretch>
            <a:fillRect/>
          </a:stretch>
        </p:blipFill>
        <p:spPr bwMode="auto">
          <a:xfrm rot="5400000">
            <a:off x="3396934" y="111983"/>
            <a:ext cx="5394957" cy="715918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Papers &amp; Wikipedia Entries</a:t>
            </a:r>
            <a:endParaRPr lang="en-US" dirty="0"/>
          </a:p>
        </p:txBody>
      </p:sp>
      <p:sp>
        <p:nvSpPr>
          <p:cNvPr id="6" name="Text Placeholder 5"/>
          <p:cNvSpPr>
            <a:spLocks noGrp="1"/>
          </p:cNvSpPr>
          <p:nvPr>
            <p:ph type="body" sz="quarter" idx="10"/>
          </p:nvPr>
        </p:nvSpPr>
        <p:spPr>
          <a:xfrm>
            <a:off x="499797" y="5979795"/>
            <a:ext cx="11689027" cy="667875"/>
          </a:xfrm>
        </p:spPr>
        <p:txBody>
          <a:bodyPr/>
          <a:lstStyle/>
          <a:p>
            <a:pPr marL="228600" indent="-228600"/>
            <a:r>
              <a:rPr lang="en-US" sz="1400" dirty="0" smtClean="0"/>
              <a:t>“Atlas of Science: Guiding the Navigation and Management of Scholarly Knowledge”, Part I: The Rise of Science and Technology. (2009)</a:t>
            </a:r>
          </a:p>
          <a:p>
            <a:pPr marL="228600" indent="-228600"/>
            <a:r>
              <a:rPr lang="en-US" sz="1400" dirty="0" smtClean="0"/>
              <a:t>Chart showing the number of papers/</a:t>
            </a:r>
            <a:r>
              <a:rPr lang="en-US" sz="1400" dirty="0" err="1" smtClean="0"/>
              <a:t>wikipedia</a:t>
            </a:r>
            <a:r>
              <a:rPr lang="en-US" sz="1400" dirty="0" smtClean="0"/>
              <a:t> entries for different databases and publication years.</a:t>
            </a:r>
          </a:p>
          <a:p>
            <a:pPr marL="228600" indent="-228600"/>
            <a:r>
              <a:rPr lang="en-US" sz="1400" dirty="0" smtClean="0"/>
              <a:t>Contact Katy </a:t>
            </a:r>
            <a:r>
              <a:rPr lang="en-US" sz="1400" dirty="0" err="1" smtClean="0"/>
              <a:t>B¨orner</a:t>
            </a:r>
            <a:r>
              <a:rPr lang="en-US" sz="1400" dirty="0" smtClean="0"/>
              <a:t> &lt;katy@indiana.edu&gt; or Elisha Hardy &lt;efhardy@indiana.edu&gt; for details.</a:t>
            </a:r>
          </a:p>
        </p:txBody>
      </p:sp>
      <p:pic>
        <p:nvPicPr>
          <p:cNvPr id="5" name="Picture 4" descr="papers.png"/>
          <p:cNvPicPr>
            <a:picLocks noChangeAspect="1"/>
          </p:cNvPicPr>
          <p:nvPr/>
        </p:nvPicPr>
        <p:blipFill>
          <a:blip r:embed="rId3"/>
          <a:stretch>
            <a:fillRect/>
          </a:stretch>
        </p:blipFill>
        <p:spPr>
          <a:xfrm>
            <a:off x="1986281" y="1390333"/>
            <a:ext cx="8216264" cy="44823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664797"/>
          </a:xfrm>
        </p:spPr>
        <p:txBody>
          <a:bodyPr/>
          <a:lstStyle/>
          <a:p>
            <a:r>
              <a:rPr smtClean="0"/>
              <a:t>’02-’07</a:t>
            </a:r>
            <a:endParaRPr lang="en-US" dirty="0"/>
          </a:p>
        </p:txBody>
      </p:sp>
      <p:pic>
        <p:nvPicPr>
          <p:cNvPr id="5" name="Picture 4" descr="02-07.png"/>
          <p:cNvPicPr>
            <a:picLocks noChangeAspect="1"/>
          </p:cNvPicPr>
          <p:nvPr/>
        </p:nvPicPr>
        <p:blipFill>
          <a:blip r:embed="rId3"/>
          <a:stretch>
            <a:fillRect/>
          </a:stretch>
        </p:blipFill>
        <p:spPr>
          <a:xfrm>
            <a:off x="2591276" y="1420813"/>
            <a:ext cx="7006274" cy="488142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0178" name="Picture 2"/>
          <p:cNvPicPr>
            <a:picLocks noChangeAspect="1" noChangeArrowheads="1"/>
          </p:cNvPicPr>
          <p:nvPr/>
        </p:nvPicPr>
        <p:blipFill>
          <a:blip r:embed="rId3"/>
          <a:srcRect/>
          <a:stretch>
            <a:fillRect/>
          </a:stretch>
        </p:blipFill>
        <p:spPr bwMode="auto">
          <a:xfrm rot="5400000">
            <a:off x="3327014" y="-946097"/>
            <a:ext cx="5534797" cy="958842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664797"/>
          </a:xfrm>
        </p:spPr>
        <p:txBody>
          <a:bodyPr/>
          <a:lstStyle/>
          <a:p>
            <a:r>
              <a:rPr smtClean="0"/>
              <a:t>Game Theory</a:t>
            </a:r>
            <a:endParaRPr lang="en-US" dirty="0"/>
          </a:p>
        </p:txBody>
      </p:sp>
      <p:sp>
        <p:nvSpPr>
          <p:cNvPr id="3" name="Text Placeholder 2"/>
          <p:cNvSpPr>
            <a:spLocks noGrp="1"/>
          </p:cNvSpPr>
          <p:nvPr>
            <p:ph type="body" sz="quarter" idx="10"/>
          </p:nvPr>
        </p:nvSpPr>
        <p:spPr>
          <a:xfrm>
            <a:off x="507868" y="1411552"/>
            <a:ext cx="11173090" cy="4395049"/>
          </a:xfrm>
        </p:spPr>
        <p:txBody>
          <a:bodyPr/>
          <a:lstStyle/>
          <a:p>
            <a:r>
              <a:rPr lang="en-US" sz="2800" b="1" dirty="0" smtClean="0"/>
              <a:t>A few percent submitted in first 60 seconds (increasing </a:t>
            </a:r>
            <a:br>
              <a:rPr lang="en-US" sz="2800" b="1" dirty="0" smtClean="0"/>
            </a:br>
            <a:r>
              <a:rPr lang="en-US" sz="2800" b="1" dirty="0" smtClean="0"/>
              <a:t>with time…)</a:t>
            </a:r>
          </a:p>
          <a:p>
            <a:r>
              <a:rPr lang="en-US" sz="2800" b="1" dirty="0" smtClean="0"/>
              <a:t>Dietrich (2008): At or near the top receive more citations by a factor of 2 (first six: </a:t>
            </a:r>
            <a:r>
              <a:rPr lang="en-US" sz="2800" b="1" dirty="0" smtClean="0">
                <a:solidFill>
                  <a:schemeClr val="accent1">
                    <a:lumMod val="50000"/>
                  </a:schemeClr>
                </a:solidFill>
              </a:rPr>
              <a:t>90 +/- 9</a:t>
            </a:r>
            <a:r>
              <a:rPr lang="en-US" sz="2800" b="1" dirty="0" smtClean="0"/>
              <a:t>, 10-40: </a:t>
            </a:r>
            <a:r>
              <a:rPr lang="en-US" sz="2800" b="1" dirty="0" smtClean="0">
                <a:solidFill>
                  <a:schemeClr val="accent2"/>
                </a:solidFill>
              </a:rPr>
              <a:t>45+/-.9</a:t>
            </a:r>
            <a:r>
              <a:rPr lang="en-US" sz="2800" b="1" dirty="0" smtClean="0"/>
              <a:t>)</a:t>
            </a:r>
          </a:p>
          <a:p>
            <a:pPr lvl="1"/>
            <a:r>
              <a:rPr lang="en-US" sz="2400" b="1" dirty="0" smtClean="0"/>
              <a:t>Visibility Bias</a:t>
            </a:r>
          </a:p>
          <a:p>
            <a:pPr lvl="1"/>
            <a:r>
              <a:rPr lang="en-US" sz="2400" b="1" dirty="0" smtClean="0"/>
              <a:t>Self-promotion Bias</a:t>
            </a:r>
          </a:p>
          <a:p>
            <a:r>
              <a:rPr lang="en-US" sz="2800" b="1" dirty="0" smtClean="0"/>
              <a:t>SP highest, but also difference definite VB effect (cited not necessarily due to inherent quality)</a:t>
            </a:r>
          </a:p>
          <a:p>
            <a:r>
              <a:rPr lang="en-US" sz="2800" b="1" dirty="0" smtClean="0"/>
              <a:t>Information overload so some overlooked?</a:t>
            </a:r>
          </a:p>
          <a:p>
            <a:r>
              <a:rPr lang="en-US" sz="2800" b="1" dirty="0" smtClean="0"/>
              <a:t>Need more tools to sort by relevance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lide-19.png"/>
          <p:cNvPicPr>
            <a:picLocks noChangeAspect="1"/>
          </p:cNvPicPr>
          <p:nvPr/>
        </p:nvPicPr>
        <p:blipFill>
          <a:blip r:embed="rId3"/>
          <a:srcRect/>
          <a:stretch>
            <a:fillRect/>
          </a:stretch>
        </p:blipFill>
        <p:spPr>
          <a:xfrm>
            <a:off x="2657279" y="1420813"/>
            <a:ext cx="6874268" cy="51983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lide-20.png"/>
          <p:cNvPicPr>
            <a:picLocks noChangeAspect="1"/>
          </p:cNvPicPr>
          <p:nvPr/>
        </p:nvPicPr>
        <p:blipFill>
          <a:blip r:embed="rId3"/>
          <a:stretch>
            <a:fillRect/>
          </a:stretch>
        </p:blipFill>
        <p:spPr>
          <a:xfrm>
            <a:off x="2525599" y="1420813"/>
            <a:ext cx="7125105" cy="520293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lide-21.png"/>
          <p:cNvPicPr>
            <a:picLocks noChangeAspect="1"/>
          </p:cNvPicPr>
          <p:nvPr/>
        </p:nvPicPr>
        <p:blipFill>
          <a:blip r:embed="rId3"/>
          <a:stretch>
            <a:fillRect/>
          </a:stretch>
        </p:blipFill>
        <p:spPr>
          <a:xfrm>
            <a:off x="2567706" y="1420813"/>
            <a:ext cx="7053413" cy="52120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Scholarly Communications</a:t>
            </a:r>
          </a:p>
        </p:txBody>
      </p:sp>
      <p:sp>
        <p:nvSpPr>
          <p:cNvPr id="3" name="Subtitle 2"/>
          <p:cNvSpPr>
            <a:spLocks noGrp="1"/>
          </p:cNvSpPr>
          <p:nvPr>
            <p:ph type="subTitle" idx="1"/>
          </p:nvPr>
        </p:nvSpPr>
        <p:spPr/>
        <p:txBody>
          <a:bodyPr/>
          <a:lstStyle/>
          <a:p>
            <a:r>
              <a:rPr lang="en-US" dirty="0" smtClean="0"/>
              <a:t>Paul </a:t>
            </a:r>
            <a:r>
              <a:rPr lang="en-US" dirty="0" err="1" smtClean="0"/>
              <a:t>Ginsparg</a:t>
            </a:r>
            <a:endParaRPr lang="en-US" dirty="0" smtClean="0"/>
          </a:p>
          <a:p>
            <a:r>
              <a:rPr lang="en-US" dirty="0" smtClean="0"/>
              <a:t>CIS and Physics, </a:t>
            </a:r>
          </a:p>
          <a:p>
            <a:r>
              <a:rPr lang="en-US" dirty="0" smtClean="0"/>
              <a:t>Cornell University</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Learning from Logs (Joachims/Radlinski)</a:t>
            </a:r>
            <a:endParaRPr lang="en-US" dirty="0"/>
          </a:p>
        </p:txBody>
      </p:sp>
      <p:sp>
        <p:nvSpPr>
          <p:cNvPr id="3" name="Text Placeholder 2"/>
          <p:cNvSpPr>
            <a:spLocks noGrp="1"/>
          </p:cNvSpPr>
          <p:nvPr>
            <p:ph type="body" sz="quarter" idx="10"/>
          </p:nvPr>
        </p:nvSpPr>
        <p:spPr>
          <a:xfrm>
            <a:off x="507868" y="1411552"/>
            <a:ext cx="11173090" cy="5269135"/>
          </a:xfrm>
        </p:spPr>
        <p:txBody>
          <a:bodyPr/>
          <a:lstStyle/>
          <a:p>
            <a:r>
              <a:rPr lang="en-US" dirty="0" smtClean="0"/>
              <a:t>Learn ranking function from implicit feedback (which clicked on) — if ranked above, but not clicked on, less relevant</a:t>
            </a:r>
          </a:p>
          <a:p>
            <a:r>
              <a:rPr lang="en-US" dirty="0" smtClean="0"/>
              <a:t>Eliminate presentation bias by flipping adjacent pairs</a:t>
            </a:r>
          </a:p>
          <a:p>
            <a:r>
              <a:rPr lang="en-US" dirty="0" smtClean="0"/>
              <a:t>Query chains: users perform sequence, or chain, of queries with similar information need. New types of preference judgments from search engine logs, taking advantage of user intelligence in reformulating queries (learned rankings outperform static ranking function)</a:t>
            </a:r>
          </a:p>
          <a:p>
            <a:r>
              <a:rPr lang="en-US" dirty="0" smtClean="0"/>
              <a:t>Co-access recommender better than co-citation (and available sooner…)</a:t>
            </a:r>
          </a:p>
          <a:p>
            <a:r>
              <a:rPr lang="en-US" dirty="0" smtClean="0"/>
              <a:t>No </a:t>
            </a:r>
            <a:r>
              <a:rPr lang="en-US" dirty="0" err="1" smtClean="0"/>
              <a:t>firehose</a:t>
            </a:r>
            <a:r>
              <a:rPr lang="en-US" dirty="0" smtClean="0"/>
              <a:t>, focused community</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on Readership</a:t>
            </a:r>
            <a:endParaRPr lang="en-US" dirty="0"/>
          </a:p>
        </p:txBody>
      </p:sp>
      <p:sp>
        <p:nvSpPr>
          <p:cNvPr id="3" name="Text Placeholder 2"/>
          <p:cNvSpPr>
            <a:spLocks noGrp="1"/>
          </p:cNvSpPr>
          <p:nvPr>
            <p:ph type="body" sz="quarter" idx="10"/>
          </p:nvPr>
        </p:nvSpPr>
        <p:spPr/>
        <p:txBody>
          <a:bodyPr/>
          <a:lstStyle/>
          <a:p>
            <a:r>
              <a:rPr lang="en-US" dirty="0" smtClean="0"/>
              <a:t>Different from cites</a:t>
            </a:r>
          </a:p>
          <a:p>
            <a:r>
              <a:rPr lang="en-US" dirty="0" smtClean="0"/>
              <a:t>Almost deterministic</a:t>
            </a:r>
          </a:p>
          <a:p>
            <a:r>
              <a:rPr lang="en-US" dirty="0" smtClean="0"/>
              <a:t>More network effects</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lide-23.png"/>
          <p:cNvPicPr>
            <a:picLocks noChangeAspect="1"/>
          </p:cNvPicPr>
          <p:nvPr/>
        </p:nvPicPr>
        <p:blipFill>
          <a:blip r:embed="rId3"/>
          <a:stretch>
            <a:fillRect/>
          </a:stretch>
        </p:blipFill>
        <p:spPr>
          <a:xfrm>
            <a:off x="2318361" y="1420813"/>
            <a:ext cx="7552104" cy="51206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descr="slide-25.png"/>
          <p:cNvPicPr>
            <a:picLocks noChangeAspect="1"/>
          </p:cNvPicPr>
          <p:nvPr/>
        </p:nvPicPr>
        <p:blipFill>
          <a:blip r:embed="rId3"/>
          <a:stretch>
            <a:fillRect/>
          </a:stretch>
        </p:blipFill>
        <p:spPr>
          <a:xfrm>
            <a:off x="2355357" y="1420813"/>
            <a:ext cx="7478111" cy="51206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descr="slide-26.png"/>
          <p:cNvPicPr>
            <a:picLocks noChangeAspect="1"/>
          </p:cNvPicPr>
          <p:nvPr/>
        </p:nvPicPr>
        <p:blipFill>
          <a:blip r:embed="rId3"/>
          <a:stretch>
            <a:fillRect/>
          </a:stretch>
        </p:blipFill>
        <p:spPr>
          <a:xfrm>
            <a:off x="2476568" y="1420813"/>
            <a:ext cx="7235689" cy="51206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Mining Full Text</a:t>
            </a:r>
            <a:endParaRPr lang="en-US" dirty="0"/>
          </a:p>
        </p:txBody>
      </p:sp>
      <p:sp>
        <p:nvSpPr>
          <p:cNvPr id="3" name="Text Placeholder 2"/>
          <p:cNvSpPr>
            <a:spLocks noGrp="1"/>
          </p:cNvSpPr>
          <p:nvPr>
            <p:ph type="body" sz="quarter" idx="10"/>
          </p:nvPr>
        </p:nvSpPr>
        <p:spPr/>
        <p:txBody>
          <a:bodyPr/>
          <a:lstStyle/>
          <a:p>
            <a:r>
              <a:rPr lang="en-US" dirty="0" smtClean="0"/>
              <a:t>Auto-classify</a:t>
            </a:r>
          </a:p>
          <a:p>
            <a:r>
              <a:rPr lang="en-US" dirty="0" smtClean="0"/>
              <a:t>Cluster</a:t>
            </a:r>
          </a:p>
          <a:p>
            <a:r>
              <a:rPr lang="it-IT" dirty="0" smtClean="0"/>
              <a:t>Ontological Markup (via API interoperate with PMC)</a:t>
            </a:r>
          </a:p>
          <a:p>
            <a:r>
              <a:rPr lang="en-US" dirty="0" smtClean="0"/>
              <a:t>Plagiarism</a:t>
            </a: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Search Results:  Display</a:t>
            </a:r>
            <a:endParaRPr lang="en-US" dirty="0"/>
          </a:p>
        </p:txBody>
      </p:sp>
      <p:sp>
        <p:nvSpPr>
          <p:cNvPr id="3" name="Text Placeholder 2"/>
          <p:cNvSpPr>
            <a:spLocks noGrp="1"/>
          </p:cNvSpPr>
          <p:nvPr>
            <p:ph sz="half" idx="1"/>
          </p:nvPr>
        </p:nvSpPr>
        <p:spPr>
          <a:xfrm>
            <a:off x="507868" y="1411553"/>
            <a:ext cx="5484971" cy="4339650"/>
          </a:xfrm>
        </p:spPr>
        <p:txBody>
          <a:bodyPr/>
          <a:lstStyle/>
          <a:p>
            <a:r>
              <a:rPr lang="en-US" sz="2000" smtClean="0"/>
              <a:t>Summary</a:t>
            </a:r>
          </a:p>
          <a:p>
            <a:r>
              <a:rPr lang="en-US" sz="2000" smtClean="0"/>
              <a:t>Brief</a:t>
            </a:r>
          </a:p>
          <a:p>
            <a:r>
              <a:rPr lang="en-US" sz="2000" smtClean="0"/>
              <a:t>XML</a:t>
            </a:r>
          </a:p>
          <a:p>
            <a:r>
              <a:rPr lang="en-US" sz="2000" smtClean="0"/>
              <a:t>Taxonomy Tree</a:t>
            </a:r>
          </a:p>
          <a:p>
            <a:r>
              <a:rPr lang="en-US" sz="2000" smtClean="0"/>
              <a:t>Cited in Books</a:t>
            </a:r>
          </a:p>
          <a:p>
            <a:r>
              <a:rPr lang="en-US" sz="2000" smtClean="0"/>
              <a:t>CancerChrom Links</a:t>
            </a:r>
          </a:p>
          <a:p>
            <a:r>
              <a:rPr lang="en-US" sz="2000" smtClean="0"/>
              <a:t>Conserved Domain Links</a:t>
            </a:r>
          </a:p>
          <a:p>
            <a:r>
              <a:rPr lang="en-US" sz="2000" smtClean="0"/>
              <a:t>3D Domain Links</a:t>
            </a:r>
          </a:p>
          <a:p>
            <a:r>
              <a:rPr lang="en-US" sz="2000" smtClean="0"/>
              <a:t>GEO DataSet Links</a:t>
            </a:r>
          </a:p>
          <a:p>
            <a:r>
              <a:rPr lang="en-US" sz="2000" smtClean="0"/>
              <a:t>Gene Links</a:t>
            </a:r>
          </a:p>
          <a:p>
            <a:r>
              <a:rPr lang="en-US" sz="2000" smtClean="0"/>
              <a:t>Genome Links</a:t>
            </a:r>
          </a:p>
          <a:p>
            <a:r>
              <a:rPr lang="en-US" sz="2000" smtClean="0"/>
              <a:t>Genome Project Links</a:t>
            </a:r>
          </a:p>
          <a:p>
            <a:r>
              <a:rPr lang="en-US" sz="2000" smtClean="0"/>
              <a:t>GENSAT Links</a:t>
            </a:r>
            <a:endParaRPr lang="en-US" sz="2000" dirty="0" smtClean="0"/>
          </a:p>
        </p:txBody>
      </p:sp>
      <p:sp>
        <p:nvSpPr>
          <p:cNvPr id="11" name="Content Placeholder 10"/>
          <p:cNvSpPr>
            <a:spLocks noGrp="1"/>
          </p:cNvSpPr>
          <p:nvPr>
            <p:ph sz="half" idx="2"/>
          </p:nvPr>
        </p:nvSpPr>
        <p:spPr>
          <a:xfrm>
            <a:off x="6195986" y="1411553"/>
            <a:ext cx="5484971" cy="4678204"/>
          </a:xfrm>
        </p:spPr>
        <p:txBody>
          <a:bodyPr/>
          <a:lstStyle/>
          <a:p>
            <a:r>
              <a:rPr lang="en-US" sz="2000" dirty="0" smtClean="0"/>
              <a:t>GEO Profile Links</a:t>
            </a:r>
          </a:p>
          <a:p>
            <a:r>
              <a:rPr lang="en-US" sz="2000" dirty="0" err="1" smtClean="0"/>
              <a:t>HomoloGene</a:t>
            </a:r>
            <a:r>
              <a:rPr lang="en-US" sz="2000" dirty="0" smtClean="0"/>
              <a:t> Links</a:t>
            </a:r>
          </a:p>
          <a:p>
            <a:r>
              <a:rPr lang="en-US" sz="2000" dirty="0" smtClean="0"/>
              <a:t>Nucleotide Links</a:t>
            </a:r>
          </a:p>
          <a:p>
            <a:r>
              <a:rPr lang="en-US" sz="2000" dirty="0" smtClean="0"/>
              <a:t>OMIM Links</a:t>
            </a:r>
          </a:p>
          <a:p>
            <a:r>
              <a:rPr lang="en-US" sz="2000" dirty="0" smtClean="0"/>
              <a:t>Compound Links</a:t>
            </a:r>
          </a:p>
          <a:p>
            <a:r>
              <a:rPr lang="en-US" sz="2000" dirty="0" smtClean="0"/>
              <a:t>Substance Links</a:t>
            </a:r>
          </a:p>
          <a:p>
            <a:r>
              <a:rPr lang="en-US" sz="2000" dirty="0" err="1" smtClean="0"/>
              <a:t>PopSet</a:t>
            </a:r>
            <a:r>
              <a:rPr lang="en-US" sz="2000" dirty="0" smtClean="0"/>
              <a:t> Links</a:t>
            </a:r>
          </a:p>
          <a:p>
            <a:r>
              <a:rPr lang="en-US" sz="2000" dirty="0" smtClean="0"/>
              <a:t>Protein Links</a:t>
            </a:r>
          </a:p>
          <a:p>
            <a:r>
              <a:rPr lang="en-US" sz="2000" dirty="0" err="1" smtClean="0"/>
              <a:t>PubMed</a:t>
            </a:r>
            <a:r>
              <a:rPr lang="en-US" sz="2000" dirty="0" smtClean="0"/>
              <a:t> Links</a:t>
            </a:r>
          </a:p>
          <a:p>
            <a:r>
              <a:rPr lang="en-US" sz="2000" dirty="0" smtClean="0"/>
              <a:t>Cited Articles</a:t>
            </a:r>
          </a:p>
          <a:p>
            <a:r>
              <a:rPr lang="en-US" sz="2000" dirty="0" smtClean="0"/>
              <a:t>SNP Links</a:t>
            </a:r>
          </a:p>
          <a:p>
            <a:r>
              <a:rPr lang="en-US" sz="2000" dirty="0" smtClean="0"/>
              <a:t>Structure Links</a:t>
            </a:r>
          </a:p>
          <a:p>
            <a:r>
              <a:rPr lang="en-US" sz="2000" dirty="0" smtClean="0"/>
              <a:t>Taxonomy Links</a:t>
            </a:r>
          </a:p>
          <a:p>
            <a:r>
              <a:rPr lang="en-US" sz="2000" dirty="0" err="1" smtClean="0"/>
              <a:t>UniSTS</a:t>
            </a:r>
            <a:r>
              <a:rPr lang="en-US" sz="2000" dirty="0" smtClean="0"/>
              <a:t> Links</a:t>
            </a: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Related Material</a:t>
            </a:r>
            <a:endParaRPr lang="en-US" dirty="0"/>
          </a:p>
        </p:txBody>
      </p:sp>
      <p:sp>
        <p:nvSpPr>
          <p:cNvPr id="5" name="Text Placeholder 4"/>
          <p:cNvSpPr>
            <a:spLocks noGrp="1"/>
          </p:cNvSpPr>
          <p:nvPr>
            <p:ph type="body" sz="quarter" idx="10"/>
          </p:nvPr>
        </p:nvSpPr>
        <p:spPr>
          <a:xfrm>
            <a:off x="507868" y="1411552"/>
            <a:ext cx="11173090" cy="5207579"/>
          </a:xfrm>
        </p:spPr>
        <p:txBody>
          <a:bodyPr/>
          <a:lstStyle/>
          <a:p>
            <a:r>
              <a:rPr lang="en-US" sz="2400" dirty="0" err="1" smtClean="0"/>
              <a:t>PubMed</a:t>
            </a:r>
            <a:r>
              <a:rPr lang="en-US" sz="2400" dirty="0" smtClean="0"/>
              <a:t> record</a:t>
            </a:r>
          </a:p>
          <a:p>
            <a:r>
              <a:rPr lang="en-US" sz="2400" dirty="0" err="1" smtClean="0"/>
              <a:t>PubMed</a:t>
            </a:r>
            <a:r>
              <a:rPr lang="en-US" sz="2400" dirty="0" smtClean="0"/>
              <a:t> related arts</a:t>
            </a:r>
          </a:p>
          <a:p>
            <a:r>
              <a:rPr lang="en-US" sz="2400" dirty="0" err="1" smtClean="0"/>
              <a:t>PubMed</a:t>
            </a:r>
            <a:r>
              <a:rPr lang="en-US" sz="2400" dirty="0" smtClean="0"/>
              <a:t> </a:t>
            </a:r>
            <a:r>
              <a:rPr lang="en-US" sz="2400" dirty="0" err="1" smtClean="0"/>
              <a:t>LinkOut</a:t>
            </a:r>
            <a:endParaRPr lang="en-US" sz="2400" dirty="0" smtClean="0"/>
          </a:p>
          <a:p>
            <a:r>
              <a:rPr lang="en-US" sz="2400" dirty="0" smtClean="0"/>
              <a:t>Gene</a:t>
            </a:r>
          </a:p>
          <a:p>
            <a:r>
              <a:rPr lang="en-US" sz="2400" dirty="0" err="1" smtClean="0"/>
              <a:t>HomoloGene</a:t>
            </a:r>
            <a:endParaRPr lang="en-US" sz="2400" dirty="0" smtClean="0"/>
          </a:p>
          <a:p>
            <a:r>
              <a:rPr lang="en-US" sz="2400" dirty="0" smtClean="0"/>
              <a:t>Nucleotide</a:t>
            </a:r>
          </a:p>
          <a:p>
            <a:r>
              <a:rPr lang="en-US" sz="2400" dirty="0" err="1" smtClean="0"/>
              <a:t>Omim</a:t>
            </a:r>
            <a:endParaRPr lang="en-US" sz="2400" dirty="0" smtClean="0"/>
          </a:p>
          <a:p>
            <a:r>
              <a:rPr lang="en-US" sz="2400" dirty="0" smtClean="0"/>
              <a:t>GEO Profiles</a:t>
            </a:r>
          </a:p>
          <a:p>
            <a:r>
              <a:rPr lang="en-US" sz="2400" dirty="0" smtClean="0"/>
              <a:t>Protein</a:t>
            </a:r>
          </a:p>
          <a:p>
            <a:r>
              <a:rPr lang="en-US" sz="2400" dirty="0" err="1" smtClean="0"/>
              <a:t>PubChem</a:t>
            </a:r>
            <a:r>
              <a:rPr lang="en-US" sz="2400" dirty="0" smtClean="0"/>
              <a:t> Compound</a:t>
            </a:r>
          </a:p>
          <a:p>
            <a:r>
              <a:rPr lang="en-US" sz="2400" dirty="0" err="1" smtClean="0"/>
              <a:t>PubChem</a:t>
            </a:r>
            <a:r>
              <a:rPr lang="en-US" sz="2400" dirty="0" smtClean="0"/>
              <a:t> Substance</a:t>
            </a:r>
          </a:p>
          <a:p>
            <a:r>
              <a:rPr lang="en-US" sz="2400" dirty="0" smtClean="0"/>
              <a:t>Taxonomy</a:t>
            </a:r>
          </a:p>
          <a:p>
            <a:r>
              <a:rPr lang="en-US" sz="2400" dirty="0" smtClean="0"/>
              <a:t>Taxonomy tree</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Backdoor Route to Open Access</a:t>
            </a:r>
            <a:endParaRPr lang="en-US" dirty="0"/>
          </a:p>
        </p:txBody>
      </p:sp>
      <p:sp>
        <p:nvSpPr>
          <p:cNvPr id="3" name="Text Placeholder 2"/>
          <p:cNvSpPr>
            <a:spLocks noGrp="1"/>
          </p:cNvSpPr>
          <p:nvPr>
            <p:ph type="body" sz="quarter" idx="10"/>
          </p:nvPr>
        </p:nvSpPr>
        <p:spPr>
          <a:xfrm>
            <a:off x="507868" y="1411552"/>
            <a:ext cx="11173090" cy="5072158"/>
          </a:xfrm>
        </p:spPr>
        <p:txBody>
          <a:bodyPr/>
          <a:lstStyle/>
          <a:p>
            <a:r>
              <a:rPr lang="en-US" dirty="0" smtClean="0"/>
              <a:t>More than one-third of the high-impact journal articles in a sample of biological/medical journals published in 2003 were found at non-journal web sites (Wren, 2005).</a:t>
            </a:r>
          </a:p>
          <a:p>
            <a:r>
              <a:rPr lang="en-US" dirty="0" smtClean="0"/>
              <a:t>Unsystematic (</a:t>
            </a:r>
            <a:r>
              <a:rPr lang="en-US" dirty="0" err="1" smtClean="0"/>
              <a:t>Ginsparg</a:t>
            </a:r>
            <a:r>
              <a:rPr lang="en-US" dirty="0" smtClean="0"/>
              <a:t>, 2006, “As We May Read”): 75% of publications from 2000 or later posted at web site of incoming president of Society for Neuroscience available without subscription (preprints, open-access journal sites, copies at non-journal web sites). Perhaps already farther along than most realize?</a:t>
            </a:r>
          </a:p>
          <a:p>
            <a:r>
              <a:rPr lang="en-US" dirty="0" smtClean="0"/>
              <a:t>Expectations of next generation independent of outcome of government mandate debate</a:t>
            </a: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What will Open Access Mean?</a:t>
            </a:r>
            <a:endParaRPr lang="en-US" dirty="0"/>
          </a:p>
        </p:txBody>
      </p:sp>
      <p:sp>
        <p:nvSpPr>
          <p:cNvPr id="3" name="Text Placeholder 2"/>
          <p:cNvSpPr>
            <a:spLocks noGrp="1"/>
          </p:cNvSpPr>
          <p:nvPr>
            <p:ph type="body" sz="quarter" idx="10"/>
          </p:nvPr>
        </p:nvSpPr>
        <p:spPr>
          <a:xfrm>
            <a:off x="507868" y="1411552"/>
            <a:ext cx="11173090" cy="3964162"/>
          </a:xfrm>
        </p:spPr>
        <p:txBody>
          <a:bodyPr/>
          <a:lstStyle/>
          <a:p>
            <a:r>
              <a:rPr lang="en-US" dirty="0" smtClean="0"/>
              <a:t>First survey current generic functionality</a:t>
            </a:r>
          </a:p>
          <a:p>
            <a:pPr lvl="1"/>
            <a:r>
              <a:rPr lang="en-US" dirty="0" smtClean="0"/>
              <a:t>PMC, ADS, </a:t>
            </a:r>
            <a:r>
              <a:rPr lang="en-US" dirty="0" err="1" smtClean="0"/>
              <a:t>Citeseer</a:t>
            </a:r>
            <a:r>
              <a:rPr lang="en-US" dirty="0" smtClean="0"/>
              <a:t>, </a:t>
            </a:r>
            <a:r>
              <a:rPr lang="en-US" dirty="0" err="1" smtClean="0"/>
              <a:t>PLoS</a:t>
            </a:r>
            <a:r>
              <a:rPr lang="en-US" dirty="0" smtClean="0"/>
              <a:t>, </a:t>
            </a:r>
            <a:r>
              <a:rPr lang="en-US" dirty="0" err="1" smtClean="0"/>
              <a:t>scholar.google</a:t>
            </a:r>
            <a:r>
              <a:rPr lang="en-US" dirty="0" smtClean="0"/>
              <a:t>, SLAC-Spires, …</a:t>
            </a:r>
          </a:p>
          <a:p>
            <a:pPr lvl="1"/>
            <a:r>
              <a:rPr lang="en-US" dirty="0" smtClean="0"/>
              <a:t>APS, ISI, </a:t>
            </a:r>
            <a:r>
              <a:rPr lang="en-US" dirty="0" err="1" smtClean="0"/>
              <a:t>Highwire</a:t>
            </a:r>
            <a:r>
              <a:rPr lang="en-US" dirty="0" smtClean="0"/>
              <a:t>, </a:t>
            </a:r>
            <a:r>
              <a:rPr lang="en-US" dirty="0" err="1" smtClean="0"/>
              <a:t>ScienceDirect</a:t>
            </a:r>
            <a:r>
              <a:rPr lang="en-US" dirty="0" smtClean="0"/>
              <a:t>, </a:t>
            </a:r>
            <a:r>
              <a:rPr lang="en-US" dirty="0" err="1" smtClean="0"/>
              <a:t>IoP</a:t>
            </a:r>
            <a:r>
              <a:rPr lang="en-US" dirty="0" smtClean="0"/>
              <a:t>, …</a:t>
            </a:r>
          </a:p>
          <a:p>
            <a:pPr lvl="1"/>
            <a:r>
              <a:rPr lang="en-US" dirty="0" err="1" smtClean="0"/>
              <a:t>nytimes</a:t>
            </a:r>
            <a:r>
              <a:rPr lang="en-US" dirty="0" smtClean="0"/>
              <a:t>, </a:t>
            </a:r>
            <a:r>
              <a:rPr lang="en-US" dirty="0" err="1" smtClean="0"/>
              <a:t>youtube</a:t>
            </a:r>
            <a:r>
              <a:rPr lang="en-US" dirty="0" smtClean="0"/>
              <a:t>, </a:t>
            </a:r>
            <a:r>
              <a:rPr lang="en-US" dirty="0" err="1" smtClean="0"/>
              <a:t>video.google</a:t>
            </a:r>
            <a:r>
              <a:rPr lang="en-US" dirty="0" smtClean="0"/>
              <a:t>, </a:t>
            </a:r>
            <a:r>
              <a:rPr lang="en-US" dirty="0" err="1" smtClean="0"/>
              <a:t>amazon</a:t>
            </a:r>
            <a:r>
              <a:rPr lang="en-US" dirty="0" smtClean="0"/>
              <a:t>, …</a:t>
            </a:r>
          </a:p>
          <a:p>
            <a:r>
              <a:rPr lang="en-US" dirty="0" err="1" smtClean="0"/>
              <a:t>Scholarship</a:t>
            </a:r>
            <a:r>
              <a:rPr lang="en-US" dirty="0" err="1" smtClean="0">
                <a:sym typeface="Wingdings"/>
              </a:rPr>
              <a:t></a:t>
            </a:r>
            <a:r>
              <a:rPr lang="en-US" dirty="0" err="1" smtClean="0"/>
              <a:t>Shopping</a:t>
            </a:r>
            <a:r>
              <a:rPr lang="en-US" dirty="0" err="1" smtClean="0">
                <a:sym typeface="Wingdings"/>
              </a:rPr>
              <a:t></a:t>
            </a:r>
            <a:r>
              <a:rPr lang="en-US" dirty="0" err="1" smtClean="0"/>
              <a:t>Entertainment</a:t>
            </a:r>
            <a:endParaRPr lang="en-US" dirty="0" smtClean="0"/>
          </a:p>
          <a:p>
            <a:pPr lvl="1">
              <a:buNone/>
            </a:pPr>
            <a:r>
              <a:rPr lang="en-US" dirty="0" smtClean="0"/>
              <a:t>(sniff:  we’re no longer the bleeding edge)</a:t>
            </a:r>
          </a:p>
          <a:p>
            <a:r>
              <a:rPr lang="en-US" dirty="0" smtClean="0"/>
              <a:t>Note importance of community building/social networking</a:t>
            </a:r>
          </a:p>
          <a:p>
            <a:r>
              <a:rPr lang="en-US" dirty="0" smtClean="0"/>
              <a:t>Avoid emulating abacus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5937" y="228600"/>
            <a:ext cx="11156951" cy="665163"/>
          </a:xfrm>
        </p:spPr>
        <p:txBody>
          <a:bodyPr/>
          <a:lstStyle/>
          <a:p>
            <a:r>
              <a:rPr lang="en-US" dirty="0" smtClean="0"/>
              <a:t>Next-Generation Implications of Open Access</a:t>
            </a:r>
            <a:endParaRPr lang="en-US" dirty="0"/>
          </a:p>
        </p:txBody>
      </p:sp>
      <p:sp>
        <p:nvSpPr>
          <p:cNvPr id="6" name="Text Placeholder 5"/>
          <p:cNvSpPr>
            <a:spLocks noGrp="1"/>
          </p:cNvSpPr>
          <p:nvPr>
            <p:ph type="body" sz="quarter" idx="10"/>
          </p:nvPr>
        </p:nvSpPr>
        <p:spPr>
          <a:xfrm>
            <a:off x="507868" y="1420813"/>
            <a:ext cx="11173090" cy="4653582"/>
          </a:xfrm>
        </p:spPr>
        <p:txBody>
          <a:bodyPr/>
          <a:lstStyle/>
          <a:p>
            <a:pPr marL="0" indent="0">
              <a:buNone/>
            </a:pPr>
            <a:r>
              <a:rPr lang="en-US" sz="2800" dirty="0" smtClean="0"/>
              <a:t>Abstract:  True open access to scientific publications not only gives readers the possibility to read articles without paying subscription, but also makes the material available for automated ingestion and harvesting by 3rd parties.  Once articles and associated data become universally treatable as computable objects, openly available to 3rd party aggregators and value-added services, what new services can we expect, and how will they change the way that researchers interact with their scholarly communications infrastructure? I will discuss straightforward applications of existing ideas and services, including citation analysis, collaborative filtering, external database linkages, interoperability, and other forms of automated markup, and speculate on the sociology of the next generation of users.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Item Specific</a:t>
            </a:r>
            <a:endParaRPr lang="en-US" dirty="0"/>
          </a:p>
        </p:txBody>
      </p:sp>
      <p:sp>
        <p:nvSpPr>
          <p:cNvPr id="3" name="Text Placeholder 2"/>
          <p:cNvSpPr>
            <a:spLocks noGrp="1"/>
          </p:cNvSpPr>
          <p:nvPr>
            <p:ph type="body" sz="quarter" idx="10"/>
          </p:nvPr>
        </p:nvSpPr>
        <p:spPr>
          <a:xfrm>
            <a:off x="507868" y="1411552"/>
            <a:ext cx="11173090" cy="5139869"/>
          </a:xfrm>
        </p:spPr>
        <p:txBody>
          <a:bodyPr/>
          <a:lstStyle/>
          <a:p>
            <a:r>
              <a:rPr lang="en-US" sz="2400" dirty="0" smtClean="0"/>
              <a:t>Standard metadata (title, author(s), submitter)</a:t>
            </a:r>
          </a:p>
          <a:p>
            <a:r>
              <a:rPr lang="en-US" sz="2400" dirty="0" smtClean="0"/>
              <a:t>Browse related items, related keywords</a:t>
            </a:r>
          </a:p>
          <a:p>
            <a:pPr lvl="1"/>
            <a:r>
              <a:rPr lang="en-US" sz="2000" dirty="0" smtClean="0"/>
              <a:t>Local, in 3rd party (e.g., </a:t>
            </a:r>
            <a:r>
              <a:rPr lang="en-US" sz="2000" dirty="0" err="1" smtClean="0"/>
              <a:t>pubmed</a:t>
            </a:r>
            <a:r>
              <a:rPr lang="en-US" sz="2000" dirty="0" smtClean="0"/>
              <a:t>, ISI, </a:t>
            </a:r>
            <a:r>
              <a:rPr lang="en-US" sz="2000" dirty="0" err="1" smtClean="0"/>
              <a:t>scholar.google</a:t>
            </a:r>
            <a:r>
              <a:rPr lang="en-US" sz="2000" dirty="0" smtClean="0"/>
              <a:t>…)</a:t>
            </a:r>
          </a:p>
          <a:p>
            <a:r>
              <a:rPr lang="en-US" sz="2400" dirty="0" smtClean="0"/>
              <a:t>Add tags, labels </a:t>
            </a:r>
            <a:r>
              <a:rPr lang="en-US" sz="2400" dirty="0" smtClean="0">
                <a:solidFill>
                  <a:schemeClr val="accent2"/>
                </a:solidFill>
              </a:rPr>
              <a:t>(“flowering of the commons”)</a:t>
            </a:r>
          </a:p>
          <a:p>
            <a:r>
              <a:rPr lang="en-US" sz="2400" dirty="0" smtClean="0"/>
              <a:t>More from this user</a:t>
            </a:r>
          </a:p>
          <a:p>
            <a:r>
              <a:rPr lang="en-US" sz="2400" dirty="0" smtClean="0"/>
              <a:t>Rate this item</a:t>
            </a:r>
          </a:p>
          <a:p>
            <a:r>
              <a:rPr lang="en-US" sz="2400" dirty="0" smtClean="0"/>
              <a:t>Save to favorites</a:t>
            </a:r>
          </a:p>
          <a:p>
            <a:r>
              <a:rPr lang="en-US" sz="2400" dirty="0" smtClean="0"/>
              <a:t>Add to groups</a:t>
            </a:r>
          </a:p>
          <a:p>
            <a:r>
              <a:rPr lang="en-US" sz="2400" dirty="0" smtClean="0"/>
              <a:t>Share, e-mail to friend</a:t>
            </a:r>
          </a:p>
          <a:p>
            <a:r>
              <a:rPr lang="en-US" sz="2400" dirty="0" smtClean="0"/>
              <a:t>Blog this item</a:t>
            </a:r>
          </a:p>
          <a:p>
            <a:r>
              <a:rPr lang="en-US" sz="2400" dirty="0" smtClean="0"/>
              <a:t>Post to 3rd party site (e.g., </a:t>
            </a:r>
            <a:r>
              <a:rPr lang="en-US" sz="2400" dirty="0" err="1" smtClean="0"/>
              <a:t>Myspace</a:t>
            </a:r>
            <a:r>
              <a:rPr lang="en-US" sz="2400" dirty="0" smtClean="0"/>
              <a:t>)</a:t>
            </a:r>
          </a:p>
          <a:p>
            <a:r>
              <a:rPr lang="en-US" sz="2400" dirty="0" smtClean="0"/>
              <a:t>Flag as inappropriate</a:t>
            </a:r>
          </a:p>
          <a:p>
            <a:r>
              <a:rPr lang="en-US" sz="2400" dirty="0" smtClean="0"/>
              <a:t>Comments, responses, </a:t>
            </a:r>
            <a:r>
              <a:rPr lang="en-US" sz="2400" dirty="0" err="1" smtClean="0"/>
              <a:t>eletters</a:t>
            </a:r>
            <a:r>
              <a:rPr lang="en-US" sz="2400" dirty="0" smtClean="0"/>
              <a:t> (read, add)</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Item Specific, cont’d</a:t>
            </a:r>
            <a:endParaRPr lang="en-US" dirty="0"/>
          </a:p>
        </p:txBody>
      </p:sp>
      <p:sp>
        <p:nvSpPr>
          <p:cNvPr id="3" name="Text Placeholder 2"/>
          <p:cNvSpPr>
            <a:spLocks noGrp="1"/>
          </p:cNvSpPr>
          <p:nvPr>
            <p:ph type="body" sz="quarter" idx="10"/>
          </p:nvPr>
        </p:nvSpPr>
        <p:spPr>
          <a:xfrm>
            <a:off x="507868" y="1411552"/>
            <a:ext cx="11173090" cy="3988784"/>
          </a:xfrm>
        </p:spPr>
        <p:txBody>
          <a:bodyPr/>
          <a:lstStyle/>
          <a:p>
            <a:r>
              <a:rPr lang="en-US" sz="2400" dirty="0" smtClean="0"/>
              <a:t>Full text</a:t>
            </a:r>
          </a:p>
          <a:p>
            <a:r>
              <a:rPr lang="en-US" sz="2400" dirty="0" smtClean="0"/>
              <a:t>Supplemental data</a:t>
            </a:r>
          </a:p>
          <a:p>
            <a:r>
              <a:rPr lang="en-US" sz="2400" dirty="0" smtClean="0"/>
              <a:t>Show references, citations</a:t>
            </a:r>
          </a:p>
          <a:p>
            <a:r>
              <a:rPr lang="en-US" sz="2400" dirty="0" smtClean="0"/>
              <a:t>Addenda, corrigenda</a:t>
            </a:r>
          </a:p>
          <a:p>
            <a:r>
              <a:rPr lang="en-US" sz="2400" dirty="0" smtClean="0"/>
              <a:t>Related web pages</a:t>
            </a:r>
          </a:p>
          <a:p>
            <a:r>
              <a:rPr lang="en-US" sz="2400" dirty="0" smtClean="0"/>
              <a:t>Export citation; cite or link using DOI</a:t>
            </a:r>
          </a:p>
          <a:p>
            <a:r>
              <a:rPr lang="en-US" sz="2400" dirty="0" smtClean="0"/>
              <a:t>Alert when cited</a:t>
            </a:r>
          </a:p>
          <a:p>
            <a:r>
              <a:rPr lang="en-US" sz="2400" dirty="0" smtClean="0"/>
              <a:t>Same object in 3rd party (e.g., </a:t>
            </a:r>
            <a:r>
              <a:rPr lang="en-US" sz="2400" dirty="0" err="1" smtClean="0"/>
              <a:t>pubmed</a:t>
            </a:r>
            <a:r>
              <a:rPr lang="en-US" sz="2400" dirty="0" smtClean="0"/>
              <a:t> citation)</a:t>
            </a:r>
          </a:p>
          <a:p>
            <a:r>
              <a:rPr lang="en-US" sz="2400" dirty="0" smtClean="0"/>
              <a:t>Search 3rd party database (e.g., by same authors in </a:t>
            </a:r>
            <a:r>
              <a:rPr lang="en-US" sz="2400" dirty="0" err="1" smtClean="0"/>
              <a:t>scholar.Google</a:t>
            </a:r>
            <a:r>
              <a:rPr lang="en-US" sz="2400" dirty="0" smtClean="0"/>
              <a:t>, h-index)</a:t>
            </a:r>
          </a:p>
          <a:p>
            <a:r>
              <a:rPr lang="en-US" sz="2400" dirty="0" smtClean="0"/>
              <a:t>Flavors of relatedness by text, co-citation, co-reference, co-usage (also read)</a:t>
            </a: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Site Specific</a:t>
            </a:r>
            <a:endParaRPr lang="en-US" dirty="0"/>
          </a:p>
        </p:txBody>
      </p:sp>
      <p:sp>
        <p:nvSpPr>
          <p:cNvPr id="3" name="Text Placeholder 2"/>
          <p:cNvSpPr>
            <a:spLocks noGrp="1"/>
          </p:cNvSpPr>
          <p:nvPr>
            <p:ph type="body" sz="quarter" idx="10"/>
          </p:nvPr>
        </p:nvSpPr>
        <p:spPr/>
        <p:txBody>
          <a:bodyPr/>
          <a:lstStyle/>
          <a:p>
            <a:r>
              <a:rPr lang="en-US" dirty="0" smtClean="0"/>
              <a:t>Subscribe</a:t>
            </a:r>
          </a:p>
          <a:p>
            <a:r>
              <a:rPr lang="en-US" dirty="0" smtClean="0"/>
              <a:t>Alert to new issues</a:t>
            </a:r>
          </a:p>
          <a:p>
            <a:r>
              <a:rPr lang="en-US" dirty="0" smtClean="0"/>
              <a:t>Upload</a:t>
            </a:r>
          </a:p>
          <a:p>
            <a:r>
              <a:rPr lang="en-US" dirty="0" smtClean="0"/>
              <a:t>Personalization</a:t>
            </a:r>
          </a:p>
          <a:p>
            <a:pPr lvl="1"/>
            <a:r>
              <a:rPr lang="en-US" dirty="0" smtClean="0"/>
              <a:t>My articles (view collection)</a:t>
            </a:r>
          </a:p>
          <a:p>
            <a:pPr lvl="1"/>
            <a:r>
              <a:rPr lang="en-US" dirty="0" smtClean="0"/>
              <a:t>Add/subtract from private library</a:t>
            </a:r>
          </a:p>
          <a:p>
            <a:r>
              <a:rPr lang="en-US" dirty="0" smtClean="0"/>
              <a:t>(Note:  Enhancement for other users, but privacy issues?)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Browse</a:t>
            </a:r>
            <a:endParaRPr lang="en-US" dirty="0"/>
          </a:p>
        </p:txBody>
      </p:sp>
      <p:sp>
        <p:nvSpPr>
          <p:cNvPr id="3" name="Text Placeholder 2"/>
          <p:cNvSpPr>
            <a:spLocks noGrp="1"/>
          </p:cNvSpPr>
          <p:nvPr>
            <p:ph type="body" sz="quarter" idx="10"/>
          </p:nvPr>
        </p:nvSpPr>
        <p:spPr>
          <a:xfrm>
            <a:off x="507868" y="1411552"/>
            <a:ext cx="11173090" cy="4801314"/>
          </a:xfrm>
        </p:spPr>
        <p:txBody>
          <a:bodyPr/>
          <a:lstStyle/>
          <a:p>
            <a:r>
              <a:rPr lang="en-US" sz="2400" smtClean="0"/>
              <a:t>Groups, categories, subject area</a:t>
            </a:r>
          </a:p>
          <a:p>
            <a:r>
              <a:rPr lang="en-US" sz="2400" smtClean="0"/>
              <a:t>Most recent</a:t>
            </a:r>
          </a:p>
          <a:p>
            <a:r>
              <a:rPr lang="en-US" sz="2400" smtClean="0"/>
              <a:t>Recently featured</a:t>
            </a:r>
          </a:p>
          <a:p>
            <a:r>
              <a:rPr lang="en-US" sz="2400" smtClean="0"/>
              <a:t>Most viewed</a:t>
            </a:r>
          </a:p>
          <a:p>
            <a:r>
              <a:rPr lang="en-US" sz="2400" smtClean="0"/>
              <a:t>Top rated</a:t>
            </a:r>
          </a:p>
          <a:p>
            <a:r>
              <a:rPr lang="en-US" sz="2400" smtClean="0"/>
              <a:t>Most discussed</a:t>
            </a:r>
          </a:p>
          <a:p>
            <a:r>
              <a:rPr lang="en-US" sz="2400" smtClean="0"/>
              <a:t>Top favorites</a:t>
            </a:r>
          </a:p>
          <a:p>
            <a:r>
              <a:rPr lang="en-US" sz="2400" smtClean="0"/>
              <a:t>Most linked</a:t>
            </a:r>
          </a:p>
          <a:p>
            <a:r>
              <a:rPr lang="en-US" sz="2400" smtClean="0"/>
              <a:t>Most honored</a:t>
            </a:r>
          </a:p>
          <a:p>
            <a:r>
              <a:rPr lang="en-US" sz="2400" smtClean="0"/>
              <a:t>Most shared</a:t>
            </a:r>
          </a:p>
          <a:p>
            <a:r>
              <a:rPr lang="en-US" sz="2400" smtClean="0"/>
              <a:t>Most blogged</a:t>
            </a:r>
          </a:p>
          <a:p>
            <a:r>
              <a:rPr lang="en-US" sz="2400" smtClean="0"/>
              <a:t>Most searched</a:t>
            </a:r>
            <a:endParaRPr lang="en-US" sz="2400" dirty="0" smtClean="0"/>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Present</a:t>
            </a:r>
            <a:endParaRPr lang="en-US" dirty="0"/>
          </a:p>
        </p:txBody>
      </p:sp>
      <p:sp>
        <p:nvSpPr>
          <p:cNvPr id="3" name="Text Placeholder 2"/>
          <p:cNvSpPr>
            <a:spLocks noGrp="1"/>
          </p:cNvSpPr>
          <p:nvPr>
            <p:ph type="body" sz="quarter" idx="10"/>
          </p:nvPr>
        </p:nvSpPr>
        <p:spPr>
          <a:xfrm>
            <a:off x="507868" y="1411552"/>
            <a:ext cx="11173090" cy="4998291"/>
          </a:xfrm>
        </p:spPr>
        <p:txBody>
          <a:bodyPr/>
          <a:lstStyle/>
          <a:p>
            <a:r>
              <a:rPr lang="en-US" sz="2800" dirty="0" smtClean="0"/>
              <a:t>More than a new means of distribution?</a:t>
            </a:r>
          </a:p>
          <a:p>
            <a:r>
              <a:rPr lang="en-US" sz="2800" dirty="0" smtClean="0"/>
              <a:t>Crippled by document format? (</a:t>
            </a:r>
            <a:r>
              <a:rPr lang="en-US" sz="2800" dirty="0" err="1" smtClean="0"/>
              <a:t>TeX</a:t>
            </a:r>
            <a:r>
              <a:rPr lang="en-US" sz="2800" dirty="0" smtClean="0"/>
              <a:t>, </a:t>
            </a:r>
            <a:r>
              <a:rPr lang="en-US" sz="2800" dirty="0" err="1" smtClean="0"/>
              <a:t>Word!PDF</a:t>
            </a:r>
            <a:r>
              <a:rPr lang="en-US" sz="2800" dirty="0" smtClean="0"/>
              <a:t>, 70’s methodology)</a:t>
            </a:r>
          </a:p>
          <a:p>
            <a:r>
              <a:rPr lang="en-US" sz="2800" dirty="0" smtClean="0">
                <a:solidFill>
                  <a:schemeClr val="accent2"/>
                </a:solidFill>
              </a:rPr>
              <a:t>Implications of next generation open XML document format </a:t>
            </a:r>
            <a:br>
              <a:rPr lang="en-US" sz="2800" dirty="0" smtClean="0">
                <a:solidFill>
                  <a:schemeClr val="accent2"/>
                </a:solidFill>
              </a:rPr>
            </a:br>
            <a:r>
              <a:rPr lang="en-US" sz="2800" dirty="0" smtClean="0">
                <a:solidFill>
                  <a:schemeClr val="accent2"/>
                </a:solidFill>
              </a:rPr>
              <a:t>[.</a:t>
            </a:r>
            <a:r>
              <a:rPr lang="en-US" sz="2800" dirty="0" err="1" smtClean="0">
                <a:solidFill>
                  <a:schemeClr val="accent2"/>
                </a:solidFill>
              </a:rPr>
              <a:t>docx</a:t>
            </a:r>
            <a:r>
              <a:rPr lang="en-US" sz="2800" dirty="0" smtClean="0">
                <a:solidFill>
                  <a:schemeClr val="accent2"/>
                </a:solidFill>
              </a:rPr>
              <a:t>, …] not yet appreciated. (Commercial tools for authoring in </a:t>
            </a:r>
            <a:br>
              <a:rPr lang="en-US" sz="2800" dirty="0" smtClean="0">
                <a:solidFill>
                  <a:schemeClr val="accent2"/>
                </a:solidFill>
              </a:rPr>
            </a:br>
            <a:r>
              <a:rPr lang="en-US" sz="2800" dirty="0" smtClean="0">
                <a:solidFill>
                  <a:schemeClr val="accent2"/>
                </a:solidFill>
              </a:rPr>
              <a:t>NLM/NCBI DTD?</a:t>
            </a:r>
          </a:p>
          <a:p>
            <a:r>
              <a:rPr lang="en-US" sz="2800" dirty="0" smtClean="0"/>
              <a:t>Article authoring add-in for MS Word 2007)</a:t>
            </a:r>
          </a:p>
          <a:p>
            <a:r>
              <a:rPr lang="en-US" sz="2800" dirty="0" smtClean="0"/>
              <a:t>Paradox of physics: some well-established areas could fit into a semantic web context, amenable to a “commons” approach via open </a:t>
            </a:r>
            <a:r>
              <a:rPr lang="en-US" sz="2800" dirty="0" err="1" smtClean="0"/>
              <a:t>ontologies</a:t>
            </a:r>
            <a:r>
              <a:rPr lang="en-US" sz="2800" dirty="0" smtClean="0"/>
              <a:t> and sets of relationships; </a:t>
            </a:r>
            <a:r>
              <a:rPr lang="en-US" sz="2800" dirty="0" smtClean="0">
                <a:solidFill>
                  <a:schemeClr val="accent2"/>
                </a:solidFill>
              </a:rPr>
              <a:t>(More generally, tie semantic content in existing centralized literature databases to distributed network databases using relevant </a:t>
            </a:r>
            <a:r>
              <a:rPr lang="en-US" sz="2800" dirty="0" err="1" smtClean="0">
                <a:solidFill>
                  <a:schemeClr val="accent2"/>
                </a:solidFill>
              </a:rPr>
              <a:t>ontologies</a:t>
            </a:r>
            <a:r>
              <a:rPr lang="en-US" sz="2800" dirty="0" smtClean="0">
                <a:solidFill>
                  <a:schemeClr val="accent2"/>
                </a:solidFill>
              </a:rPr>
              <a:t> and machine-readable document standards)</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Present</a:t>
            </a:r>
          </a:p>
        </p:txBody>
      </p:sp>
      <p:sp>
        <p:nvSpPr>
          <p:cNvPr id="3" name="Text Placeholder 2"/>
          <p:cNvSpPr>
            <a:spLocks noGrp="1"/>
          </p:cNvSpPr>
          <p:nvPr>
            <p:ph type="body" sz="quarter" idx="10"/>
          </p:nvPr>
        </p:nvSpPr>
        <p:spPr>
          <a:xfrm>
            <a:off x="507868" y="1420813"/>
            <a:ext cx="11173090" cy="4985980"/>
          </a:xfrm>
        </p:spPr>
        <p:txBody>
          <a:bodyPr/>
          <a:lstStyle/>
          <a:p>
            <a:r>
              <a:rPr lang="en-US" sz="2800" dirty="0" smtClean="0"/>
              <a:t>Challenge from Word developers to Scientists:  Suggest 20 functions to provide optimal environment for scientific authorship (handshakes to networked databases, etc.)</a:t>
            </a:r>
          </a:p>
          <a:p>
            <a:r>
              <a:rPr lang="en-US" sz="2800" dirty="0" smtClean="0"/>
              <a:t>Active + Passive user participation in bottom-up approach to QC</a:t>
            </a:r>
          </a:p>
          <a:p>
            <a:pPr lvl="1"/>
            <a:r>
              <a:rPr lang="en-US" sz="2400" dirty="0" smtClean="0"/>
              <a:t>Actively add tags, links; contribute to </a:t>
            </a:r>
            <a:r>
              <a:rPr lang="en-US" sz="2400" dirty="0" err="1" smtClean="0"/>
              <a:t>ontologies</a:t>
            </a:r>
            <a:r>
              <a:rPr lang="en-US" sz="2400" dirty="0" smtClean="0"/>
              <a:t>, correct wiki entries</a:t>
            </a:r>
          </a:p>
          <a:p>
            <a:pPr lvl="1"/>
            <a:r>
              <a:rPr lang="en-US" sz="2400" dirty="0" smtClean="0"/>
              <a:t>Passively ingest readership, bookmarking, annotation behavior</a:t>
            </a:r>
          </a:p>
          <a:p>
            <a:r>
              <a:rPr lang="fr-FR" sz="2800" dirty="0" err="1" smtClean="0">
                <a:solidFill>
                  <a:schemeClr val="accent2"/>
                </a:solidFill>
              </a:rPr>
              <a:t>Incentive</a:t>
            </a:r>
            <a:r>
              <a:rPr lang="fr-FR" sz="2800" dirty="0" smtClean="0">
                <a:solidFill>
                  <a:schemeClr val="accent2"/>
                </a:solidFill>
              </a:rPr>
              <a:t> Question</a:t>
            </a:r>
            <a:r>
              <a:rPr lang="fr-FR" sz="2800" dirty="0" smtClean="0"/>
              <a:t>:  Expertise-intensive efforts </a:t>
            </a:r>
            <a:r>
              <a:rPr lang="fr-FR" sz="2800" dirty="0" err="1" smtClean="0"/>
              <a:t>beyond</a:t>
            </a:r>
            <a:r>
              <a:rPr lang="fr-FR" sz="2800" dirty="0" smtClean="0"/>
              <a:t> </a:t>
            </a:r>
            <a:r>
              <a:rPr lang="fr-FR" sz="2800" dirty="0" err="1" smtClean="0"/>
              <a:t>conventional</a:t>
            </a:r>
            <a:r>
              <a:rPr lang="fr-FR" sz="2800" dirty="0" smtClean="0"/>
              <a:t> </a:t>
            </a:r>
            <a:r>
              <a:rPr lang="en-US" sz="2800" dirty="0" smtClean="0"/>
              <a:t>journal publication (annotation, linkage, …) = scholarly achievement?</a:t>
            </a:r>
          </a:p>
          <a:p>
            <a:pPr lvl="1"/>
            <a:r>
              <a:rPr lang="en-US" sz="2400" dirty="0" smtClean="0"/>
              <a:t>Articles + blog commentary </a:t>
            </a:r>
            <a:r>
              <a:rPr lang="en-US" sz="2400" dirty="0" smtClean="0">
                <a:sym typeface="Wingdings"/>
              </a:rPr>
              <a:t></a:t>
            </a:r>
            <a:r>
              <a:rPr lang="en-US" sz="2400" dirty="0" smtClean="0"/>
              <a:t> more modular objects</a:t>
            </a:r>
          </a:p>
          <a:p>
            <a:pPr lvl="1"/>
            <a:r>
              <a:rPr lang="en-US" sz="2400" dirty="0" smtClean="0"/>
              <a:t>Glue databases together into knowledge structure</a:t>
            </a:r>
          </a:p>
          <a:p>
            <a:r>
              <a:rPr lang="en-US" sz="2800" dirty="0" smtClean="0"/>
              <a:t>Navigation via synthesized concepts, w/o redundancy/ambiguity, highlighted for novelty</a:t>
            </a:r>
          </a:p>
        </p:txBody>
      </p:sp>
      <p:sp>
        <p:nvSpPr>
          <p:cNvPr id="6" name="Rectangle 5"/>
          <p:cNvSpPr/>
          <p:nvPr/>
        </p:nvSpPr>
        <p:spPr>
          <a:xfrm>
            <a:off x="5578887" y="3244334"/>
            <a:ext cx="1031051" cy="369332"/>
          </a:xfrm>
          <a:prstGeom prst="rect">
            <a:avLst/>
          </a:prstGeom>
        </p:spPr>
        <p:txBody>
          <a:bodyPr wrap="none">
            <a:spAutoFit/>
          </a:bodyPr>
          <a:lstStyle/>
          <a:p>
            <a:r>
              <a:rPr lang="en-US" dirty="0" smtClean="0"/>
              <a:t>Obvious</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Obvious</a:t>
            </a:r>
            <a:endParaRPr lang="en-US" dirty="0"/>
          </a:p>
        </p:txBody>
      </p:sp>
      <p:sp>
        <p:nvSpPr>
          <p:cNvPr id="3" name="Text Placeholder 2"/>
          <p:cNvSpPr>
            <a:spLocks noGrp="1"/>
          </p:cNvSpPr>
          <p:nvPr>
            <p:ph type="body" sz="quarter" idx="10"/>
          </p:nvPr>
        </p:nvSpPr>
        <p:spPr>
          <a:xfrm>
            <a:off x="507868" y="1411552"/>
            <a:ext cx="11173090" cy="4936736"/>
          </a:xfrm>
        </p:spPr>
        <p:txBody>
          <a:bodyPr/>
          <a:lstStyle/>
          <a:p>
            <a:r>
              <a:rPr lang="en-US" sz="2400" dirty="0" smtClean="0"/>
              <a:t>Automated Markup (genomes, proteins, organisms, glossary items)</a:t>
            </a:r>
          </a:p>
          <a:p>
            <a:r>
              <a:rPr lang="en-US" sz="2400" dirty="0" smtClean="0"/>
              <a:t>Missing refs? Superfluous refs?</a:t>
            </a:r>
          </a:p>
          <a:p>
            <a:r>
              <a:rPr lang="en-US" sz="2400" dirty="0" smtClean="0"/>
              <a:t>Example: </a:t>
            </a:r>
            <a:r>
              <a:rPr lang="en-US" sz="2400" dirty="0" err="1" smtClean="0"/>
              <a:t>AdS</a:t>
            </a:r>
            <a:r>
              <a:rPr lang="en-US" sz="2400" dirty="0" smtClean="0"/>
              <a:t> Collaborative filtering</a:t>
            </a:r>
          </a:p>
          <a:p>
            <a:pPr lvl="1"/>
            <a:r>
              <a:rPr lang="en-US" sz="2000" dirty="0" smtClean="0"/>
              <a:t>Recent: Keyword search gives recent articles on a subject</a:t>
            </a:r>
          </a:p>
          <a:p>
            <a:pPr lvl="1"/>
            <a:r>
              <a:rPr lang="en-US" sz="2000" dirty="0" smtClean="0"/>
              <a:t>Popular: Usage data gives most read</a:t>
            </a:r>
          </a:p>
          <a:p>
            <a:pPr lvl="1"/>
            <a:r>
              <a:rPr lang="en-US" sz="2000" dirty="0" smtClean="0"/>
              <a:t>Useful: Citation data gives most referred</a:t>
            </a:r>
          </a:p>
          <a:p>
            <a:pPr lvl="1"/>
            <a:r>
              <a:rPr lang="en-US" sz="2000" dirty="0" smtClean="0"/>
              <a:t>Pedagogical: Citation data gives most referring</a:t>
            </a:r>
          </a:p>
          <a:p>
            <a:r>
              <a:rPr lang="en-US" sz="2400" dirty="0" smtClean="0"/>
              <a:t>User tagging (e.g., flagged review articles)</a:t>
            </a:r>
          </a:p>
          <a:p>
            <a:r>
              <a:rPr lang="en-US" sz="2400" dirty="0" smtClean="0"/>
              <a:t>Interoperability with [blog/news/wiki]-space</a:t>
            </a:r>
          </a:p>
          <a:p>
            <a:r>
              <a:rPr lang="en-US" sz="2400" dirty="0" smtClean="0"/>
              <a:t>Systematically mine and bookmark interiors (relatedness tree),</a:t>
            </a:r>
          </a:p>
          <a:p>
            <a:r>
              <a:rPr lang="en-US" sz="2400" dirty="0" smtClean="0"/>
              <a:t>Modular components</a:t>
            </a:r>
          </a:p>
          <a:p>
            <a:r>
              <a:rPr lang="en-US" sz="2400" dirty="0" smtClean="0"/>
              <a:t>• NVO, </a:t>
            </a:r>
            <a:r>
              <a:rPr lang="en-US" sz="2400" dirty="0" err="1" smtClean="0"/>
              <a:t>Mathworld</a:t>
            </a:r>
            <a:r>
              <a:rPr lang="en-US" sz="2400" dirty="0" smtClean="0"/>
              <a:t>, etc.</a:t>
            </a:r>
          </a:p>
          <a:p>
            <a:r>
              <a:rPr lang="en-US" sz="2400" dirty="0" smtClean="0">
                <a:solidFill>
                  <a:schemeClr val="accent2"/>
                </a:solidFill>
              </a:rPr>
              <a:t>Embarrassments: a) plagiarism, b) not yet public</a:t>
            </a:r>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Essential Question</a:t>
            </a:r>
            <a:endParaRPr lang="en-US" dirty="0"/>
          </a:p>
        </p:txBody>
      </p:sp>
      <p:sp>
        <p:nvSpPr>
          <p:cNvPr id="3" name="Text Placeholder 2"/>
          <p:cNvSpPr>
            <a:spLocks noGrp="1"/>
          </p:cNvSpPr>
          <p:nvPr>
            <p:ph type="body" sz="quarter" idx="10"/>
          </p:nvPr>
        </p:nvSpPr>
        <p:spPr/>
        <p:txBody>
          <a:bodyPr/>
          <a:lstStyle/>
          <a:p>
            <a:r>
              <a:rPr lang="en-US" dirty="0" smtClean="0"/>
              <a:t>How will the analog of NCBI/</a:t>
            </a:r>
            <a:r>
              <a:rPr lang="en-US" dirty="0" err="1" smtClean="0"/>
              <a:t>PubMedCentral</a:t>
            </a:r>
            <a:r>
              <a:rPr lang="en-US" dirty="0" smtClean="0"/>
              <a:t> be provided for other communities? (Who? With whose money?)</a:t>
            </a:r>
          </a:p>
          <a:p>
            <a:r>
              <a:rPr lang="en-US" dirty="0" smtClean="0"/>
              <a:t>Common web service protocols, common languages (e.g., for manipulating, visualizing data), data interchange standards</a:t>
            </a:r>
          </a:p>
          <a:p>
            <a:r>
              <a:rPr lang="en-US" dirty="0" smtClean="0"/>
              <a:t>Distributed version for other fields</a:t>
            </a:r>
          </a:p>
          <a:p>
            <a:r>
              <a:rPr lang="en-US" dirty="0" smtClean="0"/>
              <a:t>Qualitatively new research and cognitive methodologies, with academic community as role model for the creation and dissemination of knowledge to the public</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Fantasy</a:t>
            </a:r>
            <a:endParaRPr lang="en-US" dirty="0"/>
          </a:p>
        </p:txBody>
      </p:sp>
      <p:sp>
        <p:nvSpPr>
          <p:cNvPr id="3" name="Text Placeholder 2"/>
          <p:cNvSpPr>
            <a:spLocks noGrp="1"/>
          </p:cNvSpPr>
          <p:nvPr>
            <p:ph type="body" sz="quarter" idx="10"/>
          </p:nvPr>
        </p:nvSpPr>
        <p:spPr>
          <a:xfrm>
            <a:off x="507868" y="1411552"/>
            <a:ext cx="11173090" cy="4561249"/>
          </a:xfrm>
        </p:spPr>
        <p:txBody>
          <a:bodyPr/>
          <a:lstStyle/>
          <a:p>
            <a:pPr>
              <a:buNone/>
            </a:pPr>
            <a:r>
              <a:rPr lang="en-US" sz="2800" dirty="0" smtClean="0"/>
              <a:t>Reflect for a moment</a:t>
            </a:r>
          </a:p>
          <a:p>
            <a:r>
              <a:rPr lang="en-US" sz="2800" dirty="0" smtClean="0"/>
              <a:t>Current practice</a:t>
            </a:r>
          </a:p>
          <a:p>
            <a:pPr lvl="1"/>
            <a:r>
              <a:rPr lang="en-US" sz="2400" dirty="0" smtClean="0"/>
              <a:t>Free access articles, background material from authors, slide presentations, video, related software, on-line animations, blog discussions, 3rd party notes</a:t>
            </a:r>
          </a:p>
          <a:p>
            <a:pPr lvl="1"/>
            <a:r>
              <a:rPr lang="en-US" sz="2400" dirty="0" smtClean="0"/>
              <a:t>Course websites, e-mail, course blogs, wiki for notes</a:t>
            </a:r>
          </a:p>
          <a:p>
            <a:r>
              <a:rPr lang="en-US" sz="2800" dirty="0" smtClean="0"/>
              <a:t>New expectations (harvest all related, activity maps, </a:t>
            </a:r>
            <a:br>
              <a:rPr lang="en-US" sz="2800" dirty="0" smtClean="0"/>
            </a:br>
            <a:r>
              <a:rPr lang="en-US" sz="2800" dirty="0" smtClean="0"/>
              <a:t>concept browse)</a:t>
            </a:r>
          </a:p>
          <a:p>
            <a:pPr lvl="1"/>
            <a:r>
              <a:rPr lang="en-US" sz="2400" dirty="0" smtClean="0"/>
              <a:t>Collapse internet resources to subset of unique ideas, authenticated</a:t>
            </a:r>
          </a:p>
          <a:p>
            <a:pPr lvl="1"/>
            <a:r>
              <a:rPr lang="en-US" sz="2400" dirty="0" smtClean="0"/>
              <a:t>Marketplace for pre-research barter of tools, resources, capabilities</a:t>
            </a:r>
          </a:p>
          <a:p>
            <a:pPr lvl="1"/>
            <a:r>
              <a:rPr lang="en-US" sz="2400" dirty="0" smtClean="0"/>
              <a:t>Authoring tools</a:t>
            </a:r>
          </a:p>
          <a:p>
            <a:pPr lvl="1"/>
            <a:r>
              <a:rPr lang="en-US" sz="2400" dirty="0" smtClean="0"/>
              <a:t>New generation of users</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Collective Action</a:t>
            </a:r>
            <a:endParaRPr lang="en-US" dirty="0"/>
          </a:p>
        </p:txBody>
      </p:sp>
      <p:sp>
        <p:nvSpPr>
          <p:cNvPr id="3" name="Text Placeholder 2"/>
          <p:cNvSpPr>
            <a:spLocks noGrp="1"/>
          </p:cNvSpPr>
          <p:nvPr>
            <p:ph type="body" sz="quarter" idx="10"/>
          </p:nvPr>
        </p:nvSpPr>
        <p:spPr>
          <a:xfrm>
            <a:off x="507868" y="1411552"/>
            <a:ext cx="11173090" cy="4542782"/>
          </a:xfrm>
        </p:spPr>
        <p:txBody>
          <a:bodyPr/>
          <a:lstStyle/>
          <a:p>
            <a:r>
              <a:rPr lang="en-US" sz="2400" dirty="0" smtClean="0"/>
              <a:t>Large groups work collectively to synthesize knowledge (feedback mechanisms, Wikipedia, open source software, social-networking sites, bloggers feed news coverage, …)</a:t>
            </a:r>
          </a:p>
          <a:p>
            <a:r>
              <a:rPr lang="en-US" sz="2400" dirty="0" smtClean="0"/>
              <a:t>Frameworks for analyzing online information systems still based on 1990s models for studying collections of hyperlinked documents. Need graph and network algorithms, data mining, natural-language processing, machine learning, probabilistic modeling, human-computer interaction, algorithmic game theory (</a:t>
            </a:r>
            <a:r>
              <a:rPr lang="en-US" sz="2400" dirty="0" smtClean="0">
                <a:solidFill>
                  <a:schemeClr val="accent2"/>
                </a:solidFill>
              </a:rPr>
              <a:t>individuals seek out advantageous positions within the network</a:t>
            </a:r>
            <a:r>
              <a:rPr lang="en-US" sz="2400" dirty="0" smtClean="0"/>
              <a:t>).</a:t>
            </a:r>
          </a:p>
          <a:p>
            <a:r>
              <a:rPr lang="en-US" sz="2400" dirty="0" smtClean="0"/>
              <a:t>Maps make social network visible to the group itself: feedback loops increase participant awareness of the state of relationships among participants as a whole to increase participation.</a:t>
            </a:r>
          </a:p>
          <a:p>
            <a:r>
              <a:rPr lang="en-US" sz="2400" dirty="0" smtClean="0"/>
              <a:t>Temporal dynamics of aggregate user populations (</a:t>
            </a:r>
            <a:r>
              <a:rPr lang="en-US" sz="2400" dirty="0" smtClean="0">
                <a:solidFill>
                  <a:schemeClr val="accent2"/>
                </a:solidFill>
              </a:rPr>
              <a:t>news cycle, flash crowds, …</a:t>
            </a:r>
            <a:r>
              <a:rPr lang="en-US" sz="2400" dirty="0" smtClean="0"/>
              <a:t>) follow </a:t>
            </a:r>
            <a:r>
              <a:rPr lang="en-US" sz="2400" dirty="0" err="1" smtClean="0"/>
              <a:t>quantiable</a:t>
            </a:r>
            <a:r>
              <a:rPr lang="en-US" sz="2400" dirty="0" smtClean="0"/>
              <a:t> laws, leads to design principles.</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NIH Public Access Policy Becomes</a:t>
            </a:r>
            <a:br>
              <a:rPr lang="en-US" smtClean="0"/>
            </a:br>
            <a:r>
              <a:rPr lang="en-US" smtClean="0"/>
              <a:t>Mandate in 2007</a:t>
            </a:r>
            <a:endParaRPr lang="en-US" dirty="0"/>
          </a:p>
        </p:txBody>
      </p:sp>
      <p:sp>
        <p:nvSpPr>
          <p:cNvPr id="3" name="Text Placeholder 2"/>
          <p:cNvSpPr>
            <a:spLocks noGrp="1"/>
          </p:cNvSpPr>
          <p:nvPr>
            <p:ph type="body" sz="quarter" idx="10"/>
          </p:nvPr>
        </p:nvSpPr>
        <p:spPr>
          <a:xfrm>
            <a:off x="507868" y="1905000"/>
            <a:ext cx="11173090" cy="4542782"/>
          </a:xfrm>
        </p:spPr>
        <p:txBody>
          <a:bodyPr/>
          <a:lstStyle/>
          <a:p>
            <a:r>
              <a:rPr lang="en-US" sz="2400" dirty="0" smtClean="0">
                <a:hlinkClick r:id="rId3"/>
              </a:rPr>
              <a:t>http://info-libraries.mit.edu/scholarly/open-access-initiatives/</a:t>
            </a:r>
            <a:endParaRPr lang="en-US" sz="2400" dirty="0" smtClean="0"/>
          </a:p>
          <a:p>
            <a:r>
              <a:rPr lang="en-US" sz="2400" dirty="0" smtClean="0"/>
              <a:t>On December 26, 2007, President Bush signed a spending bill that requires the U.S. National Institutes of Health (NIH) to mandate open online access to all research it funds.</a:t>
            </a:r>
          </a:p>
          <a:p>
            <a:r>
              <a:rPr lang="en-US" sz="2400" dirty="0" smtClean="0"/>
              <a:t>This is the first mandate for a major public funding agency in the U.S. that requires research to be openly available; it changes the 2005 NIH Public Access Policy, which requested, but did not require, open access to NIH-funded research.</a:t>
            </a:r>
          </a:p>
          <a:p>
            <a:r>
              <a:rPr lang="en-US" sz="2400" dirty="0" smtClean="0"/>
              <a:t>The new language stipulates that investigators funded by the NIH submit their peer-reviewed manuscripts to the National Library of Medicines open access repository </a:t>
            </a:r>
            <a:r>
              <a:rPr lang="en-US" sz="2400" dirty="0" err="1" smtClean="0"/>
              <a:t>PubMed</a:t>
            </a:r>
            <a:r>
              <a:rPr lang="en-US" sz="2400" dirty="0" smtClean="0"/>
              <a:t> Central when the manuscript is accepted for publication [</a:t>
            </a:r>
            <a:r>
              <a:rPr lang="en-US" sz="2400" dirty="0" smtClean="0">
                <a:solidFill>
                  <a:schemeClr val="accent2"/>
                </a:solidFill>
              </a:rPr>
              <a:t>additional &gt; 70k/year</a:t>
            </a:r>
            <a:r>
              <a:rPr lang="en-US" sz="2400" dirty="0" smtClean="0"/>
              <a:t>]. The manuscript would then become openly available via </a:t>
            </a:r>
            <a:r>
              <a:rPr lang="en-US" sz="2400" dirty="0" err="1" smtClean="0"/>
              <a:t>PubMed</a:t>
            </a:r>
            <a:r>
              <a:rPr lang="en-US" sz="2400" dirty="0" smtClean="0"/>
              <a:t> Central within 12 months of publication in a journal. The policy will be implemented “in a manner consistent with copyright law.”</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Harvard To Collect, Disseminate Scholarly</a:t>
            </a:r>
            <a:br>
              <a:rPr lang="en-US" smtClean="0"/>
            </a:br>
            <a:r>
              <a:rPr lang="en-US" smtClean="0"/>
              <a:t>Articles For Faculty</a:t>
            </a:r>
            <a:endParaRPr lang="en-US" dirty="0"/>
          </a:p>
        </p:txBody>
      </p:sp>
      <p:sp>
        <p:nvSpPr>
          <p:cNvPr id="3" name="Text Placeholder 2"/>
          <p:cNvSpPr>
            <a:spLocks noGrp="1"/>
          </p:cNvSpPr>
          <p:nvPr>
            <p:ph type="body" sz="quarter" idx="10"/>
          </p:nvPr>
        </p:nvSpPr>
        <p:spPr>
          <a:xfrm>
            <a:off x="507868" y="1905000"/>
            <a:ext cx="11173090" cy="4801314"/>
          </a:xfrm>
        </p:spPr>
        <p:txBody>
          <a:bodyPr/>
          <a:lstStyle/>
          <a:p>
            <a:r>
              <a:rPr lang="en-US" sz="2400" dirty="0" smtClean="0">
                <a:hlinkClick r:id="rId3"/>
              </a:rPr>
              <a:t>http://www.fas.harvard.edu/home/news and events/releases/scholarly 02122008.html</a:t>
            </a:r>
            <a:endParaRPr lang="en-US" sz="2400" dirty="0" smtClean="0"/>
          </a:p>
          <a:p>
            <a:r>
              <a:rPr lang="en-US" sz="2400" dirty="0" smtClean="0"/>
              <a:t>Cambridge, Mass. - February 12, 2008 - In a move to disseminate faculty research and scholarship more broadly, the Harvard University Faculty of Arts and Sciences voted today to give the University a worldwide license to make each faculty member’s scholarly articles available and to exercise the copyright in the articles, provided that the articles are not sold for a profit.</a:t>
            </a:r>
          </a:p>
          <a:p>
            <a:r>
              <a:rPr lang="en-US" sz="2400" dirty="0" smtClean="0"/>
              <a:t>In proposing the legislation, Professor Stuart M. </a:t>
            </a:r>
            <a:r>
              <a:rPr lang="en-US" sz="2400" dirty="0" err="1" smtClean="0"/>
              <a:t>Shieber</a:t>
            </a:r>
            <a:r>
              <a:rPr lang="en-US" sz="2400" dirty="0" smtClean="0"/>
              <a:t> said, “… scholarly journals have historically allowed scholars to distribute their research to audiences around the world. But, the scholarly publishing system has become far more restrictive than it need be. Many publishers will not even allow scholars to use and distribute their own work. And, the cost of journals has risen to such astronomical levels that many institutions and individuals have cancelled subscriptions, further reducing the circulation of scholars’ works.”</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938" y="228600"/>
            <a:ext cx="11164887" cy="1994392"/>
          </a:xfrm>
        </p:spPr>
        <p:txBody>
          <a:bodyPr/>
          <a:lstStyle/>
          <a:p>
            <a:r>
              <a:rPr lang="en-US" dirty="0" smtClean="0"/>
              <a:t>Why Necessary?</a:t>
            </a:r>
            <a:br>
              <a:rPr lang="en-US" dirty="0" smtClean="0"/>
            </a:br>
            <a:r>
              <a:rPr lang="en-US" dirty="0" smtClean="0"/>
              <a:t/>
            </a:r>
            <a:br>
              <a:rPr lang="en-US" dirty="0" smtClean="0"/>
            </a:br>
            <a:endParaRPr lang="en-US" dirty="0"/>
          </a:p>
        </p:txBody>
      </p:sp>
      <p:sp>
        <p:nvSpPr>
          <p:cNvPr id="3" name="Text Placeholder 2"/>
          <p:cNvSpPr>
            <a:spLocks noGrp="1"/>
          </p:cNvSpPr>
          <p:nvPr>
            <p:ph type="body" sz="quarter" idx="10"/>
          </p:nvPr>
        </p:nvSpPr>
        <p:spPr>
          <a:xfrm>
            <a:off x="507868" y="1411552"/>
            <a:ext cx="10114412" cy="2210862"/>
          </a:xfrm>
        </p:spPr>
        <p:txBody>
          <a:bodyPr/>
          <a:lstStyle/>
          <a:p>
            <a:r>
              <a:rPr lang="en-US" dirty="0" smtClean="0"/>
              <a:t>Congress Passes Law Requiring Users to Post to </a:t>
            </a:r>
            <a:r>
              <a:rPr lang="en-US" dirty="0" err="1" smtClean="0"/>
              <a:t>Youtube</a:t>
            </a:r>
            <a:r>
              <a:rPr lang="en-US" dirty="0" smtClean="0"/>
              <a:t>, </a:t>
            </a:r>
            <a:r>
              <a:rPr lang="en-US" dirty="0" err="1" smtClean="0"/>
              <a:t>Flickr</a:t>
            </a:r>
            <a:r>
              <a:rPr lang="en-US" dirty="0" smtClean="0"/>
              <a:t>, ...</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arXiv.org</a:t>
            </a:r>
          </a:p>
        </p:txBody>
      </p:sp>
      <p:sp>
        <p:nvSpPr>
          <p:cNvPr id="3" name="Text Placeholder 2"/>
          <p:cNvSpPr>
            <a:spLocks noGrp="1"/>
          </p:cNvSpPr>
          <p:nvPr>
            <p:ph type="body" sz="quarter" idx="10"/>
          </p:nvPr>
        </p:nvSpPr>
        <p:spPr>
          <a:xfrm>
            <a:off x="507868" y="1411552"/>
            <a:ext cx="11173090" cy="5195268"/>
          </a:xfrm>
        </p:spPr>
        <p:txBody>
          <a:bodyPr/>
          <a:lstStyle/>
          <a:p>
            <a:r>
              <a:rPr lang="en-US" sz="2800" dirty="0" smtClean="0"/>
              <a:t>E-Mail interface started August 1991</a:t>
            </a:r>
          </a:p>
          <a:p>
            <a:pPr lvl="1"/>
            <a:r>
              <a:rPr lang="en-US" sz="2400" dirty="0" smtClean="0"/>
              <a:t>Download data available from start</a:t>
            </a:r>
          </a:p>
          <a:p>
            <a:pPr lvl="1"/>
            <a:r>
              <a:rPr lang="en-US" sz="2400" dirty="0" smtClean="0"/>
              <a:t>WWW usage logs starting from 1993</a:t>
            </a:r>
          </a:p>
          <a:p>
            <a:r>
              <a:rPr lang="en-US" sz="2800" dirty="0" smtClean="0">
                <a:solidFill>
                  <a:schemeClr val="accent2"/>
                </a:solidFill>
              </a:rPr>
              <a:t>456,000</a:t>
            </a:r>
            <a:r>
              <a:rPr lang="en-US" sz="2800" dirty="0" smtClean="0"/>
              <a:t> full text documents (with full graphics), as of end 2007</a:t>
            </a:r>
          </a:p>
          <a:p>
            <a:pPr lvl="1"/>
            <a:r>
              <a:rPr lang="en-US" sz="2400" dirty="0" smtClean="0"/>
              <a:t>Physics, mathematics, computer science, non-linear science</a:t>
            </a:r>
          </a:p>
          <a:p>
            <a:pPr lvl="1"/>
            <a:r>
              <a:rPr lang="en-US" sz="2400" dirty="0" smtClean="0"/>
              <a:t>Growing at </a:t>
            </a:r>
            <a:r>
              <a:rPr lang="en-US" sz="2400" dirty="0" smtClean="0">
                <a:solidFill>
                  <a:schemeClr val="accent2"/>
                </a:solidFill>
              </a:rPr>
              <a:t>60,000 </a:t>
            </a:r>
            <a:r>
              <a:rPr lang="en-US" sz="2400" dirty="0" smtClean="0"/>
              <a:t>new submissions per year (est. 2008)</a:t>
            </a:r>
          </a:p>
          <a:p>
            <a:r>
              <a:rPr lang="en-US" sz="2800" dirty="0" smtClean="0">
                <a:solidFill>
                  <a:schemeClr val="accent2"/>
                </a:solidFill>
              </a:rPr>
              <a:t>&gt; 516,000 </a:t>
            </a:r>
            <a:r>
              <a:rPr lang="en-US" sz="2800" dirty="0" smtClean="0"/>
              <a:t>at end of year)</a:t>
            </a:r>
          </a:p>
          <a:p>
            <a:pPr lvl="1"/>
            <a:r>
              <a:rPr lang="en-US" sz="2400" dirty="0" smtClean="0"/>
              <a:t>20 references per article (over 9 million total)</a:t>
            </a:r>
          </a:p>
          <a:p>
            <a:r>
              <a:rPr lang="en-US" sz="2800" dirty="0" smtClean="0"/>
              <a:t>Over 50 million full text downloads during calendar year ’07</a:t>
            </a:r>
          </a:p>
          <a:p>
            <a:pPr lvl="1"/>
            <a:r>
              <a:rPr lang="en-US" sz="2400" dirty="0" smtClean="0"/>
              <a:t>Over 600 downloads per article from ’96-’07 (&gt;250M total)</a:t>
            </a:r>
          </a:p>
          <a:p>
            <a:r>
              <a:rPr lang="en-US" sz="2800" dirty="0" smtClean="0"/>
              <a:t>Now managed by CU library (starting roughly 2001)</a:t>
            </a:r>
          </a:p>
          <a:p>
            <a:pPr lvl="1"/>
            <a:r>
              <a:rPr lang="en-US" sz="2400" dirty="0" smtClean="0"/>
              <a:t>http://www.cornell.edu/provost/search-lib.cfm</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Microsoft_Research_Faculty_Summit_Template_PPT07_16x9_v06">
  <a:themeElements>
    <a:clrScheme name="Research">
      <a:dk1>
        <a:srgbClr val="000000"/>
      </a:dk1>
      <a:lt1>
        <a:srgbClr val="FFFFFF"/>
      </a:lt1>
      <a:dk2>
        <a:srgbClr val="3F3F3F"/>
      </a:dk2>
      <a:lt2>
        <a:srgbClr val="FFFFFF"/>
      </a:lt2>
      <a:accent1>
        <a:srgbClr val="FFDF79"/>
      </a:accent1>
      <a:accent2>
        <a:srgbClr val="5782B5"/>
      </a:accent2>
      <a:accent3>
        <a:srgbClr val="E15555"/>
      </a:accent3>
      <a:accent4>
        <a:srgbClr val="94D850"/>
      </a:accent4>
      <a:accent5>
        <a:srgbClr val="FFA94B"/>
      </a:accent5>
      <a:accent6>
        <a:srgbClr val="9047B9"/>
      </a:accent6>
      <a:hlink>
        <a:srgbClr val="009ED6"/>
      </a:hlink>
      <a:folHlink>
        <a:srgbClr val="DDD819"/>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txDef>
      <a:spPr/>
      <a:bodyPr vert="horz" wrap="square" lIns="0" tIns="0" rIns="0" bIns="0" rtlCol="0">
        <a:spAutoFit/>
      </a:bodyPr>
      <a:lstStyle>
        <a:defPPr marL="396875" marR="0" indent="-396875" algn="l" defTabSz="914363" rtl="0" eaLnBrk="1" fontAlgn="auto" latinLnBrk="0" hangingPunct="1">
          <a:lnSpc>
            <a:spcPct val="90000"/>
          </a:lnSpc>
          <a:spcBef>
            <a:spcPct val="20000"/>
          </a:spcBef>
          <a:spcAft>
            <a:spcPts val="0"/>
          </a:spcAft>
          <a:buClrTx/>
          <a:buSzPct val="85000"/>
          <a:buFont typeface="Arial" pitchFamily="34" charset="0"/>
          <a:buNone/>
          <a:tabLst/>
          <a:defRPr kumimoji="0" sz="3200" b="0" i="0" u="none" strike="noStrike" kern="1200" cap="none" spc="0" normalizeH="0" baseline="0" noProof="0" smtClean="0">
            <a:ln>
              <a:noFill/>
            </a:ln>
            <a:solidFill>
              <a:schemeClr val="bg1"/>
            </a:solidFill>
            <a:effectLst/>
            <a:uLnTx/>
            <a:uFillTx/>
            <a:latin typeface="+mn-lt"/>
            <a:ea typeface="+mn-ea"/>
            <a:cs typeface="+mn-cs"/>
          </a:defRPr>
        </a:defPPr>
      </a:lstStyle>
    </a:tx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2862</Words>
  <Application>Microsoft Office PowerPoint</Application>
  <PresentationFormat>Custom</PresentationFormat>
  <Paragraphs>311</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Microsoft_Research_Faculty_Summit_Template_PPT07_16x9_v06</vt:lpstr>
      <vt:lpstr>White with Courier font for code slides</vt:lpstr>
      <vt:lpstr>Slide 1</vt:lpstr>
      <vt:lpstr>Scholarly Communications</vt:lpstr>
      <vt:lpstr>Next-Generation Implications of Open Access</vt:lpstr>
      <vt:lpstr>Fantasy</vt:lpstr>
      <vt:lpstr>Collective Action</vt:lpstr>
      <vt:lpstr>NIH Public Access Policy Becomes Mandate in 2007</vt:lpstr>
      <vt:lpstr>Harvard To Collect, Disseminate Scholarly Articles For Faculty</vt:lpstr>
      <vt:lpstr>Why Necessary?  </vt:lpstr>
      <vt:lpstr>arXiv.org</vt:lpstr>
      <vt:lpstr>arXiv.org e-Print archive</vt:lpstr>
      <vt:lpstr>Submissions per Month, ’91 – ’08</vt:lpstr>
      <vt:lpstr>Top Four Subject Areas</vt:lpstr>
      <vt:lpstr>Papers &amp; Wikipedia Entries</vt:lpstr>
      <vt:lpstr>’02-’07</vt:lpstr>
      <vt:lpstr>Slide 15</vt:lpstr>
      <vt:lpstr>Game Theory</vt:lpstr>
      <vt:lpstr>Slide 17</vt:lpstr>
      <vt:lpstr>Slide 18</vt:lpstr>
      <vt:lpstr>Slide 19</vt:lpstr>
      <vt:lpstr>Learning from Logs (Joachims/Radlinski)</vt:lpstr>
      <vt:lpstr>More on Readership</vt:lpstr>
      <vt:lpstr>Slide 22</vt:lpstr>
      <vt:lpstr>Slide 23</vt:lpstr>
      <vt:lpstr>Slide 24</vt:lpstr>
      <vt:lpstr>Mining Full Text</vt:lpstr>
      <vt:lpstr>Search Results:  Display</vt:lpstr>
      <vt:lpstr>Article:  Related Material</vt:lpstr>
      <vt:lpstr>Backdoor Route to Open Access</vt:lpstr>
      <vt:lpstr>What will Open Access Mean?</vt:lpstr>
      <vt:lpstr>Item Specific</vt:lpstr>
      <vt:lpstr>Item Specific, cont’d</vt:lpstr>
      <vt:lpstr>Site Specific</vt:lpstr>
      <vt:lpstr>Browse</vt:lpstr>
      <vt:lpstr>Present</vt:lpstr>
      <vt:lpstr>Present</vt:lpstr>
      <vt:lpstr>Obvious</vt:lpstr>
      <vt:lpstr>Essential Question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Scholarly Communications</dc:title>
  <dc:subject>Research Facility Summit</dc:subject>
  <dc:creator/>
  <dc:description>Event Date: July 28 &amp; 29, 2008
Event Location: Redmond, WA</dc:description>
  <cp:lastModifiedBy/>
  <cp:revision>1</cp:revision>
  <dcterms:created xsi:type="dcterms:W3CDTF">2008-07-08T22:19:25Z</dcterms:created>
  <dcterms:modified xsi:type="dcterms:W3CDTF">2008-08-01T17:36:05Z</dcterms:modified>
</cp:coreProperties>
</file>