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718" r:id="rId2"/>
  </p:sldMasterIdLst>
  <p:notesMasterIdLst>
    <p:notesMasterId r:id="rId39"/>
  </p:notesMasterIdLst>
  <p:handoutMasterIdLst>
    <p:handoutMasterId r:id="rId40"/>
  </p:handoutMasterIdLst>
  <p:sldIdLst>
    <p:sldId id="297" r:id="rId3"/>
    <p:sldId id="298" r:id="rId4"/>
    <p:sldId id="299"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271" r:id="rId37"/>
    <p:sldId id="296" r:id="rId38"/>
  </p:sldIdLst>
  <p:sldSz cx="12188825" cy="6858000"/>
  <p:notesSz cx="6858000" cy="9144000"/>
  <p:defaultTextStyle>
    <a:defPPr>
      <a:defRPr lang="en-US"/>
    </a:defPPr>
    <a:lvl1pPr algn="l" defTabSz="912813" rtl="0" fontAlgn="base">
      <a:spcBef>
        <a:spcPct val="0"/>
      </a:spcBef>
      <a:spcAft>
        <a:spcPct val="0"/>
      </a:spcAft>
      <a:defRPr kern="1200">
        <a:solidFill>
          <a:schemeClr val="tx1"/>
        </a:solidFill>
        <a:latin typeface="Arial" pitchFamily="34" charset="0"/>
        <a:ea typeface="+mn-ea"/>
        <a:cs typeface="+mn-cs"/>
      </a:defRPr>
    </a:lvl1pPr>
    <a:lvl2pPr marL="455613" indent="1588" algn="l" defTabSz="912813" rtl="0" fontAlgn="base">
      <a:spcBef>
        <a:spcPct val="0"/>
      </a:spcBef>
      <a:spcAft>
        <a:spcPct val="0"/>
      </a:spcAft>
      <a:defRPr kern="1200">
        <a:solidFill>
          <a:schemeClr val="tx1"/>
        </a:solidFill>
        <a:latin typeface="Arial" pitchFamily="34" charset="0"/>
        <a:ea typeface="+mn-ea"/>
        <a:cs typeface="+mn-cs"/>
      </a:defRPr>
    </a:lvl2pPr>
    <a:lvl3pPr marL="912813" indent="1588" algn="l" defTabSz="912813" rtl="0" fontAlgn="base">
      <a:spcBef>
        <a:spcPct val="0"/>
      </a:spcBef>
      <a:spcAft>
        <a:spcPct val="0"/>
      </a:spcAft>
      <a:defRPr kern="1200">
        <a:solidFill>
          <a:schemeClr val="tx1"/>
        </a:solidFill>
        <a:latin typeface="Arial" pitchFamily="34" charset="0"/>
        <a:ea typeface="+mn-ea"/>
        <a:cs typeface="+mn-cs"/>
      </a:defRPr>
    </a:lvl3pPr>
    <a:lvl4pPr marL="1370013" indent="1588" algn="l" defTabSz="912813" rtl="0" fontAlgn="base">
      <a:spcBef>
        <a:spcPct val="0"/>
      </a:spcBef>
      <a:spcAft>
        <a:spcPct val="0"/>
      </a:spcAft>
      <a:defRPr kern="1200">
        <a:solidFill>
          <a:schemeClr val="tx1"/>
        </a:solidFill>
        <a:latin typeface="Arial" pitchFamily="34" charset="0"/>
        <a:ea typeface="+mn-ea"/>
        <a:cs typeface="+mn-cs"/>
      </a:defRPr>
    </a:lvl4pPr>
    <a:lvl5pPr marL="1827213" indent="1588" algn="l" defTabSz="912813"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6225" autoAdjust="0"/>
    <p:restoredTop sz="91276" autoAdjust="0"/>
  </p:normalViewPr>
  <p:slideViewPr>
    <p:cSldViewPr snapToGrid="0">
      <p:cViewPr varScale="1">
        <p:scale>
          <a:sx n="82" d="100"/>
          <a:sy n="82" d="100"/>
        </p:scale>
        <p:origin x="-114" y="-618"/>
      </p:cViewPr>
      <p:guideLst>
        <p:guide orient="horz" pos="144"/>
        <p:guide orient="horz" pos="895"/>
        <p:guide orient="horz" pos="1484"/>
        <p:guide orient="horz" pos="1200"/>
        <p:guide orient="horz" pos="2736"/>
        <p:guide pos="3839"/>
        <p:guide pos="325"/>
        <p:guide pos="613"/>
        <p:guide pos="7353"/>
        <p:guide pos="1190"/>
        <p:guide pos="7063"/>
      </p:guideLst>
    </p:cSldViewPr>
  </p:slideViewPr>
  <p:notesTextViewPr>
    <p:cViewPr>
      <p:scale>
        <a:sx n="100" d="100"/>
        <a:sy n="100" d="100"/>
      </p:scale>
      <p:origin x="0" y="0"/>
    </p:cViewPr>
  </p:notesTextViewPr>
  <p:sorterViewPr>
    <p:cViewPr>
      <p:scale>
        <a:sx n="49" d="100"/>
        <a:sy n="49" d="100"/>
      </p:scale>
      <p:origin x="0" y="0"/>
    </p:cViewPr>
  </p:sorterViewPr>
  <p:notesViewPr>
    <p:cSldViewPr snapToGrid="0">
      <p:cViewPr varScale="1">
        <p:scale>
          <a:sx n="74" d="100"/>
          <a:sy n="74" d="100"/>
        </p:scale>
        <p:origin x="-218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kapoor\Desktop\Documents\Papers\CHI%202008\spreadsheet_new.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kapoor\Desktop\Documents\Papers\CHI%202008\spreadsheet_new.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Average</a:t>
            </a:r>
            <a:r>
              <a:rPr lang="en-US" baseline="0"/>
              <a:t> Number of Probes Per Day vs Number of Days into Study</a:t>
            </a:r>
            <a:endParaRPr lang="en-US"/>
          </a:p>
        </c:rich>
      </c:tx>
      <c:layout>
        <c:manualLayout>
          <c:xMode val="edge"/>
          <c:yMode val="edge"/>
          <c:x val="0.25046765011036554"/>
          <c:y val="7.751988658254663E-3"/>
        </c:manualLayout>
      </c:layout>
      <c:overlay val="1"/>
    </c:title>
    <c:plotArea>
      <c:layout>
        <c:manualLayout>
          <c:layoutTarget val="inner"/>
          <c:xMode val="edge"/>
          <c:yMode val="edge"/>
          <c:x val="0.19349439628651782"/>
          <c:y val="0.17093986494915825"/>
          <c:w val="0.80570603674540764"/>
          <c:h val="0.72049083791404789"/>
        </c:manualLayout>
      </c:layout>
      <c:lineChart>
        <c:grouping val="standard"/>
        <c:ser>
          <c:idx val="1"/>
          <c:order val="0"/>
          <c:tx>
            <c:v>DT-dyna</c:v>
          </c:tx>
          <c:spPr>
            <a:ln w="50800">
              <a:solidFill>
                <a:schemeClr val="accent5"/>
              </a:solidFill>
            </a:ln>
          </c:spPr>
          <c:marker>
            <c:symbol val="none"/>
          </c:marker>
          <c:errBars>
            <c:errDir val="y"/>
            <c:errBarType val="both"/>
            <c:errValType val="cust"/>
            <c:plus>
              <c:numRef>
                <c:f>Sheet1!$B$33:$N$33</c:f>
                <c:numCache>
                  <c:formatCode>General</c:formatCode>
                  <c:ptCount val="13"/>
                  <c:pt idx="0">
                    <c:v>5.1034999999999995</c:v>
                  </c:pt>
                  <c:pt idx="1">
                    <c:v>3.8649</c:v>
                  </c:pt>
                  <c:pt idx="2">
                    <c:v>1.393999999999997</c:v>
                  </c:pt>
                  <c:pt idx="3">
                    <c:v>0.30550000000000038</c:v>
                  </c:pt>
                  <c:pt idx="4">
                    <c:v>0</c:v>
                  </c:pt>
                  <c:pt idx="5">
                    <c:v>0</c:v>
                  </c:pt>
                  <c:pt idx="6">
                    <c:v>0</c:v>
                  </c:pt>
                  <c:pt idx="7">
                    <c:v>0.11110000000000005</c:v>
                  </c:pt>
                  <c:pt idx="8">
                    <c:v>0</c:v>
                  </c:pt>
                  <c:pt idx="9">
                    <c:v>0</c:v>
                  </c:pt>
                  <c:pt idx="10">
                    <c:v>0</c:v>
                  </c:pt>
                  <c:pt idx="11">
                    <c:v>0.2</c:v>
                  </c:pt>
                  <c:pt idx="12">
                    <c:v>0</c:v>
                  </c:pt>
                </c:numCache>
              </c:numRef>
            </c:plus>
            <c:minus>
              <c:numRef>
                <c:f>Sheet1!$B$33:$N$33</c:f>
                <c:numCache>
                  <c:formatCode>General</c:formatCode>
                  <c:ptCount val="13"/>
                  <c:pt idx="0">
                    <c:v>5.1034999999999995</c:v>
                  </c:pt>
                  <c:pt idx="1">
                    <c:v>3.8649</c:v>
                  </c:pt>
                  <c:pt idx="2">
                    <c:v>1.393999999999997</c:v>
                  </c:pt>
                  <c:pt idx="3">
                    <c:v>0.30550000000000038</c:v>
                  </c:pt>
                  <c:pt idx="4">
                    <c:v>0</c:v>
                  </c:pt>
                  <c:pt idx="5">
                    <c:v>0</c:v>
                  </c:pt>
                  <c:pt idx="6">
                    <c:v>0</c:v>
                  </c:pt>
                  <c:pt idx="7">
                    <c:v>0.11110000000000005</c:v>
                  </c:pt>
                  <c:pt idx="8">
                    <c:v>0</c:v>
                  </c:pt>
                  <c:pt idx="9">
                    <c:v>0</c:v>
                  </c:pt>
                  <c:pt idx="10">
                    <c:v>0</c:v>
                  </c:pt>
                  <c:pt idx="11">
                    <c:v>0.2</c:v>
                  </c:pt>
                  <c:pt idx="12">
                    <c:v>0</c:v>
                  </c:pt>
                </c:numCache>
              </c:numRef>
            </c:minus>
          </c:errBars>
          <c:val>
            <c:numRef>
              <c:f>Sheet1!$B$28:$N$28</c:f>
              <c:numCache>
                <c:formatCode>General</c:formatCode>
                <c:ptCount val="13"/>
                <c:pt idx="0">
                  <c:v>23.7</c:v>
                </c:pt>
                <c:pt idx="1">
                  <c:v>9.4</c:v>
                </c:pt>
                <c:pt idx="2">
                  <c:v>2.1</c:v>
                </c:pt>
                <c:pt idx="3">
                  <c:v>0.60000000000000064</c:v>
                </c:pt>
                <c:pt idx="4">
                  <c:v>0</c:v>
                </c:pt>
                <c:pt idx="5">
                  <c:v>0</c:v>
                </c:pt>
                <c:pt idx="6">
                  <c:v>0</c:v>
                </c:pt>
                <c:pt idx="7">
                  <c:v>0.11110000000000005</c:v>
                </c:pt>
                <c:pt idx="8">
                  <c:v>0</c:v>
                </c:pt>
                <c:pt idx="9">
                  <c:v>0</c:v>
                </c:pt>
                <c:pt idx="10">
                  <c:v>0</c:v>
                </c:pt>
                <c:pt idx="11">
                  <c:v>0.2</c:v>
                </c:pt>
                <c:pt idx="12">
                  <c:v>0</c:v>
                </c:pt>
              </c:numCache>
            </c:numRef>
          </c:val>
        </c:ser>
        <c:ser>
          <c:idx val="0"/>
          <c:order val="1"/>
          <c:tx>
            <c:v>Random</c:v>
          </c:tx>
          <c:spPr>
            <a:ln w="50800" cmpd="sng">
              <a:solidFill>
                <a:srgbClr val="7030A0"/>
              </a:solidFill>
              <a:prstDash val="sysDash"/>
            </a:ln>
          </c:spPr>
          <c:marker>
            <c:symbol val="none"/>
          </c:marker>
          <c:errBars>
            <c:errDir val="y"/>
            <c:errBarType val="both"/>
            <c:errValType val="cust"/>
            <c:plus>
              <c:numRef>
                <c:f>Sheet1!$B$32:$N$32</c:f>
                <c:numCache>
                  <c:formatCode>General</c:formatCode>
                  <c:ptCount val="13"/>
                  <c:pt idx="0">
                    <c:v>4.7933000000000003</c:v>
                  </c:pt>
                  <c:pt idx="1">
                    <c:v>5.0583</c:v>
                  </c:pt>
                  <c:pt idx="2">
                    <c:v>6.4464000000000024</c:v>
                  </c:pt>
                  <c:pt idx="3">
                    <c:v>5.5078999999999985</c:v>
                  </c:pt>
                  <c:pt idx="4">
                    <c:v>7.2375999999999996</c:v>
                  </c:pt>
                  <c:pt idx="5">
                    <c:v>6.0207999999999995</c:v>
                  </c:pt>
                  <c:pt idx="6">
                    <c:v>5.6910999999999996</c:v>
                  </c:pt>
                  <c:pt idx="7">
                    <c:v>7.7729999999999997</c:v>
                  </c:pt>
                  <c:pt idx="8">
                    <c:v>9.678700000000001</c:v>
                  </c:pt>
                  <c:pt idx="9">
                    <c:v>7.5956999999999999</c:v>
                  </c:pt>
                  <c:pt idx="10">
                    <c:v>3.9165999999999968</c:v>
                  </c:pt>
                  <c:pt idx="11">
                    <c:v>11.916400000000021</c:v>
                  </c:pt>
                  <c:pt idx="12">
                    <c:v>17.854299999999999</c:v>
                  </c:pt>
                </c:numCache>
              </c:numRef>
            </c:plus>
            <c:minus>
              <c:numRef>
                <c:f>Sheet1!$B$32:$N$32</c:f>
                <c:numCache>
                  <c:formatCode>General</c:formatCode>
                  <c:ptCount val="13"/>
                  <c:pt idx="0">
                    <c:v>4.7933000000000003</c:v>
                  </c:pt>
                  <c:pt idx="1">
                    <c:v>5.0583</c:v>
                  </c:pt>
                  <c:pt idx="2">
                    <c:v>6.4464000000000024</c:v>
                  </c:pt>
                  <c:pt idx="3">
                    <c:v>5.5078999999999985</c:v>
                  </c:pt>
                  <c:pt idx="4">
                    <c:v>7.2375999999999996</c:v>
                  </c:pt>
                  <c:pt idx="5">
                    <c:v>6.0207999999999995</c:v>
                  </c:pt>
                  <c:pt idx="6">
                    <c:v>5.6910999999999996</c:v>
                  </c:pt>
                  <c:pt idx="7">
                    <c:v>7.7729999999999997</c:v>
                  </c:pt>
                  <c:pt idx="8">
                    <c:v>9.678700000000001</c:v>
                  </c:pt>
                  <c:pt idx="9">
                    <c:v>7.5956999999999999</c:v>
                  </c:pt>
                  <c:pt idx="10">
                    <c:v>3.9165999999999968</c:v>
                  </c:pt>
                  <c:pt idx="11">
                    <c:v>11.916400000000021</c:v>
                  </c:pt>
                  <c:pt idx="12">
                    <c:v>17.854299999999999</c:v>
                  </c:pt>
                </c:numCache>
              </c:numRef>
            </c:minus>
            <c:spPr>
              <a:ln>
                <a:solidFill>
                  <a:srgbClr val="000000"/>
                </a:solidFill>
              </a:ln>
            </c:spPr>
          </c:errBars>
          <c:val>
            <c:numRef>
              <c:f>Sheet1!$B$27:$N$27</c:f>
              <c:numCache>
                <c:formatCode>General</c:formatCode>
                <c:ptCount val="13"/>
                <c:pt idx="0">
                  <c:v>20.555599999999949</c:v>
                </c:pt>
                <c:pt idx="1">
                  <c:v>20.444400000000002</c:v>
                </c:pt>
                <c:pt idx="2">
                  <c:v>28.333300000000001</c:v>
                </c:pt>
                <c:pt idx="3">
                  <c:v>13.4444</c:v>
                </c:pt>
                <c:pt idx="4">
                  <c:v>19.777799999999989</c:v>
                </c:pt>
                <c:pt idx="5">
                  <c:v>21.333300000000001</c:v>
                </c:pt>
                <c:pt idx="6">
                  <c:v>22.666699999999953</c:v>
                </c:pt>
                <c:pt idx="7">
                  <c:v>27.555599999999949</c:v>
                </c:pt>
                <c:pt idx="8">
                  <c:v>28.625</c:v>
                </c:pt>
                <c:pt idx="9">
                  <c:v>17.166699999999953</c:v>
                </c:pt>
                <c:pt idx="10">
                  <c:v>13.8</c:v>
                </c:pt>
                <c:pt idx="11">
                  <c:v>31</c:v>
                </c:pt>
                <c:pt idx="12">
                  <c:v>35.333300000000001</c:v>
                </c:pt>
              </c:numCache>
            </c:numRef>
          </c:val>
        </c:ser>
        <c:marker val="1"/>
        <c:axId val="45613824"/>
        <c:axId val="48707072"/>
      </c:lineChart>
      <c:catAx>
        <c:axId val="45613824"/>
        <c:scaling>
          <c:orientation val="minMax"/>
        </c:scaling>
        <c:axPos val="b"/>
        <c:title>
          <c:tx>
            <c:rich>
              <a:bodyPr/>
              <a:lstStyle/>
              <a:p>
                <a:pPr>
                  <a:defRPr sz="1600" baseline="0"/>
                </a:pPr>
                <a:r>
                  <a:rPr lang="en-US" sz="1600" baseline="0"/>
                  <a:t>Number of Days into Study</a:t>
                </a:r>
              </a:p>
            </c:rich>
          </c:tx>
          <c:layout>
            <c:manualLayout>
              <c:xMode val="edge"/>
              <c:yMode val="edge"/>
              <c:x val="0.38469470400810535"/>
              <c:y val="0.94348477158587263"/>
            </c:manualLayout>
          </c:layout>
        </c:title>
        <c:tickLblPos val="nextTo"/>
        <c:crossAx val="48707072"/>
        <c:crossesAt val="-10"/>
        <c:auto val="1"/>
        <c:lblAlgn val="ctr"/>
        <c:lblOffset val="0"/>
      </c:catAx>
      <c:valAx>
        <c:axId val="48707072"/>
        <c:scaling>
          <c:orientation val="minMax"/>
          <c:max val="55"/>
          <c:min val="-10"/>
        </c:scaling>
        <c:axPos val="l"/>
        <c:majorGridlines>
          <c:spPr>
            <a:ln>
              <a:solidFill>
                <a:schemeClr val="bg1"/>
              </a:solidFill>
            </a:ln>
          </c:spPr>
        </c:majorGridlines>
        <c:title>
          <c:tx>
            <c:rich>
              <a:bodyPr rot="-5400000" vert="horz"/>
              <a:lstStyle/>
              <a:p>
                <a:pPr>
                  <a:defRPr sz="1600" baseline="0">
                    <a:solidFill>
                      <a:schemeClr val="bg1"/>
                    </a:solidFill>
                  </a:defRPr>
                </a:pPr>
                <a:r>
                  <a:rPr lang="en-US" sz="1600" baseline="0">
                    <a:solidFill>
                      <a:schemeClr val="bg1"/>
                    </a:solidFill>
                  </a:rPr>
                  <a:t>Average #of Probes Per Day</a:t>
                </a:r>
              </a:p>
            </c:rich>
          </c:tx>
          <c:layout/>
        </c:title>
        <c:numFmt formatCode="General" sourceLinked="1"/>
        <c:tickLblPos val="nextTo"/>
        <c:spPr>
          <a:ln>
            <a:solidFill>
              <a:srgbClr val="000000"/>
            </a:solidFill>
          </a:ln>
        </c:spPr>
        <c:txPr>
          <a:bodyPr/>
          <a:lstStyle/>
          <a:p>
            <a:pPr>
              <a:defRPr>
                <a:solidFill>
                  <a:schemeClr val="bg1"/>
                </a:solidFill>
              </a:defRPr>
            </a:pPr>
            <a:endParaRPr lang="en-US"/>
          </a:p>
        </c:txPr>
        <c:crossAx val="45613824"/>
        <c:crosses val="autoZero"/>
        <c:crossBetween val="between"/>
        <c:majorUnit val="10"/>
      </c:valAx>
    </c:plotArea>
    <c:legend>
      <c:legendPos val="tr"/>
      <c:legendEntry>
        <c:idx val="0"/>
        <c:txPr>
          <a:bodyPr/>
          <a:lstStyle/>
          <a:p>
            <a:pPr>
              <a:defRPr sz="1600" baseline="0"/>
            </a:pPr>
            <a:endParaRPr lang="en-US"/>
          </a:p>
        </c:txPr>
      </c:legendEntry>
      <c:legendEntry>
        <c:idx val="1"/>
        <c:txPr>
          <a:bodyPr/>
          <a:lstStyle/>
          <a:p>
            <a:pPr>
              <a:defRPr sz="1600" baseline="0"/>
            </a:pPr>
            <a:endParaRPr lang="en-US"/>
          </a:p>
        </c:txPr>
      </c:legendEntry>
      <c:layout>
        <c:manualLayout>
          <c:xMode val="edge"/>
          <c:yMode val="edge"/>
          <c:x val="0.21109181061213941"/>
          <c:y val="0.10476356870386649"/>
          <c:w val="0.16995893990294902"/>
          <c:h val="0.19959380007301541"/>
        </c:manualLayout>
      </c:layout>
      <c:spPr>
        <a:ln>
          <a:solidFill>
            <a:schemeClr val="accent1"/>
          </a:solidFill>
        </a:ln>
      </c:spPr>
      <c:txPr>
        <a:bodyPr/>
        <a:lstStyle/>
        <a:p>
          <a:pPr>
            <a:defRPr sz="1600" baseline="0"/>
          </a:pPr>
          <a:endParaRPr lang="en-US"/>
        </a:p>
      </c:txPr>
    </c:legend>
    <c:plotVisOnly val="1"/>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Average Recognition Accuracy Per Day vs Number of Days into Study</a:t>
            </a:r>
          </a:p>
        </c:rich>
      </c:tx>
      <c:layout>
        <c:manualLayout>
          <c:xMode val="edge"/>
          <c:yMode val="edge"/>
          <c:x val="0.22807123353701741"/>
          <c:y val="7.751988658254663E-3"/>
        </c:manualLayout>
      </c:layout>
      <c:overlay val="1"/>
    </c:title>
    <c:plotArea>
      <c:layout>
        <c:manualLayout>
          <c:layoutTarget val="inner"/>
          <c:xMode val="edge"/>
          <c:yMode val="edge"/>
          <c:x val="0.19349439628651771"/>
          <c:y val="0.17093986494915825"/>
          <c:w val="0.80570603674540764"/>
          <c:h val="0.72049083791404811"/>
        </c:manualLayout>
      </c:layout>
      <c:lineChart>
        <c:grouping val="standard"/>
        <c:ser>
          <c:idx val="1"/>
          <c:order val="0"/>
          <c:tx>
            <c:v>DT-dyna</c:v>
          </c:tx>
          <c:spPr>
            <a:ln w="50800">
              <a:solidFill>
                <a:srgbClr val="0070C0"/>
              </a:solidFill>
            </a:ln>
          </c:spPr>
          <c:marker>
            <c:symbol val="none"/>
          </c:marker>
          <c:errBars>
            <c:errDir val="y"/>
            <c:errBarType val="both"/>
            <c:errValType val="cust"/>
            <c:plus>
              <c:numRef>
                <c:f>Sheet3!$K$64:$S$64</c:f>
                <c:numCache>
                  <c:formatCode>General</c:formatCode>
                  <c:ptCount val="9"/>
                  <c:pt idx="0">
                    <c:v>9.6565000000000047</c:v>
                  </c:pt>
                  <c:pt idx="1">
                    <c:v>7.8170999999999955</c:v>
                  </c:pt>
                  <c:pt idx="2">
                    <c:v>9.3937000000000008</c:v>
                  </c:pt>
                  <c:pt idx="3">
                    <c:v>7.3676999999999975</c:v>
                  </c:pt>
                  <c:pt idx="4">
                    <c:v>11.083400000000006</c:v>
                  </c:pt>
                  <c:pt idx="5">
                    <c:v>9.0787000000000013</c:v>
                  </c:pt>
                  <c:pt idx="6">
                    <c:v>6.5853000000000002</c:v>
                  </c:pt>
                  <c:pt idx="7">
                    <c:v>9.02</c:v>
                  </c:pt>
                  <c:pt idx="8">
                    <c:v>6.4451999999999998</c:v>
                  </c:pt>
                </c:numCache>
              </c:numRef>
            </c:plus>
            <c:minus>
              <c:numRef>
                <c:f>Sheet3!$K$64:$S$64</c:f>
                <c:numCache>
                  <c:formatCode>General</c:formatCode>
                  <c:ptCount val="9"/>
                  <c:pt idx="0">
                    <c:v>9.6565000000000047</c:v>
                  </c:pt>
                  <c:pt idx="1">
                    <c:v>7.8170999999999955</c:v>
                  </c:pt>
                  <c:pt idx="2">
                    <c:v>9.3937000000000008</c:v>
                  </c:pt>
                  <c:pt idx="3">
                    <c:v>7.3676999999999975</c:v>
                  </c:pt>
                  <c:pt idx="4">
                    <c:v>11.083400000000006</c:v>
                  </c:pt>
                  <c:pt idx="5">
                    <c:v>9.0787000000000013</c:v>
                  </c:pt>
                  <c:pt idx="6">
                    <c:v>6.5853000000000002</c:v>
                  </c:pt>
                  <c:pt idx="7">
                    <c:v>9.02</c:v>
                  </c:pt>
                  <c:pt idx="8">
                    <c:v>6.4451999999999998</c:v>
                  </c:pt>
                </c:numCache>
              </c:numRef>
            </c:minus>
          </c:errBars>
          <c:val>
            <c:numRef>
              <c:f>Sheet3!$K$60:$S$60</c:f>
              <c:numCache>
                <c:formatCode>General</c:formatCode>
                <c:ptCount val="9"/>
                <c:pt idx="0">
                  <c:v>56.338700000000003</c:v>
                </c:pt>
                <c:pt idx="1">
                  <c:v>49.372300000000003</c:v>
                </c:pt>
                <c:pt idx="2">
                  <c:v>75.476200000000006</c:v>
                </c:pt>
                <c:pt idx="3">
                  <c:v>77.262600000000006</c:v>
                </c:pt>
                <c:pt idx="4">
                  <c:v>70.570099999999982</c:v>
                </c:pt>
                <c:pt idx="5">
                  <c:v>70.117999999999995</c:v>
                </c:pt>
                <c:pt idx="6">
                  <c:v>80.949799999999996</c:v>
                </c:pt>
                <c:pt idx="7">
                  <c:v>79.765600000000006</c:v>
                </c:pt>
                <c:pt idx="8">
                  <c:v>79.754300000000001</c:v>
                </c:pt>
              </c:numCache>
            </c:numRef>
          </c:val>
        </c:ser>
        <c:ser>
          <c:idx val="0"/>
          <c:order val="1"/>
          <c:tx>
            <c:v>Random</c:v>
          </c:tx>
          <c:spPr>
            <a:ln w="50800" cmpd="sng">
              <a:solidFill>
                <a:srgbClr val="7030A0"/>
              </a:solidFill>
              <a:prstDash val="sysDash"/>
            </a:ln>
          </c:spPr>
          <c:marker>
            <c:symbol val="none"/>
          </c:marker>
          <c:errBars>
            <c:errDir val="y"/>
            <c:errBarType val="both"/>
            <c:errValType val="cust"/>
            <c:plus>
              <c:numRef>
                <c:f>Sheet3!$K$65:$S$65</c:f>
                <c:numCache>
                  <c:formatCode>General</c:formatCode>
                  <c:ptCount val="9"/>
                  <c:pt idx="0">
                    <c:v>9.1640000000000015</c:v>
                  </c:pt>
                  <c:pt idx="1">
                    <c:v>7.9272</c:v>
                  </c:pt>
                  <c:pt idx="2">
                    <c:v>7.2238999999999995</c:v>
                  </c:pt>
                  <c:pt idx="3">
                    <c:v>7.0644999999999945</c:v>
                  </c:pt>
                  <c:pt idx="4">
                    <c:v>5.8155999999999946</c:v>
                  </c:pt>
                  <c:pt idx="5">
                    <c:v>7.2973999999999997</c:v>
                  </c:pt>
                  <c:pt idx="6">
                    <c:v>6.7828999999999997</c:v>
                  </c:pt>
                  <c:pt idx="7">
                    <c:v>6.3054999999999986</c:v>
                  </c:pt>
                  <c:pt idx="8">
                    <c:v>6.6901999999999955</c:v>
                  </c:pt>
                </c:numCache>
              </c:numRef>
            </c:plus>
            <c:minus>
              <c:numRef>
                <c:f>Sheet3!$K$65:$S$65</c:f>
                <c:numCache>
                  <c:formatCode>General</c:formatCode>
                  <c:ptCount val="9"/>
                  <c:pt idx="0">
                    <c:v>9.1640000000000015</c:v>
                  </c:pt>
                  <c:pt idx="1">
                    <c:v>7.9272</c:v>
                  </c:pt>
                  <c:pt idx="2">
                    <c:v>7.2238999999999995</c:v>
                  </c:pt>
                  <c:pt idx="3">
                    <c:v>7.0644999999999945</c:v>
                  </c:pt>
                  <c:pt idx="4">
                    <c:v>5.8155999999999946</c:v>
                  </c:pt>
                  <c:pt idx="5">
                    <c:v>7.2973999999999997</c:v>
                  </c:pt>
                  <c:pt idx="6">
                    <c:v>6.7828999999999997</c:v>
                  </c:pt>
                  <c:pt idx="7">
                    <c:v>6.3054999999999986</c:v>
                  </c:pt>
                  <c:pt idx="8">
                    <c:v>6.6901999999999955</c:v>
                  </c:pt>
                </c:numCache>
              </c:numRef>
            </c:minus>
          </c:errBars>
          <c:val>
            <c:numRef>
              <c:f>Sheet3!$K$59:$S$59</c:f>
              <c:numCache>
                <c:formatCode>General</c:formatCode>
                <c:ptCount val="9"/>
                <c:pt idx="0">
                  <c:v>53.086400000000005</c:v>
                </c:pt>
                <c:pt idx="1">
                  <c:v>61.733700000000013</c:v>
                </c:pt>
                <c:pt idx="2">
                  <c:v>61.366400000000006</c:v>
                </c:pt>
                <c:pt idx="3">
                  <c:v>68.730199999999996</c:v>
                </c:pt>
                <c:pt idx="4">
                  <c:v>61.2562</c:v>
                </c:pt>
                <c:pt idx="5">
                  <c:v>55.639300000000013</c:v>
                </c:pt>
                <c:pt idx="6">
                  <c:v>69.299200000000027</c:v>
                </c:pt>
                <c:pt idx="7">
                  <c:v>73.326999999999998</c:v>
                </c:pt>
                <c:pt idx="8">
                  <c:v>85.671799999999948</c:v>
                </c:pt>
              </c:numCache>
            </c:numRef>
          </c:val>
        </c:ser>
        <c:marker val="1"/>
        <c:axId val="44830720"/>
        <c:axId val="44832640"/>
      </c:lineChart>
      <c:catAx>
        <c:axId val="44830720"/>
        <c:scaling>
          <c:orientation val="minMax"/>
        </c:scaling>
        <c:axPos val="b"/>
        <c:title>
          <c:tx>
            <c:rich>
              <a:bodyPr/>
              <a:lstStyle/>
              <a:p>
                <a:pPr>
                  <a:defRPr/>
                </a:pPr>
                <a:r>
                  <a:rPr lang="en-US"/>
                  <a:t>Number of Days into Study</a:t>
                </a:r>
              </a:p>
            </c:rich>
          </c:tx>
          <c:layout/>
        </c:title>
        <c:tickLblPos val="nextTo"/>
        <c:crossAx val="44832640"/>
        <c:crossesAt val="-5"/>
        <c:auto val="1"/>
        <c:lblAlgn val="ctr"/>
        <c:lblOffset val="0"/>
      </c:catAx>
      <c:valAx>
        <c:axId val="44832640"/>
        <c:scaling>
          <c:orientation val="minMax"/>
          <c:max val="100"/>
          <c:min val="30"/>
        </c:scaling>
        <c:axPos val="l"/>
        <c:majorGridlines>
          <c:spPr>
            <a:ln>
              <a:solidFill>
                <a:srgbClr val="000000"/>
              </a:solidFill>
            </a:ln>
          </c:spPr>
        </c:majorGridlines>
        <c:title>
          <c:tx>
            <c:rich>
              <a:bodyPr rot="-5400000" vert="horz"/>
              <a:lstStyle/>
              <a:p>
                <a:pPr>
                  <a:defRPr/>
                </a:pPr>
                <a:r>
                  <a:rPr lang="en-US"/>
                  <a:t>Average Recognition Accuracy Per Day</a:t>
                </a:r>
              </a:p>
            </c:rich>
          </c:tx>
          <c:layout/>
        </c:title>
        <c:numFmt formatCode="General" sourceLinked="1"/>
        <c:tickLblPos val="nextTo"/>
        <c:crossAx val="44830720"/>
        <c:crosses val="autoZero"/>
        <c:crossBetween val="between"/>
        <c:majorUnit val="10"/>
      </c:valAx>
      <c:spPr>
        <a:ln>
          <a:solidFill>
            <a:schemeClr val="bg1"/>
          </a:solidFill>
        </a:ln>
      </c:spPr>
    </c:plotArea>
    <c:legend>
      <c:legendPos val="tr"/>
      <c:layout>
        <c:manualLayout>
          <c:xMode val="edge"/>
          <c:yMode val="edge"/>
          <c:x val="0.21109181061213941"/>
          <c:y val="0.10476356870386649"/>
          <c:w val="0.16995893990294891"/>
          <c:h val="0.19959380007301533"/>
        </c:manualLayout>
      </c:layout>
      <c:spPr>
        <a:ln>
          <a:solidFill>
            <a:schemeClr val="accent2"/>
          </a:solidFill>
        </a:ln>
      </c:spPr>
    </c:legend>
    <c:plotVisOnly val="1"/>
  </c:chart>
  <c:spPr>
    <a:ln>
      <a:noFill/>
    </a:ln>
  </c:spPr>
  <c:txPr>
    <a:bodyPr/>
    <a:lstStyle/>
    <a:p>
      <a:pPr>
        <a:defRPr>
          <a:solidFill>
            <a:schemeClr val="bg1"/>
          </a:solidFill>
        </a:defRPr>
      </a:pPr>
      <a:endParaRPr lang="en-US"/>
    </a:p>
  </c:tx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18.png"/><Relationship Id="rId4" Type="http://schemas.openxmlformats.org/officeDocument/2006/relationships/image" Target="../media/image2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65954348-9BA3-4A53-8AB3-67BAC91195B2}" type="datetimeFigureOut">
              <a:rPr lang="en-US"/>
              <a:pPr>
                <a:defRPr/>
              </a:pPr>
              <a:t>8/1/2008</a:t>
            </a:fld>
            <a:endParaRPr lang="en-US"/>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9A01EE6E-98DC-4B21-A8BA-2515EA1D1F3C}" type="slidenum">
              <a:rPr lang="en-US"/>
              <a:pPr>
                <a:defRPr/>
              </a:pPr>
              <a:t>‹#›</a:t>
            </a:fld>
            <a:endParaRPr lang="en-US"/>
          </a:p>
        </p:txBody>
      </p:sp>
      <p:sp>
        <p:nvSpPr>
          <p:cNvPr id="6"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dirty="0"/>
              <a:t>© </a:t>
            </a:r>
            <a:r>
              <a:rPr lang="en-US" dirty="0" smtClean="0"/>
              <a:t>2008 </a:t>
            </a:r>
            <a:r>
              <a:rPr lang="en-US" dirty="0"/>
              <a:t>Microsoft Corporation. All rights reserved. Microsoft, Windows, Windows Vista and other product names are or may be registered trademarks and/or trademarks in the U.S. and/or other countries.</a:t>
            </a:r>
          </a:p>
          <a:p>
            <a:pPr>
              <a:defRPr/>
            </a:pPr>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0EA46EE7-CB15-452E-A913-9C123FAA6ED3}" type="datetimeFigureOut">
              <a:rPr lang="en-US"/>
              <a:pPr>
                <a:defRPr/>
              </a:pPr>
              <a:t>8/1/2008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dirty="0" smtClean="0"/>
              <a:t>© 2008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22907DDD-D5F5-4BDC-A0E4-DE9693AB78B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fontAlgn="base">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2pPr>
    <a:lvl3pPr marL="327025"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3pPr>
    <a:lvl4pPr marL="482600" indent="-14605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4pPr>
    <a:lvl5pPr marL="614363"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297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209F70BF-8EFD-4D95-91F0-897EA638B866}" type="datetime8">
              <a:rPr lang="en-US"/>
              <a:pPr defTabSz="912813" fontAlgn="base">
                <a:spcBef>
                  <a:spcPct val="0"/>
                </a:spcBef>
                <a:spcAft>
                  <a:spcPct val="0"/>
                </a:spcAft>
              </a:pPr>
              <a:t>8/1/2008 11:52 AM</a:t>
            </a:fld>
            <a:endParaRPr lang="en-US"/>
          </a:p>
        </p:txBody>
      </p:sp>
      <p:sp>
        <p:nvSpPr>
          <p:cNvPr id="297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297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4AC453A4-1D56-4EB9-9A54-8CD5447CDB9E}" type="slidenum">
              <a:rPr lang="en-US"/>
              <a:pPr defTabSz="912813"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506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4506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80F469C6-08F8-4DD0-8954-9241B26533B8}" type="datetime8">
              <a:rPr lang="en-US"/>
              <a:pPr defTabSz="912813" fontAlgn="base">
                <a:spcBef>
                  <a:spcPct val="0"/>
                </a:spcBef>
                <a:spcAft>
                  <a:spcPct val="0"/>
                </a:spcAft>
              </a:pPr>
              <a:t>8/1/2008 11:52 AM</a:t>
            </a:fld>
            <a:endParaRPr lang="en-US"/>
          </a:p>
        </p:txBody>
      </p:sp>
      <p:sp>
        <p:nvSpPr>
          <p:cNvPr id="4506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4506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95815A18-AD42-4DE4-B6C6-95FE84646154}" type="slidenum">
              <a:rPr lang="en-US"/>
              <a:pPr defTabSz="912813" fontAlgn="base">
                <a:spcBef>
                  <a:spcPct val="0"/>
                </a:spcBef>
                <a:spcAft>
                  <a:spcPct val="0"/>
                </a:spcAft>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867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2867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A549130F-F55A-4CBD-AB95-DCC6F61C21E4}" type="datetime8">
              <a:rPr lang="en-US"/>
              <a:pPr defTabSz="912813" fontAlgn="base">
                <a:spcBef>
                  <a:spcPct val="0"/>
                </a:spcBef>
                <a:spcAft>
                  <a:spcPct val="0"/>
                </a:spcAft>
              </a:pPr>
              <a:t>8/1/2008 11:52 AM</a:t>
            </a:fld>
            <a:endParaRPr lang="en-US"/>
          </a:p>
        </p:txBody>
      </p:sp>
      <p:sp>
        <p:nvSpPr>
          <p:cNvPr id="2867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2867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D0C51A04-3EAA-47F7-AC99-10134EC7E78F}" type="slidenum">
              <a:rPr lang="en-US"/>
              <a:pPr defTabSz="912813" fontAlgn="base">
                <a:spcBef>
                  <a:spcPct val="0"/>
                </a:spcBef>
                <a:spcAft>
                  <a:spcPct val="0"/>
                </a:spcAft>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userDrawn="1"/>
        </p:nvPicPr>
        <p:blipFill>
          <a:blip r:embed="rId2"/>
          <a:srcRect b="81670"/>
          <a:stretch>
            <a:fillRect/>
          </a:stretch>
        </p:blipFill>
        <p:spPr bwMode="auto">
          <a:xfrm>
            <a:off x="0" y="0"/>
            <a:ext cx="12192000" cy="1676400"/>
          </a:xfrm>
          <a:prstGeom prst="rect">
            <a:avLst/>
          </a:prstGeom>
          <a:noFill/>
          <a:ln w="9525">
            <a:noFill/>
            <a:miter lim="800000"/>
            <a:headEnd/>
            <a:tailEnd/>
          </a:ln>
        </p:spPr>
      </p:pic>
      <p:sp>
        <p:nvSpPr>
          <p:cNvPr id="2" name="Title 1"/>
          <p:cNvSpPr>
            <a:spLocks noGrp="1"/>
          </p:cNvSpPr>
          <p:nvPr>
            <p:ph type="ctrTitle"/>
          </p:nvPr>
        </p:nvSpPr>
        <p:spPr>
          <a:xfrm>
            <a:off x="973414" y="1905001"/>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Research_bL.PNG"/>
          <p:cNvPicPr>
            <a:picLocks noChangeAspect="1"/>
          </p:cNvPicPr>
          <p:nvPr userDrawn="1"/>
        </p:nvPicPr>
        <p:blipFill>
          <a:blip r:embed="rId3"/>
          <a:stretch>
            <a:fillRect/>
          </a:stretch>
        </p:blipFill>
        <p:spPr>
          <a:xfrm>
            <a:off x="9906001" y="136208"/>
            <a:ext cx="1846897" cy="513397"/>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355850"/>
            <a:ext cx="9324523"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355" y="1420813"/>
            <a:ext cx="10240158"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515938" y="4752975"/>
            <a:ext cx="7013458" cy="1661993"/>
          </a:xfrm>
          <a:prstGeom prst="rect">
            <a:avLst/>
          </a:prstGeom>
        </p:spPr>
        <p:txBody>
          <a:bodyPr wrap="none" lIns="0" tIns="0" rIns="0" bIns="0">
            <a:spAutoFit/>
          </a:bodyPr>
          <a:lstStyle/>
          <a:p>
            <a:pPr defTabSz="914363" fontAlgn="auto">
              <a:lnSpc>
                <a:spcPct val="90000"/>
              </a:lnSpc>
              <a:spcBef>
                <a:spcPct val="20000"/>
              </a:spcBef>
              <a:spcAft>
                <a:spcPts val="0"/>
              </a:spcAft>
              <a:buSzPct val="85000"/>
              <a:buFont typeface="Arial" pitchFamily="34" charset="0"/>
              <a:buNone/>
              <a:defRPr/>
            </a:pPr>
            <a:r>
              <a:rPr lang="en-US" sz="6000" dirty="0">
                <a:latin typeface="+mn-lt"/>
              </a:rPr>
              <a:t>Microsoft Research </a:t>
            </a:r>
            <a:br>
              <a:rPr lang="en-US" sz="6000" dirty="0">
                <a:latin typeface="+mn-lt"/>
              </a:rPr>
            </a:br>
            <a:r>
              <a:rPr lang="en-US" sz="6000" dirty="0">
                <a:latin typeface="+mn-lt"/>
              </a:rPr>
              <a:t>Faculty Summit </a:t>
            </a:r>
            <a:r>
              <a:rPr lang="en-US" sz="6000" dirty="0" smtClean="0">
                <a:latin typeface="+mn-lt"/>
              </a:rPr>
              <a:t>2008</a:t>
            </a:r>
            <a:endParaRPr lang="en-US" sz="8800" dirty="0">
              <a:solidFill>
                <a:schemeClr val="bg1"/>
              </a:solidFill>
              <a:latin typeface="+mn-lt"/>
            </a:endParaRPr>
          </a:p>
        </p:txBody>
      </p:sp>
      <p:pic>
        <p:nvPicPr>
          <p:cNvPr id="4" name="Picture 3" descr="Research_bL_r.png"/>
          <p:cNvPicPr>
            <a:picLocks noChangeAspect="1"/>
          </p:cNvPicPr>
          <p:nvPr userDrawn="1"/>
        </p:nvPicPr>
        <p:blipFill>
          <a:blip r:embed="rId3"/>
          <a:stretch>
            <a:fillRect/>
          </a:stretch>
        </p:blipFill>
        <p:spPr>
          <a:xfrm>
            <a:off x="9948088" y="206400"/>
            <a:ext cx="1709928" cy="475324"/>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4887" cy="665163"/>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15938" y="1420813"/>
            <a:ext cx="11164887"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34" r:id="rId1"/>
    <p:sldLayoutId id="2147483735" r:id="rId2"/>
    <p:sldLayoutId id="2147483727" r:id="rId3"/>
    <p:sldLayoutId id="2147483728" r:id="rId4"/>
    <p:sldLayoutId id="2147483729" r:id="rId5"/>
    <p:sldLayoutId id="2147483730" r:id="rId6"/>
    <p:sldLayoutId id="2147483731" r:id="rId7"/>
    <p:sldLayoutId id="2147483732" r:id="rId8"/>
    <p:sldLayoutId id="2147483736" r:id="rId9"/>
    <p:sldLayoutId id="2147483737" r:id="rId10"/>
    <p:sldLayoutId id="2147483738" r:id="rId11"/>
  </p:sldLayoutIdLst>
  <p:transition>
    <p:fade/>
  </p:transition>
  <p:txStyles>
    <p:titleStyle>
      <a:lvl1pPr algn="l" defTabSz="1095375" rtl="0" eaLnBrk="1" fontAlgn="base" hangingPunct="1">
        <a:lnSpc>
          <a:spcPct val="90000"/>
        </a:lnSpc>
        <a:spcBef>
          <a:spcPct val="0"/>
        </a:spcBef>
        <a:spcAft>
          <a:spcPct val="0"/>
        </a:spcAft>
        <a:defRPr lang="en-US" sz="4800" kern="1200"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eaLnBrk="1" fontAlgn="base" hangingPunct="1">
        <a:lnSpc>
          <a:spcPct val="90000"/>
        </a:lnSpc>
        <a:spcBef>
          <a:spcPct val="20000"/>
        </a:spcBef>
        <a:spcAft>
          <a:spcPct val="0"/>
        </a:spcAft>
        <a:buSzPct val="85000"/>
        <a:buBlip>
          <a:blip r:embed="rId14"/>
        </a:buBlip>
        <a:defRPr sz="3200" kern="1200">
          <a:solidFill>
            <a:schemeClr val="bg1"/>
          </a:solidFill>
          <a:latin typeface="+mn-lt"/>
          <a:ea typeface="+mn-ea"/>
          <a:cs typeface="+mn-cs"/>
        </a:defRPr>
      </a:lvl1pPr>
      <a:lvl2pPr marL="914400" indent="-396875" algn="l" defTabSz="912813" rtl="0" eaLnBrk="1" fontAlgn="base" hangingPunct="1">
        <a:lnSpc>
          <a:spcPct val="90000"/>
        </a:lnSpc>
        <a:spcBef>
          <a:spcPct val="20000"/>
        </a:spcBef>
        <a:spcAft>
          <a:spcPct val="0"/>
        </a:spcAft>
        <a:buSzPct val="85000"/>
        <a:buBlip>
          <a:blip r:embed="rId14"/>
        </a:buBlip>
        <a:defRPr sz="2800" kern="1200">
          <a:solidFill>
            <a:schemeClr val="bg1"/>
          </a:solidFill>
          <a:latin typeface="+mn-lt"/>
          <a:ea typeface="+mn-ea"/>
          <a:cs typeface="+mn-cs"/>
        </a:defRPr>
      </a:lvl2pPr>
      <a:lvl3pPr marL="1258888" indent="-344488"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3pPr>
      <a:lvl4pPr marL="1604963" indent="-346075"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4pPr>
      <a:lvl5pPr marL="1941513" indent="-336550"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a:srcRect b="10452"/>
          <a:stretch>
            <a:fillRect/>
          </a:stretch>
        </p:blipFill>
        <p:spPr bwMode="auto">
          <a:xfrm>
            <a:off x="0" y="1300163"/>
            <a:ext cx="12188825" cy="5557837"/>
          </a:xfrm>
          <a:prstGeom prst="rect">
            <a:avLst/>
          </a:prstGeom>
          <a:noFill/>
          <a:ln w="9525">
            <a:noFill/>
            <a:miter lim="800000"/>
            <a:headEnd/>
            <a:tailEnd/>
          </a:ln>
        </p:spPr>
      </p:pic>
      <p:sp>
        <p:nvSpPr>
          <p:cNvPr id="2" name="Title Placeholder 1"/>
          <p:cNvSpPr>
            <a:spLocks noGrp="1"/>
          </p:cNvSpPr>
          <p:nvPr>
            <p:ph type="title"/>
          </p:nvPr>
        </p:nvSpPr>
        <p:spPr>
          <a:xfrm>
            <a:off x="508000" y="230188"/>
            <a:ext cx="11172825"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2052" name="Text Placeholder 2"/>
          <p:cNvSpPr>
            <a:spLocks noGrp="1"/>
          </p:cNvSpPr>
          <p:nvPr>
            <p:ph type="body" idx="1"/>
          </p:nvPr>
        </p:nvSpPr>
        <p:spPr bwMode="auto">
          <a:xfrm>
            <a:off x="963613" y="1905000"/>
            <a:ext cx="10717212"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3" r:id="rId1"/>
  </p:sldLayoutIdLst>
  <p:transition>
    <p:fade/>
  </p:transition>
  <p:txStyles>
    <p:titleStyle>
      <a:lvl1pPr algn="l" defTabSz="912813" rtl="0" fontAlgn="base">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2pPr>
      <a:lvl3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3pPr>
      <a:lvl4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4pPr>
      <a:lvl5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9pPr>
    </p:titleStyle>
    <p:bodyStyle>
      <a:lvl1pPr algn="l" defTabSz="912813" rtl="0" fontAlgn="base">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fontAlgn="base">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3.wav"/><Relationship Id="rId1" Type="http://schemas.openxmlformats.org/officeDocument/2006/relationships/audio" Target="../media/audio2.wav"/><Relationship Id="rId6" Type="http://schemas.openxmlformats.org/officeDocument/2006/relationships/slide" Target="slide5.xml"/><Relationship Id="rId5" Type="http://schemas.openxmlformats.org/officeDocument/2006/relationships/image" Target="../media/image30.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3.wav"/><Relationship Id="rId1" Type="http://schemas.openxmlformats.org/officeDocument/2006/relationships/audio" Target="../media/audio2.wav"/><Relationship Id="rId6" Type="http://schemas.openxmlformats.org/officeDocument/2006/relationships/slide" Target="slide5.xml"/><Relationship Id="rId5" Type="http://schemas.openxmlformats.org/officeDocument/2006/relationships/image" Target="../media/image30.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3.wav"/><Relationship Id="rId1" Type="http://schemas.openxmlformats.org/officeDocument/2006/relationships/audio" Target="../media/audio2.wav"/><Relationship Id="rId6" Type="http://schemas.openxmlformats.org/officeDocument/2006/relationships/slide" Target="slide5.xml"/><Relationship Id="rId5" Type="http://schemas.openxmlformats.org/officeDocument/2006/relationships/image" Target="../media/image30.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oleObject" Target="../embeddings/oleObject8.bin"/><Relationship Id="rId3" Type="http://schemas.openxmlformats.org/officeDocument/2006/relationships/notesSlide" Target="../notesSlides/notesSlide19.xml"/><Relationship Id="rId7" Type="http://schemas.openxmlformats.org/officeDocument/2006/relationships/image" Target="../media/image35.jpeg"/><Relationship Id="rId12" Type="http://schemas.openxmlformats.org/officeDocument/2006/relationships/image" Target="../media/image40.jpe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3.png"/><Relationship Id="rId18" Type="http://schemas.openxmlformats.org/officeDocument/2006/relationships/image" Target="../media/image58.jpeg"/><Relationship Id="rId3" Type="http://schemas.openxmlformats.org/officeDocument/2006/relationships/notesSlide" Target="../notesSlides/notesSlide22.xml"/><Relationship Id="rId7" Type="http://schemas.openxmlformats.org/officeDocument/2006/relationships/image" Target="../media/image47.jpeg"/><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slideLayout" Target="../slideLayouts/slideLayout7.xml"/><Relationship Id="rId16" Type="http://schemas.openxmlformats.org/officeDocument/2006/relationships/image" Target="../media/image56.png"/><Relationship Id="rId1" Type="http://schemas.openxmlformats.org/officeDocument/2006/relationships/vmlDrawing" Target="../drawings/vmlDrawing5.v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eg"/><Relationship Id="rId15" Type="http://schemas.openxmlformats.org/officeDocument/2006/relationships/image" Target="../media/image55.png"/><Relationship Id="rId10" Type="http://schemas.openxmlformats.org/officeDocument/2006/relationships/image" Target="../media/image50.jpeg"/><Relationship Id="rId19" Type="http://schemas.openxmlformats.org/officeDocument/2006/relationships/oleObject" Target="../embeddings/oleObject9.bin"/><Relationship Id="rId4" Type="http://schemas.openxmlformats.org/officeDocument/2006/relationships/image" Target="../media/image44.jpeg"/><Relationship Id="rId9" Type="http://schemas.openxmlformats.org/officeDocument/2006/relationships/image" Target="../media/image49.jpeg"/><Relationship Id="rId14" Type="http://schemas.openxmlformats.org/officeDocument/2006/relationships/image" Target="../media/image54.png"/></Relationships>
</file>

<file path=ppt/slides/_rels/slide23.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3.png"/><Relationship Id="rId18" Type="http://schemas.openxmlformats.org/officeDocument/2006/relationships/image" Target="../media/image58.jpeg"/><Relationship Id="rId3" Type="http://schemas.openxmlformats.org/officeDocument/2006/relationships/notesSlide" Target="../notesSlides/notesSlide23.xml"/><Relationship Id="rId7" Type="http://schemas.openxmlformats.org/officeDocument/2006/relationships/image" Target="../media/image47.jpeg"/><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slideLayout" Target="../slideLayouts/slideLayout7.xml"/><Relationship Id="rId16" Type="http://schemas.openxmlformats.org/officeDocument/2006/relationships/image" Target="../media/image56.png"/><Relationship Id="rId1" Type="http://schemas.openxmlformats.org/officeDocument/2006/relationships/vmlDrawing" Target="../drawings/vmlDrawing6.v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eg"/><Relationship Id="rId15" Type="http://schemas.openxmlformats.org/officeDocument/2006/relationships/image" Target="../media/image55.png"/><Relationship Id="rId10" Type="http://schemas.openxmlformats.org/officeDocument/2006/relationships/image" Target="../media/image50.jpeg"/><Relationship Id="rId19" Type="http://schemas.openxmlformats.org/officeDocument/2006/relationships/oleObject" Target="../embeddings/oleObject10.bin"/><Relationship Id="rId4" Type="http://schemas.openxmlformats.org/officeDocument/2006/relationships/image" Target="../media/image44.jpeg"/><Relationship Id="rId9" Type="http://schemas.openxmlformats.org/officeDocument/2006/relationships/image" Target="../media/image49.jpeg"/><Relationship Id="rId14" Type="http://schemas.openxmlformats.org/officeDocument/2006/relationships/image" Target="../media/image54.png"/></Relationships>
</file>

<file path=ppt/slides/_rels/slide24.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8" Type="http://schemas.openxmlformats.org/officeDocument/2006/relationships/image" Target="../media/image81.jpeg"/><Relationship Id="rId13" Type="http://schemas.openxmlformats.org/officeDocument/2006/relationships/image" Target="../media/image86.jpeg"/><Relationship Id="rId3" Type="http://schemas.openxmlformats.org/officeDocument/2006/relationships/image" Target="../media/image76.jpeg"/><Relationship Id="rId7" Type="http://schemas.openxmlformats.org/officeDocument/2006/relationships/image" Target="../media/image80.jpeg"/><Relationship Id="rId12" Type="http://schemas.openxmlformats.org/officeDocument/2006/relationships/image" Target="../media/image85.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79.jpeg"/><Relationship Id="rId11" Type="http://schemas.openxmlformats.org/officeDocument/2006/relationships/image" Target="../media/image84.jpeg"/><Relationship Id="rId5" Type="http://schemas.openxmlformats.org/officeDocument/2006/relationships/image" Target="../media/image78.jpeg"/><Relationship Id="rId10" Type="http://schemas.openxmlformats.org/officeDocument/2006/relationships/image" Target="../media/image83.jpeg"/><Relationship Id="rId4" Type="http://schemas.openxmlformats.org/officeDocument/2006/relationships/image" Target="../media/image77.jpeg"/><Relationship Id="rId9" Type="http://schemas.openxmlformats.org/officeDocument/2006/relationships/image" Target="../media/image82.png"/><Relationship Id="rId14" Type="http://schemas.openxmlformats.org/officeDocument/2006/relationships/image" Target="../media/image87.jpeg"/></Relationships>
</file>

<file path=ppt/slides/_rels/slide31.xml.rels><?xml version="1.0" encoding="UTF-8" standalone="yes"?>
<Relationships xmlns="http://schemas.openxmlformats.org/package/2006/relationships"><Relationship Id="rId8" Type="http://schemas.openxmlformats.org/officeDocument/2006/relationships/image" Target="../media/image93.jpeg"/><Relationship Id="rId3" Type="http://schemas.openxmlformats.org/officeDocument/2006/relationships/image" Target="../media/image88.jpeg"/><Relationship Id="rId7" Type="http://schemas.openxmlformats.org/officeDocument/2006/relationships/image" Target="../media/image92.jpe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89.jpeg"/><Relationship Id="rId9" Type="http://schemas.openxmlformats.org/officeDocument/2006/relationships/image" Target="../media/image94.png"/></Relationships>
</file>

<file path=ppt/slides/_rels/slide3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101.jpeg"/><Relationship Id="rId13" Type="http://schemas.openxmlformats.org/officeDocument/2006/relationships/image" Target="../media/image106.jpeg"/><Relationship Id="rId18" Type="http://schemas.openxmlformats.org/officeDocument/2006/relationships/image" Target="../media/image111.png"/><Relationship Id="rId3" Type="http://schemas.openxmlformats.org/officeDocument/2006/relationships/image" Target="../media/image96.png"/><Relationship Id="rId7" Type="http://schemas.openxmlformats.org/officeDocument/2006/relationships/image" Target="../media/image100.jpeg"/><Relationship Id="rId12" Type="http://schemas.openxmlformats.org/officeDocument/2006/relationships/image" Target="../media/image105.jpeg"/><Relationship Id="rId17" Type="http://schemas.openxmlformats.org/officeDocument/2006/relationships/image" Target="../media/image110.jpeg"/><Relationship Id="rId2" Type="http://schemas.openxmlformats.org/officeDocument/2006/relationships/notesSlide" Target="../notesSlides/notesSlide33.xml"/><Relationship Id="rId16" Type="http://schemas.openxmlformats.org/officeDocument/2006/relationships/image" Target="../media/image109.jpeg"/><Relationship Id="rId1" Type="http://schemas.openxmlformats.org/officeDocument/2006/relationships/slideLayout" Target="../slideLayouts/slideLayout7.xml"/><Relationship Id="rId6" Type="http://schemas.openxmlformats.org/officeDocument/2006/relationships/image" Target="../media/image99.jpeg"/><Relationship Id="rId11" Type="http://schemas.openxmlformats.org/officeDocument/2006/relationships/image" Target="../media/image104.jpeg"/><Relationship Id="rId5" Type="http://schemas.openxmlformats.org/officeDocument/2006/relationships/image" Target="../media/image98.jpeg"/><Relationship Id="rId15" Type="http://schemas.openxmlformats.org/officeDocument/2006/relationships/image" Target="../media/image108.jpeg"/><Relationship Id="rId10" Type="http://schemas.openxmlformats.org/officeDocument/2006/relationships/image" Target="../media/image103.jpeg"/><Relationship Id="rId4" Type="http://schemas.openxmlformats.org/officeDocument/2006/relationships/image" Target="../media/image97.jpeg"/><Relationship Id="rId9" Type="http://schemas.openxmlformats.org/officeDocument/2006/relationships/image" Target="../media/image102.jpeg"/><Relationship Id="rId14" Type="http://schemas.openxmlformats.org/officeDocument/2006/relationships/image" Target="../media/image107.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9.xml"/><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oleObject" Target="../embeddings/oleObject7.bin"/><Relationship Id="rId4" Type="http://schemas.openxmlformats.org/officeDocument/2006/relationships/audio" Target="../media/audio1.wav"/><Relationship Id="rId9"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smtClean="0"/>
              <a:t>Interactive Machine Learning: Challenges, Methods and Applications</a:t>
            </a:r>
            <a:endParaRPr/>
          </a:p>
        </p:txBody>
      </p:sp>
      <p:sp>
        <p:nvSpPr>
          <p:cNvPr id="3" name="Subtitle 2"/>
          <p:cNvSpPr>
            <a:spLocks noGrp="1"/>
          </p:cNvSpPr>
          <p:nvPr>
            <p:ph type="subTitle" idx="1"/>
          </p:nvPr>
        </p:nvSpPr>
        <p:spPr>
          <a:xfrm>
            <a:off x="973138" y="4344988"/>
            <a:ext cx="10239375" cy="461962"/>
          </a:xfrm>
        </p:spPr>
        <p:txBody>
          <a:bodyPr rtlCol="0"/>
          <a:lstStyle/>
          <a:p>
            <a:pPr defTabSz="914363" fontAlgn="auto">
              <a:spcAft>
                <a:spcPts val="0"/>
              </a:spcAft>
              <a:defRPr/>
            </a:pPr>
            <a:r>
              <a:rPr lang="en-US" dirty="0" smtClean="0"/>
              <a:t>Ashish Kapoor</a:t>
            </a:r>
          </a:p>
          <a:p>
            <a:pPr defTabSz="914363" fontAlgn="auto">
              <a:spcAft>
                <a:spcPts val="0"/>
              </a:spcAft>
              <a:defRPr/>
            </a:pPr>
            <a:r>
              <a:rPr lang="en-US" dirty="0" smtClean="0"/>
              <a:t>Researcher</a:t>
            </a:r>
          </a:p>
          <a:p>
            <a:pPr defTabSz="914363" fontAlgn="auto">
              <a:spcAft>
                <a:spcPts val="0"/>
              </a:spcAft>
              <a:defRPr/>
            </a:pPr>
            <a:r>
              <a:rPr lang="en-US" dirty="0" smtClean="0"/>
              <a:t>Microsoft Research, Redmond</a:t>
            </a:r>
            <a:endParaRPr lang="en-US" dirty="0"/>
          </a:p>
        </p:txBody>
      </p:sp>
      <p:grpSp>
        <p:nvGrpSpPr>
          <p:cNvPr id="4" name="Group 3"/>
          <p:cNvGrpSpPr/>
          <p:nvPr/>
        </p:nvGrpSpPr>
        <p:grpSpPr>
          <a:xfrm>
            <a:off x="8814062" y="4091234"/>
            <a:ext cx="3257391" cy="2658837"/>
            <a:chOff x="7067826" y="3387726"/>
            <a:chExt cx="5324146" cy="3211513"/>
          </a:xfrm>
        </p:grpSpPr>
        <p:grpSp>
          <p:nvGrpSpPr>
            <p:cNvPr id="5" name="Group 75"/>
            <p:cNvGrpSpPr>
              <a:grpSpLocks/>
            </p:cNvGrpSpPr>
            <p:nvPr/>
          </p:nvGrpSpPr>
          <p:grpSpPr bwMode="auto">
            <a:xfrm flipH="1">
              <a:off x="9837821" y="3868739"/>
              <a:ext cx="2554151" cy="1938337"/>
              <a:chOff x="2130" y="336"/>
              <a:chExt cx="948" cy="960"/>
            </a:xfrm>
          </p:grpSpPr>
          <p:sp>
            <p:nvSpPr>
              <p:cNvPr id="15" name="Freeform 76"/>
              <p:cNvSpPr>
                <a:spLocks/>
              </p:cNvSpPr>
              <p:nvPr/>
            </p:nvSpPr>
            <p:spPr bwMode="auto">
              <a:xfrm flipH="1">
                <a:off x="2155" y="373"/>
                <a:ext cx="923" cy="923"/>
              </a:xfrm>
              <a:custGeom>
                <a:avLst/>
                <a:gdLst/>
                <a:ahLst/>
                <a:cxnLst>
                  <a:cxn ang="0">
                    <a:pos x="838" y="2"/>
                  </a:cxn>
                  <a:cxn ang="0">
                    <a:pos x="672" y="20"/>
                  </a:cxn>
                  <a:cxn ang="0">
                    <a:pos x="520" y="53"/>
                  </a:cxn>
                  <a:cxn ang="0">
                    <a:pos x="384" y="101"/>
                  </a:cxn>
                  <a:cxn ang="0">
                    <a:pos x="269" y="160"/>
                  </a:cxn>
                  <a:cxn ang="0">
                    <a:pos x="177" y="230"/>
                  </a:cxn>
                  <a:cxn ang="0">
                    <a:pos x="113" y="308"/>
                  </a:cxn>
                  <a:cxn ang="0">
                    <a:pos x="78" y="394"/>
                  </a:cxn>
                  <a:cxn ang="0">
                    <a:pos x="76" y="466"/>
                  </a:cxn>
                  <a:cxn ang="0">
                    <a:pos x="90" y="519"/>
                  </a:cxn>
                  <a:cxn ang="0">
                    <a:pos x="115" y="571"/>
                  </a:cxn>
                  <a:cxn ang="0">
                    <a:pos x="152" y="620"/>
                  </a:cxn>
                  <a:cxn ang="0">
                    <a:pos x="136" y="653"/>
                  </a:cxn>
                  <a:cxn ang="0">
                    <a:pos x="74" y="679"/>
                  </a:cxn>
                  <a:cxn ang="0">
                    <a:pos x="27" y="714"/>
                  </a:cxn>
                  <a:cxn ang="0">
                    <a:pos x="4" y="755"/>
                  </a:cxn>
                  <a:cxn ang="0">
                    <a:pos x="6" y="807"/>
                  </a:cxn>
                  <a:cxn ang="0">
                    <a:pos x="49" y="859"/>
                  </a:cxn>
                  <a:cxn ang="0">
                    <a:pos x="125" y="898"/>
                  </a:cxn>
                  <a:cxn ang="0">
                    <a:pos x="224" y="920"/>
                  </a:cxn>
                  <a:cxn ang="0">
                    <a:pos x="325" y="921"/>
                  </a:cxn>
                  <a:cxn ang="0">
                    <a:pos x="405" y="908"/>
                  </a:cxn>
                  <a:cxn ang="0">
                    <a:pos x="474" y="883"/>
                  </a:cxn>
                  <a:cxn ang="0">
                    <a:pos x="526" y="849"/>
                  </a:cxn>
                  <a:cxn ang="0">
                    <a:pos x="565" y="835"/>
                  </a:cxn>
                  <a:cxn ang="0">
                    <a:pos x="610" y="845"/>
                  </a:cxn>
                  <a:cxn ang="0">
                    <a:pos x="655" y="854"/>
                  </a:cxn>
                  <a:cxn ang="0">
                    <a:pos x="702" y="862"/>
                  </a:cxn>
                  <a:cxn ang="0">
                    <a:pos x="750" y="868"/>
                  </a:cxn>
                  <a:cxn ang="0">
                    <a:pos x="799" y="872"/>
                  </a:cxn>
                  <a:cxn ang="0">
                    <a:pos x="850" y="875"/>
                  </a:cxn>
                  <a:cxn ang="0">
                    <a:pos x="900" y="877"/>
                  </a:cxn>
                  <a:cxn ang="0">
                    <a:pos x="1011" y="875"/>
                  </a:cxn>
                  <a:cxn ang="0">
                    <a:pos x="1177" y="857"/>
                  </a:cxn>
                  <a:cxn ang="0">
                    <a:pos x="1329" y="824"/>
                  </a:cxn>
                  <a:cxn ang="0">
                    <a:pos x="1465" y="776"/>
                  </a:cxn>
                  <a:cxn ang="0">
                    <a:pos x="1580" y="717"/>
                  </a:cxn>
                  <a:cxn ang="0">
                    <a:pos x="1672" y="647"/>
                  </a:cxn>
                  <a:cxn ang="0">
                    <a:pos x="1736" y="569"/>
                  </a:cxn>
                  <a:cxn ang="0">
                    <a:pos x="1771" y="483"/>
                  </a:cxn>
                  <a:cxn ang="0">
                    <a:pos x="1771" y="394"/>
                  </a:cxn>
                  <a:cxn ang="0">
                    <a:pos x="1736" y="308"/>
                  </a:cxn>
                  <a:cxn ang="0">
                    <a:pos x="1672" y="230"/>
                  </a:cxn>
                  <a:cxn ang="0">
                    <a:pos x="1580" y="160"/>
                  </a:cxn>
                  <a:cxn ang="0">
                    <a:pos x="1465" y="101"/>
                  </a:cxn>
                  <a:cxn ang="0">
                    <a:pos x="1329" y="53"/>
                  </a:cxn>
                  <a:cxn ang="0">
                    <a:pos x="1177" y="20"/>
                  </a:cxn>
                  <a:cxn ang="0">
                    <a:pos x="1011" y="2"/>
                  </a:cxn>
                </a:cxnLst>
                <a:rect l="0" t="0" r="r" b="b"/>
                <a:pathLst>
                  <a:path w="1775" h="923">
                    <a:moveTo>
                      <a:pt x="926" y="0"/>
                    </a:moveTo>
                    <a:lnTo>
                      <a:pt x="838" y="2"/>
                    </a:lnTo>
                    <a:lnTo>
                      <a:pt x="754" y="9"/>
                    </a:lnTo>
                    <a:lnTo>
                      <a:pt x="672" y="20"/>
                    </a:lnTo>
                    <a:lnTo>
                      <a:pt x="594" y="34"/>
                    </a:lnTo>
                    <a:lnTo>
                      <a:pt x="520" y="53"/>
                    </a:lnTo>
                    <a:lnTo>
                      <a:pt x="450" y="75"/>
                    </a:lnTo>
                    <a:lnTo>
                      <a:pt x="384" y="101"/>
                    </a:lnTo>
                    <a:lnTo>
                      <a:pt x="323" y="129"/>
                    </a:lnTo>
                    <a:lnTo>
                      <a:pt x="269" y="160"/>
                    </a:lnTo>
                    <a:lnTo>
                      <a:pt x="220" y="194"/>
                    </a:lnTo>
                    <a:lnTo>
                      <a:pt x="177" y="230"/>
                    </a:lnTo>
                    <a:lnTo>
                      <a:pt x="140" y="268"/>
                    </a:lnTo>
                    <a:lnTo>
                      <a:pt x="113" y="308"/>
                    </a:lnTo>
                    <a:lnTo>
                      <a:pt x="92" y="350"/>
                    </a:lnTo>
                    <a:lnTo>
                      <a:pt x="78" y="394"/>
                    </a:lnTo>
                    <a:lnTo>
                      <a:pt x="74" y="438"/>
                    </a:lnTo>
                    <a:lnTo>
                      <a:pt x="76" y="466"/>
                    </a:lnTo>
                    <a:lnTo>
                      <a:pt x="80" y="493"/>
                    </a:lnTo>
                    <a:lnTo>
                      <a:pt x="90" y="519"/>
                    </a:lnTo>
                    <a:lnTo>
                      <a:pt x="101" y="545"/>
                    </a:lnTo>
                    <a:lnTo>
                      <a:pt x="115" y="571"/>
                    </a:lnTo>
                    <a:lnTo>
                      <a:pt x="133" y="596"/>
                    </a:lnTo>
                    <a:lnTo>
                      <a:pt x="152" y="620"/>
                    </a:lnTo>
                    <a:lnTo>
                      <a:pt x="173" y="643"/>
                    </a:lnTo>
                    <a:lnTo>
                      <a:pt x="136" y="653"/>
                    </a:lnTo>
                    <a:lnTo>
                      <a:pt x="103" y="665"/>
                    </a:lnTo>
                    <a:lnTo>
                      <a:pt x="74" y="679"/>
                    </a:lnTo>
                    <a:lnTo>
                      <a:pt x="49" y="696"/>
                    </a:lnTo>
                    <a:lnTo>
                      <a:pt x="27" y="714"/>
                    </a:lnTo>
                    <a:lnTo>
                      <a:pt x="14" y="734"/>
                    </a:lnTo>
                    <a:lnTo>
                      <a:pt x="4" y="755"/>
                    </a:lnTo>
                    <a:lnTo>
                      <a:pt x="0" y="777"/>
                    </a:lnTo>
                    <a:lnTo>
                      <a:pt x="6" y="807"/>
                    </a:lnTo>
                    <a:lnTo>
                      <a:pt x="21" y="834"/>
                    </a:lnTo>
                    <a:lnTo>
                      <a:pt x="49" y="859"/>
                    </a:lnTo>
                    <a:lnTo>
                      <a:pt x="82" y="880"/>
                    </a:lnTo>
                    <a:lnTo>
                      <a:pt x="125" y="898"/>
                    </a:lnTo>
                    <a:lnTo>
                      <a:pt x="171" y="912"/>
                    </a:lnTo>
                    <a:lnTo>
                      <a:pt x="224" y="920"/>
                    </a:lnTo>
                    <a:lnTo>
                      <a:pt x="281" y="923"/>
                    </a:lnTo>
                    <a:lnTo>
                      <a:pt x="325" y="921"/>
                    </a:lnTo>
                    <a:lnTo>
                      <a:pt x="366" y="916"/>
                    </a:lnTo>
                    <a:lnTo>
                      <a:pt x="405" y="908"/>
                    </a:lnTo>
                    <a:lnTo>
                      <a:pt x="442" y="897"/>
                    </a:lnTo>
                    <a:lnTo>
                      <a:pt x="474" y="883"/>
                    </a:lnTo>
                    <a:lnTo>
                      <a:pt x="503" y="867"/>
                    </a:lnTo>
                    <a:lnTo>
                      <a:pt x="526" y="849"/>
                    </a:lnTo>
                    <a:lnTo>
                      <a:pt x="544" y="830"/>
                    </a:lnTo>
                    <a:lnTo>
                      <a:pt x="565" y="835"/>
                    </a:lnTo>
                    <a:lnTo>
                      <a:pt x="587" y="841"/>
                    </a:lnTo>
                    <a:lnTo>
                      <a:pt x="610" y="845"/>
                    </a:lnTo>
                    <a:lnTo>
                      <a:pt x="633" y="850"/>
                    </a:lnTo>
                    <a:lnTo>
                      <a:pt x="655" y="854"/>
                    </a:lnTo>
                    <a:lnTo>
                      <a:pt x="678" y="858"/>
                    </a:lnTo>
                    <a:lnTo>
                      <a:pt x="702" y="862"/>
                    </a:lnTo>
                    <a:lnTo>
                      <a:pt x="727" y="865"/>
                    </a:lnTo>
                    <a:lnTo>
                      <a:pt x="750" y="868"/>
                    </a:lnTo>
                    <a:lnTo>
                      <a:pt x="774" y="870"/>
                    </a:lnTo>
                    <a:lnTo>
                      <a:pt x="799" y="872"/>
                    </a:lnTo>
                    <a:lnTo>
                      <a:pt x="824" y="874"/>
                    </a:lnTo>
                    <a:lnTo>
                      <a:pt x="850" y="875"/>
                    </a:lnTo>
                    <a:lnTo>
                      <a:pt x="875" y="876"/>
                    </a:lnTo>
                    <a:lnTo>
                      <a:pt x="900" y="877"/>
                    </a:lnTo>
                    <a:lnTo>
                      <a:pt x="926" y="877"/>
                    </a:lnTo>
                    <a:lnTo>
                      <a:pt x="1011" y="875"/>
                    </a:lnTo>
                    <a:lnTo>
                      <a:pt x="1097" y="868"/>
                    </a:lnTo>
                    <a:lnTo>
                      <a:pt x="1177" y="857"/>
                    </a:lnTo>
                    <a:lnTo>
                      <a:pt x="1255" y="843"/>
                    </a:lnTo>
                    <a:lnTo>
                      <a:pt x="1329" y="824"/>
                    </a:lnTo>
                    <a:lnTo>
                      <a:pt x="1399" y="801"/>
                    </a:lnTo>
                    <a:lnTo>
                      <a:pt x="1465" y="776"/>
                    </a:lnTo>
                    <a:lnTo>
                      <a:pt x="1526" y="748"/>
                    </a:lnTo>
                    <a:lnTo>
                      <a:pt x="1580" y="717"/>
                    </a:lnTo>
                    <a:lnTo>
                      <a:pt x="1629" y="683"/>
                    </a:lnTo>
                    <a:lnTo>
                      <a:pt x="1672" y="647"/>
                    </a:lnTo>
                    <a:lnTo>
                      <a:pt x="1709" y="609"/>
                    </a:lnTo>
                    <a:lnTo>
                      <a:pt x="1736" y="569"/>
                    </a:lnTo>
                    <a:lnTo>
                      <a:pt x="1758" y="526"/>
                    </a:lnTo>
                    <a:lnTo>
                      <a:pt x="1771" y="483"/>
                    </a:lnTo>
                    <a:lnTo>
                      <a:pt x="1775" y="438"/>
                    </a:lnTo>
                    <a:lnTo>
                      <a:pt x="1771" y="394"/>
                    </a:lnTo>
                    <a:lnTo>
                      <a:pt x="1758" y="350"/>
                    </a:lnTo>
                    <a:lnTo>
                      <a:pt x="1736" y="308"/>
                    </a:lnTo>
                    <a:lnTo>
                      <a:pt x="1709" y="268"/>
                    </a:lnTo>
                    <a:lnTo>
                      <a:pt x="1672" y="230"/>
                    </a:lnTo>
                    <a:lnTo>
                      <a:pt x="1629" y="194"/>
                    </a:lnTo>
                    <a:lnTo>
                      <a:pt x="1580" y="160"/>
                    </a:lnTo>
                    <a:lnTo>
                      <a:pt x="1526" y="129"/>
                    </a:lnTo>
                    <a:lnTo>
                      <a:pt x="1465" y="101"/>
                    </a:lnTo>
                    <a:lnTo>
                      <a:pt x="1399" y="75"/>
                    </a:lnTo>
                    <a:lnTo>
                      <a:pt x="1329" y="53"/>
                    </a:lnTo>
                    <a:lnTo>
                      <a:pt x="1255" y="34"/>
                    </a:lnTo>
                    <a:lnTo>
                      <a:pt x="1177" y="20"/>
                    </a:lnTo>
                    <a:lnTo>
                      <a:pt x="1097" y="9"/>
                    </a:lnTo>
                    <a:lnTo>
                      <a:pt x="1011" y="2"/>
                    </a:lnTo>
                    <a:lnTo>
                      <a:pt x="926" y="0"/>
                    </a:lnTo>
                    <a:close/>
                  </a:path>
                </a:pathLst>
              </a:custGeom>
              <a:noFill/>
              <a:ln w="9525">
                <a:noFill/>
                <a:round/>
                <a:headEnd/>
                <a:tailEnd/>
              </a:ln>
            </p:spPr>
            <p:txBody>
              <a:bodyPr/>
              <a:lstStyle/>
              <a:p>
                <a:endParaRPr lang="en-US"/>
              </a:p>
            </p:txBody>
          </p:sp>
          <p:sp>
            <p:nvSpPr>
              <p:cNvPr id="16" name="Freeform 77"/>
              <p:cNvSpPr>
                <a:spLocks/>
              </p:cNvSpPr>
              <p:nvPr/>
            </p:nvSpPr>
            <p:spPr bwMode="auto">
              <a:xfrm flipH="1">
                <a:off x="2362" y="441"/>
                <a:ext cx="528" cy="765"/>
              </a:xfrm>
              <a:custGeom>
                <a:avLst/>
                <a:gdLst/>
                <a:ahLst/>
                <a:cxnLst>
                  <a:cxn ang="0">
                    <a:pos x="924" y="9"/>
                  </a:cxn>
                  <a:cxn ang="0">
                    <a:pos x="899" y="2"/>
                  </a:cxn>
                  <a:cxn ang="0">
                    <a:pos x="872" y="0"/>
                  </a:cxn>
                  <a:cxn ang="0">
                    <a:pos x="55" y="66"/>
                  </a:cxn>
                  <a:cxn ang="0">
                    <a:pos x="20" y="78"/>
                  </a:cxn>
                  <a:cxn ang="0">
                    <a:pos x="2" y="97"/>
                  </a:cxn>
                  <a:cxn ang="0">
                    <a:pos x="2" y="458"/>
                  </a:cxn>
                  <a:cxn ang="0">
                    <a:pos x="20" y="477"/>
                  </a:cxn>
                  <a:cxn ang="0">
                    <a:pos x="55" y="489"/>
                  </a:cxn>
                  <a:cxn ang="0">
                    <a:pos x="78" y="492"/>
                  </a:cxn>
                  <a:cxn ang="0">
                    <a:pos x="121" y="496"/>
                  </a:cxn>
                  <a:cxn ang="0">
                    <a:pos x="189" y="501"/>
                  </a:cxn>
                  <a:cxn ang="0">
                    <a:pos x="267" y="508"/>
                  </a:cxn>
                  <a:cxn ang="0">
                    <a:pos x="341" y="514"/>
                  </a:cxn>
                  <a:cxn ang="0">
                    <a:pos x="382" y="521"/>
                  </a:cxn>
                  <a:cxn ang="0">
                    <a:pos x="382" y="531"/>
                  </a:cxn>
                  <a:cxn ang="0">
                    <a:pos x="349" y="527"/>
                  </a:cxn>
                  <a:cxn ang="0">
                    <a:pos x="314" y="525"/>
                  </a:cxn>
                  <a:cxn ang="0">
                    <a:pos x="271" y="530"/>
                  </a:cxn>
                  <a:cxn ang="0">
                    <a:pos x="232" y="543"/>
                  </a:cxn>
                  <a:cxn ang="0">
                    <a:pos x="174" y="581"/>
                  </a:cxn>
                  <a:cxn ang="0">
                    <a:pos x="141" y="619"/>
                  </a:cxn>
                  <a:cxn ang="0">
                    <a:pos x="137" y="654"/>
                  </a:cxn>
                  <a:cxn ang="0">
                    <a:pos x="151" y="684"/>
                  </a:cxn>
                  <a:cxn ang="0">
                    <a:pos x="203" y="721"/>
                  </a:cxn>
                  <a:cxn ang="0">
                    <a:pos x="279" y="746"/>
                  </a:cxn>
                  <a:cxn ang="0">
                    <a:pos x="365" y="759"/>
                  </a:cxn>
                  <a:cxn ang="0">
                    <a:pos x="451" y="764"/>
                  </a:cxn>
                  <a:cxn ang="0">
                    <a:pos x="523" y="765"/>
                  </a:cxn>
                  <a:cxn ang="0">
                    <a:pos x="585" y="763"/>
                  </a:cxn>
                  <a:cxn ang="0">
                    <a:pos x="663" y="757"/>
                  </a:cxn>
                  <a:cxn ang="0">
                    <a:pos x="751" y="745"/>
                  </a:cxn>
                  <a:cxn ang="0">
                    <a:pos x="835" y="723"/>
                  </a:cxn>
                  <a:cxn ang="0">
                    <a:pos x="901" y="692"/>
                  </a:cxn>
                  <a:cxn ang="0">
                    <a:pos x="930" y="659"/>
                  </a:cxn>
                  <a:cxn ang="0">
                    <a:pos x="934" y="644"/>
                  </a:cxn>
                  <a:cxn ang="0">
                    <a:pos x="926" y="621"/>
                  </a:cxn>
                  <a:cxn ang="0">
                    <a:pos x="903" y="603"/>
                  </a:cxn>
                  <a:cxn ang="0">
                    <a:pos x="875" y="590"/>
                  </a:cxn>
                  <a:cxn ang="0">
                    <a:pos x="838" y="583"/>
                  </a:cxn>
                  <a:cxn ang="0">
                    <a:pos x="815" y="580"/>
                  </a:cxn>
                  <a:cxn ang="0">
                    <a:pos x="760" y="574"/>
                  </a:cxn>
                  <a:cxn ang="0">
                    <a:pos x="721" y="563"/>
                  </a:cxn>
                  <a:cxn ang="0">
                    <a:pos x="721" y="543"/>
                  </a:cxn>
                  <a:cxn ang="0">
                    <a:pos x="780" y="548"/>
                  </a:cxn>
                  <a:cxn ang="0">
                    <a:pos x="844" y="553"/>
                  </a:cxn>
                  <a:cxn ang="0">
                    <a:pos x="872" y="555"/>
                  </a:cxn>
                  <a:cxn ang="0">
                    <a:pos x="899" y="553"/>
                  </a:cxn>
                  <a:cxn ang="0">
                    <a:pos x="924" y="546"/>
                  </a:cxn>
                  <a:cxn ang="0">
                    <a:pos x="1002" y="505"/>
                  </a:cxn>
                  <a:cxn ang="0">
                    <a:pos x="1016" y="481"/>
                  </a:cxn>
                  <a:cxn ang="0">
                    <a:pos x="1010" y="58"/>
                  </a:cxn>
                </a:cxnLst>
                <a:rect l="0" t="0" r="r" b="b"/>
                <a:pathLst>
                  <a:path w="1016" h="765">
                    <a:moveTo>
                      <a:pt x="992" y="44"/>
                    </a:moveTo>
                    <a:lnTo>
                      <a:pt x="932" y="12"/>
                    </a:lnTo>
                    <a:lnTo>
                      <a:pt x="924" y="9"/>
                    </a:lnTo>
                    <a:lnTo>
                      <a:pt x="916" y="6"/>
                    </a:lnTo>
                    <a:lnTo>
                      <a:pt x="909" y="4"/>
                    </a:lnTo>
                    <a:lnTo>
                      <a:pt x="899" y="2"/>
                    </a:lnTo>
                    <a:lnTo>
                      <a:pt x="889" y="1"/>
                    </a:lnTo>
                    <a:lnTo>
                      <a:pt x="881" y="0"/>
                    </a:lnTo>
                    <a:lnTo>
                      <a:pt x="872" y="0"/>
                    </a:lnTo>
                    <a:lnTo>
                      <a:pt x="862" y="0"/>
                    </a:lnTo>
                    <a:lnTo>
                      <a:pt x="69" y="64"/>
                    </a:lnTo>
                    <a:lnTo>
                      <a:pt x="55" y="66"/>
                    </a:lnTo>
                    <a:lnTo>
                      <a:pt x="41" y="69"/>
                    </a:lnTo>
                    <a:lnTo>
                      <a:pt x="30" y="73"/>
                    </a:lnTo>
                    <a:lnTo>
                      <a:pt x="20" y="78"/>
                    </a:lnTo>
                    <a:lnTo>
                      <a:pt x="12" y="84"/>
                    </a:lnTo>
                    <a:lnTo>
                      <a:pt x="6" y="90"/>
                    </a:lnTo>
                    <a:lnTo>
                      <a:pt x="2" y="97"/>
                    </a:lnTo>
                    <a:lnTo>
                      <a:pt x="0" y="105"/>
                    </a:lnTo>
                    <a:lnTo>
                      <a:pt x="0" y="450"/>
                    </a:lnTo>
                    <a:lnTo>
                      <a:pt x="2" y="458"/>
                    </a:lnTo>
                    <a:lnTo>
                      <a:pt x="6" y="465"/>
                    </a:lnTo>
                    <a:lnTo>
                      <a:pt x="12" y="471"/>
                    </a:lnTo>
                    <a:lnTo>
                      <a:pt x="20" y="477"/>
                    </a:lnTo>
                    <a:lnTo>
                      <a:pt x="30" y="482"/>
                    </a:lnTo>
                    <a:lnTo>
                      <a:pt x="41" y="486"/>
                    </a:lnTo>
                    <a:lnTo>
                      <a:pt x="55" y="489"/>
                    </a:lnTo>
                    <a:lnTo>
                      <a:pt x="69" y="491"/>
                    </a:lnTo>
                    <a:lnTo>
                      <a:pt x="71" y="491"/>
                    </a:lnTo>
                    <a:lnTo>
                      <a:pt x="78" y="492"/>
                    </a:lnTo>
                    <a:lnTo>
                      <a:pt x="90" y="493"/>
                    </a:lnTo>
                    <a:lnTo>
                      <a:pt x="104" y="494"/>
                    </a:lnTo>
                    <a:lnTo>
                      <a:pt x="121" y="496"/>
                    </a:lnTo>
                    <a:lnTo>
                      <a:pt x="143" y="498"/>
                    </a:lnTo>
                    <a:lnTo>
                      <a:pt x="166" y="500"/>
                    </a:lnTo>
                    <a:lnTo>
                      <a:pt x="189" y="501"/>
                    </a:lnTo>
                    <a:lnTo>
                      <a:pt x="215" y="504"/>
                    </a:lnTo>
                    <a:lnTo>
                      <a:pt x="242" y="506"/>
                    </a:lnTo>
                    <a:lnTo>
                      <a:pt x="267" y="508"/>
                    </a:lnTo>
                    <a:lnTo>
                      <a:pt x="293" y="510"/>
                    </a:lnTo>
                    <a:lnTo>
                      <a:pt x="318" y="512"/>
                    </a:lnTo>
                    <a:lnTo>
                      <a:pt x="341" y="514"/>
                    </a:lnTo>
                    <a:lnTo>
                      <a:pt x="363" y="515"/>
                    </a:lnTo>
                    <a:lnTo>
                      <a:pt x="382" y="517"/>
                    </a:lnTo>
                    <a:lnTo>
                      <a:pt x="382" y="521"/>
                    </a:lnTo>
                    <a:lnTo>
                      <a:pt x="382" y="524"/>
                    </a:lnTo>
                    <a:lnTo>
                      <a:pt x="382" y="527"/>
                    </a:lnTo>
                    <a:lnTo>
                      <a:pt x="382" y="531"/>
                    </a:lnTo>
                    <a:lnTo>
                      <a:pt x="369" y="530"/>
                    </a:lnTo>
                    <a:lnTo>
                      <a:pt x="357" y="528"/>
                    </a:lnTo>
                    <a:lnTo>
                      <a:pt x="349" y="527"/>
                    </a:lnTo>
                    <a:lnTo>
                      <a:pt x="345" y="527"/>
                    </a:lnTo>
                    <a:lnTo>
                      <a:pt x="330" y="526"/>
                    </a:lnTo>
                    <a:lnTo>
                      <a:pt x="314" y="525"/>
                    </a:lnTo>
                    <a:lnTo>
                      <a:pt x="301" y="526"/>
                    </a:lnTo>
                    <a:lnTo>
                      <a:pt x="285" y="527"/>
                    </a:lnTo>
                    <a:lnTo>
                      <a:pt x="271" y="530"/>
                    </a:lnTo>
                    <a:lnTo>
                      <a:pt x="258" y="533"/>
                    </a:lnTo>
                    <a:lnTo>
                      <a:pt x="244" y="538"/>
                    </a:lnTo>
                    <a:lnTo>
                      <a:pt x="232" y="543"/>
                    </a:lnTo>
                    <a:lnTo>
                      <a:pt x="209" y="556"/>
                    </a:lnTo>
                    <a:lnTo>
                      <a:pt x="189" y="568"/>
                    </a:lnTo>
                    <a:lnTo>
                      <a:pt x="174" y="581"/>
                    </a:lnTo>
                    <a:lnTo>
                      <a:pt x="160" y="594"/>
                    </a:lnTo>
                    <a:lnTo>
                      <a:pt x="149" y="607"/>
                    </a:lnTo>
                    <a:lnTo>
                      <a:pt x="141" y="619"/>
                    </a:lnTo>
                    <a:lnTo>
                      <a:pt x="137" y="632"/>
                    </a:lnTo>
                    <a:lnTo>
                      <a:pt x="135" y="644"/>
                    </a:lnTo>
                    <a:lnTo>
                      <a:pt x="137" y="654"/>
                    </a:lnTo>
                    <a:lnTo>
                      <a:pt x="139" y="664"/>
                    </a:lnTo>
                    <a:lnTo>
                      <a:pt x="145" y="674"/>
                    </a:lnTo>
                    <a:lnTo>
                      <a:pt x="151" y="684"/>
                    </a:lnTo>
                    <a:lnTo>
                      <a:pt x="164" y="698"/>
                    </a:lnTo>
                    <a:lnTo>
                      <a:pt x="184" y="710"/>
                    </a:lnTo>
                    <a:lnTo>
                      <a:pt x="203" y="721"/>
                    </a:lnTo>
                    <a:lnTo>
                      <a:pt x="227" y="730"/>
                    </a:lnTo>
                    <a:lnTo>
                      <a:pt x="252" y="739"/>
                    </a:lnTo>
                    <a:lnTo>
                      <a:pt x="279" y="746"/>
                    </a:lnTo>
                    <a:lnTo>
                      <a:pt x="306" y="751"/>
                    </a:lnTo>
                    <a:lnTo>
                      <a:pt x="336" y="755"/>
                    </a:lnTo>
                    <a:lnTo>
                      <a:pt x="365" y="759"/>
                    </a:lnTo>
                    <a:lnTo>
                      <a:pt x="394" y="761"/>
                    </a:lnTo>
                    <a:lnTo>
                      <a:pt x="423" y="763"/>
                    </a:lnTo>
                    <a:lnTo>
                      <a:pt x="451" y="764"/>
                    </a:lnTo>
                    <a:lnTo>
                      <a:pt x="476" y="765"/>
                    </a:lnTo>
                    <a:lnTo>
                      <a:pt x="501" y="765"/>
                    </a:lnTo>
                    <a:lnTo>
                      <a:pt x="523" y="765"/>
                    </a:lnTo>
                    <a:lnTo>
                      <a:pt x="542" y="765"/>
                    </a:lnTo>
                    <a:lnTo>
                      <a:pt x="562" y="764"/>
                    </a:lnTo>
                    <a:lnTo>
                      <a:pt x="585" y="763"/>
                    </a:lnTo>
                    <a:lnTo>
                      <a:pt x="608" y="762"/>
                    </a:lnTo>
                    <a:lnTo>
                      <a:pt x="636" y="760"/>
                    </a:lnTo>
                    <a:lnTo>
                      <a:pt x="663" y="757"/>
                    </a:lnTo>
                    <a:lnTo>
                      <a:pt x="692" y="754"/>
                    </a:lnTo>
                    <a:lnTo>
                      <a:pt x="721" y="750"/>
                    </a:lnTo>
                    <a:lnTo>
                      <a:pt x="751" y="745"/>
                    </a:lnTo>
                    <a:lnTo>
                      <a:pt x="780" y="739"/>
                    </a:lnTo>
                    <a:lnTo>
                      <a:pt x="807" y="731"/>
                    </a:lnTo>
                    <a:lnTo>
                      <a:pt x="835" y="723"/>
                    </a:lnTo>
                    <a:lnTo>
                      <a:pt x="858" y="714"/>
                    </a:lnTo>
                    <a:lnTo>
                      <a:pt x="881" y="704"/>
                    </a:lnTo>
                    <a:lnTo>
                      <a:pt x="901" y="692"/>
                    </a:lnTo>
                    <a:lnTo>
                      <a:pt x="916" y="679"/>
                    </a:lnTo>
                    <a:lnTo>
                      <a:pt x="928" y="664"/>
                    </a:lnTo>
                    <a:lnTo>
                      <a:pt x="930" y="659"/>
                    </a:lnTo>
                    <a:lnTo>
                      <a:pt x="932" y="654"/>
                    </a:lnTo>
                    <a:lnTo>
                      <a:pt x="934" y="649"/>
                    </a:lnTo>
                    <a:lnTo>
                      <a:pt x="934" y="644"/>
                    </a:lnTo>
                    <a:lnTo>
                      <a:pt x="934" y="636"/>
                    </a:lnTo>
                    <a:lnTo>
                      <a:pt x="930" y="628"/>
                    </a:lnTo>
                    <a:lnTo>
                      <a:pt x="926" y="621"/>
                    </a:lnTo>
                    <a:lnTo>
                      <a:pt x="918" y="613"/>
                    </a:lnTo>
                    <a:lnTo>
                      <a:pt x="911" y="608"/>
                    </a:lnTo>
                    <a:lnTo>
                      <a:pt x="903" y="603"/>
                    </a:lnTo>
                    <a:lnTo>
                      <a:pt x="895" y="598"/>
                    </a:lnTo>
                    <a:lnTo>
                      <a:pt x="885" y="594"/>
                    </a:lnTo>
                    <a:lnTo>
                      <a:pt x="875" y="590"/>
                    </a:lnTo>
                    <a:lnTo>
                      <a:pt x="864" y="587"/>
                    </a:lnTo>
                    <a:lnTo>
                      <a:pt x="852" y="585"/>
                    </a:lnTo>
                    <a:lnTo>
                      <a:pt x="838" y="583"/>
                    </a:lnTo>
                    <a:lnTo>
                      <a:pt x="835" y="583"/>
                    </a:lnTo>
                    <a:lnTo>
                      <a:pt x="827" y="582"/>
                    </a:lnTo>
                    <a:lnTo>
                      <a:pt x="815" y="580"/>
                    </a:lnTo>
                    <a:lnTo>
                      <a:pt x="797" y="578"/>
                    </a:lnTo>
                    <a:lnTo>
                      <a:pt x="780" y="576"/>
                    </a:lnTo>
                    <a:lnTo>
                      <a:pt x="760" y="574"/>
                    </a:lnTo>
                    <a:lnTo>
                      <a:pt x="741" y="572"/>
                    </a:lnTo>
                    <a:lnTo>
                      <a:pt x="721" y="570"/>
                    </a:lnTo>
                    <a:lnTo>
                      <a:pt x="721" y="563"/>
                    </a:lnTo>
                    <a:lnTo>
                      <a:pt x="721" y="557"/>
                    </a:lnTo>
                    <a:lnTo>
                      <a:pt x="721" y="551"/>
                    </a:lnTo>
                    <a:lnTo>
                      <a:pt x="721" y="543"/>
                    </a:lnTo>
                    <a:lnTo>
                      <a:pt x="737" y="544"/>
                    </a:lnTo>
                    <a:lnTo>
                      <a:pt x="757" y="546"/>
                    </a:lnTo>
                    <a:lnTo>
                      <a:pt x="780" y="548"/>
                    </a:lnTo>
                    <a:lnTo>
                      <a:pt x="803" y="550"/>
                    </a:lnTo>
                    <a:lnTo>
                      <a:pt x="827" y="551"/>
                    </a:lnTo>
                    <a:lnTo>
                      <a:pt x="844" y="553"/>
                    </a:lnTo>
                    <a:lnTo>
                      <a:pt x="858" y="554"/>
                    </a:lnTo>
                    <a:lnTo>
                      <a:pt x="862" y="554"/>
                    </a:lnTo>
                    <a:lnTo>
                      <a:pt x="872" y="555"/>
                    </a:lnTo>
                    <a:lnTo>
                      <a:pt x="881" y="555"/>
                    </a:lnTo>
                    <a:lnTo>
                      <a:pt x="889" y="554"/>
                    </a:lnTo>
                    <a:lnTo>
                      <a:pt x="899" y="553"/>
                    </a:lnTo>
                    <a:lnTo>
                      <a:pt x="909" y="551"/>
                    </a:lnTo>
                    <a:lnTo>
                      <a:pt x="916" y="549"/>
                    </a:lnTo>
                    <a:lnTo>
                      <a:pt x="924" y="546"/>
                    </a:lnTo>
                    <a:lnTo>
                      <a:pt x="932" y="543"/>
                    </a:lnTo>
                    <a:lnTo>
                      <a:pt x="992" y="512"/>
                    </a:lnTo>
                    <a:lnTo>
                      <a:pt x="1002" y="505"/>
                    </a:lnTo>
                    <a:lnTo>
                      <a:pt x="1010" y="498"/>
                    </a:lnTo>
                    <a:lnTo>
                      <a:pt x="1014" y="489"/>
                    </a:lnTo>
                    <a:lnTo>
                      <a:pt x="1016" y="481"/>
                    </a:lnTo>
                    <a:lnTo>
                      <a:pt x="1016" y="74"/>
                    </a:lnTo>
                    <a:lnTo>
                      <a:pt x="1014" y="66"/>
                    </a:lnTo>
                    <a:lnTo>
                      <a:pt x="1010" y="58"/>
                    </a:lnTo>
                    <a:lnTo>
                      <a:pt x="1002" y="51"/>
                    </a:lnTo>
                    <a:lnTo>
                      <a:pt x="992" y="44"/>
                    </a:lnTo>
                    <a:close/>
                  </a:path>
                </a:pathLst>
              </a:custGeom>
              <a:solidFill>
                <a:srgbClr val="FFFFFF"/>
              </a:solidFill>
              <a:ln w="9525">
                <a:noFill/>
                <a:round/>
                <a:headEnd/>
                <a:tailEnd/>
              </a:ln>
            </p:spPr>
            <p:txBody>
              <a:bodyPr/>
              <a:lstStyle/>
              <a:p>
                <a:endParaRPr lang="en-US"/>
              </a:p>
            </p:txBody>
          </p:sp>
          <p:sp>
            <p:nvSpPr>
              <p:cNvPr id="17" name="Freeform 78"/>
              <p:cNvSpPr>
                <a:spLocks/>
              </p:cNvSpPr>
              <p:nvPr/>
            </p:nvSpPr>
            <p:spPr bwMode="auto">
              <a:xfrm flipH="1">
                <a:off x="2130" y="336"/>
                <a:ext cx="162" cy="161"/>
              </a:xfrm>
              <a:custGeom>
                <a:avLst/>
                <a:gdLst/>
                <a:ahLst/>
                <a:cxnLst>
                  <a:cxn ang="0">
                    <a:pos x="312" y="80"/>
                  </a:cxn>
                  <a:cxn ang="0">
                    <a:pos x="308" y="96"/>
                  </a:cxn>
                  <a:cxn ang="0">
                    <a:pos x="300" y="111"/>
                  </a:cxn>
                  <a:cxn ang="0">
                    <a:pos x="287" y="126"/>
                  </a:cxn>
                  <a:cxn ang="0">
                    <a:pos x="267" y="137"/>
                  </a:cxn>
                  <a:cxn ang="0">
                    <a:pos x="244" y="147"/>
                  </a:cxn>
                  <a:cxn ang="0">
                    <a:pos x="217" y="155"/>
                  </a:cxn>
                  <a:cxn ang="0">
                    <a:pos x="187" y="159"/>
                  </a:cxn>
                  <a:cxn ang="0">
                    <a:pos x="156" y="161"/>
                  </a:cxn>
                  <a:cxn ang="0">
                    <a:pos x="125" y="159"/>
                  </a:cxn>
                  <a:cxn ang="0">
                    <a:pos x="96" y="155"/>
                  </a:cxn>
                  <a:cxn ang="0">
                    <a:pos x="68" y="147"/>
                  </a:cxn>
                  <a:cxn ang="0">
                    <a:pos x="47" y="137"/>
                  </a:cxn>
                  <a:cxn ang="0">
                    <a:pos x="27" y="126"/>
                  </a:cxn>
                  <a:cxn ang="0">
                    <a:pos x="12" y="111"/>
                  </a:cxn>
                  <a:cxn ang="0">
                    <a:pos x="4" y="96"/>
                  </a:cxn>
                  <a:cxn ang="0">
                    <a:pos x="0" y="80"/>
                  </a:cxn>
                  <a:cxn ang="0">
                    <a:pos x="4" y="64"/>
                  </a:cxn>
                  <a:cxn ang="0">
                    <a:pos x="12" y="49"/>
                  </a:cxn>
                  <a:cxn ang="0">
                    <a:pos x="27" y="35"/>
                  </a:cxn>
                  <a:cxn ang="0">
                    <a:pos x="47" y="23"/>
                  </a:cxn>
                  <a:cxn ang="0">
                    <a:pos x="68" y="13"/>
                  </a:cxn>
                  <a:cxn ang="0">
                    <a:pos x="96" y="6"/>
                  </a:cxn>
                  <a:cxn ang="0">
                    <a:pos x="125" y="2"/>
                  </a:cxn>
                  <a:cxn ang="0">
                    <a:pos x="156" y="0"/>
                  </a:cxn>
                  <a:cxn ang="0">
                    <a:pos x="187" y="2"/>
                  </a:cxn>
                  <a:cxn ang="0">
                    <a:pos x="217" y="6"/>
                  </a:cxn>
                  <a:cxn ang="0">
                    <a:pos x="244" y="13"/>
                  </a:cxn>
                  <a:cxn ang="0">
                    <a:pos x="267" y="23"/>
                  </a:cxn>
                  <a:cxn ang="0">
                    <a:pos x="287" y="35"/>
                  </a:cxn>
                  <a:cxn ang="0">
                    <a:pos x="300" y="49"/>
                  </a:cxn>
                  <a:cxn ang="0">
                    <a:pos x="308" y="64"/>
                  </a:cxn>
                  <a:cxn ang="0">
                    <a:pos x="312" y="80"/>
                  </a:cxn>
                </a:cxnLst>
                <a:rect l="0" t="0" r="r" b="b"/>
                <a:pathLst>
                  <a:path w="312" h="161">
                    <a:moveTo>
                      <a:pt x="312" y="80"/>
                    </a:moveTo>
                    <a:lnTo>
                      <a:pt x="308" y="96"/>
                    </a:lnTo>
                    <a:lnTo>
                      <a:pt x="300" y="111"/>
                    </a:lnTo>
                    <a:lnTo>
                      <a:pt x="287" y="126"/>
                    </a:lnTo>
                    <a:lnTo>
                      <a:pt x="267" y="137"/>
                    </a:lnTo>
                    <a:lnTo>
                      <a:pt x="244" y="147"/>
                    </a:lnTo>
                    <a:lnTo>
                      <a:pt x="217" y="155"/>
                    </a:lnTo>
                    <a:lnTo>
                      <a:pt x="187" y="159"/>
                    </a:lnTo>
                    <a:lnTo>
                      <a:pt x="156" y="161"/>
                    </a:lnTo>
                    <a:lnTo>
                      <a:pt x="125" y="159"/>
                    </a:lnTo>
                    <a:lnTo>
                      <a:pt x="96" y="155"/>
                    </a:lnTo>
                    <a:lnTo>
                      <a:pt x="68" y="147"/>
                    </a:lnTo>
                    <a:lnTo>
                      <a:pt x="47" y="137"/>
                    </a:lnTo>
                    <a:lnTo>
                      <a:pt x="27" y="126"/>
                    </a:lnTo>
                    <a:lnTo>
                      <a:pt x="12" y="111"/>
                    </a:lnTo>
                    <a:lnTo>
                      <a:pt x="4" y="96"/>
                    </a:lnTo>
                    <a:lnTo>
                      <a:pt x="0" y="80"/>
                    </a:lnTo>
                    <a:lnTo>
                      <a:pt x="4" y="64"/>
                    </a:lnTo>
                    <a:lnTo>
                      <a:pt x="12" y="49"/>
                    </a:lnTo>
                    <a:lnTo>
                      <a:pt x="27" y="35"/>
                    </a:lnTo>
                    <a:lnTo>
                      <a:pt x="47" y="23"/>
                    </a:lnTo>
                    <a:lnTo>
                      <a:pt x="68" y="13"/>
                    </a:lnTo>
                    <a:lnTo>
                      <a:pt x="96" y="6"/>
                    </a:lnTo>
                    <a:lnTo>
                      <a:pt x="125" y="2"/>
                    </a:lnTo>
                    <a:lnTo>
                      <a:pt x="156" y="0"/>
                    </a:lnTo>
                    <a:lnTo>
                      <a:pt x="187" y="2"/>
                    </a:lnTo>
                    <a:lnTo>
                      <a:pt x="217" y="6"/>
                    </a:lnTo>
                    <a:lnTo>
                      <a:pt x="244" y="13"/>
                    </a:lnTo>
                    <a:lnTo>
                      <a:pt x="267" y="23"/>
                    </a:lnTo>
                    <a:lnTo>
                      <a:pt x="287" y="35"/>
                    </a:lnTo>
                    <a:lnTo>
                      <a:pt x="300" y="49"/>
                    </a:lnTo>
                    <a:lnTo>
                      <a:pt x="308" y="64"/>
                    </a:lnTo>
                    <a:lnTo>
                      <a:pt x="312" y="80"/>
                    </a:lnTo>
                    <a:close/>
                  </a:path>
                </a:pathLst>
              </a:custGeom>
              <a:noFill/>
              <a:ln w="9525">
                <a:noFill/>
                <a:round/>
                <a:headEnd/>
                <a:tailEnd/>
              </a:ln>
            </p:spPr>
            <p:txBody>
              <a:bodyPr/>
              <a:lstStyle/>
              <a:p>
                <a:endParaRPr lang="en-US"/>
              </a:p>
            </p:txBody>
          </p:sp>
          <p:sp>
            <p:nvSpPr>
              <p:cNvPr id="18" name="Freeform 79"/>
              <p:cNvSpPr>
                <a:spLocks noEditPoints="1"/>
              </p:cNvSpPr>
              <p:nvPr/>
            </p:nvSpPr>
            <p:spPr bwMode="auto">
              <a:xfrm flipH="1">
                <a:off x="2390" y="470"/>
                <a:ext cx="471" cy="708"/>
              </a:xfrm>
              <a:custGeom>
                <a:avLst/>
                <a:gdLst/>
                <a:ahLst/>
                <a:cxnLst>
                  <a:cxn ang="0">
                    <a:pos x="826" y="0"/>
                  </a:cxn>
                  <a:cxn ang="0">
                    <a:pos x="14" y="64"/>
                  </a:cxn>
                  <a:cxn ang="0">
                    <a:pos x="0" y="421"/>
                  </a:cxn>
                  <a:cxn ang="0">
                    <a:pos x="23" y="435"/>
                  </a:cxn>
                  <a:cxn ang="0">
                    <a:pos x="341" y="532"/>
                  </a:cxn>
                  <a:cxn ang="0">
                    <a:pos x="286" y="526"/>
                  </a:cxn>
                  <a:cxn ang="0">
                    <a:pos x="261" y="524"/>
                  </a:cxn>
                  <a:cxn ang="0">
                    <a:pos x="230" y="529"/>
                  </a:cxn>
                  <a:cxn ang="0">
                    <a:pos x="179" y="555"/>
                  </a:cxn>
                  <a:cxn ang="0">
                    <a:pos x="138" y="596"/>
                  </a:cxn>
                  <a:cxn ang="0">
                    <a:pos x="136" y="630"/>
                  </a:cxn>
                  <a:cxn ang="0">
                    <a:pos x="173" y="665"/>
                  </a:cxn>
                  <a:cxn ang="0">
                    <a:pos x="259" y="693"/>
                  </a:cxn>
                  <a:cxn ang="0">
                    <a:pos x="362" y="705"/>
                  </a:cxn>
                  <a:cxn ang="0">
                    <a:pos x="452" y="708"/>
                  </a:cxn>
                  <a:cxn ang="0">
                    <a:pos x="516" y="707"/>
                  </a:cxn>
                  <a:cxn ang="0">
                    <a:pos x="608" y="699"/>
                  </a:cxn>
                  <a:cxn ang="0">
                    <a:pos x="713" y="681"/>
                  </a:cxn>
                  <a:cxn ang="0">
                    <a:pos x="797" y="649"/>
                  </a:cxn>
                  <a:cxn ang="0">
                    <a:pos x="826" y="612"/>
                  </a:cxn>
                  <a:cxn ang="0">
                    <a:pos x="797" y="587"/>
                  </a:cxn>
                  <a:cxn ang="0">
                    <a:pos x="760" y="580"/>
                  </a:cxn>
                  <a:cxn ang="0">
                    <a:pos x="674" y="570"/>
                  </a:cxn>
                  <a:cxn ang="0">
                    <a:pos x="815" y="498"/>
                  </a:cxn>
                  <a:cxn ang="0">
                    <a:pos x="838" y="494"/>
                  </a:cxn>
                  <a:cxn ang="0">
                    <a:pos x="906" y="455"/>
                  </a:cxn>
                  <a:cxn ang="0">
                    <a:pos x="904" y="40"/>
                  </a:cxn>
                  <a:cxn ang="0">
                    <a:pos x="762" y="609"/>
                  </a:cxn>
                  <a:cxn ang="0">
                    <a:pos x="772" y="613"/>
                  </a:cxn>
                  <a:cxn ang="0">
                    <a:pos x="754" y="631"/>
                  </a:cxn>
                  <a:cxn ang="0">
                    <a:pos x="618" y="669"/>
                  </a:cxn>
                  <a:cxn ang="0">
                    <a:pos x="438" y="679"/>
                  </a:cxn>
                  <a:cxn ang="0">
                    <a:pos x="271" y="665"/>
                  </a:cxn>
                  <a:cxn ang="0">
                    <a:pos x="189" y="625"/>
                  </a:cxn>
                  <a:cxn ang="0">
                    <a:pos x="205" y="586"/>
                  </a:cxn>
                  <a:cxn ang="0">
                    <a:pos x="255" y="554"/>
                  </a:cxn>
                  <a:cxn ang="0">
                    <a:pos x="267" y="552"/>
                  </a:cxn>
                  <a:cxn ang="0">
                    <a:pos x="400" y="567"/>
                  </a:cxn>
                  <a:cxn ang="0">
                    <a:pos x="565" y="557"/>
                  </a:cxn>
                  <a:cxn ang="0">
                    <a:pos x="497" y="549"/>
                  </a:cxn>
                  <a:cxn ang="0">
                    <a:pos x="431" y="542"/>
                  </a:cxn>
                  <a:cxn ang="0">
                    <a:pos x="431" y="468"/>
                  </a:cxn>
                  <a:cxn ang="0">
                    <a:pos x="565" y="541"/>
                  </a:cxn>
                  <a:cxn ang="0">
                    <a:pos x="729" y="462"/>
                  </a:cxn>
                  <a:cxn ang="0">
                    <a:pos x="520" y="445"/>
                  </a:cxn>
                  <a:cxn ang="0">
                    <a:pos x="275" y="426"/>
                  </a:cxn>
                  <a:cxn ang="0">
                    <a:pos x="94" y="412"/>
                  </a:cxn>
                  <a:cxn ang="0">
                    <a:pos x="55" y="249"/>
                  </a:cxn>
                  <a:cxn ang="0">
                    <a:pos x="94" y="85"/>
                  </a:cxn>
                  <a:cxn ang="0">
                    <a:pos x="275" y="71"/>
                  </a:cxn>
                  <a:cxn ang="0">
                    <a:pos x="520" y="52"/>
                  </a:cxn>
                  <a:cxn ang="0">
                    <a:pos x="729" y="35"/>
                  </a:cxn>
                  <a:cxn ang="0">
                    <a:pos x="852" y="446"/>
                  </a:cxn>
                  <a:cxn ang="0">
                    <a:pos x="818" y="464"/>
                  </a:cxn>
                  <a:cxn ang="0">
                    <a:pos x="846" y="47"/>
                  </a:cxn>
                  <a:cxn ang="0">
                    <a:pos x="852" y="381"/>
                  </a:cxn>
                </a:cxnLst>
                <a:rect l="0" t="0" r="r" b="b"/>
                <a:pathLst>
                  <a:path w="906" h="708">
                    <a:moveTo>
                      <a:pt x="898" y="35"/>
                    </a:moveTo>
                    <a:lnTo>
                      <a:pt x="838" y="4"/>
                    </a:lnTo>
                    <a:lnTo>
                      <a:pt x="832" y="2"/>
                    </a:lnTo>
                    <a:lnTo>
                      <a:pt x="826" y="0"/>
                    </a:lnTo>
                    <a:lnTo>
                      <a:pt x="820" y="0"/>
                    </a:lnTo>
                    <a:lnTo>
                      <a:pt x="815" y="0"/>
                    </a:lnTo>
                    <a:lnTo>
                      <a:pt x="23" y="62"/>
                    </a:lnTo>
                    <a:lnTo>
                      <a:pt x="14" y="64"/>
                    </a:lnTo>
                    <a:lnTo>
                      <a:pt x="6" y="67"/>
                    </a:lnTo>
                    <a:lnTo>
                      <a:pt x="2" y="71"/>
                    </a:lnTo>
                    <a:lnTo>
                      <a:pt x="0" y="76"/>
                    </a:lnTo>
                    <a:lnTo>
                      <a:pt x="0" y="421"/>
                    </a:lnTo>
                    <a:lnTo>
                      <a:pt x="2" y="426"/>
                    </a:lnTo>
                    <a:lnTo>
                      <a:pt x="6" y="430"/>
                    </a:lnTo>
                    <a:lnTo>
                      <a:pt x="14" y="433"/>
                    </a:lnTo>
                    <a:lnTo>
                      <a:pt x="23" y="435"/>
                    </a:lnTo>
                    <a:lnTo>
                      <a:pt x="382" y="463"/>
                    </a:lnTo>
                    <a:lnTo>
                      <a:pt x="382" y="537"/>
                    </a:lnTo>
                    <a:lnTo>
                      <a:pt x="361" y="534"/>
                    </a:lnTo>
                    <a:lnTo>
                      <a:pt x="341" y="532"/>
                    </a:lnTo>
                    <a:lnTo>
                      <a:pt x="324" y="530"/>
                    </a:lnTo>
                    <a:lnTo>
                      <a:pt x="308" y="528"/>
                    </a:lnTo>
                    <a:lnTo>
                      <a:pt x="296" y="527"/>
                    </a:lnTo>
                    <a:lnTo>
                      <a:pt x="286" y="526"/>
                    </a:lnTo>
                    <a:lnTo>
                      <a:pt x="281" y="525"/>
                    </a:lnTo>
                    <a:lnTo>
                      <a:pt x="279" y="525"/>
                    </a:lnTo>
                    <a:lnTo>
                      <a:pt x="271" y="524"/>
                    </a:lnTo>
                    <a:lnTo>
                      <a:pt x="261" y="524"/>
                    </a:lnTo>
                    <a:lnTo>
                      <a:pt x="253" y="524"/>
                    </a:lnTo>
                    <a:lnTo>
                      <a:pt x="246" y="525"/>
                    </a:lnTo>
                    <a:lnTo>
                      <a:pt x="236" y="527"/>
                    </a:lnTo>
                    <a:lnTo>
                      <a:pt x="230" y="529"/>
                    </a:lnTo>
                    <a:lnTo>
                      <a:pt x="222" y="531"/>
                    </a:lnTo>
                    <a:lnTo>
                      <a:pt x="216" y="534"/>
                    </a:lnTo>
                    <a:lnTo>
                      <a:pt x="197" y="544"/>
                    </a:lnTo>
                    <a:lnTo>
                      <a:pt x="179" y="555"/>
                    </a:lnTo>
                    <a:lnTo>
                      <a:pt x="166" y="565"/>
                    </a:lnTo>
                    <a:lnTo>
                      <a:pt x="154" y="576"/>
                    </a:lnTo>
                    <a:lnTo>
                      <a:pt x="144" y="586"/>
                    </a:lnTo>
                    <a:lnTo>
                      <a:pt x="138" y="596"/>
                    </a:lnTo>
                    <a:lnTo>
                      <a:pt x="134" y="605"/>
                    </a:lnTo>
                    <a:lnTo>
                      <a:pt x="133" y="615"/>
                    </a:lnTo>
                    <a:lnTo>
                      <a:pt x="134" y="622"/>
                    </a:lnTo>
                    <a:lnTo>
                      <a:pt x="136" y="630"/>
                    </a:lnTo>
                    <a:lnTo>
                      <a:pt x="140" y="637"/>
                    </a:lnTo>
                    <a:lnTo>
                      <a:pt x="146" y="644"/>
                    </a:lnTo>
                    <a:lnTo>
                      <a:pt x="158" y="655"/>
                    </a:lnTo>
                    <a:lnTo>
                      <a:pt x="173" y="665"/>
                    </a:lnTo>
                    <a:lnTo>
                      <a:pt x="193" y="674"/>
                    </a:lnTo>
                    <a:lnTo>
                      <a:pt x="212" y="681"/>
                    </a:lnTo>
                    <a:lnTo>
                      <a:pt x="236" y="688"/>
                    </a:lnTo>
                    <a:lnTo>
                      <a:pt x="259" y="693"/>
                    </a:lnTo>
                    <a:lnTo>
                      <a:pt x="285" y="697"/>
                    </a:lnTo>
                    <a:lnTo>
                      <a:pt x="312" y="700"/>
                    </a:lnTo>
                    <a:lnTo>
                      <a:pt x="337" y="703"/>
                    </a:lnTo>
                    <a:lnTo>
                      <a:pt x="362" y="705"/>
                    </a:lnTo>
                    <a:lnTo>
                      <a:pt x="388" y="707"/>
                    </a:lnTo>
                    <a:lnTo>
                      <a:pt x="411" y="708"/>
                    </a:lnTo>
                    <a:lnTo>
                      <a:pt x="433" y="708"/>
                    </a:lnTo>
                    <a:lnTo>
                      <a:pt x="452" y="708"/>
                    </a:lnTo>
                    <a:lnTo>
                      <a:pt x="470" y="708"/>
                    </a:lnTo>
                    <a:lnTo>
                      <a:pt x="483" y="708"/>
                    </a:lnTo>
                    <a:lnTo>
                      <a:pt x="497" y="708"/>
                    </a:lnTo>
                    <a:lnTo>
                      <a:pt x="516" y="707"/>
                    </a:lnTo>
                    <a:lnTo>
                      <a:pt x="536" y="705"/>
                    </a:lnTo>
                    <a:lnTo>
                      <a:pt x="559" y="703"/>
                    </a:lnTo>
                    <a:lnTo>
                      <a:pt x="583" y="701"/>
                    </a:lnTo>
                    <a:lnTo>
                      <a:pt x="608" y="699"/>
                    </a:lnTo>
                    <a:lnTo>
                      <a:pt x="635" y="696"/>
                    </a:lnTo>
                    <a:lnTo>
                      <a:pt x="663" y="692"/>
                    </a:lnTo>
                    <a:lnTo>
                      <a:pt x="688" y="687"/>
                    </a:lnTo>
                    <a:lnTo>
                      <a:pt x="713" y="681"/>
                    </a:lnTo>
                    <a:lnTo>
                      <a:pt x="739" y="675"/>
                    </a:lnTo>
                    <a:lnTo>
                      <a:pt x="760" y="667"/>
                    </a:lnTo>
                    <a:lnTo>
                      <a:pt x="780" y="659"/>
                    </a:lnTo>
                    <a:lnTo>
                      <a:pt x="797" y="649"/>
                    </a:lnTo>
                    <a:lnTo>
                      <a:pt x="813" y="638"/>
                    </a:lnTo>
                    <a:lnTo>
                      <a:pt x="822" y="626"/>
                    </a:lnTo>
                    <a:lnTo>
                      <a:pt x="826" y="619"/>
                    </a:lnTo>
                    <a:lnTo>
                      <a:pt x="826" y="612"/>
                    </a:lnTo>
                    <a:lnTo>
                      <a:pt x="822" y="604"/>
                    </a:lnTo>
                    <a:lnTo>
                      <a:pt x="817" y="598"/>
                    </a:lnTo>
                    <a:lnTo>
                      <a:pt x="809" y="592"/>
                    </a:lnTo>
                    <a:lnTo>
                      <a:pt x="797" y="587"/>
                    </a:lnTo>
                    <a:lnTo>
                      <a:pt x="785" y="583"/>
                    </a:lnTo>
                    <a:lnTo>
                      <a:pt x="772" y="581"/>
                    </a:lnTo>
                    <a:lnTo>
                      <a:pt x="768" y="581"/>
                    </a:lnTo>
                    <a:lnTo>
                      <a:pt x="760" y="580"/>
                    </a:lnTo>
                    <a:lnTo>
                      <a:pt x="744" y="578"/>
                    </a:lnTo>
                    <a:lnTo>
                      <a:pt x="725" y="576"/>
                    </a:lnTo>
                    <a:lnTo>
                      <a:pt x="702" y="573"/>
                    </a:lnTo>
                    <a:lnTo>
                      <a:pt x="674" y="570"/>
                    </a:lnTo>
                    <a:lnTo>
                      <a:pt x="645" y="567"/>
                    </a:lnTo>
                    <a:lnTo>
                      <a:pt x="612" y="563"/>
                    </a:lnTo>
                    <a:lnTo>
                      <a:pt x="612" y="482"/>
                    </a:lnTo>
                    <a:lnTo>
                      <a:pt x="815" y="498"/>
                    </a:lnTo>
                    <a:lnTo>
                      <a:pt x="820" y="498"/>
                    </a:lnTo>
                    <a:lnTo>
                      <a:pt x="826" y="497"/>
                    </a:lnTo>
                    <a:lnTo>
                      <a:pt x="832" y="496"/>
                    </a:lnTo>
                    <a:lnTo>
                      <a:pt x="838" y="494"/>
                    </a:lnTo>
                    <a:lnTo>
                      <a:pt x="898" y="462"/>
                    </a:lnTo>
                    <a:lnTo>
                      <a:pt x="902" y="460"/>
                    </a:lnTo>
                    <a:lnTo>
                      <a:pt x="904" y="457"/>
                    </a:lnTo>
                    <a:lnTo>
                      <a:pt x="906" y="455"/>
                    </a:lnTo>
                    <a:lnTo>
                      <a:pt x="906" y="452"/>
                    </a:lnTo>
                    <a:lnTo>
                      <a:pt x="906" y="45"/>
                    </a:lnTo>
                    <a:lnTo>
                      <a:pt x="906" y="42"/>
                    </a:lnTo>
                    <a:lnTo>
                      <a:pt x="904" y="40"/>
                    </a:lnTo>
                    <a:lnTo>
                      <a:pt x="902" y="37"/>
                    </a:lnTo>
                    <a:lnTo>
                      <a:pt x="898" y="35"/>
                    </a:lnTo>
                    <a:close/>
                    <a:moveTo>
                      <a:pt x="760" y="608"/>
                    </a:moveTo>
                    <a:lnTo>
                      <a:pt x="762" y="609"/>
                    </a:lnTo>
                    <a:lnTo>
                      <a:pt x="766" y="610"/>
                    </a:lnTo>
                    <a:lnTo>
                      <a:pt x="768" y="611"/>
                    </a:lnTo>
                    <a:lnTo>
                      <a:pt x="770" y="612"/>
                    </a:lnTo>
                    <a:lnTo>
                      <a:pt x="772" y="613"/>
                    </a:lnTo>
                    <a:lnTo>
                      <a:pt x="772" y="614"/>
                    </a:lnTo>
                    <a:lnTo>
                      <a:pt x="772" y="616"/>
                    </a:lnTo>
                    <a:lnTo>
                      <a:pt x="770" y="617"/>
                    </a:lnTo>
                    <a:lnTo>
                      <a:pt x="754" y="631"/>
                    </a:lnTo>
                    <a:lnTo>
                      <a:pt x="731" y="644"/>
                    </a:lnTo>
                    <a:lnTo>
                      <a:pt x="698" y="654"/>
                    </a:lnTo>
                    <a:lnTo>
                      <a:pt x="661" y="662"/>
                    </a:lnTo>
                    <a:lnTo>
                      <a:pt x="618" y="669"/>
                    </a:lnTo>
                    <a:lnTo>
                      <a:pt x="573" y="674"/>
                    </a:lnTo>
                    <a:lnTo>
                      <a:pt x="526" y="677"/>
                    </a:lnTo>
                    <a:lnTo>
                      <a:pt x="481" y="679"/>
                    </a:lnTo>
                    <a:lnTo>
                      <a:pt x="438" y="679"/>
                    </a:lnTo>
                    <a:lnTo>
                      <a:pt x="394" y="678"/>
                    </a:lnTo>
                    <a:lnTo>
                      <a:pt x="351" y="676"/>
                    </a:lnTo>
                    <a:lnTo>
                      <a:pt x="310" y="671"/>
                    </a:lnTo>
                    <a:lnTo>
                      <a:pt x="271" y="665"/>
                    </a:lnTo>
                    <a:lnTo>
                      <a:pt x="238" y="657"/>
                    </a:lnTo>
                    <a:lnTo>
                      <a:pt x="212" y="646"/>
                    </a:lnTo>
                    <a:lnTo>
                      <a:pt x="195" y="633"/>
                    </a:lnTo>
                    <a:lnTo>
                      <a:pt x="189" y="625"/>
                    </a:lnTo>
                    <a:lnTo>
                      <a:pt x="187" y="616"/>
                    </a:lnTo>
                    <a:lnTo>
                      <a:pt x="189" y="606"/>
                    </a:lnTo>
                    <a:lnTo>
                      <a:pt x="195" y="596"/>
                    </a:lnTo>
                    <a:lnTo>
                      <a:pt x="205" y="586"/>
                    </a:lnTo>
                    <a:lnTo>
                      <a:pt x="218" y="576"/>
                    </a:lnTo>
                    <a:lnTo>
                      <a:pt x="234" y="565"/>
                    </a:lnTo>
                    <a:lnTo>
                      <a:pt x="255" y="554"/>
                    </a:lnTo>
                    <a:lnTo>
                      <a:pt x="255" y="554"/>
                    </a:lnTo>
                    <a:lnTo>
                      <a:pt x="257" y="553"/>
                    </a:lnTo>
                    <a:lnTo>
                      <a:pt x="261" y="552"/>
                    </a:lnTo>
                    <a:lnTo>
                      <a:pt x="263" y="552"/>
                    </a:lnTo>
                    <a:lnTo>
                      <a:pt x="267" y="552"/>
                    </a:lnTo>
                    <a:lnTo>
                      <a:pt x="398" y="567"/>
                    </a:lnTo>
                    <a:lnTo>
                      <a:pt x="400" y="567"/>
                    </a:lnTo>
                    <a:lnTo>
                      <a:pt x="400" y="567"/>
                    </a:lnTo>
                    <a:lnTo>
                      <a:pt x="400" y="567"/>
                    </a:lnTo>
                    <a:lnTo>
                      <a:pt x="401" y="567"/>
                    </a:lnTo>
                    <a:lnTo>
                      <a:pt x="483" y="577"/>
                    </a:lnTo>
                    <a:lnTo>
                      <a:pt x="760" y="608"/>
                    </a:lnTo>
                    <a:close/>
                    <a:moveTo>
                      <a:pt x="565" y="557"/>
                    </a:moveTo>
                    <a:lnTo>
                      <a:pt x="548" y="555"/>
                    </a:lnTo>
                    <a:lnTo>
                      <a:pt x="532" y="553"/>
                    </a:lnTo>
                    <a:lnTo>
                      <a:pt x="514" y="551"/>
                    </a:lnTo>
                    <a:lnTo>
                      <a:pt x="497" y="549"/>
                    </a:lnTo>
                    <a:lnTo>
                      <a:pt x="479" y="548"/>
                    </a:lnTo>
                    <a:lnTo>
                      <a:pt x="464" y="546"/>
                    </a:lnTo>
                    <a:lnTo>
                      <a:pt x="446" y="544"/>
                    </a:lnTo>
                    <a:lnTo>
                      <a:pt x="431" y="542"/>
                    </a:lnTo>
                    <a:lnTo>
                      <a:pt x="431" y="527"/>
                    </a:lnTo>
                    <a:lnTo>
                      <a:pt x="431" y="506"/>
                    </a:lnTo>
                    <a:lnTo>
                      <a:pt x="431" y="485"/>
                    </a:lnTo>
                    <a:lnTo>
                      <a:pt x="431" y="468"/>
                    </a:lnTo>
                    <a:lnTo>
                      <a:pt x="565" y="478"/>
                    </a:lnTo>
                    <a:lnTo>
                      <a:pt x="565" y="498"/>
                    </a:lnTo>
                    <a:lnTo>
                      <a:pt x="565" y="520"/>
                    </a:lnTo>
                    <a:lnTo>
                      <a:pt x="565" y="541"/>
                    </a:lnTo>
                    <a:lnTo>
                      <a:pt x="565" y="557"/>
                    </a:lnTo>
                    <a:close/>
                    <a:moveTo>
                      <a:pt x="791" y="468"/>
                    </a:moveTo>
                    <a:lnTo>
                      <a:pt x="766" y="465"/>
                    </a:lnTo>
                    <a:lnTo>
                      <a:pt x="729" y="462"/>
                    </a:lnTo>
                    <a:lnTo>
                      <a:pt x="686" y="459"/>
                    </a:lnTo>
                    <a:lnTo>
                      <a:pt x="635" y="455"/>
                    </a:lnTo>
                    <a:lnTo>
                      <a:pt x="579" y="450"/>
                    </a:lnTo>
                    <a:lnTo>
                      <a:pt x="520" y="445"/>
                    </a:lnTo>
                    <a:lnTo>
                      <a:pt x="458" y="441"/>
                    </a:lnTo>
                    <a:lnTo>
                      <a:pt x="396" y="436"/>
                    </a:lnTo>
                    <a:lnTo>
                      <a:pt x="335" y="431"/>
                    </a:lnTo>
                    <a:lnTo>
                      <a:pt x="275" y="426"/>
                    </a:lnTo>
                    <a:lnTo>
                      <a:pt x="220" y="422"/>
                    </a:lnTo>
                    <a:lnTo>
                      <a:pt x="170" y="418"/>
                    </a:lnTo>
                    <a:lnTo>
                      <a:pt x="127" y="415"/>
                    </a:lnTo>
                    <a:lnTo>
                      <a:pt x="94" y="412"/>
                    </a:lnTo>
                    <a:lnTo>
                      <a:pt x="68" y="410"/>
                    </a:lnTo>
                    <a:lnTo>
                      <a:pt x="55" y="409"/>
                    </a:lnTo>
                    <a:lnTo>
                      <a:pt x="55" y="353"/>
                    </a:lnTo>
                    <a:lnTo>
                      <a:pt x="55" y="249"/>
                    </a:lnTo>
                    <a:lnTo>
                      <a:pt x="55" y="144"/>
                    </a:lnTo>
                    <a:lnTo>
                      <a:pt x="55" y="88"/>
                    </a:lnTo>
                    <a:lnTo>
                      <a:pt x="68" y="87"/>
                    </a:lnTo>
                    <a:lnTo>
                      <a:pt x="94" y="85"/>
                    </a:lnTo>
                    <a:lnTo>
                      <a:pt x="127" y="82"/>
                    </a:lnTo>
                    <a:lnTo>
                      <a:pt x="170" y="79"/>
                    </a:lnTo>
                    <a:lnTo>
                      <a:pt x="220" y="75"/>
                    </a:lnTo>
                    <a:lnTo>
                      <a:pt x="275" y="71"/>
                    </a:lnTo>
                    <a:lnTo>
                      <a:pt x="335" y="66"/>
                    </a:lnTo>
                    <a:lnTo>
                      <a:pt x="396" y="61"/>
                    </a:lnTo>
                    <a:lnTo>
                      <a:pt x="458" y="56"/>
                    </a:lnTo>
                    <a:lnTo>
                      <a:pt x="520" y="52"/>
                    </a:lnTo>
                    <a:lnTo>
                      <a:pt x="579" y="47"/>
                    </a:lnTo>
                    <a:lnTo>
                      <a:pt x="635" y="42"/>
                    </a:lnTo>
                    <a:lnTo>
                      <a:pt x="686" y="38"/>
                    </a:lnTo>
                    <a:lnTo>
                      <a:pt x="729" y="35"/>
                    </a:lnTo>
                    <a:lnTo>
                      <a:pt x="766" y="32"/>
                    </a:lnTo>
                    <a:lnTo>
                      <a:pt x="791" y="30"/>
                    </a:lnTo>
                    <a:lnTo>
                      <a:pt x="791" y="468"/>
                    </a:lnTo>
                    <a:close/>
                    <a:moveTo>
                      <a:pt x="852" y="446"/>
                    </a:moveTo>
                    <a:lnTo>
                      <a:pt x="846" y="450"/>
                    </a:lnTo>
                    <a:lnTo>
                      <a:pt x="838" y="454"/>
                    </a:lnTo>
                    <a:lnTo>
                      <a:pt x="828" y="459"/>
                    </a:lnTo>
                    <a:lnTo>
                      <a:pt x="818" y="464"/>
                    </a:lnTo>
                    <a:lnTo>
                      <a:pt x="818" y="33"/>
                    </a:lnTo>
                    <a:lnTo>
                      <a:pt x="828" y="38"/>
                    </a:lnTo>
                    <a:lnTo>
                      <a:pt x="838" y="43"/>
                    </a:lnTo>
                    <a:lnTo>
                      <a:pt x="846" y="47"/>
                    </a:lnTo>
                    <a:lnTo>
                      <a:pt x="852" y="51"/>
                    </a:lnTo>
                    <a:lnTo>
                      <a:pt x="852" y="116"/>
                    </a:lnTo>
                    <a:lnTo>
                      <a:pt x="852" y="249"/>
                    </a:lnTo>
                    <a:lnTo>
                      <a:pt x="852" y="381"/>
                    </a:lnTo>
                    <a:lnTo>
                      <a:pt x="852" y="446"/>
                    </a:lnTo>
                    <a:close/>
                  </a:path>
                </a:pathLst>
              </a:custGeom>
              <a:solidFill>
                <a:srgbClr val="000000"/>
              </a:solidFill>
              <a:ln w="9525">
                <a:noFill/>
                <a:round/>
                <a:headEnd/>
                <a:tailEnd/>
              </a:ln>
            </p:spPr>
            <p:txBody>
              <a:bodyPr/>
              <a:lstStyle/>
              <a:p>
                <a:endParaRPr lang="en-US"/>
              </a:p>
            </p:txBody>
          </p:sp>
          <p:sp>
            <p:nvSpPr>
              <p:cNvPr id="19" name="Freeform 80"/>
              <p:cNvSpPr>
                <a:spLocks/>
              </p:cNvSpPr>
              <p:nvPr/>
            </p:nvSpPr>
            <p:spPr bwMode="auto">
              <a:xfrm flipH="1">
                <a:off x="2740" y="1094"/>
                <a:ext cx="1" cy="1"/>
              </a:xfrm>
              <a:custGeom>
                <a:avLst/>
                <a:gdLst/>
                <a:ahLst/>
                <a:cxnLst>
                  <a:cxn ang="0">
                    <a:pos x="0" y="1"/>
                  </a:cxn>
                  <a:cxn ang="0">
                    <a:pos x="0" y="1"/>
                  </a:cxn>
                  <a:cxn ang="0">
                    <a:pos x="0" y="0"/>
                  </a:cxn>
                  <a:cxn ang="0">
                    <a:pos x="0" y="0"/>
                  </a:cxn>
                  <a:cxn ang="0">
                    <a:pos x="0" y="0"/>
                  </a:cxn>
                  <a:cxn ang="0">
                    <a:pos x="0" y="0"/>
                  </a:cxn>
                  <a:cxn ang="0">
                    <a:pos x="0" y="0"/>
                  </a:cxn>
                  <a:cxn ang="0">
                    <a:pos x="0" y="1"/>
                  </a:cxn>
                  <a:cxn ang="0">
                    <a:pos x="0" y="1"/>
                  </a:cxn>
                </a:cxnLst>
                <a:rect l="0" t="0" r="r" b="b"/>
                <a:pathLst>
                  <a:path h="1">
                    <a:moveTo>
                      <a:pt x="0" y="1"/>
                    </a:moveTo>
                    <a:lnTo>
                      <a:pt x="0" y="1"/>
                    </a:lnTo>
                    <a:lnTo>
                      <a:pt x="0" y="0"/>
                    </a:lnTo>
                    <a:lnTo>
                      <a:pt x="0" y="0"/>
                    </a:lnTo>
                    <a:lnTo>
                      <a:pt x="0" y="0"/>
                    </a:lnTo>
                    <a:lnTo>
                      <a:pt x="0" y="0"/>
                    </a:lnTo>
                    <a:lnTo>
                      <a:pt x="0" y="0"/>
                    </a:lnTo>
                    <a:lnTo>
                      <a:pt x="0" y="1"/>
                    </a:lnTo>
                    <a:lnTo>
                      <a:pt x="0" y="1"/>
                    </a:lnTo>
                    <a:close/>
                  </a:path>
                </a:pathLst>
              </a:custGeom>
              <a:solidFill>
                <a:srgbClr val="000000"/>
              </a:solidFill>
              <a:ln w="9525">
                <a:noFill/>
                <a:round/>
                <a:headEnd/>
                <a:tailEnd/>
              </a:ln>
            </p:spPr>
            <p:txBody>
              <a:bodyPr/>
              <a:lstStyle/>
              <a:p>
                <a:endParaRPr lang="en-US"/>
              </a:p>
            </p:txBody>
          </p:sp>
          <p:sp>
            <p:nvSpPr>
              <p:cNvPr id="20" name="Freeform 81"/>
              <p:cNvSpPr>
                <a:spLocks/>
              </p:cNvSpPr>
              <p:nvPr/>
            </p:nvSpPr>
            <p:spPr bwMode="auto">
              <a:xfrm flipH="1">
                <a:off x="2740" y="1094"/>
                <a:ext cx="1" cy="1"/>
              </a:xfrm>
              <a:custGeom>
                <a:avLst/>
                <a:gdLst/>
                <a:ahLst/>
                <a:cxnLst>
                  <a:cxn ang="0">
                    <a:pos x="0" y="1"/>
                  </a:cxn>
                  <a:cxn ang="0">
                    <a:pos x="0" y="1"/>
                  </a:cxn>
                  <a:cxn ang="0">
                    <a:pos x="0" y="0"/>
                  </a:cxn>
                  <a:cxn ang="0">
                    <a:pos x="0" y="0"/>
                  </a:cxn>
                  <a:cxn ang="0">
                    <a:pos x="0" y="0"/>
                  </a:cxn>
                  <a:cxn ang="0">
                    <a:pos x="0" y="0"/>
                  </a:cxn>
                  <a:cxn ang="0">
                    <a:pos x="0" y="0"/>
                  </a:cxn>
                  <a:cxn ang="0">
                    <a:pos x="0" y="1"/>
                  </a:cxn>
                  <a:cxn ang="0">
                    <a:pos x="0" y="1"/>
                  </a:cxn>
                </a:cxnLst>
                <a:rect l="0" t="0" r="r" b="b"/>
                <a:pathLst>
                  <a:path h="1">
                    <a:moveTo>
                      <a:pt x="0" y="1"/>
                    </a:moveTo>
                    <a:lnTo>
                      <a:pt x="0" y="1"/>
                    </a:lnTo>
                    <a:lnTo>
                      <a:pt x="0" y="0"/>
                    </a:lnTo>
                    <a:lnTo>
                      <a:pt x="0" y="0"/>
                    </a:lnTo>
                    <a:lnTo>
                      <a:pt x="0" y="0"/>
                    </a:lnTo>
                    <a:lnTo>
                      <a:pt x="0" y="0"/>
                    </a:lnTo>
                    <a:lnTo>
                      <a:pt x="0" y="0"/>
                    </a:lnTo>
                    <a:lnTo>
                      <a:pt x="0" y="1"/>
                    </a:lnTo>
                    <a:lnTo>
                      <a:pt x="0" y="1"/>
                    </a:lnTo>
                    <a:close/>
                  </a:path>
                </a:pathLst>
              </a:custGeom>
              <a:solidFill>
                <a:srgbClr val="000000"/>
              </a:solidFill>
              <a:ln w="9525">
                <a:noFill/>
                <a:round/>
                <a:headEnd/>
                <a:tailEnd/>
              </a:ln>
            </p:spPr>
            <p:txBody>
              <a:bodyPr/>
              <a:lstStyle/>
              <a:p>
                <a:endParaRPr lang="en-US"/>
              </a:p>
            </p:txBody>
          </p:sp>
          <p:sp>
            <p:nvSpPr>
              <p:cNvPr id="21" name="Freeform 82"/>
              <p:cNvSpPr>
                <a:spLocks/>
              </p:cNvSpPr>
              <p:nvPr/>
            </p:nvSpPr>
            <p:spPr bwMode="auto">
              <a:xfrm flipH="1">
                <a:off x="2581" y="938"/>
                <a:ext cx="56" cy="87"/>
              </a:xfrm>
              <a:custGeom>
                <a:avLst/>
                <a:gdLst/>
                <a:ahLst/>
                <a:cxnLst>
                  <a:cxn ang="0">
                    <a:pos x="0" y="0"/>
                  </a:cxn>
                  <a:cxn ang="0">
                    <a:pos x="0" y="17"/>
                  </a:cxn>
                  <a:cxn ang="0">
                    <a:pos x="0" y="38"/>
                  </a:cxn>
                  <a:cxn ang="0">
                    <a:pos x="0" y="59"/>
                  </a:cxn>
                  <a:cxn ang="0">
                    <a:pos x="0" y="74"/>
                  </a:cxn>
                  <a:cxn ang="0">
                    <a:pos x="13" y="76"/>
                  </a:cxn>
                  <a:cxn ang="0">
                    <a:pos x="27" y="77"/>
                  </a:cxn>
                  <a:cxn ang="0">
                    <a:pos x="41" y="79"/>
                  </a:cxn>
                  <a:cxn ang="0">
                    <a:pos x="54" y="80"/>
                  </a:cxn>
                  <a:cxn ang="0">
                    <a:pos x="68" y="82"/>
                  </a:cxn>
                  <a:cxn ang="0">
                    <a:pos x="82" y="83"/>
                  </a:cxn>
                  <a:cxn ang="0">
                    <a:pos x="95" y="85"/>
                  </a:cxn>
                  <a:cxn ang="0">
                    <a:pos x="109" y="87"/>
                  </a:cxn>
                  <a:cxn ang="0">
                    <a:pos x="109" y="8"/>
                  </a:cxn>
                  <a:cxn ang="0">
                    <a:pos x="0" y="0"/>
                  </a:cxn>
                </a:cxnLst>
                <a:rect l="0" t="0" r="r" b="b"/>
                <a:pathLst>
                  <a:path w="109" h="87">
                    <a:moveTo>
                      <a:pt x="0" y="0"/>
                    </a:moveTo>
                    <a:lnTo>
                      <a:pt x="0" y="17"/>
                    </a:lnTo>
                    <a:lnTo>
                      <a:pt x="0" y="38"/>
                    </a:lnTo>
                    <a:lnTo>
                      <a:pt x="0" y="59"/>
                    </a:lnTo>
                    <a:lnTo>
                      <a:pt x="0" y="74"/>
                    </a:lnTo>
                    <a:lnTo>
                      <a:pt x="13" y="76"/>
                    </a:lnTo>
                    <a:lnTo>
                      <a:pt x="27" y="77"/>
                    </a:lnTo>
                    <a:lnTo>
                      <a:pt x="41" y="79"/>
                    </a:lnTo>
                    <a:lnTo>
                      <a:pt x="54" y="80"/>
                    </a:lnTo>
                    <a:lnTo>
                      <a:pt x="68" y="82"/>
                    </a:lnTo>
                    <a:lnTo>
                      <a:pt x="82" y="83"/>
                    </a:lnTo>
                    <a:lnTo>
                      <a:pt x="95" y="85"/>
                    </a:lnTo>
                    <a:lnTo>
                      <a:pt x="109" y="87"/>
                    </a:lnTo>
                    <a:lnTo>
                      <a:pt x="109" y="8"/>
                    </a:lnTo>
                    <a:lnTo>
                      <a:pt x="0" y="0"/>
                    </a:lnTo>
                    <a:close/>
                  </a:path>
                </a:pathLst>
              </a:custGeom>
              <a:noFill/>
              <a:ln w="9525">
                <a:noFill/>
                <a:round/>
                <a:headEnd/>
                <a:tailEnd/>
              </a:ln>
            </p:spPr>
            <p:txBody>
              <a:bodyPr/>
              <a:lstStyle/>
              <a:p>
                <a:endParaRPr lang="en-US"/>
              </a:p>
            </p:txBody>
          </p:sp>
          <p:sp>
            <p:nvSpPr>
              <p:cNvPr id="22" name="Freeform 83"/>
              <p:cNvSpPr>
                <a:spLocks/>
              </p:cNvSpPr>
              <p:nvPr/>
            </p:nvSpPr>
            <p:spPr bwMode="auto">
              <a:xfrm flipH="1">
                <a:off x="2450" y="500"/>
                <a:ext cx="383" cy="438"/>
              </a:xfrm>
              <a:custGeom>
                <a:avLst/>
                <a:gdLst/>
                <a:ahLst/>
                <a:cxnLst>
                  <a:cxn ang="0">
                    <a:pos x="0" y="379"/>
                  </a:cxn>
                  <a:cxn ang="0">
                    <a:pos x="13" y="380"/>
                  </a:cxn>
                  <a:cxn ang="0">
                    <a:pos x="39" y="382"/>
                  </a:cxn>
                  <a:cxn ang="0">
                    <a:pos x="72" y="385"/>
                  </a:cxn>
                  <a:cxn ang="0">
                    <a:pos x="115" y="388"/>
                  </a:cxn>
                  <a:cxn ang="0">
                    <a:pos x="165" y="392"/>
                  </a:cxn>
                  <a:cxn ang="0">
                    <a:pos x="220" y="396"/>
                  </a:cxn>
                  <a:cxn ang="0">
                    <a:pos x="280" y="401"/>
                  </a:cxn>
                  <a:cxn ang="0">
                    <a:pos x="341" y="406"/>
                  </a:cxn>
                  <a:cxn ang="0">
                    <a:pos x="403" y="411"/>
                  </a:cxn>
                  <a:cxn ang="0">
                    <a:pos x="465" y="415"/>
                  </a:cxn>
                  <a:cxn ang="0">
                    <a:pos x="524" y="420"/>
                  </a:cxn>
                  <a:cxn ang="0">
                    <a:pos x="580" y="425"/>
                  </a:cxn>
                  <a:cxn ang="0">
                    <a:pos x="631" y="429"/>
                  </a:cxn>
                  <a:cxn ang="0">
                    <a:pos x="674" y="432"/>
                  </a:cxn>
                  <a:cxn ang="0">
                    <a:pos x="711" y="435"/>
                  </a:cxn>
                  <a:cxn ang="0">
                    <a:pos x="736" y="438"/>
                  </a:cxn>
                  <a:cxn ang="0">
                    <a:pos x="736" y="0"/>
                  </a:cxn>
                  <a:cxn ang="0">
                    <a:pos x="711" y="2"/>
                  </a:cxn>
                  <a:cxn ang="0">
                    <a:pos x="674" y="5"/>
                  </a:cxn>
                  <a:cxn ang="0">
                    <a:pos x="631" y="8"/>
                  </a:cxn>
                  <a:cxn ang="0">
                    <a:pos x="580" y="12"/>
                  </a:cxn>
                  <a:cxn ang="0">
                    <a:pos x="524" y="17"/>
                  </a:cxn>
                  <a:cxn ang="0">
                    <a:pos x="465" y="22"/>
                  </a:cxn>
                  <a:cxn ang="0">
                    <a:pos x="403" y="26"/>
                  </a:cxn>
                  <a:cxn ang="0">
                    <a:pos x="341" y="31"/>
                  </a:cxn>
                  <a:cxn ang="0">
                    <a:pos x="280" y="36"/>
                  </a:cxn>
                  <a:cxn ang="0">
                    <a:pos x="220" y="41"/>
                  </a:cxn>
                  <a:cxn ang="0">
                    <a:pos x="165" y="45"/>
                  </a:cxn>
                  <a:cxn ang="0">
                    <a:pos x="115" y="49"/>
                  </a:cxn>
                  <a:cxn ang="0">
                    <a:pos x="72" y="52"/>
                  </a:cxn>
                  <a:cxn ang="0">
                    <a:pos x="39" y="55"/>
                  </a:cxn>
                  <a:cxn ang="0">
                    <a:pos x="13" y="57"/>
                  </a:cxn>
                  <a:cxn ang="0">
                    <a:pos x="0" y="58"/>
                  </a:cxn>
                  <a:cxn ang="0">
                    <a:pos x="0" y="114"/>
                  </a:cxn>
                  <a:cxn ang="0">
                    <a:pos x="0" y="219"/>
                  </a:cxn>
                  <a:cxn ang="0">
                    <a:pos x="0" y="323"/>
                  </a:cxn>
                  <a:cxn ang="0">
                    <a:pos x="0" y="379"/>
                  </a:cxn>
                </a:cxnLst>
                <a:rect l="0" t="0" r="r" b="b"/>
                <a:pathLst>
                  <a:path w="736" h="438">
                    <a:moveTo>
                      <a:pt x="0" y="379"/>
                    </a:moveTo>
                    <a:lnTo>
                      <a:pt x="13" y="380"/>
                    </a:lnTo>
                    <a:lnTo>
                      <a:pt x="39" y="382"/>
                    </a:lnTo>
                    <a:lnTo>
                      <a:pt x="72" y="385"/>
                    </a:lnTo>
                    <a:lnTo>
                      <a:pt x="115" y="388"/>
                    </a:lnTo>
                    <a:lnTo>
                      <a:pt x="165" y="392"/>
                    </a:lnTo>
                    <a:lnTo>
                      <a:pt x="220" y="396"/>
                    </a:lnTo>
                    <a:lnTo>
                      <a:pt x="280" y="401"/>
                    </a:lnTo>
                    <a:lnTo>
                      <a:pt x="341" y="406"/>
                    </a:lnTo>
                    <a:lnTo>
                      <a:pt x="403" y="411"/>
                    </a:lnTo>
                    <a:lnTo>
                      <a:pt x="465" y="415"/>
                    </a:lnTo>
                    <a:lnTo>
                      <a:pt x="524" y="420"/>
                    </a:lnTo>
                    <a:lnTo>
                      <a:pt x="580" y="425"/>
                    </a:lnTo>
                    <a:lnTo>
                      <a:pt x="631" y="429"/>
                    </a:lnTo>
                    <a:lnTo>
                      <a:pt x="674" y="432"/>
                    </a:lnTo>
                    <a:lnTo>
                      <a:pt x="711" y="435"/>
                    </a:lnTo>
                    <a:lnTo>
                      <a:pt x="736" y="438"/>
                    </a:lnTo>
                    <a:lnTo>
                      <a:pt x="736" y="0"/>
                    </a:lnTo>
                    <a:lnTo>
                      <a:pt x="711" y="2"/>
                    </a:lnTo>
                    <a:lnTo>
                      <a:pt x="674" y="5"/>
                    </a:lnTo>
                    <a:lnTo>
                      <a:pt x="631" y="8"/>
                    </a:lnTo>
                    <a:lnTo>
                      <a:pt x="580" y="12"/>
                    </a:lnTo>
                    <a:lnTo>
                      <a:pt x="524" y="17"/>
                    </a:lnTo>
                    <a:lnTo>
                      <a:pt x="465" y="22"/>
                    </a:lnTo>
                    <a:lnTo>
                      <a:pt x="403" y="26"/>
                    </a:lnTo>
                    <a:lnTo>
                      <a:pt x="341" y="31"/>
                    </a:lnTo>
                    <a:lnTo>
                      <a:pt x="280" y="36"/>
                    </a:lnTo>
                    <a:lnTo>
                      <a:pt x="220" y="41"/>
                    </a:lnTo>
                    <a:lnTo>
                      <a:pt x="165" y="45"/>
                    </a:lnTo>
                    <a:lnTo>
                      <a:pt x="115" y="49"/>
                    </a:lnTo>
                    <a:lnTo>
                      <a:pt x="72" y="52"/>
                    </a:lnTo>
                    <a:lnTo>
                      <a:pt x="39" y="55"/>
                    </a:lnTo>
                    <a:lnTo>
                      <a:pt x="13" y="57"/>
                    </a:lnTo>
                    <a:lnTo>
                      <a:pt x="0" y="58"/>
                    </a:lnTo>
                    <a:lnTo>
                      <a:pt x="0" y="114"/>
                    </a:lnTo>
                    <a:lnTo>
                      <a:pt x="0" y="219"/>
                    </a:lnTo>
                    <a:lnTo>
                      <a:pt x="0" y="323"/>
                    </a:lnTo>
                    <a:lnTo>
                      <a:pt x="0" y="379"/>
                    </a:lnTo>
                    <a:close/>
                  </a:path>
                </a:pathLst>
              </a:custGeom>
              <a:noFill/>
              <a:ln w="9525">
                <a:noFill/>
                <a:round/>
                <a:headEnd/>
                <a:tailEnd/>
              </a:ln>
            </p:spPr>
            <p:txBody>
              <a:bodyPr/>
              <a:lstStyle/>
              <a:p>
                <a:endParaRPr lang="en-US"/>
              </a:p>
            </p:txBody>
          </p:sp>
          <p:sp>
            <p:nvSpPr>
              <p:cNvPr id="23" name="Freeform 84"/>
              <p:cNvSpPr>
                <a:spLocks/>
              </p:cNvSpPr>
              <p:nvPr/>
            </p:nvSpPr>
            <p:spPr bwMode="auto">
              <a:xfrm flipH="1">
                <a:off x="2461" y="1022"/>
                <a:ext cx="303" cy="127"/>
              </a:xfrm>
              <a:custGeom>
                <a:avLst/>
                <a:gdLst/>
                <a:ahLst/>
                <a:cxnLst>
                  <a:cxn ang="0">
                    <a:pos x="573" y="56"/>
                  </a:cxn>
                  <a:cxn ang="0">
                    <a:pos x="296" y="25"/>
                  </a:cxn>
                  <a:cxn ang="0">
                    <a:pos x="214" y="15"/>
                  </a:cxn>
                  <a:cxn ang="0">
                    <a:pos x="213" y="15"/>
                  </a:cxn>
                  <a:cxn ang="0">
                    <a:pos x="213" y="15"/>
                  </a:cxn>
                  <a:cxn ang="0">
                    <a:pos x="213" y="15"/>
                  </a:cxn>
                  <a:cxn ang="0">
                    <a:pos x="211" y="15"/>
                  </a:cxn>
                  <a:cxn ang="0">
                    <a:pos x="80" y="0"/>
                  </a:cxn>
                  <a:cxn ang="0">
                    <a:pos x="76" y="0"/>
                  </a:cxn>
                  <a:cxn ang="0">
                    <a:pos x="74" y="0"/>
                  </a:cxn>
                  <a:cxn ang="0">
                    <a:pos x="70" y="1"/>
                  </a:cxn>
                  <a:cxn ang="0">
                    <a:pos x="68" y="2"/>
                  </a:cxn>
                  <a:cxn ang="0">
                    <a:pos x="68" y="2"/>
                  </a:cxn>
                  <a:cxn ang="0">
                    <a:pos x="47" y="13"/>
                  </a:cxn>
                  <a:cxn ang="0">
                    <a:pos x="31" y="24"/>
                  </a:cxn>
                  <a:cxn ang="0">
                    <a:pos x="18" y="34"/>
                  </a:cxn>
                  <a:cxn ang="0">
                    <a:pos x="8" y="44"/>
                  </a:cxn>
                  <a:cxn ang="0">
                    <a:pos x="2" y="54"/>
                  </a:cxn>
                  <a:cxn ang="0">
                    <a:pos x="0" y="64"/>
                  </a:cxn>
                  <a:cxn ang="0">
                    <a:pos x="2" y="73"/>
                  </a:cxn>
                  <a:cxn ang="0">
                    <a:pos x="8" y="81"/>
                  </a:cxn>
                  <a:cxn ang="0">
                    <a:pos x="25" y="94"/>
                  </a:cxn>
                  <a:cxn ang="0">
                    <a:pos x="51" y="105"/>
                  </a:cxn>
                  <a:cxn ang="0">
                    <a:pos x="84" y="113"/>
                  </a:cxn>
                  <a:cxn ang="0">
                    <a:pos x="123" y="119"/>
                  </a:cxn>
                  <a:cxn ang="0">
                    <a:pos x="164" y="124"/>
                  </a:cxn>
                  <a:cxn ang="0">
                    <a:pos x="207" y="126"/>
                  </a:cxn>
                  <a:cxn ang="0">
                    <a:pos x="251" y="127"/>
                  </a:cxn>
                  <a:cxn ang="0">
                    <a:pos x="294" y="127"/>
                  </a:cxn>
                  <a:cxn ang="0">
                    <a:pos x="339" y="125"/>
                  </a:cxn>
                  <a:cxn ang="0">
                    <a:pos x="386" y="122"/>
                  </a:cxn>
                  <a:cxn ang="0">
                    <a:pos x="431" y="117"/>
                  </a:cxn>
                  <a:cxn ang="0">
                    <a:pos x="474" y="110"/>
                  </a:cxn>
                  <a:cxn ang="0">
                    <a:pos x="511" y="102"/>
                  </a:cxn>
                  <a:cxn ang="0">
                    <a:pos x="544" y="92"/>
                  </a:cxn>
                  <a:cxn ang="0">
                    <a:pos x="567" y="79"/>
                  </a:cxn>
                  <a:cxn ang="0">
                    <a:pos x="583" y="65"/>
                  </a:cxn>
                  <a:cxn ang="0">
                    <a:pos x="585" y="64"/>
                  </a:cxn>
                  <a:cxn ang="0">
                    <a:pos x="585" y="62"/>
                  </a:cxn>
                  <a:cxn ang="0">
                    <a:pos x="585" y="61"/>
                  </a:cxn>
                  <a:cxn ang="0">
                    <a:pos x="583" y="60"/>
                  </a:cxn>
                  <a:cxn ang="0">
                    <a:pos x="581" y="59"/>
                  </a:cxn>
                  <a:cxn ang="0">
                    <a:pos x="579" y="58"/>
                  </a:cxn>
                  <a:cxn ang="0">
                    <a:pos x="575" y="57"/>
                  </a:cxn>
                  <a:cxn ang="0">
                    <a:pos x="573" y="56"/>
                  </a:cxn>
                </a:cxnLst>
                <a:rect l="0" t="0" r="r" b="b"/>
                <a:pathLst>
                  <a:path w="585" h="127">
                    <a:moveTo>
                      <a:pt x="573" y="56"/>
                    </a:moveTo>
                    <a:lnTo>
                      <a:pt x="296" y="25"/>
                    </a:lnTo>
                    <a:lnTo>
                      <a:pt x="214" y="15"/>
                    </a:lnTo>
                    <a:lnTo>
                      <a:pt x="213" y="15"/>
                    </a:lnTo>
                    <a:lnTo>
                      <a:pt x="213" y="15"/>
                    </a:lnTo>
                    <a:lnTo>
                      <a:pt x="213" y="15"/>
                    </a:lnTo>
                    <a:lnTo>
                      <a:pt x="211" y="15"/>
                    </a:lnTo>
                    <a:lnTo>
                      <a:pt x="80" y="0"/>
                    </a:lnTo>
                    <a:lnTo>
                      <a:pt x="76" y="0"/>
                    </a:lnTo>
                    <a:lnTo>
                      <a:pt x="74" y="0"/>
                    </a:lnTo>
                    <a:lnTo>
                      <a:pt x="70" y="1"/>
                    </a:lnTo>
                    <a:lnTo>
                      <a:pt x="68" y="2"/>
                    </a:lnTo>
                    <a:lnTo>
                      <a:pt x="68" y="2"/>
                    </a:lnTo>
                    <a:lnTo>
                      <a:pt x="47" y="13"/>
                    </a:lnTo>
                    <a:lnTo>
                      <a:pt x="31" y="24"/>
                    </a:lnTo>
                    <a:lnTo>
                      <a:pt x="18" y="34"/>
                    </a:lnTo>
                    <a:lnTo>
                      <a:pt x="8" y="44"/>
                    </a:lnTo>
                    <a:lnTo>
                      <a:pt x="2" y="54"/>
                    </a:lnTo>
                    <a:lnTo>
                      <a:pt x="0" y="64"/>
                    </a:lnTo>
                    <a:lnTo>
                      <a:pt x="2" y="73"/>
                    </a:lnTo>
                    <a:lnTo>
                      <a:pt x="8" y="81"/>
                    </a:lnTo>
                    <a:lnTo>
                      <a:pt x="25" y="94"/>
                    </a:lnTo>
                    <a:lnTo>
                      <a:pt x="51" y="105"/>
                    </a:lnTo>
                    <a:lnTo>
                      <a:pt x="84" y="113"/>
                    </a:lnTo>
                    <a:lnTo>
                      <a:pt x="123" y="119"/>
                    </a:lnTo>
                    <a:lnTo>
                      <a:pt x="164" y="124"/>
                    </a:lnTo>
                    <a:lnTo>
                      <a:pt x="207" y="126"/>
                    </a:lnTo>
                    <a:lnTo>
                      <a:pt x="251" y="127"/>
                    </a:lnTo>
                    <a:lnTo>
                      <a:pt x="294" y="127"/>
                    </a:lnTo>
                    <a:lnTo>
                      <a:pt x="339" y="125"/>
                    </a:lnTo>
                    <a:lnTo>
                      <a:pt x="386" y="122"/>
                    </a:lnTo>
                    <a:lnTo>
                      <a:pt x="431" y="117"/>
                    </a:lnTo>
                    <a:lnTo>
                      <a:pt x="474" y="110"/>
                    </a:lnTo>
                    <a:lnTo>
                      <a:pt x="511" y="102"/>
                    </a:lnTo>
                    <a:lnTo>
                      <a:pt x="544" y="92"/>
                    </a:lnTo>
                    <a:lnTo>
                      <a:pt x="567" y="79"/>
                    </a:lnTo>
                    <a:lnTo>
                      <a:pt x="583" y="65"/>
                    </a:lnTo>
                    <a:lnTo>
                      <a:pt x="585" y="64"/>
                    </a:lnTo>
                    <a:lnTo>
                      <a:pt x="585" y="62"/>
                    </a:lnTo>
                    <a:lnTo>
                      <a:pt x="585" y="61"/>
                    </a:lnTo>
                    <a:lnTo>
                      <a:pt x="583" y="60"/>
                    </a:lnTo>
                    <a:lnTo>
                      <a:pt x="581" y="59"/>
                    </a:lnTo>
                    <a:lnTo>
                      <a:pt x="579" y="58"/>
                    </a:lnTo>
                    <a:lnTo>
                      <a:pt x="575" y="57"/>
                    </a:lnTo>
                    <a:lnTo>
                      <a:pt x="573" y="56"/>
                    </a:lnTo>
                    <a:close/>
                  </a:path>
                </a:pathLst>
              </a:custGeom>
              <a:noFill/>
              <a:ln w="9525">
                <a:noFill/>
                <a:round/>
                <a:headEnd/>
                <a:tailEnd/>
              </a:ln>
            </p:spPr>
            <p:txBody>
              <a:bodyPr/>
              <a:lstStyle/>
              <a:p>
                <a:endParaRPr lang="en-US"/>
              </a:p>
            </p:txBody>
          </p:sp>
          <p:sp>
            <p:nvSpPr>
              <p:cNvPr id="24" name="Freeform 85"/>
              <p:cNvSpPr>
                <a:spLocks/>
              </p:cNvSpPr>
              <p:nvPr/>
            </p:nvSpPr>
            <p:spPr bwMode="auto">
              <a:xfrm flipH="1">
                <a:off x="2419" y="503"/>
                <a:ext cx="17" cy="431"/>
              </a:xfrm>
              <a:custGeom>
                <a:avLst/>
                <a:gdLst/>
                <a:ahLst/>
                <a:cxnLst>
                  <a:cxn ang="0">
                    <a:pos x="0" y="0"/>
                  </a:cxn>
                  <a:cxn ang="0">
                    <a:pos x="0" y="431"/>
                  </a:cxn>
                  <a:cxn ang="0">
                    <a:pos x="10" y="426"/>
                  </a:cxn>
                  <a:cxn ang="0">
                    <a:pos x="20" y="421"/>
                  </a:cxn>
                  <a:cxn ang="0">
                    <a:pos x="28" y="417"/>
                  </a:cxn>
                  <a:cxn ang="0">
                    <a:pos x="34" y="413"/>
                  </a:cxn>
                  <a:cxn ang="0">
                    <a:pos x="34" y="348"/>
                  </a:cxn>
                  <a:cxn ang="0">
                    <a:pos x="34" y="216"/>
                  </a:cxn>
                  <a:cxn ang="0">
                    <a:pos x="34" y="83"/>
                  </a:cxn>
                  <a:cxn ang="0">
                    <a:pos x="34" y="18"/>
                  </a:cxn>
                  <a:cxn ang="0">
                    <a:pos x="28" y="14"/>
                  </a:cxn>
                  <a:cxn ang="0">
                    <a:pos x="20" y="10"/>
                  </a:cxn>
                  <a:cxn ang="0">
                    <a:pos x="10" y="5"/>
                  </a:cxn>
                  <a:cxn ang="0">
                    <a:pos x="0" y="0"/>
                  </a:cxn>
                </a:cxnLst>
                <a:rect l="0" t="0" r="r" b="b"/>
                <a:pathLst>
                  <a:path w="34" h="431">
                    <a:moveTo>
                      <a:pt x="0" y="0"/>
                    </a:moveTo>
                    <a:lnTo>
                      <a:pt x="0" y="431"/>
                    </a:lnTo>
                    <a:lnTo>
                      <a:pt x="10" y="426"/>
                    </a:lnTo>
                    <a:lnTo>
                      <a:pt x="20" y="421"/>
                    </a:lnTo>
                    <a:lnTo>
                      <a:pt x="28" y="417"/>
                    </a:lnTo>
                    <a:lnTo>
                      <a:pt x="34" y="413"/>
                    </a:lnTo>
                    <a:lnTo>
                      <a:pt x="34" y="348"/>
                    </a:lnTo>
                    <a:lnTo>
                      <a:pt x="34" y="216"/>
                    </a:lnTo>
                    <a:lnTo>
                      <a:pt x="34" y="83"/>
                    </a:lnTo>
                    <a:lnTo>
                      <a:pt x="34" y="18"/>
                    </a:lnTo>
                    <a:lnTo>
                      <a:pt x="28" y="14"/>
                    </a:lnTo>
                    <a:lnTo>
                      <a:pt x="20" y="10"/>
                    </a:lnTo>
                    <a:lnTo>
                      <a:pt x="10" y="5"/>
                    </a:lnTo>
                    <a:lnTo>
                      <a:pt x="0" y="0"/>
                    </a:lnTo>
                    <a:close/>
                  </a:path>
                </a:pathLst>
              </a:custGeom>
              <a:noFill/>
              <a:ln w="9525">
                <a:noFill/>
                <a:round/>
                <a:headEnd/>
                <a:tailEnd/>
              </a:ln>
            </p:spPr>
            <p:txBody>
              <a:bodyPr/>
              <a:lstStyle/>
              <a:p>
                <a:endParaRPr lang="en-US"/>
              </a:p>
            </p:txBody>
          </p:sp>
          <p:sp>
            <p:nvSpPr>
              <p:cNvPr id="25" name="Freeform 86"/>
              <p:cNvSpPr>
                <a:spLocks/>
              </p:cNvSpPr>
              <p:nvPr/>
            </p:nvSpPr>
            <p:spPr bwMode="auto">
              <a:xfrm flipH="1">
                <a:off x="2568" y="946"/>
                <a:ext cx="13" cy="81"/>
              </a:xfrm>
              <a:custGeom>
                <a:avLst/>
                <a:gdLst/>
                <a:ahLst/>
                <a:cxnLst>
                  <a:cxn ang="0">
                    <a:pos x="25" y="2"/>
                  </a:cxn>
                  <a:cxn ang="0">
                    <a:pos x="0" y="0"/>
                  </a:cxn>
                  <a:cxn ang="0">
                    <a:pos x="0" y="79"/>
                  </a:cxn>
                  <a:cxn ang="0">
                    <a:pos x="6" y="80"/>
                  </a:cxn>
                  <a:cxn ang="0">
                    <a:pos x="13" y="80"/>
                  </a:cxn>
                  <a:cxn ang="0">
                    <a:pos x="19" y="80"/>
                  </a:cxn>
                  <a:cxn ang="0">
                    <a:pos x="25" y="81"/>
                  </a:cxn>
                  <a:cxn ang="0">
                    <a:pos x="25" y="65"/>
                  </a:cxn>
                  <a:cxn ang="0">
                    <a:pos x="25" y="44"/>
                  </a:cxn>
                  <a:cxn ang="0">
                    <a:pos x="25" y="22"/>
                  </a:cxn>
                  <a:cxn ang="0">
                    <a:pos x="25" y="2"/>
                  </a:cxn>
                </a:cxnLst>
                <a:rect l="0" t="0" r="r" b="b"/>
                <a:pathLst>
                  <a:path w="25" h="81">
                    <a:moveTo>
                      <a:pt x="25" y="2"/>
                    </a:moveTo>
                    <a:lnTo>
                      <a:pt x="0" y="0"/>
                    </a:lnTo>
                    <a:lnTo>
                      <a:pt x="0" y="79"/>
                    </a:lnTo>
                    <a:lnTo>
                      <a:pt x="6" y="80"/>
                    </a:lnTo>
                    <a:lnTo>
                      <a:pt x="13" y="80"/>
                    </a:lnTo>
                    <a:lnTo>
                      <a:pt x="19" y="80"/>
                    </a:lnTo>
                    <a:lnTo>
                      <a:pt x="25" y="81"/>
                    </a:lnTo>
                    <a:lnTo>
                      <a:pt x="25" y="65"/>
                    </a:lnTo>
                    <a:lnTo>
                      <a:pt x="25" y="44"/>
                    </a:lnTo>
                    <a:lnTo>
                      <a:pt x="25" y="22"/>
                    </a:lnTo>
                    <a:lnTo>
                      <a:pt x="25" y="2"/>
                    </a:lnTo>
                    <a:close/>
                  </a:path>
                </a:pathLst>
              </a:custGeom>
              <a:solidFill>
                <a:srgbClr val="FFFFFF"/>
              </a:solidFill>
              <a:ln w="9525">
                <a:noFill/>
                <a:round/>
                <a:headEnd/>
                <a:tailEnd/>
              </a:ln>
            </p:spPr>
            <p:txBody>
              <a:bodyPr/>
              <a:lstStyle/>
              <a:p>
                <a:endParaRPr lang="en-US"/>
              </a:p>
            </p:txBody>
          </p:sp>
          <p:sp>
            <p:nvSpPr>
              <p:cNvPr id="26" name="Freeform 87"/>
              <p:cNvSpPr>
                <a:spLocks/>
              </p:cNvSpPr>
              <p:nvPr/>
            </p:nvSpPr>
            <p:spPr bwMode="auto">
              <a:xfrm flipH="1">
                <a:off x="2477" y="531"/>
                <a:ext cx="338" cy="370"/>
              </a:xfrm>
              <a:custGeom>
                <a:avLst/>
                <a:gdLst/>
                <a:ahLst/>
                <a:cxnLst>
                  <a:cxn ang="0">
                    <a:pos x="649" y="0"/>
                  </a:cxn>
                  <a:cxn ang="0">
                    <a:pos x="625" y="2"/>
                  </a:cxn>
                  <a:cxn ang="0">
                    <a:pos x="0" y="50"/>
                  </a:cxn>
                  <a:cxn ang="0">
                    <a:pos x="0" y="325"/>
                  </a:cxn>
                  <a:cxn ang="0">
                    <a:pos x="649" y="370"/>
                  </a:cxn>
                  <a:cxn ang="0">
                    <a:pos x="649" y="0"/>
                  </a:cxn>
                </a:cxnLst>
                <a:rect l="0" t="0" r="r" b="b"/>
                <a:pathLst>
                  <a:path w="649" h="370">
                    <a:moveTo>
                      <a:pt x="649" y="0"/>
                    </a:moveTo>
                    <a:lnTo>
                      <a:pt x="625" y="2"/>
                    </a:lnTo>
                    <a:lnTo>
                      <a:pt x="0" y="50"/>
                    </a:lnTo>
                    <a:lnTo>
                      <a:pt x="0" y="325"/>
                    </a:lnTo>
                    <a:lnTo>
                      <a:pt x="649" y="370"/>
                    </a:lnTo>
                    <a:lnTo>
                      <a:pt x="649" y="0"/>
                    </a:lnTo>
                    <a:close/>
                  </a:path>
                </a:pathLst>
              </a:custGeom>
              <a:solidFill>
                <a:srgbClr val="000000"/>
              </a:solidFill>
              <a:ln w="9525">
                <a:noFill/>
                <a:round/>
                <a:headEnd/>
                <a:tailEnd/>
              </a:ln>
            </p:spPr>
            <p:txBody>
              <a:bodyPr/>
              <a:lstStyle/>
              <a:p>
                <a:endParaRPr lang="en-US"/>
              </a:p>
            </p:txBody>
          </p:sp>
          <p:sp>
            <p:nvSpPr>
              <p:cNvPr id="27" name="Freeform 88"/>
              <p:cNvSpPr>
                <a:spLocks/>
              </p:cNvSpPr>
              <p:nvPr/>
            </p:nvSpPr>
            <p:spPr bwMode="auto">
              <a:xfrm flipH="1">
                <a:off x="2499" y="556"/>
                <a:ext cx="294" cy="321"/>
              </a:xfrm>
              <a:custGeom>
                <a:avLst/>
                <a:gdLst/>
                <a:ahLst/>
                <a:cxnLst>
                  <a:cxn ang="0">
                    <a:pos x="567" y="0"/>
                  </a:cxn>
                  <a:cxn ang="0">
                    <a:pos x="567" y="56"/>
                  </a:cxn>
                  <a:cxn ang="0">
                    <a:pos x="567" y="161"/>
                  </a:cxn>
                  <a:cxn ang="0">
                    <a:pos x="567" y="265"/>
                  </a:cxn>
                  <a:cxn ang="0">
                    <a:pos x="567" y="321"/>
                  </a:cxn>
                  <a:cxn ang="0">
                    <a:pos x="553" y="320"/>
                  </a:cxn>
                  <a:cxn ang="0">
                    <a:pos x="532" y="319"/>
                  </a:cxn>
                  <a:cxn ang="0">
                    <a:pos x="500" y="316"/>
                  </a:cxn>
                  <a:cxn ang="0">
                    <a:pos x="465" y="314"/>
                  </a:cxn>
                  <a:cxn ang="0">
                    <a:pos x="422" y="311"/>
                  </a:cxn>
                  <a:cxn ang="0">
                    <a:pos x="376" y="308"/>
                  </a:cxn>
                  <a:cxn ang="0">
                    <a:pos x="329" y="305"/>
                  </a:cxn>
                  <a:cxn ang="0">
                    <a:pos x="278" y="301"/>
                  </a:cxn>
                  <a:cxn ang="0">
                    <a:pos x="230" y="298"/>
                  </a:cxn>
                  <a:cxn ang="0">
                    <a:pos x="181" y="294"/>
                  </a:cxn>
                  <a:cxn ang="0">
                    <a:pos x="136" y="291"/>
                  </a:cxn>
                  <a:cxn ang="0">
                    <a:pos x="95" y="289"/>
                  </a:cxn>
                  <a:cxn ang="0">
                    <a:pos x="60" y="286"/>
                  </a:cxn>
                  <a:cxn ang="0">
                    <a:pos x="31" y="284"/>
                  </a:cxn>
                  <a:cxn ang="0">
                    <a:pos x="11" y="283"/>
                  </a:cxn>
                  <a:cxn ang="0">
                    <a:pos x="0" y="282"/>
                  </a:cxn>
                  <a:cxn ang="0">
                    <a:pos x="0" y="240"/>
                  </a:cxn>
                  <a:cxn ang="0">
                    <a:pos x="0" y="163"/>
                  </a:cxn>
                  <a:cxn ang="0">
                    <a:pos x="0" y="85"/>
                  </a:cxn>
                  <a:cxn ang="0">
                    <a:pos x="0" y="43"/>
                  </a:cxn>
                  <a:cxn ang="0">
                    <a:pos x="567" y="0"/>
                  </a:cxn>
                </a:cxnLst>
                <a:rect l="0" t="0" r="r" b="b"/>
                <a:pathLst>
                  <a:path w="567" h="321">
                    <a:moveTo>
                      <a:pt x="567" y="0"/>
                    </a:moveTo>
                    <a:lnTo>
                      <a:pt x="567" y="56"/>
                    </a:lnTo>
                    <a:lnTo>
                      <a:pt x="567" y="161"/>
                    </a:lnTo>
                    <a:lnTo>
                      <a:pt x="567" y="265"/>
                    </a:lnTo>
                    <a:lnTo>
                      <a:pt x="567" y="321"/>
                    </a:lnTo>
                    <a:lnTo>
                      <a:pt x="553" y="320"/>
                    </a:lnTo>
                    <a:lnTo>
                      <a:pt x="532" y="319"/>
                    </a:lnTo>
                    <a:lnTo>
                      <a:pt x="500" y="316"/>
                    </a:lnTo>
                    <a:lnTo>
                      <a:pt x="465" y="314"/>
                    </a:lnTo>
                    <a:lnTo>
                      <a:pt x="422" y="311"/>
                    </a:lnTo>
                    <a:lnTo>
                      <a:pt x="376" y="308"/>
                    </a:lnTo>
                    <a:lnTo>
                      <a:pt x="329" y="305"/>
                    </a:lnTo>
                    <a:lnTo>
                      <a:pt x="278" y="301"/>
                    </a:lnTo>
                    <a:lnTo>
                      <a:pt x="230" y="298"/>
                    </a:lnTo>
                    <a:lnTo>
                      <a:pt x="181" y="294"/>
                    </a:lnTo>
                    <a:lnTo>
                      <a:pt x="136" y="291"/>
                    </a:lnTo>
                    <a:lnTo>
                      <a:pt x="95" y="289"/>
                    </a:lnTo>
                    <a:lnTo>
                      <a:pt x="60" y="286"/>
                    </a:lnTo>
                    <a:lnTo>
                      <a:pt x="31" y="284"/>
                    </a:lnTo>
                    <a:lnTo>
                      <a:pt x="11" y="283"/>
                    </a:lnTo>
                    <a:lnTo>
                      <a:pt x="0" y="282"/>
                    </a:lnTo>
                    <a:lnTo>
                      <a:pt x="0" y="240"/>
                    </a:lnTo>
                    <a:lnTo>
                      <a:pt x="0" y="163"/>
                    </a:lnTo>
                    <a:lnTo>
                      <a:pt x="0" y="85"/>
                    </a:lnTo>
                    <a:lnTo>
                      <a:pt x="0" y="43"/>
                    </a:lnTo>
                    <a:lnTo>
                      <a:pt x="567" y="0"/>
                    </a:lnTo>
                    <a:close/>
                  </a:path>
                </a:pathLst>
              </a:custGeom>
              <a:solidFill>
                <a:srgbClr val="FFFFFF"/>
              </a:solidFill>
              <a:ln w="9525">
                <a:noFill/>
                <a:round/>
                <a:headEnd/>
                <a:tailEnd/>
              </a:ln>
            </p:spPr>
            <p:txBody>
              <a:bodyPr/>
              <a:lstStyle/>
              <a:p>
                <a:endParaRPr lang="en-US"/>
              </a:p>
            </p:txBody>
          </p:sp>
          <p:sp>
            <p:nvSpPr>
              <p:cNvPr id="28" name="Freeform 89"/>
              <p:cNvSpPr>
                <a:spLocks/>
              </p:cNvSpPr>
              <p:nvPr/>
            </p:nvSpPr>
            <p:spPr bwMode="auto">
              <a:xfrm flipH="1">
                <a:off x="2499" y="556"/>
                <a:ext cx="283" cy="309"/>
              </a:xfrm>
              <a:custGeom>
                <a:avLst/>
                <a:gdLst/>
                <a:ahLst/>
                <a:cxnLst>
                  <a:cxn ang="0">
                    <a:pos x="546" y="0"/>
                  </a:cxn>
                  <a:cxn ang="0">
                    <a:pos x="546" y="54"/>
                  </a:cxn>
                  <a:cxn ang="0">
                    <a:pos x="546" y="155"/>
                  </a:cxn>
                  <a:cxn ang="0">
                    <a:pos x="546" y="255"/>
                  </a:cxn>
                  <a:cxn ang="0">
                    <a:pos x="546" y="309"/>
                  </a:cxn>
                  <a:cxn ang="0">
                    <a:pos x="534" y="308"/>
                  </a:cxn>
                  <a:cxn ang="0">
                    <a:pos x="513" y="307"/>
                  </a:cxn>
                  <a:cxn ang="0">
                    <a:pos x="483" y="305"/>
                  </a:cxn>
                  <a:cxn ang="0">
                    <a:pos x="448" y="302"/>
                  </a:cxn>
                  <a:cxn ang="0">
                    <a:pos x="407" y="299"/>
                  </a:cxn>
                  <a:cxn ang="0">
                    <a:pos x="362" y="296"/>
                  </a:cxn>
                  <a:cxn ang="0">
                    <a:pos x="318" y="293"/>
                  </a:cxn>
                  <a:cxn ang="0">
                    <a:pos x="269" y="290"/>
                  </a:cxn>
                  <a:cxn ang="0">
                    <a:pos x="222" y="286"/>
                  </a:cxn>
                  <a:cxn ang="0">
                    <a:pos x="175" y="283"/>
                  </a:cxn>
                  <a:cxn ang="0">
                    <a:pos x="133" y="280"/>
                  </a:cxn>
                  <a:cxn ang="0">
                    <a:pos x="94" y="277"/>
                  </a:cxn>
                  <a:cxn ang="0">
                    <a:pos x="58" y="275"/>
                  </a:cxn>
                  <a:cxn ang="0">
                    <a:pos x="31" y="273"/>
                  </a:cxn>
                  <a:cxn ang="0">
                    <a:pos x="12" y="272"/>
                  </a:cxn>
                  <a:cxn ang="0">
                    <a:pos x="0" y="271"/>
                  </a:cxn>
                  <a:cxn ang="0">
                    <a:pos x="0" y="231"/>
                  </a:cxn>
                  <a:cxn ang="0">
                    <a:pos x="0" y="156"/>
                  </a:cxn>
                  <a:cxn ang="0">
                    <a:pos x="0" y="81"/>
                  </a:cxn>
                  <a:cxn ang="0">
                    <a:pos x="0" y="41"/>
                  </a:cxn>
                  <a:cxn ang="0">
                    <a:pos x="546" y="0"/>
                  </a:cxn>
                </a:cxnLst>
                <a:rect l="0" t="0" r="r" b="b"/>
                <a:pathLst>
                  <a:path w="546" h="309">
                    <a:moveTo>
                      <a:pt x="546" y="0"/>
                    </a:moveTo>
                    <a:lnTo>
                      <a:pt x="546" y="54"/>
                    </a:lnTo>
                    <a:lnTo>
                      <a:pt x="546" y="155"/>
                    </a:lnTo>
                    <a:lnTo>
                      <a:pt x="546" y="255"/>
                    </a:lnTo>
                    <a:lnTo>
                      <a:pt x="546" y="309"/>
                    </a:lnTo>
                    <a:lnTo>
                      <a:pt x="534" y="308"/>
                    </a:lnTo>
                    <a:lnTo>
                      <a:pt x="513" y="307"/>
                    </a:lnTo>
                    <a:lnTo>
                      <a:pt x="483" y="305"/>
                    </a:lnTo>
                    <a:lnTo>
                      <a:pt x="448" y="302"/>
                    </a:lnTo>
                    <a:lnTo>
                      <a:pt x="407" y="299"/>
                    </a:lnTo>
                    <a:lnTo>
                      <a:pt x="362" y="296"/>
                    </a:lnTo>
                    <a:lnTo>
                      <a:pt x="318" y="293"/>
                    </a:lnTo>
                    <a:lnTo>
                      <a:pt x="269" y="290"/>
                    </a:lnTo>
                    <a:lnTo>
                      <a:pt x="222" y="286"/>
                    </a:lnTo>
                    <a:lnTo>
                      <a:pt x="175" y="283"/>
                    </a:lnTo>
                    <a:lnTo>
                      <a:pt x="133" y="280"/>
                    </a:lnTo>
                    <a:lnTo>
                      <a:pt x="94" y="277"/>
                    </a:lnTo>
                    <a:lnTo>
                      <a:pt x="58" y="275"/>
                    </a:lnTo>
                    <a:lnTo>
                      <a:pt x="31" y="273"/>
                    </a:lnTo>
                    <a:lnTo>
                      <a:pt x="12" y="272"/>
                    </a:lnTo>
                    <a:lnTo>
                      <a:pt x="0" y="271"/>
                    </a:lnTo>
                    <a:lnTo>
                      <a:pt x="0" y="231"/>
                    </a:lnTo>
                    <a:lnTo>
                      <a:pt x="0" y="156"/>
                    </a:lnTo>
                    <a:lnTo>
                      <a:pt x="0" y="81"/>
                    </a:lnTo>
                    <a:lnTo>
                      <a:pt x="0" y="41"/>
                    </a:lnTo>
                    <a:lnTo>
                      <a:pt x="546" y="0"/>
                    </a:lnTo>
                    <a:close/>
                  </a:path>
                </a:pathLst>
              </a:custGeom>
              <a:noFill/>
              <a:ln w="9525">
                <a:noFill/>
                <a:round/>
                <a:headEnd/>
                <a:tailEnd/>
              </a:ln>
            </p:spPr>
            <p:txBody>
              <a:bodyPr/>
              <a:lstStyle/>
              <a:p>
                <a:endParaRPr lang="en-US"/>
              </a:p>
            </p:txBody>
          </p:sp>
          <p:sp>
            <p:nvSpPr>
              <p:cNvPr id="29" name="Freeform 90"/>
              <p:cNvSpPr>
                <a:spLocks/>
              </p:cNvSpPr>
              <p:nvPr/>
            </p:nvSpPr>
            <p:spPr bwMode="auto">
              <a:xfrm flipH="1">
                <a:off x="2502" y="1045"/>
                <a:ext cx="240" cy="83"/>
              </a:xfrm>
              <a:custGeom>
                <a:avLst/>
                <a:gdLst/>
                <a:ahLst/>
                <a:cxnLst>
                  <a:cxn ang="0">
                    <a:pos x="41" y="2"/>
                  </a:cxn>
                  <a:cxn ang="0">
                    <a:pos x="23" y="13"/>
                  </a:cxn>
                  <a:cxn ang="0">
                    <a:pos x="10" y="23"/>
                  </a:cxn>
                  <a:cxn ang="0">
                    <a:pos x="2" y="32"/>
                  </a:cxn>
                  <a:cxn ang="0">
                    <a:pos x="0" y="41"/>
                  </a:cxn>
                  <a:cxn ang="0">
                    <a:pos x="4" y="49"/>
                  </a:cxn>
                  <a:cxn ang="0">
                    <a:pos x="16" y="57"/>
                  </a:cxn>
                  <a:cxn ang="0">
                    <a:pos x="33" y="64"/>
                  </a:cxn>
                  <a:cxn ang="0">
                    <a:pos x="57" y="71"/>
                  </a:cxn>
                  <a:cxn ang="0">
                    <a:pos x="88" y="76"/>
                  </a:cxn>
                  <a:cxn ang="0">
                    <a:pos x="123" y="80"/>
                  </a:cxn>
                  <a:cxn ang="0">
                    <a:pos x="162" y="82"/>
                  </a:cxn>
                  <a:cxn ang="0">
                    <a:pos x="205" y="83"/>
                  </a:cxn>
                  <a:cxn ang="0">
                    <a:pos x="251" y="83"/>
                  </a:cxn>
                  <a:cxn ang="0">
                    <a:pos x="283" y="82"/>
                  </a:cxn>
                  <a:cxn ang="0">
                    <a:pos x="312" y="80"/>
                  </a:cxn>
                  <a:cxn ang="0">
                    <a:pos x="339" y="78"/>
                  </a:cxn>
                  <a:cxn ang="0">
                    <a:pos x="366" y="75"/>
                  </a:cxn>
                  <a:cxn ang="0">
                    <a:pos x="394" y="72"/>
                  </a:cxn>
                  <a:cxn ang="0">
                    <a:pos x="417" y="68"/>
                  </a:cxn>
                  <a:cxn ang="0">
                    <a:pos x="438" y="63"/>
                  </a:cxn>
                  <a:cxn ang="0">
                    <a:pos x="458" y="58"/>
                  </a:cxn>
                  <a:cxn ang="0">
                    <a:pos x="460" y="57"/>
                  </a:cxn>
                  <a:cxn ang="0">
                    <a:pos x="464" y="55"/>
                  </a:cxn>
                  <a:cxn ang="0">
                    <a:pos x="464" y="53"/>
                  </a:cxn>
                  <a:cxn ang="0">
                    <a:pos x="464" y="51"/>
                  </a:cxn>
                  <a:cxn ang="0">
                    <a:pos x="464" y="49"/>
                  </a:cxn>
                  <a:cxn ang="0">
                    <a:pos x="462" y="48"/>
                  </a:cxn>
                  <a:cxn ang="0">
                    <a:pos x="458" y="46"/>
                  </a:cxn>
                  <a:cxn ang="0">
                    <a:pos x="454" y="46"/>
                  </a:cxn>
                  <a:cxn ang="0">
                    <a:pos x="53" y="0"/>
                  </a:cxn>
                  <a:cxn ang="0">
                    <a:pos x="49" y="0"/>
                  </a:cxn>
                  <a:cxn ang="0">
                    <a:pos x="47" y="0"/>
                  </a:cxn>
                  <a:cxn ang="0">
                    <a:pos x="43" y="1"/>
                  </a:cxn>
                  <a:cxn ang="0">
                    <a:pos x="41" y="2"/>
                  </a:cxn>
                </a:cxnLst>
                <a:rect l="0" t="0" r="r" b="b"/>
                <a:pathLst>
                  <a:path w="464" h="83">
                    <a:moveTo>
                      <a:pt x="41" y="2"/>
                    </a:moveTo>
                    <a:lnTo>
                      <a:pt x="23" y="13"/>
                    </a:lnTo>
                    <a:lnTo>
                      <a:pt x="10" y="23"/>
                    </a:lnTo>
                    <a:lnTo>
                      <a:pt x="2" y="32"/>
                    </a:lnTo>
                    <a:lnTo>
                      <a:pt x="0" y="41"/>
                    </a:lnTo>
                    <a:lnTo>
                      <a:pt x="4" y="49"/>
                    </a:lnTo>
                    <a:lnTo>
                      <a:pt x="16" y="57"/>
                    </a:lnTo>
                    <a:lnTo>
                      <a:pt x="33" y="64"/>
                    </a:lnTo>
                    <a:lnTo>
                      <a:pt x="57" y="71"/>
                    </a:lnTo>
                    <a:lnTo>
                      <a:pt x="88" y="76"/>
                    </a:lnTo>
                    <a:lnTo>
                      <a:pt x="123" y="80"/>
                    </a:lnTo>
                    <a:lnTo>
                      <a:pt x="162" y="82"/>
                    </a:lnTo>
                    <a:lnTo>
                      <a:pt x="205" y="83"/>
                    </a:lnTo>
                    <a:lnTo>
                      <a:pt x="251" y="83"/>
                    </a:lnTo>
                    <a:lnTo>
                      <a:pt x="283" y="82"/>
                    </a:lnTo>
                    <a:lnTo>
                      <a:pt x="312" y="80"/>
                    </a:lnTo>
                    <a:lnTo>
                      <a:pt x="339" y="78"/>
                    </a:lnTo>
                    <a:lnTo>
                      <a:pt x="366" y="75"/>
                    </a:lnTo>
                    <a:lnTo>
                      <a:pt x="394" y="72"/>
                    </a:lnTo>
                    <a:lnTo>
                      <a:pt x="417" y="68"/>
                    </a:lnTo>
                    <a:lnTo>
                      <a:pt x="438" y="63"/>
                    </a:lnTo>
                    <a:lnTo>
                      <a:pt x="458" y="58"/>
                    </a:lnTo>
                    <a:lnTo>
                      <a:pt x="460" y="57"/>
                    </a:lnTo>
                    <a:lnTo>
                      <a:pt x="464" y="55"/>
                    </a:lnTo>
                    <a:lnTo>
                      <a:pt x="464" y="53"/>
                    </a:lnTo>
                    <a:lnTo>
                      <a:pt x="464" y="51"/>
                    </a:lnTo>
                    <a:lnTo>
                      <a:pt x="464" y="49"/>
                    </a:lnTo>
                    <a:lnTo>
                      <a:pt x="462" y="48"/>
                    </a:lnTo>
                    <a:lnTo>
                      <a:pt x="458" y="46"/>
                    </a:lnTo>
                    <a:lnTo>
                      <a:pt x="454" y="46"/>
                    </a:lnTo>
                    <a:lnTo>
                      <a:pt x="53" y="0"/>
                    </a:lnTo>
                    <a:lnTo>
                      <a:pt x="49" y="0"/>
                    </a:lnTo>
                    <a:lnTo>
                      <a:pt x="47" y="0"/>
                    </a:lnTo>
                    <a:lnTo>
                      <a:pt x="43" y="1"/>
                    </a:lnTo>
                    <a:lnTo>
                      <a:pt x="41" y="2"/>
                    </a:lnTo>
                    <a:close/>
                  </a:path>
                </a:pathLst>
              </a:custGeom>
              <a:solidFill>
                <a:srgbClr val="000000"/>
              </a:solidFill>
              <a:ln w="9525">
                <a:noFill/>
                <a:round/>
                <a:headEnd/>
                <a:tailEnd/>
              </a:ln>
            </p:spPr>
            <p:txBody>
              <a:bodyPr/>
              <a:lstStyle/>
              <a:p>
                <a:endParaRPr lang="en-US"/>
              </a:p>
            </p:txBody>
          </p:sp>
          <p:sp>
            <p:nvSpPr>
              <p:cNvPr id="30" name="Freeform 91"/>
              <p:cNvSpPr>
                <a:spLocks/>
              </p:cNvSpPr>
              <p:nvPr/>
            </p:nvSpPr>
            <p:spPr bwMode="auto">
              <a:xfrm flipH="1">
                <a:off x="2531" y="1059"/>
                <a:ext cx="198" cy="56"/>
              </a:xfrm>
              <a:custGeom>
                <a:avLst/>
                <a:gdLst/>
                <a:ahLst/>
                <a:cxnLst>
                  <a:cxn ang="0">
                    <a:pos x="2" y="30"/>
                  </a:cxn>
                  <a:cxn ang="0">
                    <a:pos x="2" y="30"/>
                  </a:cxn>
                  <a:cxn ang="0">
                    <a:pos x="2" y="30"/>
                  </a:cxn>
                  <a:cxn ang="0">
                    <a:pos x="2" y="30"/>
                  </a:cxn>
                  <a:cxn ang="0">
                    <a:pos x="2" y="30"/>
                  </a:cxn>
                  <a:cxn ang="0">
                    <a:pos x="2" y="30"/>
                  </a:cxn>
                  <a:cxn ang="0">
                    <a:pos x="2" y="30"/>
                  </a:cxn>
                  <a:cxn ang="0">
                    <a:pos x="2" y="30"/>
                  </a:cxn>
                  <a:cxn ang="0">
                    <a:pos x="2" y="30"/>
                  </a:cxn>
                  <a:cxn ang="0">
                    <a:pos x="10" y="35"/>
                  </a:cxn>
                  <a:cxn ang="0">
                    <a:pos x="22" y="40"/>
                  </a:cxn>
                  <a:cxn ang="0">
                    <a:pos x="41" y="44"/>
                  </a:cxn>
                  <a:cxn ang="0">
                    <a:pos x="67" y="48"/>
                  </a:cxn>
                  <a:cxn ang="0">
                    <a:pos x="98" y="52"/>
                  </a:cxn>
                  <a:cxn ang="0">
                    <a:pos x="133" y="54"/>
                  </a:cxn>
                  <a:cxn ang="0">
                    <a:pos x="176" y="56"/>
                  </a:cxn>
                  <a:cxn ang="0">
                    <a:pos x="222" y="55"/>
                  </a:cxn>
                  <a:cxn ang="0">
                    <a:pos x="244" y="54"/>
                  </a:cxn>
                  <a:cxn ang="0">
                    <a:pos x="265" y="54"/>
                  </a:cxn>
                  <a:cxn ang="0">
                    <a:pos x="287" y="52"/>
                  </a:cxn>
                  <a:cxn ang="0">
                    <a:pos x="308" y="51"/>
                  </a:cxn>
                  <a:cxn ang="0">
                    <a:pos x="328" y="49"/>
                  </a:cxn>
                  <a:cxn ang="0">
                    <a:pos x="345" y="46"/>
                  </a:cxn>
                  <a:cxn ang="0">
                    <a:pos x="363" y="44"/>
                  </a:cxn>
                  <a:cxn ang="0">
                    <a:pos x="380" y="41"/>
                  </a:cxn>
                  <a:cxn ang="0">
                    <a:pos x="367" y="39"/>
                  </a:cxn>
                  <a:cxn ang="0">
                    <a:pos x="347" y="37"/>
                  </a:cxn>
                  <a:cxn ang="0">
                    <a:pos x="326" y="34"/>
                  </a:cxn>
                  <a:cxn ang="0">
                    <a:pos x="300" y="31"/>
                  </a:cxn>
                  <a:cxn ang="0">
                    <a:pos x="273" y="28"/>
                  </a:cxn>
                  <a:cxn ang="0">
                    <a:pos x="246" y="25"/>
                  </a:cxn>
                  <a:cxn ang="0">
                    <a:pos x="217" y="22"/>
                  </a:cxn>
                  <a:cxn ang="0">
                    <a:pos x="187" y="18"/>
                  </a:cxn>
                  <a:cxn ang="0">
                    <a:pos x="158" y="15"/>
                  </a:cxn>
                  <a:cxn ang="0">
                    <a:pos x="129" y="12"/>
                  </a:cxn>
                  <a:cxn ang="0">
                    <a:pos x="104" y="9"/>
                  </a:cxn>
                  <a:cxn ang="0">
                    <a:pos x="80" y="6"/>
                  </a:cxn>
                  <a:cxn ang="0">
                    <a:pos x="61" y="4"/>
                  </a:cxn>
                  <a:cxn ang="0">
                    <a:pos x="45" y="2"/>
                  </a:cxn>
                  <a:cxn ang="0">
                    <a:pos x="33" y="1"/>
                  </a:cxn>
                  <a:cxn ang="0">
                    <a:pos x="28" y="0"/>
                  </a:cxn>
                  <a:cxn ang="0">
                    <a:pos x="14" y="10"/>
                  </a:cxn>
                  <a:cxn ang="0">
                    <a:pos x="6" y="18"/>
                  </a:cxn>
                  <a:cxn ang="0">
                    <a:pos x="2" y="24"/>
                  </a:cxn>
                  <a:cxn ang="0">
                    <a:pos x="0" y="27"/>
                  </a:cxn>
                  <a:cxn ang="0">
                    <a:pos x="0" y="27"/>
                  </a:cxn>
                  <a:cxn ang="0">
                    <a:pos x="2" y="28"/>
                  </a:cxn>
                  <a:cxn ang="0">
                    <a:pos x="2" y="30"/>
                  </a:cxn>
                  <a:cxn ang="0">
                    <a:pos x="2" y="30"/>
                  </a:cxn>
                </a:cxnLst>
                <a:rect l="0" t="0" r="r" b="b"/>
                <a:pathLst>
                  <a:path w="380" h="56">
                    <a:moveTo>
                      <a:pt x="2" y="30"/>
                    </a:moveTo>
                    <a:lnTo>
                      <a:pt x="2" y="30"/>
                    </a:lnTo>
                    <a:lnTo>
                      <a:pt x="2" y="30"/>
                    </a:lnTo>
                    <a:lnTo>
                      <a:pt x="2" y="30"/>
                    </a:lnTo>
                    <a:lnTo>
                      <a:pt x="2" y="30"/>
                    </a:lnTo>
                    <a:lnTo>
                      <a:pt x="2" y="30"/>
                    </a:lnTo>
                    <a:lnTo>
                      <a:pt x="2" y="30"/>
                    </a:lnTo>
                    <a:lnTo>
                      <a:pt x="2" y="30"/>
                    </a:lnTo>
                    <a:lnTo>
                      <a:pt x="2" y="30"/>
                    </a:lnTo>
                    <a:lnTo>
                      <a:pt x="10" y="35"/>
                    </a:lnTo>
                    <a:lnTo>
                      <a:pt x="22" y="40"/>
                    </a:lnTo>
                    <a:lnTo>
                      <a:pt x="41" y="44"/>
                    </a:lnTo>
                    <a:lnTo>
                      <a:pt x="67" y="48"/>
                    </a:lnTo>
                    <a:lnTo>
                      <a:pt x="98" y="52"/>
                    </a:lnTo>
                    <a:lnTo>
                      <a:pt x="133" y="54"/>
                    </a:lnTo>
                    <a:lnTo>
                      <a:pt x="176" y="56"/>
                    </a:lnTo>
                    <a:lnTo>
                      <a:pt x="222" y="55"/>
                    </a:lnTo>
                    <a:lnTo>
                      <a:pt x="244" y="54"/>
                    </a:lnTo>
                    <a:lnTo>
                      <a:pt x="265" y="54"/>
                    </a:lnTo>
                    <a:lnTo>
                      <a:pt x="287" y="52"/>
                    </a:lnTo>
                    <a:lnTo>
                      <a:pt x="308" y="51"/>
                    </a:lnTo>
                    <a:lnTo>
                      <a:pt x="328" y="49"/>
                    </a:lnTo>
                    <a:lnTo>
                      <a:pt x="345" y="46"/>
                    </a:lnTo>
                    <a:lnTo>
                      <a:pt x="363" y="44"/>
                    </a:lnTo>
                    <a:lnTo>
                      <a:pt x="380" y="41"/>
                    </a:lnTo>
                    <a:lnTo>
                      <a:pt x="367" y="39"/>
                    </a:lnTo>
                    <a:lnTo>
                      <a:pt x="347" y="37"/>
                    </a:lnTo>
                    <a:lnTo>
                      <a:pt x="326" y="34"/>
                    </a:lnTo>
                    <a:lnTo>
                      <a:pt x="300" y="31"/>
                    </a:lnTo>
                    <a:lnTo>
                      <a:pt x="273" y="28"/>
                    </a:lnTo>
                    <a:lnTo>
                      <a:pt x="246" y="25"/>
                    </a:lnTo>
                    <a:lnTo>
                      <a:pt x="217" y="22"/>
                    </a:lnTo>
                    <a:lnTo>
                      <a:pt x="187" y="18"/>
                    </a:lnTo>
                    <a:lnTo>
                      <a:pt x="158" y="15"/>
                    </a:lnTo>
                    <a:lnTo>
                      <a:pt x="129" y="12"/>
                    </a:lnTo>
                    <a:lnTo>
                      <a:pt x="104" y="9"/>
                    </a:lnTo>
                    <a:lnTo>
                      <a:pt x="80" y="6"/>
                    </a:lnTo>
                    <a:lnTo>
                      <a:pt x="61" y="4"/>
                    </a:lnTo>
                    <a:lnTo>
                      <a:pt x="45" y="2"/>
                    </a:lnTo>
                    <a:lnTo>
                      <a:pt x="33" y="1"/>
                    </a:lnTo>
                    <a:lnTo>
                      <a:pt x="28" y="0"/>
                    </a:lnTo>
                    <a:lnTo>
                      <a:pt x="14" y="10"/>
                    </a:lnTo>
                    <a:lnTo>
                      <a:pt x="6" y="18"/>
                    </a:lnTo>
                    <a:lnTo>
                      <a:pt x="2" y="24"/>
                    </a:lnTo>
                    <a:lnTo>
                      <a:pt x="0" y="27"/>
                    </a:lnTo>
                    <a:lnTo>
                      <a:pt x="0" y="27"/>
                    </a:lnTo>
                    <a:lnTo>
                      <a:pt x="2" y="28"/>
                    </a:lnTo>
                    <a:lnTo>
                      <a:pt x="2" y="30"/>
                    </a:lnTo>
                    <a:lnTo>
                      <a:pt x="2" y="30"/>
                    </a:lnTo>
                    <a:close/>
                  </a:path>
                </a:pathLst>
              </a:custGeom>
              <a:solidFill>
                <a:srgbClr val="FFFFFF"/>
              </a:solidFill>
              <a:ln w="9525">
                <a:noFill/>
                <a:round/>
                <a:headEnd/>
                <a:tailEnd/>
              </a:ln>
            </p:spPr>
            <p:txBody>
              <a:bodyPr/>
              <a:lstStyle/>
              <a:p>
                <a:endParaRPr lang="en-US"/>
              </a:p>
            </p:txBody>
          </p:sp>
        </p:grpSp>
        <p:grpSp>
          <p:nvGrpSpPr>
            <p:cNvPr id="6" name="Group 31"/>
            <p:cNvGrpSpPr/>
            <p:nvPr/>
          </p:nvGrpSpPr>
          <p:grpSpPr>
            <a:xfrm>
              <a:off x="7067826" y="3387726"/>
              <a:ext cx="3476778" cy="3211513"/>
              <a:chOff x="7067826" y="3387726"/>
              <a:chExt cx="3476778" cy="3211513"/>
            </a:xfrm>
          </p:grpSpPr>
          <p:sp>
            <p:nvSpPr>
              <p:cNvPr id="7" name="Oval 69"/>
              <p:cNvSpPr>
                <a:spLocks noChangeArrowheads="1"/>
              </p:cNvSpPr>
              <p:nvPr/>
            </p:nvSpPr>
            <p:spPr bwMode="auto">
              <a:xfrm>
                <a:off x="7306948" y="4097338"/>
                <a:ext cx="613673" cy="468312"/>
              </a:xfrm>
              <a:prstGeom prst="ellipse">
                <a:avLst/>
              </a:prstGeom>
              <a:noFill/>
              <a:ln w="76200">
                <a:solidFill>
                  <a:schemeClr val="bg2"/>
                </a:solidFill>
                <a:round/>
                <a:headEnd/>
                <a:tailEnd/>
              </a:ln>
              <a:effectLst/>
            </p:spPr>
            <p:txBody>
              <a:bodyPr wrap="none" anchor="ctr"/>
              <a:lstStyle/>
              <a:p>
                <a:endParaRPr lang="en-US"/>
              </a:p>
            </p:txBody>
          </p:sp>
          <p:sp>
            <p:nvSpPr>
              <p:cNvPr id="8" name="Line 70"/>
              <p:cNvSpPr>
                <a:spLocks noChangeShapeType="1"/>
              </p:cNvSpPr>
              <p:nvPr/>
            </p:nvSpPr>
            <p:spPr bwMode="auto">
              <a:xfrm>
                <a:off x="7624365" y="4573589"/>
                <a:ext cx="10580" cy="898525"/>
              </a:xfrm>
              <a:prstGeom prst="line">
                <a:avLst/>
              </a:prstGeom>
              <a:noFill/>
              <a:ln w="76200">
                <a:solidFill>
                  <a:schemeClr val="bg2"/>
                </a:solidFill>
                <a:round/>
                <a:headEnd/>
                <a:tailEnd/>
              </a:ln>
              <a:effectLst/>
            </p:spPr>
            <p:txBody>
              <a:bodyPr/>
              <a:lstStyle/>
              <a:p>
                <a:endParaRPr lang="en-US"/>
              </a:p>
            </p:txBody>
          </p:sp>
          <p:sp>
            <p:nvSpPr>
              <p:cNvPr id="9" name="Line 71"/>
              <p:cNvSpPr>
                <a:spLocks noChangeShapeType="1"/>
              </p:cNvSpPr>
              <p:nvPr/>
            </p:nvSpPr>
            <p:spPr bwMode="auto">
              <a:xfrm flipH="1">
                <a:off x="7268857" y="5443538"/>
                <a:ext cx="355507" cy="381000"/>
              </a:xfrm>
              <a:prstGeom prst="line">
                <a:avLst/>
              </a:prstGeom>
              <a:noFill/>
              <a:ln w="76200">
                <a:solidFill>
                  <a:schemeClr val="bg2"/>
                </a:solidFill>
                <a:round/>
                <a:headEnd/>
                <a:tailEnd/>
              </a:ln>
              <a:effectLst/>
            </p:spPr>
            <p:txBody>
              <a:bodyPr/>
              <a:lstStyle/>
              <a:p>
                <a:endParaRPr lang="en-US"/>
              </a:p>
            </p:txBody>
          </p:sp>
          <p:sp>
            <p:nvSpPr>
              <p:cNvPr id="10" name="Line 72"/>
              <p:cNvSpPr>
                <a:spLocks noChangeShapeType="1"/>
              </p:cNvSpPr>
              <p:nvPr/>
            </p:nvSpPr>
            <p:spPr bwMode="auto">
              <a:xfrm rot="5400000" flipH="1">
                <a:off x="7647594" y="5464752"/>
                <a:ext cx="368300" cy="363972"/>
              </a:xfrm>
              <a:prstGeom prst="line">
                <a:avLst/>
              </a:prstGeom>
              <a:noFill/>
              <a:ln w="76200">
                <a:solidFill>
                  <a:schemeClr val="bg2"/>
                </a:solidFill>
                <a:round/>
                <a:headEnd/>
                <a:tailEnd/>
              </a:ln>
              <a:effectLst/>
            </p:spPr>
            <p:txBody>
              <a:bodyPr/>
              <a:lstStyle/>
              <a:p>
                <a:endParaRPr lang="en-US"/>
              </a:p>
            </p:txBody>
          </p:sp>
          <p:sp>
            <p:nvSpPr>
              <p:cNvPr id="11" name="Line 73"/>
              <p:cNvSpPr>
                <a:spLocks noChangeShapeType="1"/>
              </p:cNvSpPr>
              <p:nvPr/>
            </p:nvSpPr>
            <p:spPr bwMode="auto">
              <a:xfrm flipV="1">
                <a:off x="7613784" y="4651376"/>
                <a:ext cx="537493" cy="201613"/>
              </a:xfrm>
              <a:prstGeom prst="line">
                <a:avLst/>
              </a:prstGeom>
              <a:noFill/>
              <a:ln w="76200">
                <a:solidFill>
                  <a:schemeClr val="bg2"/>
                </a:solidFill>
                <a:round/>
                <a:headEnd/>
                <a:tailEnd/>
              </a:ln>
              <a:effectLst/>
            </p:spPr>
            <p:txBody>
              <a:bodyPr/>
              <a:lstStyle/>
              <a:p>
                <a:endParaRPr lang="en-US"/>
              </a:p>
            </p:txBody>
          </p:sp>
          <p:sp>
            <p:nvSpPr>
              <p:cNvPr id="12" name="Line 74"/>
              <p:cNvSpPr>
                <a:spLocks noChangeShapeType="1"/>
              </p:cNvSpPr>
              <p:nvPr/>
            </p:nvSpPr>
            <p:spPr bwMode="auto">
              <a:xfrm flipH="1" flipV="1">
                <a:off x="7067826" y="4702176"/>
                <a:ext cx="556539" cy="136525"/>
              </a:xfrm>
              <a:prstGeom prst="line">
                <a:avLst/>
              </a:prstGeom>
              <a:noFill/>
              <a:ln w="76200">
                <a:solidFill>
                  <a:schemeClr val="bg2"/>
                </a:solidFill>
                <a:round/>
                <a:headEnd/>
                <a:tailEnd/>
              </a:ln>
              <a:effectLst/>
            </p:spPr>
            <p:txBody>
              <a:bodyPr/>
              <a:lstStyle/>
              <a:p>
                <a:endParaRPr lang="en-US"/>
              </a:p>
            </p:txBody>
          </p:sp>
          <p:sp>
            <p:nvSpPr>
              <p:cNvPr id="13" name="AutoShape 111"/>
              <p:cNvSpPr>
                <a:spLocks noChangeArrowheads="1"/>
              </p:cNvSpPr>
              <p:nvPr/>
            </p:nvSpPr>
            <p:spPr bwMode="auto">
              <a:xfrm>
                <a:off x="7948130" y="3387726"/>
                <a:ext cx="2420836" cy="1209675"/>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bg2"/>
                </a:solidFill>
                <a:miter lim="800000"/>
                <a:headEnd/>
                <a:tailEnd/>
              </a:ln>
              <a:effectLst/>
            </p:spPr>
            <p:txBody>
              <a:bodyPr wrap="none" anchor="ctr"/>
              <a:lstStyle/>
              <a:p>
                <a:endParaRPr lang="en-US"/>
              </a:p>
            </p:txBody>
          </p:sp>
          <p:sp>
            <p:nvSpPr>
              <p:cNvPr id="14" name="AutoShape 112"/>
              <p:cNvSpPr>
                <a:spLocks noChangeArrowheads="1"/>
              </p:cNvSpPr>
              <p:nvPr/>
            </p:nvSpPr>
            <p:spPr bwMode="auto">
              <a:xfrm rot="10800000">
                <a:off x="8123768" y="5389564"/>
                <a:ext cx="2420836" cy="1209675"/>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bg2"/>
                </a:solidFill>
                <a:miter lim="800000"/>
                <a:headEnd/>
                <a:tailEnd/>
              </a:ln>
              <a:effectLst/>
            </p:spPr>
            <p:txBody>
              <a:bodyPr wrap="none" anchor="ctr"/>
              <a:lstStyle/>
              <a:p>
                <a:endParaRPr lang="en-US"/>
              </a:p>
            </p:txBody>
          </p:sp>
        </p:grpSp>
      </p:gr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Rectangle 5"/>
          <p:cNvSpPr>
            <a:spLocks noChangeArrowheads="1"/>
          </p:cNvSpPr>
          <p:nvPr/>
        </p:nvSpPr>
        <p:spPr bwMode="auto">
          <a:xfrm>
            <a:off x="317418" y="5029200"/>
            <a:ext cx="6081716" cy="1350962"/>
          </a:xfrm>
          <a:prstGeom prst="rect">
            <a:avLst/>
          </a:prstGeom>
          <a:solidFill>
            <a:schemeClr val="tx1"/>
          </a:solidFill>
          <a:ln w="9525">
            <a:noFill/>
            <a:miter lim="800000"/>
            <a:headEnd/>
            <a:tailEnd/>
          </a:ln>
        </p:spPr>
        <p:txBody>
          <a:bodyPr/>
          <a:lstStyle/>
          <a:p>
            <a:pPr marL="342900" indent="-342900">
              <a:spcBef>
                <a:spcPct val="20000"/>
              </a:spcBef>
            </a:pPr>
            <a:r>
              <a:rPr lang="en-US" sz="2400" dirty="0">
                <a:solidFill>
                  <a:schemeClr val="bg1"/>
                </a:solidFill>
              </a:rPr>
              <a:t>   </a:t>
            </a:r>
            <a:r>
              <a:rPr lang="en-US" sz="2400" dirty="0">
                <a:solidFill>
                  <a:schemeClr val="bg1"/>
                </a:solidFill>
                <a:latin typeface="Calibri" pitchFamily="34" charset="0"/>
              </a:rPr>
              <a:t>Developer </a:t>
            </a:r>
            <a:r>
              <a:rPr lang="en-US" sz="2400" dirty="0" smtClean="0">
                <a:solidFill>
                  <a:schemeClr val="bg1"/>
                </a:solidFill>
                <a:latin typeface="Calibri" pitchFamily="34" charset="0"/>
              </a:rPr>
              <a:t>Data:</a:t>
            </a:r>
            <a:endParaRPr lang="en-US" sz="2400" dirty="0">
              <a:solidFill>
                <a:schemeClr val="bg1"/>
              </a:solidFill>
              <a:latin typeface="Calibri" pitchFamily="34" charset="0"/>
            </a:endParaRPr>
          </a:p>
          <a:p>
            <a:pPr marL="342900" indent="-342900">
              <a:spcBef>
                <a:spcPct val="20000"/>
              </a:spcBef>
            </a:pPr>
            <a:r>
              <a:rPr lang="en-US" sz="2400" dirty="0">
                <a:solidFill>
                  <a:schemeClr val="bg1"/>
                </a:solidFill>
                <a:latin typeface="Calibri" pitchFamily="34" charset="0"/>
              </a:rPr>
              <a:t>   </a:t>
            </a:r>
            <a:r>
              <a:rPr lang="en-US" sz="2000" dirty="0" smtClean="0">
                <a:solidFill>
                  <a:srgbClr val="006600"/>
                </a:solidFill>
                <a:latin typeface="Calibri" pitchFamily="34" charset="0"/>
              </a:rPr>
              <a:t>DT-</a:t>
            </a:r>
            <a:r>
              <a:rPr lang="en-US" sz="2000" dirty="0" err="1" smtClean="0">
                <a:solidFill>
                  <a:srgbClr val="006600"/>
                </a:solidFill>
                <a:latin typeface="Calibri" pitchFamily="34" charset="0"/>
              </a:rPr>
              <a:t>dyna</a:t>
            </a:r>
            <a:r>
              <a:rPr lang="en-US" sz="2000" dirty="0" smtClean="0">
                <a:solidFill>
                  <a:srgbClr val="006600"/>
                </a:solidFill>
                <a:latin typeface="Calibri" pitchFamily="34" charset="0"/>
              </a:rPr>
              <a:t> = 85.59% (12 Probes)</a:t>
            </a:r>
          </a:p>
          <a:p>
            <a:pPr marL="342900" indent="-342900">
              <a:spcBef>
                <a:spcPct val="20000"/>
              </a:spcBef>
            </a:pPr>
            <a:r>
              <a:rPr lang="en-US" sz="2000" dirty="0" smtClean="0">
                <a:solidFill>
                  <a:srgbClr val="006600"/>
                </a:solidFill>
                <a:latin typeface="Calibri" pitchFamily="34" charset="0"/>
              </a:rPr>
              <a:t>    DT = 89.01% (39 Probes)</a:t>
            </a:r>
            <a:endParaRPr lang="en-US" sz="2000" dirty="0">
              <a:solidFill>
                <a:srgbClr val="006600"/>
              </a:solidFill>
              <a:latin typeface="Calibri" pitchFamily="34" charset="0"/>
            </a:endParaRPr>
          </a:p>
          <a:p>
            <a:pPr marL="342900" indent="-342900">
              <a:spcBef>
                <a:spcPct val="20000"/>
              </a:spcBef>
            </a:pPr>
            <a:r>
              <a:rPr lang="en-US" sz="2000" dirty="0">
                <a:solidFill>
                  <a:srgbClr val="006600"/>
                </a:solidFill>
                <a:latin typeface="Calibri" pitchFamily="34" charset="0"/>
              </a:rPr>
              <a:t>    Random = </a:t>
            </a:r>
            <a:r>
              <a:rPr lang="en-US" sz="2000" dirty="0" smtClean="0">
                <a:solidFill>
                  <a:srgbClr val="006600"/>
                </a:solidFill>
                <a:latin typeface="Calibri" pitchFamily="34" charset="0"/>
              </a:rPr>
              <a:t>78.69% (8 Probes)</a:t>
            </a:r>
            <a:endParaRPr lang="en-US" sz="2000" dirty="0">
              <a:solidFill>
                <a:srgbClr val="006600"/>
              </a:solidFill>
              <a:latin typeface="Calibri" pitchFamily="34" charset="0"/>
            </a:endParaRPr>
          </a:p>
          <a:p>
            <a:pPr marL="742950" lvl="1" indent="-285750">
              <a:spcBef>
                <a:spcPct val="20000"/>
              </a:spcBef>
            </a:pPr>
            <a:endParaRPr lang="en-US" sz="2000" dirty="0">
              <a:solidFill>
                <a:srgbClr val="006600"/>
              </a:solidFill>
            </a:endParaRPr>
          </a:p>
        </p:txBody>
      </p:sp>
      <p:pic>
        <p:nvPicPr>
          <p:cNvPr id="4099" name="Picture 3"/>
          <p:cNvPicPr>
            <a:picLocks noChangeAspect="1" noChangeArrowheads="1"/>
          </p:cNvPicPr>
          <p:nvPr/>
        </p:nvPicPr>
        <p:blipFill>
          <a:blip r:embed="rId3"/>
          <a:srcRect/>
          <a:stretch>
            <a:fillRect/>
          </a:stretch>
        </p:blipFill>
        <p:spPr bwMode="auto">
          <a:xfrm>
            <a:off x="5966811" y="3124201"/>
            <a:ext cx="5917293" cy="3708559"/>
          </a:xfrm>
          <a:prstGeom prst="rect">
            <a:avLst/>
          </a:prstGeom>
          <a:noFill/>
          <a:ln w="9525">
            <a:noFill/>
            <a:miter lim="800000"/>
            <a:headEnd/>
            <a:tailEnd/>
          </a:ln>
          <a:effectLst/>
        </p:spPr>
      </p:pic>
      <p:sp>
        <p:nvSpPr>
          <p:cNvPr id="16" name="TextBox 15"/>
          <p:cNvSpPr txBox="1"/>
          <p:nvPr/>
        </p:nvSpPr>
        <p:spPr>
          <a:xfrm>
            <a:off x="7427035" y="3962400"/>
            <a:ext cx="829073" cy="253916"/>
          </a:xfrm>
          <a:prstGeom prst="rect">
            <a:avLst/>
          </a:prstGeom>
          <a:noFill/>
        </p:spPr>
        <p:txBody>
          <a:bodyPr wrap="none" rtlCol="0">
            <a:spAutoFit/>
          </a:bodyPr>
          <a:lstStyle/>
          <a:p>
            <a:r>
              <a:rPr lang="en-US" sz="1050" dirty="0" smtClean="0">
                <a:solidFill>
                  <a:schemeClr val="bg2"/>
                </a:solidFill>
                <a:latin typeface="Calibri" pitchFamily="34" charset="0"/>
              </a:rPr>
              <a:t>Uncertainty</a:t>
            </a:r>
            <a:endParaRPr lang="en-US" sz="1050" dirty="0">
              <a:solidFill>
                <a:schemeClr val="bg2"/>
              </a:solidFill>
              <a:latin typeface="Calibri" pitchFamily="34" charset="0"/>
            </a:endParaRPr>
          </a:p>
        </p:txBody>
      </p:sp>
      <p:sp>
        <p:nvSpPr>
          <p:cNvPr id="18438" name="Rectangle 5"/>
          <p:cNvSpPr>
            <a:spLocks noChangeArrowheads="1"/>
          </p:cNvSpPr>
          <p:nvPr/>
        </p:nvSpPr>
        <p:spPr bwMode="auto">
          <a:xfrm>
            <a:off x="5891266" y="141288"/>
            <a:ext cx="6157896" cy="2760662"/>
          </a:xfrm>
          <a:prstGeom prst="rect">
            <a:avLst/>
          </a:prstGeom>
          <a:solidFill>
            <a:schemeClr val="tx1"/>
          </a:solidFill>
          <a:ln w="9525">
            <a:noFill/>
            <a:miter lim="800000"/>
            <a:headEnd/>
            <a:tailEnd/>
          </a:ln>
        </p:spPr>
        <p:txBody>
          <a:bodyPr/>
          <a:lstStyle/>
          <a:p>
            <a:pPr marL="342900" indent="-342900">
              <a:spcBef>
                <a:spcPct val="20000"/>
              </a:spcBef>
            </a:pPr>
            <a:r>
              <a:rPr lang="en-US" sz="2400" dirty="0">
                <a:solidFill>
                  <a:schemeClr val="bg1"/>
                </a:solidFill>
              </a:rPr>
              <a:t>   </a:t>
            </a:r>
            <a:r>
              <a:rPr lang="en-US" sz="2400" dirty="0">
                <a:solidFill>
                  <a:schemeClr val="bg1"/>
                </a:solidFill>
                <a:latin typeface="Calibri" pitchFamily="34" charset="0"/>
              </a:rPr>
              <a:t>Manager </a:t>
            </a:r>
            <a:r>
              <a:rPr lang="en-US" sz="2400" dirty="0" smtClean="0">
                <a:solidFill>
                  <a:schemeClr val="bg1"/>
                </a:solidFill>
                <a:latin typeface="Calibri" pitchFamily="34" charset="0"/>
              </a:rPr>
              <a:t>Data:</a:t>
            </a:r>
            <a:endParaRPr lang="en-US" sz="2400" dirty="0">
              <a:solidFill>
                <a:schemeClr val="bg1"/>
              </a:solidFill>
              <a:latin typeface="Calibri" pitchFamily="34" charset="0"/>
            </a:endParaRPr>
          </a:p>
          <a:p>
            <a:pPr marL="342900" indent="-342900">
              <a:spcBef>
                <a:spcPct val="20000"/>
              </a:spcBef>
            </a:pPr>
            <a:r>
              <a:rPr lang="en-US" sz="2400" dirty="0">
                <a:solidFill>
                  <a:schemeClr val="bg1"/>
                </a:solidFill>
                <a:latin typeface="Calibri" pitchFamily="34" charset="0"/>
              </a:rPr>
              <a:t>   </a:t>
            </a:r>
            <a:r>
              <a:rPr lang="en-US" sz="2000" dirty="0" smtClean="0">
                <a:solidFill>
                  <a:srgbClr val="006600"/>
                </a:solidFill>
                <a:latin typeface="Calibri" pitchFamily="34" charset="0"/>
              </a:rPr>
              <a:t>DT-</a:t>
            </a:r>
            <a:r>
              <a:rPr lang="en-US" sz="2000" dirty="0" err="1" smtClean="0">
                <a:solidFill>
                  <a:srgbClr val="006600"/>
                </a:solidFill>
                <a:latin typeface="Calibri" pitchFamily="34" charset="0"/>
              </a:rPr>
              <a:t>dyna</a:t>
            </a:r>
            <a:r>
              <a:rPr lang="en-US" sz="2000" dirty="0" smtClean="0">
                <a:solidFill>
                  <a:srgbClr val="006600"/>
                </a:solidFill>
                <a:latin typeface="Calibri" pitchFamily="34" charset="0"/>
              </a:rPr>
              <a:t> </a:t>
            </a:r>
            <a:r>
              <a:rPr lang="en-US" sz="2000" dirty="0">
                <a:solidFill>
                  <a:srgbClr val="006600"/>
                </a:solidFill>
                <a:latin typeface="Calibri" pitchFamily="34" charset="0"/>
              </a:rPr>
              <a:t>= </a:t>
            </a:r>
            <a:r>
              <a:rPr lang="en-US" sz="2000" dirty="0" smtClean="0">
                <a:solidFill>
                  <a:srgbClr val="006600"/>
                </a:solidFill>
                <a:latin typeface="Calibri" pitchFamily="34" charset="0"/>
              </a:rPr>
              <a:t>68.29% (35 Probes)</a:t>
            </a:r>
          </a:p>
          <a:p>
            <a:pPr marL="342900" indent="-342900">
              <a:spcBef>
                <a:spcPct val="20000"/>
              </a:spcBef>
            </a:pPr>
            <a:r>
              <a:rPr lang="en-US" sz="2000" dirty="0" smtClean="0">
                <a:solidFill>
                  <a:srgbClr val="006600"/>
                </a:solidFill>
                <a:latin typeface="Calibri" pitchFamily="34" charset="0"/>
              </a:rPr>
              <a:t>    DT =  66.19% (109 Probes)</a:t>
            </a:r>
            <a:endParaRPr lang="en-US" sz="2000" dirty="0">
              <a:solidFill>
                <a:srgbClr val="006600"/>
              </a:solidFill>
              <a:latin typeface="Calibri" pitchFamily="34" charset="0"/>
            </a:endParaRPr>
          </a:p>
          <a:p>
            <a:pPr marL="342900" indent="-342900">
              <a:spcBef>
                <a:spcPct val="20000"/>
              </a:spcBef>
            </a:pPr>
            <a:r>
              <a:rPr lang="en-US" sz="2000" dirty="0">
                <a:solidFill>
                  <a:srgbClr val="006600"/>
                </a:solidFill>
                <a:latin typeface="Calibri" pitchFamily="34" charset="0"/>
              </a:rPr>
              <a:t>    Random = </a:t>
            </a:r>
            <a:r>
              <a:rPr lang="en-US" sz="2000" dirty="0" smtClean="0">
                <a:solidFill>
                  <a:srgbClr val="006600"/>
                </a:solidFill>
                <a:latin typeface="Calibri" pitchFamily="34" charset="0"/>
              </a:rPr>
              <a:t>57.75% (50 Probes)</a:t>
            </a:r>
            <a:endParaRPr lang="en-US" sz="2000" dirty="0">
              <a:solidFill>
                <a:srgbClr val="006600"/>
              </a:solidFill>
              <a:latin typeface="Calibri" pitchFamily="34" charset="0"/>
            </a:endParaRPr>
          </a:p>
          <a:p>
            <a:pPr marL="742950" lvl="1" indent="-285750">
              <a:spcBef>
                <a:spcPct val="20000"/>
              </a:spcBef>
            </a:pPr>
            <a:endParaRPr lang="en-US" sz="2000" dirty="0">
              <a:solidFill>
                <a:srgbClr val="006600"/>
              </a:solidFill>
            </a:endParaRPr>
          </a:p>
        </p:txBody>
      </p:sp>
      <p:cxnSp>
        <p:nvCxnSpPr>
          <p:cNvPr id="9" name="Straight Connector 8"/>
          <p:cNvCxnSpPr/>
          <p:nvPr/>
        </p:nvCxnSpPr>
        <p:spPr bwMode="auto">
          <a:xfrm rot="5400000">
            <a:off x="5892798" y="3195374"/>
            <a:ext cx="428625" cy="2117"/>
          </a:xfrm>
          <a:prstGeom prst="line">
            <a:avLst/>
          </a:prstGeom>
          <a:solidFill>
            <a:schemeClr val="accent1"/>
          </a:solidFill>
          <a:ln w="6350" cap="flat" cmpd="sng" algn="ctr">
            <a:solidFill>
              <a:schemeClr val="bg2"/>
            </a:solidFill>
            <a:prstDash val="solid"/>
            <a:round/>
            <a:headEnd type="none" w="med" len="med"/>
            <a:tailEnd type="none" w="med" len="med"/>
          </a:ln>
          <a:effectLst/>
        </p:spPr>
      </p:cxnSp>
      <p:cxnSp>
        <p:nvCxnSpPr>
          <p:cNvPr id="11" name="Straight Connector 10"/>
          <p:cNvCxnSpPr/>
          <p:nvPr/>
        </p:nvCxnSpPr>
        <p:spPr bwMode="auto">
          <a:xfrm flipV="1">
            <a:off x="5562211" y="3419476"/>
            <a:ext cx="544898" cy="795"/>
          </a:xfrm>
          <a:prstGeom prst="line">
            <a:avLst/>
          </a:prstGeom>
          <a:solidFill>
            <a:schemeClr val="accent1"/>
          </a:solidFill>
          <a:ln w="6350" cap="flat" cmpd="sng" algn="ctr">
            <a:solidFill>
              <a:schemeClr val="bg2"/>
            </a:solidFill>
            <a:prstDash val="solid"/>
            <a:round/>
            <a:headEnd type="none" w="med" len="med"/>
            <a:tailEnd type="none" w="med" len="med"/>
          </a:ln>
          <a:effectLst/>
        </p:spPr>
      </p:cxnSp>
      <p:pic>
        <p:nvPicPr>
          <p:cNvPr id="4098" name="Picture 2"/>
          <p:cNvPicPr>
            <a:picLocks noChangeAspect="1" noChangeArrowheads="1"/>
          </p:cNvPicPr>
          <p:nvPr/>
        </p:nvPicPr>
        <p:blipFill>
          <a:blip r:embed="rId4"/>
          <a:srcRect/>
          <a:stretch>
            <a:fillRect/>
          </a:stretch>
        </p:blipFill>
        <p:spPr bwMode="auto">
          <a:xfrm>
            <a:off x="262187" y="149066"/>
            <a:ext cx="5933800" cy="3584734"/>
          </a:xfrm>
          <a:prstGeom prst="rect">
            <a:avLst/>
          </a:prstGeom>
          <a:noFill/>
          <a:ln w="9525">
            <a:noFill/>
            <a:miter lim="800000"/>
            <a:headEnd/>
            <a:tailEnd/>
          </a:ln>
          <a:effectLst/>
        </p:spPr>
      </p:pic>
      <p:sp>
        <p:nvSpPr>
          <p:cNvPr id="15" name="Rectangle 14"/>
          <p:cNvSpPr/>
          <p:nvPr/>
        </p:nvSpPr>
        <p:spPr bwMode="auto">
          <a:xfrm>
            <a:off x="7516442" y="3962400"/>
            <a:ext cx="914162" cy="2286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4" name="Rectangle 13"/>
          <p:cNvSpPr/>
          <p:nvPr/>
        </p:nvSpPr>
        <p:spPr bwMode="auto">
          <a:xfrm>
            <a:off x="1828324" y="914400"/>
            <a:ext cx="914162" cy="2286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3" name="TextBox 12"/>
          <p:cNvSpPr txBox="1"/>
          <p:nvPr/>
        </p:nvSpPr>
        <p:spPr>
          <a:xfrm>
            <a:off x="1726751" y="896779"/>
            <a:ext cx="829073" cy="253916"/>
          </a:xfrm>
          <a:prstGeom prst="rect">
            <a:avLst/>
          </a:prstGeom>
          <a:noFill/>
        </p:spPr>
        <p:txBody>
          <a:bodyPr wrap="none" rtlCol="0">
            <a:spAutoFit/>
          </a:bodyPr>
          <a:lstStyle/>
          <a:p>
            <a:r>
              <a:rPr lang="en-US" sz="1050" dirty="0" smtClean="0">
                <a:solidFill>
                  <a:schemeClr val="bg2"/>
                </a:solidFill>
                <a:latin typeface="Calibri" pitchFamily="34" charset="0"/>
              </a:rPr>
              <a:t>Uncertainty</a:t>
            </a:r>
            <a:endParaRPr lang="en-US" sz="1050" dirty="0">
              <a:solidFill>
                <a:schemeClr val="bg2"/>
              </a:solidFill>
              <a:latin typeface="Calibri" pitchFamily="34" charset="0"/>
            </a:endParaRPr>
          </a:p>
        </p:txBody>
      </p:sp>
      <p:sp>
        <p:nvSpPr>
          <p:cNvPr id="17" name="TextBox 16"/>
          <p:cNvSpPr txBox="1"/>
          <p:nvPr/>
        </p:nvSpPr>
        <p:spPr>
          <a:xfrm>
            <a:off x="7427035" y="3962400"/>
            <a:ext cx="829073" cy="253916"/>
          </a:xfrm>
          <a:prstGeom prst="rect">
            <a:avLst/>
          </a:prstGeom>
          <a:noFill/>
        </p:spPr>
        <p:txBody>
          <a:bodyPr wrap="none" rtlCol="0">
            <a:spAutoFit/>
          </a:bodyPr>
          <a:lstStyle/>
          <a:p>
            <a:r>
              <a:rPr lang="en-US" sz="1050" dirty="0" smtClean="0">
                <a:solidFill>
                  <a:schemeClr val="bg2"/>
                </a:solidFill>
                <a:latin typeface="Calibri" pitchFamily="34" charset="0"/>
              </a:rPr>
              <a:t>Uncertainty</a:t>
            </a:r>
            <a:endParaRPr lang="en-US" sz="1050" dirty="0">
              <a:solidFill>
                <a:schemeClr val="bg2"/>
              </a:solidFill>
              <a:latin typeface="Calibri" pitchFamily="34" charset="0"/>
            </a:endParaRPr>
          </a:p>
        </p:txBody>
      </p:sp>
      <p:sp>
        <p:nvSpPr>
          <p:cNvPr id="18" name="TextBox 17"/>
          <p:cNvSpPr txBox="1"/>
          <p:nvPr/>
        </p:nvSpPr>
        <p:spPr>
          <a:xfrm>
            <a:off x="7414869" y="3505200"/>
            <a:ext cx="1523603" cy="246221"/>
          </a:xfrm>
          <a:prstGeom prst="rect">
            <a:avLst/>
          </a:prstGeom>
          <a:solidFill>
            <a:schemeClr val="tx1"/>
          </a:solidFill>
        </p:spPr>
        <p:txBody>
          <a:bodyPr wrap="square" rtlCol="0">
            <a:spAutoFit/>
          </a:bodyPr>
          <a:lstStyle/>
          <a:p>
            <a:r>
              <a:rPr lang="en-US" sz="1000" dirty="0" smtClean="0">
                <a:solidFill>
                  <a:schemeClr val="bg2"/>
                </a:solidFill>
                <a:latin typeface="Arial" pitchFamily="34" charset="0"/>
                <a:cs typeface="Arial" pitchFamily="34" charset="0"/>
              </a:rPr>
              <a:t>DT-</a:t>
            </a:r>
            <a:r>
              <a:rPr lang="en-US" sz="1000" dirty="0" err="1" smtClean="0">
                <a:solidFill>
                  <a:schemeClr val="bg2"/>
                </a:solidFill>
                <a:latin typeface="Arial" pitchFamily="34" charset="0"/>
                <a:cs typeface="Arial" pitchFamily="34" charset="0"/>
              </a:rPr>
              <a:t>dyna</a:t>
            </a:r>
            <a:endParaRPr lang="en-US" sz="1000" dirty="0">
              <a:solidFill>
                <a:schemeClr val="bg2"/>
              </a:solidFill>
              <a:latin typeface="Arial" pitchFamily="34" charset="0"/>
              <a:cs typeface="Arial" pitchFamily="34" charset="0"/>
            </a:endParaRPr>
          </a:p>
        </p:txBody>
      </p:sp>
      <p:sp>
        <p:nvSpPr>
          <p:cNvPr id="19" name="TextBox 18"/>
          <p:cNvSpPr txBox="1"/>
          <p:nvPr/>
        </p:nvSpPr>
        <p:spPr>
          <a:xfrm>
            <a:off x="1726750" y="439580"/>
            <a:ext cx="1523603" cy="246221"/>
          </a:xfrm>
          <a:prstGeom prst="rect">
            <a:avLst/>
          </a:prstGeom>
          <a:solidFill>
            <a:schemeClr val="tx1"/>
          </a:solidFill>
        </p:spPr>
        <p:txBody>
          <a:bodyPr wrap="square" rtlCol="0">
            <a:spAutoFit/>
          </a:bodyPr>
          <a:lstStyle/>
          <a:p>
            <a:r>
              <a:rPr lang="en-US" sz="1000" dirty="0" smtClean="0">
                <a:solidFill>
                  <a:schemeClr val="bg2"/>
                </a:solidFill>
                <a:latin typeface="Arial" pitchFamily="34" charset="0"/>
                <a:cs typeface="Arial" pitchFamily="34" charset="0"/>
              </a:rPr>
              <a:t>DT-</a:t>
            </a:r>
            <a:r>
              <a:rPr lang="en-US" sz="1000" dirty="0" err="1" smtClean="0">
                <a:solidFill>
                  <a:schemeClr val="bg2"/>
                </a:solidFill>
                <a:latin typeface="Arial" pitchFamily="34" charset="0"/>
                <a:cs typeface="Arial" pitchFamily="34" charset="0"/>
              </a:rPr>
              <a:t>dyna</a:t>
            </a:r>
            <a:endParaRPr lang="en-US" sz="1000" dirty="0">
              <a:solidFill>
                <a:schemeClr val="bg2"/>
              </a:solidFill>
              <a:latin typeface="Arial" pitchFamily="34" charset="0"/>
              <a:cs typeface="Arial" pitchFamily="34" charset="0"/>
            </a:endParaRPr>
          </a:p>
        </p:txBody>
      </p:sp>
      <p:sp>
        <p:nvSpPr>
          <p:cNvPr id="20" name="TextBox 19"/>
          <p:cNvSpPr txBox="1"/>
          <p:nvPr/>
        </p:nvSpPr>
        <p:spPr>
          <a:xfrm>
            <a:off x="6602280" y="2057401"/>
            <a:ext cx="4773956" cy="461665"/>
          </a:xfrm>
          <a:prstGeom prst="rect">
            <a:avLst/>
          </a:prstGeom>
          <a:solidFill>
            <a:schemeClr val="accent4"/>
          </a:solidFill>
        </p:spPr>
        <p:txBody>
          <a:bodyPr wrap="square" rtlCol="0">
            <a:spAutoFit/>
          </a:bodyPr>
          <a:lstStyle/>
          <a:p>
            <a:r>
              <a:rPr lang="en-US" sz="2400" b="1" i="1" dirty="0" smtClean="0">
                <a:solidFill>
                  <a:srgbClr val="FF0000"/>
                </a:solidFill>
                <a:latin typeface="Calibri" pitchFamily="34" charset="0"/>
              </a:rPr>
              <a:t>Kapoor &amp; Horvitz UAI 2007</a:t>
            </a:r>
            <a:endParaRPr lang="en-US" sz="2400" b="1" i="1" dirty="0">
              <a:solidFill>
                <a:srgbClr val="FF0000"/>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1110961" y="0"/>
          <a:ext cx="13033156" cy="34194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977643" y="3809999"/>
          <a:ext cx="12804615" cy="291465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VPriorities</a:t>
            </a:r>
            <a:endParaRPr lang="en-US" dirty="0"/>
          </a:p>
        </p:txBody>
      </p:sp>
      <p:sp>
        <p:nvSpPr>
          <p:cNvPr id="4" name="Content Placeholder 2"/>
          <p:cNvSpPr>
            <a:spLocks noGrp="1"/>
          </p:cNvSpPr>
          <p:nvPr>
            <p:ph idx="1"/>
          </p:nvPr>
        </p:nvSpPr>
        <p:spPr/>
        <p:txBody>
          <a:bodyPr/>
          <a:lstStyle/>
          <a:p>
            <a:r>
              <a:rPr lang="en-US" smtClean="0"/>
              <a:t>Voicemail Management Systems</a:t>
            </a:r>
          </a:p>
          <a:p>
            <a:pPr lvl="1"/>
            <a:r>
              <a:rPr lang="en-US" smtClean="0"/>
              <a:t>Provide tags / classification / summarization</a:t>
            </a:r>
          </a:p>
          <a:p>
            <a:pPr lvl="1"/>
            <a:r>
              <a:rPr lang="en-US" smtClean="0"/>
              <a:t>Very hard to build a system that would work out of the box</a:t>
            </a:r>
          </a:p>
          <a:p>
            <a:pPr lvl="2"/>
            <a:r>
              <a:rPr lang="en-US" smtClean="0"/>
              <a:t>Need personalized training</a:t>
            </a:r>
          </a:p>
          <a:p>
            <a:pPr lvl="2"/>
            <a:r>
              <a:rPr lang="en-US" smtClean="0"/>
              <a:t>Dynamic context as preferences might change with time</a:t>
            </a:r>
          </a:p>
          <a:p>
            <a:endParaRPr lang="en-US" smtClean="0"/>
          </a:p>
          <a:p>
            <a:r>
              <a:rPr lang="en-US" smtClean="0"/>
              <a:t>Our approach:</a:t>
            </a:r>
          </a:p>
          <a:p>
            <a:pPr lvl="1"/>
            <a:r>
              <a:rPr lang="en-US" smtClean="0"/>
              <a:t>User driven </a:t>
            </a:r>
          </a:p>
          <a:p>
            <a:pPr lvl="2"/>
            <a:r>
              <a:rPr lang="en-US" smtClean="0"/>
              <a:t>Guide the user instead of actively probing</a:t>
            </a:r>
          </a:p>
          <a:p>
            <a:pPr lvl="2"/>
            <a:r>
              <a:rPr lang="en-US" smtClean="0"/>
              <a:t>VOP / VOF / VOR provides a nice way to replace an out-of-box model with a more personal one</a:t>
            </a: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0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10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0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1000"/>
                                        <p:tgtEl>
                                          <p:spTgt spid="4">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1000"/>
                                        <p:tgtEl>
                                          <p:spTgt spid="4">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fade">
                                      <p:cBhvr>
                                        <p:cTn id="30" dur="1000"/>
                                        <p:tgtEl>
                                          <p:spTgt spid="4">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animEffect transition="in" filter="fade">
                                      <p:cBhvr>
                                        <p:cTn id="33" dur="1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7" name="Line 19"/>
          <p:cNvSpPr>
            <a:spLocks noChangeShapeType="1"/>
          </p:cNvSpPr>
          <p:nvPr/>
        </p:nvSpPr>
        <p:spPr bwMode="auto">
          <a:xfrm>
            <a:off x="3961670" y="4459288"/>
            <a:ext cx="444384" cy="0"/>
          </a:xfrm>
          <a:prstGeom prst="line">
            <a:avLst/>
          </a:prstGeom>
          <a:noFill/>
          <a:ln w="9525">
            <a:solidFill>
              <a:schemeClr val="bg2"/>
            </a:solidFill>
            <a:round/>
            <a:headEnd/>
            <a:tailEnd/>
          </a:ln>
        </p:spPr>
        <p:txBody>
          <a:bodyPr/>
          <a:lstStyle/>
          <a:p>
            <a:endParaRPr lang="en-US"/>
          </a:p>
        </p:txBody>
      </p:sp>
      <p:sp>
        <p:nvSpPr>
          <p:cNvPr id="4104" name="Line 15"/>
          <p:cNvSpPr>
            <a:spLocks noChangeShapeType="1"/>
          </p:cNvSpPr>
          <p:nvPr/>
        </p:nvSpPr>
        <p:spPr bwMode="auto">
          <a:xfrm>
            <a:off x="6693276" y="4462463"/>
            <a:ext cx="1170211" cy="0"/>
          </a:xfrm>
          <a:prstGeom prst="line">
            <a:avLst/>
          </a:prstGeom>
          <a:noFill/>
          <a:ln w="9525">
            <a:solidFill>
              <a:schemeClr val="bg2"/>
            </a:solidFill>
            <a:round/>
            <a:headEnd/>
            <a:tailEnd/>
          </a:ln>
        </p:spPr>
        <p:txBody>
          <a:bodyPr/>
          <a:lstStyle/>
          <a:p>
            <a:endParaRPr lang="en-US"/>
          </a:p>
        </p:txBody>
      </p:sp>
      <p:sp>
        <p:nvSpPr>
          <p:cNvPr id="4098" name="Rectangle 2"/>
          <p:cNvSpPr>
            <a:spLocks noGrp="1" noChangeArrowheads="1"/>
          </p:cNvSpPr>
          <p:nvPr>
            <p:ph type="title"/>
          </p:nvPr>
        </p:nvSpPr>
        <p:spPr/>
        <p:txBody>
          <a:bodyPr/>
          <a:lstStyle/>
          <a:p>
            <a:r>
              <a:rPr lang="en-US" dirty="0" err="1" smtClean="0"/>
              <a:t>VPriorities</a:t>
            </a:r>
            <a:r>
              <a:rPr lang="en-US" dirty="0" smtClean="0"/>
              <a:t>:   Classification of Voice Messages </a:t>
            </a:r>
          </a:p>
        </p:txBody>
      </p:sp>
      <p:sp>
        <p:nvSpPr>
          <p:cNvPr id="4099" name="Rectangle 5"/>
          <p:cNvSpPr>
            <a:spLocks noGrp="1" noChangeArrowheads="1"/>
          </p:cNvSpPr>
          <p:nvPr>
            <p:ph idx="1"/>
          </p:nvPr>
        </p:nvSpPr>
        <p:spPr>
          <a:xfrm>
            <a:off x="6858000" y="1412875"/>
            <a:ext cx="4822958" cy="2769989"/>
          </a:xfrm>
        </p:spPr>
        <p:txBody>
          <a:bodyPr/>
          <a:lstStyle/>
          <a:p>
            <a:r>
              <a:rPr lang="en-US" sz="2400" dirty="0" smtClean="0"/>
              <a:t>Classify Voice Messages</a:t>
            </a:r>
          </a:p>
          <a:p>
            <a:pPr marL="685800" lvl="1" indent="-282575"/>
            <a:r>
              <a:rPr lang="en-US" sz="2000" dirty="0" smtClean="0"/>
              <a:t>Caller Knows Well? Yes / No </a:t>
            </a:r>
          </a:p>
          <a:p>
            <a:pPr marL="685800" lvl="1" indent="-282575"/>
            <a:r>
              <a:rPr lang="en-US" sz="2000" dirty="0" smtClean="0"/>
              <a:t>Urgent / Non-Urgent</a:t>
            </a:r>
          </a:p>
          <a:p>
            <a:pPr marL="685800" lvl="1" indent="-282575"/>
            <a:r>
              <a:rPr lang="en-US" sz="2000" dirty="0" smtClean="0"/>
              <a:t>Bulk / Non-Bulk</a:t>
            </a:r>
          </a:p>
          <a:p>
            <a:pPr marL="685800" lvl="1" indent="-282575"/>
            <a:r>
              <a:rPr lang="en-US" sz="2000" dirty="0" smtClean="0"/>
              <a:t>Mobile / Non-Mobile</a:t>
            </a:r>
          </a:p>
          <a:p>
            <a:pPr marL="685800" lvl="1" indent="-282575"/>
            <a:r>
              <a:rPr lang="en-US" sz="2000" dirty="0" smtClean="0"/>
              <a:t>Other classes</a:t>
            </a:r>
          </a:p>
          <a:p>
            <a:r>
              <a:rPr lang="en-US" sz="2400" dirty="0" smtClean="0"/>
              <a:t>Summarize </a:t>
            </a:r>
          </a:p>
          <a:p>
            <a:pPr lvl="1"/>
            <a:r>
              <a:rPr lang="en-US" sz="2000" dirty="0" smtClean="0"/>
              <a:t>Display on the Subject Line</a:t>
            </a:r>
          </a:p>
        </p:txBody>
      </p:sp>
      <p:sp>
        <p:nvSpPr>
          <p:cNvPr id="4100" name="Rectangle 10"/>
          <p:cNvSpPr>
            <a:spLocks noChangeArrowheads="1"/>
          </p:cNvSpPr>
          <p:nvPr/>
        </p:nvSpPr>
        <p:spPr bwMode="auto">
          <a:xfrm>
            <a:off x="2105536" y="2519366"/>
            <a:ext cx="1885458" cy="1176337"/>
          </a:xfrm>
          <a:prstGeom prst="rect">
            <a:avLst/>
          </a:prstGeom>
          <a:solidFill>
            <a:schemeClr val="accent1"/>
          </a:solidFill>
          <a:ln w="9525">
            <a:solidFill>
              <a:schemeClr val="bg2"/>
            </a:solidFill>
            <a:miter lim="800000"/>
            <a:headEnd/>
            <a:tailEnd/>
          </a:ln>
        </p:spPr>
        <p:txBody>
          <a:bodyPr wrap="none" anchor="ctr"/>
          <a:lstStyle/>
          <a:p>
            <a:pPr algn="ctr"/>
            <a:r>
              <a:rPr lang="en-US" sz="1600" b="1" dirty="0">
                <a:solidFill>
                  <a:schemeClr val="bg1"/>
                </a:solidFill>
                <a:latin typeface="Helvetica" pitchFamily="34" charset="0"/>
              </a:rPr>
              <a:t>Speech</a:t>
            </a:r>
          </a:p>
          <a:p>
            <a:pPr algn="ctr"/>
            <a:r>
              <a:rPr lang="en-US" sz="1600" b="1" dirty="0">
                <a:solidFill>
                  <a:schemeClr val="bg1"/>
                </a:solidFill>
                <a:latin typeface="Helvetica" pitchFamily="34" charset="0"/>
              </a:rPr>
              <a:t>Recognizer</a:t>
            </a:r>
          </a:p>
          <a:p>
            <a:pPr algn="ctr"/>
            <a:r>
              <a:rPr lang="en-US" sz="1200" b="1" dirty="0">
                <a:solidFill>
                  <a:schemeClr val="bg1"/>
                </a:solidFill>
                <a:latin typeface="Helvetica" pitchFamily="34" charset="0"/>
              </a:rPr>
              <a:t>(Keyword</a:t>
            </a:r>
          </a:p>
          <a:p>
            <a:pPr algn="ctr"/>
            <a:r>
              <a:rPr lang="en-US" sz="1200" b="1" dirty="0">
                <a:solidFill>
                  <a:schemeClr val="bg1"/>
                </a:solidFill>
                <a:latin typeface="Helvetica" pitchFamily="34" charset="0"/>
              </a:rPr>
              <a:t>Spotting)</a:t>
            </a:r>
          </a:p>
        </p:txBody>
      </p:sp>
      <p:sp>
        <p:nvSpPr>
          <p:cNvPr id="4101" name="Rectangle 12"/>
          <p:cNvSpPr>
            <a:spLocks noChangeArrowheads="1"/>
          </p:cNvSpPr>
          <p:nvPr/>
        </p:nvSpPr>
        <p:spPr bwMode="auto">
          <a:xfrm>
            <a:off x="2099187" y="4022725"/>
            <a:ext cx="1900272" cy="903288"/>
          </a:xfrm>
          <a:prstGeom prst="rect">
            <a:avLst/>
          </a:prstGeom>
          <a:solidFill>
            <a:schemeClr val="accent1"/>
          </a:solidFill>
          <a:ln w="9525">
            <a:solidFill>
              <a:schemeClr val="bg2"/>
            </a:solidFill>
            <a:miter lim="800000"/>
            <a:headEnd/>
            <a:tailEnd/>
          </a:ln>
        </p:spPr>
        <p:txBody>
          <a:bodyPr wrap="none" anchor="ctr"/>
          <a:lstStyle/>
          <a:p>
            <a:pPr algn="ctr"/>
            <a:r>
              <a:rPr lang="en-US" sz="1600" b="1" dirty="0">
                <a:solidFill>
                  <a:schemeClr val="bg1"/>
                </a:solidFill>
                <a:latin typeface="Helvetica" pitchFamily="34" charset="0"/>
              </a:rPr>
              <a:t>Pitch Tracker</a:t>
            </a:r>
          </a:p>
          <a:p>
            <a:pPr algn="ctr"/>
            <a:r>
              <a:rPr lang="en-US" sz="1200" b="1" dirty="0">
                <a:solidFill>
                  <a:schemeClr val="bg1"/>
                </a:solidFill>
                <a:latin typeface="Helvetica" pitchFamily="34" charset="0"/>
              </a:rPr>
              <a:t>(Syllable Rate,</a:t>
            </a:r>
          </a:p>
          <a:p>
            <a:pPr algn="ctr"/>
            <a:r>
              <a:rPr lang="en-US" sz="1200" b="1" dirty="0">
                <a:solidFill>
                  <a:schemeClr val="bg1"/>
                </a:solidFill>
                <a:latin typeface="Helvetica" pitchFamily="34" charset="0"/>
              </a:rPr>
              <a:t>Pauses etc)</a:t>
            </a:r>
          </a:p>
        </p:txBody>
      </p:sp>
      <p:sp>
        <p:nvSpPr>
          <p:cNvPr id="4102" name="Rectangle 13"/>
          <p:cNvSpPr>
            <a:spLocks noChangeArrowheads="1"/>
          </p:cNvSpPr>
          <p:nvPr/>
        </p:nvSpPr>
        <p:spPr bwMode="auto">
          <a:xfrm>
            <a:off x="2124580" y="5324475"/>
            <a:ext cx="1946826" cy="915988"/>
          </a:xfrm>
          <a:prstGeom prst="rect">
            <a:avLst/>
          </a:prstGeom>
          <a:solidFill>
            <a:schemeClr val="accent1"/>
          </a:solidFill>
          <a:ln w="9525">
            <a:solidFill>
              <a:schemeClr val="bg2"/>
            </a:solidFill>
            <a:miter lim="800000"/>
            <a:headEnd/>
            <a:tailEnd/>
          </a:ln>
        </p:spPr>
        <p:txBody>
          <a:bodyPr wrap="none" anchor="ctr"/>
          <a:lstStyle/>
          <a:p>
            <a:pPr algn="ctr"/>
            <a:r>
              <a:rPr lang="en-US" sz="1600" b="1" dirty="0">
                <a:solidFill>
                  <a:schemeClr val="bg1"/>
                </a:solidFill>
                <a:latin typeface="Helvetica" pitchFamily="34" charset="0"/>
              </a:rPr>
              <a:t>Meta Data </a:t>
            </a:r>
          </a:p>
          <a:p>
            <a:pPr algn="ctr"/>
            <a:r>
              <a:rPr lang="en-US" sz="1600" b="1" dirty="0">
                <a:solidFill>
                  <a:schemeClr val="bg1"/>
                </a:solidFill>
                <a:latin typeface="Helvetica" pitchFamily="34" charset="0"/>
              </a:rPr>
              <a:t>Extractor</a:t>
            </a:r>
          </a:p>
          <a:p>
            <a:pPr algn="ctr"/>
            <a:r>
              <a:rPr lang="en-US" sz="1200" b="1" dirty="0">
                <a:solidFill>
                  <a:schemeClr val="bg1"/>
                </a:solidFill>
                <a:latin typeface="Helvetica" pitchFamily="34" charset="0"/>
              </a:rPr>
              <a:t>(Date, Time,</a:t>
            </a:r>
          </a:p>
          <a:p>
            <a:pPr algn="ctr"/>
            <a:r>
              <a:rPr lang="en-US" sz="1200" b="1" dirty="0">
                <a:solidFill>
                  <a:schemeClr val="bg1"/>
                </a:solidFill>
                <a:latin typeface="Helvetica" pitchFamily="34" charset="0"/>
              </a:rPr>
              <a:t>Size etc)</a:t>
            </a:r>
          </a:p>
        </p:txBody>
      </p:sp>
      <p:sp>
        <p:nvSpPr>
          <p:cNvPr id="4103" name="Rectangle 14"/>
          <p:cNvSpPr>
            <a:spLocks noChangeArrowheads="1"/>
          </p:cNvSpPr>
          <p:nvPr/>
        </p:nvSpPr>
        <p:spPr bwMode="auto">
          <a:xfrm>
            <a:off x="4951710" y="3987800"/>
            <a:ext cx="1853717" cy="1041400"/>
          </a:xfrm>
          <a:prstGeom prst="rect">
            <a:avLst/>
          </a:prstGeom>
          <a:solidFill>
            <a:schemeClr val="accent1"/>
          </a:solidFill>
          <a:ln w="9525">
            <a:solidFill>
              <a:schemeClr val="bg2"/>
            </a:solidFill>
            <a:miter lim="800000"/>
            <a:headEnd/>
            <a:tailEnd/>
          </a:ln>
        </p:spPr>
        <p:txBody>
          <a:bodyPr wrap="none" anchor="ctr"/>
          <a:lstStyle/>
          <a:p>
            <a:pPr algn="ctr"/>
            <a:r>
              <a:rPr lang="en-US" sz="1600" b="1" dirty="0">
                <a:solidFill>
                  <a:schemeClr val="bg1"/>
                </a:solidFill>
                <a:latin typeface="Helvetica" pitchFamily="34" charset="0"/>
              </a:rPr>
              <a:t>Gaussian </a:t>
            </a:r>
          </a:p>
          <a:p>
            <a:pPr algn="ctr"/>
            <a:r>
              <a:rPr lang="en-US" sz="1600" b="1" dirty="0">
                <a:solidFill>
                  <a:schemeClr val="bg1"/>
                </a:solidFill>
                <a:latin typeface="Helvetica" pitchFamily="34" charset="0"/>
              </a:rPr>
              <a:t>Process </a:t>
            </a:r>
          </a:p>
          <a:p>
            <a:pPr algn="ctr"/>
            <a:r>
              <a:rPr lang="en-US" sz="1600" b="1" dirty="0">
                <a:solidFill>
                  <a:schemeClr val="bg1"/>
                </a:solidFill>
                <a:latin typeface="Helvetica" pitchFamily="34" charset="0"/>
              </a:rPr>
              <a:t>Classification</a:t>
            </a:r>
          </a:p>
        </p:txBody>
      </p:sp>
      <p:sp>
        <p:nvSpPr>
          <p:cNvPr id="4105" name="Text Box 16"/>
          <p:cNvSpPr txBox="1">
            <a:spLocks noChangeArrowheads="1"/>
          </p:cNvSpPr>
          <p:nvPr/>
        </p:nvSpPr>
        <p:spPr bwMode="auto">
          <a:xfrm>
            <a:off x="7042433" y="5016501"/>
            <a:ext cx="1697901" cy="707886"/>
          </a:xfrm>
          <a:prstGeom prst="rect">
            <a:avLst/>
          </a:prstGeom>
          <a:noFill/>
          <a:ln w="9525">
            <a:noFill/>
            <a:miter lim="800000"/>
            <a:headEnd/>
            <a:tailEnd/>
          </a:ln>
        </p:spPr>
        <p:txBody>
          <a:bodyPr wrap="none">
            <a:spAutoFit/>
          </a:bodyPr>
          <a:lstStyle/>
          <a:p>
            <a:pPr algn="ctr"/>
            <a:r>
              <a:rPr lang="en-US" sz="2000">
                <a:solidFill>
                  <a:schemeClr val="bg2"/>
                </a:solidFill>
                <a:latin typeface="Helvetica" pitchFamily="34" charset="0"/>
              </a:rPr>
              <a:t>Classification</a:t>
            </a:r>
          </a:p>
          <a:p>
            <a:pPr algn="ctr"/>
            <a:r>
              <a:rPr lang="en-US" sz="2000">
                <a:solidFill>
                  <a:schemeClr val="bg2"/>
                </a:solidFill>
                <a:latin typeface="Helvetica" pitchFamily="34" charset="0"/>
              </a:rPr>
              <a:t>Result</a:t>
            </a:r>
          </a:p>
        </p:txBody>
      </p:sp>
      <p:sp>
        <p:nvSpPr>
          <p:cNvPr id="4106" name="Line 18"/>
          <p:cNvSpPr>
            <a:spLocks noChangeShapeType="1"/>
          </p:cNvSpPr>
          <p:nvPr/>
        </p:nvSpPr>
        <p:spPr bwMode="auto">
          <a:xfrm>
            <a:off x="3952904" y="5803900"/>
            <a:ext cx="444384" cy="0"/>
          </a:xfrm>
          <a:prstGeom prst="line">
            <a:avLst/>
          </a:prstGeom>
          <a:noFill/>
          <a:ln w="9525">
            <a:solidFill>
              <a:schemeClr val="bg2"/>
            </a:solidFill>
            <a:round/>
            <a:headEnd/>
            <a:tailEnd/>
          </a:ln>
        </p:spPr>
        <p:txBody>
          <a:bodyPr/>
          <a:lstStyle/>
          <a:p>
            <a:endParaRPr lang="en-US"/>
          </a:p>
        </p:txBody>
      </p:sp>
      <p:sp>
        <p:nvSpPr>
          <p:cNvPr id="4108" name="Line 20"/>
          <p:cNvSpPr>
            <a:spLocks noChangeShapeType="1"/>
          </p:cNvSpPr>
          <p:nvPr/>
        </p:nvSpPr>
        <p:spPr bwMode="auto">
          <a:xfrm flipV="1">
            <a:off x="4409985" y="3024188"/>
            <a:ext cx="0" cy="2779712"/>
          </a:xfrm>
          <a:prstGeom prst="line">
            <a:avLst/>
          </a:prstGeom>
          <a:noFill/>
          <a:ln w="9525">
            <a:solidFill>
              <a:schemeClr val="bg2"/>
            </a:solidFill>
            <a:round/>
            <a:headEnd/>
            <a:tailEnd/>
          </a:ln>
        </p:spPr>
        <p:txBody>
          <a:bodyPr/>
          <a:lstStyle/>
          <a:p>
            <a:endParaRPr lang="en-US"/>
          </a:p>
        </p:txBody>
      </p:sp>
      <p:sp>
        <p:nvSpPr>
          <p:cNvPr id="4109" name="Line 21"/>
          <p:cNvSpPr>
            <a:spLocks noChangeShapeType="1"/>
          </p:cNvSpPr>
          <p:nvPr/>
        </p:nvSpPr>
        <p:spPr bwMode="auto">
          <a:xfrm>
            <a:off x="3944441" y="3019425"/>
            <a:ext cx="444384" cy="0"/>
          </a:xfrm>
          <a:prstGeom prst="line">
            <a:avLst/>
          </a:prstGeom>
          <a:noFill/>
          <a:ln w="9525">
            <a:solidFill>
              <a:schemeClr val="bg2"/>
            </a:solidFill>
            <a:round/>
            <a:headEnd/>
            <a:tailEnd/>
          </a:ln>
        </p:spPr>
        <p:txBody>
          <a:bodyPr/>
          <a:lstStyle/>
          <a:p>
            <a:endParaRPr lang="en-US"/>
          </a:p>
        </p:txBody>
      </p:sp>
      <p:sp>
        <p:nvSpPr>
          <p:cNvPr id="4110" name="Line 22"/>
          <p:cNvSpPr>
            <a:spLocks noChangeShapeType="1"/>
          </p:cNvSpPr>
          <p:nvPr/>
        </p:nvSpPr>
        <p:spPr bwMode="auto">
          <a:xfrm>
            <a:off x="4406560" y="4459288"/>
            <a:ext cx="522681" cy="0"/>
          </a:xfrm>
          <a:prstGeom prst="line">
            <a:avLst/>
          </a:prstGeom>
          <a:noFill/>
          <a:ln w="9525">
            <a:solidFill>
              <a:schemeClr val="bg2"/>
            </a:solidFill>
            <a:round/>
            <a:headEnd/>
            <a:tailEnd type="triangle" w="med" len="med"/>
          </a:ln>
        </p:spPr>
        <p:txBody>
          <a:bodyPr/>
          <a:lstStyle/>
          <a:p>
            <a:endParaRPr lang="en-US"/>
          </a:p>
        </p:txBody>
      </p:sp>
      <p:sp>
        <p:nvSpPr>
          <p:cNvPr id="4111" name="Line 23"/>
          <p:cNvSpPr>
            <a:spLocks noChangeShapeType="1"/>
          </p:cNvSpPr>
          <p:nvPr/>
        </p:nvSpPr>
        <p:spPr bwMode="auto">
          <a:xfrm>
            <a:off x="7876182" y="4464050"/>
            <a:ext cx="0" cy="546100"/>
          </a:xfrm>
          <a:prstGeom prst="line">
            <a:avLst/>
          </a:prstGeom>
          <a:noFill/>
          <a:ln w="9525">
            <a:solidFill>
              <a:schemeClr val="bg2"/>
            </a:solidFill>
            <a:round/>
            <a:headEnd/>
            <a:tailEnd type="triangle" w="med" len="med"/>
          </a:ln>
        </p:spPr>
        <p:txBody>
          <a:bodyPr/>
          <a:lstStyle/>
          <a:p>
            <a:endParaRPr lang="en-US"/>
          </a:p>
        </p:txBody>
      </p:sp>
      <p:sp>
        <p:nvSpPr>
          <p:cNvPr id="4112" name="Text Box 24"/>
          <p:cNvSpPr txBox="1">
            <a:spLocks noChangeArrowheads="1"/>
          </p:cNvSpPr>
          <p:nvPr/>
        </p:nvSpPr>
        <p:spPr bwMode="auto">
          <a:xfrm>
            <a:off x="317418" y="4156076"/>
            <a:ext cx="827471" cy="400110"/>
          </a:xfrm>
          <a:prstGeom prst="rect">
            <a:avLst/>
          </a:prstGeom>
          <a:noFill/>
          <a:ln w="9525">
            <a:noFill/>
            <a:miter lim="800000"/>
            <a:headEnd/>
            <a:tailEnd/>
          </a:ln>
        </p:spPr>
        <p:txBody>
          <a:bodyPr wrap="none">
            <a:spAutoFit/>
          </a:bodyPr>
          <a:lstStyle/>
          <a:p>
            <a:r>
              <a:rPr lang="en-US" sz="2000">
                <a:solidFill>
                  <a:schemeClr val="bg2"/>
                </a:solidFill>
                <a:latin typeface="Helvetica" pitchFamily="34" charset="0"/>
              </a:rPr>
              <a:t>Vmail</a:t>
            </a:r>
          </a:p>
        </p:txBody>
      </p:sp>
      <p:sp>
        <p:nvSpPr>
          <p:cNvPr id="4113" name="Line 25"/>
          <p:cNvSpPr>
            <a:spLocks noChangeShapeType="1"/>
          </p:cNvSpPr>
          <p:nvPr/>
        </p:nvSpPr>
        <p:spPr bwMode="auto">
          <a:xfrm flipV="1">
            <a:off x="1314110" y="3111503"/>
            <a:ext cx="791427" cy="1152525"/>
          </a:xfrm>
          <a:prstGeom prst="line">
            <a:avLst/>
          </a:prstGeom>
          <a:noFill/>
          <a:ln w="9525">
            <a:solidFill>
              <a:schemeClr val="bg2"/>
            </a:solidFill>
            <a:round/>
            <a:headEnd/>
            <a:tailEnd type="triangle" w="med" len="med"/>
          </a:ln>
        </p:spPr>
        <p:txBody>
          <a:bodyPr/>
          <a:lstStyle/>
          <a:p>
            <a:endParaRPr lang="en-US"/>
          </a:p>
        </p:txBody>
      </p:sp>
      <p:sp>
        <p:nvSpPr>
          <p:cNvPr id="4114" name="Line 26"/>
          <p:cNvSpPr>
            <a:spLocks noChangeShapeType="1"/>
          </p:cNvSpPr>
          <p:nvPr/>
        </p:nvSpPr>
        <p:spPr bwMode="auto">
          <a:xfrm>
            <a:off x="1265438" y="4476753"/>
            <a:ext cx="840099" cy="1211263"/>
          </a:xfrm>
          <a:prstGeom prst="line">
            <a:avLst/>
          </a:prstGeom>
          <a:noFill/>
          <a:ln w="9525">
            <a:solidFill>
              <a:schemeClr val="bg2"/>
            </a:solidFill>
            <a:round/>
            <a:headEnd/>
            <a:tailEnd type="triangle" w="med" len="med"/>
          </a:ln>
        </p:spPr>
        <p:txBody>
          <a:bodyPr/>
          <a:lstStyle/>
          <a:p>
            <a:endParaRPr lang="en-US"/>
          </a:p>
        </p:txBody>
      </p:sp>
      <p:sp>
        <p:nvSpPr>
          <p:cNvPr id="4115" name="Line 27"/>
          <p:cNvSpPr>
            <a:spLocks noChangeShapeType="1"/>
          </p:cNvSpPr>
          <p:nvPr/>
        </p:nvSpPr>
        <p:spPr bwMode="auto">
          <a:xfrm>
            <a:off x="1328921" y="4394200"/>
            <a:ext cx="759686" cy="0"/>
          </a:xfrm>
          <a:prstGeom prst="line">
            <a:avLst/>
          </a:prstGeom>
          <a:noFill/>
          <a:ln w="9525">
            <a:solidFill>
              <a:schemeClr val="bg2"/>
            </a:solidFill>
            <a:round/>
            <a:headEnd/>
            <a:tailEnd type="triangle" w="med" len="med"/>
          </a:ln>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6" name="Picture 4"/>
          <p:cNvPicPr>
            <a:picLocks noChangeAspect="1" noChangeArrowheads="1"/>
          </p:cNvPicPr>
          <p:nvPr/>
        </p:nvPicPr>
        <p:blipFill>
          <a:blip r:embed="rId3"/>
          <a:srcRect/>
          <a:stretch>
            <a:fillRect/>
          </a:stretch>
        </p:blipFill>
        <p:spPr bwMode="auto">
          <a:xfrm>
            <a:off x="0" y="0"/>
            <a:ext cx="8557571" cy="4124010"/>
          </a:xfrm>
          <a:prstGeom prst="rect">
            <a:avLst/>
          </a:prstGeom>
          <a:noFill/>
          <a:ln w="9525">
            <a:noFill/>
            <a:miter lim="800000"/>
            <a:headEnd/>
            <a:tailEnd/>
          </a:ln>
          <a:effectLst/>
        </p:spPr>
      </p:pic>
      <p:sp>
        <p:nvSpPr>
          <p:cNvPr id="8" name="Oval 7"/>
          <p:cNvSpPr/>
          <p:nvPr/>
        </p:nvSpPr>
        <p:spPr bwMode="auto">
          <a:xfrm>
            <a:off x="0" y="1600200"/>
            <a:ext cx="4062942" cy="1371600"/>
          </a:xfrm>
          <a:prstGeom prst="ellipse">
            <a:avLst/>
          </a:prstGeom>
          <a:noFill/>
          <a:ln w="508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9" name="Oval 8"/>
          <p:cNvSpPr/>
          <p:nvPr/>
        </p:nvSpPr>
        <p:spPr bwMode="auto">
          <a:xfrm>
            <a:off x="6195986" y="0"/>
            <a:ext cx="2234618" cy="1371600"/>
          </a:xfrm>
          <a:prstGeom prst="ellipse">
            <a:avLst/>
          </a:prstGeom>
          <a:noFill/>
          <a:ln w="508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0" name="TextBox 9"/>
          <p:cNvSpPr txBox="1"/>
          <p:nvPr/>
        </p:nvSpPr>
        <p:spPr>
          <a:xfrm>
            <a:off x="4627434" y="1371601"/>
            <a:ext cx="1665841" cy="646331"/>
          </a:xfrm>
          <a:prstGeom prst="rect">
            <a:avLst/>
          </a:prstGeom>
          <a:noFill/>
        </p:spPr>
        <p:txBody>
          <a:bodyPr wrap="none" rtlCol="0">
            <a:spAutoFit/>
          </a:bodyPr>
          <a:lstStyle/>
          <a:p>
            <a:r>
              <a:rPr lang="en-US" dirty="0" smtClean="0">
                <a:solidFill>
                  <a:schemeClr val="bg2"/>
                </a:solidFill>
              </a:rPr>
              <a:t>Classification</a:t>
            </a:r>
          </a:p>
          <a:p>
            <a:pPr algn="ctr"/>
            <a:r>
              <a:rPr lang="en-US" dirty="0" smtClean="0">
                <a:solidFill>
                  <a:schemeClr val="bg2"/>
                </a:solidFill>
              </a:rPr>
              <a:t>Probabilities</a:t>
            </a:r>
            <a:endParaRPr lang="en-US" dirty="0">
              <a:solidFill>
                <a:schemeClr val="bg2"/>
              </a:solidFill>
            </a:endParaRPr>
          </a:p>
        </p:txBody>
      </p:sp>
      <p:sp>
        <p:nvSpPr>
          <p:cNvPr id="11" name="TextBox 10"/>
          <p:cNvSpPr txBox="1"/>
          <p:nvPr/>
        </p:nvSpPr>
        <p:spPr>
          <a:xfrm>
            <a:off x="9285147" y="1752600"/>
            <a:ext cx="1287532" cy="646331"/>
          </a:xfrm>
          <a:prstGeom prst="rect">
            <a:avLst/>
          </a:prstGeom>
          <a:noFill/>
        </p:spPr>
        <p:txBody>
          <a:bodyPr wrap="none" rtlCol="0">
            <a:spAutoFit/>
          </a:bodyPr>
          <a:lstStyle/>
          <a:p>
            <a:r>
              <a:rPr lang="en-US" dirty="0" smtClean="0">
                <a:solidFill>
                  <a:schemeClr val="bg2"/>
                </a:solidFill>
              </a:rPr>
              <a:t>Annotation</a:t>
            </a:r>
          </a:p>
          <a:p>
            <a:pPr algn="ctr"/>
            <a:r>
              <a:rPr lang="en-US" dirty="0" smtClean="0">
                <a:solidFill>
                  <a:schemeClr val="bg2"/>
                </a:solidFill>
              </a:rPr>
              <a:t>tool</a:t>
            </a:r>
          </a:p>
        </p:txBody>
      </p:sp>
      <p:cxnSp>
        <p:nvCxnSpPr>
          <p:cNvPr id="13" name="Straight Arrow Connector 12"/>
          <p:cNvCxnSpPr/>
          <p:nvPr/>
        </p:nvCxnSpPr>
        <p:spPr bwMode="auto">
          <a:xfrm rot="10800000" flipV="1">
            <a:off x="3961368" y="1828800"/>
            <a:ext cx="507868" cy="304800"/>
          </a:xfrm>
          <a:prstGeom prst="straightConnector1">
            <a:avLst/>
          </a:prstGeom>
          <a:solidFill>
            <a:schemeClr val="accent1"/>
          </a:solidFill>
          <a:ln w="50800" cap="flat" cmpd="sng" algn="ctr">
            <a:solidFill>
              <a:schemeClr val="bg2"/>
            </a:solidFill>
            <a:prstDash val="solid"/>
            <a:round/>
            <a:headEnd type="none" w="med" len="med"/>
            <a:tailEnd type="arrow"/>
          </a:ln>
          <a:effectLst/>
        </p:spPr>
      </p:cxnSp>
      <p:pic>
        <p:nvPicPr>
          <p:cNvPr id="80897" name="Picture 1"/>
          <p:cNvPicPr>
            <a:picLocks noChangeAspect="1" noChangeArrowheads="1"/>
          </p:cNvPicPr>
          <p:nvPr/>
        </p:nvPicPr>
        <p:blipFill>
          <a:blip r:embed="rId4"/>
          <a:srcRect/>
          <a:stretch>
            <a:fillRect/>
          </a:stretch>
        </p:blipFill>
        <p:spPr bwMode="auto">
          <a:xfrm>
            <a:off x="1844228" y="2649184"/>
            <a:ext cx="10344597" cy="4208817"/>
          </a:xfrm>
          <a:prstGeom prst="rect">
            <a:avLst/>
          </a:prstGeom>
          <a:noFill/>
          <a:ln w="9525">
            <a:noFill/>
            <a:miter lim="800000"/>
            <a:headEnd/>
            <a:tailEnd/>
          </a:ln>
          <a:effectLst/>
        </p:spPr>
      </p:pic>
      <p:sp>
        <p:nvSpPr>
          <p:cNvPr id="21" name="Rectangle 2"/>
          <p:cNvSpPr>
            <a:spLocks noGrp="1" noChangeArrowheads="1"/>
          </p:cNvSpPr>
          <p:nvPr>
            <p:ph type="title"/>
          </p:nvPr>
        </p:nvSpPr>
        <p:spPr>
          <a:xfrm>
            <a:off x="8836898" y="228600"/>
            <a:ext cx="3148780" cy="664797"/>
          </a:xfrm>
        </p:spPr>
        <p:txBody>
          <a:bodyPr/>
          <a:lstStyle/>
          <a:p>
            <a:r>
              <a:rPr lang="en-US" dirty="0" err="1" smtClean="0"/>
              <a:t>Vpriorities</a:t>
            </a:r>
            <a:endParaRPr lang="en-US" dirty="0"/>
          </a:p>
        </p:txBody>
      </p:sp>
      <p:cxnSp>
        <p:nvCxnSpPr>
          <p:cNvPr id="15" name="Straight Arrow Connector 14"/>
          <p:cNvCxnSpPr/>
          <p:nvPr/>
        </p:nvCxnSpPr>
        <p:spPr bwMode="auto">
          <a:xfrm rot="10800000">
            <a:off x="8125886" y="1277034"/>
            <a:ext cx="1117308" cy="780366"/>
          </a:xfrm>
          <a:prstGeom prst="straightConnector1">
            <a:avLst/>
          </a:prstGeom>
          <a:solidFill>
            <a:schemeClr val="accent1"/>
          </a:solidFill>
          <a:ln w="50800" cap="flat" cmpd="sng" algn="ctr">
            <a:solidFill>
              <a:schemeClr val="bg2"/>
            </a:solidFill>
            <a:prstDash val="solid"/>
            <a:round/>
            <a:headEnd type="none" w="med" len="med"/>
            <a:tailEnd type="arrow"/>
          </a:ln>
          <a:effectLst/>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52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8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5639873" y="1371603"/>
            <a:ext cx="6345807" cy="3606165"/>
          </a:xfrm>
          <a:prstGeom prst="rect">
            <a:avLst/>
          </a:prstGeom>
          <a:noFill/>
          <a:ln w="9525">
            <a:noFill/>
            <a:miter lim="800000"/>
            <a:headEnd/>
            <a:tailEnd/>
          </a:ln>
          <a:effectLst/>
        </p:spPr>
      </p:pic>
      <p:sp>
        <p:nvSpPr>
          <p:cNvPr id="392194" name="Rectangle 2"/>
          <p:cNvSpPr>
            <a:spLocks noGrp="1" noChangeArrowheads="1"/>
          </p:cNvSpPr>
          <p:nvPr>
            <p:ph type="title"/>
          </p:nvPr>
        </p:nvSpPr>
        <p:spPr/>
        <p:txBody>
          <a:bodyPr/>
          <a:lstStyle/>
          <a:p>
            <a:r>
              <a:rPr lang="en-US" dirty="0" err="1" smtClean="0"/>
              <a:t>VPriorities</a:t>
            </a:r>
            <a:r>
              <a:rPr lang="en-US" dirty="0" smtClean="0"/>
              <a:t>:   Results</a:t>
            </a:r>
            <a:endParaRPr lang="en-US" dirty="0"/>
          </a:p>
        </p:txBody>
      </p:sp>
      <p:sp>
        <p:nvSpPr>
          <p:cNvPr id="392202" name="Rectangle 10"/>
          <p:cNvSpPr>
            <a:spLocks noChangeArrowheads="1"/>
          </p:cNvSpPr>
          <p:nvPr/>
        </p:nvSpPr>
        <p:spPr bwMode="auto">
          <a:xfrm>
            <a:off x="385133" y="1800228"/>
            <a:ext cx="7349270" cy="2760663"/>
          </a:xfrm>
          <a:prstGeom prst="rect">
            <a:avLst/>
          </a:prstGeom>
          <a:noFill/>
          <a:ln w="9525">
            <a:noFill/>
            <a:miter lim="800000"/>
            <a:headEnd/>
            <a:tailEnd/>
          </a:ln>
          <a:effectLst/>
        </p:spPr>
        <p:txBody>
          <a:bodyPr/>
          <a:lstStyle/>
          <a:p>
            <a:pPr marL="342900" indent="-342900">
              <a:spcBef>
                <a:spcPct val="20000"/>
              </a:spcBef>
            </a:pPr>
            <a:r>
              <a:rPr lang="en-US" sz="2400">
                <a:solidFill>
                  <a:schemeClr val="bg1"/>
                </a:solidFill>
              </a:rPr>
              <a:t>207 Voice Messages Collected over </a:t>
            </a:r>
          </a:p>
          <a:p>
            <a:pPr marL="342900" indent="-342900">
              <a:spcBef>
                <a:spcPct val="20000"/>
              </a:spcBef>
            </a:pPr>
            <a:r>
              <a:rPr lang="en-US" sz="2400">
                <a:solidFill>
                  <a:schemeClr val="bg1"/>
                </a:solidFill>
              </a:rPr>
              <a:t>8 Months</a:t>
            </a:r>
          </a:p>
          <a:p>
            <a:pPr marL="342900" indent="-342900">
              <a:spcBef>
                <a:spcPct val="20000"/>
              </a:spcBef>
            </a:pPr>
            <a:r>
              <a:rPr lang="en-US" sz="2400">
                <a:solidFill>
                  <a:schemeClr val="bg1"/>
                </a:solidFill>
              </a:rPr>
              <a:t> </a:t>
            </a:r>
          </a:p>
          <a:p>
            <a:pPr marL="342900" indent="-342900">
              <a:spcBef>
                <a:spcPct val="20000"/>
              </a:spcBef>
            </a:pPr>
            <a:r>
              <a:rPr lang="en-US" sz="2400">
                <a:solidFill>
                  <a:schemeClr val="bg1"/>
                </a:solidFill>
              </a:rPr>
              <a:t>Misclassification Cost = 10 USD </a:t>
            </a:r>
          </a:p>
          <a:p>
            <a:pPr marL="342900" indent="-342900">
              <a:spcBef>
                <a:spcPct val="20000"/>
              </a:spcBef>
            </a:pPr>
            <a:r>
              <a:rPr lang="en-US" sz="2400">
                <a:solidFill>
                  <a:schemeClr val="bg1"/>
                </a:solidFill>
              </a:rPr>
              <a:t>Label Cost = 0.01 USD * Length</a:t>
            </a:r>
          </a:p>
          <a:p>
            <a:pPr marL="742950" lvl="1" indent="-285750">
              <a:spcBef>
                <a:spcPct val="20000"/>
              </a:spcBef>
            </a:pPr>
            <a:endParaRPr lang="en-US" sz="2000">
              <a:solidFill>
                <a:srgbClr val="006600"/>
              </a:solidFill>
            </a:endParaRPr>
          </a:p>
          <a:p>
            <a:pPr marL="742950" lvl="1" indent="-285750">
              <a:spcBef>
                <a:spcPct val="20000"/>
              </a:spcBef>
            </a:pPr>
            <a:endParaRPr lang="en-US" sz="2000">
              <a:solidFill>
                <a:srgbClr val="006600"/>
              </a:solidFill>
            </a:endParaRPr>
          </a:p>
        </p:txBody>
      </p:sp>
      <p:grpSp>
        <p:nvGrpSpPr>
          <p:cNvPr id="2" name="Group 16"/>
          <p:cNvGrpSpPr>
            <a:grpSpLocks/>
          </p:cNvGrpSpPr>
          <p:nvPr/>
        </p:nvGrpSpPr>
        <p:grpSpPr bwMode="auto">
          <a:xfrm>
            <a:off x="1032666" y="5067300"/>
            <a:ext cx="9829356" cy="1582738"/>
            <a:chOff x="488" y="3192"/>
            <a:chExt cx="4645" cy="997"/>
          </a:xfrm>
        </p:grpSpPr>
        <p:sp>
          <p:nvSpPr>
            <p:cNvPr id="392203" name="Text Box 11"/>
            <p:cNvSpPr txBox="1">
              <a:spLocks noChangeArrowheads="1"/>
            </p:cNvSpPr>
            <p:nvPr/>
          </p:nvSpPr>
          <p:spPr bwMode="auto">
            <a:xfrm>
              <a:off x="3722" y="3539"/>
              <a:ext cx="1376" cy="640"/>
            </a:xfrm>
            <a:prstGeom prst="rect">
              <a:avLst/>
            </a:prstGeom>
            <a:noFill/>
            <a:ln w="9525">
              <a:noFill/>
              <a:miter lim="800000"/>
              <a:headEnd/>
              <a:tailEnd/>
            </a:ln>
            <a:effectLst/>
          </p:spPr>
          <p:txBody>
            <a:bodyPr wrap="none">
              <a:spAutoFit/>
            </a:bodyPr>
            <a:lstStyle/>
            <a:p>
              <a:pPr lvl="1"/>
              <a:r>
                <a:rPr lang="en-US" sz="2000">
                  <a:solidFill>
                    <a:srgbClr val="006600"/>
                  </a:solidFill>
                </a:rPr>
                <a:t>67.8% using 635.0$</a:t>
              </a:r>
            </a:p>
            <a:p>
              <a:pPr lvl="1"/>
              <a:r>
                <a:rPr lang="en-US" sz="2000">
                  <a:solidFill>
                    <a:srgbClr val="006600"/>
                  </a:solidFill>
                </a:rPr>
                <a:t>63.0% using 727.6$</a:t>
              </a:r>
            </a:p>
            <a:p>
              <a:pPr lvl="1"/>
              <a:r>
                <a:rPr lang="en-US" sz="2000">
                  <a:solidFill>
                    <a:srgbClr val="006600"/>
                  </a:solidFill>
                </a:rPr>
                <a:t>53.2% using 913.0$</a:t>
              </a:r>
            </a:p>
          </p:txBody>
        </p:sp>
        <p:sp>
          <p:nvSpPr>
            <p:cNvPr id="392204" name="Text Box 12"/>
            <p:cNvSpPr txBox="1">
              <a:spLocks noChangeArrowheads="1"/>
            </p:cNvSpPr>
            <p:nvPr/>
          </p:nvSpPr>
          <p:spPr bwMode="auto">
            <a:xfrm>
              <a:off x="488" y="3549"/>
              <a:ext cx="2846" cy="640"/>
            </a:xfrm>
            <a:prstGeom prst="rect">
              <a:avLst/>
            </a:prstGeom>
            <a:noFill/>
            <a:ln w="9525">
              <a:noFill/>
              <a:miter lim="800000"/>
              <a:headEnd/>
              <a:tailEnd/>
            </a:ln>
            <a:effectLst/>
          </p:spPr>
          <p:txBody>
            <a:bodyPr wrap="none">
              <a:spAutoFit/>
            </a:bodyPr>
            <a:lstStyle/>
            <a:p>
              <a:pPr lvl="1"/>
              <a:r>
                <a:rPr lang="en-US" sz="2000" dirty="0" smtClean="0">
                  <a:solidFill>
                    <a:srgbClr val="006600"/>
                  </a:solidFill>
                </a:rPr>
                <a:t>Knows Well? Yes / No    : </a:t>
              </a:r>
              <a:r>
                <a:rPr lang="en-US" sz="2000" dirty="0">
                  <a:solidFill>
                    <a:srgbClr val="006600"/>
                  </a:solidFill>
                </a:rPr>
                <a:t>72.9% using 518.5$</a:t>
              </a:r>
            </a:p>
            <a:p>
              <a:pPr lvl="1"/>
              <a:r>
                <a:rPr lang="en-US" sz="2000" dirty="0" smtClean="0">
                  <a:solidFill>
                    <a:srgbClr val="006600"/>
                  </a:solidFill>
                </a:rPr>
                <a:t>Mobile / Not </a:t>
              </a:r>
              <a:r>
                <a:rPr lang="en-US" sz="2000" dirty="0">
                  <a:solidFill>
                    <a:srgbClr val="006600"/>
                  </a:solidFill>
                </a:rPr>
                <a:t>Mobile      </a:t>
              </a:r>
              <a:r>
                <a:rPr lang="en-US" sz="2000" dirty="0" smtClean="0">
                  <a:solidFill>
                    <a:srgbClr val="006600"/>
                  </a:solidFill>
                </a:rPr>
                <a:t>  : 66.9</a:t>
              </a:r>
              <a:r>
                <a:rPr lang="en-US" sz="2000" dirty="0">
                  <a:solidFill>
                    <a:srgbClr val="006600"/>
                  </a:solidFill>
                </a:rPr>
                <a:t>% using 632.2$</a:t>
              </a:r>
            </a:p>
            <a:p>
              <a:pPr lvl="1"/>
              <a:r>
                <a:rPr lang="en-US" sz="2000" dirty="0" smtClean="0">
                  <a:solidFill>
                    <a:srgbClr val="006600"/>
                  </a:solidFill>
                </a:rPr>
                <a:t>Urgent / Non-Urgent      : </a:t>
              </a:r>
              <a:r>
                <a:rPr lang="en-US" sz="2000" dirty="0">
                  <a:solidFill>
                    <a:srgbClr val="006600"/>
                  </a:solidFill>
                </a:rPr>
                <a:t>53.2% using 899.5$</a:t>
              </a:r>
              <a:endParaRPr lang="en-US" sz="2000" dirty="0"/>
            </a:p>
          </p:txBody>
        </p:sp>
        <p:sp>
          <p:nvSpPr>
            <p:cNvPr id="392205" name="Text Box 13"/>
            <p:cNvSpPr txBox="1">
              <a:spLocks noChangeArrowheads="1"/>
            </p:cNvSpPr>
            <p:nvPr/>
          </p:nvSpPr>
          <p:spPr bwMode="auto">
            <a:xfrm>
              <a:off x="2261" y="3198"/>
              <a:ext cx="1247" cy="407"/>
            </a:xfrm>
            <a:prstGeom prst="rect">
              <a:avLst/>
            </a:prstGeom>
            <a:noFill/>
            <a:ln w="9525">
              <a:noFill/>
              <a:miter lim="800000"/>
              <a:headEnd/>
              <a:tailEnd/>
            </a:ln>
            <a:effectLst/>
          </p:spPr>
          <p:txBody>
            <a:bodyPr wrap="none">
              <a:spAutoFit/>
            </a:bodyPr>
            <a:lstStyle/>
            <a:p>
              <a:pPr algn="ctr"/>
              <a:r>
                <a:rPr lang="en-US" sz="2000" u="sng">
                  <a:solidFill>
                    <a:schemeClr val="bg2"/>
                  </a:solidFill>
                </a:rPr>
                <a:t>Selective Supervision</a:t>
              </a:r>
            </a:p>
            <a:p>
              <a:pPr algn="ctr"/>
              <a:r>
                <a:rPr lang="en-US" sz="1600" i="1">
                  <a:solidFill>
                    <a:schemeClr val="bg2"/>
                  </a:solidFill>
                </a:rPr>
                <a:t>Accuracy with 22 labels</a:t>
              </a:r>
            </a:p>
          </p:txBody>
        </p:sp>
        <p:sp>
          <p:nvSpPr>
            <p:cNvPr id="392206" name="Text Box 14"/>
            <p:cNvSpPr txBox="1">
              <a:spLocks noChangeArrowheads="1"/>
            </p:cNvSpPr>
            <p:nvPr/>
          </p:nvSpPr>
          <p:spPr bwMode="auto">
            <a:xfrm>
              <a:off x="4034" y="3192"/>
              <a:ext cx="1099" cy="407"/>
            </a:xfrm>
            <a:prstGeom prst="rect">
              <a:avLst/>
            </a:prstGeom>
            <a:noFill/>
            <a:ln w="9525">
              <a:noFill/>
              <a:miter lim="800000"/>
              <a:headEnd/>
              <a:tailEnd/>
            </a:ln>
            <a:effectLst/>
          </p:spPr>
          <p:txBody>
            <a:bodyPr wrap="none">
              <a:spAutoFit/>
            </a:bodyPr>
            <a:lstStyle/>
            <a:p>
              <a:pPr algn="ctr"/>
              <a:r>
                <a:rPr lang="en-US" sz="2000" u="sng">
                  <a:solidFill>
                    <a:schemeClr val="bg2"/>
                  </a:solidFill>
                </a:rPr>
                <a:t>Random</a:t>
              </a:r>
            </a:p>
            <a:p>
              <a:pPr algn="ctr"/>
              <a:r>
                <a:rPr lang="en-US" sz="1600" i="1">
                  <a:solidFill>
                    <a:schemeClr val="bg2"/>
                  </a:solidFill>
                </a:rPr>
                <a:t>Accuracy with 22 labels</a:t>
              </a:r>
            </a:p>
          </p:txBody>
        </p:sp>
      </p:grpSp>
      <p:sp>
        <p:nvSpPr>
          <p:cNvPr id="11" name="Rectangle 10"/>
          <p:cNvSpPr/>
          <p:nvPr/>
        </p:nvSpPr>
        <p:spPr bwMode="auto">
          <a:xfrm>
            <a:off x="6703854" y="1219200"/>
            <a:ext cx="4977104" cy="381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2"/>
                </a:solidFill>
                <a:latin typeface="+mj-lt"/>
              </a:rPr>
              <a:t>Knows Well / Does Not Know Well</a:t>
            </a:r>
            <a:endParaRPr kumimoji="0" lang="en-US" b="0" i="0" u="none" strike="noStrike" cap="none" normalizeH="0" baseline="0" dirty="0" smtClean="0">
              <a:ln>
                <a:noFill/>
              </a:ln>
              <a:solidFill>
                <a:schemeClr val="bg2"/>
              </a:solidFill>
              <a:effectLst/>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mtClean="0"/>
              <a:t>VPriorities:   Features</a:t>
            </a:r>
            <a:endParaRPr lang="en-US" dirty="0" smtClean="0"/>
          </a:p>
        </p:txBody>
      </p:sp>
      <p:pic>
        <p:nvPicPr>
          <p:cNvPr id="394249" name="Picture 9">
            <a:hlinkClick r:id="" action="ppaction://media"/>
          </p:cNvPr>
          <p:cNvPicPr>
            <a:picLocks noRot="1" noChangeAspect="1" noChangeArrowheads="1"/>
          </p:cNvPicPr>
          <p:nvPr>
            <a:wavAudioFile r:embed="rId1" name="vmail1.wav"/>
          </p:nvPr>
        </p:nvPicPr>
        <p:blipFill>
          <a:blip r:embed="rId5"/>
          <a:srcRect/>
          <a:stretch>
            <a:fillRect/>
          </a:stretch>
        </p:blipFill>
        <p:spPr bwMode="auto">
          <a:xfrm>
            <a:off x="1438959" y="3875088"/>
            <a:ext cx="406294" cy="304800"/>
          </a:xfrm>
          <a:prstGeom prst="rect">
            <a:avLst/>
          </a:prstGeom>
          <a:noFill/>
          <a:ln w="9525">
            <a:noFill/>
            <a:miter lim="800000"/>
            <a:headEnd/>
            <a:tailEnd/>
          </a:ln>
        </p:spPr>
      </p:pic>
      <p:pic>
        <p:nvPicPr>
          <p:cNvPr id="394250" name="Picture 10">
            <a:hlinkClick r:id="" action="ppaction://media"/>
          </p:cNvPr>
          <p:cNvPicPr>
            <a:picLocks noRot="1" noChangeAspect="1" noChangeArrowheads="1"/>
          </p:cNvPicPr>
          <p:nvPr>
            <a:wavAudioFile r:embed="rId2" name="vmail67.wav"/>
          </p:nvPr>
        </p:nvPicPr>
        <p:blipFill>
          <a:blip r:embed="rId5"/>
          <a:srcRect/>
          <a:stretch>
            <a:fillRect/>
          </a:stretch>
        </p:blipFill>
        <p:spPr bwMode="auto">
          <a:xfrm>
            <a:off x="1443191" y="1874838"/>
            <a:ext cx="406294" cy="304800"/>
          </a:xfrm>
          <a:prstGeom prst="rect">
            <a:avLst/>
          </a:prstGeom>
          <a:noFill/>
          <a:ln w="9525">
            <a:noFill/>
            <a:miter lim="800000"/>
            <a:headEnd/>
            <a:tailEnd/>
          </a:ln>
        </p:spPr>
      </p:pic>
      <p:sp>
        <p:nvSpPr>
          <p:cNvPr id="5127" name="Text Box 16"/>
          <p:cNvSpPr txBox="1">
            <a:spLocks noChangeArrowheads="1"/>
          </p:cNvSpPr>
          <p:nvPr/>
        </p:nvSpPr>
        <p:spPr bwMode="auto">
          <a:xfrm>
            <a:off x="3544495" y="4346576"/>
            <a:ext cx="1366080" cy="400110"/>
          </a:xfrm>
          <a:prstGeom prst="rect">
            <a:avLst/>
          </a:prstGeom>
          <a:noFill/>
          <a:ln w="9525">
            <a:noFill/>
            <a:miter lim="800000"/>
            <a:headEnd/>
            <a:tailEnd/>
          </a:ln>
        </p:spPr>
        <p:txBody>
          <a:bodyPr wrap="none">
            <a:spAutoFit/>
          </a:bodyPr>
          <a:lstStyle/>
          <a:p>
            <a:r>
              <a:rPr lang="en-US" sz="2000" i="1">
                <a:solidFill>
                  <a:schemeClr val="bg2"/>
                </a:solidFill>
                <a:latin typeface="Helvetica" pitchFamily="34" charset="0"/>
              </a:rPr>
              <a:t>Meta Data</a:t>
            </a:r>
          </a:p>
        </p:txBody>
      </p:sp>
      <p:sp>
        <p:nvSpPr>
          <p:cNvPr id="5128" name="Text Box 17"/>
          <p:cNvSpPr txBox="1">
            <a:spLocks noChangeArrowheads="1"/>
          </p:cNvSpPr>
          <p:nvPr/>
        </p:nvSpPr>
        <p:spPr bwMode="auto">
          <a:xfrm>
            <a:off x="7711125" y="185739"/>
            <a:ext cx="1253869" cy="707886"/>
          </a:xfrm>
          <a:prstGeom prst="rect">
            <a:avLst/>
          </a:prstGeom>
          <a:noFill/>
          <a:ln w="9525">
            <a:noFill/>
            <a:miter lim="800000"/>
            <a:headEnd/>
            <a:tailEnd/>
          </a:ln>
        </p:spPr>
        <p:txBody>
          <a:bodyPr wrap="none">
            <a:spAutoFit/>
          </a:bodyPr>
          <a:lstStyle/>
          <a:p>
            <a:r>
              <a:rPr lang="en-US" sz="2000" i="1" dirty="0">
                <a:latin typeface="Helvetica" pitchFamily="34" charset="0"/>
              </a:rPr>
              <a:t>Prosodic </a:t>
            </a:r>
          </a:p>
          <a:p>
            <a:r>
              <a:rPr lang="en-US" sz="2000" i="1" dirty="0">
                <a:latin typeface="Helvetica" pitchFamily="34" charset="0"/>
              </a:rPr>
              <a:t>Features</a:t>
            </a:r>
          </a:p>
        </p:txBody>
      </p:sp>
      <p:sp>
        <p:nvSpPr>
          <p:cNvPr id="5129" name="Text Box 18"/>
          <p:cNvSpPr txBox="1">
            <a:spLocks noChangeArrowheads="1"/>
          </p:cNvSpPr>
          <p:nvPr/>
        </p:nvSpPr>
        <p:spPr bwMode="auto">
          <a:xfrm>
            <a:off x="6682694" y="3519489"/>
            <a:ext cx="1438214" cy="400110"/>
          </a:xfrm>
          <a:prstGeom prst="rect">
            <a:avLst/>
          </a:prstGeom>
          <a:noFill/>
          <a:ln w="9525">
            <a:noFill/>
            <a:miter lim="800000"/>
            <a:headEnd/>
            <a:tailEnd/>
          </a:ln>
        </p:spPr>
        <p:txBody>
          <a:bodyPr wrap="none">
            <a:spAutoFit/>
          </a:bodyPr>
          <a:lstStyle/>
          <a:p>
            <a:r>
              <a:rPr lang="en-US" sz="2000" i="1">
                <a:solidFill>
                  <a:schemeClr val="bg2"/>
                </a:solidFill>
                <a:latin typeface="Helvetica" pitchFamily="34" charset="0"/>
              </a:rPr>
              <a:t>Key Words</a:t>
            </a:r>
          </a:p>
        </p:txBody>
      </p:sp>
      <p:sp>
        <p:nvSpPr>
          <p:cNvPr id="5130" name="Text Box 21"/>
          <p:cNvSpPr txBox="1">
            <a:spLocks noChangeArrowheads="1"/>
          </p:cNvSpPr>
          <p:nvPr/>
        </p:nvSpPr>
        <p:spPr bwMode="auto">
          <a:xfrm>
            <a:off x="3404832" y="4810128"/>
            <a:ext cx="1736373" cy="2031325"/>
          </a:xfrm>
          <a:prstGeom prst="rect">
            <a:avLst/>
          </a:prstGeom>
          <a:solidFill>
            <a:schemeClr val="accent1"/>
          </a:solidFill>
          <a:ln w="9525">
            <a:solidFill>
              <a:schemeClr val="accent1"/>
            </a:solidFill>
            <a:miter lim="800000"/>
            <a:headEnd/>
            <a:tailEnd/>
          </a:ln>
        </p:spPr>
        <p:txBody>
          <a:bodyPr wrap="none">
            <a:spAutoFit/>
          </a:bodyPr>
          <a:lstStyle/>
          <a:p>
            <a:r>
              <a:rPr lang="en-US" sz="1800">
                <a:solidFill>
                  <a:schemeClr val="bg2"/>
                </a:solidFill>
                <a:latin typeface="Helvetica" pitchFamily="34" charset="0"/>
              </a:rPr>
              <a:t>isExternal</a:t>
            </a:r>
          </a:p>
          <a:p>
            <a:r>
              <a:rPr lang="en-US" sz="1800">
                <a:solidFill>
                  <a:schemeClr val="bg2"/>
                </a:solidFill>
                <a:latin typeface="Helvetica" pitchFamily="34" charset="0"/>
              </a:rPr>
              <a:t>isWeekend </a:t>
            </a:r>
          </a:p>
          <a:p>
            <a:r>
              <a:rPr lang="en-US" sz="1800">
                <a:solidFill>
                  <a:schemeClr val="bg2"/>
                </a:solidFill>
                <a:latin typeface="Helvetica" pitchFamily="34" charset="0"/>
              </a:rPr>
              <a:t>am_office</a:t>
            </a:r>
          </a:p>
          <a:p>
            <a:r>
              <a:rPr lang="en-US" sz="1800">
                <a:solidFill>
                  <a:schemeClr val="bg2"/>
                </a:solidFill>
                <a:latin typeface="Helvetica" pitchFamily="34" charset="0"/>
              </a:rPr>
              <a:t>pm_office </a:t>
            </a:r>
          </a:p>
          <a:p>
            <a:r>
              <a:rPr lang="en-US" sz="1800">
                <a:solidFill>
                  <a:schemeClr val="bg2"/>
                </a:solidFill>
                <a:latin typeface="Helvetica" pitchFamily="34" charset="0"/>
              </a:rPr>
              <a:t>after_hrs</a:t>
            </a:r>
          </a:p>
          <a:p>
            <a:r>
              <a:rPr lang="en-US" sz="1800">
                <a:solidFill>
                  <a:schemeClr val="bg2"/>
                </a:solidFill>
                <a:latin typeface="Helvetica" pitchFamily="34" charset="0"/>
              </a:rPr>
              <a:t>Size</a:t>
            </a:r>
          </a:p>
          <a:p>
            <a:r>
              <a:rPr lang="en-US" sz="1800">
                <a:solidFill>
                  <a:schemeClr val="bg2"/>
                </a:solidFill>
                <a:latin typeface="Helvetica" pitchFamily="34" charset="0"/>
              </a:rPr>
              <a:t>length_VM</a:t>
            </a:r>
            <a:r>
              <a:rPr lang="en-US" sz="1800">
                <a:latin typeface="Helvetica" pitchFamily="34" charset="0"/>
              </a:rPr>
              <a:t>       </a:t>
            </a:r>
          </a:p>
        </p:txBody>
      </p:sp>
      <p:sp>
        <p:nvSpPr>
          <p:cNvPr id="5132" name="Text Box 22"/>
          <p:cNvSpPr txBox="1">
            <a:spLocks noChangeArrowheads="1"/>
          </p:cNvSpPr>
          <p:nvPr/>
        </p:nvSpPr>
        <p:spPr bwMode="auto">
          <a:xfrm>
            <a:off x="9550032" y="153988"/>
            <a:ext cx="1980029" cy="6740307"/>
          </a:xfrm>
          <a:prstGeom prst="rect">
            <a:avLst/>
          </a:prstGeom>
          <a:solidFill>
            <a:schemeClr val="accent1"/>
          </a:solidFill>
          <a:ln w="9525">
            <a:solidFill>
              <a:schemeClr val="accent1"/>
            </a:solidFill>
            <a:miter lim="800000"/>
            <a:headEnd/>
            <a:tailEnd/>
          </a:ln>
        </p:spPr>
        <p:txBody>
          <a:bodyPr wrap="none">
            <a:spAutoFit/>
          </a:bodyPr>
          <a:lstStyle/>
          <a:p>
            <a:r>
              <a:rPr lang="en-US" sz="1800">
                <a:solidFill>
                  <a:schemeClr val="bg2"/>
                </a:solidFill>
                <a:latin typeface="Helvetica" pitchFamily="34" charset="0"/>
              </a:rPr>
              <a:t>max_dur_voice</a:t>
            </a:r>
          </a:p>
          <a:p>
            <a:r>
              <a:rPr lang="en-US" sz="1800">
                <a:solidFill>
                  <a:schemeClr val="bg2"/>
                </a:solidFill>
                <a:latin typeface="Helvetica" pitchFamily="34" charset="0"/>
              </a:rPr>
              <a:t>min_dur_voice</a:t>
            </a:r>
          </a:p>
          <a:p>
            <a:r>
              <a:rPr lang="en-US" sz="1800">
                <a:solidFill>
                  <a:schemeClr val="bg2"/>
                </a:solidFill>
                <a:latin typeface="Helvetica" pitchFamily="34" charset="0"/>
              </a:rPr>
              <a:t>mean_dur_voice</a:t>
            </a:r>
          </a:p>
          <a:p>
            <a:r>
              <a:rPr lang="en-US" sz="1800">
                <a:solidFill>
                  <a:schemeClr val="bg2"/>
                </a:solidFill>
                <a:latin typeface="Helvetica" pitchFamily="34" charset="0"/>
              </a:rPr>
              <a:t>var_dur_voice</a:t>
            </a:r>
          </a:p>
          <a:p>
            <a:r>
              <a:rPr lang="en-US" sz="1800">
                <a:solidFill>
                  <a:schemeClr val="bg2"/>
                </a:solidFill>
                <a:latin typeface="Helvetica" pitchFamily="34" charset="0"/>
              </a:rPr>
              <a:t>max_dur_sil</a:t>
            </a:r>
          </a:p>
          <a:p>
            <a:r>
              <a:rPr lang="en-US" sz="1800">
                <a:solidFill>
                  <a:schemeClr val="bg2"/>
                </a:solidFill>
                <a:latin typeface="Helvetica" pitchFamily="34" charset="0"/>
              </a:rPr>
              <a:t>min_dur_sil</a:t>
            </a:r>
          </a:p>
          <a:p>
            <a:r>
              <a:rPr lang="en-US" sz="1800">
                <a:solidFill>
                  <a:schemeClr val="bg2"/>
                </a:solidFill>
                <a:latin typeface="Helvetica" pitchFamily="34" charset="0"/>
              </a:rPr>
              <a:t>mean_dur_sil</a:t>
            </a:r>
          </a:p>
          <a:p>
            <a:r>
              <a:rPr lang="en-US" sz="1800">
                <a:solidFill>
                  <a:schemeClr val="bg2"/>
                </a:solidFill>
                <a:latin typeface="Helvetica" pitchFamily="34" charset="0"/>
              </a:rPr>
              <a:t>var_dur_sil</a:t>
            </a:r>
          </a:p>
          <a:p>
            <a:r>
              <a:rPr lang="en-US" sz="1800">
                <a:solidFill>
                  <a:schemeClr val="bg2"/>
                </a:solidFill>
                <a:latin typeface="Helvetica" pitchFamily="34" charset="0"/>
              </a:rPr>
              <a:t>max_dur_prod</a:t>
            </a:r>
          </a:p>
          <a:p>
            <a:r>
              <a:rPr lang="en-US" sz="1800">
                <a:solidFill>
                  <a:schemeClr val="bg2"/>
                </a:solidFill>
                <a:latin typeface="Helvetica" pitchFamily="34" charset="0"/>
              </a:rPr>
              <a:t>min_dur_prod</a:t>
            </a:r>
          </a:p>
          <a:p>
            <a:r>
              <a:rPr lang="en-US" sz="1800">
                <a:solidFill>
                  <a:schemeClr val="bg2"/>
                </a:solidFill>
                <a:latin typeface="Helvetica" pitchFamily="34" charset="0"/>
              </a:rPr>
              <a:t>mean_dur_prod</a:t>
            </a:r>
          </a:p>
          <a:p>
            <a:r>
              <a:rPr lang="en-US" sz="1800">
                <a:solidFill>
                  <a:schemeClr val="bg2"/>
                </a:solidFill>
                <a:latin typeface="Helvetica" pitchFamily="34" charset="0"/>
              </a:rPr>
              <a:t>var_dur_prod</a:t>
            </a:r>
          </a:p>
          <a:p>
            <a:r>
              <a:rPr lang="en-US" sz="1800">
                <a:solidFill>
                  <a:schemeClr val="bg2"/>
                </a:solidFill>
                <a:latin typeface="Helvetica" pitchFamily="34" charset="0"/>
              </a:rPr>
              <a:t>max_dur_pause</a:t>
            </a:r>
          </a:p>
          <a:p>
            <a:r>
              <a:rPr lang="en-US" sz="1800">
                <a:solidFill>
                  <a:schemeClr val="bg2"/>
                </a:solidFill>
                <a:latin typeface="Helvetica" pitchFamily="34" charset="0"/>
              </a:rPr>
              <a:t>min_dur_pause</a:t>
            </a:r>
          </a:p>
          <a:p>
            <a:r>
              <a:rPr lang="en-US" sz="1800">
                <a:solidFill>
                  <a:schemeClr val="bg2"/>
                </a:solidFill>
                <a:latin typeface="Helvetica" pitchFamily="34" charset="0"/>
              </a:rPr>
              <a:t>mean_dur_pause</a:t>
            </a:r>
          </a:p>
          <a:p>
            <a:r>
              <a:rPr lang="en-US" sz="1800">
                <a:solidFill>
                  <a:schemeClr val="bg2"/>
                </a:solidFill>
                <a:latin typeface="Helvetica" pitchFamily="34" charset="0"/>
              </a:rPr>
              <a:t>var_dur_pause</a:t>
            </a:r>
          </a:p>
          <a:p>
            <a:r>
              <a:rPr lang="en-US" sz="1800">
                <a:solidFill>
                  <a:schemeClr val="bg2"/>
                </a:solidFill>
                <a:latin typeface="Helvetica" pitchFamily="34" charset="0"/>
              </a:rPr>
              <a:t>max_delta_pit</a:t>
            </a:r>
          </a:p>
          <a:p>
            <a:r>
              <a:rPr lang="en-US" sz="1800">
                <a:solidFill>
                  <a:schemeClr val="bg2"/>
                </a:solidFill>
                <a:latin typeface="Helvetica" pitchFamily="34" charset="0"/>
              </a:rPr>
              <a:t>min_del_pit</a:t>
            </a:r>
          </a:p>
          <a:p>
            <a:r>
              <a:rPr lang="en-US" sz="1800">
                <a:solidFill>
                  <a:schemeClr val="bg2"/>
                </a:solidFill>
                <a:latin typeface="Helvetica" pitchFamily="34" charset="0"/>
              </a:rPr>
              <a:t>mean_del_pit</a:t>
            </a:r>
          </a:p>
          <a:p>
            <a:r>
              <a:rPr lang="en-US" sz="1800">
                <a:solidFill>
                  <a:schemeClr val="bg2"/>
                </a:solidFill>
                <a:latin typeface="Helvetica" pitchFamily="34" charset="0"/>
              </a:rPr>
              <a:t>var_del_pit</a:t>
            </a:r>
          </a:p>
          <a:p>
            <a:r>
              <a:rPr lang="en-US" sz="1800">
                <a:solidFill>
                  <a:schemeClr val="bg2"/>
                </a:solidFill>
                <a:latin typeface="Helvetica" pitchFamily="34" charset="0"/>
              </a:rPr>
              <a:t>syllable_rate</a:t>
            </a:r>
          </a:p>
          <a:p>
            <a:r>
              <a:rPr lang="en-US" sz="1800">
                <a:solidFill>
                  <a:schemeClr val="bg2"/>
                </a:solidFill>
                <a:latin typeface="Helvetica" pitchFamily="34" charset="0"/>
              </a:rPr>
              <a:t>sil_rate</a:t>
            </a:r>
          </a:p>
          <a:p>
            <a:r>
              <a:rPr lang="en-US" sz="1800">
                <a:solidFill>
                  <a:schemeClr val="bg2"/>
                </a:solidFill>
                <a:latin typeface="Helvetica" pitchFamily="34" charset="0"/>
              </a:rPr>
              <a:t>prod_rate</a:t>
            </a:r>
          </a:p>
          <a:p>
            <a:r>
              <a:rPr lang="en-US" sz="1800">
                <a:solidFill>
                  <a:schemeClr val="bg2"/>
                </a:solidFill>
                <a:latin typeface="Helvetica" pitchFamily="34" charset="0"/>
              </a:rPr>
              <a:t>pause_rate</a:t>
            </a:r>
          </a:p>
        </p:txBody>
      </p:sp>
      <p:sp>
        <p:nvSpPr>
          <p:cNvPr id="5133" name="Text Box 25"/>
          <p:cNvSpPr txBox="1">
            <a:spLocks noChangeArrowheads="1"/>
          </p:cNvSpPr>
          <p:nvPr/>
        </p:nvSpPr>
        <p:spPr bwMode="auto">
          <a:xfrm>
            <a:off x="6248890" y="4011614"/>
            <a:ext cx="2031325" cy="2862322"/>
          </a:xfrm>
          <a:prstGeom prst="rect">
            <a:avLst/>
          </a:prstGeom>
          <a:solidFill>
            <a:schemeClr val="accent1"/>
          </a:solidFill>
          <a:ln w="9525">
            <a:solidFill>
              <a:schemeClr val="accent1"/>
            </a:solidFill>
            <a:miter lim="800000"/>
            <a:headEnd/>
            <a:tailEnd/>
          </a:ln>
        </p:spPr>
        <p:txBody>
          <a:bodyPr wrap="none">
            <a:spAutoFit/>
          </a:bodyPr>
          <a:lstStyle/>
          <a:p>
            <a:r>
              <a:rPr lang="en-US" sz="1800">
                <a:solidFill>
                  <a:schemeClr val="bg2"/>
                </a:solidFill>
                <a:latin typeface="Helvetica" pitchFamily="34" charset="0"/>
              </a:rPr>
              <a:t>bye</a:t>
            </a:r>
          </a:p>
          <a:p>
            <a:r>
              <a:rPr lang="en-US" sz="1800">
                <a:solidFill>
                  <a:schemeClr val="bg2"/>
                </a:solidFill>
                <a:latin typeface="Helvetica" pitchFamily="34" charset="0"/>
              </a:rPr>
              <a:t>five</a:t>
            </a:r>
          </a:p>
          <a:p>
            <a:r>
              <a:rPr lang="en-US" sz="1800">
                <a:solidFill>
                  <a:schemeClr val="bg2"/>
                </a:solidFill>
                <a:latin typeface="Helvetica" pitchFamily="34" charset="0"/>
              </a:rPr>
              <a:t>from</a:t>
            </a:r>
          </a:p>
          <a:p>
            <a:r>
              <a:rPr lang="en-US" sz="1800">
                <a:solidFill>
                  <a:schemeClr val="bg2"/>
                </a:solidFill>
                <a:latin typeface="Helvetica" pitchFamily="34" charset="0"/>
              </a:rPr>
              <a:t>mhm</a:t>
            </a:r>
          </a:p>
          <a:p>
            <a:r>
              <a:rPr lang="en-US" sz="1800">
                <a:solidFill>
                  <a:schemeClr val="bg2"/>
                </a:solidFill>
                <a:latin typeface="Helvetica" pitchFamily="34" charset="0"/>
              </a:rPr>
              <a:t>right</a:t>
            </a:r>
          </a:p>
          <a:p>
            <a:r>
              <a:rPr lang="en-US" sz="1800">
                <a:solidFill>
                  <a:schemeClr val="bg2"/>
                </a:solidFill>
                <a:latin typeface="Helvetica" pitchFamily="34" charset="0"/>
              </a:rPr>
              <a:t>seven</a:t>
            </a:r>
          </a:p>
          <a:p>
            <a:r>
              <a:rPr lang="en-US" sz="1800">
                <a:solidFill>
                  <a:schemeClr val="bg2"/>
                </a:solidFill>
                <a:latin typeface="Helvetica" pitchFamily="34" charset="0"/>
              </a:rPr>
              <a:t>six</a:t>
            </a:r>
          </a:p>
          <a:p>
            <a:r>
              <a:rPr lang="en-US" sz="1800">
                <a:solidFill>
                  <a:schemeClr val="bg2"/>
                </a:solidFill>
                <a:latin typeface="Helvetica" pitchFamily="34" charset="0"/>
              </a:rPr>
              <a:t>three</a:t>
            </a:r>
          </a:p>
          <a:p>
            <a:r>
              <a:rPr lang="en-US" sz="1800">
                <a:solidFill>
                  <a:schemeClr val="bg2"/>
                </a:solidFill>
                <a:latin typeface="Helvetica" pitchFamily="34" charset="0"/>
              </a:rPr>
              <a:t>uh-huh</a:t>
            </a:r>
          </a:p>
          <a:p>
            <a:r>
              <a:rPr lang="en-US" sz="1800">
                <a:solidFill>
                  <a:schemeClr val="bg2"/>
                </a:solidFill>
                <a:latin typeface="Helvetica" pitchFamily="34" charset="0"/>
              </a:rPr>
              <a:t>you</a:t>
            </a:r>
            <a:r>
              <a:rPr lang="en-US" sz="1800">
                <a:solidFill>
                  <a:schemeClr val="folHlink"/>
                </a:solidFill>
                <a:latin typeface="Helvetica" pitchFamily="34" charset="0"/>
              </a:rPr>
              <a:t>                       </a:t>
            </a:r>
          </a:p>
        </p:txBody>
      </p:sp>
      <p:grpSp>
        <p:nvGrpSpPr>
          <p:cNvPr id="2" name="Group 30"/>
          <p:cNvGrpSpPr>
            <a:grpSpLocks/>
          </p:cNvGrpSpPr>
          <p:nvPr/>
        </p:nvGrpSpPr>
        <p:grpSpPr bwMode="auto">
          <a:xfrm>
            <a:off x="3880958" y="1785938"/>
            <a:ext cx="5245851" cy="2489200"/>
            <a:chOff x="1834" y="1125"/>
            <a:chExt cx="2479" cy="1568"/>
          </a:xfrm>
        </p:grpSpPr>
        <p:sp>
          <p:nvSpPr>
            <p:cNvPr id="5135" name="Text Box 26"/>
            <p:cNvSpPr txBox="1">
              <a:spLocks noChangeArrowheads="1"/>
            </p:cNvSpPr>
            <p:nvPr/>
          </p:nvSpPr>
          <p:spPr bwMode="auto">
            <a:xfrm>
              <a:off x="1834" y="1125"/>
              <a:ext cx="1110" cy="252"/>
            </a:xfrm>
            <a:prstGeom prst="rect">
              <a:avLst/>
            </a:prstGeom>
            <a:noFill/>
            <a:ln w="9525">
              <a:noFill/>
              <a:miter lim="800000"/>
              <a:headEnd/>
              <a:tailEnd/>
            </a:ln>
          </p:spPr>
          <p:txBody>
            <a:bodyPr wrap="none">
              <a:spAutoFit/>
            </a:bodyPr>
            <a:lstStyle/>
            <a:p>
              <a:r>
                <a:rPr lang="en-US" sz="2000">
                  <a:solidFill>
                    <a:schemeClr val="bg2"/>
                  </a:solidFill>
                </a:rPr>
                <a:t>Extracted Features</a:t>
              </a:r>
            </a:p>
          </p:txBody>
        </p:sp>
        <p:sp>
          <p:nvSpPr>
            <p:cNvPr id="5136" name="Line 27"/>
            <p:cNvSpPr>
              <a:spLocks noChangeShapeType="1"/>
            </p:cNvSpPr>
            <p:nvPr/>
          </p:nvSpPr>
          <p:spPr bwMode="auto">
            <a:xfrm flipH="1">
              <a:off x="2162" y="1668"/>
              <a:ext cx="315" cy="1025"/>
            </a:xfrm>
            <a:prstGeom prst="line">
              <a:avLst/>
            </a:prstGeom>
            <a:noFill/>
            <a:ln w="9525">
              <a:solidFill>
                <a:schemeClr val="bg2"/>
              </a:solidFill>
              <a:round/>
              <a:headEnd/>
              <a:tailEnd type="triangle" w="med" len="med"/>
            </a:ln>
          </p:spPr>
          <p:txBody>
            <a:bodyPr/>
            <a:lstStyle/>
            <a:p>
              <a:endParaRPr lang="en-US"/>
            </a:p>
          </p:txBody>
        </p:sp>
        <p:sp>
          <p:nvSpPr>
            <p:cNvPr id="5137" name="Line 28"/>
            <p:cNvSpPr>
              <a:spLocks noChangeShapeType="1"/>
            </p:cNvSpPr>
            <p:nvPr/>
          </p:nvSpPr>
          <p:spPr bwMode="auto">
            <a:xfrm>
              <a:off x="2744" y="1646"/>
              <a:ext cx="538" cy="590"/>
            </a:xfrm>
            <a:prstGeom prst="line">
              <a:avLst/>
            </a:prstGeom>
            <a:noFill/>
            <a:ln w="9525">
              <a:solidFill>
                <a:schemeClr val="bg2"/>
              </a:solidFill>
              <a:round/>
              <a:headEnd/>
              <a:tailEnd type="triangle" w="med" len="med"/>
            </a:ln>
          </p:spPr>
          <p:txBody>
            <a:bodyPr/>
            <a:lstStyle/>
            <a:p>
              <a:endParaRPr lang="en-US"/>
            </a:p>
          </p:txBody>
        </p:sp>
        <p:sp>
          <p:nvSpPr>
            <p:cNvPr id="5138" name="Line 29"/>
            <p:cNvSpPr>
              <a:spLocks noChangeShapeType="1"/>
            </p:cNvSpPr>
            <p:nvPr/>
          </p:nvSpPr>
          <p:spPr bwMode="auto">
            <a:xfrm>
              <a:off x="3088" y="1591"/>
              <a:ext cx="1225" cy="135"/>
            </a:xfrm>
            <a:prstGeom prst="line">
              <a:avLst/>
            </a:prstGeom>
            <a:noFill/>
            <a:ln w="9525">
              <a:solidFill>
                <a:schemeClr val="bg2"/>
              </a:solidFill>
              <a:round/>
              <a:headEnd/>
              <a:tailEnd type="triangle" w="med" len="med"/>
            </a:ln>
          </p:spPr>
          <p:txBody>
            <a:bodyPr/>
            <a:lstStyle/>
            <a:p>
              <a:endParaRPr lang="en-US"/>
            </a:p>
          </p:txBody>
        </p:sp>
      </p:grpSp>
      <p:sp>
        <p:nvSpPr>
          <p:cNvPr id="19" name="Text Box 6">
            <a:hlinkClick r:id="rId6" action="ppaction://hlinksldjump"/>
          </p:cNvPr>
          <p:cNvSpPr txBox="1">
            <a:spLocks noChangeArrowheads="1"/>
          </p:cNvSpPr>
          <p:nvPr/>
        </p:nvSpPr>
        <p:spPr bwMode="auto">
          <a:xfrm>
            <a:off x="252263" y="2274888"/>
            <a:ext cx="2020553" cy="707886"/>
          </a:xfrm>
          <a:prstGeom prst="rect">
            <a:avLst/>
          </a:prstGeom>
          <a:noFill/>
          <a:ln w="9525">
            <a:noFill/>
            <a:miter lim="800000"/>
            <a:headEnd/>
            <a:tailEnd/>
          </a:ln>
        </p:spPr>
        <p:txBody>
          <a:bodyPr wrap="none">
            <a:spAutoFit/>
          </a:bodyPr>
          <a:lstStyle/>
          <a:p>
            <a:pPr algn="ctr"/>
            <a:r>
              <a:rPr lang="en-US" sz="2000" dirty="0" smtClean="0">
                <a:solidFill>
                  <a:schemeClr val="bg2"/>
                </a:solidFill>
                <a:latin typeface="Helvetica" pitchFamily="34" charset="0"/>
              </a:rPr>
              <a:t>Well Acquainted</a:t>
            </a:r>
            <a:endParaRPr lang="en-US" sz="2000" dirty="0">
              <a:solidFill>
                <a:schemeClr val="bg2"/>
              </a:solidFill>
              <a:latin typeface="Helvetica" pitchFamily="34" charset="0"/>
            </a:endParaRPr>
          </a:p>
          <a:p>
            <a:pPr algn="ctr"/>
            <a:r>
              <a:rPr lang="en-US" sz="2000" dirty="0">
                <a:solidFill>
                  <a:schemeClr val="bg2"/>
                </a:solidFill>
                <a:latin typeface="Helvetica" pitchFamily="34" charset="0"/>
              </a:rPr>
              <a:t>Not Urgent</a:t>
            </a:r>
          </a:p>
        </p:txBody>
      </p:sp>
      <p:sp>
        <p:nvSpPr>
          <p:cNvPr id="20" name="Text Box 7"/>
          <p:cNvSpPr txBox="1">
            <a:spLocks noChangeArrowheads="1"/>
          </p:cNvSpPr>
          <p:nvPr/>
        </p:nvSpPr>
        <p:spPr bwMode="auto">
          <a:xfrm>
            <a:off x="430866" y="4232275"/>
            <a:ext cx="1768433" cy="707886"/>
          </a:xfrm>
          <a:prstGeom prst="rect">
            <a:avLst/>
          </a:prstGeom>
          <a:noFill/>
          <a:ln w="9525">
            <a:noFill/>
            <a:miter lim="800000"/>
            <a:headEnd/>
            <a:tailEnd/>
          </a:ln>
        </p:spPr>
        <p:txBody>
          <a:bodyPr wrap="none">
            <a:spAutoFit/>
          </a:bodyPr>
          <a:lstStyle/>
          <a:p>
            <a:pPr algn="ctr"/>
            <a:r>
              <a:rPr lang="en-US" sz="2000" dirty="0" smtClean="0">
                <a:solidFill>
                  <a:schemeClr val="bg2"/>
                </a:solidFill>
                <a:latin typeface="Helvetica" pitchFamily="34" charset="0"/>
              </a:rPr>
              <a:t>Unacquainted</a:t>
            </a:r>
            <a:endParaRPr lang="en-US" sz="2000" dirty="0">
              <a:solidFill>
                <a:schemeClr val="bg2"/>
              </a:solidFill>
              <a:latin typeface="Helvetica" pitchFamily="34" charset="0"/>
            </a:endParaRPr>
          </a:p>
          <a:p>
            <a:pPr algn="ctr"/>
            <a:r>
              <a:rPr lang="en-US" sz="2000" dirty="0">
                <a:solidFill>
                  <a:schemeClr val="bg2"/>
                </a:solidFill>
                <a:latin typeface="Helvetica" pitchFamily="34" charset="0"/>
              </a:rPr>
              <a:t>Urgent</a:t>
            </a: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39424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60" fill="hold"/>
                                        <p:tgtEl>
                                          <p:spTgt spid="394249"/>
                                        </p:tgtEl>
                                      </p:cBhvr>
                                    </p:cmd>
                                  </p:childTnLst>
                                </p:cTn>
                              </p:par>
                            </p:childTnLst>
                          </p:cTn>
                        </p:par>
                      </p:childTnLst>
                    </p:cTn>
                  </p:par>
                </p:childTnLst>
              </p:cTn>
              <p:nextCondLst>
                <p:cond evt="onClick" delay="0">
                  <p:tgtEl>
                    <p:spTgt spid="39424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94249"/>
                </p:tgtEl>
              </p:cMediaNode>
            </p:audio>
            <p:seq concurrent="1" nextAc="seek">
              <p:cTn id="8" restart="whenNotActive" fill="hold" evtFilter="cancelBubble" nodeType="interactiveSeq">
                <p:stCondLst>
                  <p:cond evt="onClick" delay="0">
                    <p:tgtEl>
                      <p:spTgt spid="394250"/>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3760" fill="hold"/>
                                        <p:tgtEl>
                                          <p:spTgt spid="394250"/>
                                        </p:tgtEl>
                                      </p:cBhvr>
                                    </p:cmd>
                                  </p:childTnLst>
                                </p:cTn>
                              </p:par>
                            </p:childTnLst>
                          </p:cTn>
                        </p:par>
                      </p:childTnLst>
                    </p:cTn>
                  </p:par>
                </p:childTnLst>
              </p:cTn>
              <p:nextCondLst>
                <p:cond evt="onClick" delay="0">
                  <p:tgtEl>
                    <p:spTgt spid="394250"/>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394250"/>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t>VPriorities:   Results</a:t>
            </a:r>
            <a:endParaRPr lang="en-US" dirty="0" smtClean="0"/>
          </a:p>
        </p:txBody>
      </p:sp>
      <p:pic>
        <p:nvPicPr>
          <p:cNvPr id="396292" name="Picture 4">
            <a:hlinkClick r:id="" action="ppaction://media"/>
          </p:cNvPr>
          <p:cNvPicPr>
            <a:picLocks noRot="1" noChangeAspect="1" noChangeArrowheads="1"/>
          </p:cNvPicPr>
          <p:nvPr>
            <a:wavAudioFile r:embed="rId1" name="vmail1.wav"/>
          </p:nvPr>
        </p:nvPicPr>
        <p:blipFill>
          <a:blip r:embed="rId5"/>
          <a:srcRect/>
          <a:stretch>
            <a:fillRect/>
          </a:stretch>
        </p:blipFill>
        <p:spPr bwMode="auto">
          <a:xfrm>
            <a:off x="1438959" y="3875088"/>
            <a:ext cx="406294" cy="304800"/>
          </a:xfrm>
          <a:prstGeom prst="rect">
            <a:avLst/>
          </a:prstGeom>
          <a:noFill/>
          <a:ln w="9525">
            <a:noFill/>
            <a:miter lim="800000"/>
            <a:headEnd/>
            <a:tailEnd/>
          </a:ln>
        </p:spPr>
      </p:pic>
      <p:pic>
        <p:nvPicPr>
          <p:cNvPr id="396293" name="Picture 5">
            <a:hlinkClick r:id="" action="ppaction://media"/>
          </p:cNvPr>
          <p:cNvPicPr>
            <a:picLocks noRot="1" noChangeAspect="1" noChangeArrowheads="1"/>
          </p:cNvPicPr>
          <p:nvPr>
            <a:wavAudioFile r:embed="rId2" name="vmail67.wav"/>
          </p:nvPr>
        </p:nvPicPr>
        <p:blipFill>
          <a:blip r:embed="rId5"/>
          <a:srcRect/>
          <a:stretch>
            <a:fillRect/>
          </a:stretch>
        </p:blipFill>
        <p:spPr bwMode="auto">
          <a:xfrm>
            <a:off x="1443191" y="1874838"/>
            <a:ext cx="406294" cy="304800"/>
          </a:xfrm>
          <a:prstGeom prst="rect">
            <a:avLst/>
          </a:prstGeom>
          <a:noFill/>
          <a:ln w="9525">
            <a:noFill/>
            <a:miter lim="800000"/>
            <a:headEnd/>
            <a:tailEnd/>
          </a:ln>
        </p:spPr>
      </p:pic>
      <p:sp>
        <p:nvSpPr>
          <p:cNvPr id="6151" name="Text Box 8"/>
          <p:cNvSpPr txBox="1">
            <a:spLocks noChangeArrowheads="1"/>
          </p:cNvSpPr>
          <p:nvPr/>
        </p:nvSpPr>
        <p:spPr bwMode="auto">
          <a:xfrm>
            <a:off x="3544495" y="4346576"/>
            <a:ext cx="1366080" cy="400110"/>
          </a:xfrm>
          <a:prstGeom prst="rect">
            <a:avLst/>
          </a:prstGeom>
          <a:noFill/>
          <a:ln w="9525">
            <a:noFill/>
            <a:miter lim="800000"/>
            <a:headEnd/>
            <a:tailEnd/>
          </a:ln>
        </p:spPr>
        <p:txBody>
          <a:bodyPr wrap="none">
            <a:spAutoFit/>
          </a:bodyPr>
          <a:lstStyle/>
          <a:p>
            <a:r>
              <a:rPr lang="en-US" sz="2000" i="1">
                <a:solidFill>
                  <a:schemeClr val="bg2"/>
                </a:solidFill>
                <a:latin typeface="Helvetica" pitchFamily="34" charset="0"/>
              </a:rPr>
              <a:t>Meta Data</a:t>
            </a:r>
          </a:p>
        </p:txBody>
      </p:sp>
      <p:sp>
        <p:nvSpPr>
          <p:cNvPr id="6152" name="Text Box 9"/>
          <p:cNvSpPr txBox="1">
            <a:spLocks noChangeArrowheads="1"/>
          </p:cNvSpPr>
          <p:nvPr/>
        </p:nvSpPr>
        <p:spPr bwMode="auto">
          <a:xfrm>
            <a:off x="7711125" y="185739"/>
            <a:ext cx="1253869" cy="707886"/>
          </a:xfrm>
          <a:prstGeom prst="rect">
            <a:avLst/>
          </a:prstGeom>
          <a:noFill/>
          <a:ln w="9525">
            <a:noFill/>
            <a:miter lim="800000"/>
            <a:headEnd/>
            <a:tailEnd/>
          </a:ln>
        </p:spPr>
        <p:txBody>
          <a:bodyPr wrap="none">
            <a:spAutoFit/>
          </a:bodyPr>
          <a:lstStyle/>
          <a:p>
            <a:r>
              <a:rPr lang="en-US" sz="2000" i="1" dirty="0">
                <a:latin typeface="Helvetica" pitchFamily="34" charset="0"/>
              </a:rPr>
              <a:t>Prosodic </a:t>
            </a:r>
          </a:p>
          <a:p>
            <a:r>
              <a:rPr lang="en-US" sz="2000" i="1" dirty="0">
                <a:latin typeface="Helvetica" pitchFamily="34" charset="0"/>
              </a:rPr>
              <a:t>Features</a:t>
            </a:r>
          </a:p>
        </p:txBody>
      </p:sp>
      <p:sp>
        <p:nvSpPr>
          <p:cNvPr id="6153" name="Text Box 10"/>
          <p:cNvSpPr txBox="1">
            <a:spLocks noChangeArrowheads="1"/>
          </p:cNvSpPr>
          <p:nvPr/>
        </p:nvSpPr>
        <p:spPr bwMode="auto">
          <a:xfrm>
            <a:off x="6682694" y="3519489"/>
            <a:ext cx="1438214" cy="400110"/>
          </a:xfrm>
          <a:prstGeom prst="rect">
            <a:avLst/>
          </a:prstGeom>
          <a:noFill/>
          <a:ln w="9525">
            <a:noFill/>
            <a:miter lim="800000"/>
            <a:headEnd/>
            <a:tailEnd/>
          </a:ln>
        </p:spPr>
        <p:txBody>
          <a:bodyPr wrap="none">
            <a:spAutoFit/>
          </a:bodyPr>
          <a:lstStyle/>
          <a:p>
            <a:r>
              <a:rPr lang="en-US" sz="2000" i="1">
                <a:solidFill>
                  <a:schemeClr val="bg2"/>
                </a:solidFill>
                <a:latin typeface="Helvetica" pitchFamily="34" charset="0"/>
              </a:rPr>
              <a:t>Key Words</a:t>
            </a:r>
          </a:p>
        </p:txBody>
      </p:sp>
      <p:sp>
        <p:nvSpPr>
          <p:cNvPr id="6154" name="Text Box 11"/>
          <p:cNvSpPr txBox="1">
            <a:spLocks noChangeArrowheads="1"/>
          </p:cNvSpPr>
          <p:nvPr/>
        </p:nvSpPr>
        <p:spPr bwMode="auto">
          <a:xfrm>
            <a:off x="3404832" y="4810128"/>
            <a:ext cx="1736373" cy="2031325"/>
          </a:xfrm>
          <a:prstGeom prst="rect">
            <a:avLst/>
          </a:prstGeom>
          <a:solidFill>
            <a:schemeClr val="accent1"/>
          </a:solidFill>
          <a:ln w="9525">
            <a:solidFill>
              <a:schemeClr val="accent1"/>
            </a:solidFill>
            <a:miter lim="800000"/>
            <a:headEnd/>
            <a:tailEnd/>
          </a:ln>
        </p:spPr>
        <p:txBody>
          <a:bodyPr wrap="none">
            <a:spAutoFit/>
          </a:bodyPr>
          <a:lstStyle/>
          <a:p>
            <a:r>
              <a:rPr lang="en-US" sz="1800" b="1" dirty="0" err="1">
                <a:solidFill>
                  <a:schemeClr val="bg1"/>
                </a:solidFill>
                <a:latin typeface="Helvetica" pitchFamily="34" charset="0"/>
              </a:rPr>
              <a:t>isExternal</a:t>
            </a:r>
            <a:endParaRPr lang="en-US" sz="1800" b="1" dirty="0">
              <a:solidFill>
                <a:schemeClr val="bg1"/>
              </a:solidFill>
              <a:latin typeface="Helvetica" pitchFamily="34" charset="0"/>
            </a:endParaRPr>
          </a:p>
          <a:p>
            <a:r>
              <a:rPr lang="en-US" sz="1800" b="1" dirty="0" err="1">
                <a:solidFill>
                  <a:schemeClr val="bg1"/>
                </a:solidFill>
                <a:latin typeface="Helvetica" pitchFamily="34" charset="0"/>
              </a:rPr>
              <a:t>isWeekend</a:t>
            </a:r>
            <a:r>
              <a:rPr lang="en-US" sz="1800" dirty="0">
                <a:solidFill>
                  <a:schemeClr val="accent2">
                    <a:lumMod val="75000"/>
                  </a:schemeClr>
                </a:solidFill>
                <a:latin typeface="Helvetica" pitchFamily="34" charset="0"/>
              </a:rPr>
              <a:t> </a:t>
            </a:r>
          </a:p>
          <a:p>
            <a:r>
              <a:rPr lang="en-US" sz="1800" dirty="0" err="1">
                <a:solidFill>
                  <a:schemeClr val="accent2">
                    <a:lumMod val="75000"/>
                  </a:schemeClr>
                </a:solidFill>
                <a:latin typeface="Helvetica" pitchFamily="34" charset="0"/>
              </a:rPr>
              <a:t>am_office</a:t>
            </a:r>
            <a:endParaRPr lang="en-US" sz="1800" dirty="0">
              <a:solidFill>
                <a:schemeClr val="accent2">
                  <a:lumMod val="75000"/>
                </a:schemeClr>
              </a:solidFill>
              <a:latin typeface="Helvetica" pitchFamily="34" charset="0"/>
            </a:endParaRPr>
          </a:p>
          <a:p>
            <a:r>
              <a:rPr lang="en-US" sz="1800" dirty="0" err="1">
                <a:solidFill>
                  <a:schemeClr val="accent2">
                    <a:lumMod val="75000"/>
                  </a:schemeClr>
                </a:solidFill>
                <a:latin typeface="Helvetica" pitchFamily="34" charset="0"/>
              </a:rPr>
              <a:t>pm_office</a:t>
            </a:r>
            <a:r>
              <a:rPr lang="en-US" sz="1800" dirty="0">
                <a:solidFill>
                  <a:schemeClr val="accent2">
                    <a:lumMod val="75000"/>
                  </a:schemeClr>
                </a:solidFill>
                <a:latin typeface="Helvetica" pitchFamily="34" charset="0"/>
              </a:rPr>
              <a:t> </a:t>
            </a:r>
          </a:p>
          <a:p>
            <a:r>
              <a:rPr lang="en-US" sz="1800" b="1" dirty="0" err="1">
                <a:solidFill>
                  <a:schemeClr val="bg1"/>
                </a:solidFill>
                <a:latin typeface="Helvetica" pitchFamily="34" charset="0"/>
              </a:rPr>
              <a:t>after_hrs</a:t>
            </a:r>
            <a:endParaRPr lang="en-US" sz="1800" b="1" dirty="0">
              <a:solidFill>
                <a:schemeClr val="bg1"/>
              </a:solidFill>
              <a:latin typeface="Helvetica" pitchFamily="34" charset="0"/>
            </a:endParaRPr>
          </a:p>
          <a:p>
            <a:r>
              <a:rPr lang="en-US" sz="1800" dirty="0">
                <a:solidFill>
                  <a:schemeClr val="accent2">
                    <a:lumMod val="75000"/>
                  </a:schemeClr>
                </a:solidFill>
                <a:latin typeface="Helvetica" pitchFamily="34" charset="0"/>
              </a:rPr>
              <a:t>Size</a:t>
            </a:r>
          </a:p>
          <a:p>
            <a:r>
              <a:rPr lang="en-US" sz="1800" dirty="0" err="1">
                <a:solidFill>
                  <a:schemeClr val="accent2">
                    <a:lumMod val="75000"/>
                  </a:schemeClr>
                </a:solidFill>
                <a:latin typeface="Helvetica" pitchFamily="34" charset="0"/>
              </a:rPr>
              <a:t>length_VM</a:t>
            </a:r>
            <a:r>
              <a:rPr lang="en-US" sz="1800" dirty="0">
                <a:solidFill>
                  <a:schemeClr val="accent2">
                    <a:lumMod val="75000"/>
                  </a:schemeClr>
                </a:solidFill>
                <a:latin typeface="Helvetica" pitchFamily="34" charset="0"/>
              </a:rPr>
              <a:t>       </a:t>
            </a:r>
          </a:p>
        </p:txBody>
      </p:sp>
      <p:sp>
        <p:nvSpPr>
          <p:cNvPr id="6156" name="Text Box 14"/>
          <p:cNvSpPr txBox="1">
            <a:spLocks noChangeArrowheads="1"/>
          </p:cNvSpPr>
          <p:nvPr/>
        </p:nvSpPr>
        <p:spPr bwMode="auto">
          <a:xfrm>
            <a:off x="9431529" y="153988"/>
            <a:ext cx="2082621" cy="6740307"/>
          </a:xfrm>
          <a:prstGeom prst="rect">
            <a:avLst/>
          </a:prstGeom>
          <a:solidFill>
            <a:schemeClr val="accent1"/>
          </a:solidFill>
          <a:ln w="9525">
            <a:solidFill>
              <a:schemeClr val="accent1"/>
            </a:solidFill>
            <a:miter lim="800000"/>
            <a:headEnd/>
            <a:tailEnd/>
          </a:ln>
        </p:spPr>
        <p:txBody>
          <a:bodyPr wrap="none">
            <a:spAutoFit/>
          </a:bodyPr>
          <a:lstStyle/>
          <a:p>
            <a:r>
              <a:rPr lang="en-US" sz="1800" b="1" dirty="0" err="1">
                <a:solidFill>
                  <a:schemeClr val="bg1"/>
                </a:solidFill>
                <a:latin typeface="Helvetica" pitchFamily="34" charset="0"/>
              </a:rPr>
              <a:t>max_dur_voice</a:t>
            </a:r>
            <a:endParaRPr lang="en-US" sz="1800" b="1" dirty="0">
              <a:solidFill>
                <a:schemeClr val="bg1"/>
              </a:solidFill>
              <a:latin typeface="Helvetica" pitchFamily="34" charset="0"/>
            </a:endParaRPr>
          </a:p>
          <a:p>
            <a:r>
              <a:rPr lang="en-US" sz="1800" dirty="0" err="1">
                <a:solidFill>
                  <a:schemeClr val="accent2">
                    <a:lumMod val="75000"/>
                  </a:schemeClr>
                </a:solidFill>
                <a:latin typeface="Helvetica" pitchFamily="34" charset="0"/>
              </a:rPr>
              <a:t>min_dur_voice</a:t>
            </a:r>
            <a:endParaRPr lang="en-US" sz="1800" dirty="0">
              <a:solidFill>
                <a:schemeClr val="accent2">
                  <a:lumMod val="75000"/>
                </a:schemeClr>
              </a:solidFill>
              <a:latin typeface="Helvetica" pitchFamily="34" charset="0"/>
            </a:endParaRPr>
          </a:p>
          <a:p>
            <a:r>
              <a:rPr lang="en-US" sz="1800" b="1" dirty="0" err="1">
                <a:solidFill>
                  <a:schemeClr val="bg1"/>
                </a:solidFill>
                <a:latin typeface="Helvetica" pitchFamily="34" charset="0"/>
              </a:rPr>
              <a:t>mean_dur_voice</a:t>
            </a:r>
            <a:endParaRPr lang="en-US" sz="1800" b="1" dirty="0">
              <a:solidFill>
                <a:schemeClr val="bg1"/>
              </a:solidFill>
              <a:latin typeface="Helvetica" pitchFamily="34" charset="0"/>
            </a:endParaRPr>
          </a:p>
          <a:p>
            <a:r>
              <a:rPr lang="en-US" sz="1800" b="1" dirty="0" err="1">
                <a:solidFill>
                  <a:schemeClr val="bg1"/>
                </a:solidFill>
                <a:latin typeface="Helvetica" pitchFamily="34" charset="0"/>
              </a:rPr>
              <a:t>var_dur_voice</a:t>
            </a:r>
            <a:endParaRPr lang="en-US" sz="1800" b="1" dirty="0">
              <a:solidFill>
                <a:schemeClr val="bg1"/>
              </a:solidFill>
              <a:latin typeface="Helvetica" pitchFamily="34" charset="0"/>
            </a:endParaRPr>
          </a:p>
          <a:p>
            <a:r>
              <a:rPr lang="en-US" sz="1800" b="1" dirty="0" err="1">
                <a:solidFill>
                  <a:schemeClr val="bg1"/>
                </a:solidFill>
                <a:latin typeface="Helvetica" pitchFamily="34" charset="0"/>
              </a:rPr>
              <a:t>max_dur_sil</a:t>
            </a:r>
            <a:endParaRPr lang="en-US" sz="1800" b="1" dirty="0">
              <a:solidFill>
                <a:schemeClr val="bg1"/>
              </a:solidFill>
              <a:latin typeface="Helvetica" pitchFamily="34" charset="0"/>
            </a:endParaRPr>
          </a:p>
          <a:p>
            <a:r>
              <a:rPr lang="en-US" sz="1800" dirty="0" err="1">
                <a:solidFill>
                  <a:schemeClr val="accent2">
                    <a:lumMod val="75000"/>
                  </a:schemeClr>
                </a:solidFill>
                <a:latin typeface="Helvetica" pitchFamily="34" charset="0"/>
              </a:rPr>
              <a:t>min_dur_sil</a:t>
            </a:r>
            <a:endParaRPr lang="en-US" sz="1800" dirty="0">
              <a:solidFill>
                <a:schemeClr val="accent2">
                  <a:lumMod val="75000"/>
                </a:schemeClr>
              </a:solidFill>
              <a:latin typeface="Helvetica" pitchFamily="34" charset="0"/>
            </a:endParaRPr>
          </a:p>
          <a:p>
            <a:r>
              <a:rPr lang="en-US" sz="1800" dirty="0" err="1">
                <a:solidFill>
                  <a:schemeClr val="accent2">
                    <a:lumMod val="75000"/>
                  </a:schemeClr>
                </a:solidFill>
                <a:latin typeface="Helvetica" pitchFamily="34" charset="0"/>
              </a:rPr>
              <a:t>mean_dur_sil</a:t>
            </a:r>
            <a:endParaRPr lang="en-US" sz="1800" dirty="0">
              <a:solidFill>
                <a:schemeClr val="accent2">
                  <a:lumMod val="75000"/>
                </a:schemeClr>
              </a:solidFill>
              <a:latin typeface="Helvetica" pitchFamily="34" charset="0"/>
            </a:endParaRPr>
          </a:p>
          <a:p>
            <a:r>
              <a:rPr lang="en-US" sz="1800" dirty="0" err="1">
                <a:solidFill>
                  <a:schemeClr val="accent2">
                    <a:lumMod val="75000"/>
                  </a:schemeClr>
                </a:solidFill>
                <a:latin typeface="Helvetica" pitchFamily="34" charset="0"/>
              </a:rPr>
              <a:t>var_dur_sil</a:t>
            </a:r>
            <a:endParaRPr lang="en-US" sz="1800" dirty="0">
              <a:solidFill>
                <a:schemeClr val="accent2">
                  <a:lumMod val="75000"/>
                </a:schemeClr>
              </a:solidFill>
              <a:latin typeface="Helvetica" pitchFamily="34" charset="0"/>
            </a:endParaRPr>
          </a:p>
          <a:p>
            <a:r>
              <a:rPr lang="en-US" sz="1800" dirty="0" err="1">
                <a:solidFill>
                  <a:schemeClr val="accent2">
                    <a:lumMod val="75000"/>
                  </a:schemeClr>
                </a:solidFill>
                <a:latin typeface="Helvetica" pitchFamily="34" charset="0"/>
              </a:rPr>
              <a:t>max_dur_prod</a:t>
            </a:r>
            <a:endParaRPr lang="en-US" sz="1800" dirty="0">
              <a:solidFill>
                <a:schemeClr val="accent2">
                  <a:lumMod val="75000"/>
                </a:schemeClr>
              </a:solidFill>
              <a:latin typeface="Helvetica" pitchFamily="34" charset="0"/>
            </a:endParaRPr>
          </a:p>
          <a:p>
            <a:r>
              <a:rPr lang="en-US" sz="1800" dirty="0" err="1">
                <a:solidFill>
                  <a:schemeClr val="accent2">
                    <a:lumMod val="75000"/>
                  </a:schemeClr>
                </a:solidFill>
                <a:latin typeface="Helvetica" pitchFamily="34" charset="0"/>
              </a:rPr>
              <a:t>min_dur_prod</a:t>
            </a:r>
            <a:endParaRPr lang="en-US" sz="1800" dirty="0">
              <a:solidFill>
                <a:schemeClr val="accent2">
                  <a:lumMod val="75000"/>
                </a:schemeClr>
              </a:solidFill>
              <a:latin typeface="Helvetica" pitchFamily="34" charset="0"/>
            </a:endParaRPr>
          </a:p>
          <a:p>
            <a:r>
              <a:rPr lang="en-US" sz="1800" dirty="0" err="1">
                <a:solidFill>
                  <a:schemeClr val="accent2">
                    <a:lumMod val="75000"/>
                  </a:schemeClr>
                </a:solidFill>
                <a:latin typeface="Helvetica" pitchFamily="34" charset="0"/>
              </a:rPr>
              <a:t>mean_dur_prod</a:t>
            </a:r>
            <a:endParaRPr lang="en-US" sz="1800" dirty="0">
              <a:solidFill>
                <a:schemeClr val="accent2">
                  <a:lumMod val="75000"/>
                </a:schemeClr>
              </a:solidFill>
              <a:latin typeface="Helvetica" pitchFamily="34" charset="0"/>
            </a:endParaRPr>
          </a:p>
          <a:p>
            <a:r>
              <a:rPr lang="en-US" sz="1800" dirty="0" err="1">
                <a:solidFill>
                  <a:schemeClr val="accent2">
                    <a:lumMod val="75000"/>
                  </a:schemeClr>
                </a:solidFill>
                <a:latin typeface="Helvetica" pitchFamily="34" charset="0"/>
              </a:rPr>
              <a:t>var_dur_prod</a:t>
            </a:r>
            <a:endParaRPr lang="en-US" sz="1800" dirty="0">
              <a:solidFill>
                <a:schemeClr val="accent2">
                  <a:lumMod val="75000"/>
                </a:schemeClr>
              </a:solidFill>
              <a:latin typeface="Helvetica" pitchFamily="34" charset="0"/>
            </a:endParaRPr>
          </a:p>
          <a:p>
            <a:r>
              <a:rPr lang="en-US" sz="1800" b="1" dirty="0" err="1">
                <a:solidFill>
                  <a:schemeClr val="bg1"/>
                </a:solidFill>
                <a:latin typeface="Helvetica" pitchFamily="34" charset="0"/>
              </a:rPr>
              <a:t>max_dur_pause</a:t>
            </a:r>
            <a:endParaRPr lang="en-US" sz="1800" b="1" dirty="0">
              <a:solidFill>
                <a:schemeClr val="bg1"/>
              </a:solidFill>
              <a:latin typeface="Helvetica" pitchFamily="34" charset="0"/>
            </a:endParaRPr>
          </a:p>
          <a:p>
            <a:r>
              <a:rPr lang="en-US" sz="1800" dirty="0" err="1">
                <a:solidFill>
                  <a:schemeClr val="accent2">
                    <a:lumMod val="75000"/>
                  </a:schemeClr>
                </a:solidFill>
                <a:latin typeface="Helvetica" pitchFamily="34" charset="0"/>
              </a:rPr>
              <a:t>min_dur_pause</a:t>
            </a:r>
            <a:endParaRPr lang="en-US" sz="1800" dirty="0">
              <a:solidFill>
                <a:schemeClr val="accent2">
                  <a:lumMod val="75000"/>
                </a:schemeClr>
              </a:solidFill>
              <a:latin typeface="Helvetica" pitchFamily="34" charset="0"/>
            </a:endParaRPr>
          </a:p>
          <a:p>
            <a:r>
              <a:rPr lang="en-US" sz="1800" b="1" dirty="0" err="1">
                <a:solidFill>
                  <a:schemeClr val="bg1"/>
                </a:solidFill>
                <a:latin typeface="Helvetica" pitchFamily="34" charset="0"/>
              </a:rPr>
              <a:t>mean_dur_pause</a:t>
            </a:r>
            <a:endParaRPr lang="en-US" sz="1800" b="1" dirty="0">
              <a:solidFill>
                <a:schemeClr val="bg1"/>
              </a:solidFill>
              <a:latin typeface="Helvetica" pitchFamily="34" charset="0"/>
            </a:endParaRPr>
          </a:p>
          <a:p>
            <a:r>
              <a:rPr lang="en-US" sz="1800" b="1" dirty="0" err="1">
                <a:solidFill>
                  <a:schemeClr val="bg1"/>
                </a:solidFill>
                <a:latin typeface="Helvetica" pitchFamily="34" charset="0"/>
              </a:rPr>
              <a:t>var_dur_pause</a:t>
            </a:r>
            <a:endParaRPr lang="en-US" sz="1800" b="1" dirty="0">
              <a:solidFill>
                <a:schemeClr val="bg1"/>
              </a:solidFill>
              <a:latin typeface="Helvetica" pitchFamily="34" charset="0"/>
            </a:endParaRPr>
          </a:p>
          <a:p>
            <a:r>
              <a:rPr lang="en-US" sz="1800" dirty="0" err="1">
                <a:solidFill>
                  <a:schemeClr val="accent2">
                    <a:lumMod val="75000"/>
                  </a:schemeClr>
                </a:solidFill>
                <a:latin typeface="Helvetica" pitchFamily="34" charset="0"/>
              </a:rPr>
              <a:t>max_delta_pit</a:t>
            </a:r>
            <a:endParaRPr lang="en-US" sz="1800" dirty="0">
              <a:solidFill>
                <a:schemeClr val="accent2">
                  <a:lumMod val="75000"/>
                </a:schemeClr>
              </a:solidFill>
              <a:latin typeface="Helvetica" pitchFamily="34" charset="0"/>
            </a:endParaRPr>
          </a:p>
          <a:p>
            <a:r>
              <a:rPr lang="en-US" sz="1800" dirty="0" err="1">
                <a:solidFill>
                  <a:schemeClr val="accent2">
                    <a:lumMod val="75000"/>
                  </a:schemeClr>
                </a:solidFill>
                <a:latin typeface="Helvetica" pitchFamily="34" charset="0"/>
              </a:rPr>
              <a:t>min_del_pit</a:t>
            </a:r>
            <a:endParaRPr lang="en-US" sz="1800" dirty="0">
              <a:solidFill>
                <a:schemeClr val="accent2">
                  <a:lumMod val="75000"/>
                </a:schemeClr>
              </a:solidFill>
              <a:latin typeface="Helvetica" pitchFamily="34" charset="0"/>
            </a:endParaRPr>
          </a:p>
          <a:p>
            <a:r>
              <a:rPr lang="en-US" sz="1800" dirty="0" err="1">
                <a:solidFill>
                  <a:schemeClr val="accent2">
                    <a:lumMod val="75000"/>
                  </a:schemeClr>
                </a:solidFill>
                <a:latin typeface="Helvetica" pitchFamily="34" charset="0"/>
              </a:rPr>
              <a:t>mean_del_pit</a:t>
            </a:r>
            <a:endParaRPr lang="en-US" sz="1800" dirty="0">
              <a:solidFill>
                <a:schemeClr val="accent2">
                  <a:lumMod val="75000"/>
                </a:schemeClr>
              </a:solidFill>
              <a:latin typeface="Helvetica" pitchFamily="34" charset="0"/>
            </a:endParaRPr>
          </a:p>
          <a:p>
            <a:r>
              <a:rPr lang="en-US" sz="1800" dirty="0" err="1">
                <a:solidFill>
                  <a:schemeClr val="accent2">
                    <a:lumMod val="75000"/>
                  </a:schemeClr>
                </a:solidFill>
                <a:latin typeface="Helvetica" pitchFamily="34" charset="0"/>
              </a:rPr>
              <a:t>var_del_pit</a:t>
            </a:r>
            <a:endParaRPr lang="en-US" sz="1800" dirty="0">
              <a:solidFill>
                <a:schemeClr val="accent2">
                  <a:lumMod val="75000"/>
                </a:schemeClr>
              </a:solidFill>
              <a:latin typeface="Helvetica" pitchFamily="34" charset="0"/>
            </a:endParaRPr>
          </a:p>
          <a:p>
            <a:r>
              <a:rPr lang="en-US" sz="1800" dirty="0" err="1">
                <a:solidFill>
                  <a:schemeClr val="accent2">
                    <a:lumMod val="75000"/>
                  </a:schemeClr>
                </a:solidFill>
                <a:latin typeface="Helvetica" pitchFamily="34" charset="0"/>
              </a:rPr>
              <a:t>syllable_rate</a:t>
            </a:r>
            <a:endParaRPr lang="en-US" sz="1800" dirty="0">
              <a:solidFill>
                <a:schemeClr val="accent2">
                  <a:lumMod val="75000"/>
                </a:schemeClr>
              </a:solidFill>
              <a:latin typeface="Helvetica" pitchFamily="34" charset="0"/>
            </a:endParaRPr>
          </a:p>
          <a:p>
            <a:r>
              <a:rPr lang="en-US" sz="1800" dirty="0" err="1">
                <a:solidFill>
                  <a:schemeClr val="accent2">
                    <a:lumMod val="75000"/>
                  </a:schemeClr>
                </a:solidFill>
                <a:latin typeface="Helvetica" pitchFamily="34" charset="0"/>
              </a:rPr>
              <a:t>silence_rate</a:t>
            </a:r>
            <a:endParaRPr lang="en-US" sz="1800" dirty="0">
              <a:solidFill>
                <a:schemeClr val="accent2">
                  <a:lumMod val="75000"/>
                </a:schemeClr>
              </a:solidFill>
              <a:latin typeface="Helvetica" pitchFamily="34" charset="0"/>
            </a:endParaRPr>
          </a:p>
          <a:p>
            <a:r>
              <a:rPr lang="en-US" sz="1800" b="1" dirty="0" err="1">
                <a:solidFill>
                  <a:schemeClr val="bg1"/>
                </a:solidFill>
                <a:latin typeface="Helvetica" pitchFamily="34" charset="0"/>
              </a:rPr>
              <a:t>prod_rate</a:t>
            </a:r>
            <a:endParaRPr lang="en-US" sz="1800" b="1" dirty="0">
              <a:solidFill>
                <a:schemeClr val="bg1"/>
              </a:solidFill>
              <a:latin typeface="Helvetica" pitchFamily="34" charset="0"/>
            </a:endParaRPr>
          </a:p>
          <a:p>
            <a:r>
              <a:rPr lang="en-US" sz="1800" dirty="0" err="1">
                <a:solidFill>
                  <a:schemeClr val="accent2">
                    <a:lumMod val="75000"/>
                  </a:schemeClr>
                </a:solidFill>
                <a:latin typeface="Helvetica" pitchFamily="34" charset="0"/>
              </a:rPr>
              <a:t>pause_rate</a:t>
            </a:r>
            <a:endParaRPr lang="en-US" sz="1800" dirty="0">
              <a:solidFill>
                <a:schemeClr val="accent2">
                  <a:lumMod val="75000"/>
                </a:schemeClr>
              </a:solidFill>
              <a:latin typeface="Helvetica" pitchFamily="34" charset="0"/>
            </a:endParaRPr>
          </a:p>
        </p:txBody>
      </p:sp>
      <p:sp>
        <p:nvSpPr>
          <p:cNvPr id="6157" name="Text Box 15"/>
          <p:cNvSpPr txBox="1">
            <a:spLocks noChangeArrowheads="1"/>
          </p:cNvSpPr>
          <p:nvPr/>
        </p:nvSpPr>
        <p:spPr bwMode="auto">
          <a:xfrm>
            <a:off x="6248890" y="4010026"/>
            <a:ext cx="2005677" cy="2862322"/>
          </a:xfrm>
          <a:prstGeom prst="rect">
            <a:avLst/>
          </a:prstGeom>
          <a:solidFill>
            <a:schemeClr val="accent1"/>
          </a:solidFill>
          <a:ln w="9525">
            <a:solidFill>
              <a:schemeClr val="accent1"/>
            </a:solidFill>
            <a:miter lim="800000"/>
            <a:headEnd/>
            <a:tailEnd/>
          </a:ln>
        </p:spPr>
        <p:txBody>
          <a:bodyPr wrap="none">
            <a:spAutoFit/>
          </a:bodyPr>
          <a:lstStyle/>
          <a:p>
            <a:r>
              <a:rPr lang="en-US" sz="1800" b="1" dirty="0" err="1">
                <a:solidFill>
                  <a:schemeClr val="bg1"/>
                </a:solidFill>
                <a:latin typeface="Helvetica" pitchFamily="34" charset="0"/>
              </a:rPr>
              <a:t>mhm</a:t>
            </a:r>
            <a:endParaRPr lang="en-US" sz="1800" dirty="0">
              <a:solidFill>
                <a:schemeClr val="bg1"/>
              </a:solidFill>
              <a:latin typeface="Helvetica" pitchFamily="34" charset="0"/>
            </a:endParaRPr>
          </a:p>
          <a:p>
            <a:r>
              <a:rPr lang="en-US" sz="1800" b="1" dirty="0">
                <a:solidFill>
                  <a:schemeClr val="bg1"/>
                </a:solidFill>
                <a:latin typeface="Helvetica" pitchFamily="34" charset="0"/>
              </a:rPr>
              <a:t>uh-huh</a:t>
            </a:r>
          </a:p>
          <a:p>
            <a:r>
              <a:rPr lang="en-US" sz="1800" b="1" dirty="0">
                <a:solidFill>
                  <a:schemeClr val="bg1"/>
                </a:solidFill>
                <a:latin typeface="Helvetica" pitchFamily="34" charset="0"/>
              </a:rPr>
              <a:t>right</a:t>
            </a:r>
          </a:p>
          <a:p>
            <a:r>
              <a:rPr lang="en-US" sz="1800" b="1" dirty="0">
                <a:solidFill>
                  <a:schemeClr val="bg1"/>
                </a:solidFill>
                <a:latin typeface="Helvetica" pitchFamily="34" charset="0"/>
              </a:rPr>
              <a:t>you</a:t>
            </a:r>
          </a:p>
          <a:p>
            <a:r>
              <a:rPr lang="en-US" sz="1800" b="1" dirty="0">
                <a:solidFill>
                  <a:schemeClr val="bg1"/>
                </a:solidFill>
                <a:latin typeface="Helvetica" pitchFamily="34" charset="0"/>
              </a:rPr>
              <a:t>that</a:t>
            </a:r>
          </a:p>
          <a:p>
            <a:r>
              <a:rPr lang="en-US" sz="1800" b="1" dirty="0">
                <a:solidFill>
                  <a:schemeClr val="bg1"/>
                </a:solidFill>
                <a:latin typeface="Helvetica" pitchFamily="34" charset="0"/>
              </a:rPr>
              <a:t>and</a:t>
            </a:r>
          </a:p>
          <a:p>
            <a:r>
              <a:rPr lang="en-US" sz="1800" b="1" dirty="0">
                <a:solidFill>
                  <a:schemeClr val="bg1"/>
                </a:solidFill>
                <a:latin typeface="Helvetica" pitchFamily="34" charset="0"/>
              </a:rPr>
              <a:t>to</a:t>
            </a:r>
          </a:p>
          <a:p>
            <a:r>
              <a:rPr lang="en-US" sz="1800" b="1" dirty="0">
                <a:solidFill>
                  <a:schemeClr val="bg1"/>
                </a:solidFill>
                <a:latin typeface="Helvetica" pitchFamily="34" charset="0"/>
              </a:rPr>
              <a:t>know</a:t>
            </a:r>
          </a:p>
          <a:p>
            <a:r>
              <a:rPr lang="en-US" sz="1800" b="1" dirty="0">
                <a:solidFill>
                  <a:schemeClr val="bg1"/>
                </a:solidFill>
                <a:latin typeface="Helvetica" pitchFamily="34" charset="0"/>
              </a:rPr>
              <a:t>me</a:t>
            </a:r>
          </a:p>
          <a:p>
            <a:r>
              <a:rPr lang="en-US" sz="1800" b="1" dirty="0">
                <a:solidFill>
                  <a:schemeClr val="bg1"/>
                </a:solidFill>
                <a:latin typeface="Helvetica" pitchFamily="34" charset="0"/>
              </a:rPr>
              <a:t>they</a:t>
            </a:r>
            <a:r>
              <a:rPr lang="en-US" sz="1800" dirty="0">
                <a:solidFill>
                  <a:schemeClr val="bg1"/>
                </a:solidFill>
                <a:latin typeface="Helvetica" pitchFamily="34" charset="0"/>
              </a:rPr>
              <a:t>                     </a:t>
            </a:r>
          </a:p>
        </p:txBody>
      </p:sp>
      <p:grpSp>
        <p:nvGrpSpPr>
          <p:cNvPr id="2" name="Group 16"/>
          <p:cNvGrpSpPr>
            <a:grpSpLocks/>
          </p:cNvGrpSpPr>
          <p:nvPr/>
        </p:nvGrpSpPr>
        <p:grpSpPr bwMode="auto">
          <a:xfrm>
            <a:off x="3880958" y="1785938"/>
            <a:ext cx="5245851" cy="2489200"/>
            <a:chOff x="1834" y="1125"/>
            <a:chExt cx="2479" cy="1568"/>
          </a:xfrm>
        </p:grpSpPr>
        <p:sp>
          <p:nvSpPr>
            <p:cNvPr id="6160" name="Text Box 17"/>
            <p:cNvSpPr txBox="1">
              <a:spLocks noChangeArrowheads="1"/>
            </p:cNvSpPr>
            <p:nvPr/>
          </p:nvSpPr>
          <p:spPr bwMode="auto">
            <a:xfrm>
              <a:off x="1834" y="1125"/>
              <a:ext cx="1920" cy="446"/>
            </a:xfrm>
            <a:prstGeom prst="rect">
              <a:avLst/>
            </a:prstGeom>
            <a:noFill/>
            <a:ln w="9525">
              <a:noFill/>
              <a:miter lim="800000"/>
              <a:headEnd/>
              <a:tailEnd/>
            </a:ln>
          </p:spPr>
          <p:txBody>
            <a:bodyPr wrap="none">
              <a:spAutoFit/>
            </a:bodyPr>
            <a:lstStyle/>
            <a:p>
              <a:r>
                <a:rPr lang="en-US" sz="2000" dirty="0">
                  <a:solidFill>
                    <a:schemeClr val="bg2"/>
                  </a:solidFill>
                </a:rPr>
                <a:t>Top features for discriminating</a:t>
              </a:r>
            </a:p>
            <a:p>
              <a:r>
                <a:rPr lang="en-US" sz="2000" dirty="0" smtClean="0">
                  <a:solidFill>
                    <a:schemeClr val="bg2"/>
                  </a:solidFill>
                </a:rPr>
                <a:t>knows well </a:t>
              </a:r>
              <a:r>
                <a:rPr lang="en-US" sz="2000" dirty="0">
                  <a:solidFill>
                    <a:schemeClr val="bg2"/>
                  </a:solidFill>
                </a:rPr>
                <a:t>vs. </a:t>
              </a:r>
              <a:r>
                <a:rPr lang="en-US" sz="2000" dirty="0" smtClean="0">
                  <a:solidFill>
                    <a:schemeClr val="bg2"/>
                  </a:solidFill>
                </a:rPr>
                <a:t>does not know well</a:t>
              </a:r>
              <a:endParaRPr lang="en-US" sz="2000" dirty="0">
                <a:solidFill>
                  <a:schemeClr val="bg2"/>
                </a:solidFill>
              </a:endParaRPr>
            </a:p>
          </p:txBody>
        </p:sp>
        <p:sp>
          <p:nvSpPr>
            <p:cNvPr id="6161" name="Line 18"/>
            <p:cNvSpPr>
              <a:spLocks noChangeShapeType="1"/>
            </p:cNvSpPr>
            <p:nvPr/>
          </p:nvSpPr>
          <p:spPr bwMode="auto">
            <a:xfrm flipH="1">
              <a:off x="2162" y="1668"/>
              <a:ext cx="315" cy="1025"/>
            </a:xfrm>
            <a:prstGeom prst="line">
              <a:avLst/>
            </a:prstGeom>
            <a:noFill/>
            <a:ln w="9525">
              <a:solidFill>
                <a:schemeClr val="bg2"/>
              </a:solidFill>
              <a:round/>
              <a:headEnd/>
              <a:tailEnd type="triangle" w="med" len="med"/>
            </a:ln>
          </p:spPr>
          <p:txBody>
            <a:bodyPr/>
            <a:lstStyle/>
            <a:p>
              <a:endParaRPr lang="en-US"/>
            </a:p>
          </p:txBody>
        </p:sp>
        <p:sp>
          <p:nvSpPr>
            <p:cNvPr id="6162" name="Line 19"/>
            <p:cNvSpPr>
              <a:spLocks noChangeShapeType="1"/>
            </p:cNvSpPr>
            <p:nvPr/>
          </p:nvSpPr>
          <p:spPr bwMode="auto">
            <a:xfrm>
              <a:off x="2744" y="1646"/>
              <a:ext cx="538" cy="590"/>
            </a:xfrm>
            <a:prstGeom prst="line">
              <a:avLst/>
            </a:prstGeom>
            <a:noFill/>
            <a:ln w="9525">
              <a:solidFill>
                <a:schemeClr val="bg2"/>
              </a:solidFill>
              <a:round/>
              <a:headEnd/>
              <a:tailEnd type="triangle" w="med" len="med"/>
            </a:ln>
          </p:spPr>
          <p:txBody>
            <a:bodyPr/>
            <a:lstStyle/>
            <a:p>
              <a:endParaRPr lang="en-US"/>
            </a:p>
          </p:txBody>
        </p:sp>
        <p:sp>
          <p:nvSpPr>
            <p:cNvPr id="6163" name="Line 20"/>
            <p:cNvSpPr>
              <a:spLocks noChangeShapeType="1"/>
            </p:cNvSpPr>
            <p:nvPr/>
          </p:nvSpPr>
          <p:spPr bwMode="auto">
            <a:xfrm>
              <a:off x="3088" y="1591"/>
              <a:ext cx="1225" cy="135"/>
            </a:xfrm>
            <a:prstGeom prst="line">
              <a:avLst/>
            </a:prstGeom>
            <a:noFill/>
            <a:ln w="9525">
              <a:solidFill>
                <a:schemeClr val="bg2"/>
              </a:solidFill>
              <a:round/>
              <a:headEnd/>
              <a:tailEnd type="triangle" w="med" len="med"/>
            </a:ln>
          </p:spPr>
          <p:txBody>
            <a:bodyPr/>
            <a:lstStyle/>
            <a:p>
              <a:endParaRPr lang="en-US"/>
            </a:p>
          </p:txBody>
        </p:sp>
      </p:grpSp>
      <p:sp>
        <p:nvSpPr>
          <p:cNvPr id="6159" name="Rectangle 21"/>
          <p:cNvSpPr>
            <a:spLocks noChangeArrowheads="1"/>
          </p:cNvSpPr>
          <p:nvPr/>
        </p:nvSpPr>
        <p:spPr bwMode="auto">
          <a:xfrm>
            <a:off x="395715" y="1566863"/>
            <a:ext cx="2501248" cy="1758950"/>
          </a:xfrm>
          <a:prstGeom prst="rect">
            <a:avLst/>
          </a:prstGeom>
          <a:noFill/>
          <a:ln w="57150">
            <a:solidFill>
              <a:schemeClr val="hlink"/>
            </a:solidFill>
            <a:miter lim="800000"/>
            <a:headEnd/>
            <a:tailEnd/>
          </a:ln>
        </p:spPr>
        <p:txBody>
          <a:bodyPr wrap="none" anchor="ctr"/>
          <a:lstStyle/>
          <a:p>
            <a:endParaRPr lang="en-US"/>
          </a:p>
        </p:txBody>
      </p:sp>
      <p:sp>
        <p:nvSpPr>
          <p:cNvPr id="20" name="Text Box 6">
            <a:hlinkClick r:id="rId6" action="ppaction://hlinksldjump"/>
          </p:cNvPr>
          <p:cNvSpPr txBox="1">
            <a:spLocks noChangeArrowheads="1"/>
          </p:cNvSpPr>
          <p:nvPr/>
        </p:nvSpPr>
        <p:spPr bwMode="auto">
          <a:xfrm>
            <a:off x="304723" y="2274888"/>
            <a:ext cx="2020553" cy="707886"/>
          </a:xfrm>
          <a:prstGeom prst="rect">
            <a:avLst/>
          </a:prstGeom>
          <a:noFill/>
          <a:ln w="9525">
            <a:noFill/>
            <a:miter lim="800000"/>
            <a:headEnd/>
            <a:tailEnd/>
          </a:ln>
        </p:spPr>
        <p:txBody>
          <a:bodyPr wrap="none">
            <a:spAutoFit/>
          </a:bodyPr>
          <a:lstStyle/>
          <a:p>
            <a:pPr algn="ctr"/>
            <a:r>
              <a:rPr lang="en-US" sz="2000" dirty="0" smtClean="0">
                <a:solidFill>
                  <a:schemeClr val="bg2"/>
                </a:solidFill>
                <a:latin typeface="Helvetica" pitchFamily="34" charset="0"/>
              </a:rPr>
              <a:t>Well Acquainted</a:t>
            </a:r>
            <a:endParaRPr lang="en-US" sz="2000" dirty="0">
              <a:solidFill>
                <a:schemeClr val="bg2"/>
              </a:solidFill>
              <a:latin typeface="Helvetica" pitchFamily="34" charset="0"/>
            </a:endParaRPr>
          </a:p>
          <a:p>
            <a:pPr algn="ctr"/>
            <a:r>
              <a:rPr lang="en-US" sz="2000" dirty="0">
                <a:solidFill>
                  <a:schemeClr val="bg2"/>
                </a:solidFill>
                <a:latin typeface="Helvetica" pitchFamily="34" charset="0"/>
              </a:rPr>
              <a:t>Not Urgent</a:t>
            </a:r>
          </a:p>
        </p:txBody>
      </p:sp>
      <p:sp>
        <p:nvSpPr>
          <p:cNvPr id="21" name="Text Box 7"/>
          <p:cNvSpPr txBox="1">
            <a:spLocks noChangeArrowheads="1"/>
          </p:cNvSpPr>
          <p:nvPr/>
        </p:nvSpPr>
        <p:spPr bwMode="auto">
          <a:xfrm>
            <a:off x="430866" y="4232275"/>
            <a:ext cx="1768433" cy="707886"/>
          </a:xfrm>
          <a:prstGeom prst="rect">
            <a:avLst/>
          </a:prstGeom>
          <a:noFill/>
          <a:ln w="9525">
            <a:noFill/>
            <a:miter lim="800000"/>
            <a:headEnd/>
            <a:tailEnd/>
          </a:ln>
        </p:spPr>
        <p:txBody>
          <a:bodyPr wrap="none">
            <a:spAutoFit/>
          </a:bodyPr>
          <a:lstStyle/>
          <a:p>
            <a:pPr algn="ctr"/>
            <a:r>
              <a:rPr lang="en-US" sz="2000" dirty="0" smtClean="0">
                <a:solidFill>
                  <a:schemeClr val="bg2"/>
                </a:solidFill>
                <a:latin typeface="Helvetica" pitchFamily="34" charset="0"/>
              </a:rPr>
              <a:t>Unacquainted</a:t>
            </a:r>
            <a:endParaRPr lang="en-US" sz="2000" dirty="0">
              <a:solidFill>
                <a:schemeClr val="bg2"/>
              </a:solidFill>
              <a:latin typeface="Helvetica" pitchFamily="34" charset="0"/>
            </a:endParaRPr>
          </a:p>
          <a:p>
            <a:pPr algn="ctr"/>
            <a:r>
              <a:rPr lang="en-US" sz="2000" dirty="0">
                <a:solidFill>
                  <a:schemeClr val="bg2"/>
                </a:solidFill>
                <a:latin typeface="Helvetica" pitchFamily="34" charset="0"/>
              </a:rPr>
              <a:t>Urgent</a:t>
            </a: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39629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60" fill="hold"/>
                                        <p:tgtEl>
                                          <p:spTgt spid="396292"/>
                                        </p:tgtEl>
                                      </p:cBhvr>
                                    </p:cmd>
                                  </p:childTnLst>
                                </p:cTn>
                              </p:par>
                            </p:childTnLst>
                          </p:cTn>
                        </p:par>
                      </p:childTnLst>
                    </p:cTn>
                  </p:par>
                </p:childTnLst>
              </p:cTn>
              <p:nextCondLst>
                <p:cond evt="onClick" delay="0">
                  <p:tgtEl>
                    <p:spTgt spid="396292"/>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96292"/>
                </p:tgtEl>
              </p:cMediaNode>
            </p:audio>
            <p:seq concurrent="1" nextAc="seek">
              <p:cTn id="8" restart="whenNotActive" fill="hold" evtFilter="cancelBubble" nodeType="interactiveSeq">
                <p:stCondLst>
                  <p:cond evt="onClick" delay="0">
                    <p:tgtEl>
                      <p:spTgt spid="39629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3760" fill="hold"/>
                                        <p:tgtEl>
                                          <p:spTgt spid="396293"/>
                                        </p:tgtEl>
                                      </p:cBhvr>
                                    </p:cmd>
                                  </p:childTnLst>
                                </p:cTn>
                              </p:par>
                            </p:childTnLst>
                          </p:cTn>
                        </p:par>
                      </p:childTnLst>
                    </p:cTn>
                  </p:par>
                </p:childTnLst>
              </p:cTn>
              <p:nextCondLst>
                <p:cond evt="onClick" delay="0">
                  <p:tgtEl>
                    <p:spTgt spid="396293"/>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39629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VPriorities:   Results</a:t>
            </a:r>
            <a:endParaRPr lang="en-US" dirty="0" smtClean="0"/>
          </a:p>
        </p:txBody>
      </p:sp>
      <p:pic>
        <p:nvPicPr>
          <p:cNvPr id="397316" name="Picture 4">
            <a:hlinkClick r:id="" action="ppaction://media"/>
          </p:cNvPr>
          <p:cNvPicPr>
            <a:picLocks noRot="1" noChangeAspect="1" noChangeArrowheads="1"/>
          </p:cNvPicPr>
          <p:nvPr>
            <a:wavAudioFile r:embed="rId1" name="vmail1.wav"/>
          </p:nvPr>
        </p:nvPicPr>
        <p:blipFill>
          <a:blip r:embed="rId5"/>
          <a:srcRect/>
          <a:stretch>
            <a:fillRect/>
          </a:stretch>
        </p:blipFill>
        <p:spPr bwMode="auto">
          <a:xfrm>
            <a:off x="1438959" y="3875088"/>
            <a:ext cx="406294" cy="304800"/>
          </a:xfrm>
          <a:prstGeom prst="rect">
            <a:avLst/>
          </a:prstGeom>
          <a:noFill/>
          <a:ln w="9525">
            <a:noFill/>
            <a:miter lim="800000"/>
            <a:headEnd/>
            <a:tailEnd/>
          </a:ln>
        </p:spPr>
      </p:pic>
      <p:pic>
        <p:nvPicPr>
          <p:cNvPr id="397317" name="Picture 5">
            <a:hlinkClick r:id="" action="ppaction://media"/>
          </p:cNvPr>
          <p:cNvPicPr>
            <a:picLocks noRot="1" noChangeAspect="1" noChangeArrowheads="1"/>
          </p:cNvPicPr>
          <p:nvPr>
            <a:wavAudioFile r:embed="rId2" name="vmail67.wav"/>
          </p:nvPr>
        </p:nvPicPr>
        <p:blipFill>
          <a:blip r:embed="rId5"/>
          <a:srcRect/>
          <a:stretch>
            <a:fillRect/>
          </a:stretch>
        </p:blipFill>
        <p:spPr bwMode="auto">
          <a:xfrm>
            <a:off x="1443191" y="1874838"/>
            <a:ext cx="406294" cy="304800"/>
          </a:xfrm>
          <a:prstGeom prst="rect">
            <a:avLst/>
          </a:prstGeom>
          <a:noFill/>
          <a:ln w="9525">
            <a:noFill/>
            <a:miter lim="800000"/>
            <a:headEnd/>
            <a:tailEnd/>
          </a:ln>
        </p:spPr>
      </p:pic>
      <p:sp>
        <p:nvSpPr>
          <p:cNvPr id="7173" name="Text Box 6">
            <a:hlinkClick r:id="rId6" action="ppaction://hlinksldjump"/>
          </p:cNvPr>
          <p:cNvSpPr txBox="1">
            <a:spLocks noChangeArrowheads="1"/>
          </p:cNvSpPr>
          <p:nvPr/>
        </p:nvSpPr>
        <p:spPr bwMode="auto">
          <a:xfrm>
            <a:off x="252263" y="2274888"/>
            <a:ext cx="2020553" cy="707886"/>
          </a:xfrm>
          <a:prstGeom prst="rect">
            <a:avLst/>
          </a:prstGeom>
          <a:noFill/>
          <a:ln w="9525">
            <a:noFill/>
            <a:miter lim="800000"/>
            <a:headEnd/>
            <a:tailEnd/>
          </a:ln>
        </p:spPr>
        <p:txBody>
          <a:bodyPr wrap="none">
            <a:spAutoFit/>
          </a:bodyPr>
          <a:lstStyle/>
          <a:p>
            <a:pPr algn="ctr"/>
            <a:r>
              <a:rPr lang="en-US" sz="2000" dirty="0" smtClean="0">
                <a:solidFill>
                  <a:schemeClr val="bg2"/>
                </a:solidFill>
                <a:latin typeface="Helvetica" pitchFamily="34" charset="0"/>
              </a:rPr>
              <a:t>Well Acquainted</a:t>
            </a:r>
            <a:endParaRPr lang="en-US" sz="2000" dirty="0">
              <a:solidFill>
                <a:schemeClr val="bg2"/>
              </a:solidFill>
              <a:latin typeface="Helvetica" pitchFamily="34" charset="0"/>
            </a:endParaRPr>
          </a:p>
          <a:p>
            <a:pPr algn="ctr"/>
            <a:r>
              <a:rPr lang="en-US" sz="2000" dirty="0">
                <a:solidFill>
                  <a:schemeClr val="bg2"/>
                </a:solidFill>
                <a:latin typeface="Helvetica" pitchFamily="34" charset="0"/>
              </a:rPr>
              <a:t>Not Urgent</a:t>
            </a:r>
          </a:p>
        </p:txBody>
      </p:sp>
      <p:sp>
        <p:nvSpPr>
          <p:cNvPr id="7174" name="Text Box 7"/>
          <p:cNvSpPr txBox="1">
            <a:spLocks noChangeArrowheads="1"/>
          </p:cNvSpPr>
          <p:nvPr/>
        </p:nvSpPr>
        <p:spPr bwMode="auto">
          <a:xfrm>
            <a:off x="430866" y="4232275"/>
            <a:ext cx="1768433" cy="707886"/>
          </a:xfrm>
          <a:prstGeom prst="rect">
            <a:avLst/>
          </a:prstGeom>
          <a:noFill/>
          <a:ln w="9525">
            <a:noFill/>
            <a:miter lim="800000"/>
            <a:headEnd/>
            <a:tailEnd/>
          </a:ln>
        </p:spPr>
        <p:txBody>
          <a:bodyPr wrap="none">
            <a:spAutoFit/>
          </a:bodyPr>
          <a:lstStyle/>
          <a:p>
            <a:pPr algn="ctr"/>
            <a:r>
              <a:rPr lang="en-US" sz="2000" dirty="0" smtClean="0">
                <a:solidFill>
                  <a:schemeClr val="bg2"/>
                </a:solidFill>
                <a:latin typeface="Helvetica" pitchFamily="34" charset="0"/>
              </a:rPr>
              <a:t>Unacquainted</a:t>
            </a:r>
            <a:endParaRPr lang="en-US" sz="2000" dirty="0">
              <a:solidFill>
                <a:schemeClr val="bg2"/>
              </a:solidFill>
              <a:latin typeface="Helvetica" pitchFamily="34" charset="0"/>
            </a:endParaRPr>
          </a:p>
          <a:p>
            <a:pPr algn="ctr"/>
            <a:r>
              <a:rPr lang="en-US" sz="2000" dirty="0">
                <a:solidFill>
                  <a:schemeClr val="bg2"/>
                </a:solidFill>
                <a:latin typeface="Helvetica" pitchFamily="34" charset="0"/>
              </a:rPr>
              <a:t>Urgent</a:t>
            </a:r>
          </a:p>
        </p:txBody>
      </p:sp>
      <p:sp>
        <p:nvSpPr>
          <p:cNvPr id="7175" name="Text Box 8"/>
          <p:cNvSpPr txBox="1">
            <a:spLocks noChangeArrowheads="1"/>
          </p:cNvSpPr>
          <p:nvPr/>
        </p:nvSpPr>
        <p:spPr bwMode="auto">
          <a:xfrm>
            <a:off x="3544495" y="4346576"/>
            <a:ext cx="1366080" cy="400110"/>
          </a:xfrm>
          <a:prstGeom prst="rect">
            <a:avLst/>
          </a:prstGeom>
          <a:noFill/>
          <a:ln w="9525">
            <a:noFill/>
            <a:miter lim="800000"/>
            <a:headEnd/>
            <a:tailEnd/>
          </a:ln>
        </p:spPr>
        <p:txBody>
          <a:bodyPr wrap="none">
            <a:spAutoFit/>
          </a:bodyPr>
          <a:lstStyle/>
          <a:p>
            <a:r>
              <a:rPr lang="en-US" sz="2000" i="1">
                <a:solidFill>
                  <a:schemeClr val="bg2"/>
                </a:solidFill>
                <a:latin typeface="Helvetica" pitchFamily="34" charset="0"/>
              </a:rPr>
              <a:t>Meta Data</a:t>
            </a:r>
          </a:p>
        </p:txBody>
      </p:sp>
      <p:sp>
        <p:nvSpPr>
          <p:cNvPr id="7176" name="Text Box 9"/>
          <p:cNvSpPr txBox="1">
            <a:spLocks noChangeArrowheads="1"/>
          </p:cNvSpPr>
          <p:nvPr/>
        </p:nvSpPr>
        <p:spPr bwMode="auto">
          <a:xfrm>
            <a:off x="7711125" y="185739"/>
            <a:ext cx="1253869" cy="707886"/>
          </a:xfrm>
          <a:prstGeom prst="rect">
            <a:avLst/>
          </a:prstGeom>
          <a:noFill/>
          <a:ln w="9525">
            <a:noFill/>
            <a:miter lim="800000"/>
            <a:headEnd/>
            <a:tailEnd/>
          </a:ln>
        </p:spPr>
        <p:txBody>
          <a:bodyPr wrap="none">
            <a:spAutoFit/>
          </a:bodyPr>
          <a:lstStyle/>
          <a:p>
            <a:r>
              <a:rPr lang="en-US" sz="2000" i="1" dirty="0">
                <a:latin typeface="Helvetica" pitchFamily="34" charset="0"/>
              </a:rPr>
              <a:t>Prosodic </a:t>
            </a:r>
          </a:p>
          <a:p>
            <a:r>
              <a:rPr lang="en-US" sz="2000" i="1" dirty="0">
                <a:latin typeface="Helvetica" pitchFamily="34" charset="0"/>
              </a:rPr>
              <a:t>Features</a:t>
            </a:r>
          </a:p>
        </p:txBody>
      </p:sp>
      <p:sp>
        <p:nvSpPr>
          <p:cNvPr id="7177" name="Text Box 10"/>
          <p:cNvSpPr txBox="1">
            <a:spLocks noChangeArrowheads="1"/>
          </p:cNvSpPr>
          <p:nvPr/>
        </p:nvSpPr>
        <p:spPr bwMode="auto">
          <a:xfrm>
            <a:off x="6682694" y="3519489"/>
            <a:ext cx="1438214" cy="400110"/>
          </a:xfrm>
          <a:prstGeom prst="rect">
            <a:avLst/>
          </a:prstGeom>
          <a:noFill/>
          <a:ln w="9525">
            <a:noFill/>
            <a:miter lim="800000"/>
            <a:headEnd/>
            <a:tailEnd/>
          </a:ln>
        </p:spPr>
        <p:txBody>
          <a:bodyPr wrap="none">
            <a:spAutoFit/>
          </a:bodyPr>
          <a:lstStyle/>
          <a:p>
            <a:r>
              <a:rPr lang="en-US" sz="2000" i="1">
                <a:solidFill>
                  <a:schemeClr val="bg2"/>
                </a:solidFill>
                <a:latin typeface="Helvetica" pitchFamily="34" charset="0"/>
              </a:rPr>
              <a:t>Key Words</a:t>
            </a:r>
          </a:p>
        </p:txBody>
      </p:sp>
      <p:sp>
        <p:nvSpPr>
          <p:cNvPr id="7178" name="Text Box 11"/>
          <p:cNvSpPr txBox="1">
            <a:spLocks noChangeArrowheads="1"/>
          </p:cNvSpPr>
          <p:nvPr/>
        </p:nvSpPr>
        <p:spPr bwMode="auto">
          <a:xfrm>
            <a:off x="3404832" y="4832353"/>
            <a:ext cx="1736373" cy="2031325"/>
          </a:xfrm>
          <a:prstGeom prst="rect">
            <a:avLst/>
          </a:prstGeom>
          <a:solidFill>
            <a:schemeClr val="accent1"/>
          </a:solidFill>
          <a:ln w="9525">
            <a:solidFill>
              <a:schemeClr val="accent1"/>
            </a:solidFill>
            <a:miter lim="800000"/>
            <a:headEnd/>
            <a:tailEnd/>
          </a:ln>
        </p:spPr>
        <p:txBody>
          <a:bodyPr wrap="none">
            <a:spAutoFit/>
          </a:bodyPr>
          <a:lstStyle/>
          <a:p>
            <a:r>
              <a:rPr lang="en-US" sz="1800" b="1" dirty="0" err="1">
                <a:solidFill>
                  <a:schemeClr val="bg1"/>
                </a:solidFill>
                <a:latin typeface="Helvetica" pitchFamily="34" charset="0"/>
              </a:rPr>
              <a:t>isExternal</a:t>
            </a:r>
            <a:endParaRPr lang="en-US" sz="1800" b="1" dirty="0">
              <a:solidFill>
                <a:schemeClr val="bg1"/>
              </a:solidFill>
              <a:latin typeface="Helvetica" pitchFamily="34" charset="0"/>
            </a:endParaRPr>
          </a:p>
          <a:p>
            <a:r>
              <a:rPr lang="en-US" sz="1800" dirty="0" err="1">
                <a:solidFill>
                  <a:schemeClr val="accent2">
                    <a:lumMod val="75000"/>
                  </a:schemeClr>
                </a:solidFill>
                <a:latin typeface="Helvetica" pitchFamily="34" charset="0"/>
              </a:rPr>
              <a:t>isWeekend</a:t>
            </a:r>
            <a:r>
              <a:rPr lang="en-US" sz="1800" dirty="0">
                <a:solidFill>
                  <a:schemeClr val="bg1"/>
                </a:solidFill>
                <a:latin typeface="Helvetica" pitchFamily="34" charset="0"/>
              </a:rPr>
              <a:t> </a:t>
            </a:r>
          </a:p>
          <a:p>
            <a:r>
              <a:rPr lang="en-US" sz="1800" b="1" dirty="0" err="1">
                <a:solidFill>
                  <a:schemeClr val="bg1"/>
                </a:solidFill>
                <a:latin typeface="Helvetica" pitchFamily="34" charset="0"/>
              </a:rPr>
              <a:t>am_office</a:t>
            </a:r>
            <a:endParaRPr lang="en-US" sz="1800" b="1" dirty="0">
              <a:solidFill>
                <a:schemeClr val="bg1"/>
              </a:solidFill>
              <a:latin typeface="Helvetica" pitchFamily="34" charset="0"/>
            </a:endParaRPr>
          </a:p>
          <a:p>
            <a:r>
              <a:rPr lang="en-US" sz="1800" dirty="0" err="1">
                <a:solidFill>
                  <a:schemeClr val="accent2">
                    <a:lumMod val="75000"/>
                  </a:schemeClr>
                </a:solidFill>
                <a:latin typeface="Helvetica" pitchFamily="34" charset="0"/>
              </a:rPr>
              <a:t>pm_office</a:t>
            </a:r>
            <a:r>
              <a:rPr lang="en-US" sz="1800" dirty="0">
                <a:solidFill>
                  <a:schemeClr val="accent2">
                    <a:lumMod val="75000"/>
                  </a:schemeClr>
                </a:solidFill>
                <a:latin typeface="Helvetica" pitchFamily="34" charset="0"/>
              </a:rPr>
              <a:t> </a:t>
            </a:r>
          </a:p>
          <a:p>
            <a:r>
              <a:rPr lang="en-US" sz="1800" dirty="0" err="1">
                <a:solidFill>
                  <a:schemeClr val="accent2">
                    <a:lumMod val="75000"/>
                  </a:schemeClr>
                </a:solidFill>
                <a:latin typeface="Helvetica" pitchFamily="34" charset="0"/>
              </a:rPr>
              <a:t>after_hrs</a:t>
            </a:r>
            <a:endParaRPr lang="en-US" sz="1800" dirty="0">
              <a:solidFill>
                <a:schemeClr val="accent2">
                  <a:lumMod val="75000"/>
                </a:schemeClr>
              </a:solidFill>
              <a:latin typeface="Helvetica" pitchFamily="34" charset="0"/>
            </a:endParaRPr>
          </a:p>
          <a:p>
            <a:r>
              <a:rPr lang="en-US" sz="1800" b="1" dirty="0">
                <a:solidFill>
                  <a:schemeClr val="bg1"/>
                </a:solidFill>
                <a:latin typeface="Helvetica" pitchFamily="34" charset="0"/>
              </a:rPr>
              <a:t>Size</a:t>
            </a:r>
          </a:p>
          <a:p>
            <a:r>
              <a:rPr lang="en-US" sz="1800" dirty="0" err="1">
                <a:solidFill>
                  <a:schemeClr val="accent2">
                    <a:lumMod val="75000"/>
                  </a:schemeClr>
                </a:solidFill>
                <a:latin typeface="Helvetica" pitchFamily="34" charset="0"/>
              </a:rPr>
              <a:t>length_VM</a:t>
            </a:r>
            <a:r>
              <a:rPr lang="en-US" sz="1800" dirty="0">
                <a:solidFill>
                  <a:schemeClr val="accent2">
                    <a:lumMod val="75000"/>
                  </a:schemeClr>
                </a:solidFill>
                <a:latin typeface="Helvetica" pitchFamily="34" charset="0"/>
              </a:rPr>
              <a:t> </a:t>
            </a:r>
            <a:r>
              <a:rPr lang="en-US" sz="1800" dirty="0">
                <a:solidFill>
                  <a:schemeClr val="bg1"/>
                </a:solidFill>
                <a:latin typeface="Helvetica" pitchFamily="34" charset="0"/>
              </a:rPr>
              <a:t>      </a:t>
            </a:r>
          </a:p>
        </p:txBody>
      </p:sp>
      <p:sp>
        <p:nvSpPr>
          <p:cNvPr id="7180" name="Text Box 14"/>
          <p:cNvSpPr txBox="1">
            <a:spLocks noChangeArrowheads="1"/>
          </p:cNvSpPr>
          <p:nvPr/>
        </p:nvSpPr>
        <p:spPr bwMode="auto">
          <a:xfrm>
            <a:off x="9431529" y="165102"/>
            <a:ext cx="2082621" cy="6740307"/>
          </a:xfrm>
          <a:prstGeom prst="rect">
            <a:avLst/>
          </a:prstGeom>
          <a:solidFill>
            <a:schemeClr val="accent1"/>
          </a:solidFill>
          <a:ln w="9525">
            <a:solidFill>
              <a:schemeClr val="accent1"/>
            </a:solidFill>
            <a:miter lim="800000"/>
            <a:headEnd/>
            <a:tailEnd/>
          </a:ln>
        </p:spPr>
        <p:txBody>
          <a:bodyPr wrap="none">
            <a:spAutoFit/>
          </a:bodyPr>
          <a:lstStyle/>
          <a:p>
            <a:r>
              <a:rPr lang="en-US" sz="1800" dirty="0" err="1">
                <a:solidFill>
                  <a:schemeClr val="accent2">
                    <a:lumMod val="75000"/>
                  </a:schemeClr>
                </a:solidFill>
                <a:latin typeface="Helvetica" pitchFamily="34" charset="0"/>
              </a:rPr>
              <a:t>max_dur_voice</a:t>
            </a:r>
            <a:endParaRPr lang="en-US" sz="1800" dirty="0">
              <a:solidFill>
                <a:schemeClr val="accent2">
                  <a:lumMod val="75000"/>
                </a:schemeClr>
              </a:solidFill>
              <a:latin typeface="Helvetica" pitchFamily="34" charset="0"/>
            </a:endParaRPr>
          </a:p>
          <a:p>
            <a:r>
              <a:rPr lang="en-US" sz="1800" dirty="0" err="1">
                <a:solidFill>
                  <a:schemeClr val="accent2">
                    <a:lumMod val="75000"/>
                  </a:schemeClr>
                </a:solidFill>
                <a:latin typeface="Helvetica" pitchFamily="34" charset="0"/>
              </a:rPr>
              <a:t>min_dur_voice</a:t>
            </a:r>
            <a:endParaRPr lang="en-US" sz="1800" dirty="0">
              <a:solidFill>
                <a:schemeClr val="accent2">
                  <a:lumMod val="75000"/>
                </a:schemeClr>
              </a:solidFill>
              <a:latin typeface="Helvetica" pitchFamily="34" charset="0"/>
            </a:endParaRPr>
          </a:p>
          <a:p>
            <a:r>
              <a:rPr lang="en-US" sz="1800" b="1" dirty="0" err="1">
                <a:solidFill>
                  <a:schemeClr val="bg1"/>
                </a:solidFill>
                <a:latin typeface="Helvetica" pitchFamily="34" charset="0"/>
              </a:rPr>
              <a:t>mean_dur_voice</a:t>
            </a:r>
            <a:endParaRPr lang="en-US" sz="1800" b="1" dirty="0">
              <a:solidFill>
                <a:schemeClr val="bg1"/>
              </a:solidFill>
              <a:latin typeface="Helvetica" pitchFamily="34" charset="0"/>
            </a:endParaRPr>
          </a:p>
          <a:p>
            <a:r>
              <a:rPr lang="en-US" sz="1800" b="1" dirty="0" err="1">
                <a:solidFill>
                  <a:schemeClr val="bg1"/>
                </a:solidFill>
                <a:latin typeface="Helvetica" pitchFamily="34" charset="0"/>
              </a:rPr>
              <a:t>var_dur_voice</a:t>
            </a:r>
            <a:endParaRPr lang="en-US" sz="1800" b="1" dirty="0">
              <a:solidFill>
                <a:schemeClr val="bg1"/>
              </a:solidFill>
              <a:latin typeface="Helvetica" pitchFamily="34" charset="0"/>
            </a:endParaRPr>
          </a:p>
          <a:p>
            <a:r>
              <a:rPr lang="en-US" sz="1800" dirty="0" err="1">
                <a:solidFill>
                  <a:schemeClr val="accent2">
                    <a:lumMod val="75000"/>
                  </a:schemeClr>
                </a:solidFill>
                <a:latin typeface="Helvetica" pitchFamily="34" charset="0"/>
              </a:rPr>
              <a:t>max_dur_sil</a:t>
            </a:r>
            <a:endParaRPr lang="en-US" sz="1800" dirty="0">
              <a:solidFill>
                <a:schemeClr val="accent2">
                  <a:lumMod val="75000"/>
                </a:schemeClr>
              </a:solidFill>
              <a:latin typeface="Helvetica" pitchFamily="34" charset="0"/>
            </a:endParaRPr>
          </a:p>
          <a:p>
            <a:r>
              <a:rPr lang="en-US" sz="1800" dirty="0" err="1">
                <a:solidFill>
                  <a:schemeClr val="accent2">
                    <a:lumMod val="75000"/>
                  </a:schemeClr>
                </a:solidFill>
                <a:latin typeface="Helvetica" pitchFamily="34" charset="0"/>
              </a:rPr>
              <a:t>min_dur_sil</a:t>
            </a:r>
            <a:endParaRPr lang="en-US" sz="1800" dirty="0">
              <a:solidFill>
                <a:schemeClr val="accent2">
                  <a:lumMod val="75000"/>
                </a:schemeClr>
              </a:solidFill>
              <a:latin typeface="Helvetica" pitchFamily="34" charset="0"/>
            </a:endParaRPr>
          </a:p>
          <a:p>
            <a:r>
              <a:rPr lang="en-US" sz="1800" dirty="0" err="1">
                <a:solidFill>
                  <a:schemeClr val="accent2">
                    <a:lumMod val="75000"/>
                  </a:schemeClr>
                </a:solidFill>
                <a:latin typeface="Helvetica" pitchFamily="34" charset="0"/>
              </a:rPr>
              <a:t>mean_dur_sil</a:t>
            </a:r>
            <a:endParaRPr lang="en-US" sz="1800" dirty="0">
              <a:solidFill>
                <a:schemeClr val="accent2">
                  <a:lumMod val="75000"/>
                </a:schemeClr>
              </a:solidFill>
              <a:latin typeface="Helvetica" pitchFamily="34" charset="0"/>
            </a:endParaRPr>
          </a:p>
          <a:p>
            <a:r>
              <a:rPr lang="en-US" sz="1800" dirty="0" err="1">
                <a:solidFill>
                  <a:schemeClr val="accent2">
                    <a:lumMod val="75000"/>
                  </a:schemeClr>
                </a:solidFill>
                <a:latin typeface="Helvetica" pitchFamily="34" charset="0"/>
              </a:rPr>
              <a:t>var_dur_sil</a:t>
            </a:r>
            <a:endParaRPr lang="en-US" sz="1800" dirty="0">
              <a:solidFill>
                <a:schemeClr val="accent2">
                  <a:lumMod val="75000"/>
                </a:schemeClr>
              </a:solidFill>
              <a:latin typeface="Helvetica" pitchFamily="34" charset="0"/>
            </a:endParaRPr>
          </a:p>
          <a:p>
            <a:r>
              <a:rPr lang="en-US" sz="1800" dirty="0" err="1">
                <a:solidFill>
                  <a:schemeClr val="accent2">
                    <a:lumMod val="75000"/>
                  </a:schemeClr>
                </a:solidFill>
                <a:latin typeface="Helvetica" pitchFamily="34" charset="0"/>
              </a:rPr>
              <a:t>max_dur_prod</a:t>
            </a:r>
            <a:endParaRPr lang="en-US" sz="1800" dirty="0">
              <a:solidFill>
                <a:schemeClr val="accent2">
                  <a:lumMod val="75000"/>
                </a:schemeClr>
              </a:solidFill>
              <a:latin typeface="Helvetica" pitchFamily="34" charset="0"/>
            </a:endParaRPr>
          </a:p>
          <a:p>
            <a:r>
              <a:rPr lang="en-US" sz="1800" dirty="0" err="1">
                <a:solidFill>
                  <a:schemeClr val="accent2">
                    <a:lumMod val="75000"/>
                  </a:schemeClr>
                </a:solidFill>
                <a:latin typeface="Helvetica" pitchFamily="34" charset="0"/>
              </a:rPr>
              <a:t>min_dur_prod</a:t>
            </a:r>
            <a:endParaRPr lang="en-US" sz="1800" dirty="0">
              <a:solidFill>
                <a:schemeClr val="accent2">
                  <a:lumMod val="75000"/>
                </a:schemeClr>
              </a:solidFill>
              <a:latin typeface="Helvetica" pitchFamily="34" charset="0"/>
            </a:endParaRPr>
          </a:p>
          <a:p>
            <a:r>
              <a:rPr lang="en-US" sz="1800" dirty="0" err="1">
                <a:solidFill>
                  <a:schemeClr val="accent2">
                    <a:lumMod val="75000"/>
                  </a:schemeClr>
                </a:solidFill>
                <a:latin typeface="Helvetica" pitchFamily="34" charset="0"/>
              </a:rPr>
              <a:t>mean_dur_prod</a:t>
            </a:r>
            <a:endParaRPr lang="en-US" sz="1800" dirty="0">
              <a:solidFill>
                <a:schemeClr val="accent2">
                  <a:lumMod val="75000"/>
                </a:schemeClr>
              </a:solidFill>
              <a:latin typeface="Helvetica" pitchFamily="34" charset="0"/>
            </a:endParaRPr>
          </a:p>
          <a:p>
            <a:r>
              <a:rPr lang="en-US" sz="1800" dirty="0" err="1">
                <a:solidFill>
                  <a:schemeClr val="accent2">
                    <a:lumMod val="75000"/>
                  </a:schemeClr>
                </a:solidFill>
                <a:latin typeface="Helvetica" pitchFamily="34" charset="0"/>
              </a:rPr>
              <a:t>var_dur_prod</a:t>
            </a:r>
            <a:endParaRPr lang="en-US" sz="1800" dirty="0">
              <a:solidFill>
                <a:schemeClr val="accent2">
                  <a:lumMod val="75000"/>
                </a:schemeClr>
              </a:solidFill>
              <a:latin typeface="Helvetica" pitchFamily="34" charset="0"/>
            </a:endParaRPr>
          </a:p>
          <a:p>
            <a:r>
              <a:rPr lang="en-US" sz="1800" dirty="0" err="1">
                <a:solidFill>
                  <a:schemeClr val="accent2">
                    <a:lumMod val="75000"/>
                  </a:schemeClr>
                </a:solidFill>
                <a:latin typeface="Helvetica" pitchFamily="34" charset="0"/>
              </a:rPr>
              <a:t>max_dur_pause</a:t>
            </a:r>
            <a:endParaRPr lang="en-US" sz="1800" dirty="0">
              <a:solidFill>
                <a:schemeClr val="accent2">
                  <a:lumMod val="75000"/>
                </a:schemeClr>
              </a:solidFill>
              <a:latin typeface="Helvetica" pitchFamily="34" charset="0"/>
            </a:endParaRPr>
          </a:p>
          <a:p>
            <a:r>
              <a:rPr lang="en-US" sz="1800" dirty="0" err="1">
                <a:solidFill>
                  <a:schemeClr val="accent2">
                    <a:lumMod val="75000"/>
                  </a:schemeClr>
                </a:solidFill>
                <a:latin typeface="Helvetica" pitchFamily="34" charset="0"/>
              </a:rPr>
              <a:t>min_dur_pause</a:t>
            </a:r>
            <a:endParaRPr lang="en-US" sz="1800" dirty="0">
              <a:solidFill>
                <a:schemeClr val="accent2">
                  <a:lumMod val="75000"/>
                </a:schemeClr>
              </a:solidFill>
              <a:latin typeface="Helvetica" pitchFamily="34" charset="0"/>
            </a:endParaRPr>
          </a:p>
          <a:p>
            <a:r>
              <a:rPr lang="en-US" sz="1800" b="1" dirty="0" err="1">
                <a:solidFill>
                  <a:schemeClr val="bg1"/>
                </a:solidFill>
                <a:latin typeface="Helvetica" pitchFamily="34" charset="0"/>
              </a:rPr>
              <a:t>mean_dur_pause</a:t>
            </a:r>
            <a:endParaRPr lang="en-US" sz="1800" b="1" dirty="0">
              <a:solidFill>
                <a:schemeClr val="bg1"/>
              </a:solidFill>
              <a:latin typeface="Helvetica" pitchFamily="34" charset="0"/>
            </a:endParaRPr>
          </a:p>
          <a:p>
            <a:r>
              <a:rPr lang="en-US" sz="1800" dirty="0" err="1">
                <a:solidFill>
                  <a:schemeClr val="accent2">
                    <a:lumMod val="75000"/>
                  </a:schemeClr>
                </a:solidFill>
                <a:latin typeface="Helvetica" pitchFamily="34" charset="0"/>
              </a:rPr>
              <a:t>var_dur_pause</a:t>
            </a:r>
            <a:endParaRPr lang="en-US" sz="1800" dirty="0">
              <a:solidFill>
                <a:schemeClr val="accent2">
                  <a:lumMod val="75000"/>
                </a:schemeClr>
              </a:solidFill>
              <a:latin typeface="Helvetica" pitchFamily="34" charset="0"/>
            </a:endParaRPr>
          </a:p>
          <a:p>
            <a:r>
              <a:rPr lang="en-US" sz="1800" b="1" dirty="0" err="1">
                <a:solidFill>
                  <a:schemeClr val="bg1"/>
                </a:solidFill>
                <a:latin typeface="Helvetica" pitchFamily="34" charset="0"/>
              </a:rPr>
              <a:t>max_delta_pit</a:t>
            </a:r>
            <a:endParaRPr lang="en-US" sz="1800" b="1" dirty="0">
              <a:solidFill>
                <a:schemeClr val="bg1"/>
              </a:solidFill>
              <a:latin typeface="Helvetica" pitchFamily="34" charset="0"/>
            </a:endParaRPr>
          </a:p>
          <a:p>
            <a:r>
              <a:rPr lang="en-US" sz="1800" dirty="0" err="1">
                <a:solidFill>
                  <a:schemeClr val="accent2">
                    <a:lumMod val="75000"/>
                  </a:schemeClr>
                </a:solidFill>
                <a:latin typeface="Helvetica" pitchFamily="34" charset="0"/>
              </a:rPr>
              <a:t>min_del_pit</a:t>
            </a:r>
            <a:endParaRPr lang="en-US" sz="1800" dirty="0">
              <a:solidFill>
                <a:schemeClr val="accent2">
                  <a:lumMod val="75000"/>
                </a:schemeClr>
              </a:solidFill>
              <a:latin typeface="Helvetica" pitchFamily="34" charset="0"/>
            </a:endParaRPr>
          </a:p>
          <a:p>
            <a:r>
              <a:rPr lang="en-US" sz="1800" dirty="0" err="1">
                <a:solidFill>
                  <a:schemeClr val="accent2">
                    <a:lumMod val="75000"/>
                  </a:schemeClr>
                </a:solidFill>
                <a:latin typeface="Helvetica" pitchFamily="34" charset="0"/>
              </a:rPr>
              <a:t>mean_del_pit</a:t>
            </a:r>
            <a:endParaRPr lang="en-US" sz="1800" dirty="0">
              <a:solidFill>
                <a:schemeClr val="accent2">
                  <a:lumMod val="75000"/>
                </a:schemeClr>
              </a:solidFill>
              <a:latin typeface="Helvetica" pitchFamily="34" charset="0"/>
            </a:endParaRPr>
          </a:p>
          <a:p>
            <a:r>
              <a:rPr lang="en-US" sz="1800" dirty="0" err="1">
                <a:solidFill>
                  <a:schemeClr val="accent2">
                    <a:lumMod val="75000"/>
                  </a:schemeClr>
                </a:solidFill>
                <a:latin typeface="Helvetica" pitchFamily="34" charset="0"/>
              </a:rPr>
              <a:t>var_del_pit</a:t>
            </a:r>
            <a:endParaRPr lang="en-US" sz="1800" dirty="0">
              <a:solidFill>
                <a:schemeClr val="accent2">
                  <a:lumMod val="75000"/>
                </a:schemeClr>
              </a:solidFill>
              <a:latin typeface="Helvetica" pitchFamily="34" charset="0"/>
            </a:endParaRPr>
          </a:p>
          <a:p>
            <a:r>
              <a:rPr lang="en-US" sz="1800" b="1" dirty="0" err="1">
                <a:solidFill>
                  <a:schemeClr val="bg1"/>
                </a:solidFill>
                <a:latin typeface="Helvetica" pitchFamily="34" charset="0"/>
              </a:rPr>
              <a:t>syllable_rate</a:t>
            </a:r>
            <a:endParaRPr lang="en-US" sz="1800" b="1" dirty="0">
              <a:solidFill>
                <a:schemeClr val="bg1"/>
              </a:solidFill>
              <a:latin typeface="Helvetica" pitchFamily="34" charset="0"/>
            </a:endParaRPr>
          </a:p>
          <a:p>
            <a:r>
              <a:rPr lang="en-US" sz="1800" b="1" dirty="0" err="1">
                <a:solidFill>
                  <a:schemeClr val="bg1"/>
                </a:solidFill>
                <a:latin typeface="Helvetica" pitchFamily="34" charset="0"/>
              </a:rPr>
              <a:t>sil_rate</a:t>
            </a:r>
            <a:endParaRPr lang="en-US" sz="1800" b="1" dirty="0">
              <a:solidFill>
                <a:schemeClr val="bg1"/>
              </a:solidFill>
              <a:latin typeface="Helvetica" pitchFamily="34" charset="0"/>
            </a:endParaRPr>
          </a:p>
          <a:p>
            <a:r>
              <a:rPr lang="en-US" sz="1800" b="1" dirty="0" err="1">
                <a:solidFill>
                  <a:schemeClr val="bg1"/>
                </a:solidFill>
                <a:latin typeface="Helvetica" pitchFamily="34" charset="0"/>
              </a:rPr>
              <a:t>prod_rate</a:t>
            </a:r>
            <a:endParaRPr lang="en-US" sz="1800" b="1" dirty="0">
              <a:solidFill>
                <a:schemeClr val="bg1"/>
              </a:solidFill>
              <a:latin typeface="Helvetica" pitchFamily="34" charset="0"/>
            </a:endParaRPr>
          </a:p>
          <a:p>
            <a:r>
              <a:rPr lang="en-US" sz="1800" b="1" dirty="0" err="1">
                <a:solidFill>
                  <a:schemeClr val="bg1"/>
                </a:solidFill>
                <a:latin typeface="Helvetica" pitchFamily="34" charset="0"/>
              </a:rPr>
              <a:t>pause_rate</a:t>
            </a:r>
            <a:endParaRPr lang="en-US" sz="1800" b="1" dirty="0">
              <a:solidFill>
                <a:schemeClr val="bg1"/>
              </a:solidFill>
              <a:latin typeface="Helvetica" pitchFamily="34" charset="0"/>
            </a:endParaRPr>
          </a:p>
        </p:txBody>
      </p:sp>
      <p:sp>
        <p:nvSpPr>
          <p:cNvPr id="7181" name="Text Box 15"/>
          <p:cNvSpPr txBox="1">
            <a:spLocks noChangeArrowheads="1"/>
          </p:cNvSpPr>
          <p:nvPr/>
        </p:nvSpPr>
        <p:spPr bwMode="auto">
          <a:xfrm>
            <a:off x="6248890" y="4010026"/>
            <a:ext cx="2005677" cy="2862322"/>
          </a:xfrm>
          <a:prstGeom prst="rect">
            <a:avLst/>
          </a:prstGeom>
          <a:solidFill>
            <a:schemeClr val="accent1"/>
          </a:solidFill>
          <a:ln w="9525">
            <a:solidFill>
              <a:schemeClr val="accent1"/>
            </a:solidFill>
            <a:miter lim="800000"/>
            <a:headEnd/>
            <a:tailEnd/>
          </a:ln>
        </p:spPr>
        <p:txBody>
          <a:bodyPr wrap="none">
            <a:spAutoFit/>
          </a:bodyPr>
          <a:lstStyle/>
          <a:p>
            <a:r>
              <a:rPr lang="en-US" sz="1800" b="1">
                <a:solidFill>
                  <a:schemeClr val="bg1"/>
                </a:solidFill>
                <a:latin typeface="Helvetica" pitchFamily="34" charset="0"/>
              </a:rPr>
              <a:t>five</a:t>
            </a:r>
          </a:p>
          <a:p>
            <a:r>
              <a:rPr lang="en-US" sz="1800" b="1">
                <a:solidFill>
                  <a:schemeClr val="bg1"/>
                </a:solidFill>
                <a:latin typeface="Helvetica" pitchFamily="34" charset="0"/>
              </a:rPr>
              <a:t>six</a:t>
            </a:r>
          </a:p>
          <a:p>
            <a:r>
              <a:rPr lang="en-US" sz="1800" b="1">
                <a:solidFill>
                  <a:schemeClr val="bg1"/>
                </a:solidFill>
                <a:latin typeface="Helvetica" pitchFamily="34" charset="0"/>
              </a:rPr>
              <a:t>three</a:t>
            </a:r>
          </a:p>
          <a:p>
            <a:r>
              <a:rPr lang="en-US" sz="1800" b="1">
                <a:solidFill>
                  <a:schemeClr val="bg1"/>
                </a:solidFill>
                <a:latin typeface="Helvetica" pitchFamily="34" charset="0"/>
              </a:rPr>
              <a:t>bye</a:t>
            </a:r>
          </a:p>
          <a:p>
            <a:r>
              <a:rPr lang="en-US" sz="1800" b="1">
                <a:solidFill>
                  <a:schemeClr val="bg1"/>
                </a:solidFill>
                <a:latin typeface="Helvetica" pitchFamily="34" charset="0"/>
              </a:rPr>
              <a:t>seven</a:t>
            </a:r>
          </a:p>
          <a:p>
            <a:r>
              <a:rPr lang="en-US" sz="1800" b="1">
                <a:solidFill>
                  <a:schemeClr val="bg1"/>
                </a:solidFill>
                <a:latin typeface="Helvetica" pitchFamily="34" charset="0"/>
              </a:rPr>
              <a:t>from</a:t>
            </a:r>
            <a:endParaRPr lang="en-US" sz="1800">
              <a:solidFill>
                <a:schemeClr val="bg1"/>
              </a:solidFill>
              <a:latin typeface="Helvetica" pitchFamily="34" charset="0"/>
            </a:endParaRPr>
          </a:p>
          <a:p>
            <a:r>
              <a:rPr lang="en-US" sz="1800" b="1">
                <a:solidFill>
                  <a:schemeClr val="bg1"/>
                </a:solidFill>
                <a:latin typeface="Helvetica" pitchFamily="34" charset="0"/>
              </a:rPr>
              <a:t>you</a:t>
            </a:r>
          </a:p>
          <a:p>
            <a:r>
              <a:rPr lang="en-US" sz="1800" b="1">
                <a:solidFill>
                  <a:schemeClr val="bg1"/>
                </a:solidFill>
                <a:latin typeface="Helvetica" pitchFamily="34" charset="0"/>
              </a:rPr>
              <a:t>four</a:t>
            </a:r>
          </a:p>
          <a:p>
            <a:r>
              <a:rPr lang="en-US" sz="1800" b="1">
                <a:solidFill>
                  <a:schemeClr val="bg1"/>
                </a:solidFill>
                <a:latin typeface="Helvetica" pitchFamily="34" charset="0"/>
              </a:rPr>
              <a:t>go</a:t>
            </a:r>
          </a:p>
          <a:p>
            <a:r>
              <a:rPr lang="en-US" sz="1800" b="1">
                <a:solidFill>
                  <a:schemeClr val="bg1"/>
                </a:solidFill>
                <a:latin typeface="Helvetica" pitchFamily="34" charset="0"/>
              </a:rPr>
              <a:t>zero                     </a:t>
            </a:r>
          </a:p>
        </p:txBody>
      </p:sp>
      <p:grpSp>
        <p:nvGrpSpPr>
          <p:cNvPr id="2" name="Group 16"/>
          <p:cNvGrpSpPr>
            <a:grpSpLocks/>
          </p:cNvGrpSpPr>
          <p:nvPr/>
        </p:nvGrpSpPr>
        <p:grpSpPr bwMode="auto">
          <a:xfrm>
            <a:off x="3880958" y="1785938"/>
            <a:ext cx="5245851" cy="2489200"/>
            <a:chOff x="1834" y="1125"/>
            <a:chExt cx="2479" cy="1568"/>
          </a:xfrm>
        </p:grpSpPr>
        <p:sp>
          <p:nvSpPr>
            <p:cNvPr id="7184" name="Text Box 17"/>
            <p:cNvSpPr txBox="1">
              <a:spLocks noChangeArrowheads="1"/>
            </p:cNvSpPr>
            <p:nvPr/>
          </p:nvSpPr>
          <p:spPr bwMode="auto">
            <a:xfrm>
              <a:off x="1834" y="1125"/>
              <a:ext cx="1920" cy="446"/>
            </a:xfrm>
            <a:prstGeom prst="rect">
              <a:avLst/>
            </a:prstGeom>
            <a:noFill/>
            <a:ln w="9525">
              <a:noFill/>
              <a:miter lim="800000"/>
              <a:headEnd/>
              <a:tailEnd/>
            </a:ln>
          </p:spPr>
          <p:txBody>
            <a:bodyPr wrap="none">
              <a:spAutoFit/>
            </a:bodyPr>
            <a:lstStyle/>
            <a:p>
              <a:r>
                <a:rPr lang="en-US" sz="2000" dirty="0">
                  <a:solidFill>
                    <a:schemeClr val="bg2"/>
                  </a:solidFill>
                </a:rPr>
                <a:t>Top features for discriminating</a:t>
              </a:r>
            </a:p>
            <a:p>
              <a:r>
                <a:rPr lang="en-US" sz="2000" dirty="0" smtClean="0">
                  <a:solidFill>
                    <a:schemeClr val="bg2"/>
                  </a:solidFill>
                </a:rPr>
                <a:t>knows well </a:t>
              </a:r>
              <a:r>
                <a:rPr lang="en-US" sz="2000" dirty="0">
                  <a:solidFill>
                    <a:schemeClr val="bg2"/>
                  </a:solidFill>
                </a:rPr>
                <a:t>vs. </a:t>
              </a:r>
              <a:r>
                <a:rPr lang="en-US" sz="2000" dirty="0" smtClean="0">
                  <a:solidFill>
                    <a:schemeClr val="bg2"/>
                  </a:solidFill>
                </a:rPr>
                <a:t>does not know well</a:t>
              </a:r>
              <a:endParaRPr lang="en-US" sz="2000" dirty="0">
                <a:solidFill>
                  <a:schemeClr val="bg2"/>
                </a:solidFill>
              </a:endParaRPr>
            </a:p>
          </p:txBody>
        </p:sp>
        <p:sp>
          <p:nvSpPr>
            <p:cNvPr id="7185" name="Line 18"/>
            <p:cNvSpPr>
              <a:spLocks noChangeShapeType="1"/>
            </p:cNvSpPr>
            <p:nvPr/>
          </p:nvSpPr>
          <p:spPr bwMode="auto">
            <a:xfrm flipH="1">
              <a:off x="2162" y="1668"/>
              <a:ext cx="315" cy="1025"/>
            </a:xfrm>
            <a:prstGeom prst="line">
              <a:avLst/>
            </a:prstGeom>
            <a:noFill/>
            <a:ln w="9525">
              <a:solidFill>
                <a:schemeClr val="bg2"/>
              </a:solidFill>
              <a:round/>
              <a:headEnd/>
              <a:tailEnd type="triangle" w="med" len="med"/>
            </a:ln>
          </p:spPr>
          <p:txBody>
            <a:bodyPr/>
            <a:lstStyle/>
            <a:p>
              <a:endParaRPr lang="en-US"/>
            </a:p>
          </p:txBody>
        </p:sp>
        <p:sp>
          <p:nvSpPr>
            <p:cNvPr id="7186" name="Line 19"/>
            <p:cNvSpPr>
              <a:spLocks noChangeShapeType="1"/>
            </p:cNvSpPr>
            <p:nvPr/>
          </p:nvSpPr>
          <p:spPr bwMode="auto">
            <a:xfrm>
              <a:off x="2744" y="1646"/>
              <a:ext cx="538" cy="590"/>
            </a:xfrm>
            <a:prstGeom prst="line">
              <a:avLst/>
            </a:prstGeom>
            <a:noFill/>
            <a:ln w="9525">
              <a:solidFill>
                <a:schemeClr val="bg2"/>
              </a:solidFill>
              <a:round/>
              <a:headEnd/>
              <a:tailEnd type="triangle" w="med" len="med"/>
            </a:ln>
          </p:spPr>
          <p:txBody>
            <a:bodyPr/>
            <a:lstStyle/>
            <a:p>
              <a:endParaRPr lang="en-US"/>
            </a:p>
          </p:txBody>
        </p:sp>
        <p:sp>
          <p:nvSpPr>
            <p:cNvPr id="7187" name="Line 20"/>
            <p:cNvSpPr>
              <a:spLocks noChangeShapeType="1"/>
            </p:cNvSpPr>
            <p:nvPr/>
          </p:nvSpPr>
          <p:spPr bwMode="auto">
            <a:xfrm>
              <a:off x="3088" y="1591"/>
              <a:ext cx="1225" cy="135"/>
            </a:xfrm>
            <a:prstGeom prst="line">
              <a:avLst/>
            </a:prstGeom>
            <a:noFill/>
            <a:ln w="9525">
              <a:solidFill>
                <a:schemeClr val="bg2"/>
              </a:solidFill>
              <a:round/>
              <a:headEnd/>
              <a:tailEnd type="triangle" w="med" len="med"/>
            </a:ln>
          </p:spPr>
          <p:txBody>
            <a:bodyPr/>
            <a:lstStyle/>
            <a:p>
              <a:endParaRPr lang="en-US"/>
            </a:p>
          </p:txBody>
        </p:sp>
      </p:grpSp>
      <p:sp>
        <p:nvSpPr>
          <p:cNvPr id="7183" name="Rectangle 21"/>
          <p:cNvSpPr>
            <a:spLocks noChangeArrowheads="1"/>
          </p:cNvSpPr>
          <p:nvPr/>
        </p:nvSpPr>
        <p:spPr bwMode="auto">
          <a:xfrm>
            <a:off x="395715" y="3667125"/>
            <a:ext cx="2501248" cy="1758950"/>
          </a:xfrm>
          <a:prstGeom prst="rect">
            <a:avLst/>
          </a:prstGeom>
          <a:noFill/>
          <a:ln w="57150">
            <a:solidFill>
              <a:schemeClr val="hlink"/>
            </a:solid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39731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60" fill="hold"/>
                                        <p:tgtEl>
                                          <p:spTgt spid="397316"/>
                                        </p:tgtEl>
                                      </p:cBhvr>
                                    </p:cmd>
                                  </p:childTnLst>
                                </p:cTn>
                              </p:par>
                            </p:childTnLst>
                          </p:cTn>
                        </p:par>
                      </p:childTnLst>
                    </p:cTn>
                  </p:par>
                </p:childTnLst>
              </p:cTn>
              <p:nextCondLst>
                <p:cond evt="onClick" delay="0">
                  <p:tgtEl>
                    <p:spTgt spid="39731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97316"/>
                </p:tgtEl>
              </p:cMediaNode>
            </p:audio>
            <p:seq concurrent="1" nextAc="seek">
              <p:cTn id="8" restart="whenNotActive" fill="hold" evtFilter="cancelBubble" nodeType="interactiveSeq">
                <p:stCondLst>
                  <p:cond evt="onClick" delay="0">
                    <p:tgtEl>
                      <p:spTgt spid="39731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3760" fill="hold"/>
                                        <p:tgtEl>
                                          <p:spTgt spid="397317"/>
                                        </p:tgtEl>
                                      </p:cBhvr>
                                    </p:cmd>
                                  </p:childTnLst>
                                </p:cTn>
                              </p:par>
                            </p:childTnLst>
                          </p:cTn>
                        </p:par>
                      </p:childTnLst>
                    </p:cTn>
                  </p:par>
                </p:childTnLst>
              </p:cTn>
              <p:nextCondLst>
                <p:cond evt="onClick" delay="0">
                  <p:tgtEl>
                    <p:spTgt spid="397317"/>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397317"/>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5"/>
          <p:cNvGrpSpPr/>
          <p:nvPr/>
        </p:nvGrpSpPr>
        <p:grpSpPr>
          <a:xfrm>
            <a:off x="3437737" y="2209800"/>
            <a:ext cx="5087698" cy="3337560"/>
            <a:chOff x="0" y="3520440"/>
            <a:chExt cx="4555116" cy="3337560"/>
          </a:xfrm>
        </p:grpSpPr>
        <p:pic>
          <p:nvPicPr>
            <p:cNvPr id="8" name="Picture 89" descr="caltech101_101_3n.jpg"/>
            <p:cNvPicPr>
              <a:picLocks noChangeAspect="1"/>
            </p:cNvPicPr>
            <p:nvPr/>
          </p:nvPicPr>
          <p:blipFill>
            <a:blip r:embed="rId4" cstate="print"/>
            <a:srcRect/>
            <a:stretch>
              <a:fillRect/>
            </a:stretch>
          </p:blipFill>
          <p:spPr bwMode="auto">
            <a:xfrm>
              <a:off x="0" y="4668450"/>
              <a:ext cx="1504994" cy="1041541"/>
            </a:xfrm>
            <a:prstGeom prst="rect">
              <a:avLst/>
            </a:prstGeom>
            <a:noFill/>
            <a:ln w="9525">
              <a:noFill/>
              <a:miter lim="800000"/>
              <a:headEnd/>
              <a:tailEnd/>
            </a:ln>
          </p:spPr>
        </p:pic>
        <p:pic>
          <p:nvPicPr>
            <p:cNvPr id="10" name="Picture 123" descr="caltech101_101_4n.jpg"/>
            <p:cNvPicPr>
              <a:picLocks noChangeAspect="1"/>
            </p:cNvPicPr>
            <p:nvPr/>
          </p:nvPicPr>
          <p:blipFill>
            <a:blip r:embed="rId5" cstate="print"/>
            <a:srcRect/>
            <a:stretch>
              <a:fillRect/>
            </a:stretch>
          </p:blipFill>
          <p:spPr bwMode="auto">
            <a:xfrm>
              <a:off x="3050122" y="3548214"/>
              <a:ext cx="1504994" cy="1041541"/>
            </a:xfrm>
            <a:prstGeom prst="rect">
              <a:avLst/>
            </a:prstGeom>
            <a:noFill/>
            <a:ln w="9525">
              <a:noFill/>
              <a:miter lim="800000"/>
              <a:headEnd/>
              <a:tailEnd/>
            </a:ln>
          </p:spPr>
        </p:pic>
        <p:pic>
          <p:nvPicPr>
            <p:cNvPr id="11" name="Picture 124" descr="caltech101_101_6n.jpg"/>
            <p:cNvPicPr>
              <a:picLocks noChangeAspect="1"/>
            </p:cNvPicPr>
            <p:nvPr/>
          </p:nvPicPr>
          <p:blipFill>
            <a:blip r:embed="rId6" cstate="print"/>
            <a:srcRect/>
            <a:stretch>
              <a:fillRect/>
            </a:stretch>
          </p:blipFill>
          <p:spPr bwMode="auto">
            <a:xfrm>
              <a:off x="1525061" y="3548214"/>
              <a:ext cx="1504994" cy="1041541"/>
            </a:xfrm>
            <a:prstGeom prst="rect">
              <a:avLst/>
            </a:prstGeom>
            <a:noFill/>
            <a:ln w="9525">
              <a:noFill/>
              <a:miter lim="800000"/>
              <a:headEnd/>
              <a:tailEnd/>
            </a:ln>
          </p:spPr>
        </p:pic>
        <p:pic>
          <p:nvPicPr>
            <p:cNvPr id="12" name="Picture 125" descr="caltech101_101_10n.jpg"/>
            <p:cNvPicPr>
              <a:picLocks noChangeAspect="1"/>
            </p:cNvPicPr>
            <p:nvPr/>
          </p:nvPicPr>
          <p:blipFill>
            <a:blip r:embed="rId7" cstate="print"/>
            <a:srcRect/>
            <a:stretch>
              <a:fillRect/>
            </a:stretch>
          </p:blipFill>
          <p:spPr bwMode="auto">
            <a:xfrm>
              <a:off x="0" y="3520440"/>
              <a:ext cx="1504994" cy="1041541"/>
            </a:xfrm>
            <a:prstGeom prst="rect">
              <a:avLst/>
            </a:prstGeom>
            <a:noFill/>
            <a:ln w="9525">
              <a:noFill/>
              <a:miter lim="800000"/>
              <a:headEnd/>
              <a:tailEnd/>
            </a:ln>
          </p:spPr>
        </p:pic>
        <p:pic>
          <p:nvPicPr>
            <p:cNvPr id="13" name="Picture 126" descr="caltech101_101_20n.jpg"/>
            <p:cNvPicPr>
              <a:picLocks noChangeAspect="1"/>
            </p:cNvPicPr>
            <p:nvPr/>
          </p:nvPicPr>
          <p:blipFill>
            <a:blip r:embed="rId8" cstate="print"/>
            <a:srcRect/>
            <a:stretch>
              <a:fillRect/>
            </a:stretch>
          </p:blipFill>
          <p:spPr bwMode="auto">
            <a:xfrm>
              <a:off x="3050122" y="4663820"/>
              <a:ext cx="1504994" cy="1041541"/>
            </a:xfrm>
            <a:prstGeom prst="rect">
              <a:avLst/>
            </a:prstGeom>
            <a:noFill/>
            <a:ln w="9525">
              <a:noFill/>
              <a:miter lim="800000"/>
              <a:headEnd/>
              <a:tailEnd/>
            </a:ln>
          </p:spPr>
        </p:pic>
        <p:pic>
          <p:nvPicPr>
            <p:cNvPr id="16" name="Picture 135" descr="caltech101_101_36n.jpg"/>
            <p:cNvPicPr>
              <a:picLocks noChangeAspect="1"/>
            </p:cNvPicPr>
            <p:nvPr/>
          </p:nvPicPr>
          <p:blipFill>
            <a:blip r:embed="rId9" cstate="print"/>
            <a:srcRect/>
            <a:stretch>
              <a:fillRect/>
            </a:stretch>
          </p:blipFill>
          <p:spPr bwMode="auto">
            <a:xfrm>
              <a:off x="1525061" y="4668450"/>
              <a:ext cx="1504994" cy="1041541"/>
            </a:xfrm>
            <a:prstGeom prst="rect">
              <a:avLst/>
            </a:prstGeom>
            <a:noFill/>
            <a:ln w="9525">
              <a:noFill/>
              <a:miter lim="800000"/>
              <a:headEnd/>
              <a:tailEnd/>
            </a:ln>
          </p:spPr>
        </p:pic>
        <p:pic>
          <p:nvPicPr>
            <p:cNvPr id="17" name="Picture 137" descr="caltech101_101_39n.jpg"/>
            <p:cNvPicPr>
              <a:picLocks noChangeAspect="1"/>
            </p:cNvPicPr>
            <p:nvPr/>
          </p:nvPicPr>
          <p:blipFill>
            <a:blip r:embed="rId10" cstate="print"/>
            <a:srcRect/>
            <a:stretch>
              <a:fillRect/>
            </a:stretch>
          </p:blipFill>
          <p:spPr bwMode="auto">
            <a:xfrm>
              <a:off x="0" y="5816459"/>
              <a:ext cx="1504994" cy="1041541"/>
            </a:xfrm>
            <a:prstGeom prst="rect">
              <a:avLst/>
            </a:prstGeom>
            <a:noFill/>
            <a:ln w="9525">
              <a:noFill/>
              <a:miter lim="800000"/>
              <a:headEnd/>
              <a:tailEnd/>
            </a:ln>
          </p:spPr>
        </p:pic>
        <p:pic>
          <p:nvPicPr>
            <p:cNvPr id="21" name="Picture 146" descr="caltech101_101_2n.jpg"/>
            <p:cNvPicPr>
              <a:picLocks noChangeAspect="1"/>
            </p:cNvPicPr>
            <p:nvPr/>
          </p:nvPicPr>
          <p:blipFill>
            <a:blip r:embed="rId11" cstate="print"/>
            <a:srcRect/>
            <a:stretch>
              <a:fillRect/>
            </a:stretch>
          </p:blipFill>
          <p:spPr bwMode="auto">
            <a:xfrm>
              <a:off x="1525061" y="5816459"/>
              <a:ext cx="1504994" cy="1041541"/>
            </a:xfrm>
            <a:prstGeom prst="rect">
              <a:avLst/>
            </a:prstGeom>
            <a:noFill/>
            <a:ln w="9525">
              <a:noFill/>
              <a:miter lim="800000"/>
              <a:headEnd/>
              <a:tailEnd/>
            </a:ln>
          </p:spPr>
        </p:pic>
        <p:pic>
          <p:nvPicPr>
            <p:cNvPr id="22" name="Picture 147" descr="caltech101_101_75n.jpg"/>
            <p:cNvPicPr>
              <a:picLocks noChangeAspect="1"/>
            </p:cNvPicPr>
            <p:nvPr/>
          </p:nvPicPr>
          <p:blipFill>
            <a:blip r:embed="rId12" cstate="print"/>
            <a:srcRect/>
            <a:stretch>
              <a:fillRect/>
            </a:stretch>
          </p:blipFill>
          <p:spPr bwMode="auto">
            <a:xfrm>
              <a:off x="3050122" y="5811830"/>
              <a:ext cx="1504994" cy="1041541"/>
            </a:xfrm>
            <a:prstGeom prst="rect">
              <a:avLst/>
            </a:prstGeom>
            <a:noFill/>
            <a:ln w="9525">
              <a:noFill/>
              <a:miter lim="800000"/>
              <a:headEnd/>
              <a:tailEnd/>
            </a:ln>
          </p:spPr>
        </p:pic>
      </p:grpSp>
      <p:graphicFrame>
        <p:nvGraphicFramePr>
          <p:cNvPr id="9218" name="Object 2"/>
          <p:cNvGraphicFramePr>
            <a:graphicFrameLocks noChangeAspect="1"/>
          </p:cNvGraphicFramePr>
          <p:nvPr/>
        </p:nvGraphicFramePr>
        <p:xfrm>
          <a:off x="2623365" y="2037366"/>
          <a:ext cx="5702322" cy="3830034"/>
        </p:xfrm>
        <a:graphic>
          <a:graphicData uri="http://schemas.openxmlformats.org/presentationml/2006/ole">
            <p:oleObj spid="_x0000_s52226" name="Acrobat Document" r:id="rId13" imgW="9145800" imgH="6850080" progId="AcroExch.Document.7">
              <p:embed/>
            </p:oleObj>
          </a:graphicData>
        </a:graphic>
      </p:graphicFrame>
      <p:sp>
        <p:nvSpPr>
          <p:cNvPr id="2" name="Title 1"/>
          <p:cNvSpPr>
            <a:spLocks noGrp="1"/>
          </p:cNvSpPr>
          <p:nvPr>
            <p:ph type="title"/>
          </p:nvPr>
        </p:nvSpPr>
        <p:spPr/>
        <p:txBody>
          <a:bodyPr/>
          <a:lstStyle/>
          <a:p>
            <a:r>
              <a:rPr lang="en-US" smtClean="0"/>
              <a:t>Active Learning for Object Categorization</a:t>
            </a:r>
            <a:endParaRPr lang="en-US" dirty="0"/>
          </a:p>
        </p:txBody>
      </p:sp>
      <p:sp>
        <p:nvSpPr>
          <p:cNvPr id="27" name="Content Placeholder 2"/>
          <p:cNvSpPr>
            <a:spLocks noGrp="1"/>
          </p:cNvSpPr>
          <p:nvPr>
            <p:ph idx="4294967295"/>
          </p:nvPr>
        </p:nvSpPr>
        <p:spPr>
          <a:xfrm>
            <a:off x="282387" y="1447800"/>
            <a:ext cx="11579225" cy="354106"/>
          </a:xfrm>
        </p:spPr>
        <p:txBody>
          <a:bodyPr>
            <a:normAutofit fontScale="47500" lnSpcReduction="20000"/>
          </a:bodyPr>
          <a:lstStyle/>
          <a:p>
            <a:pPr>
              <a:buNone/>
            </a:pPr>
            <a:r>
              <a:rPr lang="en-US" sz="4200" dirty="0" smtClean="0">
                <a:latin typeface="+mj-lt"/>
              </a:rPr>
              <a:t>   </a:t>
            </a:r>
            <a:r>
              <a:rPr lang="en-US" sz="6000" b="1" i="1" dirty="0" smtClean="0">
                <a:latin typeface="+mj-lt"/>
              </a:rPr>
              <a:t>Choose best training examples to learn object recognition models</a:t>
            </a:r>
            <a:endParaRPr lang="en-US" sz="2800" dirty="0" smtClean="0">
              <a:latin typeface="Cordia New" pitchFamily="34" charset="-34"/>
              <a:cs typeface="Cordia New" pitchFamily="34" charset="-34"/>
            </a:endParaRPr>
          </a:p>
          <a:p>
            <a:pPr lvl="1"/>
            <a:endParaRPr lang="en-US" dirty="0"/>
          </a:p>
        </p:txBody>
      </p:sp>
      <p:sp>
        <p:nvSpPr>
          <p:cNvPr id="15" name="Text Box 5"/>
          <p:cNvSpPr txBox="1">
            <a:spLocks noChangeArrowheads="1"/>
          </p:cNvSpPr>
          <p:nvPr/>
        </p:nvSpPr>
        <p:spPr bwMode="auto">
          <a:xfrm>
            <a:off x="4477930" y="6211670"/>
            <a:ext cx="7317195" cy="584775"/>
          </a:xfrm>
          <a:prstGeom prst="rect">
            <a:avLst/>
          </a:prstGeom>
          <a:noFill/>
          <a:ln w="9525">
            <a:noFill/>
            <a:miter lim="800000"/>
            <a:headEnd/>
            <a:tailEnd/>
          </a:ln>
          <a:effectLst/>
        </p:spPr>
        <p:txBody>
          <a:bodyPr wrap="none">
            <a:spAutoFit/>
          </a:bodyPr>
          <a:lstStyle/>
          <a:p>
            <a:pPr algn="r"/>
            <a:r>
              <a:rPr lang="en-US" sz="1600" i="1" dirty="0" smtClean="0">
                <a:solidFill>
                  <a:schemeClr val="bg2"/>
                </a:solidFill>
                <a:latin typeface="Arial" charset="0"/>
              </a:rPr>
              <a:t>Joint work with: K. Grauman (UT Austin), R. Urtasun (MIT) and T. Darrell (MIT)</a:t>
            </a:r>
          </a:p>
          <a:p>
            <a:pPr algn="r"/>
            <a:r>
              <a:rPr lang="en-US" sz="1600" i="1" dirty="0" smtClean="0">
                <a:solidFill>
                  <a:schemeClr val="bg2"/>
                </a:solidFill>
                <a:latin typeface="Arial" charset="0"/>
              </a:rPr>
              <a:t>Appeared </a:t>
            </a:r>
            <a:r>
              <a:rPr lang="en-US" sz="1600" i="1" dirty="0">
                <a:solidFill>
                  <a:schemeClr val="bg2"/>
                </a:solidFill>
                <a:latin typeface="Arial" charset="0"/>
              </a:rPr>
              <a:t>in: </a:t>
            </a:r>
            <a:r>
              <a:rPr lang="en-US" sz="1600" i="1" dirty="0" smtClean="0">
                <a:solidFill>
                  <a:schemeClr val="bg2"/>
                </a:solidFill>
                <a:latin typeface="Arial" charset="0"/>
              </a:rPr>
              <a:t>ICCV 2007</a:t>
            </a:r>
            <a:endParaRPr lang="en-US" sz="1600" i="1" dirty="0">
              <a:solidFill>
                <a:schemeClr val="bg2"/>
              </a:solidFill>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10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9218"/>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9" name="Rectangle 4"/>
          <p:cNvSpPr>
            <a:spLocks noGrp="1" noChangeArrowheads="1"/>
          </p:cNvSpPr>
          <p:nvPr>
            <p:ph type="title"/>
          </p:nvPr>
        </p:nvSpPr>
        <p:spPr/>
        <p:txBody>
          <a:bodyPr/>
          <a:lstStyle/>
          <a:p>
            <a:r>
              <a:rPr lang="en-US" smtClean="0"/>
              <a:t>Machine Learning for Adaptive User Models</a:t>
            </a:r>
          </a:p>
        </p:txBody>
      </p:sp>
      <p:sp>
        <p:nvSpPr>
          <p:cNvPr id="1112066" name="Rectangle 2"/>
          <p:cNvSpPr>
            <a:spLocks noGrp="1" noChangeArrowheads="1"/>
          </p:cNvSpPr>
          <p:nvPr>
            <p:ph type="body" idx="1"/>
          </p:nvPr>
        </p:nvSpPr>
        <p:spPr>
          <a:xfrm>
            <a:off x="507868" y="1412875"/>
            <a:ext cx="11173090" cy="1674305"/>
          </a:xfrm>
        </p:spPr>
        <p:txBody>
          <a:bodyPr/>
          <a:lstStyle/>
          <a:p>
            <a:r>
              <a:rPr lang="en-US" sz="2800" dirty="0" smtClean="0"/>
              <a:t>Key Challenge: Acquiring labeled cases, Dynamic contexts</a:t>
            </a:r>
          </a:p>
          <a:p>
            <a:pPr lvl="1"/>
            <a:r>
              <a:rPr lang="en-US" sz="2400" i="1" dirty="0" smtClean="0"/>
              <a:t>e.g.,</a:t>
            </a:r>
            <a:r>
              <a:rPr lang="en-US" sz="2400" dirty="0" smtClean="0"/>
              <a:t> User intentions, needs, preferences, cognitive states</a:t>
            </a:r>
          </a:p>
          <a:p>
            <a:r>
              <a:rPr lang="en-US" sz="2800" dirty="0" smtClean="0"/>
              <a:t>Approach 1: </a:t>
            </a:r>
            <a:r>
              <a:rPr lang="en-US" sz="2800" i="1" dirty="0" smtClean="0"/>
              <a:t>Offline bulk assessment </a:t>
            </a:r>
          </a:p>
          <a:p>
            <a:pPr lvl="1"/>
            <a:r>
              <a:rPr lang="en-US" sz="2400" dirty="0" smtClean="0"/>
              <a:t>Interruption Workbench                   Outlook  Mobile Manager</a:t>
            </a:r>
          </a:p>
        </p:txBody>
      </p:sp>
      <p:sp>
        <p:nvSpPr>
          <p:cNvPr id="10" name="Rectangle 9"/>
          <p:cNvSpPr/>
          <p:nvPr/>
        </p:nvSpPr>
        <p:spPr>
          <a:xfrm>
            <a:off x="3047206" y="2951948"/>
            <a:ext cx="6094413" cy="646331"/>
          </a:xfrm>
          <a:prstGeom prst="rect">
            <a:avLst/>
          </a:prstGeom>
        </p:spPr>
        <p:txBody>
          <a:bodyPr>
            <a:spAutoFit/>
          </a:bodyPr>
          <a:lstStyle/>
          <a:p>
            <a:endParaRPr lang="en-US" dirty="0" smtClean="0">
              <a:solidFill>
                <a:schemeClr val="bg1"/>
              </a:solidFill>
            </a:endParaRPr>
          </a:p>
          <a:p>
            <a:endParaRPr lang="en-US" dirty="0">
              <a:solidFill>
                <a:schemeClr val="bg1"/>
              </a:solidFill>
            </a:endParaRPr>
          </a:p>
        </p:txBody>
      </p:sp>
      <p:grpSp>
        <p:nvGrpSpPr>
          <p:cNvPr id="2" name="Group 4"/>
          <p:cNvGrpSpPr>
            <a:grpSpLocks/>
          </p:cNvGrpSpPr>
          <p:nvPr/>
        </p:nvGrpSpPr>
        <p:grpSpPr bwMode="auto">
          <a:xfrm>
            <a:off x="2635160" y="4972051"/>
            <a:ext cx="2246122" cy="1292225"/>
            <a:chOff x="288" y="672"/>
            <a:chExt cx="5136" cy="3394"/>
          </a:xfrm>
        </p:grpSpPr>
        <p:pic>
          <p:nvPicPr>
            <p:cNvPr id="12" name="Picture 5"/>
            <p:cNvPicPr>
              <a:picLocks noChangeAspect="1" noChangeArrowheads="1"/>
            </p:cNvPicPr>
            <p:nvPr/>
          </p:nvPicPr>
          <p:blipFill>
            <a:blip r:embed="rId3"/>
            <a:srcRect/>
            <a:stretch>
              <a:fillRect/>
            </a:stretch>
          </p:blipFill>
          <p:spPr bwMode="auto">
            <a:xfrm>
              <a:off x="288" y="672"/>
              <a:ext cx="5136" cy="3394"/>
            </a:xfrm>
            <a:prstGeom prst="rect">
              <a:avLst/>
            </a:prstGeom>
            <a:noFill/>
            <a:ln w="9525" algn="ctr">
              <a:noFill/>
              <a:miter lim="800000"/>
              <a:headEnd/>
              <a:tailEnd/>
            </a:ln>
          </p:spPr>
        </p:pic>
        <p:pic>
          <p:nvPicPr>
            <p:cNvPr id="13" name="Picture 6" descr="ja"/>
            <p:cNvPicPr>
              <a:picLocks noChangeAspect="1" noChangeArrowheads="1"/>
            </p:cNvPicPr>
            <p:nvPr/>
          </p:nvPicPr>
          <p:blipFill>
            <a:blip r:embed="rId4" cstate="print"/>
            <a:srcRect/>
            <a:stretch>
              <a:fillRect/>
            </a:stretch>
          </p:blipFill>
          <p:spPr bwMode="auto">
            <a:xfrm>
              <a:off x="432" y="1248"/>
              <a:ext cx="2688" cy="2060"/>
            </a:xfrm>
            <a:prstGeom prst="rect">
              <a:avLst/>
            </a:prstGeom>
            <a:noFill/>
            <a:ln w="9525">
              <a:noFill/>
              <a:miter lim="800000"/>
              <a:headEnd/>
              <a:tailEnd/>
            </a:ln>
          </p:spPr>
        </p:pic>
      </p:grpSp>
      <p:grpSp>
        <p:nvGrpSpPr>
          <p:cNvPr id="3" name="Group 7"/>
          <p:cNvGrpSpPr>
            <a:grpSpLocks/>
          </p:cNvGrpSpPr>
          <p:nvPr/>
        </p:nvGrpSpPr>
        <p:grpSpPr bwMode="auto">
          <a:xfrm>
            <a:off x="1409334" y="6315075"/>
            <a:ext cx="3669344" cy="228600"/>
            <a:chOff x="4704" y="3624"/>
            <a:chExt cx="894" cy="156"/>
          </a:xfrm>
        </p:grpSpPr>
        <p:sp>
          <p:nvSpPr>
            <p:cNvPr id="15" name="Line 8"/>
            <p:cNvSpPr>
              <a:spLocks noChangeShapeType="1"/>
            </p:cNvSpPr>
            <p:nvPr/>
          </p:nvSpPr>
          <p:spPr bwMode="auto">
            <a:xfrm flipV="1">
              <a:off x="4704" y="3684"/>
              <a:ext cx="894" cy="0"/>
            </a:xfrm>
            <a:prstGeom prst="line">
              <a:avLst/>
            </a:prstGeom>
            <a:noFill/>
            <a:ln w="12700">
              <a:solidFill>
                <a:schemeClr val="tx1"/>
              </a:solidFill>
              <a:round/>
              <a:headEnd/>
              <a:tailEnd/>
            </a:ln>
          </p:spPr>
          <p:txBody>
            <a:bodyPr/>
            <a:lstStyle/>
            <a:p>
              <a:endParaRPr lang="en-US"/>
            </a:p>
          </p:txBody>
        </p:sp>
        <p:sp>
          <p:nvSpPr>
            <p:cNvPr id="16" name="Line 9"/>
            <p:cNvSpPr>
              <a:spLocks noChangeShapeType="1"/>
            </p:cNvSpPr>
            <p:nvPr/>
          </p:nvSpPr>
          <p:spPr bwMode="auto">
            <a:xfrm>
              <a:off x="4848" y="3636"/>
              <a:ext cx="6" cy="144"/>
            </a:xfrm>
            <a:prstGeom prst="line">
              <a:avLst/>
            </a:prstGeom>
            <a:noFill/>
            <a:ln w="12700">
              <a:solidFill>
                <a:schemeClr val="tx1"/>
              </a:solidFill>
              <a:round/>
              <a:headEnd/>
              <a:tailEnd/>
            </a:ln>
          </p:spPr>
          <p:txBody>
            <a:bodyPr/>
            <a:lstStyle/>
            <a:p>
              <a:endParaRPr lang="en-US"/>
            </a:p>
          </p:txBody>
        </p:sp>
        <p:sp>
          <p:nvSpPr>
            <p:cNvPr id="17" name="Line 10"/>
            <p:cNvSpPr>
              <a:spLocks noChangeShapeType="1"/>
            </p:cNvSpPr>
            <p:nvPr/>
          </p:nvSpPr>
          <p:spPr bwMode="auto">
            <a:xfrm>
              <a:off x="4998" y="3636"/>
              <a:ext cx="6" cy="144"/>
            </a:xfrm>
            <a:prstGeom prst="line">
              <a:avLst/>
            </a:prstGeom>
            <a:noFill/>
            <a:ln w="12700">
              <a:solidFill>
                <a:schemeClr val="tx1"/>
              </a:solidFill>
              <a:round/>
              <a:headEnd/>
              <a:tailEnd/>
            </a:ln>
          </p:spPr>
          <p:txBody>
            <a:bodyPr/>
            <a:lstStyle/>
            <a:p>
              <a:endParaRPr lang="en-US"/>
            </a:p>
          </p:txBody>
        </p:sp>
        <p:sp>
          <p:nvSpPr>
            <p:cNvPr id="18" name="Line 11"/>
            <p:cNvSpPr>
              <a:spLocks noChangeShapeType="1"/>
            </p:cNvSpPr>
            <p:nvPr/>
          </p:nvSpPr>
          <p:spPr bwMode="auto">
            <a:xfrm>
              <a:off x="5064" y="3636"/>
              <a:ext cx="6" cy="144"/>
            </a:xfrm>
            <a:prstGeom prst="line">
              <a:avLst/>
            </a:prstGeom>
            <a:noFill/>
            <a:ln w="12700">
              <a:solidFill>
                <a:schemeClr val="folHlink"/>
              </a:solidFill>
              <a:round/>
              <a:headEnd/>
              <a:tailEnd/>
            </a:ln>
          </p:spPr>
          <p:txBody>
            <a:bodyPr/>
            <a:lstStyle/>
            <a:p>
              <a:endParaRPr lang="en-US"/>
            </a:p>
          </p:txBody>
        </p:sp>
        <p:sp>
          <p:nvSpPr>
            <p:cNvPr id="19" name="Line 12"/>
            <p:cNvSpPr>
              <a:spLocks noChangeShapeType="1"/>
            </p:cNvSpPr>
            <p:nvPr/>
          </p:nvSpPr>
          <p:spPr bwMode="auto">
            <a:xfrm>
              <a:off x="5130" y="3636"/>
              <a:ext cx="6" cy="144"/>
            </a:xfrm>
            <a:prstGeom prst="line">
              <a:avLst/>
            </a:prstGeom>
            <a:noFill/>
            <a:ln w="12700">
              <a:solidFill>
                <a:schemeClr val="folHlink"/>
              </a:solidFill>
              <a:round/>
              <a:headEnd/>
              <a:tailEnd/>
            </a:ln>
          </p:spPr>
          <p:txBody>
            <a:bodyPr/>
            <a:lstStyle/>
            <a:p>
              <a:endParaRPr lang="en-US"/>
            </a:p>
          </p:txBody>
        </p:sp>
        <p:sp>
          <p:nvSpPr>
            <p:cNvPr id="20" name="Line 13"/>
            <p:cNvSpPr>
              <a:spLocks noChangeShapeType="1"/>
            </p:cNvSpPr>
            <p:nvPr/>
          </p:nvSpPr>
          <p:spPr bwMode="auto">
            <a:xfrm>
              <a:off x="5250" y="3624"/>
              <a:ext cx="6" cy="144"/>
            </a:xfrm>
            <a:prstGeom prst="line">
              <a:avLst/>
            </a:prstGeom>
            <a:noFill/>
            <a:ln w="12700">
              <a:solidFill>
                <a:schemeClr val="tx1"/>
              </a:solidFill>
              <a:round/>
              <a:headEnd/>
              <a:tailEnd/>
            </a:ln>
          </p:spPr>
          <p:txBody>
            <a:bodyPr/>
            <a:lstStyle/>
            <a:p>
              <a:endParaRPr lang="en-US"/>
            </a:p>
          </p:txBody>
        </p:sp>
        <p:sp>
          <p:nvSpPr>
            <p:cNvPr id="21" name="Line 14"/>
            <p:cNvSpPr>
              <a:spLocks noChangeShapeType="1"/>
            </p:cNvSpPr>
            <p:nvPr/>
          </p:nvSpPr>
          <p:spPr bwMode="auto">
            <a:xfrm>
              <a:off x="5400" y="3624"/>
              <a:ext cx="6" cy="144"/>
            </a:xfrm>
            <a:prstGeom prst="line">
              <a:avLst/>
            </a:prstGeom>
            <a:noFill/>
            <a:ln w="12700">
              <a:solidFill>
                <a:schemeClr val="folHlink"/>
              </a:solidFill>
              <a:round/>
              <a:headEnd/>
              <a:tailEnd/>
            </a:ln>
          </p:spPr>
          <p:txBody>
            <a:bodyPr/>
            <a:lstStyle/>
            <a:p>
              <a:endParaRPr lang="en-US"/>
            </a:p>
          </p:txBody>
        </p:sp>
        <p:sp>
          <p:nvSpPr>
            <p:cNvPr id="22" name="Line 15"/>
            <p:cNvSpPr>
              <a:spLocks noChangeShapeType="1"/>
            </p:cNvSpPr>
            <p:nvPr/>
          </p:nvSpPr>
          <p:spPr bwMode="auto">
            <a:xfrm>
              <a:off x="5466" y="3624"/>
              <a:ext cx="6" cy="144"/>
            </a:xfrm>
            <a:prstGeom prst="line">
              <a:avLst/>
            </a:prstGeom>
            <a:noFill/>
            <a:ln w="12700">
              <a:solidFill>
                <a:schemeClr val="folHlink"/>
              </a:solidFill>
              <a:round/>
              <a:headEnd/>
              <a:tailEnd/>
            </a:ln>
          </p:spPr>
          <p:txBody>
            <a:bodyPr/>
            <a:lstStyle/>
            <a:p>
              <a:endParaRPr lang="en-US"/>
            </a:p>
          </p:txBody>
        </p:sp>
        <p:sp>
          <p:nvSpPr>
            <p:cNvPr id="23" name="Line 16"/>
            <p:cNvSpPr>
              <a:spLocks noChangeShapeType="1"/>
            </p:cNvSpPr>
            <p:nvPr/>
          </p:nvSpPr>
          <p:spPr bwMode="auto">
            <a:xfrm>
              <a:off x="5532" y="3624"/>
              <a:ext cx="6" cy="144"/>
            </a:xfrm>
            <a:prstGeom prst="line">
              <a:avLst/>
            </a:prstGeom>
            <a:noFill/>
            <a:ln w="12700">
              <a:solidFill>
                <a:schemeClr val="tx1"/>
              </a:solidFill>
              <a:round/>
              <a:headEnd/>
              <a:tailEnd/>
            </a:ln>
          </p:spPr>
          <p:txBody>
            <a:bodyPr/>
            <a:lstStyle/>
            <a:p>
              <a:endParaRPr lang="en-US"/>
            </a:p>
          </p:txBody>
        </p:sp>
      </p:grpSp>
      <p:pic>
        <p:nvPicPr>
          <p:cNvPr id="24" name="Picture 22" descr="ja"/>
          <p:cNvPicPr>
            <a:picLocks noChangeAspect="1" noChangeArrowheads="1"/>
          </p:cNvPicPr>
          <p:nvPr/>
        </p:nvPicPr>
        <p:blipFill>
          <a:blip r:embed="rId5" cstate="print"/>
          <a:srcRect/>
          <a:stretch>
            <a:fillRect/>
          </a:stretch>
        </p:blipFill>
        <p:spPr bwMode="auto">
          <a:xfrm>
            <a:off x="2678597" y="3481317"/>
            <a:ext cx="2195224" cy="1481208"/>
          </a:xfrm>
          <a:prstGeom prst="rect">
            <a:avLst/>
          </a:prstGeom>
          <a:noFill/>
          <a:ln w="9525">
            <a:noFill/>
            <a:miter lim="800000"/>
            <a:headEnd/>
            <a:tailEnd/>
          </a:ln>
        </p:spPr>
      </p:pic>
      <p:pic>
        <p:nvPicPr>
          <p:cNvPr id="25" name="Picture 7"/>
          <p:cNvPicPr>
            <a:picLocks noChangeAspect="1" noChangeArrowheads="1"/>
          </p:cNvPicPr>
          <p:nvPr/>
        </p:nvPicPr>
        <p:blipFill>
          <a:blip r:embed="rId6"/>
          <a:srcRect/>
          <a:stretch>
            <a:fillRect/>
          </a:stretch>
        </p:blipFill>
        <p:spPr bwMode="auto">
          <a:xfrm>
            <a:off x="8578398" y="4860875"/>
            <a:ext cx="2888570" cy="1797100"/>
          </a:xfrm>
          <a:prstGeom prst="rect">
            <a:avLst/>
          </a:prstGeom>
          <a:noFill/>
          <a:ln w="9525">
            <a:noFill/>
            <a:miter lim="800000"/>
            <a:headEnd/>
            <a:tailEnd/>
          </a:ln>
        </p:spPr>
      </p:pic>
      <p:pic>
        <p:nvPicPr>
          <p:cNvPr id="26" name="Picture 6"/>
          <p:cNvPicPr>
            <a:picLocks noChangeAspect="1" noChangeArrowheads="1"/>
          </p:cNvPicPr>
          <p:nvPr/>
        </p:nvPicPr>
        <p:blipFill>
          <a:blip r:embed="rId7"/>
          <a:srcRect/>
          <a:stretch>
            <a:fillRect/>
          </a:stretch>
        </p:blipFill>
        <p:spPr bwMode="auto">
          <a:xfrm>
            <a:off x="6904423" y="3657601"/>
            <a:ext cx="2883134" cy="1165224"/>
          </a:xfrm>
          <a:prstGeom prst="rect">
            <a:avLst/>
          </a:prstGeom>
          <a:noFill/>
          <a:ln w="9525">
            <a:solidFill>
              <a:srgbClr val="FDC22F"/>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206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206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1206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1206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206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5107186" y="6211670"/>
            <a:ext cx="6728316" cy="584775"/>
          </a:xfrm>
          <a:prstGeom prst="rect">
            <a:avLst/>
          </a:prstGeom>
          <a:noFill/>
          <a:ln w="9525">
            <a:noFill/>
            <a:miter lim="800000"/>
            <a:headEnd/>
            <a:tailEnd/>
          </a:ln>
          <a:effectLst/>
        </p:spPr>
        <p:txBody>
          <a:bodyPr wrap="none">
            <a:spAutoFit/>
          </a:bodyPr>
          <a:lstStyle/>
          <a:p>
            <a:pPr algn="r"/>
            <a:r>
              <a:rPr lang="en-US" sz="1600" i="1" dirty="0" smtClean="0">
                <a:solidFill>
                  <a:schemeClr val="bg2"/>
                </a:solidFill>
                <a:latin typeface="Arial" charset="0"/>
              </a:rPr>
              <a:t>Joint work with: J. Fogarty (UW) and D. Tan (VIBE) and S. Winder (IVM)</a:t>
            </a:r>
          </a:p>
          <a:p>
            <a:pPr algn="r"/>
            <a:r>
              <a:rPr lang="en-US" sz="1600" i="1" dirty="0" smtClean="0">
                <a:solidFill>
                  <a:schemeClr val="bg2"/>
                </a:solidFill>
                <a:latin typeface="Arial" charset="0"/>
              </a:rPr>
              <a:t>Appeared in: CHI 2008</a:t>
            </a:r>
            <a:endParaRPr lang="en-US" sz="1600" i="1" dirty="0">
              <a:solidFill>
                <a:schemeClr val="bg2"/>
              </a:solidFill>
              <a:latin typeface="Arial" charset="0"/>
            </a:endParaRPr>
          </a:p>
        </p:txBody>
      </p:sp>
      <p:pic>
        <p:nvPicPr>
          <p:cNvPr id="41985" name="Picture 1"/>
          <p:cNvPicPr>
            <a:picLocks noChangeAspect="1" noChangeArrowheads="1"/>
          </p:cNvPicPr>
          <p:nvPr/>
        </p:nvPicPr>
        <p:blipFill>
          <a:blip r:embed="rId3"/>
          <a:srcRect/>
          <a:stretch>
            <a:fillRect/>
          </a:stretch>
        </p:blipFill>
        <p:spPr bwMode="auto">
          <a:xfrm>
            <a:off x="533261" y="1981201"/>
            <a:ext cx="4443842" cy="3152775"/>
          </a:xfrm>
          <a:prstGeom prst="rect">
            <a:avLst/>
          </a:prstGeom>
          <a:noFill/>
          <a:ln w="9525">
            <a:noFill/>
            <a:miter lim="800000"/>
            <a:headEnd/>
            <a:tailEnd/>
          </a:ln>
          <a:effectLst/>
        </p:spPr>
      </p:pic>
      <p:sp>
        <p:nvSpPr>
          <p:cNvPr id="6" name="Title 1"/>
          <p:cNvSpPr>
            <a:spLocks noGrp="1"/>
          </p:cNvSpPr>
          <p:nvPr>
            <p:ph type="title"/>
          </p:nvPr>
        </p:nvSpPr>
        <p:spPr/>
        <p:txBody>
          <a:bodyPr/>
          <a:lstStyle/>
          <a:p>
            <a:r>
              <a:rPr lang="en-US" smtClean="0"/>
              <a:t>Interactive Concept Learning</a:t>
            </a:r>
            <a:endParaRPr lang="en-US" dirty="0"/>
          </a:p>
        </p:txBody>
      </p:sp>
      <p:sp>
        <p:nvSpPr>
          <p:cNvPr id="7" name="Content Placeholder 1"/>
          <p:cNvSpPr>
            <a:spLocks noGrp="1"/>
          </p:cNvSpPr>
          <p:nvPr>
            <p:ph idx="1"/>
          </p:nvPr>
        </p:nvSpPr>
        <p:spPr>
          <a:xfrm>
            <a:off x="5472952" y="1412875"/>
            <a:ext cx="6208005" cy="2210862"/>
          </a:xfrm>
        </p:spPr>
        <p:txBody>
          <a:bodyPr>
            <a:normAutofit/>
          </a:bodyPr>
          <a:lstStyle/>
          <a:p>
            <a:r>
              <a:rPr lang="en-US" dirty="0" smtClean="0"/>
              <a:t>Problem:</a:t>
            </a:r>
          </a:p>
          <a:p>
            <a:pPr lvl="1"/>
            <a:r>
              <a:rPr lang="en-US" dirty="0" smtClean="0"/>
              <a:t>Keyword-based image search insufficient for finding images</a:t>
            </a:r>
          </a:p>
          <a:p>
            <a:pPr lvl="2"/>
            <a:endParaRPr lang="en-US" dirty="0" smtClean="0"/>
          </a:p>
          <a:p>
            <a:r>
              <a:rPr lang="en-US" dirty="0" smtClean="0"/>
              <a:t>Our Solution: </a:t>
            </a:r>
          </a:p>
          <a:p>
            <a:pPr lvl="1"/>
            <a:r>
              <a:rPr lang="en-US" dirty="0" smtClean="0"/>
              <a:t>User defines visual rules by examples</a:t>
            </a:r>
          </a:p>
          <a:p>
            <a:pPr>
              <a:buNone/>
            </a:pPr>
            <a:endParaRPr lang="en-US" dirty="0"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srcRect/>
          <a:stretch>
            <a:fillRect/>
          </a:stretch>
        </p:blipFill>
        <p:spPr bwMode="auto">
          <a:xfrm>
            <a:off x="711017" y="0"/>
            <a:ext cx="10582186" cy="6911150"/>
          </a:xfrm>
          <a:prstGeom prst="rect">
            <a:avLst/>
          </a:prstGeom>
          <a:noFill/>
          <a:ln w="9525">
            <a:noFill/>
            <a:miter lim="800000"/>
            <a:headEnd/>
            <a:tailEnd/>
          </a:ln>
          <a:effectLst/>
        </p:spPr>
      </p:pic>
      <p:sp>
        <p:nvSpPr>
          <p:cNvPr id="3" name="Rectangle 2"/>
          <p:cNvSpPr/>
          <p:nvPr/>
        </p:nvSpPr>
        <p:spPr bwMode="auto">
          <a:xfrm>
            <a:off x="304721" y="2362200"/>
            <a:ext cx="11477810" cy="46482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CueFlik:   Learning a concept</a:t>
            </a:r>
            <a:endParaRPr lang="en-US" dirty="0"/>
          </a:p>
        </p:txBody>
      </p:sp>
      <p:pic>
        <p:nvPicPr>
          <p:cNvPr id="14340" name="Picture 4" descr="05Stereo.jpg"/>
          <p:cNvPicPr>
            <a:picLocks noChangeAspect="1" noChangeArrowheads="1"/>
          </p:cNvPicPr>
          <p:nvPr/>
        </p:nvPicPr>
        <p:blipFill>
          <a:blip r:embed="rId4"/>
          <a:srcRect/>
          <a:stretch>
            <a:fillRect/>
          </a:stretch>
        </p:blipFill>
        <p:spPr bwMode="auto">
          <a:xfrm>
            <a:off x="10563648" y="1600201"/>
            <a:ext cx="1038308" cy="657225"/>
          </a:xfrm>
          <a:prstGeom prst="rect">
            <a:avLst/>
          </a:prstGeom>
          <a:noFill/>
        </p:spPr>
      </p:pic>
      <p:pic>
        <p:nvPicPr>
          <p:cNvPr id="14342" name="Picture 6" descr="Car Stereo Pics 035.jpg"/>
          <p:cNvPicPr>
            <a:picLocks noChangeAspect="1" noChangeArrowheads="1"/>
          </p:cNvPicPr>
          <p:nvPr/>
        </p:nvPicPr>
        <p:blipFill>
          <a:blip r:embed="rId5"/>
          <a:srcRect/>
          <a:stretch>
            <a:fillRect/>
          </a:stretch>
        </p:blipFill>
        <p:spPr bwMode="auto">
          <a:xfrm>
            <a:off x="2844059" y="1600201"/>
            <a:ext cx="960158" cy="477203"/>
          </a:xfrm>
          <a:prstGeom prst="rect">
            <a:avLst/>
          </a:prstGeom>
          <a:noFill/>
        </p:spPr>
      </p:pic>
      <p:pic>
        <p:nvPicPr>
          <p:cNvPr id="14344" name="Picture 8" descr="story.stereo.kill.cnn.jpg"/>
          <p:cNvPicPr>
            <a:picLocks noChangeAspect="1" noChangeArrowheads="1"/>
          </p:cNvPicPr>
          <p:nvPr/>
        </p:nvPicPr>
        <p:blipFill>
          <a:blip r:embed="rId6"/>
          <a:srcRect/>
          <a:stretch>
            <a:fillRect/>
          </a:stretch>
        </p:blipFill>
        <p:spPr bwMode="auto">
          <a:xfrm>
            <a:off x="2234618" y="3733800"/>
            <a:ext cx="965780" cy="552450"/>
          </a:xfrm>
          <a:prstGeom prst="rect">
            <a:avLst/>
          </a:prstGeom>
          <a:noFill/>
        </p:spPr>
      </p:pic>
      <p:pic>
        <p:nvPicPr>
          <p:cNvPr id="14346" name="Picture 10" descr="stereo.jpg"/>
          <p:cNvPicPr>
            <a:picLocks noChangeAspect="1" noChangeArrowheads="1"/>
          </p:cNvPicPr>
          <p:nvPr/>
        </p:nvPicPr>
        <p:blipFill>
          <a:blip r:embed="rId7"/>
          <a:srcRect/>
          <a:stretch>
            <a:fillRect/>
          </a:stretch>
        </p:blipFill>
        <p:spPr bwMode="auto">
          <a:xfrm>
            <a:off x="9040046" y="1371601"/>
            <a:ext cx="688161" cy="529493"/>
          </a:xfrm>
          <a:prstGeom prst="rect">
            <a:avLst/>
          </a:prstGeom>
          <a:noFill/>
        </p:spPr>
      </p:pic>
      <p:pic>
        <p:nvPicPr>
          <p:cNvPr id="14348" name="Picture 12" descr="nino_personal_stereo.jpg"/>
          <p:cNvPicPr>
            <a:picLocks noChangeAspect="1" noChangeArrowheads="1"/>
          </p:cNvPicPr>
          <p:nvPr/>
        </p:nvPicPr>
        <p:blipFill>
          <a:blip r:embed="rId8"/>
          <a:srcRect/>
          <a:stretch>
            <a:fillRect/>
          </a:stretch>
        </p:blipFill>
        <p:spPr bwMode="auto">
          <a:xfrm>
            <a:off x="10360502" y="2590801"/>
            <a:ext cx="1038589" cy="1013523"/>
          </a:xfrm>
          <a:prstGeom prst="rect">
            <a:avLst/>
          </a:prstGeom>
          <a:noFill/>
        </p:spPr>
      </p:pic>
      <p:pic>
        <p:nvPicPr>
          <p:cNvPr id="14350" name="Picture 14" descr="cover_death_by_stereo-into_the_valley_of_death.jpg"/>
          <p:cNvPicPr>
            <a:picLocks noChangeAspect="1" noChangeArrowheads="1"/>
          </p:cNvPicPr>
          <p:nvPr/>
        </p:nvPicPr>
        <p:blipFill>
          <a:blip r:embed="rId9"/>
          <a:srcRect/>
          <a:stretch>
            <a:fillRect/>
          </a:stretch>
        </p:blipFill>
        <p:spPr bwMode="auto">
          <a:xfrm>
            <a:off x="609441" y="2743201"/>
            <a:ext cx="914162" cy="685801"/>
          </a:xfrm>
          <a:prstGeom prst="rect">
            <a:avLst/>
          </a:prstGeom>
          <a:noFill/>
        </p:spPr>
      </p:pic>
      <p:pic>
        <p:nvPicPr>
          <p:cNvPr id="14352" name="Picture 16" descr="sol_estereo.jpg"/>
          <p:cNvPicPr>
            <a:picLocks noChangeAspect="1" noChangeArrowheads="1"/>
          </p:cNvPicPr>
          <p:nvPr/>
        </p:nvPicPr>
        <p:blipFill>
          <a:blip r:embed="rId10"/>
          <a:srcRect/>
          <a:stretch>
            <a:fillRect/>
          </a:stretch>
        </p:blipFill>
        <p:spPr bwMode="auto">
          <a:xfrm>
            <a:off x="507868" y="1524000"/>
            <a:ext cx="1117309" cy="764858"/>
          </a:xfrm>
          <a:prstGeom prst="rect">
            <a:avLst/>
          </a:prstGeom>
          <a:noFill/>
        </p:spPr>
      </p:pic>
      <p:pic>
        <p:nvPicPr>
          <p:cNvPr id="14354" name="Picture 18" descr="mm_IMG_2626.JPG"/>
          <p:cNvPicPr>
            <a:picLocks noChangeAspect="1" noChangeArrowheads="1"/>
          </p:cNvPicPr>
          <p:nvPr/>
        </p:nvPicPr>
        <p:blipFill>
          <a:blip r:embed="rId11"/>
          <a:srcRect/>
          <a:stretch>
            <a:fillRect/>
          </a:stretch>
        </p:blipFill>
        <p:spPr bwMode="auto">
          <a:xfrm>
            <a:off x="10462075" y="3962401"/>
            <a:ext cx="1117309" cy="628651"/>
          </a:xfrm>
          <a:prstGeom prst="rect">
            <a:avLst/>
          </a:prstGeom>
          <a:noFill/>
        </p:spPr>
      </p:pic>
      <p:pic>
        <p:nvPicPr>
          <p:cNvPr id="14355" name="Picture 19"/>
          <p:cNvPicPr>
            <a:picLocks noChangeAspect="1" noChangeArrowheads="1"/>
          </p:cNvPicPr>
          <p:nvPr/>
        </p:nvPicPr>
        <p:blipFill>
          <a:blip r:embed="rId12"/>
          <a:srcRect/>
          <a:stretch>
            <a:fillRect/>
          </a:stretch>
        </p:blipFill>
        <p:spPr bwMode="auto">
          <a:xfrm>
            <a:off x="3859795" y="2209800"/>
            <a:ext cx="1160376" cy="770706"/>
          </a:xfrm>
          <a:prstGeom prst="rect">
            <a:avLst/>
          </a:prstGeom>
          <a:noFill/>
          <a:ln w="9525">
            <a:noFill/>
            <a:miter lim="800000"/>
            <a:headEnd/>
            <a:tailEnd/>
          </a:ln>
          <a:effectLst/>
        </p:spPr>
      </p:pic>
      <p:pic>
        <p:nvPicPr>
          <p:cNvPr id="14356" name="Picture 20"/>
          <p:cNvPicPr>
            <a:picLocks noChangeAspect="1" noChangeArrowheads="1"/>
          </p:cNvPicPr>
          <p:nvPr/>
        </p:nvPicPr>
        <p:blipFill>
          <a:blip r:embed="rId13"/>
          <a:srcRect/>
          <a:stretch>
            <a:fillRect/>
          </a:stretch>
        </p:blipFill>
        <p:spPr bwMode="auto">
          <a:xfrm>
            <a:off x="7008574" y="2057400"/>
            <a:ext cx="1371243" cy="705394"/>
          </a:xfrm>
          <a:prstGeom prst="rect">
            <a:avLst/>
          </a:prstGeom>
          <a:noFill/>
          <a:ln w="9525">
            <a:noFill/>
            <a:miter lim="800000"/>
            <a:headEnd/>
            <a:tailEnd/>
          </a:ln>
          <a:effectLst/>
        </p:spPr>
      </p:pic>
      <p:pic>
        <p:nvPicPr>
          <p:cNvPr id="14357" name="Picture 21"/>
          <p:cNvPicPr>
            <a:picLocks noChangeAspect="1" noChangeArrowheads="1"/>
          </p:cNvPicPr>
          <p:nvPr/>
        </p:nvPicPr>
        <p:blipFill>
          <a:blip r:embed="rId14"/>
          <a:srcRect/>
          <a:stretch>
            <a:fillRect/>
          </a:stretch>
        </p:blipFill>
        <p:spPr bwMode="auto">
          <a:xfrm>
            <a:off x="5789693" y="3048000"/>
            <a:ext cx="1022084" cy="796482"/>
          </a:xfrm>
          <a:prstGeom prst="rect">
            <a:avLst/>
          </a:prstGeom>
          <a:noFill/>
          <a:ln w="9525">
            <a:noFill/>
            <a:miter lim="800000"/>
            <a:headEnd/>
            <a:tailEnd/>
          </a:ln>
          <a:effectLst/>
        </p:spPr>
      </p:pic>
      <p:pic>
        <p:nvPicPr>
          <p:cNvPr id="14358" name="Picture 22"/>
          <p:cNvPicPr>
            <a:picLocks noChangeAspect="1" noChangeArrowheads="1"/>
          </p:cNvPicPr>
          <p:nvPr/>
        </p:nvPicPr>
        <p:blipFill>
          <a:blip r:embed="rId15"/>
          <a:srcRect/>
          <a:stretch>
            <a:fillRect/>
          </a:stretch>
        </p:blipFill>
        <p:spPr bwMode="auto">
          <a:xfrm>
            <a:off x="4164515" y="3200400"/>
            <a:ext cx="1390289" cy="675316"/>
          </a:xfrm>
          <a:prstGeom prst="rect">
            <a:avLst/>
          </a:prstGeom>
          <a:noFill/>
          <a:ln w="9525">
            <a:noFill/>
            <a:miter lim="800000"/>
            <a:headEnd/>
            <a:tailEnd/>
          </a:ln>
          <a:effectLst/>
        </p:spPr>
      </p:pic>
      <p:pic>
        <p:nvPicPr>
          <p:cNvPr id="14359" name="Picture 23"/>
          <p:cNvPicPr>
            <a:picLocks noChangeAspect="1" noChangeArrowheads="1"/>
          </p:cNvPicPr>
          <p:nvPr/>
        </p:nvPicPr>
        <p:blipFill>
          <a:blip r:embed="rId16"/>
          <a:srcRect/>
          <a:stretch>
            <a:fillRect/>
          </a:stretch>
        </p:blipFill>
        <p:spPr bwMode="auto">
          <a:xfrm>
            <a:off x="5383398" y="2209801"/>
            <a:ext cx="1295063" cy="703751"/>
          </a:xfrm>
          <a:prstGeom prst="rect">
            <a:avLst/>
          </a:prstGeom>
          <a:noFill/>
          <a:ln w="9525">
            <a:noFill/>
            <a:miter lim="800000"/>
            <a:headEnd/>
            <a:tailEnd/>
          </a:ln>
          <a:effectLst/>
        </p:spPr>
      </p:pic>
      <p:pic>
        <p:nvPicPr>
          <p:cNvPr id="14360" name="Picture 24"/>
          <p:cNvPicPr>
            <a:picLocks noChangeAspect="1" noChangeArrowheads="1"/>
          </p:cNvPicPr>
          <p:nvPr/>
        </p:nvPicPr>
        <p:blipFill>
          <a:blip r:embed="rId17"/>
          <a:srcRect/>
          <a:stretch>
            <a:fillRect/>
          </a:stretch>
        </p:blipFill>
        <p:spPr bwMode="auto">
          <a:xfrm>
            <a:off x="6703854" y="3581400"/>
            <a:ext cx="1139735" cy="738188"/>
          </a:xfrm>
          <a:prstGeom prst="rect">
            <a:avLst/>
          </a:prstGeom>
          <a:noFill/>
          <a:ln w="9525">
            <a:noFill/>
            <a:miter lim="800000"/>
            <a:headEnd/>
            <a:tailEnd/>
          </a:ln>
          <a:effectLst/>
        </p:spPr>
      </p:pic>
      <p:pic>
        <p:nvPicPr>
          <p:cNvPr id="14362" name="Picture 26" descr="stereo1.jpg"/>
          <p:cNvPicPr>
            <a:picLocks noChangeAspect="1" noChangeArrowheads="1"/>
          </p:cNvPicPr>
          <p:nvPr/>
        </p:nvPicPr>
        <p:blipFill>
          <a:blip r:embed="rId18"/>
          <a:srcRect/>
          <a:stretch>
            <a:fillRect/>
          </a:stretch>
        </p:blipFill>
        <p:spPr bwMode="auto">
          <a:xfrm>
            <a:off x="7719589" y="2819401"/>
            <a:ext cx="1171905" cy="990601"/>
          </a:xfrm>
          <a:prstGeom prst="rect">
            <a:avLst/>
          </a:prstGeom>
          <a:noFill/>
        </p:spPr>
      </p:pic>
      <p:sp>
        <p:nvSpPr>
          <p:cNvPr id="4" name="Oval 3"/>
          <p:cNvSpPr/>
          <p:nvPr/>
        </p:nvSpPr>
        <p:spPr bwMode="auto">
          <a:xfrm>
            <a:off x="3148780" y="1752600"/>
            <a:ext cx="6399133" cy="2590800"/>
          </a:xfrm>
          <a:prstGeom prst="ellipse">
            <a:avLst/>
          </a:prstGeom>
          <a:noFill/>
          <a:ln w="635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graphicFrame>
        <p:nvGraphicFramePr>
          <p:cNvPr id="24" name="Object 23"/>
          <p:cNvGraphicFramePr>
            <a:graphicFrameLocks noChangeAspect="1"/>
          </p:cNvGraphicFramePr>
          <p:nvPr/>
        </p:nvGraphicFramePr>
        <p:xfrm>
          <a:off x="2921423" y="5791199"/>
          <a:ext cx="6005769" cy="854697"/>
        </p:xfrm>
        <a:graphic>
          <a:graphicData uri="http://schemas.openxmlformats.org/presentationml/2006/ole">
            <p:oleObj spid="_x0000_s53250" name="Equation" r:id="rId19" imgW="2450880" imgH="342720" progId="Equation.3">
              <p:embed/>
            </p:oleObj>
          </a:graphicData>
        </a:graphic>
      </p:graphicFrame>
      <p:sp>
        <p:nvSpPr>
          <p:cNvPr id="25" name="TextBox 24"/>
          <p:cNvSpPr txBox="1"/>
          <p:nvPr/>
        </p:nvSpPr>
        <p:spPr>
          <a:xfrm>
            <a:off x="1699660" y="5105400"/>
            <a:ext cx="8489825" cy="523220"/>
          </a:xfrm>
          <a:prstGeom prst="rect">
            <a:avLst/>
          </a:prstGeom>
          <a:noFill/>
        </p:spPr>
        <p:txBody>
          <a:bodyPr wrap="none" rtlCol="0">
            <a:spAutoFit/>
          </a:bodyPr>
          <a:lstStyle/>
          <a:p>
            <a:r>
              <a:rPr lang="en-US" sz="2800" b="1" dirty="0" smtClean="0">
                <a:solidFill>
                  <a:schemeClr val="bg2"/>
                </a:solidFill>
              </a:rPr>
              <a:t>Learning a concept </a:t>
            </a:r>
            <a:r>
              <a:rPr lang="en-US" sz="2800" b="1" dirty="0" smtClean="0">
                <a:solidFill>
                  <a:schemeClr val="bg2"/>
                </a:solidFill>
                <a:sym typeface="Wingdings" pitchFamily="2" charset="2"/>
              </a:rPr>
              <a:t>Learning a distance metric</a:t>
            </a:r>
            <a:endParaRPr lang="en-US" sz="2800" b="1" dirty="0">
              <a:solidFill>
                <a:schemeClr val="bg2"/>
              </a:solidFill>
            </a:endParaRPr>
          </a:p>
        </p:txBody>
      </p:sp>
      <p:sp>
        <p:nvSpPr>
          <p:cNvPr id="26" name="TextBox 25"/>
          <p:cNvSpPr txBox="1"/>
          <p:nvPr/>
        </p:nvSpPr>
        <p:spPr>
          <a:xfrm>
            <a:off x="5180251" y="1828800"/>
            <a:ext cx="1774845" cy="369332"/>
          </a:xfrm>
          <a:prstGeom prst="rect">
            <a:avLst/>
          </a:prstGeom>
          <a:noFill/>
        </p:spPr>
        <p:txBody>
          <a:bodyPr wrap="none" rtlCol="0">
            <a:spAutoFit/>
          </a:bodyPr>
          <a:lstStyle/>
          <a:p>
            <a:r>
              <a:rPr lang="en-US" b="1" u="sng" dirty="0" smtClean="0">
                <a:solidFill>
                  <a:schemeClr val="bg2"/>
                </a:solidFill>
              </a:rPr>
              <a:t>Product Photo</a:t>
            </a:r>
            <a:endParaRPr lang="en-US" b="1" u="sng" dirty="0">
              <a:solidFill>
                <a:schemeClr val="bg2"/>
              </a:solidFill>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CueFlik:   Learning a concept</a:t>
            </a:r>
            <a:endParaRPr lang="en-US" dirty="0"/>
          </a:p>
        </p:txBody>
      </p:sp>
      <p:pic>
        <p:nvPicPr>
          <p:cNvPr id="14340" name="Picture 4" descr="05Stereo.jpg"/>
          <p:cNvPicPr>
            <a:picLocks noChangeAspect="1" noChangeArrowheads="1"/>
          </p:cNvPicPr>
          <p:nvPr/>
        </p:nvPicPr>
        <p:blipFill>
          <a:blip r:embed="rId4"/>
          <a:srcRect/>
          <a:stretch>
            <a:fillRect/>
          </a:stretch>
        </p:blipFill>
        <p:spPr bwMode="auto">
          <a:xfrm>
            <a:off x="10415811" y="1777280"/>
            <a:ext cx="1038308" cy="657225"/>
          </a:xfrm>
          <a:prstGeom prst="rect">
            <a:avLst/>
          </a:prstGeom>
          <a:noFill/>
        </p:spPr>
      </p:pic>
      <p:pic>
        <p:nvPicPr>
          <p:cNvPr id="14342" name="Picture 6" descr="Car Stereo Pics 035.jpg"/>
          <p:cNvPicPr>
            <a:picLocks noChangeAspect="1" noChangeArrowheads="1"/>
          </p:cNvPicPr>
          <p:nvPr/>
        </p:nvPicPr>
        <p:blipFill>
          <a:blip r:embed="rId5"/>
          <a:srcRect/>
          <a:stretch>
            <a:fillRect/>
          </a:stretch>
        </p:blipFill>
        <p:spPr bwMode="auto">
          <a:xfrm>
            <a:off x="925740" y="990601"/>
            <a:ext cx="960158" cy="477203"/>
          </a:xfrm>
          <a:prstGeom prst="rect">
            <a:avLst/>
          </a:prstGeom>
          <a:noFill/>
        </p:spPr>
      </p:pic>
      <p:pic>
        <p:nvPicPr>
          <p:cNvPr id="14344" name="Picture 8" descr="story.stereo.kill.cnn.jpg"/>
          <p:cNvPicPr>
            <a:picLocks noChangeAspect="1" noChangeArrowheads="1"/>
          </p:cNvPicPr>
          <p:nvPr/>
        </p:nvPicPr>
        <p:blipFill>
          <a:blip r:embed="rId6"/>
          <a:srcRect/>
          <a:stretch>
            <a:fillRect/>
          </a:stretch>
        </p:blipFill>
        <p:spPr bwMode="auto">
          <a:xfrm>
            <a:off x="922929" y="3962400"/>
            <a:ext cx="965780" cy="552450"/>
          </a:xfrm>
          <a:prstGeom prst="rect">
            <a:avLst/>
          </a:prstGeom>
          <a:noFill/>
        </p:spPr>
      </p:pic>
      <p:pic>
        <p:nvPicPr>
          <p:cNvPr id="14346" name="Picture 10" descr="stereo.jpg"/>
          <p:cNvPicPr>
            <a:picLocks noChangeAspect="1" noChangeArrowheads="1"/>
          </p:cNvPicPr>
          <p:nvPr/>
        </p:nvPicPr>
        <p:blipFill>
          <a:blip r:embed="rId7"/>
          <a:srcRect/>
          <a:stretch>
            <a:fillRect/>
          </a:stretch>
        </p:blipFill>
        <p:spPr bwMode="auto">
          <a:xfrm>
            <a:off x="10590885" y="914401"/>
            <a:ext cx="688161" cy="529493"/>
          </a:xfrm>
          <a:prstGeom prst="rect">
            <a:avLst/>
          </a:prstGeom>
          <a:noFill/>
        </p:spPr>
      </p:pic>
      <p:pic>
        <p:nvPicPr>
          <p:cNvPr id="14348" name="Picture 12" descr="nino_personal_stereo.jpg"/>
          <p:cNvPicPr>
            <a:picLocks noChangeAspect="1" noChangeArrowheads="1"/>
          </p:cNvPicPr>
          <p:nvPr/>
        </p:nvPicPr>
        <p:blipFill>
          <a:blip r:embed="rId8"/>
          <a:srcRect/>
          <a:stretch>
            <a:fillRect/>
          </a:stretch>
        </p:blipFill>
        <p:spPr bwMode="auto">
          <a:xfrm>
            <a:off x="10415671" y="2767891"/>
            <a:ext cx="1038589" cy="1013523"/>
          </a:xfrm>
          <a:prstGeom prst="rect">
            <a:avLst/>
          </a:prstGeom>
          <a:noFill/>
        </p:spPr>
      </p:pic>
      <p:pic>
        <p:nvPicPr>
          <p:cNvPr id="14350" name="Picture 14" descr="cover_death_by_stereo-into_the_valley_of_death.jpg"/>
          <p:cNvPicPr>
            <a:picLocks noChangeAspect="1" noChangeArrowheads="1"/>
          </p:cNvPicPr>
          <p:nvPr/>
        </p:nvPicPr>
        <p:blipFill>
          <a:blip r:embed="rId9"/>
          <a:srcRect/>
          <a:stretch>
            <a:fillRect/>
          </a:stretch>
        </p:blipFill>
        <p:spPr bwMode="auto">
          <a:xfrm>
            <a:off x="948738" y="2928620"/>
            <a:ext cx="914162" cy="685801"/>
          </a:xfrm>
          <a:prstGeom prst="rect">
            <a:avLst/>
          </a:prstGeom>
          <a:noFill/>
        </p:spPr>
      </p:pic>
      <p:pic>
        <p:nvPicPr>
          <p:cNvPr id="14352" name="Picture 16" descr="sol_estereo.jpg"/>
          <p:cNvPicPr>
            <a:picLocks noChangeAspect="1" noChangeArrowheads="1"/>
          </p:cNvPicPr>
          <p:nvPr/>
        </p:nvPicPr>
        <p:blipFill>
          <a:blip r:embed="rId10"/>
          <a:srcRect/>
          <a:stretch>
            <a:fillRect/>
          </a:stretch>
        </p:blipFill>
        <p:spPr bwMode="auto">
          <a:xfrm>
            <a:off x="847165" y="1815783"/>
            <a:ext cx="1117309" cy="764858"/>
          </a:xfrm>
          <a:prstGeom prst="rect">
            <a:avLst/>
          </a:prstGeom>
          <a:noFill/>
        </p:spPr>
      </p:pic>
      <p:pic>
        <p:nvPicPr>
          <p:cNvPr id="14354" name="Picture 18" descr="mm_IMG_2626.JPG"/>
          <p:cNvPicPr>
            <a:picLocks noChangeAspect="1" noChangeArrowheads="1"/>
          </p:cNvPicPr>
          <p:nvPr/>
        </p:nvPicPr>
        <p:blipFill>
          <a:blip r:embed="rId11"/>
          <a:srcRect/>
          <a:stretch>
            <a:fillRect/>
          </a:stretch>
        </p:blipFill>
        <p:spPr bwMode="auto">
          <a:xfrm>
            <a:off x="10376311" y="4114801"/>
            <a:ext cx="1117309" cy="628651"/>
          </a:xfrm>
          <a:prstGeom prst="rect">
            <a:avLst/>
          </a:prstGeom>
          <a:noFill/>
        </p:spPr>
      </p:pic>
      <p:pic>
        <p:nvPicPr>
          <p:cNvPr id="14355" name="Picture 19"/>
          <p:cNvPicPr>
            <a:picLocks noChangeAspect="1" noChangeArrowheads="1"/>
          </p:cNvPicPr>
          <p:nvPr/>
        </p:nvPicPr>
        <p:blipFill>
          <a:blip r:embed="rId12"/>
          <a:srcRect/>
          <a:stretch>
            <a:fillRect/>
          </a:stretch>
        </p:blipFill>
        <p:spPr bwMode="auto">
          <a:xfrm>
            <a:off x="5688119" y="2819400"/>
            <a:ext cx="1160376" cy="770706"/>
          </a:xfrm>
          <a:prstGeom prst="rect">
            <a:avLst/>
          </a:prstGeom>
          <a:noFill/>
          <a:ln w="9525">
            <a:noFill/>
            <a:miter lim="800000"/>
            <a:headEnd/>
            <a:tailEnd/>
          </a:ln>
          <a:effectLst/>
        </p:spPr>
      </p:pic>
      <p:pic>
        <p:nvPicPr>
          <p:cNvPr id="14356" name="Picture 20"/>
          <p:cNvPicPr>
            <a:picLocks noChangeAspect="1" noChangeArrowheads="1"/>
          </p:cNvPicPr>
          <p:nvPr/>
        </p:nvPicPr>
        <p:blipFill>
          <a:blip r:embed="rId13"/>
          <a:srcRect/>
          <a:stretch>
            <a:fillRect/>
          </a:stretch>
        </p:blipFill>
        <p:spPr bwMode="auto">
          <a:xfrm>
            <a:off x="5992839" y="2667000"/>
            <a:ext cx="1371243" cy="705394"/>
          </a:xfrm>
          <a:prstGeom prst="rect">
            <a:avLst/>
          </a:prstGeom>
          <a:noFill/>
          <a:ln w="9525">
            <a:noFill/>
            <a:miter lim="800000"/>
            <a:headEnd/>
            <a:tailEnd/>
          </a:ln>
          <a:effectLst/>
        </p:spPr>
      </p:pic>
      <p:pic>
        <p:nvPicPr>
          <p:cNvPr id="14357" name="Picture 21"/>
          <p:cNvPicPr>
            <a:picLocks noChangeAspect="1" noChangeArrowheads="1"/>
          </p:cNvPicPr>
          <p:nvPr/>
        </p:nvPicPr>
        <p:blipFill>
          <a:blip r:embed="rId14"/>
          <a:srcRect/>
          <a:stretch>
            <a:fillRect/>
          </a:stretch>
        </p:blipFill>
        <p:spPr bwMode="auto">
          <a:xfrm>
            <a:off x="5992840" y="2819400"/>
            <a:ext cx="1022084" cy="796482"/>
          </a:xfrm>
          <a:prstGeom prst="rect">
            <a:avLst/>
          </a:prstGeom>
          <a:noFill/>
          <a:ln w="9525">
            <a:noFill/>
            <a:miter lim="800000"/>
            <a:headEnd/>
            <a:tailEnd/>
          </a:ln>
          <a:effectLst/>
        </p:spPr>
      </p:pic>
      <p:pic>
        <p:nvPicPr>
          <p:cNvPr id="14358" name="Picture 22"/>
          <p:cNvPicPr>
            <a:picLocks noChangeAspect="1" noChangeArrowheads="1"/>
          </p:cNvPicPr>
          <p:nvPr/>
        </p:nvPicPr>
        <p:blipFill>
          <a:blip r:embed="rId15"/>
          <a:srcRect/>
          <a:stretch>
            <a:fillRect/>
          </a:stretch>
        </p:blipFill>
        <p:spPr bwMode="auto">
          <a:xfrm>
            <a:off x="5484971" y="2895600"/>
            <a:ext cx="1390289" cy="675316"/>
          </a:xfrm>
          <a:prstGeom prst="rect">
            <a:avLst/>
          </a:prstGeom>
          <a:noFill/>
          <a:ln w="9525">
            <a:noFill/>
            <a:miter lim="800000"/>
            <a:headEnd/>
            <a:tailEnd/>
          </a:ln>
          <a:effectLst/>
        </p:spPr>
      </p:pic>
      <p:pic>
        <p:nvPicPr>
          <p:cNvPr id="14359" name="Picture 23"/>
          <p:cNvPicPr>
            <a:picLocks noChangeAspect="1" noChangeArrowheads="1"/>
          </p:cNvPicPr>
          <p:nvPr/>
        </p:nvPicPr>
        <p:blipFill>
          <a:blip r:embed="rId16"/>
          <a:srcRect/>
          <a:stretch>
            <a:fillRect/>
          </a:stretch>
        </p:blipFill>
        <p:spPr bwMode="auto">
          <a:xfrm>
            <a:off x="5789692" y="2667001"/>
            <a:ext cx="1295063" cy="703751"/>
          </a:xfrm>
          <a:prstGeom prst="rect">
            <a:avLst/>
          </a:prstGeom>
          <a:noFill/>
          <a:ln w="9525">
            <a:noFill/>
            <a:miter lim="800000"/>
            <a:headEnd/>
            <a:tailEnd/>
          </a:ln>
          <a:effectLst/>
        </p:spPr>
      </p:pic>
      <p:pic>
        <p:nvPicPr>
          <p:cNvPr id="14360" name="Picture 24"/>
          <p:cNvPicPr>
            <a:picLocks noChangeAspect="1" noChangeArrowheads="1"/>
          </p:cNvPicPr>
          <p:nvPr/>
        </p:nvPicPr>
        <p:blipFill>
          <a:blip r:embed="rId17"/>
          <a:srcRect/>
          <a:stretch>
            <a:fillRect/>
          </a:stretch>
        </p:blipFill>
        <p:spPr bwMode="auto">
          <a:xfrm>
            <a:off x="5789692" y="3276600"/>
            <a:ext cx="1139735" cy="738188"/>
          </a:xfrm>
          <a:prstGeom prst="rect">
            <a:avLst/>
          </a:prstGeom>
          <a:noFill/>
          <a:ln w="9525">
            <a:noFill/>
            <a:miter lim="800000"/>
            <a:headEnd/>
            <a:tailEnd/>
          </a:ln>
          <a:effectLst/>
        </p:spPr>
      </p:pic>
      <p:pic>
        <p:nvPicPr>
          <p:cNvPr id="14362" name="Picture 26" descr="stereo1.jpg"/>
          <p:cNvPicPr>
            <a:picLocks noChangeAspect="1" noChangeArrowheads="1"/>
          </p:cNvPicPr>
          <p:nvPr/>
        </p:nvPicPr>
        <p:blipFill>
          <a:blip r:embed="rId18"/>
          <a:srcRect/>
          <a:stretch>
            <a:fillRect/>
          </a:stretch>
        </p:blipFill>
        <p:spPr bwMode="auto">
          <a:xfrm>
            <a:off x="6297560" y="2743201"/>
            <a:ext cx="1171905" cy="990601"/>
          </a:xfrm>
          <a:prstGeom prst="rect">
            <a:avLst/>
          </a:prstGeom>
          <a:noFill/>
        </p:spPr>
      </p:pic>
      <p:sp>
        <p:nvSpPr>
          <p:cNvPr id="4" name="Oval 3"/>
          <p:cNvSpPr/>
          <p:nvPr/>
        </p:nvSpPr>
        <p:spPr bwMode="auto">
          <a:xfrm>
            <a:off x="5281824" y="2590800"/>
            <a:ext cx="2336191" cy="1371600"/>
          </a:xfrm>
          <a:prstGeom prst="ellipse">
            <a:avLst/>
          </a:prstGeom>
          <a:noFill/>
          <a:ln w="635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graphicFrame>
        <p:nvGraphicFramePr>
          <p:cNvPr id="24" name="Object 23"/>
          <p:cNvGraphicFramePr>
            <a:graphicFrameLocks noChangeAspect="1"/>
          </p:cNvGraphicFramePr>
          <p:nvPr/>
        </p:nvGraphicFramePr>
        <p:xfrm>
          <a:off x="1970919" y="5257800"/>
          <a:ext cx="8078068" cy="692730"/>
        </p:xfrm>
        <a:graphic>
          <a:graphicData uri="http://schemas.openxmlformats.org/presentationml/2006/ole">
            <p:oleObj spid="_x0000_s54274" name="Equation" r:id="rId19" imgW="3987720" imgH="355320" progId="Equation.3">
              <p:embed/>
            </p:oleObj>
          </a:graphicData>
        </a:graphic>
      </p:graphicFrame>
      <p:sp>
        <p:nvSpPr>
          <p:cNvPr id="25" name="TextBox 24"/>
          <p:cNvSpPr txBox="1"/>
          <p:nvPr/>
        </p:nvSpPr>
        <p:spPr>
          <a:xfrm>
            <a:off x="1829487" y="4601066"/>
            <a:ext cx="8489825" cy="523220"/>
          </a:xfrm>
          <a:prstGeom prst="rect">
            <a:avLst/>
          </a:prstGeom>
          <a:noFill/>
        </p:spPr>
        <p:txBody>
          <a:bodyPr wrap="none" rtlCol="0">
            <a:spAutoFit/>
          </a:bodyPr>
          <a:lstStyle/>
          <a:p>
            <a:r>
              <a:rPr lang="en-US" sz="2800" b="1" dirty="0" smtClean="0">
                <a:solidFill>
                  <a:schemeClr val="bg2"/>
                </a:solidFill>
              </a:rPr>
              <a:t>Learning a concept </a:t>
            </a:r>
            <a:r>
              <a:rPr lang="en-US" sz="2800" b="1" dirty="0" smtClean="0">
                <a:solidFill>
                  <a:schemeClr val="bg2"/>
                </a:solidFill>
                <a:sym typeface="Wingdings" pitchFamily="2" charset="2"/>
              </a:rPr>
              <a:t>Learning a distance metric</a:t>
            </a:r>
            <a:endParaRPr lang="en-US" sz="2800" b="1" dirty="0">
              <a:solidFill>
                <a:schemeClr val="bg2"/>
              </a:solidFill>
            </a:endParaRPr>
          </a:p>
        </p:txBody>
      </p:sp>
      <p:sp>
        <p:nvSpPr>
          <p:cNvPr id="26" name="TextBox 25"/>
          <p:cNvSpPr txBox="1"/>
          <p:nvPr/>
        </p:nvSpPr>
        <p:spPr>
          <a:xfrm>
            <a:off x="5383399" y="2133600"/>
            <a:ext cx="1774845" cy="369332"/>
          </a:xfrm>
          <a:prstGeom prst="rect">
            <a:avLst/>
          </a:prstGeom>
          <a:noFill/>
        </p:spPr>
        <p:txBody>
          <a:bodyPr wrap="none" rtlCol="0">
            <a:spAutoFit/>
          </a:bodyPr>
          <a:lstStyle/>
          <a:p>
            <a:r>
              <a:rPr lang="en-US" b="1" u="sng" dirty="0" smtClean="0">
                <a:solidFill>
                  <a:schemeClr val="bg2"/>
                </a:solidFill>
              </a:rPr>
              <a:t>Product Photo</a:t>
            </a:r>
            <a:endParaRPr lang="en-US" b="1" u="sng" dirty="0">
              <a:solidFill>
                <a:schemeClr val="bg2"/>
              </a:solidFill>
            </a:endParaRPr>
          </a:p>
        </p:txBody>
      </p:sp>
      <p:sp>
        <p:nvSpPr>
          <p:cNvPr id="23" name="TextBox 22"/>
          <p:cNvSpPr txBox="1"/>
          <p:nvPr/>
        </p:nvSpPr>
        <p:spPr>
          <a:xfrm>
            <a:off x="4101367" y="6095215"/>
            <a:ext cx="4070345" cy="369332"/>
          </a:xfrm>
          <a:prstGeom prst="rect">
            <a:avLst/>
          </a:prstGeom>
          <a:noFill/>
        </p:spPr>
        <p:txBody>
          <a:bodyPr wrap="none" rtlCol="0">
            <a:spAutoFit/>
          </a:bodyPr>
          <a:lstStyle/>
          <a:p>
            <a:r>
              <a:rPr lang="en-US" b="1" i="1" dirty="0" smtClean="0">
                <a:solidFill>
                  <a:schemeClr val="bg2"/>
                </a:solidFill>
              </a:rPr>
              <a:t>Convex function, fast minimization </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Results</a:t>
            </a:r>
            <a:endParaRPr lang="en-US" dirty="0"/>
          </a:p>
        </p:txBody>
      </p:sp>
      <p:sp>
        <p:nvSpPr>
          <p:cNvPr id="3" name="Content Placeholder 2"/>
          <p:cNvSpPr>
            <a:spLocks noGrp="1"/>
          </p:cNvSpPr>
          <p:nvPr>
            <p:ph idx="1"/>
          </p:nvPr>
        </p:nvSpPr>
        <p:spPr/>
        <p:txBody>
          <a:bodyPr/>
          <a:lstStyle/>
          <a:p>
            <a:r>
              <a:rPr lang="en-US" dirty="0" smtClean="0"/>
              <a:t>Learning the concept </a:t>
            </a:r>
            <a:r>
              <a:rPr lang="en-US" b="1" i="1" dirty="0" smtClean="0"/>
              <a:t>“product photo”</a:t>
            </a:r>
          </a:p>
        </p:txBody>
      </p:sp>
      <p:pic>
        <p:nvPicPr>
          <p:cNvPr id="91138" name="Picture 2"/>
          <p:cNvPicPr>
            <a:picLocks noChangeAspect="1" noChangeArrowheads="1"/>
          </p:cNvPicPr>
          <p:nvPr/>
        </p:nvPicPr>
        <p:blipFill>
          <a:blip r:embed="rId3"/>
          <a:srcRect/>
          <a:stretch>
            <a:fillRect/>
          </a:stretch>
        </p:blipFill>
        <p:spPr bwMode="auto">
          <a:xfrm>
            <a:off x="1015736" y="2590800"/>
            <a:ext cx="1726750" cy="1295400"/>
          </a:xfrm>
          <a:prstGeom prst="rect">
            <a:avLst/>
          </a:prstGeom>
          <a:noFill/>
          <a:ln w="9525">
            <a:noFill/>
            <a:miter lim="800000"/>
            <a:headEnd/>
            <a:tailEnd/>
          </a:ln>
          <a:effectLst/>
        </p:spPr>
      </p:pic>
      <p:pic>
        <p:nvPicPr>
          <p:cNvPr id="91139" name="Picture 3"/>
          <p:cNvPicPr>
            <a:picLocks noChangeAspect="1" noChangeArrowheads="1"/>
          </p:cNvPicPr>
          <p:nvPr/>
        </p:nvPicPr>
        <p:blipFill>
          <a:blip r:embed="rId4"/>
          <a:srcRect/>
          <a:stretch>
            <a:fillRect/>
          </a:stretch>
        </p:blipFill>
        <p:spPr bwMode="auto">
          <a:xfrm>
            <a:off x="3148780" y="2667000"/>
            <a:ext cx="1701357" cy="1295400"/>
          </a:xfrm>
          <a:prstGeom prst="rect">
            <a:avLst/>
          </a:prstGeom>
          <a:noFill/>
          <a:ln w="9525">
            <a:noFill/>
            <a:miter lim="800000"/>
            <a:headEnd/>
            <a:tailEnd/>
          </a:ln>
          <a:effectLst/>
        </p:spPr>
      </p:pic>
      <p:pic>
        <p:nvPicPr>
          <p:cNvPr id="91140" name="Picture 4"/>
          <p:cNvPicPr>
            <a:picLocks noChangeAspect="1" noChangeArrowheads="1"/>
          </p:cNvPicPr>
          <p:nvPr/>
        </p:nvPicPr>
        <p:blipFill>
          <a:blip r:embed="rId5"/>
          <a:srcRect/>
          <a:stretch>
            <a:fillRect/>
          </a:stretch>
        </p:blipFill>
        <p:spPr bwMode="auto">
          <a:xfrm>
            <a:off x="1117310" y="4419601"/>
            <a:ext cx="1637873" cy="1247775"/>
          </a:xfrm>
          <a:prstGeom prst="rect">
            <a:avLst/>
          </a:prstGeom>
          <a:noFill/>
          <a:ln w="9525">
            <a:noFill/>
            <a:miter lim="800000"/>
            <a:headEnd/>
            <a:tailEnd/>
          </a:ln>
          <a:effectLst/>
        </p:spPr>
      </p:pic>
      <p:pic>
        <p:nvPicPr>
          <p:cNvPr id="91141" name="Picture 5"/>
          <p:cNvPicPr>
            <a:picLocks noChangeAspect="1" noChangeArrowheads="1"/>
          </p:cNvPicPr>
          <p:nvPr/>
        </p:nvPicPr>
        <p:blipFill>
          <a:blip r:embed="rId6"/>
          <a:srcRect/>
          <a:stretch>
            <a:fillRect/>
          </a:stretch>
        </p:blipFill>
        <p:spPr bwMode="auto">
          <a:xfrm>
            <a:off x="3453501" y="4343401"/>
            <a:ext cx="1409333" cy="1247775"/>
          </a:xfrm>
          <a:prstGeom prst="rect">
            <a:avLst/>
          </a:prstGeom>
          <a:noFill/>
          <a:ln w="9525">
            <a:noFill/>
            <a:miter lim="800000"/>
            <a:headEnd/>
            <a:tailEnd/>
          </a:ln>
          <a:effectLst/>
        </p:spPr>
      </p:pic>
      <p:cxnSp>
        <p:nvCxnSpPr>
          <p:cNvPr id="9" name="Straight Connector 8"/>
          <p:cNvCxnSpPr/>
          <p:nvPr/>
        </p:nvCxnSpPr>
        <p:spPr bwMode="auto">
          <a:xfrm rot="5400000">
            <a:off x="4100486" y="4228836"/>
            <a:ext cx="4191000" cy="2117"/>
          </a:xfrm>
          <a:prstGeom prst="line">
            <a:avLst/>
          </a:prstGeom>
          <a:solidFill>
            <a:schemeClr val="accent1"/>
          </a:solidFill>
          <a:ln w="50800" cap="flat" cmpd="dbl" algn="ctr">
            <a:solidFill>
              <a:schemeClr val="bg2"/>
            </a:solidFill>
            <a:prstDash val="solid"/>
            <a:round/>
            <a:headEnd type="none" w="med" len="med"/>
            <a:tailEnd type="none" w="med" len="med"/>
          </a:ln>
          <a:effectLst/>
        </p:spPr>
      </p:cxnSp>
      <p:pic>
        <p:nvPicPr>
          <p:cNvPr id="91142" name="Picture 6"/>
          <p:cNvPicPr>
            <a:picLocks noChangeAspect="1" noChangeArrowheads="1"/>
          </p:cNvPicPr>
          <p:nvPr/>
        </p:nvPicPr>
        <p:blipFill>
          <a:blip r:embed="rId7"/>
          <a:srcRect/>
          <a:stretch>
            <a:fillRect/>
          </a:stretch>
        </p:blipFill>
        <p:spPr bwMode="auto">
          <a:xfrm>
            <a:off x="6602280" y="2362201"/>
            <a:ext cx="1523603" cy="1157469"/>
          </a:xfrm>
          <a:prstGeom prst="rect">
            <a:avLst/>
          </a:prstGeom>
          <a:noFill/>
          <a:ln w="9525">
            <a:noFill/>
            <a:miter lim="800000"/>
            <a:headEnd/>
            <a:tailEnd/>
          </a:ln>
          <a:effectLst/>
        </p:spPr>
      </p:pic>
      <p:pic>
        <p:nvPicPr>
          <p:cNvPr id="91143" name="Picture 7"/>
          <p:cNvPicPr>
            <a:picLocks noChangeAspect="1" noChangeArrowheads="1"/>
          </p:cNvPicPr>
          <p:nvPr/>
        </p:nvPicPr>
        <p:blipFill>
          <a:blip r:embed="rId8"/>
          <a:srcRect/>
          <a:stretch>
            <a:fillRect/>
          </a:stretch>
        </p:blipFill>
        <p:spPr bwMode="auto">
          <a:xfrm>
            <a:off x="6399134" y="3429001"/>
            <a:ext cx="1409333" cy="1030165"/>
          </a:xfrm>
          <a:prstGeom prst="rect">
            <a:avLst/>
          </a:prstGeom>
          <a:noFill/>
          <a:ln w="9525">
            <a:noFill/>
            <a:miter lim="800000"/>
            <a:headEnd/>
            <a:tailEnd/>
          </a:ln>
          <a:effectLst/>
        </p:spPr>
      </p:pic>
      <p:pic>
        <p:nvPicPr>
          <p:cNvPr id="91144" name="Picture 8"/>
          <p:cNvPicPr>
            <a:picLocks noChangeAspect="1" noChangeArrowheads="1"/>
          </p:cNvPicPr>
          <p:nvPr/>
        </p:nvPicPr>
        <p:blipFill>
          <a:blip r:embed="rId9"/>
          <a:srcRect/>
          <a:stretch>
            <a:fillRect/>
          </a:stretch>
        </p:blipFill>
        <p:spPr bwMode="auto">
          <a:xfrm>
            <a:off x="6907001" y="4724400"/>
            <a:ext cx="1431874" cy="938212"/>
          </a:xfrm>
          <a:prstGeom prst="rect">
            <a:avLst/>
          </a:prstGeom>
          <a:noFill/>
          <a:ln w="9525">
            <a:noFill/>
            <a:miter lim="800000"/>
            <a:headEnd/>
            <a:tailEnd/>
          </a:ln>
          <a:effectLst/>
        </p:spPr>
      </p:pic>
      <p:pic>
        <p:nvPicPr>
          <p:cNvPr id="91145" name="Picture 9"/>
          <p:cNvPicPr>
            <a:picLocks noChangeAspect="1" noChangeArrowheads="1"/>
          </p:cNvPicPr>
          <p:nvPr/>
        </p:nvPicPr>
        <p:blipFill>
          <a:blip r:embed="rId10"/>
          <a:srcRect/>
          <a:stretch>
            <a:fillRect/>
          </a:stretch>
        </p:blipFill>
        <p:spPr bwMode="auto">
          <a:xfrm>
            <a:off x="8633751" y="2438401"/>
            <a:ext cx="1396636" cy="1130467"/>
          </a:xfrm>
          <a:prstGeom prst="rect">
            <a:avLst/>
          </a:prstGeom>
          <a:noFill/>
          <a:ln w="9525">
            <a:noFill/>
            <a:miter lim="800000"/>
            <a:headEnd/>
            <a:tailEnd/>
          </a:ln>
          <a:effectLst/>
        </p:spPr>
      </p:pic>
      <p:pic>
        <p:nvPicPr>
          <p:cNvPr id="91146" name="Picture 10"/>
          <p:cNvPicPr>
            <a:picLocks noChangeAspect="1" noChangeArrowheads="1"/>
          </p:cNvPicPr>
          <p:nvPr/>
        </p:nvPicPr>
        <p:blipFill>
          <a:blip r:embed="rId11"/>
          <a:srcRect/>
          <a:stretch>
            <a:fillRect/>
          </a:stretch>
        </p:blipFill>
        <p:spPr bwMode="auto">
          <a:xfrm>
            <a:off x="8633751" y="3810000"/>
            <a:ext cx="1218883" cy="974558"/>
          </a:xfrm>
          <a:prstGeom prst="rect">
            <a:avLst/>
          </a:prstGeom>
          <a:noFill/>
          <a:ln w="9525">
            <a:noFill/>
            <a:miter lim="800000"/>
            <a:headEnd/>
            <a:tailEnd/>
          </a:ln>
          <a:effectLst/>
        </p:spPr>
      </p:pic>
      <p:pic>
        <p:nvPicPr>
          <p:cNvPr id="91148" name="Picture 12"/>
          <p:cNvPicPr>
            <a:picLocks noChangeAspect="1" noChangeArrowheads="1"/>
          </p:cNvPicPr>
          <p:nvPr/>
        </p:nvPicPr>
        <p:blipFill>
          <a:blip r:embed="rId12"/>
          <a:srcRect/>
          <a:stretch>
            <a:fillRect/>
          </a:stretch>
        </p:blipFill>
        <p:spPr bwMode="auto">
          <a:xfrm>
            <a:off x="10447564" y="2590800"/>
            <a:ext cx="1741261" cy="1143000"/>
          </a:xfrm>
          <a:prstGeom prst="rect">
            <a:avLst/>
          </a:prstGeom>
          <a:noFill/>
          <a:ln w="9525">
            <a:noFill/>
            <a:miter lim="800000"/>
            <a:headEnd/>
            <a:tailEnd/>
          </a:ln>
          <a:effectLst/>
        </p:spPr>
      </p:pic>
      <p:pic>
        <p:nvPicPr>
          <p:cNvPr id="91150" name="Picture 14"/>
          <p:cNvPicPr>
            <a:picLocks noChangeAspect="1" noChangeArrowheads="1"/>
          </p:cNvPicPr>
          <p:nvPr/>
        </p:nvPicPr>
        <p:blipFill>
          <a:blip r:embed="rId13"/>
          <a:srcRect/>
          <a:stretch>
            <a:fillRect/>
          </a:stretch>
        </p:blipFill>
        <p:spPr bwMode="auto">
          <a:xfrm>
            <a:off x="10157354" y="4648201"/>
            <a:ext cx="1500862" cy="942975"/>
          </a:xfrm>
          <a:prstGeom prst="rect">
            <a:avLst/>
          </a:prstGeom>
          <a:noFill/>
          <a:ln w="9525">
            <a:noFill/>
            <a:miter lim="800000"/>
            <a:headEnd/>
            <a:tailEnd/>
          </a:ln>
          <a:effectLst/>
        </p:spPr>
      </p:pic>
      <p:sp>
        <p:nvSpPr>
          <p:cNvPr id="20" name="TextBox 19"/>
          <p:cNvSpPr txBox="1"/>
          <p:nvPr/>
        </p:nvSpPr>
        <p:spPr>
          <a:xfrm>
            <a:off x="571640" y="6248400"/>
            <a:ext cx="4198585" cy="369332"/>
          </a:xfrm>
          <a:prstGeom prst="rect">
            <a:avLst/>
          </a:prstGeom>
          <a:noFill/>
        </p:spPr>
        <p:txBody>
          <a:bodyPr wrap="none" rtlCol="0">
            <a:spAutoFit/>
          </a:bodyPr>
          <a:lstStyle/>
          <a:p>
            <a:r>
              <a:rPr lang="en-US" dirty="0" smtClean="0">
                <a:solidFill>
                  <a:schemeClr val="bg2"/>
                </a:solidFill>
              </a:rPr>
              <a:t>Positive examples provided by the user</a:t>
            </a:r>
            <a:endParaRPr lang="en-US" dirty="0">
              <a:solidFill>
                <a:schemeClr val="bg2"/>
              </a:solidFill>
            </a:endParaRPr>
          </a:p>
        </p:txBody>
      </p:sp>
      <p:sp>
        <p:nvSpPr>
          <p:cNvPr id="21" name="TextBox 20"/>
          <p:cNvSpPr txBox="1"/>
          <p:nvPr/>
        </p:nvSpPr>
        <p:spPr>
          <a:xfrm>
            <a:off x="6666054" y="6260068"/>
            <a:ext cx="4301177" cy="369332"/>
          </a:xfrm>
          <a:prstGeom prst="rect">
            <a:avLst/>
          </a:prstGeom>
          <a:noFill/>
        </p:spPr>
        <p:txBody>
          <a:bodyPr wrap="none" rtlCol="0">
            <a:spAutoFit/>
          </a:bodyPr>
          <a:lstStyle/>
          <a:p>
            <a:r>
              <a:rPr lang="en-US" dirty="0" smtClean="0">
                <a:solidFill>
                  <a:schemeClr val="bg2"/>
                </a:solidFill>
              </a:rPr>
              <a:t>Negative examples provided by the user</a:t>
            </a:r>
            <a:endParaRPr lang="en-US" dirty="0">
              <a:solidFill>
                <a:schemeClr val="bg2"/>
              </a:solidFill>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07868" y="1412875"/>
            <a:ext cx="11173090" cy="443198"/>
          </a:xfrm>
        </p:spPr>
        <p:txBody>
          <a:bodyPr/>
          <a:lstStyle/>
          <a:p>
            <a:endParaRPr lang="en-US"/>
          </a:p>
        </p:txBody>
      </p:sp>
      <p:pic>
        <p:nvPicPr>
          <p:cNvPr id="96258" name="Picture 2"/>
          <p:cNvPicPr>
            <a:picLocks noChangeAspect="1" noChangeArrowheads="1"/>
          </p:cNvPicPr>
          <p:nvPr/>
        </p:nvPicPr>
        <p:blipFill>
          <a:blip r:embed="rId3"/>
          <a:srcRect/>
          <a:stretch>
            <a:fillRect/>
          </a:stretch>
        </p:blipFill>
        <p:spPr bwMode="auto">
          <a:xfrm>
            <a:off x="0" y="2"/>
            <a:ext cx="12265005" cy="670369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304800"/>
            <a:ext cx="11376237" cy="838200"/>
          </a:xfrm>
        </p:spPr>
        <p:txBody>
          <a:bodyPr>
            <a:normAutofit/>
          </a:bodyPr>
          <a:lstStyle/>
          <a:p>
            <a:r>
              <a:rPr lang="en-US" dirty="0" smtClean="0"/>
              <a:t>Results: Applying learnt concept “</a:t>
            </a:r>
            <a:r>
              <a:rPr lang="en-US" b="1" i="1" dirty="0" smtClean="0"/>
              <a:t>product photo</a:t>
            </a:r>
            <a:r>
              <a:rPr lang="en-US" dirty="0" smtClean="0"/>
              <a:t>”</a:t>
            </a:r>
            <a:endParaRPr lang="en-US" dirty="0"/>
          </a:p>
        </p:txBody>
      </p:sp>
      <p:pic>
        <p:nvPicPr>
          <p:cNvPr id="90115" name="Picture 3"/>
          <p:cNvPicPr>
            <a:picLocks noChangeAspect="1" noChangeArrowheads="1"/>
          </p:cNvPicPr>
          <p:nvPr/>
        </p:nvPicPr>
        <p:blipFill>
          <a:blip r:embed="rId3"/>
          <a:srcRect/>
          <a:stretch>
            <a:fillRect/>
          </a:stretch>
        </p:blipFill>
        <p:spPr bwMode="auto">
          <a:xfrm>
            <a:off x="0" y="2"/>
            <a:ext cx="12265005" cy="670369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3" name="Picture 3"/>
          <p:cNvPicPr>
            <a:picLocks noChangeAspect="1" noChangeArrowheads="1"/>
          </p:cNvPicPr>
          <p:nvPr/>
        </p:nvPicPr>
        <p:blipFill>
          <a:blip r:embed="rId3"/>
          <a:srcRect/>
          <a:stretch>
            <a:fillRect/>
          </a:stretch>
        </p:blipFill>
        <p:spPr bwMode="auto">
          <a:xfrm>
            <a:off x="0" y="2"/>
            <a:ext cx="12265005" cy="670369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3"/>
          <a:srcRect/>
          <a:stretch>
            <a:fillRect/>
          </a:stretch>
        </p:blipFill>
        <p:spPr bwMode="auto">
          <a:xfrm>
            <a:off x="0" y="2"/>
            <a:ext cx="12265005" cy="670369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07868" y="1412875"/>
            <a:ext cx="11173090" cy="443198"/>
          </a:xfrm>
        </p:spPr>
        <p:txBody>
          <a:bodyPr/>
          <a:lstStyle/>
          <a:p>
            <a:endParaRPr lang="en-US"/>
          </a:p>
        </p:txBody>
      </p:sp>
      <p:pic>
        <p:nvPicPr>
          <p:cNvPr id="94210" name="Picture 2"/>
          <p:cNvPicPr>
            <a:picLocks noChangeAspect="1" noChangeArrowheads="1"/>
          </p:cNvPicPr>
          <p:nvPr/>
        </p:nvPicPr>
        <p:blipFill>
          <a:blip r:embed="rId3"/>
          <a:srcRect/>
          <a:stretch>
            <a:fillRect/>
          </a:stretch>
        </p:blipFill>
        <p:spPr bwMode="auto">
          <a:xfrm>
            <a:off x="0" y="2"/>
            <a:ext cx="12265005" cy="670369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Machine Learning for Adaptive User Models</a:t>
            </a:r>
            <a:endParaRPr lang="en-US" dirty="0"/>
          </a:p>
        </p:txBody>
      </p:sp>
      <p:sp>
        <p:nvSpPr>
          <p:cNvPr id="1142786" name="Rectangle 2"/>
          <p:cNvSpPr>
            <a:spLocks noGrp="1" noChangeArrowheads="1"/>
          </p:cNvSpPr>
          <p:nvPr>
            <p:ph type="body" idx="1"/>
          </p:nvPr>
        </p:nvSpPr>
        <p:spPr>
          <a:xfrm>
            <a:off x="507868" y="1412875"/>
            <a:ext cx="11173090" cy="3016210"/>
          </a:xfrm>
        </p:spPr>
        <p:txBody>
          <a:bodyPr/>
          <a:lstStyle/>
          <a:p>
            <a:r>
              <a:rPr lang="en-US" dirty="0" smtClean="0"/>
              <a:t>Approach 2: </a:t>
            </a:r>
            <a:r>
              <a:rPr lang="en-US" i="1" dirty="0" smtClean="0"/>
              <a:t>In-stream supervision</a:t>
            </a:r>
          </a:p>
          <a:p>
            <a:pPr lvl="1"/>
            <a:r>
              <a:rPr lang="en-US" dirty="0" smtClean="0"/>
              <a:t>Cases labeled implicitly by watching activity</a:t>
            </a:r>
          </a:p>
          <a:p>
            <a:pPr lvl="1"/>
            <a:r>
              <a:rPr lang="en-US" dirty="0" smtClean="0"/>
              <a:t>Lookout                                        Priorities</a:t>
            </a:r>
          </a:p>
          <a:p>
            <a:endParaRPr lang="en-US" dirty="0" smtClean="0"/>
          </a:p>
          <a:p>
            <a:endParaRPr lang="en-US" dirty="0" smtClean="0"/>
          </a:p>
          <a:p>
            <a:endParaRPr lang="en-US" dirty="0" smtClean="0"/>
          </a:p>
        </p:txBody>
      </p:sp>
      <p:sp>
        <p:nvSpPr>
          <p:cNvPr id="20" name="Rectangle 3"/>
          <p:cNvSpPr txBox="1">
            <a:spLocks noChangeArrowheads="1"/>
          </p:cNvSpPr>
          <p:nvPr/>
        </p:nvSpPr>
        <p:spPr bwMode="auto">
          <a:xfrm>
            <a:off x="507868" y="495301"/>
            <a:ext cx="12188825" cy="530225"/>
          </a:xfrm>
          <a:prstGeom prst="rect">
            <a:avLst/>
          </a:prstGeom>
          <a:noFill/>
          <a:ln w="9525">
            <a:noFill/>
            <a:miter lim="800000"/>
            <a:headEnd/>
            <a:tailEnd/>
          </a:ln>
        </p:spPr>
        <p:txBody>
          <a:bodyPr anchor="ctr"/>
          <a:lstStyle/>
          <a:p>
            <a:pPr eaLnBrk="1" hangingPunct="1">
              <a:defRPr/>
            </a:pPr>
            <a:endParaRPr lang="en-US" sz="3600" kern="0" dirty="0">
              <a:solidFill>
                <a:schemeClr val="bg2"/>
              </a:solidFill>
              <a:latin typeface="+mj-lt"/>
              <a:ea typeface="+mj-ea"/>
              <a:cs typeface="+mj-cs"/>
            </a:endParaRPr>
          </a:p>
        </p:txBody>
      </p:sp>
      <p:sp>
        <p:nvSpPr>
          <p:cNvPr id="21" name="Rectangle 20"/>
          <p:cNvSpPr/>
          <p:nvPr/>
        </p:nvSpPr>
        <p:spPr>
          <a:xfrm>
            <a:off x="3047206" y="2951948"/>
            <a:ext cx="6094413" cy="646331"/>
          </a:xfrm>
          <a:prstGeom prst="rect">
            <a:avLst/>
          </a:prstGeom>
        </p:spPr>
        <p:txBody>
          <a:bodyPr>
            <a:spAutoFit/>
          </a:bodyPr>
          <a:lstStyle/>
          <a:p>
            <a:endParaRPr lang="en-US" dirty="0" smtClean="0"/>
          </a:p>
          <a:p>
            <a:endParaRPr lang="en-US" dirty="0"/>
          </a:p>
        </p:txBody>
      </p:sp>
      <p:grpSp>
        <p:nvGrpSpPr>
          <p:cNvPr id="2" name="Group 41"/>
          <p:cNvGrpSpPr>
            <a:grpSpLocks/>
          </p:cNvGrpSpPr>
          <p:nvPr/>
        </p:nvGrpSpPr>
        <p:grpSpPr bwMode="auto">
          <a:xfrm>
            <a:off x="723744" y="3362326"/>
            <a:ext cx="5370638" cy="2428875"/>
            <a:chOff x="3114" y="1228"/>
            <a:chExt cx="1800" cy="1052"/>
          </a:xfrm>
          <a:noFill/>
        </p:grpSpPr>
        <p:sp>
          <p:nvSpPr>
            <p:cNvPr id="23" name="Rectangle 24"/>
            <p:cNvSpPr>
              <a:spLocks noChangeArrowheads="1"/>
            </p:cNvSpPr>
            <p:nvPr/>
          </p:nvSpPr>
          <p:spPr bwMode="auto">
            <a:xfrm>
              <a:off x="3114" y="1228"/>
              <a:ext cx="1800" cy="1052"/>
            </a:xfrm>
            <a:prstGeom prst="rect">
              <a:avLst/>
            </a:prstGeom>
            <a:grpFill/>
            <a:ln w="12700">
              <a:solidFill>
                <a:schemeClr val="bg2"/>
              </a:solidFill>
              <a:miter lim="800000"/>
              <a:headEnd/>
              <a:tailEnd/>
            </a:ln>
          </p:spPr>
          <p:txBody>
            <a:bodyPr wrap="none" lIns="90488" tIns="44450" rIns="90488" bIns="44450" anchor="ctr"/>
            <a:lstStyle/>
            <a:p>
              <a:pPr>
                <a:defRPr/>
              </a:pPr>
              <a:endParaRPr lang="en-US"/>
            </a:p>
          </p:txBody>
        </p:sp>
        <p:graphicFrame>
          <p:nvGraphicFramePr>
            <p:cNvPr id="24" name="Object 29"/>
            <p:cNvGraphicFramePr>
              <a:graphicFrameLocks noChangeAspect="1"/>
            </p:cNvGraphicFramePr>
            <p:nvPr/>
          </p:nvGraphicFramePr>
          <p:xfrm>
            <a:off x="3168" y="1306"/>
            <a:ext cx="893" cy="695"/>
          </p:xfrm>
          <a:graphic>
            <a:graphicData uri="http://schemas.openxmlformats.org/presentationml/2006/ole">
              <p:oleObj spid="_x0000_s49154" name="Photo Editor Photo" r:id="rId4" imgW="4038095" imgH="2600000" progId="">
                <p:embed/>
              </p:oleObj>
            </a:graphicData>
          </a:graphic>
        </p:graphicFrame>
        <p:graphicFrame>
          <p:nvGraphicFramePr>
            <p:cNvPr id="25" name="Object 31"/>
            <p:cNvGraphicFramePr>
              <a:graphicFrameLocks noChangeAspect="1"/>
            </p:cNvGraphicFramePr>
            <p:nvPr/>
          </p:nvGraphicFramePr>
          <p:xfrm>
            <a:off x="4119" y="1327"/>
            <a:ext cx="748" cy="892"/>
          </p:xfrm>
          <a:graphic>
            <a:graphicData uri="http://schemas.openxmlformats.org/presentationml/2006/ole">
              <p:oleObj spid="_x0000_s49155" name="Photo Editor Photo" r:id="rId5" imgW="4619048" imgH="4258269" progId="">
                <p:embed/>
              </p:oleObj>
            </a:graphicData>
          </a:graphic>
        </p:graphicFrame>
      </p:grpSp>
      <p:pic>
        <p:nvPicPr>
          <p:cNvPr id="26" name="Picture 43"/>
          <p:cNvPicPr>
            <a:picLocks noChangeAspect="1" noChangeArrowheads="1"/>
          </p:cNvPicPr>
          <p:nvPr/>
        </p:nvPicPr>
        <p:blipFill>
          <a:blip r:embed="rId6"/>
          <a:srcRect/>
          <a:stretch>
            <a:fillRect/>
          </a:stretch>
        </p:blipFill>
        <p:spPr bwMode="auto">
          <a:xfrm>
            <a:off x="7224654" y="3364211"/>
            <a:ext cx="4299476" cy="2444453"/>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278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4278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42786">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278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Vision + BCI</a:t>
            </a:r>
            <a:endParaRPr lang="en-US" dirty="0"/>
          </a:p>
        </p:txBody>
      </p:sp>
      <p:sp>
        <p:nvSpPr>
          <p:cNvPr id="4" name="Text Box 5"/>
          <p:cNvSpPr txBox="1">
            <a:spLocks noChangeArrowheads="1"/>
          </p:cNvSpPr>
          <p:nvPr/>
        </p:nvSpPr>
        <p:spPr bwMode="auto">
          <a:xfrm>
            <a:off x="7058933" y="6211670"/>
            <a:ext cx="4816895" cy="584775"/>
          </a:xfrm>
          <a:prstGeom prst="rect">
            <a:avLst/>
          </a:prstGeom>
          <a:noFill/>
          <a:ln w="9525">
            <a:noFill/>
            <a:miter lim="800000"/>
            <a:headEnd/>
            <a:tailEnd/>
          </a:ln>
          <a:effectLst/>
        </p:spPr>
        <p:txBody>
          <a:bodyPr wrap="none">
            <a:spAutoFit/>
          </a:bodyPr>
          <a:lstStyle/>
          <a:p>
            <a:pPr algn="r"/>
            <a:r>
              <a:rPr lang="en-US" sz="1600" i="1" dirty="0" smtClean="0">
                <a:solidFill>
                  <a:schemeClr val="bg2"/>
                </a:solidFill>
                <a:latin typeface="Arial" charset="0"/>
              </a:rPr>
              <a:t>Joint work with: P. Shenoy (UW) and D. Tan (VIBE)</a:t>
            </a:r>
          </a:p>
          <a:p>
            <a:pPr algn="r"/>
            <a:r>
              <a:rPr lang="en-US" sz="1600" i="1" dirty="0" smtClean="0">
                <a:solidFill>
                  <a:schemeClr val="bg2"/>
                </a:solidFill>
                <a:latin typeface="Arial" charset="0"/>
              </a:rPr>
              <a:t>CVPR 2008</a:t>
            </a:r>
            <a:endParaRPr lang="en-US" sz="1600" i="1" dirty="0">
              <a:solidFill>
                <a:schemeClr val="bg2"/>
              </a:solidFill>
              <a:latin typeface="Arial" charset="0"/>
            </a:endParaRPr>
          </a:p>
        </p:txBody>
      </p:sp>
      <p:grpSp>
        <p:nvGrpSpPr>
          <p:cNvPr id="3" name="Group 29"/>
          <p:cNvGrpSpPr/>
          <p:nvPr/>
        </p:nvGrpSpPr>
        <p:grpSpPr>
          <a:xfrm>
            <a:off x="406294" y="1371601"/>
            <a:ext cx="5281824" cy="1801811"/>
            <a:chOff x="784225" y="1550988"/>
            <a:chExt cx="8054975" cy="3021012"/>
          </a:xfrm>
        </p:grpSpPr>
        <p:grpSp>
          <p:nvGrpSpPr>
            <p:cNvPr id="5" name="Group 27"/>
            <p:cNvGrpSpPr/>
            <p:nvPr/>
          </p:nvGrpSpPr>
          <p:grpSpPr>
            <a:xfrm>
              <a:off x="784225" y="1550988"/>
              <a:ext cx="7750175" cy="1735137"/>
              <a:chOff x="784225" y="1550988"/>
              <a:chExt cx="7750175" cy="1735137"/>
            </a:xfrm>
          </p:grpSpPr>
          <p:grpSp>
            <p:nvGrpSpPr>
              <p:cNvPr id="6" name="Group 26"/>
              <p:cNvGrpSpPr/>
              <p:nvPr/>
            </p:nvGrpSpPr>
            <p:grpSpPr>
              <a:xfrm>
                <a:off x="3429000" y="1627188"/>
                <a:ext cx="1752600" cy="1649412"/>
                <a:chOff x="3429000" y="1627188"/>
                <a:chExt cx="1752600" cy="1649412"/>
              </a:xfrm>
            </p:grpSpPr>
            <p:grpSp>
              <p:nvGrpSpPr>
                <p:cNvPr id="10" name="Group 23"/>
                <p:cNvGrpSpPr/>
                <p:nvPr/>
              </p:nvGrpSpPr>
              <p:grpSpPr>
                <a:xfrm>
                  <a:off x="4107426" y="1627188"/>
                  <a:ext cx="1074174" cy="765798"/>
                  <a:chOff x="4107426" y="1627188"/>
                  <a:chExt cx="1074174" cy="765798"/>
                </a:xfrm>
              </p:grpSpPr>
              <p:pic>
                <p:nvPicPr>
                  <p:cNvPr id="8" name="Picture 5" descr="pts1"/>
                  <p:cNvPicPr>
                    <a:picLocks noChangeAspect="1" noChangeArrowheads="1"/>
                  </p:cNvPicPr>
                  <p:nvPr/>
                </p:nvPicPr>
                <p:blipFill>
                  <a:blip r:embed="rId3" cstate="print"/>
                  <a:srcRect/>
                  <a:stretch>
                    <a:fillRect/>
                  </a:stretch>
                </p:blipFill>
                <p:spPr bwMode="auto">
                  <a:xfrm>
                    <a:off x="4672781" y="1627188"/>
                    <a:ext cx="508819" cy="256837"/>
                  </a:xfrm>
                  <a:prstGeom prst="rect">
                    <a:avLst/>
                  </a:prstGeom>
                  <a:noFill/>
                  <a:ln w="9525">
                    <a:solidFill>
                      <a:srgbClr val="000000"/>
                    </a:solidFill>
                    <a:miter lim="800000"/>
                    <a:headEnd/>
                    <a:tailEnd/>
                  </a:ln>
                </p:spPr>
              </p:pic>
              <p:pic>
                <p:nvPicPr>
                  <p:cNvPr id="9" name="Picture 6" descr="pts1"/>
                  <p:cNvPicPr>
                    <a:picLocks noChangeAspect="1" noChangeArrowheads="1"/>
                  </p:cNvPicPr>
                  <p:nvPr/>
                </p:nvPicPr>
                <p:blipFill>
                  <a:blip r:embed="rId4" cstate="print"/>
                  <a:srcRect/>
                  <a:stretch>
                    <a:fillRect/>
                  </a:stretch>
                </p:blipFill>
                <p:spPr bwMode="auto">
                  <a:xfrm>
                    <a:off x="4107426" y="1851037"/>
                    <a:ext cx="1074174" cy="541949"/>
                  </a:xfrm>
                  <a:prstGeom prst="rect">
                    <a:avLst/>
                  </a:prstGeom>
                  <a:noFill/>
                  <a:ln w="9525">
                    <a:solidFill>
                      <a:srgbClr val="000000"/>
                    </a:solidFill>
                    <a:miter lim="800000"/>
                    <a:headEnd/>
                    <a:tailEnd/>
                  </a:ln>
                </p:spPr>
              </p:pic>
            </p:grpSp>
            <p:pic>
              <p:nvPicPr>
                <p:cNvPr id="7" name="Picture 14" descr="pts1"/>
                <p:cNvPicPr>
                  <a:picLocks noChangeAspect="1" noChangeArrowheads="1"/>
                </p:cNvPicPr>
                <p:nvPr/>
              </p:nvPicPr>
              <p:blipFill>
                <a:blip r:embed="rId5" cstate="print"/>
                <a:srcRect/>
                <a:stretch>
                  <a:fillRect/>
                </a:stretch>
              </p:blipFill>
              <p:spPr bwMode="auto">
                <a:xfrm>
                  <a:off x="3429000" y="2392986"/>
                  <a:ext cx="1752600" cy="883614"/>
                </a:xfrm>
                <a:prstGeom prst="rect">
                  <a:avLst/>
                </a:prstGeom>
                <a:noFill/>
                <a:ln w="9525">
                  <a:solidFill>
                    <a:srgbClr val="000000"/>
                  </a:solidFill>
                  <a:miter lim="800000"/>
                  <a:headEnd/>
                  <a:tailEnd/>
                </a:ln>
              </p:spPr>
            </p:pic>
          </p:grpSp>
          <p:grpSp>
            <p:nvGrpSpPr>
              <p:cNvPr id="11" name="Group 25"/>
              <p:cNvGrpSpPr/>
              <p:nvPr/>
            </p:nvGrpSpPr>
            <p:grpSpPr>
              <a:xfrm>
                <a:off x="784225" y="1550988"/>
                <a:ext cx="1425575" cy="1671637"/>
                <a:chOff x="784225" y="1550988"/>
                <a:chExt cx="1425575" cy="1671637"/>
              </a:xfrm>
            </p:grpSpPr>
            <p:grpSp>
              <p:nvGrpSpPr>
                <p:cNvPr id="19" name="Group 24"/>
                <p:cNvGrpSpPr/>
                <p:nvPr/>
              </p:nvGrpSpPr>
              <p:grpSpPr>
                <a:xfrm>
                  <a:off x="1398176" y="1550988"/>
                  <a:ext cx="811624" cy="806155"/>
                  <a:chOff x="1398176" y="1550988"/>
                  <a:chExt cx="811624" cy="806155"/>
                </a:xfrm>
              </p:grpSpPr>
              <p:pic>
                <p:nvPicPr>
                  <p:cNvPr id="13" name="Picture 8" descr="pts2"/>
                  <p:cNvPicPr>
                    <a:picLocks noChangeAspect="1" noChangeArrowheads="1"/>
                  </p:cNvPicPr>
                  <p:nvPr/>
                </p:nvPicPr>
                <p:blipFill>
                  <a:blip r:embed="rId6" cstate="print"/>
                  <a:srcRect/>
                  <a:stretch>
                    <a:fillRect/>
                  </a:stretch>
                </p:blipFill>
                <p:spPr bwMode="auto">
                  <a:xfrm>
                    <a:off x="1733058" y="1550988"/>
                    <a:ext cx="476742" cy="304780"/>
                  </a:xfrm>
                  <a:prstGeom prst="rect">
                    <a:avLst/>
                  </a:prstGeom>
                  <a:noFill/>
                  <a:ln w="9525">
                    <a:solidFill>
                      <a:srgbClr val="000000"/>
                    </a:solidFill>
                    <a:miter lim="800000"/>
                    <a:headEnd/>
                    <a:tailEnd/>
                  </a:ln>
                </p:spPr>
              </p:pic>
              <p:pic>
                <p:nvPicPr>
                  <p:cNvPr id="14" name="Picture 9" descr="pts2"/>
                  <p:cNvPicPr>
                    <a:picLocks noChangeAspect="1" noChangeArrowheads="1"/>
                  </p:cNvPicPr>
                  <p:nvPr/>
                </p:nvPicPr>
                <p:blipFill>
                  <a:blip r:embed="rId7" cstate="print"/>
                  <a:srcRect/>
                  <a:stretch>
                    <a:fillRect/>
                  </a:stretch>
                </p:blipFill>
                <p:spPr bwMode="auto">
                  <a:xfrm>
                    <a:off x="1398176" y="1837156"/>
                    <a:ext cx="811624" cy="519987"/>
                  </a:xfrm>
                  <a:prstGeom prst="rect">
                    <a:avLst/>
                  </a:prstGeom>
                  <a:noFill/>
                  <a:ln w="9525">
                    <a:solidFill>
                      <a:srgbClr val="000000"/>
                    </a:solidFill>
                    <a:miter lim="800000"/>
                    <a:headEnd/>
                    <a:tailEnd/>
                  </a:ln>
                </p:spPr>
              </p:pic>
            </p:grpSp>
            <p:pic>
              <p:nvPicPr>
                <p:cNvPr id="12" name="Picture 16" descr="pts2"/>
                <p:cNvPicPr>
                  <a:picLocks noChangeAspect="1" noChangeArrowheads="1"/>
                </p:cNvPicPr>
                <p:nvPr/>
              </p:nvPicPr>
              <p:blipFill>
                <a:blip r:embed="rId8" cstate="print"/>
                <a:srcRect/>
                <a:stretch>
                  <a:fillRect/>
                </a:stretch>
              </p:blipFill>
              <p:spPr bwMode="auto">
                <a:xfrm>
                  <a:off x="784225" y="2310611"/>
                  <a:ext cx="1425575" cy="912014"/>
                </a:xfrm>
                <a:prstGeom prst="rect">
                  <a:avLst/>
                </a:prstGeom>
                <a:noFill/>
                <a:ln w="9525">
                  <a:solidFill>
                    <a:srgbClr val="000000"/>
                  </a:solidFill>
                  <a:miter lim="800000"/>
                  <a:headEnd/>
                  <a:tailEnd/>
                </a:ln>
              </p:spPr>
            </p:pic>
          </p:grpSp>
          <p:pic>
            <p:nvPicPr>
              <p:cNvPr id="15" name="Picture 21" descr="approx"/>
              <p:cNvPicPr>
                <a:picLocks noChangeAspect="1" noChangeArrowheads="1"/>
              </p:cNvPicPr>
              <p:nvPr/>
            </p:nvPicPr>
            <p:blipFill>
              <a:blip r:embed="rId9"/>
              <a:srcRect/>
              <a:stretch>
                <a:fillRect/>
              </a:stretch>
            </p:blipFill>
            <p:spPr bwMode="auto">
              <a:xfrm>
                <a:off x="5486400" y="2312988"/>
                <a:ext cx="609600" cy="465137"/>
              </a:xfrm>
              <a:prstGeom prst="rect">
                <a:avLst/>
              </a:prstGeom>
              <a:noFill/>
            </p:spPr>
          </p:pic>
          <p:pic>
            <p:nvPicPr>
              <p:cNvPr id="16" name="Picture 23" descr="flow"/>
              <p:cNvPicPr>
                <a:picLocks noChangeAspect="1" noChangeArrowheads="1"/>
              </p:cNvPicPr>
              <p:nvPr/>
            </p:nvPicPr>
            <p:blipFill>
              <a:blip r:embed="rId10" cstate="print"/>
              <a:srcRect/>
              <a:stretch>
                <a:fillRect/>
              </a:stretch>
            </p:blipFill>
            <p:spPr bwMode="auto">
              <a:xfrm>
                <a:off x="6400800" y="1905000"/>
                <a:ext cx="2133600" cy="1381125"/>
              </a:xfrm>
              <a:prstGeom prst="rect">
                <a:avLst/>
              </a:prstGeom>
              <a:noFill/>
              <a:ln w="9525">
                <a:solidFill>
                  <a:srgbClr val="000000"/>
                </a:solidFill>
                <a:miter lim="800000"/>
                <a:headEnd/>
                <a:tailEnd/>
              </a:ln>
            </p:spPr>
          </p:pic>
          <p:pic>
            <p:nvPicPr>
              <p:cNvPr id="18" name="Picture 25" descr="intersect"/>
              <p:cNvPicPr>
                <a:picLocks noChangeAspect="1" noChangeArrowheads="1"/>
              </p:cNvPicPr>
              <p:nvPr/>
            </p:nvPicPr>
            <p:blipFill>
              <a:blip r:embed="rId11" cstate="print"/>
              <a:srcRect/>
              <a:stretch>
                <a:fillRect/>
              </a:stretch>
            </p:blipFill>
            <p:spPr bwMode="auto">
              <a:xfrm>
                <a:off x="2590800" y="2236788"/>
                <a:ext cx="487363" cy="635000"/>
              </a:xfrm>
              <a:prstGeom prst="rect">
                <a:avLst/>
              </a:prstGeom>
              <a:noFill/>
            </p:spPr>
          </p:pic>
        </p:grpSp>
        <p:grpSp>
          <p:nvGrpSpPr>
            <p:cNvPr id="22" name="Group 28"/>
            <p:cNvGrpSpPr/>
            <p:nvPr/>
          </p:nvGrpSpPr>
          <p:grpSpPr>
            <a:xfrm>
              <a:off x="920750" y="3354388"/>
              <a:ext cx="7918450" cy="1217612"/>
              <a:chOff x="920750" y="3354388"/>
              <a:chExt cx="7918450" cy="1217612"/>
            </a:xfrm>
          </p:grpSpPr>
          <p:sp>
            <p:nvSpPr>
              <p:cNvPr id="17" name="Text Box 24"/>
              <p:cNvSpPr txBox="1">
                <a:spLocks noChangeArrowheads="1"/>
              </p:cNvSpPr>
              <p:nvPr/>
            </p:nvSpPr>
            <p:spPr bwMode="auto">
              <a:xfrm>
                <a:off x="6095999" y="3398839"/>
                <a:ext cx="2743201" cy="722448"/>
              </a:xfrm>
              <a:prstGeom prst="rect">
                <a:avLst/>
              </a:prstGeom>
              <a:noFill/>
              <a:ln w="9525">
                <a:noFill/>
                <a:miter lim="800000"/>
                <a:headEnd/>
                <a:tailEnd/>
              </a:ln>
              <a:effectLst/>
            </p:spPr>
            <p:txBody>
              <a:bodyPr>
                <a:spAutoFit/>
              </a:bodyPr>
              <a:lstStyle/>
              <a:p>
                <a:pPr algn="ctr">
                  <a:spcBef>
                    <a:spcPct val="50000"/>
                  </a:spcBef>
                </a:pPr>
                <a:r>
                  <a:rPr lang="en-US" sz="1100" b="0" dirty="0">
                    <a:solidFill>
                      <a:schemeClr val="bg2"/>
                    </a:solidFill>
                    <a:latin typeface="Arial" charset="0"/>
                  </a:rPr>
                  <a:t>optimal partial matching between sets of features</a:t>
                </a:r>
              </a:p>
            </p:txBody>
          </p:sp>
          <p:pic>
            <p:nvPicPr>
              <p:cNvPr id="20" name="Picture 57" descr="panda1_patches"/>
              <p:cNvPicPr>
                <a:picLocks noChangeAspect="1" noChangeArrowheads="1"/>
              </p:cNvPicPr>
              <p:nvPr/>
            </p:nvPicPr>
            <p:blipFill>
              <a:blip r:embed="rId12" cstate="print"/>
              <a:srcRect/>
              <a:stretch>
                <a:fillRect/>
              </a:stretch>
            </p:blipFill>
            <p:spPr bwMode="auto">
              <a:xfrm>
                <a:off x="920750" y="3354388"/>
                <a:ext cx="1060450" cy="1217612"/>
              </a:xfrm>
              <a:prstGeom prst="rect">
                <a:avLst/>
              </a:prstGeom>
              <a:noFill/>
            </p:spPr>
          </p:pic>
          <p:pic>
            <p:nvPicPr>
              <p:cNvPr id="21" name="Picture 61" descr="panda_patches"/>
              <p:cNvPicPr>
                <a:picLocks noChangeAspect="1" noChangeArrowheads="1"/>
              </p:cNvPicPr>
              <p:nvPr/>
            </p:nvPicPr>
            <p:blipFill>
              <a:blip r:embed="rId13" cstate="print"/>
              <a:srcRect/>
              <a:stretch>
                <a:fillRect/>
              </a:stretch>
            </p:blipFill>
            <p:spPr bwMode="auto">
              <a:xfrm>
                <a:off x="3657600" y="3433763"/>
                <a:ext cx="1295400" cy="1138237"/>
              </a:xfrm>
              <a:prstGeom prst="rect">
                <a:avLst/>
              </a:prstGeom>
              <a:noFill/>
            </p:spPr>
          </p:pic>
        </p:grpSp>
      </p:grpSp>
      <p:pic>
        <p:nvPicPr>
          <p:cNvPr id="33" name="Picture 32" descr="grandavgs_figure.jpg"/>
          <p:cNvPicPr>
            <a:picLocks noChangeAspect="1"/>
          </p:cNvPicPr>
          <p:nvPr/>
        </p:nvPicPr>
        <p:blipFill>
          <a:blip r:embed="rId14"/>
          <a:stretch>
            <a:fillRect/>
          </a:stretch>
        </p:blipFill>
        <p:spPr>
          <a:xfrm>
            <a:off x="914162" y="4114800"/>
            <a:ext cx="4575472" cy="2133600"/>
          </a:xfrm>
          <a:prstGeom prst="rect">
            <a:avLst/>
          </a:prstGeom>
        </p:spPr>
      </p:pic>
      <p:cxnSp>
        <p:nvCxnSpPr>
          <p:cNvPr id="37" name="Straight Connector 36"/>
          <p:cNvCxnSpPr/>
          <p:nvPr/>
        </p:nvCxnSpPr>
        <p:spPr bwMode="auto">
          <a:xfrm>
            <a:off x="304721" y="3657600"/>
            <a:ext cx="5484971" cy="1588"/>
          </a:xfrm>
          <a:prstGeom prst="line">
            <a:avLst/>
          </a:prstGeom>
          <a:solidFill>
            <a:schemeClr val="accent1"/>
          </a:solidFill>
          <a:ln w="25400" cap="flat" cmpd="sng" algn="ctr">
            <a:solidFill>
              <a:schemeClr val="bg2"/>
            </a:solidFill>
            <a:prstDash val="solid"/>
            <a:round/>
            <a:headEnd type="none" w="med" len="med"/>
            <a:tailEnd type="none" w="med" len="med"/>
          </a:ln>
          <a:effectLst/>
        </p:spPr>
      </p:cxnSp>
      <p:sp>
        <p:nvSpPr>
          <p:cNvPr id="39" name="TextBox 38"/>
          <p:cNvSpPr txBox="1"/>
          <p:nvPr/>
        </p:nvSpPr>
        <p:spPr>
          <a:xfrm>
            <a:off x="812589" y="3212068"/>
            <a:ext cx="3724096" cy="369332"/>
          </a:xfrm>
          <a:prstGeom prst="rect">
            <a:avLst/>
          </a:prstGeom>
          <a:noFill/>
        </p:spPr>
        <p:txBody>
          <a:bodyPr wrap="none" rtlCol="0">
            <a:spAutoFit/>
          </a:bodyPr>
          <a:lstStyle/>
          <a:p>
            <a:r>
              <a:rPr lang="en-US" dirty="0" smtClean="0">
                <a:solidFill>
                  <a:schemeClr val="bg2"/>
                </a:solidFill>
              </a:rPr>
              <a:t>Computer vision based processing</a:t>
            </a:r>
            <a:endParaRPr lang="en-US" dirty="0">
              <a:solidFill>
                <a:schemeClr val="bg2"/>
              </a:solidFill>
            </a:endParaRPr>
          </a:p>
        </p:txBody>
      </p:sp>
      <p:sp>
        <p:nvSpPr>
          <p:cNvPr id="40" name="TextBox 39"/>
          <p:cNvSpPr txBox="1"/>
          <p:nvPr/>
        </p:nvSpPr>
        <p:spPr>
          <a:xfrm>
            <a:off x="1218882" y="3733800"/>
            <a:ext cx="3044423" cy="369332"/>
          </a:xfrm>
          <a:prstGeom prst="rect">
            <a:avLst/>
          </a:prstGeom>
          <a:noFill/>
        </p:spPr>
        <p:txBody>
          <a:bodyPr wrap="none" rtlCol="0">
            <a:spAutoFit/>
          </a:bodyPr>
          <a:lstStyle/>
          <a:p>
            <a:r>
              <a:rPr lang="en-US" dirty="0" smtClean="0">
                <a:solidFill>
                  <a:schemeClr val="bg2"/>
                </a:solidFill>
              </a:rPr>
              <a:t> Processing by human brain</a:t>
            </a:r>
            <a:endParaRPr lang="en-US" dirty="0">
              <a:solidFill>
                <a:schemeClr val="bg2"/>
              </a:solidFill>
            </a:endParaRPr>
          </a:p>
        </p:txBody>
      </p:sp>
      <p:cxnSp>
        <p:nvCxnSpPr>
          <p:cNvPr id="42" name="Straight Arrow Connector 41"/>
          <p:cNvCxnSpPr/>
          <p:nvPr/>
        </p:nvCxnSpPr>
        <p:spPr bwMode="auto">
          <a:xfrm>
            <a:off x="5789692" y="2362200"/>
            <a:ext cx="1828324" cy="838200"/>
          </a:xfrm>
          <a:prstGeom prst="straightConnector1">
            <a:avLst/>
          </a:prstGeom>
          <a:solidFill>
            <a:schemeClr val="accent1"/>
          </a:solidFill>
          <a:ln w="57150" cap="flat" cmpd="sng" algn="ctr">
            <a:solidFill>
              <a:schemeClr val="accent3"/>
            </a:solidFill>
            <a:prstDash val="solid"/>
            <a:round/>
            <a:headEnd type="none" w="med" len="med"/>
            <a:tailEnd type="arrow"/>
          </a:ln>
          <a:effectLst/>
        </p:spPr>
      </p:cxnSp>
      <p:sp>
        <p:nvSpPr>
          <p:cNvPr id="47" name="TextBox 46"/>
          <p:cNvSpPr txBox="1"/>
          <p:nvPr/>
        </p:nvSpPr>
        <p:spPr>
          <a:xfrm>
            <a:off x="7618015" y="3191470"/>
            <a:ext cx="588623" cy="923330"/>
          </a:xfrm>
          <a:prstGeom prst="rect">
            <a:avLst/>
          </a:prstGeom>
          <a:noFill/>
          <a:ln w="25400">
            <a:solidFill>
              <a:schemeClr val="accent3"/>
            </a:solidFill>
          </a:ln>
        </p:spPr>
        <p:txBody>
          <a:bodyPr wrap="none" rtlCol="0">
            <a:spAutoFit/>
          </a:bodyPr>
          <a:lstStyle/>
          <a:p>
            <a:r>
              <a:rPr lang="en-US" sz="5400" b="1" dirty="0" smtClean="0">
                <a:solidFill>
                  <a:schemeClr val="tx1">
                    <a:lumMod val="65000"/>
                  </a:schemeClr>
                </a:solidFill>
              </a:rPr>
              <a:t>+</a:t>
            </a:r>
            <a:endParaRPr lang="en-US" sz="5400" b="1" dirty="0">
              <a:solidFill>
                <a:schemeClr val="tx1">
                  <a:lumMod val="65000"/>
                </a:schemeClr>
              </a:solidFill>
            </a:endParaRPr>
          </a:p>
        </p:txBody>
      </p:sp>
      <p:cxnSp>
        <p:nvCxnSpPr>
          <p:cNvPr id="49" name="Straight Arrow Connector 48"/>
          <p:cNvCxnSpPr/>
          <p:nvPr/>
        </p:nvCxnSpPr>
        <p:spPr bwMode="auto">
          <a:xfrm flipV="1">
            <a:off x="5992839" y="4114802"/>
            <a:ext cx="1625177" cy="1066799"/>
          </a:xfrm>
          <a:prstGeom prst="straightConnector1">
            <a:avLst/>
          </a:prstGeom>
          <a:solidFill>
            <a:schemeClr val="accent1"/>
          </a:solidFill>
          <a:ln w="57150" cap="flat" cmpd="sng" algn="ctr">
            <a:solidFill>
              <a:schemeClr val="accent3"/>
            </a:solidFill>
            <a:prstDash val="solid"/>
            <a:round/>
            <a:headEnd type="none" w="med" len="med"/>
            <a:tailEnd type="arrow"/>
          </a:ln>
          <a:effectLst/>
        </p:spPr>
      </p:cxnSp>
      <p:sp>
        <p:nvSpPr>
          <p:cNvPr id="51" name="TextBox 50"/>
          <p:cNvSpPr txBox="1"/>
          <p:nvPr/>
        </p:nvSpPr>
        <p:spPr>
          <a:xfrm>
            <a:off x="7313295" y="4495801"/>
            <a:ext cx="3351927" cy="1200329"/>
          </a:xfrm>
          <a:prstGeom prst="rect">
            <a:avLst/>
          </a:prstGeom>
          <a:noFill/>
        </p:spPr>
        <p:txBody>
          <a:bodyPr wrap="square" rtlCol="0">
            <a:spAutoFit/>
          </a:bodyPr>
          <a:lstStyle/>
          <a:p>
            <a:r>
              <a:rPr lang="en-US" b="1" i="1" dirty="0" smtClean="0">
                <a:solidFill>
                  <a:schemeClr val="bg2"/>
                </a:solidFill>
              </a:rPr>
              <a:t>Combination based  on Kernel Alignment (fast, convex optimization)</a:t>
            </a:r>
          </a:p>
          <a:p>
            <a:pPr lvl="1"/>
            <a:endParaRPr lang="en-US" dirty="0">
              <a:solidFill>
                <a:schemeClr val="bg2"/>
              </a:solidFill>
            </a:endParaRPr>
          </a:p>
        </p:txBody>
      </p:sp>
      <p:cxnSp>
        <p:nvCxnSpPr>
          <p:cNvPr id="52" name="Straight Arrow Connector 51"/>
          <p:cNvCxnSpPr/>
          <p:nvPr/>
        </p:nvCxnSpPr>
        <p:spPr bwMode="auto">
          <a:xfrm>
            <a:off x="8329030" y="3657600"/>
            <a:ext cx="1320456" cy="1588"/>
          </a:xfrm>
          <a:prstGeom prst="straightConnector1">
            <a:avLst/>
          </a:prstGeom>
          <a:solidFill>
            <a:schemeClr val="accent1"/>
          </a:solidFill>
          <a:ln w="57150" cap="flat" cmpd="sng" algn="ctr">
            <a:solidFill>
              <a:schemeClr val="accent3"/>
            </a:solidFill>
            <a:prstDash val="solid"/>
            <a:round/>
            <a:headEnd type="none" w="med" len="med"/>
            <a:tailEnd type="arrow"/>
          </a:ln>
          <a:effectLst/>
        </p:spPr>
      </p:cxnSp>
      <p:sp>
        <p:nvSpPr>
          <p:cNvPr id="54" name="TextBox 53"/>
          <p:cNvSpPr txBox="1"/>
          <p:nvPr/>
        </p:nvSpPr>
        <p:spPr>
          <a:xfrm>
            <a:off x="9649487" y="3200401"/>
            <a:ext cx="2336191" cy="923330"/>
          </a:xfrm>
          <a:prstGeom prst="rect">
            <a:avLst/>
          </a:prstGeom>
          <a:noFill/>
        </p:spPr>
        <p:txBody>
          <a:bodyPr wrap="square" rtlCol="0">
            <a:spAutoFit/>
          </a:bodyPr>
          <a:lstStyle/>
          <a:p>
            <a:pPr algn="ctr"/>
            <a:r>
              <a:rPr lang="en-US" dirty="0" smtClean="0">
                <a:solidFill>
                  <a:schemeClr val="bg2"/>
                </a:solidFill>
              </a:rPr>
              <a:t>Better objects recognition models</a:t>
            </a:r>
          </a:p>
          <a:p>
            <a:pPr lvl="1" algn="ctr"/>
            <a:endParaRPr lang="en-US" dirty="0">
              <a:solidFill>
                <a:schemeClr val="bg2"/>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1" grpId="0"/>
      <p:bldP spid="5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Vision + BCI</a:t>
            </a:r>
            <a:endParaRPr lang="en-US" dirty="0"/>
          </a:p>
        </p:txBody>
      </p:sp>
      <p:cxnSp>
        <p:nvCxnSpPr>
          <p:cNvPr id="4" name="Straight Connector 3"/>
          <p:cNvCxnSpPr/>
          <p:nvPr/>
        </p:nvCxnSpPr>
        <p:spPr bwMode="auto">
          <a:xfrm>
            <a:off x="6500707" y="3729566"/>
            <a:ext cx="5484971" cy="1588"/>
          </a:xfrm>
          <a:prstGeom prst="line">
            <a:avLst/>
          </a:prstGeom>
          <a:solidFill>
            <a:schemeClr val="accent1"/>
          </a:solidFill>
          <a:ln w="25400" cap="flat" cmpd="sng" algn="ctr">
            <a:solidFill>
              <a:schemeClr val="bg2"/>
            </a:solidFill>
            <a:prstDash val="solid"/>
            <a:round/>
            <a:headEnd type="none" w="med" len="med"/>
            <a:tailEnd type="none" w="med" len="med"/>
          </a:ln>
          <a:effectLst/>
        </p:spPr>
      </p:cxnSp>
      <p:sp>
        <p:nvSpPr>
          <p:cNvPr id="5" name="TextBox 4"/>
          <p:cNvSpPr txBox="1"/>
          <p:nvPr/>
        </p:nvSpPr>
        <p:spPr>
          <a:xfrm>
            <a:off x="6947015" y="3272366"/>
            <a:ext cx="3771225" cy="369332"/>
          </a:xfrm>
          <a:prstGeom prst="rect">
            <a:avLst/>
          </a:prstGeom>
          <a:noFill/>
        </p:spPr>
        <p:txBody>
          <a:bodyPr wrap="none" rtlCol="0">
            <a:spAutoFit/>
          </a:bodyPr>
          <a:lstStyle/>
          <a:p>
            <a:r>
              <a:rPr lang="en-US" dirty="0" smtClean="0">
                <a:solidFill>
                  <a:schemeClr val="bg2"/>
                </a:solidFill>
              </a:rPr>
              <a:t>Errors made by Vision only method</a:t>
            </a:r>
          </a:p>
        </p:txBody>
      </p:sp>
      <p:sp>
        <p:nvSpPr>
          <p:cNvPr id="6" name="TextBox 5"/>
          <p:cNvSpPr txBox="1"/>
          <p:nvPr/>
        </p:nvSpPr>
        <p:spPr>
          <a:xfrm>
            <a:off x="6947014" y="3805766"/>
            <a:ext cx="3634328" cy="369332"/>
          </a:xfrm>
          <a:prstGeom prst="rect">
            <a:avLst/>
          </a:prstGeom>
          <a:noFill/>
        </p:spPr>
        <p:txBody>
          <a:bodyPr wrap="none" rtlCol="0">
            <a:spAutoFit/>
          </a:bodyPr>
          <a:lstStyle/>
          <a:p>
            <a:r>
              <a:rPr lang="en-US" dirty="0" smtClean="0">
                <a:solidFill>
                  <a:schemeClr val="bg2"/>
                </a:solidFill>
              </a:rPr>
              <a:t>Errors made by EEG only method</a:t>
            </a:r>
            <a:endParaRPr lang="en-US" dirty="0">
              <a:solidFill>
                <a:schemeClr val="bg2"/>
              </a:solidFill>
            </a:endParaRPr>
          </a:p>
        </p:txBody>
      </p:sp>
      <p:pic>
        <p:nvPicPr>
          <p:cNvPr id="7" name="Picture 6" descr="C:\Users\akapoor\Desktop\EEG\Images\CHI08study_images\Test\Animals_test_2.jpg"/>
          <p:cNvPicPr>
            <a:picLocks noChangeAspect="1" noChangeArrowheads="1"/>
          </p:cNvPicPr>
          <p:nvPr/>
        </p:nvPicPr>
        <p:blipFill>
          <a:blip r:embed="rId3"/>
          <a:srcRect/>
          <a:stretch>
            <a:fillRect/>
          </a:stretch>
        </p:blipFill>
        <p:spPr bwMode="auto">
          <a:xfrm>
            <a:off x="6703854" y="4567766"/>
            <a:ext cx="1320456" cy="1375834"/>
          </a:xfrm>
          <a:prstGeom prst="rect">
            <a:avLst/>
          </a:prstGeom>
          <a:noFill/>
        </p:spPr>
      </p:pic>
      <p:pic>
        <p:nvPicPr>
          <p:cNvPr id="8" name="Picture 7" descr="C:\Users\akapoor\Desktop\EEG\Images\CHI08study_images\Test\Animals_test_3.jpg"/>
          <p:cNvPicPr>
            <a:picLocks noChangeAspect="1" noChangeArrowheads="1"/>
          </p:cNvPicPr>
          <p:nvPr/>
        </p:nvPicPr>
        <p:blipFill>
          <a:blip r:embed="rId4" cstate="print"/>
          <a:srcRect/>
          <a:stretch>
            <a:fillRect/>
          </a:stretch>
        </p:blipFill>
        <p:spPr bwMode="auto">
          <a:xfrm>
            <a:off x="8430604" y="4567766"/>
            <a:ext cx="1395500" cy="1310202"/>
          </a:xfrm>
          <a:prstGeom prst="rect">
            <a:avLst/>
          </a:prstGeom>
          <a:noFill/>
        </p:spPr>
      </p:pic>
      <p:pic>
        <p:nvPicPr>
          <p:cNvPr id="9" name="Picture 3" descr="C:\Users\akapoor\Desktop\EEG\Images\CHI08study_images\Test\Nonface_test_2.jpg"/>
          <p:cNvPicPr>
            <a:picLocks noChangeAspect="1" noChangeArrowheads="1"/>
          </p:cNvPicPr>
          <p:nvPr/>
        </p:nvPicPr>
        <p:blipFill>
          <a:blip r:embed="rId5" cstate="print"/>
          <a:srcRect/>
          <a:stretch>
            <a:fillRect/>
          </a:stretch>
        </p:blipFill>
        <p:spPr bwMode="auto">
          <a:xfrm>
            <a:off x="10157354" y="4643967"/>
            <a:ext cx="1758491" cy="989409"/>
          </a:xfrm>
          <a:prstGeom prst="rect">
            <a:avLst/>
          </a:prstGeom>
          <a:noFill/>
        </p:spPr>
      </p:pic>
      <p:pic>
        <p:nvPicPr>
          <p:cNvPr id="11" name="Picture 5" descr="C:\Users\akapoor\Desktop\EEG\Images\CHI08study_images\Test\Face_test_10.jpg"/>
          <p:cNvPicPr>
            <a:picLocks noChangeAspect="1" noChangeArrowheads="1"/>
          </p:cNvPicPr>
          <p:nvPr/>
        </p:nvPicPr>
        <p:blipFill>
          <a:blip r:embed="rId6" cstate="print"/>
          <a:srcRect/>
          <a:stretch>
            <a:fillRect/>
          </a:stretch>
        </p:blipFill>
        <p:spPr bwMode="auto">
          <a:xfrm>
            <a:off x="9751060" y="1748366"/>
            <a:ext cx="1625177" cy="914400"/>
          </a:xfrm>
          <a:prstGeom prst="rect">
            <a:avLst/>
          </a:prstGeom>
          <a:noFill/>
        </p:spPr>
      </p:pic>
      <p:pic>
        <p:nvPicPr>
          <p:cNvPr id="12" name="Picture 2" descr="C:\Users\akapoor\Desktop\EEG\Images\CHI08study_images\Test\Face_test_14.jpg"/>
          <p:cNvPicPr>
            <a:picLocks noChangeAspect="1" noChangeArrowheads="1"/>
          </p:cNvPicPr>
          <p:nvPr/>
        </p:nvPicPr>
        <p:blipFill>
          <a:blip r:embed="rId7" cstate="print"/>
          <a:srcRect/>
          <a:stretch>
            <a:fillRect/>
          </a:stretch>
        </p:blipFill>
        <p:spPr bwMode="auto">
          <a:xfrm>
            <a:off x="6297559" y="1672167"/>
            <a:ext cx="1218883" cy="1275685"/>
          </a:xfrm>
          <a:prstGeom prst="rect">
            <a:avLst/>
          </a:prstGeom>
          <a:noFill/>
        </p:spPr>
      </p:pic>
      <p:pic>
        <p:nvPicPr>
          <p:cNvPr id="13" name="Picture 5" descr="C:\Users\akapoor\Desktop\EEG\Images\CHI08study_images\Test\Nonface_test_13.jpg"/>
          <p:cNvPicPr>
            <a:picLocks noChangeAspect="1" noChangeArrowheads="1"/>
          </p:cNvPicPr>
          <p:nvPr/>
        </p:nvPicPr>
        <p:blipFill>
          <a:blip r:embed="rId8" cstate="print"/>
          <a:srcRect/>
          <a:stretch>
            <a:fillRect/>
          </a:stretch>
        </p:blipFill>
        <p:spPr bwMode="auto">
          <a:xfrm>
            <a:off x="7821163" y="1824566"/>
            <a:ext cx="1625177" cy="914400"/>
          </a:xfrm>
          <a:prstGeom prst="rect">
            <a:avLst/>
          </a:prstGeom>
          <a:noFill/>
        </p:spPr>
      </p:pic>
      <p:pic>
        <p:nvPicPr>
          <p:cNvPr id="37890" name="Picture 2"/>
          <p:cNvPicPr>
            <a:picLocks noChangeAspect="1" noChangeArrowheads="1"/>
          </p:cNvPicPr>
          <p:nvPr/>
        </p:nvPicPr>
        <p:blipFill>
          <a:blip r:embed="rId9"/>
          <a:srcRect/>
          <a:stretch>
            <a:fillRect/>
          </a:stretch>
        </p:blipFill>
        <p:spPr bwMode="auto">
          <a:xfrm>
            <a:off x="101573" y="1512146"/>
            <a:ext cx="5514380" cy="3212254"/>
          </a:xfrm>
          <a:prstGeom prst="rect">
            <a:avLst/>
          </a:prstGeom>
          <a:noFill/>
          <a:ln w="9525">
            <a:noFill/>
            <a:miter lim="800000"/>
            <a:headEnd/>
            <a:tailEnd/>
          </a:ln>
          <a:effectLst/>
        </p:spPr>
      </p:pic>
      <p:sp>
        <p:nvSpPr>
          <p:cNvPr id="16" name="TextBox 15"/>
          <p:cNvSpPr txBox="1"/>
          <p:nvPr/>
        </p:nvSpPr>
        <p:spPr>
          <a:xfrm>
            <a:off x="1218883" y="5257800"/>
            <a:ext cx="3961368" cy="923330"/>
          </a:xfrm>
          <a:prstGeom prst="rect">
            <a:avLst/>
          </a:prstGeom>
          <a:noFill/>
        </p:spPr>
        <p:txBody>
          <a:bodyPr wrap="square" rtlCol="0">
            <a:spAutoFit/>
          </a:bodyPr>
          <a:lstStyle/>
          <a:p>
            <a:r>
              <a:rPr lang="en-US" b="1" i="1" dirty="0" smtClean="0">
                <a:solidFill>
                  <a:schemeClr val="bg2"/>
                </a:solidFill>
              </a:rPr>
              <a:t>All the errors shown here were correctly classified by Vision + BCI method</a:t>
            </a:r>
            <a:endParaRPr lang="en-US" b="1" i="1" dirty="0">
              <a:solidFill>
                <a:schemeClr val="bg2"/>
              </a:solidFill>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srcRect/>
          <a:stretch>
            <a:fillRect/>
          </a:stretch>
        </p:blipFill>
        <p:spPr bwMode="auto">
          <a:xfrm>
            <a:off x="784225" y="990600"/>
            <a:ext cx="10620375" cy="4876800"/>
          </a:xfrm>
          <a:prstGeom prst="rect">
            <a:avLst/>
          </a:prstGeom>
          <a:noFill/>
          <a:ln w="9525">
            <a:noFill/>
            <a:miter lim="800000"/>
            <a:headEnd/>
            <a:tailEnd/>
          </a:ln>
          <a:effectLst/>
        </p:spPr>
      </p:pic>
      <p:sp>
        <p:nvSpPr>
          <p:cNvPr id="5" name="Title 4"/>
          <p:cNvSpPr>
            <a:spLocks noGrp="1"/>
          </p:cNvSpPr>
          <p:nvPr>
            <p:ph type="title"/>
          </p:nvPr>
        </p:nvSpPr>
        <p:spPr>
          <a:xfrm>
            <a:off x="515938" y="228600"/>
            <a:ext cx="11398156" cy="665163"/>
          </a:xfrm>
        </p:spPr>
        <p:txBody>
          <a:bodyPr/>
          <a:lstStyle/>
          <a:p>
            <a:r>
              <a:rPr smtClean="0"/>
              <a:t>Distributive Computing with Human Computation</a:t>
            </a:r>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Training Computer Vision Algorithms with BCI</a:t>
            </a:r>
            <a:endParaRPr lang="en-US" dirty="0"/>
          </a:p>
        </p:txBody>
      </p:sp>
      <p:pic>
        <p:nvPicPr>
          <p:cNvPr id="56322" name="Picture 2"/>
          <p:cNvPicPr>
            <a:picLocks noChangeAspect="1" noChangeArrowheads="1"/>
          </p:cNvPicPr>
          <p:nvPr/>
        </p:nvPicPr>
        <p:blipFill>
          <a:blip r:embed="rId3"/>
          <a:srcRect/>
          <a:stretch>
            <a:fillRect/>
          </a:stretch>
        </p:blipFill>
        <p:spPr bwMode="auto">
          <a:xfrm>
            <a:off x="7888115" y="3574345"/>
            <a:ext cx="3950970" cy="3009900"/>
          </a:xfrm>
          <a:prstGeom prst="rect">
            <a:avLst/>
          </a:prstGeom>
          <a:noFill/>
          <a:ln w="25400" cmpd="dbl">
            <a:solidFill>
              <a:schemeClr val="accent1"/>
            </a:solidFill>
            <a:miter lim="800000"/>
            <a:headEnd/>
            <a:tailEnd/>
          </a:ln>
          <a:effectLst/>
        </p:spPr>
      </p:pic>
      <p:sp>
        <p:nvSpPr>
          <p:cNvPr id="56" name="Rounded Rectangle 55"/>
          <p:cNvSpPr/>
          <p:nvPr/>
        </p:nvSpPr>
        <p:spPr>
          <a:xfrm>
            <a:off x="457200" y="1995315"/>
            <a:ext cx="2895600" cy="1371600"/>
          </a:xfrm>
          <a:prstGeom prst="roundRect">
            <a:avLst/>
          </a:prstGeom>
          <a:noFill/>
          <a:ln w="25400" cap="flat" cmpd="sng" algn="ctr">
            <a:solidFill>
              <a:sysClr val="windowText" lastClr="000000"/>
            </a:solidFill>
            <a:prstDash val="dash"/>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 name="Oval 23"/>
          <p:cNvSpPr>
            <a:spLocks noChangeArrowheads="1"/>
          </p:cNvSpPr>
          <p:nvPr/>
        </p:nvSpPr>
        <p:spPr bwMode="auto">
          <a:xfrm>
            <a:off x="6781800" y="1934058"/>
            <a:ext cx="309563" cy="322262"/>
          </a:xfrm>
          <a:prstGeom prst="ellipse">
            <a:avLst/>
          </a:prstGeom>
          <a:solidFill>
            <a:srgbClr val="339966"/>
          </a:solidFill>
          <a:ln w="9525">
            <a:solidFill>
              <a:sysClr val="windowText" lastClr="0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Oval 24"/>
          <p:cNvSpPr>
            <a:spLocks noChangeArrowheads="1"/>
          </p:cNvSpPr>
          <p:nvPr/>
        </p:nvSpPr>
        <p:spPr bwMode="auto">
          <a:xfrm>
            <a:off x="7223125" y="1930883"/>
            <a:ext cx="309563" cy="322262"/>
          </a:xfrm>
          <a:prstGeom prst="ellipse">
            <a:avLst/>
          </a:prstGeom>
          <a:solidFill>
            <a:srgbClr val="339966"/>
          </a:solidFill>
          <a:ln w="9525">
            <a:solidFill>
              <a:sysClr val="windowText" lastClr="0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Oval 25"/>
          <p:cNvSpPr>
            <a:spLocks noChangeArrowheads="1"/>
          </p:cNvSpPr>
          <p:nvPr/>
        </p:nvSpPr>
        <p:spPr bwMode="auto">
          <a:xfrm>
            <a:off x="7678738" y="1930883"/>
            <a:ext cx="309562" cy="322262"/>
          </a:xfrm>
          <a:prstGeom prst="ellipse">
            <a:avLst/>
          </a:prstGeom>
          <a:solidFill>
            <a:srgbClr val="339966"/>
          </a:solidFill>
          <a:ln w="9525">
            <a:solidFill>
              <a:sysClr val="windowText" lastClr="0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Oval 26"/>
          <p:cNvSpPr>
            <a:spLocks noChangeArrowheads="1"/>
          </p:cNvSpPr>
          <p:nvPr/>
        </p:nvSpPr>
        <p:spPr bwMode="auto">
          <a:xfrm>
            <a:off x="8123238" y="1930883"/>
            <a:ext cx="309562" cy="322262"/>
          </a:xfrm>
          <a:prstGeom prst="ellipse">
            <a:avLst/>
          </a:prstGeom>
          <a:solidFill>
            <a:srgbClr val="339966"/>
          </a:solidFill>
          <a:ln w="9525">
            <a:solidFill>
              <a:sysClr val="windowText" lastClr="0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Oval 27"/>
          <p:cNvSpPr>
            <a:spLocks noChangeArrowheads="1"/>
          </p:cNvSpPr>
          <p:nvPr/>
        </p:nvSpPr>
        <p:spPr bwMode="auto">
          <a:xfrm>
            <a:off x="6789738" y="2419833"/>
            <a:ext cx="309562" cy="322262"/>
          </a:xfrm>
          <a:prstGeom prst="ellipse">
            <a:avLst/>
          </a:prstGeom>
          <a:solidFill>
            <a:srgbClr val="339966"/>
          </a:solidFill>
          <a:ln w="9525">
            <a:solidFill>
              <a:sysClr val="windowText" lastClr="0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Oval 28"/>
          <p:cNvSpPr>
            <a:spLocks noChangeArrowheads="1"/>
          </p:cNvSpPr>
          <p:nvPr/>
        </p:nvSpPr>
        <p:spPr bwMode="auto">
          <a:xfrm>
            <a:off x="7231063" y="2416658"/>
            <a:ext cx="309562" cy="322262"/>
          </a:xfrm>
          <a:prstGeom prst="ellipse">
            <a:avLst/>
          </a:prstGeom>
          <a:solidFill>
            <a:srgbClr val="339966"/>
          </a:solidFill>
          <a:ln w="9525">
            <a:solidFill>
              <a:sysClr val="windowText" lastClr="0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Oval 29"/>
          <p:cNvSpPr>
            <a:spLocks noChangeArrowheads="1"/>
          </p:cNvSpPr>
          <p:nvPr/>
        </p:nvSpPr>
        <p:spPr bwMode="auto">
          <a:xfrm>
            <a:off x="7686675" y="2416658"/>
            <a:ext cx="309563" cy="322262"/>
          </a:xfrm>
          <a:prstGeom prst="ellipse">
            <a:avLst/>
          </a:prstGeom>
          <a:solidFill>
            <a:srgbClr val="339966"/>
          </a:solidFill>
          <a:ln w="9525">
            <a:solidFill>
              <a:sysClr val="windowText" lastClr="0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4" name="Oval 30"/>
          <p:cNvSpPr>
            <a:spLocks noChangeArrowheads="1"/>
          </p:cNvSpPr>
          <p:nvPr/>
        </p:nvSpPr>
        <p:spPr bwMode="auto">
          <a:xfrm>
            <a:off x="8131175" y="2416658"/>
            <a:ext cx="309563" cy="322262"/>
          </a:xfrm>
          <a:prstGeom prst="ellipse">
            <a:avLst/>
          </a:prstGeom>
          <a:solidFill>
            <a:srgbClr val="339966"/>
          </a:solidFill>
          <a:ln w="9525">
            <a:solidFill>
              <a:sysClr val="windowText" lastClr="0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Line 35"/>
          <p:cNvSpPr>
            <a:spLocks noChangeShapeType="1"/>
          </p:cNvSpPr>
          <p:nvPr/>
        </p:nvSpPr>
        <p:spPr bwMode="auto">
          <a:xfrm>
            <a:off x="7031038" y="2207108"/>
            <a:ext cx="261937" cy="261937"/>
          </a:xfrm>
          <a:prstGeom prst="line">
            <a:avLst/>
          </a:prstGeom>
          <a:noFill/>
          <a:ln w="28575">
            <a:solidFill>
              <a:sysClr val="windowText" lastClr="0000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Line 36"/>
          <p:cNvSpPr>
            <a:spLocks noChangeShapeType="1"/>
          </p:cNvSpPr>
          <p:nvPr/>
        </p:nvSpPr>
        <p:spPr bwMode="auto">
          <a:xfrm>
            <a:off x="7483475" y="2203933"/>
            <a:ext cx="261938" cy="261937"/>
          </a:xfrm>
          <a:prstGeom prst="line">
            <a:avLst/>
          </a:prstGeom>
          <a:noFill/>
          <a:ln w="28575">
            <a:solidFill>
              <a:sysClr val="windowText" lastClr="0000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7" name="Line 37"/>
          <p:cNvSpPr>
            <a:spLocks noChangeShapeType="1"/>
          </p:cNvSpPr>
          <p:nvPr/>
        </p:nvSpPr>
        <p:spPr bwMode="auto">
          <a:xfrm>
            <a:off x="7916863" y="2192820"/>
            <a:ext cx="261937" cy="261938"/>
          </a:xfrm>
          <a:prstGeom prst="line">
            <a:avLst/>
          </a:prstGeom>
          <a:noFill/>
          <a:ln w="28575">
            <a:solidFill>
              <a:sysClr val="windowText" lastClr="0000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8" name="Line 38"/>
          <p:cNvSpPr>
            <a:spLocks noChangeShapeType="1"/>
          </p:cNvSpPr>
          <p:nvPr/>
        </p:nvSpPr>
        <p:spPr bwMode="auto">
          <a:xfrm flipV="1">
            <a:off x="7019925" y="2195995"/>
            <a:ext cx="236538" cy="249238"/>
          </a:xfrm>
          <a:prstGeom prst="line">
            <a:avLst/>
          </a:prstGeom>
          <a:noFill/>
          <a:ln w="28575">
            <a:solidFill>
              <a:sysClr val="windowText" lastClr="0000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9" name="Line 39"/>
          <p:cNvSpPr>
            <a:spLocks noChangeShapeType="1"/>
          </p:cNvSpPr>
          <p:nvPr/>
        </p:nvSpPr>
        <p:spPr bwMode="auto">
          <a:xfrm flipV="1">
            <a:off x="7494588" y="2203933"/>
            <a:ext cx="236537" cy="249237"/>
          </a:xfrm>
          <a:prstGeom prst="line">
            <a:avLst/>
          </a:prstGeom>
          <a:noFill/>
          <a:ln w="28575">
            <a:solidFill>
              <a:sysClr val="windowText" lastClr="0000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Line 40"/>
          <p:cNvSpPr>
            <a:spLocks noChangeShapeType="1"/>
          </p:cNvSpPr>
          <p:nvPr/>
        </p:nvSpPr>
        <p:spPr bwMode="auto">
          <a:xfrm flipV="1">
            <a:off x="7950200" y="2203933"/>
            <a:ext cx="236538" cy="249237"/>
          </a:xfrm>
          <a:prstGeom prst="line">
            <a:avLst/>
          </a:prstGeom>
          <a:noFill/>
          <a:ln w="28575">
            <a:solidFill>
              <a:sysClr val="windowText" lastClr="0000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1" name="Line 41"/>
          <p:cNvSpPr>
            <a:spLocks noChangeShapeType="1"/>
          </p:cNvSpPr>
          <p:nvPr/>
        </p:nvSpPr>
        <p:spPr bwMode="auto">
          <a:xfrm flipH="1">
            <a:off x="6924675" y="2230920"/>
            <a:ext cx="11113" cy="203200"/>
          </a:xfrm>
          <a:prstGeom prst="line">
            <a:avLst/>
          </a:prstGeom>
          <a:noFill/>
          <a:ln w="19050">
            <a:solidFill>
              <a:sysClr val="windowText" lastClr="0000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2" name="Line 42"/>
          <p:cNvSpPr>
            <a:spLocks noChangeShapeType="1"/>
          </p:cNvSpPr>
          <p:nvPr/>
        </p:nvSpPr>
        <p:spPr bwMode="auto">
          <a:xfrm flipH="1">
            <a:off x="7377113" y="2261083"/>
            <a:ext cx="11112" cy="203200"/>
          </a:xfrm>
          <a:prstGeom prst="line">
            <a:avLst/>
          </a:prstGeom>
          <a:noFill/>
          <a:ln w="19050">
            <a:solidFill>
              <a:sysClr val="windowText" lastClr="0000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Line 43"/>
          <p:cNvSpPr>
            <a:spLocks noChangeShapeType="1"/>
          </p:cNvSpPr>
          <p:nvPr/>
        </p:nvSpPr>
        <p:spPr bwMode="auto">
          <a:xfrm flipH="1">
            <a:off x="7832725" y="2261083"/>
            <a:ext cx="11113" cy="203200"/>
          </a:xfrm>
          <a:prstGeom prst="line">
            <a:avLst/>
          </a:prstGeom>
          <a:noFill/>
          <a:ln w="19050">
            <a:solidFill>
              <a:sysClr val="windowText" lastClr="0000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4" name="Line 44"/>
          <p:cNvSpPr>
            <a:spLocks noChangeShapeType="1"/>
          </p:cNvSpPr>
          <p:nvPr/>
        </p:nvSpPr>
        <p:spPr bwMode="auto">
          <a:xfrm flipH="1">
            <a:off x="8266113" y="2249970"/>
            <a:ext cx="11112" cy="203200"/>
          </a:xfrm>
          <a:prstGeom prst="line">
            <a:avLst/>
          </a:prstGeom>
          <a:noFill/>
          <a:ln w="19050">
            <a:solidFill>
              <a:sysClr val="windowText" lastClr="0000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5" name="Text Box 50"/>
          <p:cNvSpPr txBox="1">
            <a:spLocks noChangeArrowheads="1"/>
          </p:cNvSpPr>
          <p:nvPr/>
        </p:nvSpPr>
        <p:spPr bwMode="auto">
          <a:xfrm>
            <a:off x="6705600" y="2691295"/>
            <a:ext cx="1803699" cy="523220"/>
          </a:xfrm>
          <a:prstGeom prst="rect">
            <a:avLst/>
          </a:prstGeom>
          <a:noFill/>
          <a:ln w="9525">
            <a:noFill/>
            <a:miter lim="800000"/>
            <a:headEnd/>
            <a:tailEnd/>
          </a:ln>
          <a:effectLst/>
        </p:spPr>
        <p:txBody>
          <a:bodyPr wrap="none">
            <a:spAutoFit/>
          </a:bodyPr>
          <a:lstStyle/>
          <a:p>
            <a:pPr algn="ctr" rtl="0"/>
            <a:r>
              <a:rPr lang="en-US" sz="2800" b="1" kern="1200" dirty="0">
                <a:solidFill>
                  <a:prstClr val="black"/>
                </a:solidFill>
                <a:latin typeface="Helvetica" pitchFamily="34" charset="0"/>
                <a:ea typeface="+mn-ea"/>
                <a:cs typeface="+mn-cs"/>
              </a:rPr>
              <a:t>Classifier</a:t>
            </a:r>
          </a:p>
        </p:txBody>
      </p:sp>
      <p:sp>
        <p:nvSpPr>
          <p:cNvPr id="76" name="Text Box 60"/>
          <p:cNvSpPr txBox="1">
            <a:spLocks noChangeArrowheads="1"/>
          </p:cNvSpPr>
          <p:nvPr/>
        </p:nvSpPr>
        <p:spPr bwMode="auto">
          <a:xfrm>
            <a:off x="3200400" y="1004715"/>
            <a:ext cx="3276600" cy="1077218"/>
          </a:xfrm>
          <a:prstGeom prst="rect">
            <a:avLst/>
          </a:prstGeom>
          <a:noFill/>
          <a:ln w="9525">
            <a:noFill/>
            <a:miter lim="800000"/>
            <a:headEnd/>
            <a:tailEnd/>
          </a:ln>
          <a:effectLst/>
        </p:spPr>
        <p:txBody>
          <a:bodyPr wrap="square">
            <a:spAutoFit/>
          </a:bodyPr>
          <a:lstStyle/>
          <a:p>
            <a:pPr algn="ctr" rtl="0">
              <a:defRPr/>
            </a:pPr>
            <a:r>
              <a:rPr lang="en-US" sz="3200" b="1" i="1" dirty="0">
                <a:solidFill>
                  <a:srgbClr val="FF0000"/>
                </a:solidFill>
                <a:latin typeface="Calibri"/>
                <a:ea typeface="+mn-ea"/>
                <a:cs typeface="+mn-cs"/>
              </a:rPr>
              <a:t>Training</a:t>
            </a:r>
          </a:p>
          <a:p>
            <a:pPr algn="ctr" rtl="0">
              <a:defRPr/>
            </a:pPr>
            <a:r>
              <a:rPr lang="en-US" sz="3200" b="1" i="1" dirty="0">
                <a:solidFill>
                  <a:srgbClr val="FF0000"/>
                </a:solidFill>
                <a:latin typeface="Calibri"/>
                <a:ea typeface="+mn-ea"/>
                <a:cs typeface="+mn-cs"/>
              </a:rPr>
              <a:t>Vision system</a:t>
            </a:r>
          </a:p>
        </p:txBody>
      </p:sp>
      <p:sp>
        <p:nvSpPr>
          <p:cNvPr id="77" name="Text Box 51"/>
          <p:cNvSpPr txBox="1">
            <a:spLocks noChangeArrowheads="1"/>
          </p:cNvSpPr>
          <p:nvPr/>
        </p:nvSpPr>
        <p:spPr bwMode="auto">
          <a:xfrm>
            <a:off x="4191000" y="4586115"/>
            <a:ext cx="2133600" cy="1938992"/>
          </a:xfrm>
          <a:prstGeom prst="rect">
            <a:avLst/>
          </a:prstGeom>
          <a:noFill/>
          <a:ln w="50800" cap="rnd" cmpd="dbl">
            <a:solidFill>
              <a:srgbClr val="4F81BD"/>
            </a:solid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Helvetica" pitchFamily="34" charset="0"/>
                <a:ea typeface="+mn-ea"/>
                <a:cs typeface="+mn-cs"/>
              </a:rPr>
              <a:t>BCI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Helvetica" pitchFamily="34" charset="0"/>
                <a:ea typeface="+mn-ea"/>
                <a:cs typeface="+mn-cs"/>
              </a:rPr>
              <a:t>Classification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prstClr val="black"/>
              </a:solidFill>
              <a:effectLst/>
              <a:uLnTx/>
              <a:uFillTx/>
              <a:latin typeface="Helvetica"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prstClr val="black"/>
              </a:solidFill>
              <a:effectLst/>
              <a:uLnTx/>
              <a:uFillTx/>
              <a:latin typeface="Helvetica"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prstClr val="black"/>
              </a:solidFill>
              <a:effectLst/>
              <a:uLnTx/>
              <a:uFillTx/>
              <a:latin typeface="Helvetica"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prstClr val="black"/>
              </a:solidFill>
              <a:effectLst/>
              <a:uLnTx/>
              <a:uFillTx/>
              <a:latin typeface="Helvetica" pitchFamily="34" charset="0"/>
              <a:ea typeface="+mn-ea"/>
              <a:cs typeface="+mn-cs"/>
            </a:endParaRPr>
          </a:p>
        </p:txBody>
      </p:sp>
      <p:sp>
        <p:nvSpPr>
          <p:cNvPr id="78" name="TextBox 77"/>
          <p:cNvSpPr txBox="1"/>
          <p:nvPr/>
        </p:nvSpPr>
        <p:spPr>
          <a:xfrm>
            <a:off x="1104931" y="2985915"/>
            <a:ext cx="1638269" cy="369332"/>
          </a:xfrm>
          <a:prstGeom prst="rect">
            <a:avLst/>
          </a:prstGeom>
          <a:noFill/>
        </p:spPr>
        <p:txBody>
          <a:bodyPr wrap="none" rtlCol="0">
            <a:spAutoFit/>
          </a:bodyPr>
          <a:lstStyle/>
          <a:p>
            <a:pPr algn="l" rtl="0"/>
            <a:r>
              <a:rPr lang="en-US" kern="1200" dirty="0">
                <a:solidFill>
                  <a:prstClr val="black"/>
                </a:solidFill>
                <a:latin typeface="Calibri"/>
                <a:ea typeface="+mn-ea"/>
                <a:cs typeface="+mn-cs"/>
              </a:rPr>
              <a:t>Labeled Images</a:t>
            </a:r>
          </a:p>
        </p:txBody>
      </p:sp>
      <p:sp>
        <p:nvSpPr>
          <p:cNvPr id="79" name="TextBox 78"/>
          <p:cNvSpPr txBox="1"/>
          <p:nvPr/>
        </p:nvSpPr>
        <p:spPr>
          <a:xfrm>
            <a:off x="1066800" y="6110115"/>
            <a:ext cx="1862689" cy="369332"/>
          </a:xfrm>
          <a:prstGeom prst="rect">
            <a:avLst/>
          </a:prstGeom>
          <a:noFill/>
        </p:spPr>
        <p:txBody>
          <a:bodyPr wrap="none" rtlCol="0">
            <a:spAutoFit/>
          </a:bodyPr>
          <a:lstStyle/>
          <a:p>
            <a:pPr algn="l" rtl="0"/>
            <a:r>
              <a:rPr lang="en-US" kern="1200" dirty="0">
                <a:solidFill>
                  <a:prstClr val="black"/>
                </a:solidFill>
                <a:latin typeface="Calibri"/>
                <a:ea typeface="+mn-ea"/>
                <a:cs typeface="+mn-cs"/>
              </a:rPr>
              <a:t>Unlabeled Images</a:t>
            </a:r>
          </a:p>
        </p:txBody>
      </p:sp>
      <p:sp>
        <p:nvSpPr>
          <p:cNvPr id="80" name="Oval 79"/>
          <p:cNvSpPr/>
          <p:nvPr/>
        </p:nvSpPr>
        <p:spPr>
          <a:xfrm>
            <a:off x="533400" y="2147715"/>
            <a:ext cx="914400" cy="914400"/>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1" name="Oval 80"/>
          <p:cNvSpPr/>
          <p:nvPr/>
        </p:nvSpPr>
        <p:spPr>
          <a:xfrm>
            <a:off x="2362200" y="2147715"/>
            <a:ext cx="914400" cy="914400"/>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82" name="Straight Connector 81"/>
          <p:cNvCxnSpPr/>
          <p:nvPr/>
        </p:nvCxnSpPr>
        <p:spPr>
          <a:xfrm>
            <a:off x="1524000" y="2604915"/>
            <a:ext cx="762000" cy="1588"/>
          </a:xfrm>
          <a:prstGeom prst="line">
            <a:avLst/>
          </a:prstGeom>
          <a:noFill/>
          <a:ln w="38100" cap="flat" cmpd="sng" algn="ctr">
            <a:solidFill>
              <a:srgbClr val="4F81BD">
                <a:shade val="95000"/>
                <a:satMod val="105000"/>
              </a:srgbClr>
            </a:solidFill>
            <a:prstDash val="dash"/>
          </a:ln>
          <a:effectLst/>
        </p:spPr>
      </p:cxnSp>
      <p:pic>
        <p:nvPicPr>
          <p:cNvPr id="83" name="Picture 82" descr="car_03.jpg"/>
          <p:cNvPicPr>
            <a:picLocks noChangeAspect="1"/>
          </p:cNvPicPr>
          <p:nvPr/>
        </p:nvPicPr>
        <p:blipFill>
          <a:blip r:embed="rId4" cstate="print"/>
          <a:stretch>
            <a:fillRect/>
          </a:stretch>
        </p:blipFill>
        <p:spPr>
          <a:xfrm>
            <a:off x="838200" y="2223915"/>
            <a:ext cx="406400" cy="304800"/>
          </a:xfrm>
          <a:prstGeom prst="rect">
            <a:avLst/>
          </a:prstGeom>
        </p:spPr>
      </p:pic>
      <p:pic>
        <p:nvPicPr>
          <p:cNvPr id="84" name="Picture 83" descr="car_05.jpg"/>
          <p:cNvPicPr>
            <a:picLocks noChangeAspect="1"/>
          </p:cNvPicPr>
          <p:nvPr/>
        </p:nvPicPr>
        <p:blipFill>
          <a:blip r:embed="rId5" cstate="print"/>
          <a:stretch>
            <a:fillRect/>
          </a:stretch>
        </p:blipFill>
        <p:spPr>
          <a:xfrm>
            <a:off x="584200" y="2528715"/>
            <a:ext cx="406400" cy="304800"/>
          </a:xfrm>
          <a:prstGeom prst="rect">
            <a:avLst/>
          </a:prstGeom>
        </p:spPr>
      </p:pic>
      <p:pic>
        <p:nvPicPr>
          <p:cNvPr id="85" name="Picture 84" descr="car_07_thumb.jpg"/>
          <p:cNvPicPr>
            <a:picLocks noChangeAspect="1"/>
          </p:cNvPicPr>
          <p:nvPr/>
        </p:nvPicPr>
        <p:blipFill>
          <a:blip r:embed="rId6" cstate="print"/>
          <a:stretch>
            <a:fillRect/>
          </a:stretch>
        </p:blipFill>
        <p:spPr>
          <a:xfrm>
            <a:off x="1016000" y="2566815"/>
            <a:ext cx="355600" cy="266700"/>
          </a:xfrm>
          <a:prstGeom prst="rect">
            <a:avLst/>
          </a:prstGeom>
        </p:spPr>
      </p:pic>
      <p:pic>
        <p:nvPicPr>
          <p:cNvPr id="86" name="Picture 85" descr="cow_07_thumb.jpg"/>
          <p:cNvPicPr>
            <a:picLocks noChangeAspect="1"/>
          </p:cNvPicPr>
          <p:nvPr/>
        </p:nvPicPr>
        <p:blipFill>
          <a:blip r:embed="rId7"/>
          <a:stretch>
            <a:fillRect/>
          </a:stretch>
        </p:blipFill>
        <p:spPr>
          <a:xfrm>
            <a:off x="2590800" y="2223915"/>
            <a:ext cx="533400" cy="400050"/>
          </a:xfrm>
          <a:prstGeom prst="rect">
            <a:avLst/>
          </a:prstGeom>
        </p:spPr>
      </p:pic>
      <p:pic>
        <p:nvPicPr>
          <p:cNvPr id="87" name="Picture 86" descr="cow_05.jpg"/>
          <p:cNvPicPr>
            <a:picLocks noChangeAspect="1"/>
          </p:cNvPicPr>
          <p:nvPr/>
        </p:nvPicPr>
        <p:blipFill>
          <a:blip r:embed="rId8" cstate="print"/>
          <a:stretch>
            <a:fillRect/>
          </a:stretch>
        </p:blipFill>
        <p:spPr>
          <a:xfrm>
            <a:off x="2590800" y="2647778"/>
            <a:ext cx="450849" cy="338137"/>
          </a:xfrm>
          <a:prstGeom prst="rect">
            <a:avLst/>
          </a:prstGeom>
        </p:spPr>
      </p:pic>
      <p:pic>
        <p:nvPicPr>
          <p:cNvPr id="88" name="Picture 87" descr="image_0013.jpg"/>
          <p:cNvPicPr>
            <a:picLocks noChangeAspect="1"/>
          </p:cNvPicPr>
          <p:nvPr/>
        </p:nvPicPr>
        <p:blipFill>
          <a:blip r:embed="rId9" cstate="print"/>
          <a:stretch>
            <a:fillRect/>
          </a:stretch>
        </p:blipFill>
        <p:spPr>
          <a:xfrm>
            <a:off x="838201" y="5447827"/>
            <a:ext cx="457200" cy="509888"/>
          </a:xfrm>
          <a:prstGeom prst="rect">
            <a:avLst/>
          </a:prstGeom>
        </p:spPr>
      </p:pic>
      <p:pic>
        <p:nvPicPr>
          <p:cNvPr id="89" name="Picture 88" descr="image_0014.jpg"/>
          <p:cNvPicPr>
            <a:picLocks noChangeAspect="1"/>
          </p:cNvPicPr>
          <p:nvPr/>
        </p:nvPicPr>
        <p:blipFill>
          <a:blip r:embed="rId10" cstate="print"/>
          <a:stretch>
            <a:fillRect/>
          </a:stretch>
        </p:blipFill>
        <p:spPr>
          <a:xfrm>
            <a:off x="2647951" y="4738515"/>
            <a:ext cx="457200" cy="457200"/>
          </a:xfrm>
          <a:prstGeom prst="rect">
            <a:avLst/>
          </a:prstGeom>
        </p:spPr>
      </p:pic>
      <p:pic>
        <p:nvPicPr>
          <p:cNvPr id="90" name="Picture 89" descr="image_0031.jpg"/>
          <p:cNvPicPr>
            <a:picLocks noChangeAspect="1"/>
          </p:cNvPicPr>
          <p:nvPr/>
        </p:nvPicPr>
        <p:blipFill>
          <a:blip r:embed="rId11" cstate="print"/>
          <a:stretch>
            <a:fillRect/>
          </a:stretch>
        </p:blipFill>
        <p:spPr>
          <a:xfrm>
            <a:off x="762000" y="4738515"/>
            <a:ext cx="609599" cy="457200"/>
          </a:xfrm>
          <a:prstGeom prst="rect">
            <a:avLst/>
          </a:prstGeom>
        </p:spPr>
      </p:pic>
      <p:pic>
        <p:nvPicPr>
          <p:cNvPr id="91" name="Picture 90" descr="dog_01.jpg"/>
          <p:cNvPicPr>
            <a:picLocks noChangeAspect="1"/>
          </p:cNvPicPr>
          <p:nvPr/>
        </p:nvPicPr>
        <p:blipFill>
          <a:blip r:embed="rId12" cstate="print"/>
          <a:stretch>
            <a:fillRect/>
          </a:stretch>
        </p:blipFill>
        <p:spPr>
          <a:xfrm>
            <a:off x="2717801" y="5652915"/>
            <a:ext cx="501650" cy="376238"/>
          </a:xfrm>
          <a:prstGeom prst="rect">
            <a:avLst/>
          </a:prstGeom>
        </p:spPr>
      </p:pic>
      <p:pic>
        <p:nvPicPr>
          <p:cNvPr id="92" name="Picture 91" descr="bicycle_03_thumb.jpg"/>
          <p:cNvPicPr>
            <a:picLocks noChangeAspect="1"/>
          </p:cNvPicPr>
          <p:nvPr/>
        </p:nvPicPr>
        <p:blipFill>
          <a:blip r:embed="rId13" cstate="print"/>
          <a:stretch>
            <a:fillRect/>
          </a:stretch>
        </p:blipFill>
        <p:spPr>
          <a:xfrm>
            <a:off x="1981201" y="5576715"/>
            <a:ext cx="371550" cy="278663"/>
          </a:xfrm>
          <a:prstGeom prst="rect">
            <a:avLst/>
          </a:prstGeom>
        </p:spPr>
      </p:pic>
      <p:pic>
        <p:nvPicPr>
          <p:cNvPr id="93" name="Picture 92" descr="car_04.jpg"/>
          <p:cNvPicPr>
            <a:picLocks noChangeAspect="1"/>
          </p:cNvPicPr>
          <p:nvPr/>
        </p:nvPicPr>
        <p:blipFill>
          <a:blip r:embed="rId14" cstate="print"/>
          <a:stretch>
            <a:fillRect/>
          </a:stretch>
        </p:blipFill>
        <p:spPr>
          <a:xfrm>
            <a:off x="1524001" y="4804553"/>
            <a:ext cx="521549" cy="391162"/>
          </a:xfrm>
          <a:prstGeom prst="rect">
            <a:avLst/>
          </a:prstGeom>
        </p:spPr>
      </p:pic>
      <p:pic>
        <p:nvPicPr>
          <p:cNvPr id="94" name="Picture 93" descr="image_0022.jpg"/>
          <p:cNvPicPr>
            <a:picLocks noChangeAspect="1"/>
          </p:cNvPicPr>
          <p:nvPr/>
        </p:nvPicPr>
        <p:blipFill>
          <a:blip r:embed="rId15" cstate="print"/>
          <a:stretch>
            <a:fillRect/>
          </a:stretch>
        </p:blipFill>
        <p:spPr>
          <a:xfrm>
            <a:off x="2057401" y="5119515"/>
            <a:ext cx="653722" cy="257175"/>
          </a:xfrm>
          <a:prstGeom prst="rect">
            <a:avLst/>
          </a:prstGeom>
        </p:spPr>
      </p:pic>
      <p:pic>
        <p:nvPicPr>
          <p:cNvPr id="95" name="Picture 94" descr="image_0028.jpg"/>
          <p:cNvPicPr>
            <a:picLocks noChangeAspect="1"/>
          </p:cNvPicPr>
          <p:nvPr/>
        </p:nvPicPr>
        <p:blipFill>
          <a:blip r:embed="rId16" cstate="print"/>
          <a:stretch>
            <a:fillRect/>
          </a:stretch>
        </p:blipFill>
        <p:spPr>
          <a:xfrm flipH="1">
            <a:off x="1447801" y="5401074"/>
            <a:ext cx="342900" cy="328041"/>
          </a:xfrm>
          <a:prstGeom prst="rect">
            <a:avLst/>
          </a:prstGeom>
        </p:spPr>
      </p:pic>
      <p:pic>
        <p:nvPicPr>
          <p:cNvPr id="96" name="Picture 95" descr="image_0083.jpg"/>
          <p:cNvPicPr>
            <a:picLocks noChangeAspect="1"/>
          </p:cNvPicPr>
          <p:nvPr/>
        </p:nvPicPr>
        <p:blipFill>
          <a:blip r:embed="rId17" cstate="print"/>
          <a:stretch>
            <a:fillRect/>
          </a:stretch>
        </p:blipFill>
        <p:spPr>
          <a:xfrm flipH="1">
            <a:off x="2133601" y="4662315"/>
            <a:ext cx="474274" cy="381000"/>
          </a:xfrm>
          <a:prstGeom prst="rect">
            <a:avLst/>
          </a:prstGeom>
        </p:spPr>
      </p:pic>
      <p:sp>
        <p:nvSpPr>
          <p:cNvPr id="97" name="TextBox 96"/>
          <p:cNvSpPr txBox="1"/>
          <p:nvPr/>
        </p:nvSpPr>
        <p:spPr>
          <a:xfrm>
            <a:off x="1143000" y="1919115"/>
            <a:ext cx="508473" cy="369332"/>
          </a:xfrm>
          <a:prstGeom prst="rect">
            <a:avLst/>
          </a:prstGeom>
          <a:noFill/>
        </p:spPr>
        <p:txBody>
          <a:bodyPr wrap="none" rtlCol="0">
            <a:spAutoFit/>
          </a:bodyPr>
          <a:lstStyle/>
          <a:p>
            <a:pPr algn="l" rtl="0"/>
            <a:r>
              <a:rPr lang="en-US" b="1" i="1" kern="1200" dirty="0">
                <a:solidFill>
                  <a:srgbClr val="1F497D">
                    <a:lumMod val="75000"/>
                  </a:srgbClr>
                </a:solidFill>
                <a:latin typeface="Calibri"/>
                <a:ea typeface="+mn-ea"/>
                <a:cs typeface="+mn-cs"/>
              </a:rPr>
              <a:t>Car</a:t>
            </a:r>
          </a:p>
        </p:txBody>
      </p:sp>
      <p:sp>
        <p:nvSpPr>
          <p:cNvPr id="98" name="TextBox 97"/>
          <p:cNvSpPr txBox="1"/>
          <p:nvPr/>
        </p:nvSpPr>
        <p:spPr>
          <a:xfrm>
            <a:off x="1841185" y="2616583"/>
            <a:ext cx="597215" cy="369332"/>
          </a:xfrm>
          <a:prstGeom prst="rect">
            <a:avLst/>
          </a:prstGeom>
          <a:noFill/>
        </p:spPr>
        <p:txBody>
          <a:bodyPr wrap="none" rtlCol="0">
            <a:spAutoFit/>
          </a:bodyPr>
          <a:lstStyle/>
          <a:p>
            <a:pPr algn="l" rtl="0"/>
            <a:r>
              <a:rPr lang="en-US" b="1" i="1" kern="1200" dirty="0">
                <a:solidFill>
                  <a:srgbClr val="1F497D">
                    <a:lumMod val="75000"/>
                  </a:srgbClr>
                </a:solidFill>
                <a:latin typeface="Calibri"/>
                <a:ea typeface="+mn-ea"/>
                <a:cs typeface="+mn-cs"/>
              </a:rPr>
              <a:t>Cow</a:t>
            </a:r>
          </a:p>
        </p:txBody>
      </p:sp>
      <p:sp>
        <p:nvSpPr>
          <p:cNvPr id="99" name="Right Arrow 98"/>
          <p:cNvSpPr/>
          <p:nvPr/>
        </p:nvSpPr>
        <p:spPr>
          <a:xfrm>
            <a:off x="4038600" y="2071515"/>
            <a:ext cx="2209800" cy="838200"/>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a:ea typeface="+mn-ea"/>
              <a:cs typeface="+mn-cs"/>
            </a:endParaRPr>
          </a:p>
        </p:txBody>
      </p:sp>
      <p:sp>
        <p:nvSpPr>
          <p:cNvPr id="100" name="Rounded Rectangle 99"/>
          <p:cNvSpPr/>
          <p:nvPr/>
        </p:nvSpPr>
        <p:spPr>
          <a:xfrm>
            <a:off x="457200" y="4586115"/>
            <a:ext cx="2895600" cy="1981200"/>
          </a:xfrm>
          <a:prstGeom prst="roundRect">
            <a:avLst/>
          </a:prstGeom>
          <a:noFill/>
          <a:ln w="25400" cap="flat" cmpd="sng" algn="ctr">
            <a:solidFill>
              <a:sysClr val="windowText" lastClr="000000"/>
            </a:solidFill>
            <a:prstDash val="dash"/>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1" name="Picture 2"/>
          <p:cNvPicPr>
            <a:picLocks noChangeAspect="1" noChangeArrowheads="1"/>
          </p:cNvPicPr>
          <p:nvPr/>
        </p:nvPicPr>
        <p:blipFill>
          <a:blip r:embed="rId18"/>
          <a:srcRect/>
          <a:stretch>
            <a:fillRect/>
          </a:stretch>
        </p:blipFill>
        <p:spPr bwMode="auto">
          <a:xfrm rot="10800000">
            <a:off x="4394980" y="5619905"/>
            <a:ext cx="640080" cy="608076"/>
          </a:xfrm>
          <a:prstGeom prst="rect">
            <a:avLst/>
          </a:prstGeom>
          <a:noFill/>
          <a:ln w="50800">
            <a:solidFill>
              <a:srgbClr val="4F81BD">
                <a:lumMod val="75000"/>
              </a:srgbClr>
            </a:solidFill>
            <a:miter lim="800000"/>
            <a:headEnd/>
            <a:tailEnd/>
          </a:ln>
          <a:effectLst/>
        </p:spPr>
      </p:pic>
      <p:pic>
        <p:nvPicPr>
          <p:cNvPr id="102" name="Picture 2"/>
          <p:cNvPicPr>
            <a:picLocks noChangeAspect="1" noChangeArrowheads="1"/>
          </p:cNvPicPr>
          <p:nvPr/>
        </p:nvPicPr>
        <p:blipFill>
          <a:blip r:embed="rId18"/>
          <a:srcRect/>
          <a:stretch>
            <a:fillRect/>
          </a:stretch>
        </p:blipFill>
        <p:spPr bwMode="auto">
          <a:xfrm rot="10800000">
            <a:off x="5532120" y="5619905"/>
            <a:ext cx="640080" cy="608076"/>
          </a:xfrm>
          <a:prstGeom prst="rect">
            <a:avLst/>
          </a:prstGeom>
          <a:noFill/>
          <a:ln w="50800">
            <a:solidFill>
              <a:srgbClr val="4F81BD">
                <a:lumMod val="75000"/>
              </a:srgbClr>
            </a:solidFill>
            <a:miter lim="800000"/>
            <a:headEnd/>
            <a:tailEnd/>
          </a:ln>
          <a:effectLst/>
        </p:spPr>
      </p:pic>
      <p:cxnSp>
        <p:nvCxnSpPr>
          <p:cNvPr id="103" name="Straight Connector 102"/>
          <p:cNvCxnSpPr/>
          <p:nvPr/>
        </p:nvCxnSpPr>
        <p:spPr>
          <a:xfrm>
            <a:off x="5131072" y="5923944"/>
            <a:ext cx="334518" cy="953"/>
          </a:xfrm>
          <a:prstGeom prst="line">
            <a:avLst/>
          </a:prstGeom>
          <a:noFill/>
          <a:ln w="50800" cap="flat" cmpd="sng" algn="ctr">
            <a:solidFill>
              <a:srgbClr val="4F81BD">
                <a:shade val="95000"/>
                <a:satMod val="105000"/>
              </a:srgbClr>
            </a:solidFill>
            <a:prstDash val="sysDot"/>
          </a:ln>
          <a:effectLst/>
        </p:spPr>
      </p:cxnSp>
      <p:sp>
        <p:nvSpPr>
          <p:cNvPr id="104" name="TextBox 103"/>
          <p:cNvSpPr txBox="1"/>
          <p:nvPr/>
        </p:nvSpPr>
        <p:spPr>
          <a:xfrm>
            <a:off x="4318779" y="6229505"/>
            <a:ext cx="520552" cy="261610"/>
          </a:xfrm>
          <a:prstGeom prst="rect">
            <a:avLst/>
          </a:prstGeom>
          <a:noFill/>
        </p:spPr>
        <p:txBody>
          <a:bodyPr wrap="square" rtlCol="0">
            <a:spAutoFit/>
          </a:bodyPr>
          <a:lstStyle/>
          <a:p>
            <a:pPr algn="l" rtl="0"/>
            <a:r>
              <a:rPr lang="en-US" sz="1100" b="1" i="1" kern="1200" dirty="0">
                <a:solidFill>
                  <a:prstClr val="black"/>
                </a:solidFill>
                <a:latin typeface="Calibri"/>
                <a:ea typeface="+mn-ea"/>
                <a:cs typeface="+mn-cs"/>
              </a:rPr>
              <a:t>Sub 1</a:t>
            </a:r>
          </a:p>
        </p:txBody>
      </p:sp>
      <p:sp>
        <p:nvSpPr>
          <p:cNvPr id="105" name="TextBox 104"/>
          <p:cNvSpPr txBox="1"/>
          <p:nvPr/>
        </p:nvSpPr>
        <p:spPr>
          <a:xfrm>
            <a:off x="5461779" y="6229505"/>
            <a:ext cx="506870" cy="261610"/>
          </a:xfrm>
          <a:prstGeom prst="rect">
            <a:avLst/>
          </a:prstGeom>
          <a:noFill/>
        </p:spPr>
        <p:txBody>
          <a:bodyPr wrap="none" rtlCol="0">
            <a:spAutoFit/>
          </a:bodyPr>
          <a:lstStyle/>
          <a:p>
            <a:pPr algn="l" rtl="0"/>
            <a:r>
              <a:rPr lang="en-US" sz="1100" b="1" i="1" kern="1200" dirty="0">
                <a:solidFill>
                  <a:prstClr val="black"/>
                </a:solidFill>
                <a:latin typeface="Calibri"/>
                <a:ea typeface="+mn-ea"/>
                <a:cs typeface="+mn-cs"/>
              </a:rPr>
              <a:t>Sub K</a:t>
            </a:r>
          </a:p>
        </p:txBody>
      </p:sp>
      <p:sp>
        <p:nvSpPr>
          <p:cNvPr id="106" name="Up Arrow 105"/>
          <p:cNvSpPr/>
          <p:nvPr/>
        </p:nvSpPr>
        <p:spPr>
          <a:xfrm>
            <a:off x="4724400" y="2985915"/>
            <a:ext cx="914400" cy="1371600"/>
          </a:xfrm>
          <a:prstGeom prst="up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a:ea typeface="+mn-ea"/>
              <a:cs typeface="+mn-cs"/>
            </a:endParaRPr>
          </a:p>
        </p:txBody>
      </p:sp>
      <p:sp>
        <p:nvSpPr>
          <p:cNvPr id="107" name="Right Arrow 106"/>
          <p:cNvSpPr/>
          <p:nvPr/>
        </p:nvSpPr>
        <p:spPr>
          <a:xfrm>
            <a:off x="3429000" y="5119515"/>
            <a:ext cx="685800" cy="838200"/>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6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p:bldP spid="76" grpId="0"/>
      <p:bldP spid="7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r>
              <a:rPr lang="en-US" smtClean="0"/>
              <a:t>Future Directions</a:t>
            </a:r>
            <a:endParaRPr lang="en-US" dirty="0"/>
          </a:p>
        </p:txBody>
      </p:sp>
      <p:sp>
        <p:nvSpPr>
          <p:cNvPr id="393219" name="Rectangle 3"/>
          <p:cNvSpPr>
            <a:spLocks noGrp="1" noChangeArrowheads="1"/>
          </p:cNvSpPr>
          <p:nvPr>
            <p:ph type="body" idx="1"/>
          </p:nvPr>
        </p:nvSpPr>
        <p:spPr/>
        <p:txBody>
          <a:bodyPr/>
          <a:lstStyle/>
          <a:p>
            <a:r>
              <a:rPr lang="en-US" smtClean="0"/>
              <a:t>Beyond explicit feedback</a:t>
            </a:r>
          </a:p>
          <a:p>
            <a:pPr lvl="1"/>
            <a:r>
              <a:rPr lang="en-US" smtClean="0"/>
              <a:t>Mixed-initiative</a:t>
            </a:r>
          </a:p>
          <a:p>
            <a:pPr lvl="1"/>
            <a:r>
              <a:rPr lang="en-US" smtClean="0"/>
              <a:t>Brain-computer Interfaces</a:t>
            </a:r>
          </a:p>
          <a:p>
            <a:r>
              <a:rPr lang="en-US" smtClean="0"/>
              <a:t>Non-myopic selective supervision</a:t>
            </a:r>
          </a:p>
          <a:p>
            <a:r>
              <a:rPr lang="en-US" smtClean="0"/>
              <a:t>Learning exogenous variables</a:t>
            </a:r>
          </a:p>
          <a:p>
            <a:pPr lvl="1"/>
            <a:r>
              <a:rPr lang="en-US" smtClean="0"/>
              <a:t>Cyclic Patterns</a:t>
            </a:r>
          </a:p>
          <a:p>
            <a:pPr lvl="1"/>
            <a:r>
              <a:rPr lang="en-US" smtClean="0"/>
              <a:t>Unmodeled Context</a:t>
            </a:r>
          </a:p>
          <a:p>
            <a:r>
              <a:rPr lang="en-US" smtClean="0"/>
              <a:t>Other applications</a:t>
            </a:r>
          </a:p>
          <a:p>
            <a:pPr lvl="1"/>
            <a:endParaRPr lang="en-US" smtClean="0"/>
          </a:p>
          <a:p>
            <a:endParaRPr lang="en-US"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Program Files\Microsoft Resource DVD Artwork\DVD_ART\BoxShots_Logos\MICROSOFT\Microsoft logo with new tagline black.png"/>
          <p:cNvPicPr>
            <a:picLocks noChangeAspect="1" noChangeArrowheads="1"/>
          </p:cNvPicPr>
          <p:nvPr/>
        </p:nvPicPr>
        <p:blipFill>
          <a:blip r:embed="rId3"/>
          <a:srcRect/>
          <a:stretch>
            <a:fillRect/>
          </a:stretch>
        </p:blipFill>
        <p:spPr bwMode="auto">
          <a:xfrm>
            <a:off x="3021013" y="2762250"/>
            <a:ext cx="6146800" cy="1333500"/>
          </a:xfrm>
          <a:prstGeom prst="rect">
            <a:avLst/>
          </a:prstGeom>
          <a:noFill/>
          <a:ln w="9525">
            <a:noFill/>
            <a:miter lim="800000"/>
            <a:headEnd/>
            <a:tailEnd/>
          </a:ln>
        </p:spPr>
      </p:pic>
      <p:sp>
        <p:nvSpPr>
          <p:cNvPr id="23555" name="Text Box 3"/>
          <p:cNvSpPr txBox="1">
            <a:spLocks noChangeArrowheads="1"/>
          </p:cNvSpPr>
          <p:nvPr/>
        </p:nvSpPr>
        <p:spPr bwMode="blackWhite">
          <a:xfrm>
            <a:off x="508000" y="6083300"/>
            <a:ext cx="11172825" cy="41592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sz="700" dirty="0">
                <a:solidFill>
                  <a:schemeClr val="bg1"/>
                </a:solidFill>
                <a:latin typeface="Segoe" pitchFamily="34" charset="0"/>
                <a:cs typeface="Arial" pitchFamily="34" charset="0"/>
              </a:rPr>
              <a:t>© </a:t>
            </a:r>
            <a:r>
              <a:rPr lang="en-US" sz="700" dirty="0" smtClean="0">
                <a:solidFill>
                  <a:schemeClr val="bg1"/>
                </a:solidFill>
                <a:latin typeface="Segoe" pitchFamily="34" charset="0"/>
                <a:cs typeface="Arial" pitchFamily="34" charset="0"/>
              </a:rPr>
              <a:t>2008 </a:t>
            </a:r>
            <a:r>
              <a:rPr lang="en-US" sz="700" dirty="0">
                <a:solidFill>
                  <a:schemeClr val="bg1"/>
                </a:solidFill>
                <a:latin typeface="Segoe" pitchFamily="34" charset="0"/>
                <a:cs typeface="Arial" pitchFamily="34" charset="0"/>
              </a:rPr>
              <a:t>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3"/>
          <p:cNvSpPr>
            <a:spLocks noGrp="1" noChangeArrowheads="1"/>
          </p:cNvSpPr>
          <p:nvPr>
            <p:ph type="title"/>
          </p:nvPr>
        </p:nvSpPr>
        <p:spPr/>
        <p:txBody>
          <a:bodyPr/>
          <a:lstStyle/>
          <a:p>
            <a:r>
              <a:rPr lang="en-US" smtClean="0"/>
              <a:t>Machine Learning for Adaptive User Models</a:t>
            </a:r>
          </a:p>
        </p:txBody>
      </p:sp>
      <p:sp>
        <p:nvSpPr>
          <p:cNvPr id="1141762" name="Rectangle 2"/>
          <p:cNvSpPr>
            <a:spLocks noGrp="1" noChangeArrowheads="1"/>
          </p:cNvSpPr>
          <p:nvPr>
            <p:ph idx="1"/>
          </p:nvPr>
        </p:nvSpPr>
        <p:spPr>
          <a:xfrm>
            <a:off x="507868" y="1412875"/>
            <a:ext cx="11173090" cy="1932837"/>
          </a:xfrm>
        </p:spPr>
        <p:txBody>
          <a:bodyPr/>
          <a:lstStyle/>
          <a:p>
            <a:r>
              <a:rPr lang="en-US" dirty="0" smtClean="0"/>
              <a:t>Approach 3: </a:t>
            </a:r>
            <a:r>
              <a:rPr lang="en-US" b="1" i="1" u="sng" dirty="0" smtClean="0"/>
              <a:t>Experience sampling</a:t>
            </a:r>
          </a:p>
          <a:p>
            <a:pPr lvl="1"/>
            <a:r>
              <a:rPr lang="en-US" dirty="0" smtClean="0"/>
              <a:t>Probe in real time</a:t>
            </a:r>
          </a:p>
          <a:p>
            <a:pPr lvl="1"/>
            <a:r>
              <a:rPr lang="en-US" dirty="0" smtClean="0"/>
              <a:t>e.g. </a:t>
            </a:r>
            <a:r>
              <a:rPr lang="en-US" dirty="0" err="1" smtClean="0"/>
              <a:t>BusyBody</a:t>
            </a:r>
            <a:r>
              <a:rPr lang="en-US" dirty="0" smtClean="0"/>
              <a:t> (CSCW 2004)</a:t>
            </a:r>
          </a:p>
          <a:p>
            <a:endParaRPr lang="en-US" dirty="0" smtClean="0"/>
          </a:p>
        </p:txBody>
      </p:sp>
      <p:pic>
        <p:nvPicPr>
          <p:cNvPr id="1141781" name="Picture 21"/>
          <p:cNvPicPr>
            <a:picLocks noChangeAspect="1" noChangeArrowheads="1"/>
          </p:cNvPicPr>
          <p:nvPr/>
        </p:nvPicPr>
        <p:blipFill>
          <a:blip r:embed="rId5"/>
          <a:srcRect/>
          <a:stretch>
            <a:fillRect/>
          </a:stretch>
        </p:blipFill>
        <p:spPr bwMode="auto">
          <a:xfrm>
            <a:off x="2587423" y="3344864"/>
            <a:ext cx="3490648" cy="1595437"/>
          </a:xfrm>
          <a:prstGeom prst="rect">
            <a:avLst/>
          </a:prstGeom>
          <a:noFill/>
          <a:ln w="9525">
            <a:noFill/>
            <a:miter lim="800000"/>
            <a:headEnd/>
            <a:tailEnd/>
          </a:ln>
        </p:spPr>
      </p:pic>
      <p:grpSp>
        <p:nvGrpSpPr>
          <p:cNvPr id="2" name="Group 26"/>
          <p:cNvGrpSpPr>
            <a:grpSpLocks/>
          </p:cNvGrpSpPr>
          <p:nvPr/>
        </p:nvGrpSpPr>
        <p:grpSpPr bwMode="auto">
          <a:xfrm>
            <a:off x="7649694" y="2817814"/>
            <a:ext cx="3514998" cy="3868737"/>
            <a:chOff x="3435" y="1775"/>
            <a:chExt cx="2021" cy="2437"/>
          </a:xfrm>
        </p:grpSpPr>
        <p:pic>
          <p:nvPicPr>
            <p:cNvPr id="2055" name="Picture 22"/>
            <p:cNvPicPr>
              <a:picLocks noChangeAspect="1" noChangeArrowheads="1"/>
            </p:cNvPicPr>
            <p:nvPr/>
          </p:nvPicPr>
          <p:blipFill>
            <a:blip r:embed="rId6"/>
            <a:srcRect/>
            <a:stretch>
              <a:fillRect/>
            </a:stretch>
          </p:blipFill>
          <p:spPr bwMode="auto">
            <a:xfrm>
              <a:off x="3435" y="1775"/>
              <a:ext cx="2021" cy="1242"/>
            </a:xfrm>
            <a:prstGeom prst="rect">
              <a:avLst/>
            </a:prstGeom>
            <a:noFill/>
            <a:ln w="9525">
              <a:noFill/>
              <a:miter lim="800000"/>
              <a:headEnd/>
              <a:tailEnd/>
            </a:ln>
          </p:spPr>
        </p:pic>
        <p:graphicFrame>
          <p:nvGraphicFramePr>
            <p:cNvPr id="2050" name="Object 25"/>
            <p:cNvGraphicFramePr>
              <a:graphicFrameLocks noChangeAspect="1"/>
            </p:cNvGraphicFramePr>
            <p:nvPr/>
          </p:nvGraphicFramePr>
          <p:xfrm>
            <a:off x="3966" y="3091"/>
            <a:ext cx="1484" cy="1121"/>
          </p:xfrm>
          <a:graphic>
            <a:graphicData uri="http://schemas.openxmlformats.org/presentationml/2006/ole">
              <p:oleObj spid="_x0000_s50178" name="Photo Editor Photo" r:id="rId7" imgW="3828571" imgH="2914286" progId="">
                <p:embed/>
              </p:oleObj>
            </a:graphicData>
          </a:graphic>
        </p:graphicFrame>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176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4176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41762">
                                            <p:txEl>
                                              <p:pRg st="2" end="2"/>
                                            </p:txEl>
                                          </p:spTgt>
                                        </p:tgtEl>
                                        <p:attrNameLst>
                                          <p:attrName>style.visibility</p:attrName>
                                        </p:attrNameLst>
                                      </p:cBhvr>
                                      <p:to>
                                        <p:strVal val="visible"/>
                                      </p:to>
                                    </p:set>
                                  </p:childTnLst>
                                </p:cTn>
                              </p:par>
                              <p:par>
                                <p:cTn id="11" presetID="22" presetClass="entr" presetSubtype="4" fill="hold" nodeType="withEffect">
                                  <p:stCondLst>
                                    <p:cond delay="0"/>
                                  </p:stCondLst>
                                  <p:childTnLst>
                                    <p:set>
                                      <p:cBhvr>
                                        <p:cTn id="12" dur="1" fill="hold">
                                          <p:stCondLst>
                                            <p:cond delay="0"/>
                                          </p:stCondLst>
                                        </p:cTn>
                                        <p:tgtEl>
                                          <p:spTgt spid="1141781"/>
                                        </p:tgtEl>
                                        <p:attrNameLst>
                                          <p:attrName>style.visibility</p:attrName>
                                        </p:attrNameLst>
                                      </p:cBhvr>
                                      <p:to>
                                        <p:strVal val="visible"/>
                                      </p:to>
                                    </p:set>
                                    <p:animEffect transition="in" filter="wipe(down)">
                                      <p:cBhvr>
                                        <p:cTn id="13" dur="500"/>
                                        <p:tgtEl>
                                          <p:spTgt spid="1141781"/>
                                        </p:tgtEl>
                                      </p:cBhvr>
                                    </p:animEffect>
                                  </p:childTnLst>
                                  <p:subTnLst>
                                    <p:audio>
                                      <p:cMediaNode>
                                        <p:cTn display="0" masterRel="sameClick">
                                          <p:stCondLst>
                                            <p:cond evt="begin" delay="0">
                                              <p:tn val="11"/>
                                            </p:cond>
                                          </p:stCondLst>
                                          <p:endCondLst>
                                            <p:cond evt="onStopAudio" delay="0">
                                              <p:tgtEl>
                                                <p:sldTgt/>
                                              </p:tgtEl>
                                            </p:cond>
                                          </p:endCondLst>
                                        </p:cTn>
                                        <p:tgtEl>
                                          <p:sndTgt r:embed="rId4" name="prmed.wav"/>
                                        </p:tgtEl>
                                      </p:cMediaNode>
                                    </p:audio>
                                  </p:subTnLst>
                                </p:cTn>
                              </p:par>
                              <p:par>
                                <p:cTn id="14" presetID="9"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176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r>
              <a:rPr lang="en-US" smtClean="0"/>
              <a:t>Decision Theoretic Selective Supervision</a:t>
            </a:r>
            <a:endParaRPr lang="en-US" dirty="0"/>
          </a:p>
        </p:txBody>
      </p:sp>
      <p:grpSp>
        <p:nvGrpSpPr>
          <p:cNvPr id="2" name="Group 39"/>
          <p:cNvGrpSpPr>
            <a:grpSpLocks/>
          </p:cNvGrpSpPr>
          <p:nvPr/>
        </p:nvGrpSpPr>
        <p:grpSpPr bwMode="auto">
          <a:xfrm>
            <a:off x="6011884" y="2257425"/>
            <a:ext cx="3760336" cy="396875"/>
            <a:chOff x="2841" y="1422"/>
            <a:chExt cx="1777" cy="250"/>
          </a:xfrm>
        </p:grpSpPr>
        <p:sp>
          <p:nvSpPr>
            <p:cNvPr id="391175" name="Text Box 7"/>
            <p:cNvSpPr txBox="1">
              <a:spLocks noChangeArrowheads="1"/>
            </p:cNvSpPr>
            <p:nvPr/>
          </p:nvSpPr>
          <p:spPr bwMode="auto">
            <a:xfrm>
              <a:off x="2841" y="1439"/>
              <a:ext cx="405" cy="233"/>
            </a:xfrm>
            <a:prstGeom prst="rect">
              <a:avLst/>
            </a:prstGeom>
            <a:noFill/>
            <a:ln w="9525">
              <a:noFill/>
              <a:miter lim="800000"/>
              <a:headEnd/>
              <a:tailEnd/>
            </a:ln>
            <a:effectLst/>
          </p:spPr>
          <p:txBody>
            <a:bodyPr wrap="none">
              <a:spAutoFit/>
            </a:bodyPr>
            <a:lstStyle/>
            <a:p>
              <a:r>
                <a:rPr lang="en-US" sz="1800">
                  <a:solidFill>
                    <a:schemeClr val="bg2"/>
                  </a:solidFill>
                  <a:latin typeface="Helvetica" pitchFamily="34" charset="0"/>
                </a:rPr>
                <a:t>Cost =</a:t>
              </a:r>
            </a:p>
          </p:txBody>
        </p:sp>
        <p:sp>
          <p:nvSpPr>
            <p:cNvPr id="391176" name="Text Box 8"/>
            <p:cNvSpPr txBox="1">
              <a:spLocks noChangeArrowheads="1"/>
            </p:cNvSpPr>
            <p:nvPr/>
          </p:nvSpPr>
          <p:spPr bwMode="auto">
            <a:xfrm>
              <a:off x="3488" y="1422"/>
              <a:ext cx="1130" cy="233"/>
            </a:xfrm>
            <a:prstGeom prst="rect">
              <a:avLst/>
            </a:prstGeom>
            <a:noFill/>
            <a:ln w="9525">
              <a:noFill/>
              <a:miter lim="800000"/>
              <a:headEnd/>
              <a:tailEnd/>
            </a:ln>
            <a:effectLst/>
          </p:spPr>
          <p:txBody>
            <a:bodyPr wrap="none">
              <a:spAutoFit/>
            </a:bodyPr>
            <a:lstStyle/>
            <a:p>
              <a:pPr algn="ctr"/>
              <a:r>
                <a:rPr lang="en-US" sz="1800">
                  <a:solidFill>
                    <a:schemeClr val="bg2"/>
                  </a:solidFill>
                  <a:latin typeface="Helvetica" pitchFamily="34" charset="0"/>
                </a:rPr>
                <a:t>Misclassification Cost</a:t>
              </a:r>
              <a:endParaRPr lang="en-US">
                <a:solidFill>
                  <a:schemeClr val="bg2"/>
                </a:solidFill>
                <a:latin typeface="Helvetica" pitchFamily="34" charset="0"/>
              </a:endParaRPr>
            </a:p>
          </p:txBody>
        </p:sp>
      </p:grpSp>
      <p:sp>
        <p:nvSpPr>
          <p:cNvPr id="391177" name="Text Box 9"/>
          <p:cNvSpPr txBox="1">
            <a:spLocks noChangeArrowheads="1"/>
          </p:cNvSpPr>
          <p:nvPr/>
        </p:nvSpPr>
        <p:spPr bwMode="auto">
          <a:xfrm>
            <a:off x="6411831" y="2635251"/>
            <a:ext cx="4243534" cy="369332"/>
          </a:xfrm>
          <a:prstGeom prst="rect">
            <a:avLst/>
          </a:prstGeom>
          <a:noFill/>
          <a:ln w="9525">
            <a:noFill/>
            <a:miter lim="800000"/>
            <a:headEnd/>
            <a:tailEnd/>
          </a:ln>
          <a:effectLst/>
        </p:spPr>
        <p:txBody>
          <a:bodyPr wrap="none">
            <a:spAutoFit/>
          </a:bodyPr>
          <a:lstStyle/>
          <a:p>
            <a:r>
              <a:rPr lang="en-US">
                <a:solidFill>
                  <a:schemeClr val="bg2"/>
                </a:solidFill>
              </a:rPr>
              <a:t>+</a:t>
            </a:r>
            <a:r>
              <a:rPr lang="en-US"/>
              <a:t>  </a:t>
            </a:r>
            <a:r>
              <a:rPr lang="en-US" sz="1800">
                <a:solidFill>
                  <a:schemeClr val="bg2"/>
                </a:solidFill>
                <a:latin typeface="Helvetica" pitchFamily="34" charset="0"/>
              </a:rPr>
              <a:t>Cost to Obtain Labeled Training Data</a:t>
            </a:r>
          </a:p>
        </p:txBody>
      </p:sp>
      <p:grpSp>
        <p:nvGrpSpPr>
          <p:cNvPr id="3" name="Group 43"/>
          <p:cNvGrpSpPr>
            <a:grpSpLocks/>
          </p:cNvGrpSpPr>
          <p:nvPr/>
        </p:nvGrpSpPr>
        <p:grpSpPr bwMode="auto">
          <a:xfrm>
            <a:off x="810474" y="4395787"/>
            <a:ext cx="7323875" cy="2466974"/>
            <a:chOff x="383" y="2705"/>
            <a:chExt cx="3461" cy="1554"/>
          </a:xfrm>
        </p:grpSpPr>
        <p:sp>
          <p:nvSpPr>
            <p:cNvPr id="391172" name="Text Box 4"/>
            <p:cNvSpPr txBox="1">
              <a:spLocks noChangeArrowheads="1"/>
            </p:cNvSpPr>
            <p:nvPr/>
          </p:nvSpPr>
          <p:spPr bwMode="auto">
            <a:xfrm>
              <a:off x="3553" y="3968"/>
              <a:ext cx="87" cy="291"/>
            </a:xfrm>
            <a:prstGeom prst="rect">
              <a:avLst/>
            </a:prstGeom>
            <a:noFill/>
            <a:ln w="9525">
              <a:noFill/>
              <a:miter lim="800000"/>
              <a:headEnd/>
              <a:tailEnd/>
            </a:ln>
            <a:effectLst/>
          </p:spPr>
          <p:txBody>
            <a:bodyPr wrap="none">
              <a:spAutoFit/>
            </a:bodyPr>
            <a:lstStyle/>
            <a:p>
              <a:endParaRPr lang="en-US" sz="2400" b="1" i="1">
                <a:solidFill>
                  <a:srgbClr val="0068D0"/>
                </a:solidFill>
                <a:latin typeface="Helvetica" pitchFamily="34" charset="0"/>
              </a:endParaRPr>
            </a:p>
          </p:txBody>
        </p:sp>
        <p:grpSp>
          <p:nvGrpSpPr>
            <p:cNvPr id="4" name="Group 42"/>
            <p:cNvGrpSpPr>
              <a:grpSpLocks/>
            </p:cNvGrpSpPr>
            <p:nvPr/>
          </p:nvGrpSpPr>
          <p:grpSpPr bwMode="auto">
            <a:xfrm>
              <a:off x="383" y="2705"/>
              <a:ext cx="3461" cy="1063"/>
              <a:chOff x="383" y="2705"/>
              <a:chExt cx="3461" cy="1063"/>
            </a:xfrm>
          </p:grpSpPr>
          <p:sp>
            <p:nvSpPr>
              <p:cNvPr id="391187" name="Text Box 19"/>
              <p:cNvSpPr txBox="1">
                <a:spLocks noChangeArrowheads="1"/>
              </p:cNvSpPr>
              <p:nvPr/>
            </p:nvSpPr>
            <p:spPr bwMode="auto">
              <a:xfrm>
                <a:off x="383" y="2705"/>
                <a:ext cx="2748" cy="233"/>
              </a:xfrm>
              <a:prstGeom prst="rect">
                <a:avLst/>
              </a:prstGeom>
              <a:noFill/>
              <a:ln w="9525">
                <a:noFill/>
                <a:miter lim="800000"/>
                <a:headEnd/>
                <a:tailEnd/>
              </a:ln>
              <a:effectLst/>
            </p:spPr>
            <p:txBody>
              <a:bodyPr wrap="none">
                <a:spAutoFit/>
              </a:bodyPr>
              <a:lstStyle/>
              <a:p>
                <a:r>
                  <a:rPr lang="en-US" b="1" i="1">
                    <a:solidFill>
                      <a:schemeClr val="hlink"/>
                    </a:solidFill>
                  </a:rPr>
                  <a:t>    Goal: Maximize Accuracy with Minimum Effort     </a:t>
                </a:r>
              </a:p>
            </p:txBody>
          </p:sp>
          <p:sp>
            <p:nvSpPr>
              <p:cNvPr id="391188" name="Text Box 20"/>
              <p:cNvSpPr txBox="1">
                <a:spLocks noChangeArrowheads="1"/>
              </p:cNvSpPr>
              <p:nvPr/>
            </p:nvSpPr>
            <p:spPr bwMode="auto">
              <a:xfrm>
                <a:off x="983" y="3128"/>
                <a:ext cx="2861" cy="640"/>
              </a:xfrm>
              <a:prstGeom prst="rect">
                <a:avLst/>
              </a:prstGeom>
              <a:noFill/>
              <a:ln w="28575">
                <a:solidFill>
                  <a:schemeClr val="bg2"/>
                </a:solidFill>
                <a:miter lim="800000"/>
                <a:headEnd/>
                <a:tailEnd/>
              </a:ln>
              <a:effectLst/>
            </p:spPr>
            <p:txBody>
              <a:bodyPr wrap="none">
                <a:spAutoFit/>
              </a:bodyPr>
              <a:lstStyle/>
              <a:p>
                <a:pPr algn="ctr"/>
                <a:r>
                  <a:rPr lang="en-US" sz="2000" dirty="0" smtClean="0">
                    <a:solidFill>
                      <a:schemeClr val="bg2"/>
                    </a:solidFill>
                    <a:latin typeface="Helvetica" pitchFamily="34" charset="0"/>
                  </a:rPr>
                  <a:t>Decision theoretic </a:t>
                </a:r>
                <a:r>
                  <a:rPr lang="en-US" sz="2000" dirty="0">
                    <a:solidFill>
                      <a:schemeClr val="bg2"/>
                    </a:solidFill>
                    <a:latin typeface="Helvetica" pitchFamily="34" charset="0"/>
                  </a:rPr>
                  <a:t>perspective on learning:</a:t>
                </a:r>
              </a:p>
              <a:p>
                <a:pPr algn="ctr"/>
                <a:endParaRPr lang="en-US" sz="2000" dirty="0">
                  <a:solidFill>
                    <a:schemeClr val="bg2"/>
                  </a:solidFill>
                  <a:latin typeface="Helvetica" pitchFamily="34" charset="0"/>
                </a:endParaRPr>
              </a:p>
              <a:p>
                <a:pPr algn="ctr"/>
                <a:r>
                  <a:rPr lang="en-US" sz="2000" dirty="0">
                    <a:solidFill>
                      <a:schemeClr val="bg2"/>
                    </a:solidFill>
                    <a:latin typeface="Helvetica" pitchFamily="34" charset="0"/>
                  </a:rPr>
                  <a:t>Value of Information  =  Reduction in Expected Cost</a:t>
                </a:r>
              </a:p>
            </p:txBody>
          </p:sp>
        </p:grpSp>
      </p:grpSp>
      <p:sp>
        <p:nvSpPr>
          <p:cNvPr id="391191" name="Rectangle 23"/>
          <p:cNvSpPr>
            <a:spLocks noChangeArrowheads="1"/>
          </p:cNvSpPr>
          <p:nvPr/>
        </p:nvSpPr>
        <p:spPr bwMode="auto">
          <a:xfrm>
            <a:off x="649648" y="1012825"/>
            <a:ext cx="11875640" cy="838200"/>
          </a:xfrm>
          <a:prstGeom prst="rect">
            <a:avLst/>
          </a:prstGeom>
          <a:noFill/>
          <a:ln w="9525">
            <a:noFill/>
            <a:miter lim="800000"/>
            <a:headEnd/>
            <a:tailEnd/>
          </a:ln>
          <a:effectLst/>
        </p:spPr>
        <p:txBody>
          <a:bodyPr anchor="ctr"/>
          <a:lstStyle/>
          <a:p>
            <a:endParaRPr lang="en-US" sz="2000" i="1">
              <a:solidFill>
                <a:schemeClr val="bg2"/>
              </a:solidFill>
            </a:endParaRPr>
          </a:p>
        </p:txBody>
      </p:sp>
      <p:grpSp>
        <p:nvGrpSpPr>
          <p:cNvPr id="5" name="Group 38"/>
          <p:cNvGrpSpPr>
            <a:grpSpLocks/>
          </p:cNvGrpSpPr>
          <p:nvPr/>
        </p:nvGrpSpPr>
        <p:grpSpPr bwMode="auto">
          <a:xfrm>
            <a:off x="7146123" y="1306513"/>
            <a:ext cx="4712588" cy="1427162"/>
            <a:chOff x="3377" y="823"/>
            <a:chExt cx="2145" cy="899"/>
          </a:xfrm>
        </p:grpSpPr>
        <p:sp>
          <p:nvSpPr>
            <p:cNvPr id="391181" name="Oval 13"/>
            <p:cNvSpPr>
              <a:spLocks noChangeArrowheads="1"/>
            </p:cNvSpPr>
            <p:nvPr/>
          </p:nvSpPr>
          <p:spPr bwMode="auto">
            <a:xfrm>
              <a:off x="3377" y="1356"/>
              <a:ext cx="1751" cy="366"/>
            </a:xfrm>
            <a:prstGeom prst="ellipse">
              <a:avLst/>
            </a:prstGeom>
            <a:noFill/>
            <a:ln w="57150">
              <a:solidFill>
                <a:srgbClr val="3399FF"/>
              </a:solidFill>
              <a:round/>
              <a:headEnd/>
              <a:tailEnd/>
            </a:ln>
            <a:effectLst/>
          </p:spPr>
          <p:txBody>
            <a:bodyPr wrap="none" anchor="ctr"/>
            <a:lstStyle/>
            <a:p>
              <a:endParaRPr lang="en-US"/>
            </a:p>
          </p:txBody>
        </p:sp>
        <p:sp>
          <p:nvSpPr>
            <p:cNvPr id="391183" name="Text Box 15"/>
            <p:cNvSpPr txBox="1">
              <a:spLocks noChangeArrowheads="1"/>
            </p:cNvSpPr>
            <p:nvPr/>
          </p:nvSpPr>
          <p:spPr bwMode="auto">
            <a:xfrm>
              <a:off x="4826" y="823"/>
              <a:ext cx="696" cy="601"/>
            </a:xfrm>
            <a:prstGeom prst="rect">
              <a:avLst/>
            </a:prstGeom>
            <a:noFill/>
            <a:ln w="9525">
              <a:noFill/>
              <a:miter lim="800000"/>
              <a:headEnd/>
              <a:tailEnd/>
            </a:ln>
            <a:effectLst/>
          </p:spPr>
          <p:txBody>
            <a:bodyPr>
              <a:spAutoFit/>
            </a:bodyPr>
            <a:lstStyle/>
            <a:p>
              <a:pPr algn="ctr"/>
              <a:r>
                <a:rPr lang="en-US" sz="1400" b="1" dirty="0">
                  <a:solidFill>
                    <a:schemeClr val="bg1"/>
                  </a:solidFill>
                </a:rPr>
                <a:t>Traditional Machine Learning Systems</a:t>
              </a:r>
            </a:p>
          </p:txBody>
        </p:sp>
        <p:sp>
          <p:nvSpPr>
            <p:cNvPr id="391186" name="Line 18"/>
            <p:cNvSpPr>
              <a:spLocks noChangeShapeType="1"/>
            </p:cNvSpPr>
            <p:nvPr/>
          </p:nvSpPr>
          <p:spPr bwMode="auto">
            <a:xfrm flipV="1">
              <a:off x="4675" y="1173"/>
              <a:ext cx="242" cy="163"/>
            </a:xfrm>
            <a:prstGeom prst="line">
              <a:avLst/>
            </a:prstGeom>
            <a:noFill/>
            <a:ln w="38100">
              <a:solidFill>
                <a:srgbClr val="3399FF"/>
              </a:solidFill>
              <a:round/>
              <a:headEnd type="triangle" w="med" len="med"/>
              <a:tailEnd/>
            </a:ln>
            <a:effectLst/>
          </p:spPr>
          <p:txBody>
            <a:bodyPr/>
            <a:lstStyle/>
            <a:p>
              <a:endParaRPr lang="en-US"/>
            </a:p>
          </p:txBody>
        </p:sp>
      </p:grpSp>
      <p:grpSp>
        <p:nvGrpSpPr>
          <p:cNvPr id="6" name="Group 41"/>
          <p:cNvGrpSpPr>
            <a:grpSpLocks/>
          </p:cNvGrpSpPr>
          <p:nvPr/>
        </p:nvGrpSpPr>
        <p:grpSpPr bwMode="auto">
          <a:xfrm>
            <a:off x="3256702" y="3173413"/>
            <a:ext cx="2090722" cy="304800"/>
            <a:chOff x="1539" y="1999"/>
            <a:chExt cx="988" cy="192"/>
          </a:xfrm>
        </p:grpSpPr>
        <p:sp>
          <p:nvSpPr>
            <p:cNvPr id="391201" name="Line 33"/>
            <p:cNvSpPr>
              <a:spLocks noChangeShapeType="1"/>
            </p:cNvSpPr>
            <p:nvPr/>
          </p:nvSpPr>
          <p:spPr bwMode="auto">
            <a:xfrm flipV="1">
              <a:off x="1539" y="2107"/>
              <a:ext cx="400" cy="6"/>
            </a:xfrm>
            <a:prstGeom prst="line">
              <a:avLst/>
            </a:prstGeom>
            <a:noFill/>
            <a:ln w="38100">
              <a:solidFill>
                <a:schemeClr val="hlink"/>
              </a:solidFill>
              <a:round/>
              <a:headEnd type="triangle" w="med" len="med"/>
              <a:tailEnd/>
            </a:ln>
            <a:effectLst/>
          </p:spPr>
          <p:txBody>
            <a:bodyPr/>
            <a:lstStyle/>
            <a:p>
              <a:endParaRPr lang="en-US"/>
            </a:p>
          </p:txBody>
        </p:sp>
        <p:sp>
          <p:nvSpPr>
            <p:cNvPr id="391202" name="Text Box 34"/>
            <p:cNvSpPr txBox="1">
              <a:spLocks noChangeArrowheads="1"/>
            </p:cNvSpPr>
            <p:nvPr/>
          </p:nvSpPr>
          <p:spPr bwMode="auto">
            <a:xfrm>
              <a:off x="1831" y="1999"/>
              <a:ext cx="696" cy="192"/>
            </a:xfrm>
            <a:prstGeom prst="rect">
              <a:avLst/>
            </a:prstGeom>
            <a:noFill/>
            <a:ln w="9525">
              <a:noFill/>
              <a:miter lim="800000"/>
              <a:headEnd/>
              <a:tailEnd/>
            </a:ln>
            <a:effectLst/>
          </p:spPr>
          <p:txBody>
            <a:bodyPr>
              <a:spAutoFit/>
            </a:bodyPr>
            <a:lstStyle/>
            <a:p>
              <a:pPr algn="ctr"/>
              <a:r>
                <a:rPr lang="en-US" sz="1400" b="1" dirty="0">
                  <a:solidFill>
                    <a:schemeClr val="hlink"/>
                  </a:solidFill>
                </a:rPr>
                <a:t>Our Aim</a:t>
              </a:r>
            </a:p>
          </p:txBody>
        </p:sp>
      </p:grpSp>
      <p:sp>
        <p:nvSpPr>
          <p:cNvPr id="391194" name="Line 26"/>
          <p:cNvSpPr>
            <a:spLocks noChangeShapeType="1"/>
          </p:cNvSpPr>
          <p:nvPr/>
        </p:nvSpPr>
        <p:spPr bwMode="auto">
          <a:xfrm flipV="1">
            <a:off x="2535106" y="1927226"/>
            <a:ext cx="0" cy="1858963"/>
          </a:xfrm>
          <a:prstGeom prst="line">
            <a:avLst/>
          </a:prstGeom>
          <a:noFill/>
          <a:ln w="9525">
            <a:solidFill>
              <a:schemeClr val="bg2"/>
            </a:solidFill>
            <a:round/>
            <a:headEnd/>
            <a:tailEnd type="triangle" w="med" len="med"/>
          </a:ln>
          <a:effectLst/>
        </p:spPr>
        <p:txBody>
          <a:bodyPr/>
          <a:lstStyle/>
          <a:p>
            <a:endParaRPr lang="en-US"/>
          </a:p>
        </p:txBody>
      </p:sp>
      <p:sp>
        <p:nvSpPr>
          <p:cNvPr id="391195" name="Line 27"/>
          <p:cNvSpPr>
            <a:spLocks noChangeShapeType="1"/>
          </p:cNvSpPr>
          <p:nvPr/>
        </p:nvSpPr>
        <p:spPr bwMode="auto">
          <a:xfrm>
            <a:off x="2518178" y="3792538"/>
            <a:ext cx="3201683" cy="0"/>
          </a:xfrm>
          <a:prstGeom prst="line">
            <a:avLst/>
          </a:prstGeom>
          <a:noFill/>
          <a:ln w="9525">
            <a:solidFill>
              <a:schemeClr val="bg2"/>
            </a:solidFill>
            <a:round/>
            <a:headEnd/>
            <a:tailEnd type="triangle" w="med" len="med"/>
          </a:ln>
          <a:effectLst/>
        </p:spPr>
        <p:txBody>
          <a:bodyPr/>
          <a:lstStyle/>
          <a:p>
            <a:endParaRPr lang="en-US"/>
          </a:p>
        </p:txBody>
      </p:sp>
      <p:sp>
        <p:nvSpPr>
          <p:cNvPr id="391196" name="Text Box 28"/>
          <p:cNvSpPr txBox="1">
            <a:spLocks noChangeArrowheads="1"/>
          </p:cNvSpPr>
          <p:nvPr/>
        </p:nvSpPr>
        <p:spPr bwMode="auto">
          <a:xfrm>
            <a:off x="3121272" y="3870326"/>
            <a:ext cx="1287532" cy="369332"/>
          </a:xfrm>
          <a:prstGeom prst="rect">
            <a:avLst/>
          </a:prstGeom>
          <a:noFill/>
          <a:ln w="9525">
            <a:noFill/>
            <a:miter lim="800000"/>
            <a:headEnd/>
            <a:tailEnd/>
          </a:ln>
          <a:effectLst/>
        </p:spPr>
        <p:txBody>
          <a:bodyPr wrap="none">
            <a:spAutoFit/>
          </a:bodyPr>
          <a:lstStyle/>
          <a:p>
            <a:r>
              <a:rPr lang="en-US" sz="1800">
                <a:solidFill>
                  <a:schemeClr val="bg2"/>
                </a:solidFill>
                <a:latin typeface="Helvetica" pitchFamily="34" charset="0"/>
              </a:rPr>
              <a:t>Label Cost</a:t>
            </a:r>
          </a:p>
        </p:txBody>
      </p:sp>
      <p:sp>
        <p:nvSpPr>
          <p:cNvPr id="391197" name="Text Box 29"/>
          <p:cNvSpPr txBox="1">
            <a:spLocks noChangeArrowheads="1"/>
          </p:cNvSpPr>
          <p:nvPr/>
        </p:nvSpPr>
        <p:spPr bwMode="auto">
          <a:xfrm>
            <a:off x="0" y="2490788"/>
            <a:ext cx="1851789" cy="646331"/>
          </a:xfrm>
          <a:prstGeom prst="rect">
            <a:avLst/>
          </a:prstGeom>
          <a:noFill/>
          <a:ln w="9525">
            <a:noFill/>
            <a:miter lim="800000"/>
            <a:headEnd/>
            <a:tailEnd/>
          </a:ln>
          <a:effectLst/>
        </p:spPr>
        <p:txBody>
          <a:bodyPr wrap="none">
            <a:spAutoFit/>
          </a:bodyPr>
          <a:lstStyle/>
          <a:p>
            <a:pPr algn="ctr"/>
            <a:r>
              <a:rPr lang="en-US" sz="1800">
                <a:solidFill>
                  <a:schemeClr val="bg2"/>
                </a:solidFill>
                <a:latin typeface="Helvetica" pitchFamily="34" charset="0"/>
              </a:rPr>
              <a:t>Misclassification</a:t>
            </a:r>
          </a:p>
          <a:p>
            <a:pPr algn="ctr"/>
            <a:r>
              <a:rPr lang="en-US" sz="1800">
                <a:solidFill>
                  <a:schemeClr val="bg2"/>
                </a:solidFill>
                <a:latin typeface="Helvetica" pitchFamily="34" charset="0"/>
              </a:rPr>
              <a:t> Cost</a:t>
            </a:r>
          </a:p>
        </p:txBody>
      </p:sp>
      <p:sp>
        <p:nvSpPr>
          <p:cNvPr id="391204" name="Line 36"/>
          <p:cNvSpPr>
            <a:spLocks noChangeShapeType="1"/>
          </p:cNvSpPr>
          <p:nvPr/>
        </p:nvSpPr>
        <p:spPr bwMode="auto">
          <a:xfrm>
            <a:off x="2556268" y="2446338"/>
            <a:ext cx="3045091" cy="0"/>
          </a:xfrm>
          <a:prstGeom prst="line">
            <a:avLst/>
          </a:prstGeom>
          <a:noFill/>
          <a:ln w="28575">
            <a:solidFill>
              <a:schemeClr val="bg1"/>
            </a:solidFill>
            <a:round/>
            <a:headEnd/>
            <a:tailEnd/>
          </a:ln>
          <a:effectLst/>
        </p:spPr>
        <p:txBody>
          <a:bodyPr/>
          <a:lstStyle/>
          <a:p>
            <a:endParaRPr lang="en-US"/>
          </a:p>
        </p:txBody>
      </p:sp>
      <p:sp>
        <p:nvSpPr>
          <p:cNvPr id="391208" name="Oval 40"/>
          <p:cNvSpPr>
            <a:spLocks noChangeArrowheads="1"/>
          </p:cNvSpPr>
          <p:nvPr/>
        </p:nvSpPr>
        <p:spPr bwMode="auto">
          <a:xfrm rot="1733654">
            <a:off x="2630332" y="2952751"/>
            <a:ext cx="556538" cy="842963"/>
          </a:xfrm>
          <a:prstGeom prst="ellipse">
            <a:avLst/>
          </a:prstGeom>
          <a:solidFill>
            <a:schemeClr val="bg1"/>
          </a:solidFill>
          <a:ln w="9525">
            <a:solidFill>
              <a:schemeClr val="bg1"/>
            </a:solidFill>
            <a:round/>
            <a:headEnd/>
            <a:tailEnd/>
          </a:ln>
          <a:effectLst/>
        </p:spPr>
        <p:txBody>
          <a:bodyPr wrap="none"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1204"/>
                                        </p:tgtEl>
                                        <p:attrNameLst>
                                          <p:attrName>style.visibility</p:attrName>
                                        </p:attrNameLst>
                                      </p:cBhvr>
                                      <p:to>
                                        <p:strVal val="visible"/>
                                      </p:to>
                                    </p:set>
                                  </p:childTnLst>
                                </p:cTn>
                              </p:par>
                            </p:childTnLst>
                          </p:cTn>
                        </p:par>
                        <p:par>
                          <p:cTn id="7" fill="hold">
                            <p:stCondLst>
                              <p:cond delay="0"/>
                            </p:stCondLst>
                            <p:childTnLst>
                              <p:par>
                                <p:cTn id="8" presetID="64" presetClass="path" presetSubtype="0" accel="50000" decel="50000" fill="hold" grpId="1" nodeType="afterEffect">
                                  <p:stCondLst>
                                    <p:cond delay="0"/>
                                  </p:stCondLst>
                                  <p:childTnLst>
                                    <p:animMotion origin="layout" path="M -3.33333E-6 4.07031E-6 L -3.33333E-6 0.0821 " pathEditMode="relative" rAng="0" ptsTypes="AA">
                                      <p:cBhvr>
                                        <p:cTn id="9" dur="2000" fill="hold"/>
                                        <p:tgtEl>
                                          <p:spTgt spid="391204"/>
                                        </p:tgtEl>
                                        <p:attrNameLst>
                                          <p:attrName>ppt_x</p:attrName>
                                          <p:attrName>ppt_y</p:attrName>
                                        </p:attrNameLst>
                                      </p:cBhvr>
                                      <p:rCtr x="0" y="41"/>
                                    </p:animMotion>
                                  </p:childTnLst>
                                </p:cTn>
                              </p:par>
                              <p:par>
                                <p:cTn id="10" presetID="9"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91177"/>
                                        </p:tgtEl>
                                        <p:attrNameLst>
                                          <p:attrName>style.visibility</p:attrName>
                                        </p:attrNameLst>
                                      </p:cBhvr>
                                      <p:to>
                                        <p:strVal val="visible"/>
                                      </p:to>
                                    </p:set>
                                    <p:animEffect transition="in" filter="wipe(left)">
                                      <p:cBhvr>
                                        <p:cTn id="18" dur="500"/>
                                        <p:tgtEl>
                                          <p:spTgt spid="39117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1208"/>
                                        </p:tgtEl>
                                        <p:attrNameLst>
                                          <p:attrName>style.visibility</p:attrName>
                                        </p:attrNameLst>
                                      </p:cBhvr>
                                      <p:to>
                                        <p:strVal val="visible"/>
                                      </p:to>
                                    </p:set>
                                  </p:childTnLst>
                                </p:cTn>
                              </p:par>
                            </p:childTnLst>
                          </p:cTn>
                        </p:par>
                        <p:par>
                          <p:cTn id="23" fill="hold">
                            <p:stCondLst>
                              <p:cond delay="0"/>
                            </p:stCondLst>
                            <p:childTnLst>
                              <p:par>
                                <p:cTn id="24" presetID="0" presetClass="path" presetSubtype="0" accel="50000" decel="50000" fill="hold" grpId="1" nodeType="afterEffect">
                                  <p:stCondLst>
                                    <p:cond delay="0"/>
                                  </p:stCondLst>
                                  <p:childTnLst>
                                    <p:animMotion origin="layout" path="M -0.00295 -0.01572 C 0.00018 -0.01549 0.00348 -0.01618 0.0066 -0.01526 C 0.00782 -0.0148 0.00868 -0.01225 0.00973 -0.0111 C 0.01146 -0.00925 0.01354 -0.00786 0.01545 -0.00601 C 0.01719 -0.00393 0.01875 -0.00138 0.02032 0.0007 C 0.02188 0.00255 0.02518 0.00602 0.02518 0.00602 C 0.02344 0.01249 0.02483 0.01203 0.02014 0.01111 C 0.01823 0.01018 0.0165 0.00879 0.01459 0.00787 C 0.0125 0.00509 0.01025 0.00162 0.00782 -4.21832E-6 C 0.0066 0.0007 0.00539 0.00116 0.00417 0.00185 C 0.00348 0.00255 0.00191 0.00463 0.00191 0.00463 C 0.00243 0.01018 0.00191 0.01157 0.00417 0.01434 C 0.00174 0.0155 0.00174 0.01434 -0.00069 0.01319 C -0.00121 0.01272 -0.00208 0.01272 -0.0026 0.01249 C -0.00295 0.01226 -0.0033 0.01203 -0.00382 0.0118 C -0.0059 0.00625 -0.00382 -4.21832E-6 -3.05556E-6 -4.21832E-6 " pathEditMode="relative" rAng="0" ptsTypes="fffffffffffffffA">
                                      <p:cBhvr>
                                        <p:cTn id="25" dur="2000" fill="hold"/>
                                        <p:tgtEl>
                                          <p:spTgt spid="391208"/>
                                        </p:tgtEl>
                                        <p:attrNameLst>
                                          <p:attrName>ppt_x</p:attrName>
                                          <p:attrName>ppt_y</p:attrName>
                                        </p:attrNameLst>
                                      </p:cBhvr>
                                      <p:rCtr x="13" y="15"/>
                                    </p:animMotion>
                                  </p:childTnLst>
                                </p:cTn>
                              </p:par>
                              <p:par>
                                <p:cTn id="26" presetID="1"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7" grpId="0"/>
      <p:bldP spid="391204" grpId="0" animBg="1"/>
      <p:bldP spid="391204" grpId="1" animBg="1"/>
      <p:bldP spid="391208" grpId="0" animBg="1"/>
      <p:bldP spid="39120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p:txBody>
          <a:bodyPr/>
          <a:lstStyle/>
          <a:p>
            <a:r>
              <a:rPr lang="en-US" dirty="0" smtClean="0"/>
              <a:t>ESM and Active Learning</a:t>
            </a:r>
            <a:endParaRPr lang="en-US" dirty="0"/>
          </a:p>
        </p:txBody>
      </p:sp>
      <p:grpSp>
        <p:nvGrpSpPr>
          <p:cNvPr id="2" name="Group 55"/>
          <p:cNvGrpSpPr/>
          <p:nvPr/>
        </p:nvGrpSpPr>
        <p:grpSpPr>
          <a:xfrm>
            <a:off x="660228" y="5000626"/>
            <a:ext cx="517950" cy="835339"/>
            <a:chOff x="1563927" y="4427176"/>
            <a:chExt cx="396262" cy="789663"/>
          </a:xfrm>
        </p:grpSpPr>
        <p:sp>
          <p:nvSpPr>
            <p:cNvPr id="402449" name="Oval 17"/>
            <p:cNvSpPr>
              <a:spLocks noChangeArrowheads="1"/>
            </p:cNvSpPr>
            <p:nvPr/>
          </p:nvSpPr>
          <p:spPr bwMode="auto">
            <a:xfrm>
              <a:off x="1651384" y="4427176"/>
              <a:ext cx="224445" cy="213325"/>
            </a:xfrm>
            <a:prstGeom prst="ellipse">
              <a:avLst/>
            </a:prstGeom>
            <a:noFill/>
            <a:ln w="76200">
              <a:solidFill>
                <a:schemeClr val="bg2"/>
              </a:solidFill>
              <a:round/>
              <a:headEnd/>
              <a:tailEnd/>
            </a:ln>
            <a:effectLst/>
          </p:spPr>
          <p:txBody>
            <a:bodyPr wrap="none" anchor="ctr"/>
            <a:lstStyle/>
            <a:p>
              <a:endParaRPr lang="en-US"/>
            </a:p>
          </p:txBody>
        </p:sp>
        <p:sp>
          <p:nvSpPr>
            <p:cNvPr id="402450" name="Line 18"/>
            <p:cNvSpPr>
              <a:spLocks noChangeShapeType="1"/>
            </p:cNvSpPr>
            <p:nvPr/>
          </p:nvSpPr>
          <p:spPr bwMode="auto">
            <a:xfrm>
              <a:off x="1767476" y="4644116"/>
              <a:ext cx="3870" cy="409294"/>
            </a:xfrm>
            <a:prstGeom prst="line">
              <a:avLst/>
            </a:prstGeom>
            <a:noFill/>
            <a:ln w="76200">
              <a:solidFill>
                <a:schemeClr val="bg2"/>
              </a:solidFill>
              <a:round/>
              <a:headEnd/>
              <a:tailEnd/>
            </a:ln>
            <a:effectLst/>
          </p:spPr>
          <p:txBody>
            <a:bodyPr/>
            <a:lstStyle/>
            <a:p>
              <a:endParaRPr lang="en-US"/>
            </a:p>
          </p:txBody>
        </p:sp>
        <p:sp>
          <p:nvSpPr>
            <p:cNvPr id="402451" name="Line 19"/>
            <p:cNvSpPr>
              <a:spLocks noChangeShapeType="1"/>
            </p:cNvSpPr>
            <p:nvPr/>
          </p:nvSpPr>
          <p:spPr bwMode="auto">
            <a:xfrm flipH="1">
              <a:off x="1637453" y="5040394"/>
              <a:ext cx="130024" cy="173552"/>
            </a:xfrm>
            <a:prstGeom prst="line">
              <a:avLst/>
            </a:prstGeom>
            <a:noFill/>
            <a:ln w="76200">
              <a:solidFill>
                <a:schemeClr val="bg2"/>
              </a:solidFill>
              <a:round/>
              <a:headEnd/>
              <a:tailEnd/>
            </a:ln>
            <a:effectLst/>
          </p:spPr>
          <p:txBody>
            <a:bodyPr/>
            <a:lstStyle/>
            <a:p>
              <a:endParaRPr lang="en-US"/>
            </a:p>
          </p:txBody>
        </p:sp>
        <p:sp>
          <p:nvSpPr>
            <p:cNvPr id="402452" name="Line 20"/>
            <p:cNvSpPr>
              <a:spLocks noChangeShapeType="1"/>
            </p:cNvSpPr>
            <p:nvPr/>
          </p:nvSpPr>
          <p:spPr bwMode="auto">
            <a:xfrm rot="5400000" flipH="1">
              <a:off x="1759440" y="5066396"/>
              <a:ext cx="167767" cy="133119"/>
            </a:xfrm>
            <a:prstGeom prst="line">
              <a:avLst/>
            </a:prstGeom>
            <a:noFill/>
            <a:ln w="76200">
              <a:solidFill>
                <a:schemeClr val="bg2"/>
              </a:solidFill>
              <a:round/>
              <a:headEnd/>
              <a:tailEnd/>
            </a:ln>
            <a:effectLst/>
          </p:spPr>
          <p:txBody>
            <a:bodyPr/>
            <a:lstStyle/>
            <a:p>
              <a:endParaRPr lang="en-US"/>
            </a:p>
          </p:txBody>
        </p:sp>
        <p:sp>
          <p:nvSpPr>
            <p:cNvPr id="402453" name="Line 21"/>
            <p:cNvSpPr>
              <a:spLocks noChangeShapeType="1"/>
            </p:cNvSpPr>
            <p:nvPr/>
          </p:nvSpPr>
          <p:spPr bwMode="auto">
            <a:xfrm flipV="1">
              <a:off x="1763606" y="4679550"/>
              <a:ext cx="196583" cy="91838"/>
            </a:xfrm>
            <a:prstGeom prst="line">
              <a:avLst/>
            </a:prstGeom>
            <a:noFill/>
            <a:ln w="76200">
              <a:solidFill>
                <a:schemeClr val="bg2"/>
              </a:solidFill>
              <a:round/>
              <a:headEnd/>
              <a:tailEnd/>
            </a:ln>
            <a:effectLst/>
          </p:spPr>
          <p:txBody>
            <a:bodyPr/>
            <a:lstStyle/>
            <a:p>
              <a:endParaRPr lang="en-US"/>
            </a:p>
          </p:txBody>
        </p:sp>
        <p:sp>
          <p:nvSpPr>
            <p:cNvPr id="402454" name="Line 22"/>
            <p:cNvSpPr>
              <a:spLocks noChangeShapeType="1"/>
            </p:cNvSpPr>
            <p:nvPr/>
          </p:nvSpPr>
          <p:spPr bwMode="auto">
            <a:xfrm flipH="1" flipV="1">
              <a:off x="1563927" y="4702691"/>
              <a:ext cx="203549" cy="62190"/>
            </a:xfrm>
            <a:prstGeom prst="line">
              <a:avLst/>
            </a:prstGeom>
            <a:noFill/>
            <a:ln w="76200">
              <a:solidFill>
                <a:schemeClr val="bg2"/>
              </a:solidFill>
              <a:round/>
              <a:headEnd/>
              <a:tailEnd/>
            </a:ln>
            <a:effectLst/>
          </p:spPr>
          <p:txBody>
            <a:bodyPr/>
            <a:lstStyle/>
            <a:p>
              <a:endParaRPr lang="en-US"/>
            </a:p>
          </p:txBody>
        </p:sp>
      </p:grpSp>
      <p:grpSp>
        <p:nvGrpSpPr>
          <p:cNvPr id="3" name="Group 56"/>
          <p:cNvGrpSpPr/>
          <p:nvPr/>
        </p:nvGrpSpPr>
        <p:grpSpPr>
          <a:xfrm>
            <a:off x="4520023" y="5219700"/>
            <a:ext cx="1310553" cy="637302"/>
            <a:chOff x="3952875" y="5200650"/>
            <a:chExt cx="983171" cy="637302"/>
          </a:xfrm>
        </p:grpSpPr>
        <p:sp>
          <p:nvSpPr>
            <p:cNvPr id="402455" name="Oval 23"/>
            <p:cNvSpPr>
              <a:spLocks noChangeArrowheads="1"/>
            </p:cNvSpPr>
            <p:nvPr/>
          </p:nvSpPr>
          <p:spPr bwMode="auto">
            <a:xfrm>
              <a:off x="3952875" y="5203144"/>
              <a:ext cx="250612" cy="253175"/>
            </a:xfrm>
            <a:prstGeom prst="ellipse">
              <a:avLst/>
            </a:prstGeom>
            <a:solidFill>
              <a:srgbClr val="339966"/>
            </a:solidFill>
            <a:ln w="9525">
              <a:solidFill>
                <a:schemeClr val="tx1"/>
              </a:solidFill>
              <a:round/>
              <a:headEnd/>
              <a:tailEnd/>
            </a:ln>
            <a:effectLst/>
          </p:spPr>
          <p:txBody>
            <a:bodyPr wrap="none" anchor="ctr"/>
            <a:lstStyle/>
            <a:p>
              <a:endParaRPr lang="en-US"/>
            </a:p>
          </p:txBody>
        </p:sp>
        <p:sp>
          <p:nvSpPr>
            <p:cNvPr id="402456" name="Oval 24"/>
            <p:cNvSpPr>
              <a:spLocks noChangeArrowheads="1"/>
            </p:cNvSpPr>
            <p:nvPr/>
          </p:nvSpPr>
          <p:spPr bwMode="auto">
            <a:xfrm>
              <a:off x="4310158" y="5200650"/>
              <a:ext cx="250612" cy="253175"/>
            </a:xfrm>
            <a:prstGeom prst="ellipse">
              <a:avLst/>
            </a:prstGeom>
            <a:solidFill>
              <a:srgbClr val="339966"/>
            </a:solidFill>
            <a:ln w="9525">
              <a:solidFill>
                <a:schemeClr val="tx1"/>
              </a:solidFill>
              <a:round/>
              <a:headEnd/>
              <a:tailEnd/>
            </a:ln>
            <a:effectLst/>
          </p:spPr>
          <p:txBody>
            <a:bodyPr wrap="none" anchor="ctr"/>
            <a:lstStyle/>
            <a:p>
              <a:endParaRPr lang="en-US"/>
            </a:p>
          </p:txBody>
        </p:sp>
        <p:sp>
          <p:nvSpPr>
            <p:cNvPr id="402457" name="Oval 25"/>
            <p:cNvSpPr>
              <a:spLocks noChangeArrowheads="1"/>
            </p:cNvSpPr>
            <p:nvPr/>
          </p:nvSpPr>
          <p:spPr bwMode="auto">
            <a:xfrm>
              <a:off x="4679009" y="5200650"/>
              <a:ext cx="250612" cy="253175"/>
            </a:xfrm>
            <a:prstGeom prst="ellipse">
              <a:avLst/>
            </a:prstGeom>
            <a:solidFill>
              <a:srgbClr val="339966"/>
            </a:solidFill>
            <a:ln w="9525">
              <a:solidFill>
                <a:schemeClr val="tx1"/>
              </a:solidFill>
              <a:round/>
              <a:headEnd/>
              <a:tailEnd/>
            </a:ln>
            <a:effectLst/>
          </p:spPr>
          <p:txBody>
            <a:bodyPr wrap="none" anchor="ctr"/>
            <a:lstStyle/>
            <a:p>
              <a:endParaRPr lang="en-US"/>
            </a:p>
          </p:txBody>
        </p:sp>
        <p:sp>
          <p:nvSpPr>
            <p:cNvPr id="402459" name="Oval 27"/>
            <p:cNvSpPr>
              <a:spLocks noChangeArrowheads="1"/>
            </p:cNvSpPr>
            <p:nvPr/>
          </p:nvSpPr>
          <p:spPr bwMode="auto">
            <a:xfrm>
              <a:off x="3959301" y="5584777"/>
              <a:ext cx="250612" cy="253175"/>
            </a:xfrm>
            <a:prstGeom prst="ellipse">
              <a:avLst/>
            </a:prstGeom>
            <a:solidFill>
              <a:srgbClr val="339966"/>
            </a:solidFill>
            <a:ln w="9525">
              <a:solidFill>
                <a:schemeClr val="tx1"/>
              </a:solidFill>
              <a:round/>
              <a:headEnd/>
              <a:tailEnd/>
            </a:ln>
            <a:effectLst/>
          </p:spPr>
          <p:txBody>
            <a:bodyPr wrap="none" anchor="ctr"/>
            <a:lstStyle/>
            <a:p>
              <a:endParaRPr lang="en-US"/>
            </a:p>
          </p:txBody>
        </p:sp>
        <p:sp>
          <p:nvSpPr>
            <p:cNvPr id="402460" name="Oval 28"/>
            <p:cNvSpPr>
              <a:spLocks noChangeArrowheads="1"/>
            </p:cNvSpPr>
            <p:nvPr/>
          </p:nvSpPr>
          <p:spPr bwMode="auto">
            <a:xfrm>
              <a:off x="4316585" y="5582283"/>
              <a:ext cx="250612" cy="253175"/>
            </a:xfrm>
            <a:prstGeom prst="ellipse">
              <a:avLst/>
            </a:prstGeom>
            <a:solidFill>
              <a:srgbClr val="339966"/>
            </a:solidFill>
            <a:ln w="9525">
              <a:solidFill>
                <a:schemeClr val="tx1"/>
              </a:solidFill>
              <a:round/>
              <a:headEnd/>
              <a:tailEnd/>
            </a:ln>
            <a:effectLst/>
          </p:spPr>
          <p:txBody>
            <a:bodyPr wrap="none" anchor="ctr"/>
            <a:lstStyle/>
            <a:p>
              <a:endParaRPr lang="en-US"/>
            </a:p>
          </p:txBody>
        </p:sp>
        <p:sp>
          <p:nvSpPr>
            <p:cNvPr id="402461" name="Oval 29"/>
            <p:cNvSpPr>
              <a:spLocks noChangeArrowheads="1"/>
            </p:cNvSpPr>
            <p:nvPr/>
          </p:nvSpPr>
          <p:spPr bwMode="auto">
            <a:xfrm>
              <a:off x="4685434" y="5582283"/>
              <a:ext cx="250612" cy="253175"/>
            </a:xfrm>
            <a:prstGeom prst="ellipse">
              <a:avLst/>
            </a:prstGeom>
            <a:solidFill>
              <a:srgbClr val="339966"/>
            </a:solidFill>
            <a:ln w="9525">
              <a:solidFill>
                <a:schemeClr val="tx1"/>
              </a:solidFill>
              <a:round/>
              <a:headEnd/>
              <a:tailEnd/>
            </a:ln>
            <a:effectLst/>
          </p:spPr>
          <p:txBody>
            <a:bodyPr wrap="none" anchor="ctr"/>
            <a:lstStyle/>
            <a:p>
              <a:endParaRPr lang="en-US"/>
            </a:p>
          </p:txBody>
        </p:sp>
        <p:sp>
          <p:nvSpPr>
            <p:cNvPr id="402467" name="Line 35"/>
            <p:cNvSpPr>
              <a:spLocks noChangeShapeType="1"/>
            </p:cNvSpPr>
            <p:nvPr/>
          </p:nvSpPr>
          <p:spPr bwMode="auto">
            <a:xfrm>
              <a:off x="4154650" y="5417657"/>
              <a:ext cx="212056" cy="205783"/>
            </a:xfrm>
            <a:prstGeom prst="line">
              <a:avLst/>
            </a:prstGeom>
            <a:noFill/>
            <a:ln w="28575">
              <a:solidFill>
                <a:schemeClr val="bg2"/>
              </a:solidFill>
              <a:round/>
              <a:headEnd/>
              <a:tailEnd/>
            </a:ln>
            <a:effectLst/>
          </p:spPr>
          <p:txBody>
            <a:bodyPr/>
            <a:lstStyle/>
            <a:p>
              <a:endParaRPr lang="en-US"/>
            </a:p>
          </p:txBody>
        </p:sp>
        <p:sp>
          <p:nvSpPr>
            <p:cNvPr id="402468" name="Line 36"/>
            <p:cNvSpPr>
              <a:spLocks noChangeShapeType="1"/>
            </p:cNvSpPr>
            <p:nvPr/>
          </p:nvSpPr>
          <p:spPr bwMode="auto">
            <a:xfrm>
              <a:off x="4520930" y="5415163"/>
              <a:ext cx="212057" cy="205783"/>
            </a:xfrm>
            <a:prstGeom prst="line">
              <a:avLst/>
            </a:prstGeom>
            <a:noFill/>
            <a:ln w="28575">
              <a:solidFill>
                <a:schemeClr val="bg2"/>
              </a:solidFill>
              <a:round/>
              <a:headEnd/>
              <a:tailEnd/>
            </a:ln>
            <a:effectLst/>
          </p:spPr>
          <p:txBody>
            <a:bodyPr/>
            <a:lstStyle/>
            <a:p>
              <a:endParaRPr lang="en-US"/>
            </a:p>
          </p:txBody>
        </p:sp>
        <p:sp>
          <p:nvSpPr>
            <p:cNvPr id="402470" name="Line 38"/>
            <p:cNvSpPr>
              <a:spLocks noChangeShapeType="1"/>
            </p:cNvSpPr>
            <p:nvPr/>
          </p:nvSpPr>
          <p:spPr bwMode="auto">
            <a:xfrm flipV="1">
              <a:off x="4145653" y="5408926"/>
              <a:ext cx="191494" cy="195805"/>
            </a:xfrm>
            <a:prstGeom prst="line">
              <a:avLst/>
            </a:prstGeom>
            <a:noFill/>
            <a:ln w="28575">
              <a:solidFill>
                <a:schemeClr val="bg2"/>
              </a:solidFill>
              <a:round/>
              <a:headEnd/>
              <a:tailEnd/>
            </a:ln>
            <a:effectLst/>
          </p:spPr>
          <p:txBody>
            <a:bodyPr/>
            <a:lstStyle/>
            <a:p>
              <a:endParaRPr lang="en-US"/>
            </a:p>
          </p:txBody>
        </p:sp>
        <p:sp>
          <p:nvSpPr>
            <p:cNvPr id="402471" name="Line 39"/>
            <p:cNvSpPr>
              <a:spLocks noChangeShapeType="1"/>
            </p:cNvSpPr>
            <p:nvPr/>
          </p:nvSpPr>
          <p:spPr bwMode="auto">
            <a:xfrm flipV="1">
              <a:off x="4529927" y="5415163"/>
              <a:ext cx="191493" cy="195805"/>
            </a:xfrm>
            <a:prstGeom prst="line">
              <a:avLst/>
            </a:prstGeom>
            <a:noFill/>
            <a:ln w="28575">
              <a:solidFill>
                <a:schemeClr val="bg2"/>
              </a:solidFill>
              <a:round/>
              <a:headEnd/>
              <a:tailEnd/>
            </a:ln>
            <a:effectLst/>
          </p:spPr>
          <p:txBody>
            <a:bodyPr/>
            <a:lstStyle/>
            <a:p>
              <a:endParaRPr lang="en-US"/>
            </a:p>
          </p:txBody>
        </p:sp>
        <p:sp>
          <p:nvSpPr>
            <p:cNvPr id="402473" name="Line 41"/>
            <p:cNvSpPr>
              <a:spLocks noChangeShapeType="1"/>
            </p:cNvSpPr>
            <p:nvPr/>
          </p:nvSpPr>
          <p:spPr bwMode="auto">
            <a:xfrm flipH="1">
              <a:off x="4068542" y="5436364"/>
              <a:ext cx="8997" cy="159637"/>
            </a:xfrm>
            <a:prstGeom prst="line">
              <a:avLst/>
            </a:prstGeom>
            <a:noFill/>
            <a:ln w="19050">
              <a:solidFill>
                <a:schemeClr val="bg2"/>
              </a:solidFill>
              <a:round/>
              <a:headEnd/>
              <a:tailEnd/>
            </a:ln>
            <a:effectLst/>
          </p:spPr>
          <p:txBody>
            <a:bodyPr/>
            <a:lstStyle/>
            <a:p>
              <a:endParaRPr lang="en-US"/>
            </a:p>
          </p:txBody>
        </p:sp>
        <p:sp>
          <p:nvSpPr>
            <p:cNvPr id="402474" name="Line 42"/>
            <p:cNvSpPr>
              <a:spLocks noChangeShapeType="1"/>
            </p:cNvSpPr>
            <p:nvPr/>
          </p:nvSpPr>
          <p:spPr bwMode="auto">
            <a:xfrm flipH="1">
              <a:off x="4434822" y="5460061"/>
              <a:ext cx="8995" cy="159637"/>
            </a:xfrm>
            <a:prstGeom prst="line">
              <a:avLst/>
            </a:prstGeom>
            <a:noFill/>
            <a:ln w="19050">
              <a:solidFill>
                <a:schemeClr val="bg2"/>
              </a:solidFill>
              <a:round/>
              <a:headEnd/>
              <a:tailEnd/>
            </a:ln>
            <a:effectLst/>
          </p:spPr>
          <p:txBody>
            <a:bodyPr/>
            <a:lstStyle/>
            <a:p>
              <a:endParaRPr lang="en-US"/>
            </a:p>
          </p:txBody>
        </p:sp>
        <p:sp>
          <p:nvSpPr>
            <p:cNvPr id="402475" name="Line 43"/>
            <p:cNvSpPr>
              <a:spLocks noChangeShapeType="1"/>
            </p:cNvSpPr>
            <p:nvPr/>
          </p:nvSpPr>
          <p:spPr bwMode="auto">
            <a:xfrm flipH="1">
              <a:off x="4803673" y="5460061"/>
              <a:ext cx="8997" cy="159637"/>
            </a:xfrm>
            <a:prstGeom prst="line">
              <a:avLst/>
            </a:prstGeom>
            <a:noFill/>
            <a:ln w="19050">
              <a:solidFill>
                <a:schemeClr val="bg2"/>
              </a:solidFill>
              <a:round/>
              <a:headEnd/>
              <a:tailEnd/>
            </a:ln>
            <a:effectLst/>
          </p:spPr>
          <p:txBody>
            <a:bodyPr/>
            <a:lstStyle/>
            <a:p>
              <a:endParaRPr lang="en-US"/>
            </a:p>
          </p:txBody>
        </p:sp>
      </p:grpSp>
      <p:sp>
        <p:nvSpPr>
          <p:cNvPr id="402478" name="Text Box 46"/>
          <p:cNvSpPr txBox="1">
            <a:spLocks noChangeArrowheads="1"/>
          </p:cNvSpPr>
          <p:nvPr/>
        </p:nvSpPr>
        <p:spPr bwMode="auto">
          <a:xfrm>
            <a:off x="2220610" y="2133600"/>
            <a:ext cx="1382109" cy="338554"/>
          </a:xfrm>
          <a:prstGeom prst="rect">
            <a:avLst/>
          </a:prstGeom>
          <a:noFill/>
          <a:ln w="9525">
            <a:noFill/>
            <a:miter lim="800000"/>
            <a:headEnd/>
            <a:tailEnd/>
          </a:ln>
          <a:effectLst/>
        </p:spPr>
        <p:txBody>
          <a:bodyPr wrap="none">
            <a:spAutoFit/>
          </a:bodyPr>
          <a:lstStyle/>
          <a:p>
            <a:pPr algn="ctr"/>
            <a:r>
              <a:rPr lang="en-US" sz="1600" b="1" dirty="0" smtClean="0">
                <a:solidFill>
                  <a:schemeClr val="bg2"/>
                </a:solidFill>
                <a:latin typeface="Helvetica" pitchFamily="34" charset="0"/>
              </a:rPr>
              <a:t>Pool of Data</a:t>
            </a:r>
            <a:endParaRPr lang="en-US" sz="1600" b="1" dirty="0">
              <a:solidFill>
                <a:schemeClr val="bg2"/>
              </a:solidFill>
              <a:latin typeface="Helvetica" pitchFamily="34" charset="0"/>
            </a:endParaRPr>
          </a:p>
        </p:txBody>
      </p:sp>
      <p:sp>
        <p:nvSpPr>
          <p:cNvPr id="402482" name="Text Box 50"/>
          <p:cNvSpPr txBox="1">
            <a:spLocks noChangeArrowheads="1"/>
          </p:cNvSpPr>
          <p:nvPr/>
        </p:nvSpPr>
        <p:spPr bwMode="auto">
          <a:xfrm>
            <a:off x="4465597" y="6004691"/>
            <a:ext cx="1109598" cy="338554"/>
          </a:xfrm>
          <a:prstGeom prst="rect">
            <a:avLst/>
          </a:prstGeom>
          <a:noFill/>
          <a:ln w="9525">
            <a:noFill/>
            <a:miter lim="800000"/>
            <a:headEnd/>
            <a:tailEnd/>
          </a:ln>
          <a:effectLst/>
        </p:spPr>
        <p:txBody>
          <a:bodyPr wrap="none">
            <a:spAutoFit/>
          </a:bodyPr>
          <a:lstStyle/>
          <a:p>
            <a:pPr algn="ctr"/>
            <a:r>
              <a:rPr lang="en-US" sz="1600" b="1" dirty="0">
                <a:solidFill>
                  <a:schemeClr val="bg2"/>
                </a:solidFill>
                <a:latin typeface="Helvetica" pitchFamily="34" charset="0"/>
              </a:rPr>
              <a:t>Classifier</a:t>
            </a:r>
          </a:p>
        </p:txBody>
      </p:sp>
      <p:sp>
        <p:nvSpPr>
          <p:cNvPr id="402483" name="Text Box 51"/>
          <p:cNvSpPr txBox="1">
            <a:spLocks noChangeArrowheads="1"/>
          </p:cNvSpPr>
          <p:nvPr/>
        </p:nvSpPr>
        <p:spPr bwMode="auto">
          <a:xfrm>
            <a:off x="515626" y="6052249"/>
            <a:ext cx="639919" cy="338554"/>
          </a:xfrm>
          <a:prstGeom prst="rect">
            <a:avLst/>
          </a:prstGeom>
          <a:noFill/>
          <a:ln w="9525">
            <a:noFill/>
            <a:miter lim="800000"/>
            <a:headEnd/>
            <a:tailEnd/>
          </a:ln>
          <a:effectLst/>
        </p:spPr>
        <p:txBody>
          <a:bodyPr wrap="none">
            <a:spAutoFit/>
          </a:bodyPr>
          <a:lstStyle/>
          <a:p>
            <a:pPr algn="ctr"/>
            <a:r>
              <a:rPr lang="en-US" sz="1600" b="1" dirty="0">
                <a:solidFill>
                  <a:schemeClr val="bg2"/>
                </a:solidFill>
                <a:latin typeface="Helvetica" pitchFamily="34" charset="0"/>
              </a:rPr>
              <a:t>User</a:t>
            </a:r>
          </a:p>
        </p:txBody>
      </p:sp>
      <p:sp>
        <p:nvSpPr>
          <p:cNvPr id="402484" name="AutoShape 52"/>
          <p:cNvSpPr>
            <a:spLocks noChangeArrowheads="1"/>
          </p:cNvSpPr>
          <p:nvPr/>
        </p:nvSpPr>
        <p:spPr bwMode="auto">
          <a:xfrm>
            <a:off x="799892" y="4029076"/>
            <a:ext cx="729207" cy="847724"/>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402487" name="AutoShape 55"/>
          <p:cNvSpPr>
            <a:spLocks noChangeArrowheads="1"/>
          </p:cNvSpPr>
          <p:nvPr/>
        </p:nvSpPr>
        <p:spPr bwMode="auto">
          <a:xfrm rot="5400000">
            <a:off x="4727821" y="4240305"/>
            <a:ext cx="828676" cy="711017"/>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402489" name="AutoShape 57"/>
          <p:cNvSpPr>
            <a:spLocks noChangeArrowheads="1"/>
          </p:cNvSpPr>
          <p:nvPr/>
        </p:nvSpPr>
        <p:spPr bwMode="auto">
          <a:xfrm>
            <a:off x="2361585" y="5419726"/>
            <a:ext cx="1574389" cy="390525"/>
          </a:xfrm>
          <a:prstGeom prst="leftArrow">
            <a:avLst>
              <a:gd name="adj1" fmla="val 50000"/>
              <a:gd name="adj2" fmla="val 67870"/>
            </a:avLst>
          </a:prstGeom>
          <a:solidFill>
            <a:schemeClr val="accent1"/>
          </a:solidFill>
          <a:ln w="9525">
            <a:solidFill>
              <a:schemeClr val="tx1"/>
            </a:solidFill>
            <a:miter lim="800000"/>
            <a:headEnd/>
            <a:tailEnd/>
          </a:ln>
          <a:effectLst/>
        </p:spPr>
        <p:txBody>
          <a:bodyPr wrap="none" anchor="ctr"/>
          <a:lstStyle/>
          <a:p>
            <a:endParaRPr lang="en-US"/>
          </a:p>
        </p:txBody>
      </p:sp>
      <p:sp>
        <p:nvSpPr>
          <p:cNvPr id="402490" name="Text Box 58"/>
          <p:cNvSpPr txBox="1">
            <a:spLocks noChangeArrowheads="1"/>
          </p:cNvSpPr>
          <p:nvPr/>
        </p:nvSpPr>
        <p:spPr bwMode="auto">
          <a:xfrm>
            <a:off x="4722246" y="3746547"/>
            <a:ext cx="916020" cy="338554"/>
          </a:xfrm>
          <a:prstGeom prst="rect">
            <a:avLst/>
          </a:prstGeom>
          <a:noFill/>
          <a:ln w="9525">
            <a:noFill/>
            <a:miter lim="800000"/>
            <a:headEnd/>
            <a:tailEnd/>
          </a:ln>
          <a:effectLst/>
        </p:spPr>
        <p:txBody>
          <a:bodyPr wrap="none">
            <a:spAutoFit/>
          </a:bodyPr>
          <a:lstStyle/>
          <a:p>
            <a:r>
              <a:rPr lang="en-US" sz="1600" dirty="0">
                <a:solidFill>
                  <a:schemeClr val="hlink"/>
                </a:solidFill>
              </a:rPr>
              <a:t>Training</a:t>
            </a:r>
          </a:p>
        </p:txBody>
      </p:sp>
      <p:sp>
        <p:nvSpPr>
          <p:cNvPr id="402491" name="Text Box 59"/>
          <p:cNvSpPr txBox="1">
            <a:spLocks noChangeArrowheads="1"/>
          </p:cNvSpPr>
          <p:nvPr/>
        </p:nvSpPr>
        <p:spPr bwMode="auto">
          <a:xfrm>
            <a:off x="2188333" y="5950762"/>
            <a:ext cx="1596912" cy="584775"/>
          </a:xfrm>
          <a:prstGeom prst="rect">
            <a:avLst/>
          </a:prstGeom>
          <a:noFill/>
          <a:ln w="9525">
            <a:noFill/>
            <a:miter lim="800000"/>
            <a:headEnd/>
            <a:tailEnd/>
          </a:ln>
          <a:effectLst/>
        </p:spPr>
        <p:txBody>
          <a:bodyPr wrap="none">
            <a:spAutoFit/>
          </a:bodyPr>
          <a:lstStyle/>
          <a:p>
            <a:pPr algn="ctr"/>
            <a:r>
              <a:rPr lang="en-US" sz="1600" dirty="0" smtClean="0">
                <a:solidFill>
                  <a:schemeClr val="hlink"/>
                </a:solidFill>
              </a:rPr>
              <a:t>Active Learning</a:t>
            </a:r>
          </a:p>
          <a:p>
            <a:pPr algn="ctr"/>
            <a:r>
              <a:rPr lang="en-US" sz="1600" dirty="0" smtClean="0">
                <a:solidFill>
                  <a:schemeClr val="hlink"/>
                </a:solidFill>
              </a:rPr>
              <a:t>Heuristic</a:t>
            </a:r>
            <a:endParaRPr lang="en-US" sz="1600" dirty="0">
              <a:solidFill>
                <a:schemeClr val="hlink"/>
              </a:solidFill>
            </a:endParaRPr>
          </a:p>
        </p:txBody>
      </p:sp>
      <p:sp>
        <p:nvSpPr>
          <p:cNvPr id="402492" name="Text Box 60"/>
          <p:cNvSpPr txBox="1">
            <a:spLocks noChangeArrowheads="1"/>
          </p:cNvSpPr>
          <p:nvPr/>
        </p:nvSpPr>
        <p:spPr bwMode="auto">
          <a:xfrm>
            <a:off x="228541" y="3329493"/>
            <a:ext cx="981358" cy="830997"/>
          </a:xfrm>
          <a:prstGeom prst="rect">
            <a:avLst/>
          </a:prstGeom>
          <a:noFill/>
          <a:ln w="9525">
            <a:noFill/>
            <a:miter lim="800000"/>
            <a:headEnd/>
            <a:tailEnd/>
          </a:ln>
          <a:effectLst/>
        </p:spPr>
        <p:txBody>
          <a:bodyPr wrap="none">
            <a:spAutoFit/>
          </a:bodyPr>
          <a:lstStyle/>
          <a:p>
            <a:pPr algn="ctr"/>
            <a:r>
              <a:rPr lang="en-US" sz="1600" dirty="0" smtClean="0">
                <a:solidFill>
                  <a:schemeClr val="hlink"/>
                </a:solidFill>
              </a:rPr>
              <a:t>User </a:t>
            </a:r>
          </a:p>
          <a:p>
            <a:pPr algn="ctr"/>
            <a:r>
              <a:rPr lang="en-US" sz="1600" dirty="0" smtClean="0">
                <a:solidFill>
                  <a:schemeClr val="hlink"/>
                </a:solidFill>
              </a:rPr>
              <a:t>Provides</a:t>
            </a:r>
          </a:p>
          <a:p>
            <a:pPr algn="ctr"/>
            <a:r>
              <a:rPr lang="en-US" sz="1600" dirty="0" smtClean="0">
                <a:solidFill>
                  <a:schemeClr val="hlink"/>
                </a:solidFill>
              </a:rPr>
              <a:t>a Label</a:t>
            </a:r>
            <a:endParaRPr lang="en-US" sz="1600" dirty="0">
              <a:solidFill>
                <a:schemeClr val="hlink"/>
              </a:solidFill>
            </a:endParaRPr>
          </a:p>
        </p:txBody>
      </p:sp>
      <p:sp>
        <p:nvSpPr>
          <p:cNvPr id="402495" name="AutoShape 63"/>
          <p:cNvSpPr>
            <a:spLocks noChangeArrowheads="1"/>
          </p:cNvSpPr>
          <p:nvPr/>
        </p:nvSpPr>
        <p:spPr bwMode="auto">
          <a:xfrm rot="5400000">
            <a:off x="2853889" y="4159059"/>
            <a:ext cx="630285" cy="1513319"/>
          </a:xfrm>
          <a:prstGeom prst="chevron">
            <a:avLst>
              <a:gd name="adj" fmla="val 25000"/>
            </a:avLst>
          </a:prstGeom>
          <a:solidFill>
            <a:schemeClr val="tx1"/>
          </a:solidFill>
          <a:ln w="38100">
            <a:solidFill>
              <a:schemeClr val="bg2"/>
            </a:solidFill>
            <a:miter lim="800000"/>
            <a:headEnd/>
            <a:tailEnd/>
          </a:ln>
          <a:effectLst/>
        </p:spPr>
        <p:txBody>
          <a:bodyPr wrap="none" anchor="ctr"/>
          <a:lstStyle/>
          <a:p>
            <a:endParaRPr lang="en-US"/>
          </a:p>
        </p:txBody>
      </p:sp>
      <p:sp>
        <p:nvSpPr>
          <p:cNvPr id="402436" name="Rectangle 4"/>
          <p:cNvSpPr>
            <a:spLocks noChangeArrowheads="1"/>
          </p:cNvSpPr>
          <p:nvPr/>
        </p:nvSpPr>
        <p:spPr bwMode="auto">
          <a:xfrm>
            <a:off x="1523603" y="2457451"/>
            <a:ext cx="3275747" cy="2076449"/>
          </a:xfrm>
          <a:prstGeom prst="rect">
            <a:avLst/>
          </a:prstGeom>
          <a:noFill/>
          <a:ln w="6350">
            <a:solidFill>
              <a:schemeClr val="bg2"/>
            </a:solidFill>
            <a:miter lim="800000"/>
            <a:headEnd/>
            <a:tailEnd/>
          </a:ln>
          <a:effectLst/>
        </p:spPr>
        <p:txBody>
          <a:bodyPr wrap="none" anchor="ctr"/>
          <a:lstStyle/>
          <a:p>
            <a:endParaRPr lang="en-US"/>
          </a:p>
        </p:txBody>
      </p:sp>
      <p:sp>
        <p:nvSpPr>
          <p:cNvPr id="402437" name="Oval 5"/>
          <p:cNvSpPr>
            <a:spLocks noChangeArrowheads="1"/>
          </p:cNvSpPr>
          <p:nvPr/>
        </p:nvSpPr>
        <p:spPr bwMode="auto">
          <a:xfrm>
            <a:off x="2010200" y="2864278"/>
            <a:ext cx="180522" cy="141095"/>
          </a:xfrm>
          <a:prstGeom prst="ellipse">
            <a:avLst/>
          </a:prstGeom>
          <a:noFill/>
          <a:ln w="28575">
            <a:solidFill>
              <a:schemeClr val="bg2"/>
            </a:solidFill>
            <a:round/>
            <a:headEnd/>
            <a:tailEnd/>
          </a:ln>
          <a:effectLst/>
        </p:spPr>
        <p:txBody>
          <a:bodyPr wrap="none" anchor="ctr"/>
          <a:lstStyle/>
          <a:p>
            <a:endParaRPr lang="en-US"/>
          </a:p>
        </p:txBody>
      </p:sp>
      <p:sp>
        <p:nvSpPr>
          <p:cNvPr id="402438" name="Oval 6"/>
          <p:cNvSpPr>
            <a:spLocks noChangeArrowheads="1"/>
          </p:cNvSpPr>
          <p:nvPr/>
        </p:nvSpPr>
        <p:spPr bwMode="auto">
          <a:xfrm>
            <a:off x="2319666" y="3106487"/>
            <a:ext cx="180522" cy="141095"/>
          </a:xfrm>
          <a:prstGeom prst="ellipse">
            <a:avLst/>
          </a:prstGeom>
          <a:noFill/>
          <a:ln w="28575">
            <a:solidFill>
              <a:schemeClr val="bg2"/>
            </a:solidFill>
            <a:round/>
            <a:headEnd/>
            <a:tailEnd/>
          </a:ln>
          <a:effectLst/>
        </p:spPr>
        <p:txBody>
          <a:bodyPr wrap="none" anchor="ctr"/>
          <a:lstStyle/>
          <a:p>
            <a:endParaRPr lang="en-US"/>
          </a:p>
        </p:txBody>
      </p:sp>
      <p:sp>
        <p:nvSpPr>
          <p:cNvPr id="402439" name="Oval 7"/>
          <p:cNvSpPr>
            <a:spLocks noChangeArrowheads="1"/>
          </p:cNvSpPr>
          <p:nvPr/>
        </p:nvSpPr>
        <p:spPr bwMode="auto">
          <a:xfrm>
            <a:off x="1868361" y="3287561"/>
            <a:ext cx="180522" cy="141095"/>
          </a:xfrm>
          <a:prstGeom prst="ellipse">
            <a:avLst/>
          </a:prstGeom>
          <a:noFill/>
          <a:ln w="28575">
            <a:solidFill>
              <a:schemeClr val="bg2"/>
            </a:solidFill>
            <a:round/>
            <a:headEnd/>
            <a:tailEnd/>
          </a:ln>
          <a:effectLst/>
        </p:spPr>
        <p:txBody>
          <a:bodyPr wrap="none" anchor="ctr"/>
          <a:lstStyle/>
          <a:p>
            <a:endParaRPr lang="en-US"/>
          </a:p>
        </p:txBody>
      </p:sp>
      <p:sp>
        <p:nvSpPr>
          <p:cNvPr id="402440" name="Oval 8"/>
          <p:cNvSpPr>
            <a:spLocks noChangeArrowheads="1"/>
          </p:cNvSpPr>
          <p:nvPr/>
        </p:nvSpPr>
        <p:spPr bwMode="auto">
          <a:xfrm>
            <a:off x="2861234" y="3139410"/>
            <a:ext cx="180522" cy="141095"/>
          </a:xfrm>
          <a:prstGeom prst="ellipse">
            <a:avLst/>
          </a:prstGeom>
          <a:noFill/>
          <a:ln w="28575">
            <a:solidFill>
              <a:schemeClr val="bg2"/>
            </a:solidFill>
            <a:round/>
            <a:headEnd/>
            <a:tailEnd/>
          </a:ln>
          <a:effectLst/>
        </p:spPr>
        <p:txBody>
          <a:bodyPr wrap="none" anchor="ctr"/>
          <a:lstStyle/>
          <a:p>
            <a:endParaRPr lang="en-US"/>
          </a:p>
        </p:txBody>
      </p:sp>
      <p:sp>
        <p:nvSpPr>
          <p:cNvPr id="402441" name="Oval 9"/>
          <p:cNvSpPr>
            <a:spLocks noChangeArrowheads="1"/>
          </p:cNvSpPr>
          <p:nvPr/>
        </p:nvSpPr>
        <p:spPr bwMode="auto">
          <a:xfrm>
            <a:off x="2635578" y="3978927"/>
            <a:ext cx="180522" cy="141095"/>
          </a:xfrm>
          <a:prstGeom prst="ellipse">
            <a:avLst/>
          </a:prstGeom>
          <a:solidFill>
            <a:schemeClr val="hlink"/>
          </a:solidFill>
          <a:ln w="28575">
            <a:solidFill>
              <a:schemeClr val="hlink"/>
            </a:solidFill>
            <a:round/>
            <a:headEnd/>
            <a:tailEnd/>
          </a:ln>
          <a:effectLst/>
        </p:spPr>
        <p:txBody>
          <a:bodyPr wrap="none" anchor="ctr"/>
          <a:lstStyle/>
          <a:p>
            <a:endParaRPr lang="en-US"/>
          </a:p>
        </p:txBody>
      </p:sp>
      <p:sp>
        <p:nvSpPr>
          <p:cNvPr id="402442" name="Oval 10"/>
          <p:cNvSpPr>
            <a:spLocks noChangeArrowheads="1"/>
          </p:cNvSpPr>
          <p:nvPr/>
        </p:nvSpPr>
        <p:spPr bwMode="auto">
          <a:xfrm>
            <a:off x="3132014" y="4028308"/>
            <a:ext cx="180522" cy="141095"/>
          </a:xfrm>
          <a:prstGeom prst="ellipse">
            <a:avLst/>
          </a:prstGeom>
          <a:noFill/>
          <a:ln w="28575">
            <a:solidFill>
              <a:schemeClr val="bg2"/>
            </a:solidFill>
            <a:round/>
            <a:headEnd/>
            <a:tailEnd/>
          </a:ln>
          <a:effectLst/>
        </p:spPr>
        <p:txBody>
          <a:bodyPr wrap="none" anchor="ctr"/>
          <a:lstStyle/>
          <a:p>
            <a:endParaRPr lang="en-US"/>
          </a:p>
        </p:txBody>
      </p:sp>
      <p:sp>
        <p:nvSpPr>
          <p:cNvPr id="402443" name="Oval 11"/>
          <p:cNvSpPr>
            <a:spLocks noChangeArrowheads="1"/>
          </p:cNvSpPr>
          <p:nvPr/>
        </p:nvSpPr>
        <p:spPr bwMode="auto">
          <a:xfrm>
            <a:off x="4124888" y="3090030"/>
            <a:ext cx="180522" cy="141095"/>
          </a:xfrm>
          <a:prstGeom prst="ellipse">
            <a:avLst/>
          </a:prstGeom>
          <a:noFill/>
          <a:ln w="28575">
            <a:solidFill>
              <a:schemeClr val="bg2"/>
            </a:solidFill>
            <a:round/>
            <a:headEnd/>
            <a:tailEnd/>
          </a:ln>
          <a:effectLst/>
        </p:spPr>
        <p:txBody>
          <a:bodyPr wrap="none" anchor="ctr"/>
          <a:lstStyle/>
          <a:p>
            <a:endParaRPr lang="en-US"/>
          </a:p>
        </p:txBody>
      </p:sp>
      <p:sp>
        <p:nvSpPr>
          <p:cNvPr id="402444" name="Oval 12"/>
          <p:cNvSpPr>
            <a:spLocks noChangeArrowheads="1"/>
          </p:cNvSpPr>
          <p:nvPr/>
        </p:nvSpPr>
        <p:spPr bwMode="auto">
          <a:xfrm>
            <a:off x="3899233" y="4011849"/>
            <a:ext cx="180522" cy="141095"/>
          </a:xfrm>
          <a:prstGeom prst="ellipse">
            <a:avLst/>
          </a:prstGeom>
          <a:noFill/>
          <a:ln w="28575">
            <a:solidFill>
              <a:schemeClr val="bg2"/>
            </a:solidFill>
            <a:round/>
            <a:headEnd/>
            <a:tailEnd/>
          </a:ln>
          <a:effectLst/>
        </p:spPr>
        <p:txBody>
          <a:bodyPr wrap="none" anchor="ctr"/>
          <a:lstStyle/>
          <a:p>
            <a:endParaRPr lang="en-US"/>
          </a:p>
        </p:txBody>
      </p:sp>
      <p:sp>
        <p:nvSpPr>
          <p:cNvPr id="402445" name="Oval 13"/>
          <p:cNvSpPr>
            <a:spLocks noChangeArrowheads="1"/>
          </p:cNvSpPr>
          <p:nvPr/>
        </p:nvSpPr>
        <p:spPr bwMode="auto">
          <a:xfrm>
            <a:off x="1958623" y="3600322"/>
            <a:ext cx="180522" cy="141095"/>
          </a:xfrm>
          <a:prstGeom prst="ellipse">
            <a:avLst/>
          </a:prstGeom>
          <a:solidFill>
            <a:srgbClr val="00CCFF"/>
          </a:solidFill>
          <a:ln w="28575">
            <a:solidFill>
              <a:srgbClr val="00CCFF"/>
            </a:solidFill>
            <a:round/>
            <a:headEnd/>
            <a:tailEnd/>
          </a:ln>
          <a:effectLst/>
        </p:spPr>
        <p:txBody>
          <a:bodyPr wrap="none" anchor="ctr"/>
          <a:lstStyle/>
          <a:p>
            <a:endParaRPr lang="en-US"/>
          </a:p>
        </p:txBody>
      </p:sp>
      <p:sp>
        <p:nvSpPr>
          <p:cNvPr id="402446" name="Oval 14"/>
          <p:cNvSpPr>
            <a:spLocks noChangeArrowheads="1"/>
          </p:cNvSpPr>
          <p:nvPr/>
        </p:nvSpPr>
        <p:spPr bwMode="auto">
          <a:xfrm>
            <a:off x="2545316" y="2793730"/>
            <a:ext cx="180522" cy="141095"/>
          </a:xfrm>
          <a:prstGeom prst="ellipse">
            <a:avLst/>
          </a:prstGeom>
          <a:noFill/>
          <a:ln w="28575">
            <a:solidFill>
              <a:schemeClr val="bg2"/>
            </a:solidFill>
            <a:round/>
            <a:headEnd/>
            <a:tailEnd/>
          </a:ln>
          <a:effectLst/>
        </p:spPr>
        <p:txBody>
          <a:bodyPr wrap="none" anchor="ctr"/>
          <a:lstStyle/>
          <a:p>
            <a:endParaRPr lang="en-US"/>
          </a:p>
        </p:txBody>
      </p:sp>
      <p:sp>
        <p:nvSpPr>
          <p:cNvPr id="402447" name="Oval 15"/>
          <p:cNvSpPr>
            <a:spLocks noChangeArrowheads="1"/>
          </p:cNvSpPr>
          <p:nvPr/>
        </p:nvSpPr>
        <p:spPr bwMode="auto">
          <a:xfrm>
            <a:off x="3464046" y="3793151"/>
            <a:ext cx="180522" cy="141095"/>
          </a:xfrm>
          <a:prstGeom prst="ellipse">
            <a:avLst/>
          </a:prstGeom>
          <a:noFill/>
          <a:ln w="28575">
            <a:solidFill>
              <a:schemeClr val="bg2"/>
            </a:solidFill>
            <a:round/>
            <a:headEnd/>
            <a:tailEnd/>
          </a:ln>
          <a:effectLst/>
        </p:spPr>
        <p:txBody>
          <a:bodyPr wrap="none" anchor="ctr"/>
          <a:lstStyle/>
          <a:p>
            <a:endParaRPr lang="en-US"/>
          </a:p>
        </p:txBody>
      </p:sp>
      <p:sp>
        <p:nvSpPr>
          <p:cNvPr id="402448" name="Oval 16"/>
          <p:cNvSpPr>
            <a:spLocks noChangeArrowheads="1"/>
          </p:cNvSpPr>
          <p:nvPr/>
        </p:nvSpPr>
        <p:spPr bwMode="auto">
          <a:xfrm>
            <a:off x="4005613" y="3661461"/>
            <a:ext cx="180522" cy="141095"/>
          </a:xfrm>
          <a:prstGeom prst="ellipse">
            <a:avLst/>
          </a:prstGeom>
          <a:noFill/>
          <a:ln w="28575">
            <a:solidFill>
              <a:schemeClr val="bg2"/>
            </a:solidFill>
            <a:round/>
            <a:headEnd/>
            <a:tailEnd/>
          </a:ln>
          <a:effectLst/>
        </p:spPr>
        <p:txBody>
          <a:bodyPr wrap="none" anchor="ctr"/>
          <a:lstStyle/>
          <a:p>
            <a:endParaRPr lang="en-US"/>
          </a:p>
        </p:txBody>
      </p:sp>
      <p:sp>
        <p:nvSpPr>
          <p:cNvPr id="402493" name="Oval 61"/>
          <p:cNvSpPr>
            <a:spLocks noChangeArrowheads="1"/>
          </p:cNvSpPr>
          <p:nvPr/>
        </p:nvSpPr>
        <p:spPr bwMode="auto">
          <a:xfrm>
            <a:off x="3180631" y="2893959"/>
            <a:ext cx="180522" cy="141095"/>
          </a:xfrm>
          <a:prstGeom prst="ellipse">
            <a:avLst/>
          </a:prstGeom>
          <a:solidFill>
            <a:srgbClr val="00CCFF"/>
          </a:solidFill>
          <a:ln w="28575">
            <a:solidFill>
              <a:srgbClr val="00CCFF"/>
            </a:solidFill>
            <a:round/>
            <a:headEnd/>
            <a:tailEnd/>
          </a:ln>
          <a:effectLst/>
        </p:spPr>
        <p:txBody>
          <a:bodyPr wrap="none" anchor="ctr"/>
          <a:lstStyle/>
          <a:p>
            <a:endParaRPr lang="en-US"/>
          </a:p>
        </p:txBody>
      </p:sp>
      <p:sp>
        <p:nvSpPr>
          <p:cNvPr id="58" name="TextBox 57"/>
          <p:cNvSpPr txBox="1"/>
          <p:nvPr/>
        </p:nvSpPr>
        <p:spPr>
          <a:xfrm>
            <a:off x="2316304" y="1230869"/>
            <a:ext cx="1452064" cy="646331"/>
          </a:xfrm>
          <a:prstGeom prst="rect">
            <a:avLst/>
          </a:prstGeom>
          <a:noFill/>
        </p:spPr>
        <p:txBody>
          <a:bodyPr wrap="none" rtlCol="0">
            <a:spAutoFit/>
          </a:bodyPr>
          <a:lstStyle/>
          <a:p>
            <a:pPr algn="ctr"/>
            <a:r>
              <a:rPr lang="en-US" b="1" u="sng" dirty="0" smtClean="0">
                <a:solidFill>
                  <a:schemeClr val="bg2"/>
                </a:solidFill>
                <a:latin typeface="Calibri" pitchFamily="34" charset="0"/>
              </a:rPr>
              <a:t>Pool Based</a:t>
            </a:r>
          </a:p>
          <a:p>
            <a:pPr algn="ctr"/>
            <a:r>
              <a:rPr lang="en-US" b="1" i="1" dirty="0" smtClean="0">
                <a:solidFill>
                  <a:schemeClr val="bg2"/>
                </a:solidFill>
                <a:latin typeface="Calibri" pitchFamily="34" charset="0"/>
              </a:rPr>
              <a:t>(Offline ESM)</a:t>
            </a:r>
            <a:endParaRPr lang="en-US" b="1" i="1" dirty="0">
              <a:solidFill>
                <a:schemeClr val="bg2"/>
              </a:solidFill>
              <a:latin typeface="Calibri" pitchFamily="34" charset="0"/>
            </a:endParaRPr>
          </a:p>
        </p:txBody>
      </p:sp>
      <p:sp>
        <p:nvSpPr>
          <p:cNvPr id="59" name="TextBox 58"/>
          <p:cNvSpPr txBox="1"/>
          <p:nvPr/>
        </p:nvSpPr>
        <p:spPr>
          <a:xfrm>
            <a:off x="8264029" y="1219201"/>
            <a:ext cx="1496564" cy="646331"/>
          </a:xfrm>
          <a:prstGeom prst="rect">
            <a:avLst/>
          </a:prstGeom>
          <a:noFill/>
        </p:spPr>
        <p:txBody>
          <a:bodyPr wrap="none" rtlCol="0">
            <a:spAutoFit/>
          </a:bodyPr>
          <a:lstStyle/>
          <a:p>
            <a:pPr algn="ctr"/>
            <a:r>
              <a:rPr lang="en-US" b="1" u="sng" dirty="0" smtClean="0">
                <a:solidFill>
                  <a:schemeClr val="bg2"/>
                </a:solidFill>
                <a:latin typeface="Calibri" pitchFamily="34" charset="0"/>
              </a:rPr>
              <a:t>Stream Based</a:t>
            </a:r>
          </a:p>
          <a:p>
            <a:pPr algn="ctr"/>
            <a:r>
              <a:rPr lang="en-US" b="1" i="1" dirty="0" smtClean="0">
                <a:solidFill>
                  <a:schemeClr val="bg2"/>
                </a:solidFill>
                <a:latin typeface="Calibri" pitchFamily="34" charset="0"/>
              </a:rPr>
              <a:t>(Online ESM)</a:t>
            </a:r>
            <a:endParaRPr lang="en-US" b="1" i="1" dirty="0">
              <a:solidFill>
                <a:schemeClr val="bg2"/>
              </a:solidFill>
              <a:latin typeface="Calibri" pitchFamily="34" charset="0"/>
            </a:endParaRPr>
          </a:p>
        </p:txBody>
      </p:sp>
      <p:cxnSp>
        <p:nvCxnSpPr>
          <p:cNvPr id="66" name="Straight Connector 65"/>
          <p:cNvCxnSpPr/>
          <p:nvPr/>
        </p:nvCxnSpPr>
        <p:spPr bwMode="auto">
          <a:xfrm rot="16200000" flipH="1">
            <a:off x="3844726" y="3846325"/>
            <a:ext cx="4562856" cy="12697"/>
          </a:xfrm>
          <a:prstGeom prst="line">
            <a:avLst/>
          </a:prstGeom>
          <a:solidFill>
            <a:schemeClr val="accent1"/>
          </a:solidFill>
          <a:ln w="50800" cap="flat" cmpd="dbl" algn="ctr">
            <a:solidFill>
              <a:schemeClr val="bg2"/>
            </a:solidFill>
            <a:prstDash val="solid"/>
            <a:round/>
            <a:headEnd type="none" w="med" len="med"/>
            <a:tailEnd type="none" w="med" len="med"/>
          </a:ln>
          <a:effectLst/>
        </p:spPr>
      </p:cxnSp>
      <p:grpSp>
        <p:nvGrpSpPr>
          <p:cNvPr id="4" name="Group 111"/>
          <p:cNvGrpSpPr/>
          <p:nvPr/>
        </p:nvGrpSpPr>
        <p:grpSpPr>
          <a:xfrm>
            <a:off x="6780034" y="5000626"/>
            <a:ext cx="517950" cy="835339"/>
            <a:chOff x="1563927" y="4427176"/>
            <a:chExt cx="396262" cy="789663"/>
          </a:xfrm>
        </p:grpSpPr>
        <p:sp>
          <p:nvSpPr>
            <p:cNvPr id="113" name="Oval 17"/>
            <p:cNvSpPr>
              <a:spLocks noChangeArrowheads="1"/>
            </p:cNvSpPr>
            <p:nvPr/>
          </p:nvSpPr>
          <p:spPr bwMode="auto">
            <a:xfrm>
              <a:off x="1651384" y="4427176"/>
              <a:ext cx="224445" cy="213325"/>
            </a:xfrm>
            <a:prstGeom prst="ellipse">
              <a:avLst/>
            </a:prstGeom>
            <a:noFill/>
            <a:ln w="76200">
              <a:solidFill>
                <a:schemeClr val="bg2"/>
              </a:solidFill>
              <a:round/>
              <a:headEnd/>
              <a:tailEnd/>
            </a:ln>
            <a:effectLst/>
          </p:spPr>
          <p:txBody>
            <a:bodyPr wrap="none" anchor="ctr"/>
            <a:lstStyle/>
            <a:p>
              <a:endParaRPr lang="en-US"/>
            </a:p>
          </p:txBody>
        </p:sp>
        <p:sp>
          <p:nvSpPr>
            <p:cNvPr id="114" name="Line 18"/>
            <p:cNvSpPr>
              <a:spLocks noChangeShapeType="1"/>
            </p:cNvSpPr>
            <p:nvPr/>
          </p:nvSpPr>
          <p:spPr bwMode="auto">
            <a:xfrm>
              <a:off x="1767476" y="4644116"/>
              <a:ext cx="3870" cy="409294"/>
            </a:xfrm>
            <a:prstGeom prst="line">
              <a:avLst/>
            </a:prstGeom>
            <a:noFill/>
            <a:ln w="76200">
              <a:solidFill>
                <a:schemeClr val="bg2"/>
              </a:solidFill>
              <a:round/>
              <a:headEnd/>
              <a:tailEnd/>
            </a:ln>
            <a:effectLst/>
          </p:spPr>
          <p:txBody>
            <a:bodyPr/>
            <a:lstStyle/>
            <a:p>
              <a:endParaRPr lang="en-US"/>
            </a:p>
          </p:txBody>
        </p:sp>
        <p:sp>
          <p:nvSpPr>
            <p:cNvPr id="115" name="Line 19"/>
            <p:cNvSpPr>
              <a:spLocks noChangeShapeType="1"/>
            </p:cNvSpPr>
            <p:nvPr/>
          </p:nvSpPr>
          <p:spPr bwMode="auto">
            <a:xfrm flipH="1">
              <a:off x="1637453" y="5040394"/>
              <a:ext cx="130024" cy="173552"/>
            </a:xfrm>
            <a:prstGeom prst="line">
              <a:avLst/>
            </a:prstGeom>
            <a:noFill/>
            <a:ln w="76200">
              <a:solidFill>
                <a:schemeClr val="bg2"/>
              </a:solidFill>
              <a:round/>
              <a:headEnd/>
              <a:tailEnd/>
            </a:ln>
            <a:effectLst/>
          </p:spPr>
          <p:txBody>
            <a:bodyPr/>
            <a:lstStyle/>
            <a:p>
              <a:endParaRPr lang="en-US"/>
            </a:p>
          </p:txBody>
        </p:sp>
        <p:sp>
          <p:nvSpPr>
            <p:cNvPr id="116" name="Line 20"/>
            <p:cNvSpPr>
              <a:spLocks noChangeShapeType="1"/>
            </p:cNvSpPr>
            <p:nvPr/>
          </p:nvSpPr>
          <p:spPr bwMode="auto">
            <a:xfrm rot="5400000" flipH="1">
              <a:off x="1759440" y="5066396"/>
              <a:ext cx="167767" cy="133119"/>
            </a:xfrm>
            <a:prstGeom prst="line">
              <a:avLst/>
            </a:prstGeom>
            <a:noFill/>
            <a:ln w="76200">
              <a:solidFill>
                <a:schemeClr val="bg2"/>
              </a:solidFill>
              <a:round/>
              <a:headEnd/>
              <a:tailEnd/>
            </a:ln>
            <a:effectLst/>
          </p:spPr>
          <p:txBody>
            <a:bodyPr/>
            <a:lstStyle/>
            <a:p>
              <a:endParaRPr lang="en-US"/>
            </a:p>
          </p:txBody>
        </p:sp>
        <p:sp>
          <p:nvSpPr>
            <p:cNvPr id="117" name="Line 21"/>
            <p:cNvSpPr>
              <a:spLocks noChangeShapeType="1"/>
            </p:cNvSpPr>
            <p:nvPr/>
          </p:nvSpPr>
          <p:spPr bwMode="auto">
            <a:xfrm flipV="1">
              <a:off x="1763606" y="4679550"/>
              <a:ext cx="196583" cy="91838"/>
            </a:xfrm>
            <a:prstGeom prst="line">
              <a:avLst/>
            </a:prstGeom>
            <a:noFill/>
            <a:ln w="76200">
              <a:solidFill>
                <a:schemeClr val="bg2"/>
              </a:solidFill>
              <a:round/>
              <a:headEnd/>
              <a:tailEnd/>
            </a:ln>
            <a:effectLst/>
          </p:spPr>
          <p:txBody>
            <a:bodyPr/>
            <a:lstStyle/>
            <a:p>
              <a:endParaRPr lang="en-US"/>
            </a:p>
          </p:txBody>
        </p:sp>
        <p:sp>
          <p:nvSpPr>
            <p:cNvPr id="118" name="Line 22"/>
            <p:cNvSpPr>
              <a:spLocks noChangeShapeType="1"/>
            </p:cNvSpPr>
            <p:nvPr/>
          </p:nvSpPr>
          <p:spPr bwMode="auto">
            <a:xfrm flipH="1" flipV="1">
              <a:off x="1563927" y="4702691"/>
              <a:ext cx="203549" cy="62190"/>
            </a:xfrm>
            <a:prstGeom prst="line">
              <a:avLst/>
            </a:prstGeom>
            <a:noFill/>
            <a:ln w="76200">
              <a:solidFill>
                <a:schemeClr val="bg2"/>
              </a:solidFill>
              <a:round/>
              <a:headEnd/>
              <a:tailEnd/>
            </a:ln>
            <a:effectLst/>
          </p:spPr>
          <p:txBody>
            <a:bodyPr/>
            <a:lstStyle/>
            <a:p>
              <a:endParaRPr lang="en-US"/>
            </a:p>
          </p:txBody>
        </p:sp>
      </p:grpSp>
      <p:grpSp>
        <p:nvGrpSpPr>
          <p:cNvPr id="5" name="Group 118"/>
          <p:cNvGrpSpPr/>
          <p:nvPr/>
        </p:nvGrpSpPr>
        <p:grpSpPr>
          <a:xfrm>
            <a:off x="10627133" y="5219700"/>
            <a:ext cx="1310553" cy="637302"/>
            <a:chOff x="3952875" y="5200650"/>
            <a:chExt cx="983171" cy="637302"/>
          </a:xfrm>
        </p:grpSpPr>
        <p:sp>
          <p:nvSpPr>
            <p:cNvPr id="120" name="Oval 23"/>
            <p:cNvSpPr>
              <a:spLocks noChangeArrowheads="1"/>
            </p:cNvSpPr>
            <p:nvPr/>
          </p:nvSpPr>
          <p:spPr bwMode="auto">
            <a:xfrm>
              <a:off x="3952875" y="5203144"/>
              <a:ext cx="250612" cy="253175"/>
            </a:xfrm>
            <a:prstGeom prst="ellipse">
              <a:avLst/>
            </a:prstGeom>
            <a:solidFill>
              <a:srgbClr val="339966"/>
            </a:solidFill>
            <a:ln w="9525">
              <a:solidFill>
                <a:schemeClr val="tx1"/>
              </a:solidFill>
              <a:round/>
              <a:headEnd/>
              <a:tailEnd/>
            </a:ln>
            <a:effectLst/>
          </p:spPr>
          <p:txBody>
            <a:bodyPr wrap="none" anchor="ctr"/>
            <a:lstStyle/>
            <a:p>
              <a:endParaRPr lang="en-US"/>
            </a:p>
          </p:txBody>
        </p:sp>
        <p:sp>
          <p:nvSpPr>
            <p:cNvPr id="121" name="Oval 24"/>
            <p:cNvSpPr>
              <a:spLocks noChangeArrowheads="1"/>
            </p:cNvSpPr>
            <p:nvPr/>
          </p:nvSpPr>
          <p:spPr bwMode="auto">
            <a:xfrm>
              <a:off x="4310158" y="5200650"/>
              <a:ext cx="250612" cy="253175"/>
            </a:xfrm>
            <a:prstGeom prst="ellipse">
              <a:avLst/>
            </a:prstGeom>
            <a:solidFill>
              <a:srgbClr val="339966"/>
            </a:solidFill>
            <a:ln w="9525">
              <a:solidFill>
                <a:schemeClr val="tx1"/>
              </a:solidFill>
              <a:round/>
              <a:headEnd/>
              <a:tailEnd/>
            </a:ln>
            <a:effectLst/>
          </p:spPr>
          <p:txBody>
            <a:bodyPr wrap="none" anchor="ctr"/>
            <a:lstStyle/>
            <a:p>
              <a:endParaRPr lang="en-US"/>
            </a:p>
          </p:txBody>
        </p:sp>
        <p:sp>
          <p:nvSpPr>
            <p:cNvPr id="122" name="Oval 25"/>
            <p:cNvSpPr>
              <a:spLocks noChangeArrowheads="1"/>
            </p:cNvSpPr>
            <p:nvPr/>
          </p:nvSpPr>
          <p:spPr bwMode="auto">
            <a:xfrm>
              <a:off x="4679009" y="5200650"/>
              <a:ext cx="250612" cy="253175"/>
            </a:xfrm>
            <a:prstGeom prst="ellipse">
              <a:avLst/>
            </a:prstGeom>
            <a:solidFill>
              <a:srgbClr val="339966"/>
            </a:solidFill>
            <a:ln w="9525">
              <a:solidFill>
                <a:schemeClr val="tx1"/>
              </a:solidFill>
              <a:round/>
              <a:headEnd/>
              <a:tailEnd/>
            </a:ln>
            <a:effectLst/>
          </p:spPr>
          <p:txBody>
            <a:bodyPr wrap="none" anchor="ctr"/>
            <a:lstStyle/>
            <a:p>
              <a:endParaRPr lang="en-US"/>
            </a:p>
          </p:txBody>
        </p:sp>
        <p:sp>
          <p:nvSpPr>
            <p:cNvPr id="123" name="Oval 27"/>
            <p:cNvSpPr>
              <a:spLocks noChangeArrowheads="1"/>
            </p:cNvSpPr>
            <p:nvPr/>
          </p:nvSpPr>
          <p:spPr bwMode="auto">
            <a:xfrm>
              <a:off x="3959301" y="5584777"/>
              <a:ext cx="250612" cy="253175"/>
            </a:xfrm>
            <a:prstGeom prst="ellipse">
              <a:avLst/>
            </a:prstGeom>
            <a:solidFill>
              <a:srgbClr val="339966"/>
            </a:solidFill>
            <a:ln w="9525">
              <a:solidFill>
                <a:schemeClr val="tx1"/>
              </a:solidFill>
              <a:round/>
              <a:headEnd/>
              <a:tailEnd/>
            </a:ln>
            <a:effectLst/>
          </p:spPr>
          <p:txBody>
            <a:bodyPr wrap="none" anchor="ctr"/>
            <a:lstStyle/>
            <a:p>
              <a:endParaRPr lang="en-US"/>
            </a:p>
          </p:txBody>
        </p:sp>
        <p:sp>
          <p:nvSpPr>
            <p:cNvPr id="124" name="Oval 28"/>
            <p:cNvSpPr>
              <a:spLocks noChangeArrowheads="1"/>
            </p:cNvSpPr>
            <p:nvPr/>
          </p:nvSpPr>
          <p:spPr bwMode="auto">
            <a:xfrm>
              <a:off x="4316585" y="5582283"/>
              <a:ext cx="250612" cy="253175"/>
            </a:xfrm>
            <a:prstGeom prst="ellipse">
              <a:avLst/>
            </a:prstGeom>
            <a:solidFill>
              <a:srgbClr val="339966"/>
            </a:solidFill>
            <a:ln w="9525">
              <a:solidFill>
                <a:schemeClr val="tx1"/>
              </a:solidFill>
              <a:round/>
              <a:headEnd/>
              <a:tailEnd/>
            </a:ln>
            <a:effectLst/>
          </p:spPr>
          <p:txBody>
            <a:bodyPr wrap="none" anchor="ctr"/>
            <a:lstStyle/>
            <a:p>
              <a:endParaRPr lang="en-US"/>
            </a:p>
          </p:txBody>
        </p:sp>
        <p:sp>
          <p:nvSpPr>
            <p:cNvPr id="125" name="Oval 29"/>
            <p:cNvSpPr>
              <a:spLocks noChangeArrowheads="1"/>
            </p:cNvSpPr>
            <p:nvPr/>
          </p:nvSpPr>
          <p:spPr bwMode="auto">
            <a:xfrm>
              <a:off x="4685434" y="5582283"/>
              <a:ext cx="250612" cy="253175"/>
            </a:xfrm>
            <a:prstGeom prst="ellipse">
              <a:avLst/>
            </a:prstGeom>
            <a:solidFill>
              <a:srgbClr val="339966"/>
            </a:solidFill>
            <a:ln w="9525">
              <a:solidFill>
                <a:schemeClr val="tx1"/>
              </a:solidFill>
              <a:round/>
              <a:headEnd/>
              <a:tailEnd/>
            </a:ln>
            <a:effectLst/>
          </p:spPr>
          <p:txBody>
            <a:bodyPr wrap="none" anchor="ctr"/>
            <a:lstStyle/>
            <a:p>
              <a:endParaRPr lang="en-US"/>
            </a:p>
          </p:txBody>
        </p:sp>
        <p:sp>
          <p:nvSpPr>
            <p:cNvPr id="126" name="Line 35"/>
            <p:cNvSpPr>
              <a:spLocks noChangeShapeType="1"/>
            </p:cNvSpPr>
            <p:nvPr/>
          </p:nvSpPr>
          <p:spPr bwMode="auto">
            <a:xfrm>
              <a:off x="4154650" y="5417657"/>
              <a:ext cx="212056" cy="205783"/>
            </a:xfrm>
            <a:prstGeom prst="line">
              <a:avLst/>
            </a:prstGeom>
            <a:noFill/>
            <a:ln w="28575">
              <a:solidFill>
                <a:schemeClr val="bg2"/>
              </a:solidFill>
              <a:round/>
              <a:headEnd/>
              <a:tailEnd/>
            </a:ln>
            <a:effectLst/>
          </p:spPr>
          <p:txBody>
            <a:bodyPr/>
            <a:lstStyle/>
            <a:p>
              <a:endParaRPr lang="en-US"/>
            </a:p>
          </p:txBody>
        </p:sp>
        <p:sp>
          <p:nvSpPr>
            <p:cNvPr id="127" name="Line 36"/>
            <p:cNvSpPr>
              <a:spLocks noChangeShapeType="1"/>
            </p:cNvSpPr>
            <p:nvPr/>
          </p:nvSpPr>
          <p:spPr bwMode="auto">
            <a:xfrm>
              <a:off x="4520930" y="5415163"/>
              <a:ext cx="212057" cy="205783"/>
            </a:xfrm>
            <a:prstGeom prst="line">
              <a:avLst/>
            </a:prstGeom>
            <a:noFill/>
            <a:ln w="28575">
              <a:solidFill>
                <a:schemeClr val="bg2"/>
              </a:solidFill>
              <a:round/>
              <a:headEnd/>
              <a:tailEnd/>
            </a:ln>
            <a:effectLst/>
          </p:spPr>
          <p:txBody>
            <a:bodyPr/>
            <a:lstStyle/>
            <a:p>
              <a:endParaRPr lang="en-US"/>
            </a:p>
          </p:txBody>
        </p:sp>
        <p:sp>
          <p:nvSpPr>
            <p:cNvPr id="128" name="Line 38"/>
            <p:cNvSpPr>
              <a:spLocks noChangeShapeType="1"/>
            </p:cNvSpPr>
            <p:nvPr/>
          </p:nvSpPr>
          <p:spPr bwMode="auto">
            <a:xfrm flipV="1">
              <a:off x="4145653" y="5408926"/>
              <a:ext cx="191494" cy="195805"/>
            </a:xfrm>
            <a:prstGeom prst="line">
              <a:avLst/>
            </a:prstGeom>
            <a:noFill/>
            <a:ln w="28575">
              <a:solidFill>
                <a:schemeClr val="bg2"/>
              </a:solidFill>
              <a:round/>
              <a:headEnd/>
              <a:tailEnd/>
            </a:ln>
            <a:effectLst/>
          </p:spPr>
          <p:txBody>
            <a:bodyPr/>
            <a:lstStyle/>
            <a:p>
              <a:endParaRPr lang="en-US"/>
            </a:p>
          </p:txBody>
        </p:sp>
        <p:sp>
          <p:nvSpPr>
            <p:cNvPr id="129" name="Line 39"/>
            <p:cNvSpPr>
              <a:spLocks noChangeShapeType="1"/>
            </p:cNvSpPr>
            <p:nvPr/>
          </p:nvSpPr>
          <p:spPr bwMode="auto">
            <a:xfrm flipV="1">
              <a:off x="4529927" y="5415163"/>
              <a:ext cx="191493" cy="195805"/>
            </a:xfrm>
            <a:prstGeom prst="line">
              <a:avLst/>
            </a:prstGeom>
            <a:noFill/>
            <a:ln w="28575">
              <a:solidFill>
                <a:schemeClr val="bg2"/>
              </a:solidFill>
              <a:round/>
              <a:headEnd/>
              <a:tailEnd/>
            </a:ln>
            <a:effectLst/>
          </p:spPr>
          <p:txBody>
            <a:bodyPr/>
            <a:lstStyle/>
            <a:p>
              <a:endParaRPr lang="en-US"/>
            </a:p>
          </p:txBody>
        </p:sp>
        <p:sp>
          <p:nvSpPr>
            <p:cNvPr id="130" name="Line 41"/>
            <p:cNvSpPr>
              <a:spLocks noChangeShapeType="1"/>
            </p:cNvSpPr>
            <p:nvPr/>
          </p:nvSpPr>
          <p:spPr bwMode="auto">
            <a:xfrm flipH="1">
              <a:off x="4068542" y="5436364"/>
              <a:ext cx="8997" cy="159637"/>
            </a:xfrm>
            <a:prstGeom prst="line">
              <a:avLst/>
            </a:prstGeom>
            <a:noFill/>
            <a:ln w="19050">
              <a:solidFill>
                <a:schemeClr val="bg2"/>
              </a:solidFill>
              <a:round/>
              <a:headEnd/>
              <a:tailEnd/>
            </a:ln>
            <a:effectLst/>
          </p:spPr>
          <p:txBody>
            <a:bodyPr/>
            <a:lstStyle/>
            <a:p>
              <a:endParaRPr lang="en-US"/>
            </a:p>
          </p:txBody>
        </p:sp>
        <p:sp>
          <p:nvSpPr>
            <p:cNvPr id="131" name="Line 42"/>
            <p:cNvSpPr>
              <a:spLocks noChangeShapeType="1"/>
            </p:cNvSpPr>
            <p:nvPr/>
          </p:nvSpPr>
          <p:spPr bwMode="auto">
            <a:xfrm flipH="1">
              <a:off x="4434822" y="5460061"/>
              <a:ext cx="8995" cy="159637"/>
            </a:xfrm>
            <a:prstGeom prst="line">
              <a:avLst/>
            </a:prstGeom>
            <a:noFill/>
            <a:ln w="19050">
              <a:solidFill>
                <a:schemeClr val="bg2"/>
              </a:solidFill>
              <a:round/>
              <a:headEnd/>
              <a:tailEnd/>
            </a:ln>
            <a:effectLst/>
          </p:spPr>
          <p:txBody>
            <a:bodyPr/>
            <a:lstStyle/>
            <a:p>
              <a:endParaRPr lang="en-US"/>
            </a:p>
          </p:txBody>
        </p:sp>
        <p:sp>
          <p:nvSpPr>
            <p:cNvPr id="132" name="Line 43"/>
            <p:cNvSpPr>
              <a:spLocks noChangeShapeType="1"/>
            </p:cNvSpPr>
            <p:nvPr/>
          </p:nvSpPr>
          <p:spPr bwMode="auto">
            <a:xfrm flipH="1">
              <a:off x="4803673" y="5460061"/>
              <a:ext cx="8997" cy="159637"/>
            </a:xfrm>
            <a:prstGeom prst="line">
              <a:avLst/>
            </a:prstGeom>
            <a:noFill/>
            <a:ln w="19050">
              <a:solidFill>
                <a:schemeClr val="bg2"/>
              </a:solidFill>
              <a:round/>
              <a:headEnd/>
              <a:tailEnd/>
            </a:ln>
            <a:effectLst/>
          </p:spPr>
          <p:txBody>
            <a:bodyPr/>
            <a:lstStyle/>
            <a:p>
              <a:endParaRPr lang="en-US"/>
            </a:p>
          </p:txBody>
        </p:sp>
      </p:grpSp>
      <p:sp>
        <p:nvSpPr>
          <p:cNvPr id="133" name="Text Box 46"/>
          <p:cNvSpPr txBox="1">
            <a:spLocks noChangeArrowheads="1"/>
          </p:cNvSpPr>
          <p:nvPr/>
        </p:nvSpPr>
        <p:spPr bwMode="auto">
          <a:xfrm>
            <a:off x="8204574" y="2176046"/>
            <a:ext cx="1633781" cy="338554"/>
          </a:xfrm>
          <a:prstGeom prst="rect">
            <a:avLst/>
          </a:prstGeom>
          <a:noFill/>
          <a:ln w="9525">
            <a:noFill/>
            <a:miter lim="800000"/>
            <a:headEnd/>
            <a:tailEnd/>
          </a:ln>
          <a:effectLst/>
        </p:spPr>
        <p:txBody>
          <a:bodyPr wrap="none">
            <a:spAutoFit/>
          </a:bodyPr>
          <a:lstStyle/>
          <a:p>
            <a:pPr algn="ctr"/>
            <a:r>
              <a:rPr lang="en-US" sz="1600" b="1" dirty="0" smtClean="0">
                <a:solidFill>
                  <a:schemeClr val="bg2"/>
                </a:solidFill>
                <a:latin typeface="Helvetica" pitchFamily="34" charset="0"/>
              </a:rPr>
              <a:t>Stream of Data</a:t>
            </a:r>
            <a:endParaRPr lang="en-US" sz="1600" b="1" dirty="0">
              <a:solidFill>
                <a:schemeClr val="bg2"/>
              </a:solidFill>
              <a:latin typeface="Helvetica" pitchFamily="34" charset="0"/>
            </a:endParaRPr>
          </a:p>
        </p:txBody>
      </p:sp>
      <p:sp>
        <p:nvSpPr>
          <p:cNvPr id="134" name="Text Box 50"/>
          <p:cNvSpPr txBox="1">
            <a:spLocks noChangeArrowheads="1"/>
          </p:cNvSpPr>
          <p:nvPr/>
        </p:nvSpPr>
        <p:spPr bwMode="auto">
          <a:xfrm>
            <a:off x="10572707" y="6004691"/>
            <a:ext cx="1109598" cy="338554"/>
          </a:xfrm>
          <a:prstGeom prst="rect">
            <a:avLst/>
          </a:prstGeom>
          <a:noFill/>
          <a:ln w="9525">
            <a:noFill/>
            <a:miter lim="800000"/>
            <a:headEnd/>
            <a:tailEnd/>
          </a:ln>
          <a:effectLst/>
        </p:spPr>
        <p:txBody>
          <a:bodyPr wrap="none">
            <a:spAutoFit/>
          </a:bodyPr>
          <a:lstStyle/>
          <a:p>
            <a:pPr algn="ctr"/>
            <a:r>
              <a:rPr lang="en-US" sz="1600" b="1" dirty="0">
                <a:solidFill>
                  <a:schemeClr val="bg2"/>
                </a:solidFill>
                <a:latin typeface="Helvetica" pitchFamily="34" charset="0"/>
              </a:rPr>
              <a:t>Classifier</a:t>
            </a:r>
          </a:p>
        </p:txBody>
      </p:sp>
      <p:sp>
        <p:nvSpPr>
          <p:cNvPr id="135" name="Text Box 51"/>
          <p:cNvSpPr txBox="1">
            <a:spLocks noChangeArrowheads="1"/>
          </p:cNvSpPr>
          <p:nvPr/>
        </p:nvSpPr>
        <p:spPr bwMode="auto">
          <a:xfrm>
            <a:off x="6635432" y="6052249"/>
            <a:ext cx="639919" cy="338554"/>
          </a:xfrm>
          <a:prstGeom prst="rect">
            <a:avLst/>
          </a:prstGeom>
          <a:noFill/>
          <a:ln w="9525">
            <a:noFill/>
            <a:miter lim="800000"/>
            <a:headEnd/>
            <a:tailEnd/>
          </a:ln>
          <a:effectLst/>
        </p:spPr>
        <p:txBody>
          <a:bodyPr wrap="none">
            <a:spAutoFit/>
          </a:bodyPr>
          <a:lstStyle/>
          <a:p>
            <a:pPr algn="ctr"/>
            <a:r>
              <a:rPr lang="en-US" sz="1600" b="1" dirty="0">
                <a:solidFill>
                  <a:schemeClr val="bg2"/>
                </a:solidFill>
                <a:latin typeface="Helvetica" pitchFamily="34" charset="0"/>
              </a:rPr>
              <a:t>User</a:t>
            </a:r>
          </a:p>
        </p:txBody>
      </p:sp>
      <p:sp>
        <p:nvSpPr>
          <p:cNvPr id="136" name="AutoShape 52"/>
          <p:cNvSpPr>
            <a:spLocks noChangeArrowheads="1"/>
          </p:cNvSpPr>
          <p:nvPr/>
        </p:nvSpPr>
        <p:spPr bwMode="auto">
          <a:xfrm>
            <a:off x="6907001" y="4029076"/>
            <a:ext cx="729207" cy="847724"/>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137" name="AutoShape 55"/>
          <p:cNvSpPr>
            <a:spLocks noChangeArrowheads="1"/>
          </p:cNvSpPr>
          <p:nvPr/>
        </p:nvSpPr>
        <p:spPr bwMode="auto">
          <a:xfrm rot="5400000">
            <a:off x="10822234" y="4240305"/>
            <a:ext cx="828676" cy="711017"/>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138" name="AutoShape 57"/>
          <p:cNvSpPr>
            <a:spLocks noChangeArrowheads="1"/>
          </p:cNvSpPr>
          <p:nvPr/>
        </p:nvSpPr>
        <p:spPr bwMode="auto">
          <a:xfrm>
            <a:off x="8468694" y="5419726"/>
            <a:ext cx="1574389" cy="390525"/>
          </a:xfrm>
          <a:prstGeom prst="leftArrow">
            <a:avLst>
              <a:gd name="adj1" fmla="val 50000"/>
              <a:gd name="adj2" fmla="val 67870"/>
            </a:avLst>
          </a:prstGeom>
          <a:solidFill>
            <a:schemeClr val="accent1"/>
          </a:solidFill>
          <a:ln w="9525">
            <a:solidFill>
              <a:schemeClr val="tx1"/>
            </a:solidFill>
            <a:miter lim="800000"/>
            <a:headEnd/>
            <a:tailEnd/>
          </a:ln>
          <a:effectLst/>
        </p:spPr>
        <p:txBody>
          <a:bodyPr wrap="none" anchor="ctr"/>
          <a:lstStyle/>
          <a:p>
            <a:endParaRPr lang="en-US"/>
          </a:p>
        </p:txBody>
      </p:sp>
      <p:sp>
        <p:nvSpPr>
          <p:cNvPr id="139" name="Text Box 58"/>
          <p:cNvSpPr txBox="1">
            <a:spLocks noChangeArrowheads="1"/>
          </p:cNvSpPr>
          <p:nvPr/>
        </p:nvSpPr>
        <p:spPr bwMode="auto">
          <a:xfrm>
            <a:off x="10829355" y="3746547"/>
            <a:ext cx="916020" cy="338554"/>
          </a:xfrm>
          <a:prstGeom prst="rect">
            <a:avLst/>
          </a:prstGeom>
          <a:noFill/>
          <a:ln w="9525">
            <a:noFill/>
            <a:miter lim="800000"/>
            <a:headEnd/>
            <a:tailEnd/>
          </a:ln>
          <a:effectLst/>
        </p:spPr>
        <p:txBody>
          <a:bodyPr wrap="none">
            <a:spAutoFit/>
          </a:bodyPr>
          <a:lstStyle/>
          <a:p>
            <a:r>
              <a:rPr lang="en-US" sz="1600" dirty="0">
                <a:solidFill>
                  <a:schemeClr val="hlink"/>
                </a:solidFill>
              </a:rPr>
              <a:t>Training</a:t>
            </a:r>
          </a:p>
        </p:txBody>
      </p:sp>
      <p:sp>
        <p:nvSpPr>
          <p:cNvPr id="140" name="Text Box 59"/>
          <p:cNvSpPr txBox="1">
            <a:spLocks noChangeArrowheads="1"/>
          </p:cNvSpPr>
          <p:nvPr/>
        </p:nvSpPr>
        <p:spPr bwMode="auto">
          <a:xfrm>
            <a:off x="8333532" y="5950762"/>
            <a:ext cx="1596912" cy="584775"/>
          </a:xfrm>
          <a:prstGeom prst="rect">
            <a:avLst/>
          </a:prstGeom>
          <a:noFill/>
          <a:ln w="9525">
            <a:noFill/>
            <a:miter lim="800000"/>
            <a:headEnd/>
            <a:tailEnd/>
          </a:ln>
          <a:effectLst/>
        </p:spPr>
        <p:txBody>
          <a:bodyPr wrap="none">
            <a:spAutoFit/>
          </a:bodyPr>
          <a:lstStyle/>
          <a:p>
            <a:pPr algn="ctr"/>
            <a:r>
              <a:rPr lang="en-US" sz="1600" dirty="0" smtClean="0">
                <a:solidFill>
                  <a:schemeClr val="hlink"/>
                </a:solidFill>
              </a:rPr>
              <a:t>Active Learning</a:t>
            </a:r>
          </a:p>
          <a:p>
            <a:pPr algn="ctr"/>
            <a:r>
              <a:rPr lang="en-US" sz="1600" dirty="0" smtClean="0">
                <a:solidFill>
                  <a:schemeClr val="hlink"/>
                </a:solidFill>
              </a:rPr>
              <a:t>Heuristic</a:t>
            </a:r>
            <a:endParaRPr lang="en-US" sz="1600" dirty="0">
              <a:solidFill>
                <a:schemeClr val="hlink"/>
              </a:solidFill>
            </a:endParaRPr>
          </a:p>
        </p:txBody>
      </p:sp>
      <p:sp>
        <p:nvSpPr>
          <p:cNvPr id="141" name="Text Box 60"/>
          <p:cNvSpPr txBox="1">
            <a:spLocks noChangeArrowheads="1"/>
          </p:cNvSpPr>
          <p:nvPr/>
        </p:nvSpPr>
        <p:spPr bwMode="auto">
          <a:xfrm>
            <a:off x="6335650" y="3358068"/>
            <a:ext cx="981358" cy="830997"/>
          </a:xfrm>
          <a:prstGeom prst="rect">
            <a:avLst/>
          </a:prstGeom>
          <a:noFill/>
          <a:ln w="9525">
            <a:noFill/>
            <a:miter lim="800000"/>
            <a:headEnd/>
            <a:tailEnd/>
          </a:ln>
          <a:effectLst/>
        </p:spPr>
        <p:txBody>
          <a:bodyPr wrap="none">
            <a:spAutoFit/>
          </a:bodyPr>
          <a:lstStyle/>
          <a:p>
            <a:pPr algn="ctr"/>
            <a:r>
              <a:rPr lang="en-US" sz="1600" dirty="0" smtClean="0">
                <a:solidFill>
                  <a:schemeClr val="hlink"/>
                </a:solidFill>
              </a:rPr>
              <a:t>User </a:t>
            </a:r>
          </a:p>
          <a:p>
            <a:pPr algn="ctr"/>
            <a:r>
              <a:rPr lang="en-US" sz="1600" dirty="0" smtClean="0">
                <a:solidFill>
                  <a:schemeClr val="hlink"/>
                </a:solidFill>
              </a:rPr>
              <a:t>Provides</a:t>
            </a:r>
          </a:p>
          <a:p>
            <a:pPr algn="ctr"/>
            <a:r>
              <a:rPr lang="en-US" sz="1600" dirty="0" smtClean="0">
                <a:solidFill>
                  <a:schemeClr val="hlink"/>
                </a:solidFill>
              </a:rPr>
              <a:t>a Label</a:t>
            </a:r>
            <a:endParaRPr lang="en-US" sz="1600" dirty="0">
              <a:solidFill>
                <a:schemeClr val="hlink"/>
              </a:solidFill>
            </a:endParaRPr>
          </a:p>
        </p:txBody>
      </p:sp>
      <p:sp>
        <p:nvSpPr>
          <p:cNvPr id="142" name="AutoShape 63"/>
          <p:cNvSpPr>
            <a:spLocks noChangeArrowheads="1"/>
          </p:cNvSpPr>
          <p:nvPr/>
        </p:nvSpPr>
        <p:spPr bwMode="auto">
          <a:xfrm rot="5400000">
            <a:off x="8960999" y="4159059"/>
            <a:ext cx="630285" cy="1513319"/>
          </a:xfrm>
          <a:prstGeom prst="chevron">
            <a:avLst>
              <a:gd name="adj" fmla="val 25000"/>
            </a:avLst>
          </a:prstGeom>
          <a:solidFill>
            <a:schemeClr val="tx1"/>
          </a:solidFill>
          <a:ln w="38100">
            <a:solidFill>
              <a:schemeClr val="bg2"/>
            </a:solidFill>
            <a:miter lim="800000"/>
            <a:headEnd/>
            <a:tailEnd/>
          </a:ln>
          <a:effectLst/>
        </p:spPr>
        <p:txBody>
          <a:bodyPr wrap="none" anchor="ctr"/>
          <a:lstStyle/>
          <a:p>
            <a:endParaRPr lang="en-US"/>
          </a:p>
        </p:txBody>
      </p:sp>
      <p:grpSp>
        <p:nvGrpSpPr>
          <p:cNvPr id="6" name="Group 390"/>
          <p:cNvGrpSpPr/>
          <p:nvPr/>
        </p:nvGrpSpPr>
        <p:grpSpPr>
          <a:xfrm>
            <a:off x="7630712" y="2476500"/>
            <a:ext cx="3287810" cy="2085975"/>
            <a:chOff x="2800350" y="3095625"/>
            <a:chExt cx="2933700" cy="1752599"/>
          </a:xfrm>
        </p:grpSpPr>
        <p:sp>
          <p:nvSpPr>
            <p:cNvPr id="392" name="Rectangle 391"/>
            <p:cNvSpPr/>
            <p:nvPr/>
          </p:nvSpPr>
          <p:spPr bwMode="auto">
            <a:xfrm>
              <a:off x="2800350" y="3095625"/>
              <a:ext cx="2933700" cy="1752599"/>
            </a:xfrm>
            <a:prstGeom prst="rect">
              <a:avLst/>
            </a:prstGeom>
            <a:solidFill>
              <a:schemeClr val="tx1">
                <a:lumMod val="6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grpSp>
          <p:nvGrpSpPr>
            <p:cNvPr id="7" name="Group 5"/>
            <p:cNvGrpSpPr>
              <a:grpSpLocks/>
            </p:cNvGrpSpPr>
            <p:nvPr/>
          </p:nvGrpSpPr>
          <p:grpSpPr bwMode="auto">
            <a:xfrm>
              <a:off x="5289350" y="3613970"/>
              <a:ext cx="108201" cy="457835"/>
              <a:chOff x="594" y="1528"/>
              <a:chExt cx="129" cy="705"/>
            </a:xfrm>
          </p:grpSpPr>
          <p:sp>
            <p:nvSpPr>
              <p:cNvPr id="444" name="Oval 6"/>
              <p:cNvSpPr>
                <a:spLocks noChangeArrowheads="1"/>
              </p:cNvSpPr>
              <p:nvPr/>
            </p:nvSpPr>
            <p:spPr bwMode="auto">
              <a:xfrm>
                <a:off x="594" y="1528"/>
                <a:ext cx="129" cy="694"/>
              </a:xfrm>
              <a:prstGeom prst="ellipse">
                <a:avLst/>
              </a:prstGeom>
              <a:solidFill>
                <a:srgbClr val="F9F9F9"/>
              </a:solidFill>
              <a:ln w="9525">
                <a:solidFill>
                  <a:schemeClr val="tx1"/>
                </a:solidFill>
                <a:round/>
                <a:headEnd/>
                <a:tailEnd/>
              </a:ln>
            </p:spPr>
            <p:txBody>
              <a:bodyPr wrap="none" anchor="ctr"/>
              <a:lstStyle/>
              <a:p>
                <a:endParaRPr lang="en-US"/>
              </a:p>
            </p:txBody>
          </p:sp>
          <p:sp>
            <p:nvSpPr>
              <p:cNvPr id="445" name="Freeform 7"/>
              <p:cNvSpPr>
                <a:spLocks/>
              </p:cNvSpPr>
              <p:nvPr/>
            </p:nvSpPr>
            <p:spPr bwMode="auto">
              <a:xfrm>
                <a:off x="619" y="1534"/>
                <a:ext cx="39" cy="699"/>
              </a:xfrm>
              <a:custGeom>
                <a:avLst/>
                <a:gdLst>
                  <a:gd name="T0" fmla="*/ 33 w 39"/>
                  <a:gd name="T1" fmla="*/ 0 h 699"/>
                  <a:gd name="T2" fmla="*/ 4 w 39"/>
                  <a:gd name="T3" fmla="*/ 235 h 699"/>
                  <a:gd name="T4" fmla="*/ 10 w 39"/>
                  <a:gd name="T5" fmla="*/ 535 h 699"/>
                  <a:gd name="T6" fmla="*/ 39 w 39"/>
                  <a:gd name="T7" fmla="*/ 699 h 699"/>
                  <a:gd name="T8" fmla="*/ 0 60000 65536"/>
                  <a:gd name="T9" fmla="*/ 0 60000 65536"/>
                  <a:gd name="T10" fmla="*/ 0 60000 65536"/>
                  <a:gd name="T11" fmla="*/ 0 60000 65536"/>
                  <a:gd name="T12" fmla="*/ 0 w 39"/>
                  <a:gd name="T13" fmla="*/ 0 h 699"/>
                  <a:gd name="T14" fmla="*/ 39 w 39"/>
                  <a:gd name="T15" fmla="*/ 699 h 699"/>
                </a:gdLst>
                <a:ahLst/>
                <a:cxnLst>
                  <a:cxn ang="T8">
                    <a:pos x="T0" y="T1"/>
                  </a:cxn>
                  <a:cxn ang="T9">
                    <a:pos x="T2" y="T3"/>
                  </a:cxn>
                  <a:cxn ang="T10">
                    <a:pos x="T4" y="T5"/>
                  </a:cxn>
                  <a:cxn ang="T11">
                    <a:pos x="T6" y="T7"/>
                  </a:cxn>
                </a:cxnLst>
                <a:rect l="T12" t="T13" r="T14" b="T15"/>
                <a:pathLst>
                  <a:path w="39" h="699">
                    <a:moveTo>
                      <a:pt x="33" y="0"/>
                    </a:moveTo>
                    <a:cubicBezTo>
                      <a:pt x="20" y="73"/>
                      <a:pt x="8" y="146"/>
                      <a:pt x="4" y="235"/>
                    </a:cubicBezTo>
                    <a:cubicBezTo>
                      <a:pt x="0" y="324"/>
                      <a:pt x="4" y="458"/>
                      <a:pt x="10" y="535"/>
                    </a:cubicBezTo>
                    <a:cubicBezTo>
                      <a:pt x="16" y="612"/>
                      <a:pt x="27" y="655"/>
                      <a:pt x="39" y="699"/>
                    </a:cubicBezTo>
                  </a:path>
                </a:pathLst>
              </a:custGeom>
              <a:solidFill>
                <a:srgbClr val="F9F9F9"/>
              </a:solidFill>
              <a:ln w="9525">
                <a:solidFill>
                  <a:schemeClr val="bg2"/>
                </a:solidFill>
                <a:round/>
                <a:headEnd/>
                <a:tailEnd/>
              </a:ln>
            </p:spPr>
            <p:txBody>
              <a:bodyPr/>
              <a:lstStyle/>
              <a:p>
                <a:endParaRPr lang="en-US"/>
              </a:p>
            </p:txBody>
          </p:sp>
        </p:grpSp>
        <p:sp>
          <p:nvSpPr>
            <p:cNvPr id="394" name="Line 9"/>
            <p:cNvSpPr>
              <a:spLocks noChangeShapeType="1"/>
            </p:cNvSpPr>
            <p:nvPr/>
          </p:nvSpPr>
          <p:spPr bwMode="auto">
            <a:xfrm flipV="1">
              <a:off x="2903800" y="4018003"/>
              <a:ext cx="2743200" cy="1055"/>
            </a:xfrm>
            <a:prstGeom prst="line">
              <a:avLst/>
            </a:prstGeom>
            <a:noFill/>
            <a:ln w="9525">
              <a:solidFill>
                <a:schemeClr val="tx1"/>
              </a:solidFill>
              <a:round/>
              <a:headEnd type="none" w="med" len="med"/>
              <a:tailEnd type="triangle"/>
            </a:ln>
          </p:spPr>
          <p:txBody>
            <a:bodyPr/>
            <a:lstStyle/>
            <a:p>
              <a:endParaRPr lang="en-US"/>
            </a:p>
          </p:txBody>
        </p:sp>
        <p:sp>
          <p:nvSpPr>
            <p:cNvPr id="395" name="Line 15"/>
            <p:cNvSpPr>
              <a:spLocks noChangeShapeType="1"/>
            </p:cNvSpPr>
            <p:nvPr/>
          </p:nvSpPr>
          <p:spPr bwMode="auto">
            <a:xfrm>
              <a:off x="5016461" y="3715241"/>
              <a:ext cx="0" cy="253181"/>
            </a:xfrm>
            <a:prstGeom prst="line">
              <a:avLst/>
            </a:prstGeom>
            <a:noFill/>
            <a:ln w="38100">
              <a:solidFill>
                <a:schemeClr val="tx1"/>
              </a:solidFill>
              <a:round/>
              <a:headEnd/>
              <a:tailEnd/>
            </a:ln>
          </p:spPr>
          <p:txBody>
            <a:bodyPr/>
            <a:lstStyle/>
            <a:p>
              <a:endParaRPr lang="en-US"/>
            </a:p>
          </p:txBody>
        </p:sp>
        <p:sp>
          <p:nvSpPr>
            <p:cNvPr id="396" name="Line 16"/>
            <p:cNvSpPr>
              <a:spLocks noChangeShapeType="1"/>
            </p:cNvSpPr>
            <p:nvPr/>
          </p:nvSpPr>
          <p:spPr bwMode="auto">
            <a:xfrm>
              <a:off x="4883596" y="3715241"/>
              <a:ext cx="0" cy="253181"/>
            </a:xfrm>
            <a:prstGeom prst="line">
              <a:avLst/>
            </a:prstGeom>
            <a:noFill/>
            <a:ln w="38100">
              <a:solidFill>
                <a:schemeClr val="tx1"/>
              </a:solidFill>
              <a:round/>
              <a:headEnd/>
              <a:tailEnd/>
            </a:ln>
          </p:spPr>
          <p:txBody>
            <a:bodyPr/>
            <a:lstStyle/>
            <a:p>
              <a:endParaRPr lang="en-US"/>
            </a:p>
          </p:txBody>
        </p:sp>
        <p:sp>
          <p:nvSpPr>
            <p:cNvPr id="397" name="Line 17"/>
            <p:cNvSpPr>
              <a:spLocks noChangeShapeType="1"/>
            </p:cNvSpPr>
            <p:nvPr/>
          </p:nvSpPr>
          <p:spPr bwMode="auto">
            <a:xfrm>
              <a:off x="4749936" y="3715241"/>
              <a:ext cx="0" cy="253181"/>
            </a:xfrm>
            <a:prstGeom prst="line">
              <a:avLst/>
            </a:prstGeom>
            <a:noFill/>
            <a:ln w="38100">
              <a:solidFill>
                <a:schemeClr val="tx1"/>
              </a:solidFill>
              <a:round/>
              <a:headEnd/>
              <a:tailEnd/>
            </a:ln>
          </p:spPr>
          <p:txBody>
            <a:bodyPr/>
            <a:lstStyle/>
            <a:p>
              <a:endParaRPr lang="en-US"/>
            </a:p>
          </p:txBody>
        </p:sp>
        <p:sp>
          <p:nvSpPr>
            <p:cNvPr id="398" name="Line 18"/>
            <p:cNvSpPr>
              <a:spLocks noChangeShapeType="1"/>
            </p:cNvSpPr>
            <p:nvPr/>
          </p:nvSpPr>
          <p:spPr bwMode="auto">
            <a:xfrm>
              <a:off x="4617072" y="3715241"/>
              <a:ext cx="0" cy="253181"/>
            </a:xfrm>
            <a:prstGeom prst="line">
              <a:avLst/>
            </a:prstGeom>
            <a:noFill/>
            <a:ln w="38100">
              <a:solidFill>
                <a:schemeClr val="tx1"/>
              </a:solidFill>
              <a:round/>
              <a:headEnd/>
              <a:tailEnd/>
            </a:ln>
          </p:spPr>
          <p:txBody>
            <a:bodyPr/>
            <a:lstStyle/>
            <a:p>
              <a:endParaRPr lang="en-US"/>
            </a:p>
          </p:txBody>
        </p:sp>
        <p:sp>
          <p:nvSpPr>
            <p:cNvPr id="399" name="Line 19"/>
            <p:cNvSpPr>
              <a:spLocks noChangeShapeType="1"/>
            </p:cNvSpPr>
            <p:nvPr/>
          </p:nvSpPr>
          <p:spPr bwMode="auto">
            <a:xfrm>
              <a:off x="4342591" y="3715241"/>
              <a:ext cx="0" cy="253181"/>
            </a:xfrm>
            <a:prstGeom prst="line">
              <a:avLst/>
            </a:prstGeom>
            <a:noFill/>
            <a:ln w="38100">
              <a:solidFill>
                <a:schemeClr val="tx1"/>
              </a:solidFill>
              <a:round/>
              <a:headEnd/>
              <a:tailEnd/>
            </a:ln>
          </p:spPr>
          <p:txBody>
            <a:bodyPr/>
            <a:lstStyle/>
            <a:p>
              <a:endParaRPr lang="en-US"/>
            </a:p>
          </p:txBody>
        </p:sp>
        <p:sp>
          <p:nvSpPr>
            <p:cNvPr id="400" name="Line 20"/>
            <p:cNvSpPr>
              <a:spLocks noChangeShapeType="1"/>
            </p:cNvSpPr>
            <p:nvPr/>
          </p:nvSpPr>
          <p:spPr bwMode="auto">
            <a:xfrm>
              <a:off x="4208931" y="3715241"/>
              <a:ext cx="0" cy="253181"/>
            </a:xfrm>
            <a:prstGeom prst="line">
              <a:avLst/>
            </a:prstGeom>
            <a:noFill/>
            <a:ln w="38100">
              <a:solidFill>
                <a:schemeClr val="tx1"/>
              </a:solidFill>
              <a:round/>
              <a:headEnd/>
              <a:tailEnd/>
            </a:ln>
          </p:spPr>
          <p:txBody>
            <a:bodyPr/>
            <a:lstStyle/>
            <a:p>
              <a:endParaRPr lang="en-US"/>
            </a:p>
          </p:txBody>
        </p:sp>
        <p:sp>
          <p:nvSpPr>
            <p:cNvPr id="401" name="Line 21"/>
            <p:cNvSpPr>
              <a:spLocks noChangeShapeType="1"/>
            </p:cNvSpPr>
            <p:nvPr/>
          </p:nvSpPr>
          <p:spPr bwMode="auto">
            <a:xfrm>
              <a:off x="4076067" y="3715241"/>
              <a:ext cx="0" cy="253181"/>
            </a:xfrm>
            <a:prstGeom prst="line">
              <a:avLst/>
            </a:prstGeom>
            <a:noFill/>
            <a:ln w="38100">
              <a:solidFill>
                <a:schemeClr val="tx1"/>
              </a:solidFill>
              <a:round/>
              <a:headEnd/>
              <a:tailEnd/>
            </a:ln>
          </p:spPr>
          <p:txBody>
            <a:bodyPr/>
            <a:lstStyle/>
            <a:p>
              <a:endParaRPr lang="en-US"/>
            </a:p>
          </p:txBody>
        </p:sp>
        <p:sp>
          <p:nvSpPr>
            <p:cNvPr id="402" name="Line 22"/>
            <p:cNvSpPr>
              <a:spLocks noChangeShapeType="1"/>
            </p:cNvSpPr>
            <p:nvPr/>
          </p:nvSpPr>
          <p:spPr bwMode="auto">
            <a:xfrm>
              <a:off x="3943202" y="3715241"/>
              <a:ext cx="0" cy="253181"/>
            </a:xfrm>
            <a:prstGeom prst="line">
              <a:avLst/>
            </a:prstGeom>
            <a:noFill/>
            <a:ln w="38100">
              <a:solidFill>
                <a:schemeClr val="tx1"/>
              </a:solidFill>
              <a:round/>
              <a:headEnd/>
              <a:tailEnd/>
            </a:ln>
          </p:spPr>
          <p:txBody>
            <a:bodyPr/>
            <a:lstStyle/>
            <a:p>
              <a:endParaRPr lang="en-US"/>
            </a:p>
          </p:txBody>
        </p:sp>
        <p:sp>
          <p:nvSpPr>
            <p:cNvPr id="403" name="Line 23"/>
            <p:cNvSpPr>
              <a:spLocks noChangeShapeType="1"/>
            </p:cNvSpPr>
            <p:nvPr/>
          </p:nvSpPr>
          <p:spPr bwMode="auto">
            <a:xfrm>
              <a:off x="3809542" y="3715241"/>
              <a:ext cx="0" cy="253181"/>
            </a:xfrm>
            <a:prstGeom prst="line">
              <a:avLst/>
            </a:prstGeom>
            <a:noFill/>
            <a:ln w="38100">
              <a:solidFill>
                <a:schemeClr val="tx1"/>
              </a:solidFill>
              <a:round/>
              <a:headEnd/>
              <a:tailEnd/>
            </a:ln>
          </p:spPr>
          <p:txBody>
            <a:bodyPr/>
            <a:lstStyle/>
            <a:p>
              <a:endParaRPr lang="en-US"/>
            </a:p>
          </p:txBody>
        </p:sp>
        <p:sp>
          <p:nvSpPr>
            <p:cNvPr id="404" name="Line 24"/>
            <p:cNvSpPr>
              <a:spLocks noChangeShapeType="1"/>
            </p:cNvSpPr>
            <p:nvPr/>
          </p:nvSpPr>
          <p:spPr bwMode="auto">
            <a:xfrm>
              <a:off x="3410153" y="3715241"/>
              <a:ext cx="0" cy="253181"/>
            </a:xfrm>
            <a:prstGeom prst="line">
              <a:avLst/>
            </a:prstGeom>
            <a:noFill/>
            <a:ln w="38100">
              <a:solidFill>
                <a:schemeClr val="tx1"/>
              </a:solidFill>
              <a:round/>
              <a:headEnd/>
              <a:tailEnd/>
            </a:ln>
          </p:spPr>
          <p:txBody>
            <a:bodyPr/>
            <a:lstStyle/>
            <a:p>
              <a:endParaRPr lang="en-US"/>
            </a:p>
          </p:txBody>
        </p:sp>
        <p:sp>
          <p:nvSpPr>
            <p:cNvPr id="405" name="Line 25"/>
            <p:cNvSpPr>
              <a:spLocks noChangeShapeType="1"/>
            </p:cNvSpPr>
            <p:nvPr/>
          </p:nvSpPr>
          <p:spPr bwMode="auto">
            <a:xfrm>
              <a:off x="3277289" y="3715241"/>
              <a:ext cx="0" cy="253181"/>
            </a:xfrm>
            <a:prstGeom prst="line">
              <a:avLst/>
            </a:prstGeom>
            <a:noFill/>
            <a:ln w="38100">
              <a:solidFill>
                <a:schemeClr val="tx1"/>
              </a:solidFill>
              <a:round/>
              <a:headEnd/>
              <a:tailEnd/>
            </a:ln>
          </p:spPr>
          <p:txBody>
            <a:bodyPr/>
            <a:lstStyle/>
            <a:p>
              <a:endParaRPr lang="en-US"/>
            </a:p>
          </p:txBody>
        </p:sp>
        <p:sp>
          <p:nvSpPr>
            <p:cNvPr id="406" name="Line 26"/>
            <p:cNvSpPr>
              <a:spLocks noChangeShapeType="1"/>
            </p:cNvSpPr>
            <p:nvPr/>
          </p:nvSpPr>
          <p:spPr bwMode="auto">
            <a:xfrm>
              <a:off x="3143628" y="3715241"/>
              <a:ext cx="0" cy="253181"/>
            </a:xfrm>
            <a:prstGeom prst="line">
              <a:avLst/>
            </a:prstGeom>
            <a:noFill/>
            <a:ln w="38100">
              <a:solidFill>
                <a:schemeClr val="tx1"/>
              </a:solidFill>
              <a:round/>
              <a:headEnd/>
              <a:tailEnd/>
            </a:ln>
          </p:spPr>
          <p:txBody>
            <a:bodyPr/>
            <a:lstStyle/>
            <a:p>
              <a:endParaRPr lang="en-US"/>
            </a:p>
          </p:txBody>
        </p:sp>
        <p:sp>
          <p:nvSpPr>
            <p:cNvPr id="407" name="Line 27"/>
            <p:cNvSpPr>
              <a:spLocks noChangeShapeType="1"/>
            </p:cNvSpPr>
            <p:nvPr/>
          </p:nvSpPr>
          <p:spPr bwMode="auto">
            <a:xfrm>
              <a:off x="3010764" y="3715241"/>
              <a:ext cx="0" cy="253181"/>
            </a:xfrm>
            <a:prstGeom prst="line">
              <a:avLst/>
            </a:prstGeom>
            <a:noFill/>
            <a:ln w="38100">
              <a:solidFill>
                <a:schemeClr val="tx1"/>
              </a:solidFill>
              <a:round/>
              <a:headEnd/>
              <a:tailEnd/>
            </a:ln>
          </p:spPr>
          <p:txBody>
            <a:bodyPr/>
            <a:lstStyle/>
            <a:p>
              <a:endParaRPr lang="en-US"/>
            </a:p>
          </p:txBody>
        </p:sp>
        <p:grpSp>
          <p:nvGrpSpPr>
            <p:cNvPr id="8" name="Group 32"/>
            <p:cNvGrpSpPr>
              <a:grpSpLocks/>
            </p:cNvGrpSpPr>
            <p:nvPr/>
          </p:nvGrpSpPr>
          <p:grpSpPr bwMode="auto">
            <a:xfrm>
              <a:off x="4133350" y="4438916"/>
              <a:ext cx="541801" cy="273224"/>
              <a:chOff x="2425" y="3278"/>
              <a:chExt cx="681" cy="170"/>
            </a:xfrm>
          </p:grpSpPr>
          <p:sp>
            <p:nvSpPr>
              <p:cNvPr id="437" name="Oval 33"/>
              <p:cNvSpPr>
                <a:spLocks noChangeArrowheads="1"/>
              </p:cNvSpPr>
              <p:nvPr/>
            </p:nvSpPr>
            <p:spPr bwMode="auto">
              <a:xfrm>
                <a:off x="2425" y="3369"/>
                <a:ext cx="681" cy="79"/>
              </a:xfrm>
              <a:prstGeom prst="ellipse">
                <a:avLst/>
              </a:prstGeom>
              <a:solidFill>
                <a:srgbClr val="F9F9F9"/>
              </a:solidFill>
              <a:ln w="12700">
                <a:noFill/>
                <a:round/>
                <a:headEnd/>
                <a:tailEnd/>
              </a:ln>
            </p:spPr>
            <p:txBody>
              <a:bodyPr wrap="none" anchor="ctr"/>
              <a:lstStyle/>
              <a:p>
                <a:endParaRPr lang="en-US"/>
              </a:p>
            </p:txBody>
          </p:sp>
          <p:sp>
            <p:nvSpPr>
              <p:cNvPr id="438" name="Rectangle 34"/>
              <p:cNvSpPr>
                <a:spLocks noChangeArrowheads="1"/>
              </p:cNvSpPr>
              <p:nvPr/>
            </p:nvSpPr>
            <p:spPr bwMode="auto">
              <a:xfrm>
                <a:off x="2429" y="3308"/>
                <a:ext cx="675" cy="96"/>
              </a:xfrm>
              <a:prstGeom prst="rect">
                <a:avLst/>
              </a:prstGeom>
              <a:solidFill>
                <a:srgbClr val="F9F9F9"/>
              </a:solidFill>
              <a:ln w="12700">
                <a:noFill/>
                <a:miter lim="800000"/>
                <a:headEnd/>
                <a:tailEnd/>
              </a:ln>
            </p:spPr>
            <p:txBody>
              <a:bodyPr wrap="none" anchor="ctr"/>
              <a:lstStyle/>
              <a:p>
                <a:endParaRPr lang="en-US"/>
              </a:p>
            </p:txBody>
          </p:sp>
          <p:sp>
            <p:nvSpPr>
              <p:cNvPr id="439" name="Oval 35"/>
              <p:cNvSpPr>
                <a:spLocks noChangeArrowheads="1"/>
              </p:cNvSpPr>
              <p:nvPr/>
            </p:nvSpPr>
            <p:spPr bwMode="auto">
              <a:xfrm>
                <a:off x="2425" y="3278"/>
                <a:ext cx="681" cy="66"/>
              </a:xfrm>
              <a:prstGeom prst="ellipse">
                <a:avLst/>
              </a:prstGeom>
              <a:solidFill>
                <a:srgbClr val="F9F9F9"/>
              </a:solidFill>
              <a:ln w="12700">
                <a:solidFill>
                  <a:schemeClr val="bg2"/>
                </a:solidFill>
                <a:round/>
                <a:headEnd/>
                <a:tailEnd/>
              </a:ln>
            </p:spPr>
            <p:txBody>
              <a:bodyPr wrap="none" anchor="ctr"/>
              <a:lstStyle/>
              <a:p>
                <a:endParaRPr lang="en-US"/>
              </a:p>
            </p:txBody>
          </p:sp>
          <p:sp>
            <p:nvSpPr>
              <p:cNvPr id="440" name="Oval 36"/>
              <p:cNvSpPr>
                <a:spLocks noChangeArrowheads="1"/>
              </p:cNvSpPr>
              <p:nvPr/>
            </p:nvSpPr>
            <p:spPr bwMode="auto">
              <a:xfrm>
                <a:off x="2703" y="3299"/>
                <a:ext cx="129" cy="16"/>
              </a:xfrm>
              <a:prstGeom prst="ellipse">
                <a:avLst/>
              </a:prstGeom>
              <a:solidFill>
                <a:srgbClr val="F9F9F9"/>
              </a:solidFill>
              <a:ln w="12700">
                <a:solidFill>
                  <a:schemeClr val="bg2"/>
                </a:solidFill>
                <a:round/>
                <a:headEnd/>
                <a:tailEnd/>
              </a:ln>
            </p:spPr>
            <p:txBody>
              <a:bodyPr wrap="none" anchor="ctr"/>
              <a:lstStyle/>
              <a:p>
                <a:endParaRPr lang="en-US"/>
              </a:p>
            </p:txBody>
          </p:sp>
          <p:sp>
            <p:nvSpPr>
              <p:cNvPr id="441" name="Line 37"/>
              <p:cNvSpPr>
                <a:spLocks noChangeShapeType="1"/>
              </p:cNvSpPr>
              <p:nvPr/>
            </p:nvSpPr>
            <p:spPr bwMode="auto">
              <a:xfrm>
                <a:off x="3106" y="3313"/>
                <a:ext cx="0" cy="94"/>
              </a:xfrm>
              <a:prstGeom prst="line">
                <a:avLst/>
              </a:prstGeom>
              <a:noFill/>
              <a:ln w="12700">
                <a:noFill/>
                <a:round/>
                <a:headEnd/>
                <a:tailEnd/>
              </a:ln>
            </p:spPr>
            <p:txBody>
              <a:bodyPr/>
              <a:lstStyle/>
              <a:p>
                <a:endParaRPr lang="en-US"/>
              </a:p>
            </p:txBody>
          </p:sp>
          <p:sp>
            <p:nvSpPr>
              <p:cNvPr id="442" name="Line 38"/>
              <p:cNvSpPr>
                <a:spLocks noChangeShapeType="1"/>
              </p:cNvSpPr>
              <p:nvPr/>
            </p:nvSpPr>
            <p:spPr bwMode="auto">
              <a:xfrm>
                <a:off x="2427" y="3314"/>
                <a:ext cx="0" cy="99"/>
              </a:xfrm>
              <a:prstGeom prst="line">
                <a:avLst/>
              </a:prstGeom>
              <a:noFill/>
              <a:ln w="12700">
                <a:noFill/>
                <a:round/>
                <a:headEnd/>
                <a:tailEnd/>
              </a:ln>
            </p:spPr>
            <p:txBody>
              <a:bodyPr/>
              <a:lstStyle/>
              <a:p>
                <a:endParaRPr lang="en-US"/>
              </a:p>
            </p:txBody>
          </p:sp>
          <p:sp>
            <p:nvSpPr>
              <p:cNvPr id="443" name="Rectangle 39"/>
              <p:cNvSpPr>
                <a:spLocks noChangeArrowheads="1"/>
              </p:cNvSpPr>
              <p:nvPr/>
            </p:nvSpPr>
            <p:spPr bwMode="auto">
              <a:xfrm>
                <a:off x="2451" y="3356"/>
                <a:ext cx="646" cy="56"/>
              </a:xfrm>
              <a:prstGeom prst="rect">
                <a:avLst/>
              </a:prstGeom>
              <a:solidFill>
                <a:srgbClr val="F9F9F9"/>
              </a:solidFill>
              <a:ln w="12700">
                <a:noFill/>
                <a:miter lim="800000"/>
                <a:headEnd/>
                <a:tailEnd/>
              </a:ln>
            </p:spPr>
            <p:txBody>
              <a:bodyPr wrap="none" anchor="ctr"/>
              <a:lstStyle/>
              <a:p>
                <a:endParaRPr lang="en-US"/>
              </a:p>
            </p:txBody>
          </p:sp>
        </p:grpSp>
        <p:sp>
          <p:nvSpPr>
            <p:cNvPr id="409" name="Line 40"/>
            <p:cNvSpPr>
              <a:spLocks noChangeShapeType="1"/>
            </p:cNvSpPr>
            <p:nvPr/>
          </p:nvSpPr>
          <p:spPr bwMode="auto">
            <a:xfrm flipH="1">
              <a:off x="4558993" y="4073914"/>
              <a:ext cx="692168" cy="316476"/>
            </a:xfrm>
            <a:prstGeom prst="line">
              <a:avLst/>
            </a:prstGeom>
            <a:noFill/>
            <a:ln w="9525">
              <a:solidFill>
                <a:schemeClr val="tx1"/>
              </a:solidFill>
              <a:prstDash val="dash"/>
              <a:round/>
              <a:headEnd/>
              <a:tailEnd type="triangle" w="med" len="med"/>
            </a:ln>
          </p:spPr>
          <p:txBody>
            <a:bodyPr/>
            <a:lstStyle/>
            <a:p>
              <a:endParaRPr lang="en-US"/>
            </a:p>
          </p:txBody>
        </p:sp>
        <p:sp>
          <p:nvSpPr>
            <p:cNvPr id="410" name="Line 41"/>
            <p:cNvSpPr>
              <a:spLocks noChangeShapeType="1"/>
            </p:cNvSpPr>
            <p:nvPr/>
          </p:nvSpPr>
          <p:spPr bwMode="auto">
            <a:xfrm>
              <a:off x="3192160" y="4050706"/>
              <a:ext cx="1015976" cy="355508"/>
            </a:xfrm>
            <a:prstGeom prst="line">
              <a:avLst/>
            </a:prstGeom>
            <a:noFill/>
            <a:ln w="9525">
              <a:solidFill>
                <a:schemeClr val="tx1"/>
              </a:solidFill>
              <a:round/>
              <a:headEnd/>
              <a:tailEnd type="triangle" w="med" len="med"/>
            </a:ln>
          </p:spPr>
          <p:txBody>
            <a:bodyPr/>
            <a:lstStyle/>
            <a:p>
              <a:endParaRPr lang="en-US"/>
            </a:p>
          </p:txBody>
        </p:sp>
        <p:sp>
          <p:nvSpPr>
            <p:cNvPr id="411" name="Line 42"/>
            <p:cNvSpPr>
              <a:spLocks noChangeShapeType="1"/>
            </p:cNvSpPr>
            <p:nvPr/>
          </p:nvSpPr>
          <p:spPr bwMode="auto">
            <a:xfrm>
              <a:off x="3348892" y="4032772"/>
              <a:ext cx="917322" cy="354453"/>
            </a:xfrm>
            <a:prstGeom prst="line">
              <a:avLst/>
            </a:prstGeom>
            <a:noFill/>
            <a:ln w="9525">
              <a:solidFill>
                <a:schemeClr val="tx1"/>
              </a:solidFill>
              <a:round/>
              <a:headEnd/>
              <a:tailEnd type="triangle" w="med" len="med"/>
            </a:ln>
          </p:spPr>
          <p:txBody>
            <a:bodyPr/>
            <a:lstStyle/>
            <a:p>
              <a:endParaRPr lang="en-US"/>
            </a:p>
          </p:txBody>
        </p:sp>
        <p:sp>
          <p:nvSpPr>
            <p:cNvPr id="412" name="Line 43"/>
            <p:cNvSpPr>
              <a:spLocks noChangeShapeType="1"/>
            </p:cNvSpPr>
            <p:nvPr/>
          </p:nvSpPr>
          <p:spPr bwMode="auto">
            <a:xfrm>
              <a:off x="4224843" y="4058090"/>
              <a:ext cx="82742" cy="322805"/>
            </a:xfrm>
            <a:prstGeom prst="line">
              <a:avLst/>
            </a:prstGeom>
            <a:noFill/>
            <a:ln w="9525">
              <a:solidFill>
                <a:schemeClr val="tx1"/>
              </a:solidFill>
              <a:round/>
              <a:headEnd/>
              <a:tailEnd type="triangle" w="med" len="med"/>
            </a:ln>
          </p:spPr>
          <p:txBody>
            <a:bodyPr/>
            <a:lstStyle/>
            <a:p>
              <a:endParaRPr lang="en-US"/>
            </a:p>
          </p:txBody>
        </p:sp>
        <p:sp>
          <p:nvSpPr>
            <p:cNvPr id="413" name="Line 44"/>
            <p:cNvSpPr>
              <a:spLocks noChangeShapeType="1"/>
            </p:cNvSpPr>
            <p:nvPr/>
          </p:nvSpPr>
          <p:spPr bwMode="auto">
            <a:xfrm flipH="1">
              <a:off x="4391123" y="4039102"/>
              <a:ext cx="349267" cy="341794"/>
            </a:xfrm>
            <a:prstGeom prst="line">
              <a:avLst/>
            </a:prstGeom>
            <a:noFill/>
            <a:ln w="9525">
              <a:solidFill>
                <a:schemeClr val="tx1"/>
              </a:solidFill>
              <a:round/>
              <a:headEnd/>
              <a:tailEnd type="triangle" w="med" len="med"/>
            </a:ln>
          </p:spPr>
          <p:txBody>
            <a:bodyPr/>
            <a:lstStyle/>
            <a:p>
              <a:endParaRPr lang="en-US"/>
            </a:p>
          </p:txBody>
        </p:sp>
        <p:sp>
          <p:nvSpPr>
            <p:cNvPr id="414" name="Line 45"/>
            <p:cNvSpPr>
              <a:spLocks noChangeShapeType="1"/>
            </p:cNvSpPr>
            <p:nvPr/>
          </p:nvSpPr>
          <p:spPr bwMode="auto">
            <a:xfrm flipH="1">
              <a:off x="4457157" y="4032772"/>
              <a:ext cx="549757" cy="341794"/>
            </a:xfrm>
            <a:prstGeom prst="line">
              <a:avLst/>
            </a:prstGeom>
            <a:noFill/>
            <a:ln w="9525">
              <a:solidFill>
                <a:schemeClr val="tx1"/>
              </a:solidFill>
              <a:round/>
              <a:headEnd/>
              <a:tailEnd type="triangle" w="med" len="med"/>
            </a:ln>
          </p:spPr>
          <p:txBody>
            <a:bodyPr/>
            <a:lstStyle/>
            <a:p>
              <a:endParaRPr lang="en-US"/>
            </a:p>
          </p:txBody>
        </p:sp>
        <p:sp>
          <p:nvSpPr>
            <p:cNvPr id="415" name="Text Box 49"/>
            <p:cNvSpPr txBox="1">
              <a:spLocks noChangeArrowheads="1"/>
            </p:cNvSpPr>
            <p:nvPr/>
          </p:nvSpPr>
          <p:spPr bwMode="auto">
            <a:xfrm>
              <a:off x="4895383" y="3115006"/>
              <a:ext cx="698299" cy="387883"/>
            </a:xfrm>
            <a:prstGeom prst="rect">
              <a:avLst/>
            </a:prstGeom>
            <a:noFill/>
            <a:ln w="9525">
              <a:noFill/>
              <a:miter lim="800000"/>
              <a:headEnd/>
              <a:tailEnd/>
            </a:ln>
          </p:spPr>
          <p:txBody>
            <a:bodyPr wrap="none">
              <a:spAutoFit/>
            </a:bodyPr>
            <a:lstStyle/>
            <a:p>
              <a:pPr eaLnBrk="1" hangingPunct="1"/>
              <a:r>
                <a:rPr lang="en-US" sz="1200" b="1" i="1" dirty="0" smtClean="0">
                  <a:latin typeface="Helvetica" pitchFamily="34" charset="0"/>
                </a:rPr>
                <a:t>Current </a:t>
              </a:r>
            </a:p>
            <a:p>
              <a:pPr algn="ctr" eaLnBrk="1" hangingPunct="1"/>
              <a:r>
                <a:rPr lang="en-US" sz="1200" b="1" i="1" dirty="0" smtClean="0">
                  <a:latin typeface="Helvetica" pitchFamily="34" charset="0"/>
                </a:rPr>
                <a:t>Data</a:t>
              </a:r>
              <a:endParaRPr lang="en-US" sz="1200" b="1" i="1" dirty="0">
                <a:latin typeface="Helvetica" pitchFamily="34" charset="0"/>
              </a:endParaRPr>
            </a:p>
          </p:txBody>
        </p:sp>
        <p:sp>
          <p:nvSpPr>
            <p:cNvPr id="416" name="Text Box 51"/>
            <p:cNvSpPr txBox="1">
              <a:spLocks noChangeArrowheads="1"/>
            </p:cNvSpPr>
            <p:nvPr/>
          </p:nvSpPr>
          <p:spPr bwMode="auto">
            <a:xfrm>
              <a:off x="5384378" y="3469692"/>
              <a:ext cx="279205" cy="310306"/>
            </a:xfrm>
            <a:prstGeom prst="rect">
              <a:avLst/>
            </a:prstGeom>
            <a:noFill/>
            <a:ln w="9525">
              <a:noFill/>
              <a:miter lim="800000"/>
              <a:headEnd/>
              <a:tailEnd/>
            </a:ln>
          </p:spPr>
          <p:txBody>
            <a:bodyPr wrap="none">
              <a:spAutoFit/>
            </a:bodyPr>
            <a:lstStyle/>
            <a:p>
              <a:pPr eaLnBrk="1" hangingPunct="1"/>
              <a:r>
                <a:rPr lang="en-US" dirty="0"/>
                <a:t>?</a:t>
              </a:r>
            </a:p>
          </p:txBody>
        </p:sp>
        <p:grpSp>
          <p:nvGrpSpPr>
            <p:cNvPr id="9" name="Group 56"/>
            <p:cNvGrpSpPr>
              <a:grpSpLocks/>
            </p:cNvGrpSpPr>
            <p:nvPr/>
          </p:nvGrpSpPr>
          <p:grpSpPr bwMode="auto">
            <a:xfrm>
              <a:off x="3141236" y="3560168"/>
              <a:ext cx="1947614" cy="147689"/>
              <a:chOff x="1178" y="2463"/>
              <a:chExt cx="2448" cy="140"/>
            </a:xfrm>
          </p:grpSpPr>
          <p:sp>
            <p:nvSpPr>
              <p:cNvPr id="432" name="Freeform 57"/>
              <p:cNvSpPr>
                <a:spLocks/>
              </p:cNvSpPr>
              <p:nvPr/>
            </p:nvSpPr>
            <p:spPr bwMode="auto">
              <a:xfrm rot="1275434">
                <a:off x="3197" y="2463"/>
                <a:ext cx="84" cy="132"/>
              </a:xfrm>
              <a:custGeom>
                <a:avLst/>
                <a:gdLst>
                  <a:gd name="T0" fmla="*/ 0 w 164"/>
                  <a:gd name="T1" fmla="*/ 93 h 218"/>
                  <a:gd name="T2" fmla="*/ 27 w 164"/>
                  <a:gd name="T3" fmla="*/ 107 h 218"/>
                  <a:gd name="T4" fmla="*/ 42 w 164"/>
                  <a:gd name="T5" fmla="*/ 128 h 218"/>
                  <a:gd name="T6" fmla="*/ 39 w 164"/>
                  <a:gd name="T7" fmla="*/ 85 h 218"/>
                  <a:gd name="T8" fmla="*/ 54 w 164"/>
                  <a:gd name="T9" fmla="*/ 32 h 218"/>
                  <a:gd name="T10" fmla="*/ 84 w 164"/>
                  <a:gd name="T11" fmla="*/ 0 h 218"/>
                  <a:gd name="T12" fmla="*/ 0 60000 65536"/>
                  <a:gd name="T13" fmla="*/ 0 60000 65536"/>
                  <a:gd name="T14" fmla="*/ 0 60000 65536"/>
                  <a:gd name="T15" fmla="*/ 0 60000 65536"/>
                  <a:gd name="T16" fmla="*/ 0 60000 65536"/>
                  <a:gd name="T17" fmla="*/ 0 60000 65536"/>
                  <a:gd name="T18" fmla="*/ 0 w 164"/>
                  <a:gd name="T19" fmla="*/ 0 h 218"/>
                  <a:gd name="T20" fmla="*/ 164 w 164"/>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164" h="218">
                    <a:moveTo>
                      <a:pt x="0" y="153"/>
                    </a:moveTo>
                    <a:cubicBezTo>
                      <a:pt x="10" y="156"/>
                      <a:pt x="39" y="167"/>
                      <a:pt x="53" y="177"/>
                    </a:cubicBezTo>
                    <a:cubicBezTo>
                      <a:pt x="67" y="187"/>
                      <a:pt x="78" y="218"/>
                      <a:pt x="82" y="212"/>
                    </a:cubicBezTo>
                    <a:cubicBezTo>
                      <a:pt x="86" y="206"/>
                      <a:pt x="72" y="168"/>
                      <a:pt x="76" y="141"/>
                    </a:cubicBezTo>
                    <a:cubicBezTo>
                      <a:pt x="80" y="114"/>
                      <a:pt x="91" y="76"/>
                      <a:pt x="106" y="53"/>
                    </a:cubicBezTo>
                    <a:cubicBezTo>
                      <a:pt x="121" y="30"/>
                      <a:pt x="152" y="11"/>
                      <a:pt x="164" y="0"/>
                    </a:cubicBezTo>
                  </a:path>
                </a:pathLst>
              </a:custGeom>
              <a:noFill/>
              <a:ln w="38100">
                <a:solidFill>
                  <a:schemeClr val="tx2"/>
                </a:solidFill>
                <a:round/>
                <a:headEnd/>
                <a:tailEnd/>
              </a:ln>
            </p:spPr>
            <p:txBody>
              <a:bodyPr/>
              <a:lstStyle/>
              <a:p>
                <a:endParaRPr lang="en-US"/>
              </a:p>
            </p:txBody>
          </p:sp>
          <p:sp>
            <p:nvSpPr>
              <p:cNvPr id="433" name="Freeform 58"/>
              <p:cNvSpPr>
                <a:spLocks/>
              </p:cNvSpPr>
              <p:nvPr/>
            </p:nvSpPr>
            <p:spPr bwMode="auto">
              <a:xfrm rot="1275434">
                <a:off x="3542" y="2463"/>
                <a:ext cx="84" cy="132"/>
              </a:xfrm>
              <a:custGeom>
                <a:avLst/>
                <a:gdLst>
                  <a:gd name="T0" fmla="*/ 0 w 164"/>
                  <a:gd name="T1" fmla="*/ 93 h 218"/>
                  <a:gd name="T2" fmla="*/ 27 w 164"/>
                  <a:gd name="T3" fmla="*/ 107 h 218"/>
                  <a:gd name="T4" fmla="*/ 42 w 164"/>
                  <a:gd name="T5" fmla="*/ 128 h 218"/>
                  <a:gd name="T6" fmla="*/ 39 w 164"/>
                  <a:gd name="T7" fmla="*/ 85 h 218"/>
                  <a:gd name="T8" fmla="*/ 54 w 164"/>
                  <a:gd name="T9" fmla="*/ 32 h 218"/>
                  <a:gd name="T10" fmla="*/ 84 w 164"/>
                  <a:gd name="T11" fmla="*/ 0 h 218"/>
                  <a:gd name="T12" fmla="*/ 0 60000 65536"/>
                  <a:gd name="T13" fmla="*/ 0 60000 65536"/>
                  <a:gd name="T14" fmla="*/ 0 60000 65536"/>
                  <a:gd name="T15" fmla="*/ 0 60000 65536"/>
                  <a:gd name="T16" fmla="*/ 0 60000 65536"/>
                  <a:gd name="T17" fmla="*/ 0 60000 65536"/>
                  <a:gd name="T18" fmla="*/ 0 w 164"/>
                  <a:gd name="T19" fmla="*/ 0 h 218"/>
                  <a:gd name="T20" fmla="*/ 164 w 164"/>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164" h="218">
                    <a:moveTo>
                      <a:pt x="0" y="153"/>
                    </a:moveTo>
                    <a:cubicBezTo>
                      <a:pt x="10" y="156"/>
                      <a:pt x="39" y="167"/>
                      <a:pt x="53" y="177"/>
                    </a:cubicBezTo>
                    <a:cubicBezTo>
                      <a:pt x="67" y="187"/>
                      <a:pt x="78" y="218"/>
                      <a:pt x="82" y="212"/>
                    </a:cubicBezTo>
                    <a:cubicBezTo>
                      <a:pt x="86" y="206"/>
                      <a:pt x="72" y="168"/>
                      <a:pt x="76" y="141"/>
                    </a:cubicBezTo>
                    <a:cubicBezTo>
                      <a:pt x="80" y="114"/>
                      <a:pt x="91" y="76"/>
                      <a:pt x="106" y="53"/>
                    </a:cubicBezTo>
                    <a:cubicBezTo>
                      <a:pt x="121" y="30"/>
                      <a:pt x="152" y="11"/>
                      <a:pt x="164" y="0"/>
                    </a:cubicBezTo>
                  </a:path>
                </a:pathLst>
              </a:custGeom>
              <a:noFill/>
              <a:ln w="38100">
                <a:solidFill>
                  <a:schemeClr val="tx2"/>
                </a:solidFill>
                <a:round/>
                <a:headEnd/>
                <a:tailEnd/>
              </a:ln>
            </p:spPr>
            <p:txBody>
              <a:bodyPr/>
              <a:lstStyle/>
              <a:p>
                <a:endParaRPr lang="en-US"/>
              </a:p>
            </p:txBody>
          </p:sp>
          <p:sp>
            <p:nvSpPr>
              <p:cNvPr id="434" name="Freeform 59"/>
              <p:cNvSpPr>
                <a:spLocks/>
              </p:cNvSpPr>
              <p:nvPr/>
            </p:nvSpPr>
            <p:spPr bwMode="auto">
              <a:xfrm rot="1275434">
                <a:off x="2517" y="2463"/>
                <a:ext cx="84" cy="132"/>
              </a:xfrm>
              <a:custGeom>
                <a:avLst/>
                <a:gdLst>
                  <a:gd name="T0" fmla="*/ 0 w 164"/>
                  <a:gd name="T1" fmla="*/ 93 h 218"/>
                  <a:gd name="T2" fmla="*/ 27 w 164"/>
                  <a:gd name="T3" fmla="*/ 107 h 218"/>
                  <a:gd name="T4" fmla="*/ 42 w 164"/>
                  <a:gd name="T5" fmla="*/ 128 h 218"/>
                  <a:gd name="T6" fmla="*/ 39 w 164"/>
                  <a:gd name="T7" fmla="*/ 85 h 218"/>
                  <a:gd name="T8" fmla="*/ 54 w 164"/>
                  <a:gd name="T9" fmla="*/ 32 h 218"/>
                  <a:gd name="T10" fmla="*/ 84 w 164"/>
                  <a:gd name="T11" fmla="*/ 0 h 218"/>
                  <a:gd name="T12" fmla="*/ 0 60000 65536"/>
                  <a:gd name="T13" fmla="*/ 0 60000 65536"/>
                  <a:gd name="T14" fmla="*/ 0 60000 65536"/>
                  <a:gd name="T15" fmla="*/ 0 60000 65536"/>
                  <a:gd name="T16" fmla="*/ 0 60000 65536"/>
                  <a:gd name="T17" fmla="*/ 0 60000 65536"/>
                  <a:gd name="T18" fmla="*/ 0 w 164"/>
                  <a:gd name="T19" fmla="*/ 0 h 218"/>
                  <a:gd name="T20" fmla="*/ 164 w 164"/>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164" h="218">
                    <a:moveTo>
                      <a:pt x="0" y="153"/>
                    </a:moveTo>
                    <a:cubicBezTo>
                      <a:pt x="10" y="156"/>
                      <a:pt x="39" y="167"/>
                      <a:pt x="53" y="177"/>
                    </a:cubicBezTo>
                    <a:cubicBezTo>
                      <a:pt x="67" y="187"/>
                      <a:pt x="78" y="218"/>
                      <a:pt x="82" y="212"/>
                    </a:cubicBezTo>
                    <a:cubicBezTo>
                      <a:pt x="86" y="206"/>
                      <a:pt x="72" y="168"/>
                      <a:pt x="76" y="141"/>
                    </a:cubicBezTo>
                    <a:cubicBezTo>
                      <a:pt x="80" y="114"/>
                      <a:pt x="91" y="76"/>
                      <a:pt x="106" y="53"/>
                    </a:cubicBezTo>
                    <a:cubicBezTo>
                      <a:pt x="121" y="30"/>
                      <a:pt x="152" y="11"/>
                      <a:pt x="164" y="0"/>
                    </a:cubicBezTo>
                  </a:path>
                </a:pathLst>
              </a:custGeom>
              <a:noFill/>
              <a:ln w="38100">
                <a:solidFill>
                  <a:schemeClr val="tx2"/>
                </a:solidFill>
                <a:round/>
                <a:headEnd/>
                <a:tailEnd/>
              </a:ln>
            </p:spPr>
            <p:txBody>
              <a:bodyPr/>
              <a:lstStyle/>
              <a:p>
                <a:endParaRPr lang="en-US"/>
              </a:p>
            </p:txBody>
          </p:sp>
          <p:sp>
            <p:nvSpPr>
              <p:cNvPr id="435" name="Freeform 60"/>
              <p:cNvSpPr>
                <a:spLocks/>
              </p:cNvSpPr>
              <p:nvPr/>
            </p:nvSpPr>
            <p:spPr bwMode="auto">
              <a:xfrm rot="1275434">
                <a:off x="1352" y="2463"/>
                <a:ext cx="84" cy="132"/>
              </a:xfrm>
              <a:custGeom>
                <a:avLst/>
                <a:gdLst>
                  <a:gd name="T0" fmla="*/ 0 w 164"/>
                  <a:gd name="T1" fmla="*/ 93 h 218"/>
                  <a:gd name="T2" fmla="*/ 27 w 164"/>
                  <a:gd name="T3" fmla="*/ 107 h 218"/>
                  <a:gd name="T4" fmla="*/ 42 w 164"/>
                  <a:gd name="T5" fmla="*/ 128 h 218"/>
                  <a:gd name="T6" fmla="*/ 39 w 164"/>
                  <a:gd name="T7" fmla="*/ 85 h 218"/>
                  <a:gd name="T8" fmla="*/ 54 w 164"/>
                  <a:gd name="T9" fmla="*/ 32 h 218"/>
                  <a:gd name="T10" fmla="*/ 84 w 164"/>
                  <a:gd name="T11" fmla="*/ 0 h 218"/>
                  <a:gd name="T12" fmla="*/ 0 60000 65536"/>
                  <a:gd name="T13" fmla="*/ 0 60000 65536"/>
                  <a:gd name="T14" fmla="*/ 0 60000 65536"/>
                  <a:gd name="T15" fmla="*/ 0 60000 65536"/>
                  <a:gd name="T16" fmla="*/ 0 60000 65536"/>
                  <a:gd name="T17" fmla="*/ 0 60000 65536"/>
                  <a:gd name="T18" fmla="*/ 0 w 164"/>
                  <a:gd name="T19" fmla="*/ 0 h 218"/>
                  <a:gd name="T20" fmla="*/ 164 w 164"/>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164" h="218">
                    <a:moveTo>
                      <a:pt x="0" y="153"/>
                    </a:moveTo>
                    <a:cubicBezTo>
                      <a:pt x="10" y="156"/>
                      <a:pt x="39" y="167"/>
                      <a:pt x="53" y="177"/>
                    </a:cubicBezTo>
                    <a:cubicBezTo>
                      <a:pt x="67" y="187"/>
                      <a:pt x="78" y="218"/>
                      <a:pt x="82" y="212"/>
                    </a:cubicBezTo>
                    <a:cubicBezTo>
                      <a:pt x="86" y="206"/>
                      <a:pt x="72" y="168"/>
                      <a:pt x="76" y="141"/>
                    </a:cubicBezTo>
                    <a:cubicBezTo>
                      <a:pt x="80" y="114"/>
                      <a:pt x="91" y="76"/>
                      <a:pt x="106" y="53"/>
                    </a:cubicBezTo>
                    <a:cubicBezTo>
                      <a:pt x="121" y="30"/>
                      <a:pt x="152" y="11"/>
                      <a:pt x="164" y="0"/>
                    </a:cubicBezTo>
                  </a:path>
                </a:pathLst>
              </a:custGeom>
              <a:noFill/>
              <a:ln w="38100">
                <a:solidFill>
                  <a:schemeClr val="tx2"/>
                </a:solidFill>
                <a:round/>
                <a:headEnd/>
                <a:tailEnd/>
              </a:ln>
            </p:spPr>
            <p:txBody>
              <a:bodyPr/>
              <a:lstStyle/>
              <a:p>
                <a:endParaRPr lang="en-US"/>
              </a:p>
            </p:txBody>
          </p:sp>
          <p:sp>
            <p:nvSpPr>
              <p:cNvPr id="436" name="Freeform 61"/>
              <p:cNvSpPr>
                <a:spLocks/>
              </p:cNvSpPr>
              <p:nvPr/>
            </p:nvSpPr>
            <p:spPr bwMode="auto">
              <a:xfrm rot="1275434">
                <a:off x="1178" y="2471"/>
                <a:ext cx="84" cy="132"/>
              </a:xfrm>
              <a:custGeom>
                <a:avLst/>
                <a:gdLst>
                  <a:gd name="T0" fmla="*/ 0 w 164"/>
                  <a:gd name="T1" fmla="*/ 93 h 218"/>
                  <a:gd name="T2" fmla="*/ 27 w 164"/>
                  <a:gd name="T3" fmla="*/ 107 h 218"/>
                  <a:gd name="T4" fmla="*/ 42 w 164"/>
                  <a:gd name="T5" fmla="*/ 128 h 218"/>
                  <a:gd name="T6" fmla="*/ 39 w 164"/>
                  <a:gd name="T7" fmla="*/ 85 h 218"/>
                  <a:gd name="T8" fmla="*/ 54 w 164"/>
                  <a:gd name="T9" fmla="*/ 32 h 218"/>
                  <a:gd name="T10" fmla="*/ 84 w 164"/>
                  <a:gd name="T11" fmla="*/ 0 h 218"/>
                  <a:gd name="T12" fmla="*/ 0 60000 65536"/>
                  <a:gd name="T13" fmla="*/ 0 60000 65536"/>
                  <a:gd name="T14" fmla="*/ 0 60000 65536"/>
                  <a:gd name="T15" fmla="*/ 0 60000 65536"/>
                  <a:gd name="T16" fmla="*/ 0 60000 65536"/>
                  <a:gd name="T17" fmla="*/ 0 60000 65536"/>
                  <a:gd name="T18" fmla="*/ 0 w 164"/>
                  <a:gd name="T19" fmla="*/ 0 h 218"/>
                  <a:gd name="T20" fmla="*/ 164 w 164"/>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164" h="218">
                    <a:moveTo>
                      <a:pt x="0" y="153"/>
                    </a:moveTo>
                    <a:cubicBezTo>
                      <a:pt x="10" y="156"/>
                      <a:pt x="39" y="167"/>
                      <a:pt x="53" y="177"/>
                    </a:cubicBezTo>
                    <a:cubicBezTo>
                      <a:pt x="67" y="187"/>
                      <a:pt x="78" y="218"/>
                      <a:pt x="82" y="212"/>
                    </a:cubicBezTo>
                    <a:cubicBezTo>
                      <a:pt x="86" y="206"/>
                      <a:pt x="72" y="168"/>
                      <a:pt x="76" y="141"/>
                    </a:cubicBezTo>
                    <a:cubicBezTo>
                      <a:pt x="80" y="114"/>
                      <a:pt x="91" y="76"/>
                      <a:pt x="106" y="53"/>
                    </a:cubicBezTo>
                    <a:cubicBezTo>
                      <a:pt x="121" y="30"/>
                      <a:pt x="152" y="11"/>
                      <a:pt x="164" y="0"/>
                    </a:cubicBezTo>
                  </a:path>
                </a:pathLst>
              </a:custGeom>
              <a:noFill/>
              <a:ln w="38100">
                <a:solidFill>
                  <a:schemeClr val="tx2"/>
                </a:solidFill>
                <a:round/>
                <a:headEnd/>
                <a:tailEnd/>
              </a:ln>
            </p:spPr>
            <p:txBody>
              <a:bodyPr/>
              <a:lstStyle/>
              <a:p>
                <a:endParaRPr lang="en-US"/>
              </a:p>
            </p:txBody>
          </p:sp>
        </p:grpSp>
        <p:sp>
          <p:nvSpPr>
            <p:cNvPr id="418" name="Line 68"/>
            <p:cNvSpPr>
              <a:spLocks noChangeShapeType="1"/>
            </p:cNvSpPr>
            <p:nvPr/>
          </p:nvSpPr>
          <p:spPr bwMode="auto">
            <a:xfrm>
              <a:off x="5016461" y="3715241"/>
              <a:ext cx="0" cy="253181"/>
            </a:xfrm>
            <a:prstGeom prst="line">
              <a:avLst/>
            </a:prstGeom>
            <a:noFill/>
            <a:ln w="38100">
              <a:solidFill>
                <a:srgbClr val="FF0000"/>
              </a:solidFill>
              <a:round/>
              <a:headEnd/>
              <a:tailEnd/>
            </a:ln>
          </p:spPr>
          <p:txBody>
            <a:bodyPr/>
            <a:lstStyle/>
            <a:p>
              <a:endParaRPr lang="en-US"/>
            </a:p>
          </p:txBody>
        </p:sp>
        <p:sp>
          <p:nvSpPr>
            <p:cNvPr id="419" name="Line 69"/>
            <p:cNvSpPr>
              <a:spLocks noChangeShapeType="1"/>
            </p:cNvSpPr>
            <p:nvPr/>
          </p:nvSpPr>
          <p:spPr bwMode="auto">
            <a:xfrm>
              <a:off x="4883596" y="3715241"/>
              <a:ext cx="0" cy="253181"/>
            </a:xfrm>
            <a:prstGeom prst="line">
              <a:avLst/>
            </a:prstGeom>
            <a:noFill/>
            <a:ln w="38100">
              <a:solidFill>
                <a:schemeClr val="tx1"/>
              </a:solidFill>
              <a:round/>
              <a:headEnd/>
              <a:tailEnd/>
            </a:ln>
          </p:spPr>
          <p:txBody>
            <a:bodyPr/>
            <a:lstStyle/>
            <a:p>
              <a:endParaRPr lang="en-US"/>
            </a:p>
          </p:txBody>
        </p:sp>
        <p:sp>
          <p:nvSpPr>
            <p:cNvPr id="420" name="Line 70"/>
            <p:cNvSpPr>
              <a:spLocks noChangeShapeType="1"/>
            </p:cNvSpPr>
            <p:nvPr/>
          </p:nvSpPr>
          <p:spPr bwMode="auto">
            <a:xfrm>
              <a:off x="4749936" y="3715241"/>
              <a:ext cx="0" cy="253181"/>
            </a:xfrm>
            <a:prstGeom prst="line">
              <a:avLst/>
            </a:prstGeom>
            <a:noFill/>
            <a:ln w="38100">
              <a:solidFill>
                <a:schemeClr val="accent6"/>
              </a:solidFill>
              <a:round/>
              <a:headEnd/>
              <a:tailEnd/>
            </a:ln>
          </p:spPr>
          <p:txBody>
            <a:bodyPr/>
            <a:lstStyle/>
            <a:p>
              <a:endParaRPr lang="en-US"/>
            </a:p>
          </p:txBody>
        </p:sp>
        <p:sp>
          <p:nvSpPr>
            <p:cNvPr id="421" name="Line 71"/>
            <p:cNvSpPr>
              <a:spLocks noChangeShapeType="1"/>
            </p:cNvSpPr>
            <p:nvPr/>
          </p:nvSpPr>
          <p:spPr bwMode="auto">
            <a:xfrm>
              <a:off x="4617072" y="3715241"/>
              <a:ext cx="0" cy="253181"/>
            </a:xfrm>
            <a:prstGeom prst="line">
              <a:avLst/>
            </a:prstGeom>
            <a:noFill/>
            <a:ln w="38100">
              <a:solidFill>
                <a:schemeClr val="tx1"/>
              </a:solidFill>
              <a:round/>
              <a:headEnd/>
              <a:tailEnd/>
            </a:ln>
          </p:spPr>
          <p:txBody>
            <a:bodyPr/>
            <a:lstStyle/>
            <a:p>
              <a:endParaRPr lang="en-US"/>
            </a:p>
          </p:txBody>
        </p:sp>
        <p:sp>
          <p:nvSpPr>
            <p:cNvPr id="422" name="Line 72"/>
            <p:cNvSpPr>
              <a:spLocks noChangeShapeType="1"/>
            </p:cNvSpPr>
            <p:nvPr/>
          </p:nvSpPr>
          <p:spPr bwMode="auto">
            <a:xfrm>
              <a:off x="4342591" y="3715241"/>
              <a:ext cx="0" cy="253181"/>
            </a:xfrm>
            <a:prstGeom prst="line">
              <a:avLst/>
            </a:prstGeom>
            <a:noFill/>
            <a:ln w="38100">
              <a:solidFill>
                <a:schemeClr val="tx1"/>
              </a:solidFill>
              <a:round/>
              <a:headEnd/>
              <a:tailEnd/>
            </a:ln>
          </p:spPr>
          <p:txBody>
            <a:bodyPr/>
            <a:lstStyle/>
            <a:p>
              <a:endParaRPr lang="en-US"/>
            </a:p>
          </p:txBody>
        </p:sp>
        <p:sp>
          <p:nvSpPr>
            <p:cNvPr id="423" name="Line 73"/>
            <p:cNvSpPr>
              <a:spLocks noChangeShapeType="1"/>
            </p:cNvSpPr>
            <p:nvPr/>
          </p:nvSpPr>
          <p:spPr bwMode="auto">
            <a:xfrm>
              <a:off x="4208931" y="3715241"/>
              <a:ext cx="0" cy="253181"/>
            </a:xfrm>
            <a:prstGeom prst="line">
              <a:avLst/>
            </a:prstGeom>
            <a:noFill/>
            <a:ln w="38100">
              <a:solidFill>
                <a:schemeClr val="accent6"/>
              </a:solidFill>
              <a:round/>
              <a:headEnd/>
              <a:tailEnd/>
            </a:ln>
          </p:spPr>
          <p:txBody>
            <a:bodyPr/>
            <a:lstStyle/>
            <a:p>
              <a:endParaRPr lang="en-US"/>
            </a:p>
          </p:txBody>
        </p:sp>
        <p:sp>
          <p:nvSpPr>
            <p:cNvPr id="424" name="Line 74"/>
            <p:cNvSpPr>
              <a:spLocks noChangeShapeType="1"/>
            </p:cNvSpPr>
            <p:nvPr/>
          </p:nvSpPr>
          <p:spPr bwMode="auto">
            <a:xfrm>
              <a:off x="4076067" y="3715241"/>
              <a:ext cx="0" cy="253181"/>
            </a:xfrm>
            <a:prstGeom prst="line">
              <a:avLst/>
            </a:prstGeom>
            <a:noFill/>
            <a:ln w="38100">
              <a:solidFill>
                <a:schemeClr val="tx1"/>
              </a:solidFill>
              <a:round/>
              <a:headEnd/>
              <a:tailEnd/>
            </a:ln>
          </p:spPr>
          <p:txBody>
            <a:bodyPr/>
            <a:lstStyle/>
            <a:p>
              <a:endParaRPr lang="en-US"/>
            </a:p>
          </p:txBody>
        </p:sp>
        <p:sp>
          <p:nvSpPr>
            <p:cNvPr id="425" name="Line 75"/>
            <p:cNvSpPr>
              <a:spLocks noChangeShapeType="1"/>
            </p:cNvSpPr>
            <p:nvPr/>
          </p:nvSpPr>
          <p:spPr bwMode="auto">
            <a:xfrm>
              <a:off x="3943202" y="3715241"/>
              <a:ext cx="0" cy="253181"/>
            </a:xfrm>
            <a:prstGeom prst="line">
              <a:avLst/>
            </a:prstGeom>
            <a:noFill/>
            <a:ln w="38100">
              <a:solidFill>
                <a:schemeClr val="tx1"/>
              </a:solidFill>
              <a:round/>
              <a:headEnd/>
              <a:tailEnd/>
            </a:ln>
          </p:spPr>
          <p:txBody>
            <a:bodyPr/>
            <a:lstStyle/>
            <a:p>
              <a:endParaRPr lang="en-US"/>
            </a:p>
          </p:txBody>
        </p:sp>
        <p:sp>
          <p:nvSpPr>
            <p:cNvPr id="426" name="Line 76"/>
            <p:cNvSpPr>
              <a:spLocks noChangeShapeType="1"/>
            </p:cNvSpPr>
            <p:nvPr/>
          </p:nvSpPr>
          <p:spPr bwMode="auto">
            <a:xfrm>
              <a:off x="3809542" y="3715241"/>
              <a:ext cx="0" cy="253181"/>
            </a:xfrm>
            <a:prstGeom prst="line">
              <a:avLst/>
            </a:prstGeom>
            <a:noFill/>
            <a:ln w="38100">
              <a:solidFill>
                <a:schemeClr val="tx1"/>
              </a:solidFill>
              <a:round/>
              <a:headEnd/>
              <a:tailEnd/>
            </a:ln>
          </p:spPr>
          <p:txBody>
            <a:bodyPr/>
            <a:lstStyle/>
            <a:p>
              <a:endParaRPr lang="en-US"/>
            </a:p>
          </p:txBody>
        </p:sp>
        <p:sp>
          <p:nvSpPr>
            <p:cNvPr id="427" name="Line 77"/>
            <p:cNvSpPr>
              <a:spLocks noChangeShapeType="1"/>
            </p:cNvSpPr>
            <p:nvPr/>
          </p:nvSpPr>
          <p:spPr bwMode="auto">
            <a:xfrm>
              <a:off x="3410153" y="3715241"/>
              <a:ext cx="0" cy="253181"/>
            </a:xfrm>
            <a:prstGeom prst="line">
              <a:avLst/>
            </a:prstGeom>
            <a:noFill/>
            <a:ln w="38100">
              <a:solidFill>
                <a:schemeClr val="tx1"/>
              </a:solidFill>
              <a:round/>
              <a:headEnd/>
              <a:tailEnd/>
            </a:ln>
          </p:spPr>
          <p:txBody>
            <a:bodyPr/>
            <a:lstStyle/>
            <a:p>
              <a:endParaRPr lang="en-US"/>
            </a:p>
          </p:txBody>
        </p:sp>
        <p:sp>
          <p:nvSpPr>
            <p:cNvPr id="428" name="Line 78"/>
            <p:cNvSpPr>
              <a:spLocks noChangeShapeType="1"/>
            </p:cNvSpPr>
            <p:nvPr/>
          </p:nvSpPr>
          <p:spPr bwMode="auto">
            <a:xfrm>
              <a:off x="3277289" y="3715241"/>
              <a:ext cx="0" cy="253181"/>
            </a:xfrm>
            <a:prstGeom prst="line">
              <a:avLst/>
            </a:prstGeom>
            <a:noFill/>
            <a:ln w="38100">
              <a:solidFill>
                <a:srgbClr val="FF0000"/>
              </a:solidFill>
              <a:round/>
              <a:headEnd/>
              <a:tailEnd/>
            </a:ln>
          </p:spPr>
          <p:txBody>
            <a:bodyPr/>
            <a:lstStyle/>
            <a:p>
              <a:endParaRPr lang="en-US"/>
            </a:p>
          </p:txBody>
        </p:sp>
        <p:sp>
          <p:nvSpPr>
            <p:cNvPr id="429" name="Line 79"/>
            <p:cNvSpPr>
              <a:spLocks noChangeShapeType="1"/>
            </p:cNvSpPr>
            <p:nvPr/>
          </p:nvSpPr>
          <p:spPr bwMode="auto">
            <a:xfrm>
              <a:off x="3143629" y="3715241"/>
              <a:ext cx="0" cy="253181"/>
            </a:xfrm>
            <a:prstGeom prst="line">
              <a:avLst/>
            </a:prstGeom>
            <a:noFill/>
            <a:ln w="38100">
              <a:solidFill>
                <a:srgbClr val="FF0000"/>
              </a:solidFill>
              <a:round/>
              <a:headEnd/>
              <a:tailEnd/>
            </a:ln>
          </p:spPr>
          <p:txBody>
            <a:bodyPr/>
            <a:lstStyle/>
            <a:p>
              <a:endParaRPr lang="en-US"/>
            </a:p>
          </p:txBody>
        </p:sp>
        <p:sp>
          <p:nvSpPr>
            <p:cNvPr id="430" name="Line 80"/>
            <p:cNvSpPr>
              <a:spLocks noChangeShapeType="1"/>
            </p:cNvSpPr>
            <p:nvPr/>
          </p:nvSpPr>
          <p:spPr bwMode="auto">
            <a:xfrm>
              <a:off x="3010764" y="3715241"/>
              <a:ext cx="0" cy="253181"/>
            </a:xfrm>
            <a:prstGeom prst="line">
              <a:avLst/>
            </a:prstGeom>
            <a:noFill/>
            <a:ln w="38100">
              <a:solidFill>
                <a:schemeClr val="tx1"/>
              </a:solidFill>
              <a:round/>
              <a:headEnd/>
              <a:tailEnd/>
            </a:ln>
          </p:spPr>
          <p:txBody>
            <a:bodyPr/>
            <a:lstStyle/>
            <a:p>
              <a:endParaRPr lang="en-US"/>
            </a:p>
          </p:txBody>
        </p:sp>
        <p:sp>
          <p:nvSpPr>
            <p:cNvPr id="431" name="Text Box 49"/>
            <p:cNvSpPr txBox="1">
              <a:spLocks noChangeArrowheads="1"/>
            </p:cNvSpPr>
            <p:nvPr/>
          </p:nvSpPr>
          <p:spPr bwMode="auto">
            <a:xfrm>
              <a:off x="4668256" y="4546517"/>
              <a:ext cx="827031" cy="232730"/>
            </a:xfrm>
            <a:prstGeom prst="rect">
              <a:avLst/>
            </a:prstGeom>
            <a:noFill/>
            <a:ln w="9525">
              <a:noFill/>
              <a:miter lim="800000"/>
              <a:headEnd/>
              <a:tailEnd/>
            </a:ln>
          </p:spPr>
          <p:txBody>
            <a:bodyPr wrap="none">
              <a:spAutoFit/>
            </a:bodyPr>
            <a:lstStyle/>
            <a:p>
              <a:pPr eaLnBrk="1" hangingPunct="1"/>
              <a:r>
                <a:rPr lang="en-US" sz="1200" b="1" i="1" dirty="0" smtClean="0">
                  <a:latin typeface="Helvetica" pitchFamily="34" charset="0"/>
                </a:rPr>
                <a:t>Active Set</a:t>
              </a:r>
              <a:endParaRPr lang="en-US" sz="1200" b="1" i="1" dirty="0">
                <a:latin typeface="Helvetica"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24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24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24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249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248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249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24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248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249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82" grpId="0"/>
      <p:bldP spid="402483" grpId="0"/>
      <p:bldP spid="402484" grpId="0" animBg="1"/>
      <p:bldP spid="402487" grpId="0" animBg="1"/>
      <p:bldP spid="402489" grpId="0" animBg="1"/>
      <p:bldP spid="402490" grpId="0"/>
      <p:bldP spid="402491" grpId="0"/>
      <p:bldP spid="402492" grpId="0"/>
      <p:bldP spid="402495" grpId="0" animBg="1"/>
      <p:bldP spid="59" grpId="0"/>
      <p:bldP spid="133" grpId="0"/>
      <p:bldP spid="134" grpId="0"/>
      <p:bldP spid="135" grpId="0"/>
      <p:bldP spid="136" grpId="0" animBg="1"/>
      <p:bldP spid="137" grpId="0" animBg="1"/>
      <p:bldP spid="138" grpId="0" animBg="1"/>
      <p:bldP spid="139" grpId="0"/>
      <p:bldP spid="140" grpId="0"/>
      <p:bldP spid="141" grpId="0"/>
      <p:bldP spid="1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p:cNvSpPr/>
          <p:nvPr/>
        </p:nvSpPr>
        <p:spPr bwMode="auto">
          <a:xfrm>
            <a:off x="393597" y="2857500"/>
            <a:ext cx="10919156" cy="2952750"/>
          </a:xfrm>
          <a:prstGeom prst="rect">
            <a:avLst/>
          </a:prstGeom>
          <a:solidFill>
            <a:schemeClr val="tx1">
              <a:lumMod val="65000"/>
            </a:schemeClr>
          </a:solidFill>
          <a:ln w="9525" cap="flat" cmpd="sng" algn="ctr">
            <a:solidFill>
              <a:schemeClr val="tx1"/>
            </a:solidFill>
            <a:prstDash val="solid"/>
            <a:round/>
            <a:headEnd type="none" w="med" len="med"/>
            <a:tailEnd type="none" w="med" len="med"/>
          </a:ln>
          <a:effectLst/>
        </p:spPr>
        <p:txBody>
          <a:bodyPr/>
          <a:lstStyle/>
          <a:p>
            <a:pPr>
              <a:defRPr/>
            </a:pPr>
            <a:endParaRPr lang="en-US" dirty="0"/>
          </a:p>
        </p:txBody>
      </p:sp>
      <p:sp>
        <p:nvSpPr>
          <p:cNvPr id="11267" name="Rectangle 2"/>
          <p:cNvSpPr>
            <a:spLocks noGrp="1" noChangeArrowheads="1"/>
          </p:cNvSpPr>
          <p:nvPr>
            <p:ph type="title"/>
          </p:nvPr>
        </p:nvSpPr>
        <p:spPr/>
        <p:txBody>
          <a:bodyPr/>
          <a:lstStyle/>
          <a:p>
            <a:r>
              <a:rPr lang="en-US" smtClean="0"/>
              <a:t>Towards Lifelong Learning</a:t>
            </a:r>
            <a:br>
              <a:rPr lang="en-US" smtClean="0"/>
            </a:br>
            <a:endParaRPr lang="en-US" dirty="0" smtClean="0"/>
          </a:p>
        </p:txBody>
      </p:sp>
      <p:grpSp>
        <p:nvGrpSpPr>
          <p:cNvPr id="2" name="Group 5"/>
          <p:cNvGrpSpPr>
            <a:grpSpLocks/>
          </p:cNvGrpSpPr>
          <p:nvPr/>
        </p:nvGrpSpPr>
        <p:grpSpPr bwMode="auto">
          <a:xfrm>
            <a:off x="9158548" y="3733802"/>
            <a:ext cx="287792" cy="688975"/>
            <a:chOff x="594" y="1528"/>
            <a:chExt cx="129" cy="705"/>
          </a:xfrm>
        </p:grpSpPr>
        <p:sp>
          <p:nvSpPr>
            <p:cNvPr id="11346" name="Oval 6"/>
            <p:cNvSpPr>
              <a:spLocks noChangeArrowheads="1"/>
            </p:cNvSpPr>
            <p:nvPr/>
          </p:nvSpPr>
          <p:spPr bwMode="auto">
            <a:xfrm>
              <a:off x="594" y="1528"/>
              <a:ext cx="129" cy="694"/>
            </a:xfrm>
            <a:prstGeom prst="ellipse">
              <a:avLst/>
            </a:prstGeom>
            <a:solidFill>
              <a:srgbClr val="F9F9F9"/>
            </a:solidFill>
            <a:ln w="9525">
              <a:solidFill>
                <a:schemeClr val="tx1"/>
              </a:solidFill>
              <a:round/>
              <a:headEnd/>
              <a:tailEnd/>
            </a:ln>
          </p:spPr>
          <p:txBody>
            <a:bodyPr wrap="none" anchor="ctr"/>
            <a:lstStyle/>
            <a:p>
              <a:endParaRPr lang="en-US"/>
            </a:p>
          </p:txBody>
        </p:sp>
        <p:sp>
          <p:nvSpPr>
            <p:cNvPr id="11347" name="Freeform 7"/>
            <p:cNvSpPr>
              <a:spLocks/>
            </p:cNvSpPr>
            <p:nvPr/>
          </p:nvSpPr>
          <p:spPr bwMode="auto">
            <a:xfrm>
              <a:off x="619" y="1534"/>
              <a:ext cx="39" cy="699"/>
            </a:xfrm>
            <a:custGeom>
              <a:avLst/>
              <a:gdLst>
                <a:gd name="T0" fmla="*/ 33 w 39"/>
                <a:gd name="T1" fmla="*/ 0 h 699"/>
                <a:gd name="T2" fmla="*/ 4 w 39"/>
                <a:gd name="T3" fmla="*/ 235 h 699"/>
                <a:gd name="T4" fmla="*/ 10 w 39"/>
                <a:gd name="T5" fmla="*/ 535 h 699"/>
                <a:gd name="T6" fmla="*/ 39 w 39"/>
                <a:gd name="T7" fmla="*/ 699 h 699"/>
                <a:gd name="T8" fmla="*/ 0 60000 65536"/>
                <a:gd name="T9" fmla="*/ 0 60000 65536"/>
                <a:gd name="T10" fmla="*/ 0 60000 65536"/>
                <a:gd name="T11" fmla="*/ 0 60000 65536"/>
                <a:gd name="T12" fmla="*/ 0 w 39"/>
                <a:gd name="T13" fmla="*/ 0 h 699"/>
                <a:gd name="T14" fmla="*/ 39 w 39"/>
                <a:gd name="T15" fmla="*/ 699 h 699"/>
              </a:gdLst>
              <a:ahLst/>
              <a:cxnLst>
                <a:cxn ang="T8">
                  <a:pos x="T0" y="T1"/>
                </a:cxn>
                <a:cxn ang="T9">
                  <a:pos x="T2" y="T3"/>
                </a:cxn>
                <a:cxn ang="T10">
                  <a:pos x="T4" y="T5"/>
                </a:cxn>
                <a:cxn ang="T11">
                  <a:pos x="T6" y="T7"/>
                </a:cxn>
              </a:cxnLst>
              <a:rect l="T12" t="T13" r="T14" b="T15"/>
              <a:pathLst>
                <a:path w="39" h="699">
                  <a:moveTo>
                    <a:pt x="33" y="0"/>
                  </a:moveTo>
                  <a:cubicBezTo>
                    <a:pt x="20" y="73"/>
                    <a:pt x="8" y="146"/>
                    <a:pt x="4" y="235"/>
                  </a:cubicBezTo>
                  <a:cubicBezTo>
                    <a:pt x="0" y="324"/>
                    <a:pt x="4" y="458"/>
                    <a:pt x="10" y="535"/>
                  </a:cubicBezTo>
                  <a:cubicBezTo>
                    <a:pt x="16" y="612"/>
                    <a:pt x="27" y="655"/>
                    <a:pt x="39" y="699"/>
                  </a:cubicBezTo>
                </a:path>
              </a:pathLst>
            </a:custGeom>
            <a:solidFill>
              <a:srgbClr val="F9F9F9"/>
            </a:solidFill>
            <a:ln w="9525">
              <a:solidFill>
                <a:schemeClr val="bg2"/>
              </a:solidFill>
              <a:round/>
              <a:headEnd/>
              <a:tailEnd/>
            </a:ln>
          </p:spPr>
          <p:txBody>
            <a:bodyPr/>
            <a:lstStyle/>
            <a:p>
              <a:endParaRPr lang="en-US"/>
            </a:p>
          </p:txBody>
        </p:sp>
      </p:grpSp>
      <p:sp>
        <p:nvSpPr>
          <p:cNvPr id="11345" name="Line 9"/>
          <p:cNvSpPr>
            <a:spLocks noChangeShapeType="1"/>
          </p:cNvSpPr>
          <p:nvPr/>
        </p:nvSpPr>
        <p:spPr bwMode="auto">
          <a:xfrm flipV="1">
            <a:off x="808356" y="4418013"/>
            <a:ext cx="9006187" cy="1588"/>
          </a:xfrm>
          <a:prstGeom prst="line">
            <a:avLst/>
          </a:prstGeom>
          <a:noFill/>
          <a:ln w="9525">
            <a:solidFill>
              <a:schemeClr val="tx1"/>
            </a:solidFill>
            <a:round/>
            <a:headEnd type="none" w="med" len="med"/>
            <a:tailEnd type="triangle"/>
          </a:ln>
        </p:spPr>
        <p:txBody>
          <a:bodyPr/>
          <a:lstStyle/>
          <a:p>
            <a:endParaRPr lang="en-US"/>
          </a:p>
        </p:txBody>
      </p:sp>
      <p:grpSp>
        <p:nvGrpSpPr>
          <p:cNvPr id="3" name="Group 10"/>
          <p:cNvGrpSpPr>
            <a:grpSpLocks/>
          </p:cNvGrpSpPr>
          <p:nvPr/>
        </p:nvGrpSpPr>
        <p:grpSpPr bwMode="auto">
          <a:xfrm>
            <a:off x="1498210" y="3962400"/>
            <a:ext cx="7835976" cy="381000"/>
            <a:chOff x="1014" y="2610"/>
            <a:chExt cx="3703" cy="240"/>
          </a:xfrm>
        </p:grpSpPr>
        <p:sp>
          <p:nvSpPr>
            <p:cNvPr id="11326" name="Line 11"/>
            <p:cNvSpPr>
              <a:spLocks noChangeShapeType="1"/>
            </p:cNvSpPr>
            <p:nvPr/>
          </p:nvSpPr>
          <p:spPr bwMode="auto">
            <a:xfrm>
              <a:off x="4717" y="2610"/>
              <a:ext cx="0" cy="240"/>
            </a:xfrm>
            <a:prstGeom prst="line">
              <a:avLst/>
            </a:prstGeom>
            <a:noFill/>
            <a:ln w="38100">
              <a:solidFill>
                <a:schemeClr val="tx1"/>
              </a:solidFill>
              <a:round/>
              <a:headEnd/>
              <a:tailEnd/>
            </a:ln>
          </p:spPr>
          <p:txBody>
            <a:bodyPr/>
            <a:lstStyle/>
            <a:p>
              <a:endParaRPr lang="en-US"/>
            </a:p>
          </p:txBody>
        </p:sp>
        <p:sp>
          <p:nvSpPr>
            <p:cNvPr id="11327" name="Line 12"/>
            <p:cNvSpPr>
              <a:spLocks noChangeShapeType="1"/>
            </p:cNvSpPr>
            <p:nvPr/>
          </p:nvSpPr>
          <p:spPr bwMode="auto">
            <a:xfrm>
              <a:off x="4550" y="2610"/>
              <a:ext cx="0" cy="240"/>
            </a:xfrm>
            <a:prstGeom prst="line">
              <a:avLst/>
            </a:prstGeom>
            <a:noFill/>
            <a:ln w="38100">
              <a:solidFill>
                <a:schemeClr val="tx1"/>
              </a:solidFill>
              <a:round/>
              <a:headEnd/>
              <a:tailEnd/>
            </a:ln>
          </p:spPr>
          <p:txBody>
            <a:bodyPr/>
            <a:lstStyle/>
            <a:p>
              <a:endParaRPr lang="en-US"/>
            </a:p>
          </p:txBody>
        </p:sp>
        <p:sp>
          <p:nvSpPr>
            <p:cNvPr id="11328" name="Line 13"/>
            <p:cNvSpPr>
              <a:spLocks noChangeShapeType="1"/>
            </p:cNvSpPr>
            <p:nvPr/>
          </p:nvSpPr>
          <p:spPr bwMode="auto">
            <a:xfrm>
              <a:off x="4382" y="2610"/>
              <a:ext cx="0" cy="240"/>
            </a:xfrm>
            <a:prstGeom prst="line">
              <a:avLst/>
            </a:prstGeom>
            <a:noFill/>
            <a:ln w="38100">
              <a:solidFill>
                <a:schemeClr val="tx1"/>
              </a:solidFill>
              <a:round/>
              <a:headEnd/>
              <a:tailEnd/>
            </a:ln>
          </p:spPr>
          <p:txBody>
            <a:bodyPr/>
            <a:lstStyle/>
            <a:p>
              <a:endParaRPr lang="en-US"/>
            </a:p>
          </p:txBody>
        </p:sp>
        <p:sp>
          <p:nvSpPr>
            <p:cNvPr id="11329" name="Line 14"/>
            <p:cNvSpPr>
              <a:spLocks noChangeShapeType="1"/>
            </p:cNvSpPr>
            <p:nvPr/>
          </p:nvSpPr>
          <p:spPr bwMode="auto">
            <a:xfrm>
              <a:off x="4215" y="2610"/>
              <a:ext cx="0" cy="240"/>
            </a:xfrm>
            <a:prstGeom prst="line">
              <a:avLst/>
            </a:prstGeom>
            <a:noFill/>
            <a:ln w="38100">
              <a:solidFill>
                <a:schemeClr val="tx1"/>
              </a:solidFill>
              <a:round/>
              <a:headEnd/>
              <a:tailEnd/>
            </a:ln>
          </p:spPr>
          <p:txBody>
            <a:bodyPr/>
            <a:lstStyle/>
            <a:p>
              <a:endParaRPr lang="en-US"/>
            </a:p>
          </p:txBody>
        </p:sp>
        <p:sp>
          <p:nvSpPr>
            <p:cNvPr id="11330" name="Line 15"/>
            <p:cNvSpPr>
              <a:spLocks noChangeShapeType="1"/>
            </p:cNvSpPr>
            <p:nvPr/>
          </p:nvSpPr>
          <p:spPr bwMode="auto">
            <a:xfrm>
              <a:off x="3535" y="2610"/>
              <a:ext cx="0" cy="240"/>
            </a:xfrm>
            <a:prstGeom prst="line">
              <a:avLst/>
            </a:prstGeom>
            <a:noFill/>
            <a:ln w="38100">
              <a:solidFill>
                <a:schemeClr val="tx1"/>
              </a:solidFill>
              <a:round/>
              <a:headEnd/>
              <a:tailEnd/>
            </a:ln>
          </p:spPr>
          <p:txBody>
            <a:bodyPr/>
            <a:lstStyle/>
            <a:p>
              <a:endParaRPr lang="en-US"/>
            </a:p>
          </p:txBody>
        </p:sp>
        <p:sp>
          <p:nvSpPr>
            <p:cNvPr id="11331" name="Line 16"/>
            <p:cNvSpPr>
              <a:spLocks noChangeShapeType="1"/>
            </p:cNvSpPr>
            <p:nvPr/>
          </p:nvSpPr>
          <p:spPr bwMode="auto">
            <a:xfrm>
              <a:off x="3368" y="2610"/>
              <a:ext cx="0" cy="240"/>
            </a:xfrm>
            <a:prstGeom prst="line">
              <a:avLst/>
            </a:prstGeom>
            <a:noFill/>
            <a:ln w="38100">
              <a:solidFill>
                <a:schemeClr val="tx1"/>
              </a:solidFill>
              <a:round/>
              <a:headEnd/>
              <a:tailEnd/>
            </a:ln>
          </p:spPr>
          <p:txBody>
            <a:bodyPr/>
            <a:lstStyle/>
            <a:p>
              <a:endParaRPr lang="en-US"/>
            </a:p>
          </p:txBody>
        </p:sp>
        <p:sp>
          <p:nvSpPr>
            <p:cNvPr id="11332" name="Line 17"/>
            <p:cNvSpPr>
              <a:spLocks noChangeShapeType="1"/>
            </p:cNvSpPr>
            <p:nvPr/>
          </p:nvSpPr>
          <p:spPr bwMode="auto">
            <a:xfrm>
              <a:off x="3200" y="2610"/>
              <a:ext cx="0" cy="240"/>
            </a:xfrm>
            <a:prstGeom prst="line">
              <a:avLst/>
            </a:prstGeom>
            <a:noFill/>
            <a:ln w="38100">
              <a:solidFill>
                <a:schemeClr val="tx1"/>
              </a:solidFill>
              <a:round/>
              <a:headEnd/>
              <a:tailEnd/>
            </a:ln>
          </p:spPr>
          <p:txBody>
            <a:bodyPr/>
            <a:lstStyle/>
            <a:p>
              <a:endParaRPr lang="en-US"/>
            </a:p>
          </p:txBody>
        </p:sp>
        <p:sp>
          <p:nvSpPr>
            <p:cNvPr id="11333" name="Line 18"/>
            <p:cNvSpPr>
              <a:spLocks noChangeShapeType="1"/>
            </p:cNvSpPr>
            <p:nvPr/>
          </p:nvSpPr>
          <p:spPr bwMode="auto">
            <a:xfrm>
              <a:off x="3033" y="2610"/>
              <a:ext cx="0" cy="240"/>
            </a:xfrm>
            <a:prstGeom prst="line">
              <a:avLst/>
            </a:prstGeom>
            <a:noFill/>
            <a:ln w="38100">
              <a:solidFill>
                <a:schemeClr val="tx1"/>
              </a:solidFill>
              <a:round/>
              <a:headEnd/>
              <a:tailEnd/>
            </a:ln>
          </p:spPr>
          <p:txBody>
            <a:bodyPr/>
            <a:lstStyle/>
            <a:p>
              <a:endParaRPr lang="en-US"/>
            </a:p>
          </p:txBody>
        </p:sp>
        <p:sp>
          <p:nvSpPr>
            <p:cNvPr id="11334" name="Line 19"/>
            <p:cNvSpPr>
              <a:spLocks noChangeShapeType="1"/>
            </p:cNvSpPr>
            <p:nvPr/>
          </p:nvSpPr>
          <p:spPr bwMode="auto">
            <a:xfrm>
              <a:off x="2688" y="2610"/>
              <a:ext cx="0" cy="240"/>
            </a:xfrm>
            <a:prstGeom prst="line">
              <a:avLst/>
            </a:prstGeom>
            <a:noFill/>
            <a:ln w="38100">
              <a:solidFill>
                <a:schemeClr val="tx1"/>
              </a:solidFill>
              <a:round/>
              <a:headEnd/>
              <a:tailEnd/>
            </a:ln>
          </p:spPr>
          <p:txBody>
            <a:bodyPr/>
            <a:lstStyle/>
            <a:p>
              <a:endParaRPr lang="en-US"/>
            </a:p>
          </p:txBody>
        </p:sp>
        <p:sp>
          <p:nvSpPr>
            <p:cNvPr id="11335" name="Line 20"/>
            <p:cNvSpPr>
              <a:spLocks noChangeShapeType="1"/>
            </p:cNvSpPr>
            <p:nvPr/>
          </p:nvSpPr>
          <p:spPr bwMode="auto">
            <a:xfrm>
              <a:off x="2520" y="2610"/>
              <a:ext cx="0" cy="240"/>
            </a:xfrm>
            <a:prstGeom prst="line">
              <a:avLst/>
            </a:prstGeom>
            <a:noFill/>
            <a:ln w="38100">
              <a:solidFill>
                <a:schemeClr val="tx1"/>
              </a:solidFill>
              <a:round/>
              <a:headEnd/>
              <a:tailEnd/>
            </a:ln>
          </p:spPr>
          <p:txBody>
            <a:bodyPr/>
            <a:lstStyle/>
            <a:p>
              <a:endParaRPr lang="en-US"/>
            </a:p>
          </p:txBody>
        </p:sp>
        <p:sp>
          <p:nvSpPr>
            <p:cNvPr id="11336" name="Line 21"/>
            <p:cNvSpPr>
              <a:spLocks noChangeShapeType="1"/>
            </p:cNvSpPr>
            <p:nvPr/>
          </p:nvSpPr>
          <p:spPr bwMode="auto">
            <a:xfrm>
              <a:off x="2353" y="2610"/>
              <a:ext cx="0" cy="240"/>
            </a:xfrm>
            <a:prstGeom prst="line">
              <a:avLst/>
            </a:prstGeom>
            <a:noFill/>
            <a:ln w="38100">
              <a:solidFill>
                <a:schemeClr val="tx1"/>
              </a:solidFill>
              <a:round/>
              <a:headEnd/>
              <a:tailEnd/>
            </a:ln>
          </p:spPr>
          <p:txBody>
            <a:bodyPr/>
            <a:lstStyle/>
            <a:p>
              <a:endParaRPr lang="en-US"/>
            </a:p>
          </p:txBody>
        </p:sp>
        <p:sp>
          <p:nvSpPr>
            <p:cNvPr id="11337" name="Line 22"/>
            <p:cNvSpPr>
              <a:spLocks noChangeShapeType="1"/>
            </p:cNvSpPr>
            <p:nvPr/>
          </p:nvSpPr>
          <p:spPr bwMode="auto">
            <a:xfrm>
              <a:off x="2186" y="2610"/>
              <a:ext cx="0" cy="240"/>
            </a:xfrm>
            <a:prstGeom prst="line">
              <a:avLst/>
            </a:prstGeom>
            <a:noFill/>
            <a:ln w="38100">
              <a:solidFill>
                <a:schemeClr val="tx1"/>
              </a:solidFill>
              <a:round/>
              <a:headEnd/>
              <a:tailEnd/>
            </a:ln>
          </p:spPr>
          <p:txBody>
            <a:bodyPr/>
            <a:lstStyle/>
            <a:p>
              <a:endParaRPr lang="en-US"/>
            </a:p>
          </p:txBody>
        </p:sp>
        <p:sp>
          <p:nvSpPr>
            <p:cNvPr id="11338" name="Line 23"/>
            <p:cNvSpPr>
              <a:spLocks noChangeShapeType="1"/>
            </p:cNvSpPr>
            <p:nvPr/>
          </p:nvSpPr>
          <p:spPr bwMode="auto">
            <a:xfrm>
              <a:off x="2018" y="2610"/>
              <a:ext cx="0" cy="240"/>
            </a:xfrm>
            <a:prstGeom prst="line">
              <a:avLst/>
            </a:prstGeom>
            <a:noFill/>
            <a:ln w="38100">
              <a:solidFill>
                <a:schemeClr val="tx1"/>
              </a:solidFill>
              <a:round/>
              <a:headEnd/>
              <a:tailEnd/>
            </a:ln>
          </p:spPr>
          <p:txBody>
            <a:bodyPr/>
            <a:lstStyle/>
            <a:p>
              <a:endParaRPr lang="en-US"/>
            </a:p>
          </p:txBody>
        </p:sp>
        <p:sp>
          <p:nvSpPr>
            <p:cNvPr id="11339" name="Line 24"/>
            <p:cNvSpPr>
              <a:spLocks noChangeShapeType="1"/>
            </p:cNvSpPr>
            <p:nvPr/>
          </p:nvSpPr>
          <p:spPr bwMode="auto">
            <a:xfrm>
              <a:off x="1516" y="2610"/>
              <a:ext cx="0" cy="240"/>
            </a:xfrm>
            <a:prstGeom prst="line">
              <a:avLst/>
            </a:prstGeom>
            <a:noFill/>
            <a:ln w="38100">
              <a:solidFill>
                <a:schemeClr val="tx1"/>
              </a:solidFill>
              <a:round/>
              <a:headEnd/>
              <a:tailEnd/>
            </a:ln>
          </p:spPr>
          <p:txBody>
            <a:bodyPr/>
            <a:lstStyle/>
            <a:p>
              <a:endParaRPr lang="en-US"/>
            </a:p>
          </p:txBody>
        </p:sp>
        <p:sp>
          <p:nvSpPr>
            <p:cNvPr id="11340" name="Line 25"/>
            <p:cNvSpPr>
              <a:spLocks noChangeShapeType="1"/>
            </p:cNvSpPr>
            <p:nvPr/>
          </p:nvSpPr>
          <p:spPr bwMode="auto">
            <a:xfrm>
              <a:off x="1349" y="2610"/>
              <a:ext cx="0" cy="240"/>
            </a:xfrm>
            <a:prstGeom prst="line">
              <a:avLst/>
            </a:prstGeom>
            <a:noFill/>
            <a:ln w="38100">
              <a:solidFill>
                <a:schemeClr val="tx1"/>
              </a:solidFill>
              <a:round/>
              <a:headEnd/>
              <a:tailEnd/>
            </a:ln>
          </p:spPr>
          <p:txBody>
            <a:bodyPr/>
            <a:lstStyle/>
            <a:p>
              <a:endParaRPr lang="en-US"/>
            </a:p>
          </p:txBody>
        </p:sp>
        <p:sp>
          <p:nvSpPr>
            <p:cNvPr id="11341" name="Line 26"/>
            <p:cNvSpPr>
              <a:spLocks noChangeShapeType="1"/>
            </p:cNvSpPr>
            <p:nvPr/>
          </p:nvSpPr>
          <p:spPr bwMode="auto">
            <a:xfrm>
              <a:off x="1181" y="2610"/>
              <a:ext cx="0" cy="240"/>
            </a:xfrm>
            <a:prstGeom prst="line">
              <a:avLst/>
            </a:prstGeom>
            <a:noFill/>
            <a:ln w="38100">
              <a:solidFill>
                <a:schemeClr val="tx1"/>
              </a:solidFill>
              <a:round/>
              <a:headEnd/>
              <a:tailEnd/>
            </a:ln>
          </p:spPr>
          <p:txBody>
            <a:bodyPr/>
            <a:lstStyle/>
            <a:p>
              <a:endParaRPr lang="en-US"/>
            </a:p>
          </p:txBody>
        </p:sp>
        <p:sp>
          <p:nvSpPr>
            <p:cNvPr id="11342" name="Line 27"/>
            <p:cNvSpPr>
              <a:spLocks noChangeShapeType="1"/>
            </p:cNvSpPr>
            <p:nvPr/>
          </p:nvSpPr>
          <p:spPr bwMode="auto">
            <a:xfrm>
              <a:off x="1014" y="2610"/>
              <a:ext cx="0" cy="240"/>
            </a:xfrm>
            <a:prstGeom prst="line">
              <a:avLst/>
            </a:prstGeom>
            <a:noFill/>
            <a:ln w="38100">
              <a:solidFill>
                <a:schemeClr val="tx1"/>
              </a:solidFill>
              <a:round/>
              <a:headEnd/>
              <a:tailEnd/>
            </a:ln>
          </p:spPr>
          <p:txBody>
            <a:bodyPr/>
            <a:lstStyle/>
            <a:p>
              <a:endParaRPr lang="en-US"/>
            </a:p>
          </p:txBody>
        </p:sp>
      </p:grpSp>
      <p:sp>
        <p:nvSpPr>
          <p:cNvPr id="11273" name="Text Box 28"/>
          <p:cNvSpPr txBox="1">
            <a:spLocks noChangeArrowheads="1"/>
          </p:cNvSpPr>
          <p:nvPr/>
        </p:nvSpPr>
        <p:spPr bwMode="auto">
          <a:xfrm>
            <a:off x="8923660" y="2833688"/>
            <a:ext cx="770266" cy="366713"/>
          </a:xfrm>
          <a:prstGeom prst="rect">
            <a:avLst/>
          </a:prstGeom>
          <a:noFill/>
          <a:ln w="9525">
            <a:noFill/>
            <a:miter lim="800000"/>
            <a:headEnd/>
            <a:tailEnd/>
          </a:ln>
        </p:spPr>
        <p:txBody>
          <a:bodyPr>
            <a:spAutoFit/>
          </a:bodyPr>
          <a:lstStyle/>
          <a:p>
            <a:pPr eaLnBrk="1" hangingPunct="1"/>
            <a:r>
              <a:rPr lang="en-US" i="1" dirty="0"/>
              <a:t>t</a:t>
            </a:r>
            <a:r>
              <a:rPr lang="en-US" i="1" baseline="-25000" dirty="0"/>
              <a:t>o</a:t>
            </a:r>
          </a:p>
        </p:txBody>
      </p:sp>
      <p:sp>
        <p:nvSpPr>
          <p:cNvPr id="11310" name="Rectangle 31"/>
          <p:cNvSpPr>
            <a:spLocks noChangeArrowheads="1"/>
          </p:cNvSpPr>
          <p:nvPr/>
        </p:nvSpPr>
        <p:spPr bwMode="auto">
          <a:xfrm>
            <a:off x="6069019" y="4959352"/>
            <a:ext cx="1819859" cy="774699"/>
          </a:xfrm>
          <a:prstGeom prst="rect">
            <a:avLst/>
          </a:prstGeom>
          <a:solidFill>
            <a:srgbClr val="FFFFFF"/>
          </a:solidFill>
          <a:ln w="9525">
            <a:solidFill>
              <a:schemeClr val="bg2"/>
            </a:solidFill>
            <a:miter lim="800000"/>
            <a:headEnd/>
            <a:tailEnd/>
          </a:ln>
        </p:spPr>
        <p:txBody>
          <a:bodyPr wrap="none" anchor="ctr"/>
          <a:lstStyle/>
          <a:p>
            <a:endParaRPr lang="en-US"/>
          </a:p>
        </p:txBody>
      </p:sp>
      <p:grpSp>
        <p:nvGrpSpPr>
          <p:cNvPr id="4" name="Group 32"/>
          <p:cNvGrpSpPr>
            <a:grpSpLocks/>
          </p:cNvGrpSpPr>
          <p:nvPr/>
        </p:nvGrpSpPr>
        <p:grpSpPr bwMode="auto">
          <a:xfrm>
            <a:off x="4484049" y="5022852"/>
            <a:ext cx="1441075" cy="409575"/>
            <a:chOff x="2425" y="3278"/>
            <a:chExt cx="681" cy="170"/>
          </a:xfrm>
        </p:grpSpPr>
        <p:sp>
          <p:nvSpPr>
            <p:cNvPr id="11319" name="Oval 33"/>
            <p:cNvSpPr>
              <a:spLocks noChangeArrowheads="1"/>
            </p:cNvSpPr>
            <p:nvPr/>
          </p:nvSpPr>
          <p:spPr bwMode="auto">
            <a:xfrm>
              <a:off x="2425" y="3369"/>
              <a:ext cx="681" cy="79"/>
            </a:xfrm>
            <a:prstGeom prst="ellipse">
              <a:avLst/>
            </a:prstGeom>
            <a:solidFill>
              <a:srgbClr val="F9F9F9"/>
            </a:solidFill>
            <a:ln w="12700">
              <a:noFill/>
              <a:round/>
              <a:headEnd/>
              <a:tailEnd/>
            </a:ln>
          </p:spPr>
          <p:txBody>
            <a:bodyPr wrap="none" anchor="ctr"/>
            <a:lstStyle/>
            <a:p>
              <a:endParaRPr lang="en-US"/>
            </a:p>
          </p:txBody>
        </p:sp>
        <p:sp>
          <p:nvSpPr>
            <p:cNvPr id="11320" name="Rectangle 34"/>
            <p:cNvSpPr>
              <a:spLocks noChangeArrowheads="1"/>
            </p:cNvSpPr>
            <p:nvPr/>
          </p:nvSpPr>
          <p:spPr bwMode="auto">
            <a:xfrm>
              <a:off x="2429" y="3308"/>
              <a:ext cx="675" cy="96"/>
            </a:xfrm>
            <a:prstGeom prst="rect">
              <a:avLst/>
            </a:prstGeom>
            <a:solidFill>
              <a:srgbClr val="F9F9F9"/>
            </a:solidFill>
            <a:ln w="12700">
              <a:noFill/>
              <a:miter lim="800000"/>
              <a:headEnd/>
              <a:tailEnd/>
            </a:ln>
          </p:spPr>
          <p:txBody>
            <a:bodyPr wrap="none" anchor="ctr"/>
            <a:lstStyle/>
            <a:p>
              <a:endParaRPr lang="en-US"/>
            </a:p>
          </p:txBody>
        </p:sp>
        <p:sp>
          <p:nvSpPr>
            <p:cNvPr id="11321" name="Oval 35"/>
            <p:cNvSpPr>
              <a:spLocks noChangeArrowheads="1"/>
            </p:cNvSpPr>
            <p:nvPr/>
          </p:nvSpPr>
          <p:spPr bwMode="auto">
            <a:xfrm>
              <a:off x="2425" y="3278"/>
              <a:ext cx="681" cy="66"/>
            </a:xfrm>
            <a:prstGeom prst="ellipse">
              <a:avLst/>
            </a:prstGeom>
            <a:solidFill>
              <a:srgbClr val="F9F9F9"/>
            </a:solidFill>
            <a:ln w="12700">
              <a:solidFill>
                <a:schemeClr val="bg2"/>
              </a:solidFill>
              <a:round/>
              <a:headEnd/>
              <a:tailEnd/>
            </a:ln>
          </p:spPr>
          <p:txBody>
            <a:bodyPr wrap="none" anchor="ctr"/>
            <a:lstStyle/>
            <a:p>
              <a:endParaRPr lang="en-US"/>
            </a:p>
          </p:txBody>
        </p:sp>
        <p:sp>
          <p:nvSpPr>
            <p:cNvPr id="11322" name="Oval 36"/>
            <p:cNvSpPr>
              <a:spLocks noChangeArrowheads="1"/>
            </p:cNvSpPr>
            <p:nvPr/>
          </p:nvSpPr>
          <p:spPr bwMode="auto">
            <a:xfrm>
              <a:off x="2703" y="3299"/>
              <a:ext cx="129" cy="16"/>
            </a:xfrm>
            <a:prstGeom prst="ellipse">
              <a:avLst/>
            </a:prstGeom>
            <a:solidFill>
              <a:srgbClr val="F9F9F9"/>
            </a:solidFill>
            <a:ln w="12700">
              <a:solidFill>
                <a:schemeClr val="bg2"/>
              </a:solidFill>
              <a:round/>
              <a:headEnd/>
              <a:tailEnd/>
            </a:ln>
          </p:spPr>
          <p:txBody>
            <a:bodyPr wrap="none" anchor="ctr"/>
            <a:lstStyle/>
            <a:p>
              <a:endParaRPr lang="en-US"/>
            </a:p>
          </p:txBody>
        </p:sp>
        <p:sp>
          <p:nvSpPr>
            <p:cNvPr id="11323" name="Line 37"/>
            <p:cNvSpPr>
              <a:spLocks noChangeShapeType="1"/>
            </p:cNvSpPr>
            <p:nvPr/>
          </p:nvSpPr>
          <p:spPr bwMode="auto">
            <a:xfrm>
              <a:off x="3106" y="3313"/>
              <a:ext cx="0" cy="94"/>
            </a:xfrm>
            <a:prstGeom prst="line">
              <a:avLst/>
            </a:prstGeom>
            <a:noFill/>
            <a:ln w="12700">
              <a:noFill/>
              <a:round/>
              <a:headEnd/>
              <a:tailEnd/>
            </a:ln>
          </p:spPr>
          <p:txBody>
            <a:bodyPr/>
            <a:lstStyle/>
            <a:p>
              <a:endParaRPr lang="en-US"/>
            </a:p>
          </p:txBody>
        </p:sp>
        <p:sp>
          <p:nvSpPr>
            <p:cNvPr id="11324" name="Line 38"/>
            <p:cNvSpPr>
              <a:spLocks noChangeShapeType="1"/>
            </p:cNvSpPr>
            <p:nvPr/>
          </p:nvSpPr>
          <p:spPr bwMode="auto">
            <a:xfrm>
              <a:off x="2427" y="3314"/>
              <a:ext cx="0" cy="99"/>
            </a:xfrm>
            <a:prstGeom prst="line">
              <a:avLst/>
            </a:prstGeom>
            <a:noFill/>
            <a:ln w="12700">
              <a:noFill/>
              <a:round/>
              <a:headEnd/>
              <a:tailEnd/>
            </a:ln>
          </p:spPr>
          <p:txBody>
            <a:bodyPr/>
            <a:lstStyle/>
            <a:p>
              <a:endParaRPr lang="en-US"/>
            </a:p>
          </p:txBody>
        </p:sp>
        <p:sp>
          <p:nvSpPr>
            <p:cNvPr id="11325" name="Rectangle 39"/>
            <p:cNvSpPr>
              <a:spLocks noChangeArrowheads="1"/>
            </p:cNvSpPr>
            <p:nvPr/>
          </p:nvSpPr>
          <p:spPr bwMode="auto">
            <a:xfrm>
              <a:off x="2451" y="3356"/>
              <a:ext cx="646" cy="56"/>
            </a:xfrm>
            <a:prstGeom prst="rect">
              <a:avLst/>
            </a:prstGeom>
            <a:solidFill>
              <a:srgbClr val="F9F9F9"/>
            </a:solidFill>
            <a:ln w="12700">
              <a:noFill/>
              <a:miter lim="800000"/>
              <a:headEnd/>
              <a:tailEnd/>
            </a:ln>
          </p:spPr>
          <p:txBody>
            <a:bodyPr wrap="none" anchor="ctr"/>
            <a:lstStyle/>
            <a:p>
              <a:endParaRPr lang="en-US"/>
            </a:p>
          </p:txBody>
        </p:sp>
      </p:grpSp>
      <p:sp>
        <p:nvSpPr>
          <p:cNvPr id="11312" name="Line 40"/>
          <p:cNvSpPr>
            <a:spLocks noChangeShapeType="1"/>
          </p:cNvSpPr>
          <p:nvPr/>
        </p:nvSpPr>
        <p:spPr bwMode="auto">
          <a:xfrm flipH="1">
            <a:off x="5616171" y="4502151"/>
            <a:ext cx="1841020" cy="476250"/>
          </a:xfrm>
          <a:prstGeom prst="line">
            <a:avLst/>
          </a:prstGeom>
          <a:noFill/>
          <a:ln w="9525">
            <a:solidFill>
              <a:schemeClr val="tx1"/>
            </a:solidFill>
            <a:prstDash val="dash"/>
            <a:round/>
            <a:headEnd/>
            <a:tailEnd type="triangle" w="med" len="med"/>
          </a:ln>
        </p:spPr>
        <p:txBody>
          <a:bodyPr/>
          <a:lstStyle/>
          <a:p>
            <a:endParaRPr lang="en-US"/>
          </a:p>
        </p:txBody>
      </p:sp>
      <p:sp>
        <p:nvSpPr>
          <p:cNvPr id="11313" name="Line 41"/>
          <p:cNvSpPr>
            <a:spLocks noChangeShapeType="1"/>
          </p:cNvSpPr>
          <p:nvPr/>
        </p:nvSpPr>
        <p:spPr bwMode="auto">
          <a:xfrm>
            <a:off x="1980684" y="4467226"/>
            <a:ext cx="2702280" cy="534988"/>
          </a:xfrm>
          <a:prstGeom prst="line">
            <a:avLst/>
          </a:prstGeom>
          <a:noFill/>
          <a:ln w="9525">
            <a:solidFill>
              <a:schemeClr val="tx1"/>
            </a:solidFill>
            <a:round/>
            <a:headEnd/>
            <a:tailEnd type="triangle" w="med" len="med"/>
          </a:ln>
        </p:spPr>
        <p:txBody>
          <a:bodyPr/>
          <a:lstStyle/>
          <a:p>
            <a:endParaRPr lang="en-US"/>
          </a:p>
        </p:txBody>
      </p:sp>
      <p:sp>
        <p:nvSpPr>
          <p:cNvPr id="11314" name="Line 42"/>
          <p:cNvSpPr>
            <a:spLocks noChangeShapeType="1"/>
          </p:cNvSpPr>
          <p:nvPr/>
        </p:nvSpPr>
        <p:spPr bwMode="auto">
          <a:xfrm>
            <a:off x="2397559" y="4440238"/>
            <a:ext cx="2439882" cy="533400"/>
          </a:xfrm>
          <a:prstGeom prst="line">
            <a:avLst/>
          </a:prstGeom>
          <a:noFill/>
          <a:ln w="9525">
            <a:solidFill>
              <a:schemeClr val="tx1"/>
            </a:solidFill>
            <a:round/>
            <a:headEnd/>
            <a:tailEnd type="triangle" w="med" len="med"/>
          </a:ln>
        </p:spPr>
        <p:txBody>
          <a:bodyPr/>
          <a:lstStyle/>
          <a:p>
            <a:endParaRPr lang="en-US"/>
          </a:p>
        </p:txBody>
      </p:sp>
      <p:sp>
        <p:nvSpPr>
          <p:cNvPr id="11315" name="Line 43"/>
          <p:cNvSpPr>
            <a:spLocks noChangeShapeType="1"/>
          </p:cNvSpPr>
          <p:nvPr/>
        </p:nvSpPr>
        <p:spPr bwMode="auto">
          <a:xfrm>
            <a:off x="4727402" y="4478339"/>
            <a:ext cx="220076" cy="485775"/>
          </a:xfrm>
          <a:prstGeom prst="line">
            <a:avLst/>
          </a:prstGeom>
          <a:noFill/>
          <a:ln w="9525">
            <a:solidFill>
              <a:schemeClr val="tx1"/>
            </a:solidFill>
            <a:round/>
            <a:headEnd/>
            <a:tailEnd type="triangle" w="med" len="med"/>
          </a:ln>
        </p:spPr>
        <p:txBody>
          <a:bodyPr/>
          <a:lstStyle/>
          <a:p>
            <a:endParaRPr lang="en-US"/>
          </a:p>
        </p:txBody>
      </p:sp>
      <p:sp>
        <p:nvSpPr>
          <p:cNvPr id="11316" name="Line 44"/>
          <p:cNvSpPr>
            <a:spLocks noChangeShapeType="1"/>
          </p:cNvSpPr>
          <p:nvPr/>
        </p:nvSpPr>
        <p:spPr bwMode="auto">
          <a:xfrm flipH="1">
            <a:off x="5169672" y="4449763"/>
            <a:ext cx="928975" cy="514350"/>
          </a:xfrm>
          <a:prstGeom prst="line">
            <a:avLst/>
          </a:prstGeom>
          <a:noFill/>
          <a:ln w="9525">
            <a:solidFill>
              <a:schemeClr val="tx1"/>
            </a:solidFill>
            <a:round/>
            <a:headEnd/>
            <a:tailEnd type="triangle" w="med" len="med"/>
          </a:ln>
        </p:spPr>
        <p:txBody>
          <a:bodyPr/>
          <a:lstStyle/>
          <a:p>
            <a:endParaRPr lang="en-US"/>
          </a:p>
        </p:txBody>
      </p:sp>
      <p:sp>
        <p:nvSpPr>
          <p:cNvPr id="11317" name="Line 45"/>
          <p:cNvSpPr>
            <a:spLocks noChangeShapeType="1"/>
          </p:cNvSpPr>
          <p:nvPr/>
        </p:nvSpPr>
        <p:spPr bwMode="auto">
          <a:xfrm flipH="1">
            <a:off x="5345309" y="4440238"/>
            <a:ext cx="1462236" cy="514350"/>
          </a:xfrm>
          <a:prstGeom prst="line">
            <a:avLst/>
          </a:prstGeom>
          <a:noFill/>
          <a:ln w="9525">
            <a:solidFill>
              <a:schemeClr val="tx1"/>
            </a:solidFill>
            <a:round/>
            <a:headEnd/>
            <a:tailEnd type="triangle" w="med" len="med"/>
          </a:ln>
        </p:spPr>
        <p:txBody>
          <a:bodyPr/>
          <a:lstStyle/>
          <a:p>
            <a:endParaRPr lang="en-US"/>
          </a:p>
        </p:txBody>
      </p:sp>
      <p:sp>
        <p:nvSpPr>
          <p:cNvPr id="11318" name="Text Box 46"/>
          <p:cNvSpPr txBox="1">
            <a:spLocks noChangeArrowheads="1"/>
          </p:cNvSpPr>
          <p:nvPr/>
        </p:nvSpPr>
        <p:spPr bwMode="auto">
          <a:xfrm>
            <a:off x="6079601" y="5002213"/>
            <a:ext cx="1798698" cy="738664"/>
          </a:xfrm>
          <a:prstGeom prst="rect">
            <a:avLst/>
          </a:prstGeom>
          <a:noFill/>
          <a:ln w="9525">
            <a:noFill/>
            <a:miter lim="800000"/>
            <a:headEnd/>
            <a:tailEnd/>
          </a:ln>
        </p:spPr>
        <p:txBody>
          <a:bodyPr>
            <a:spAutoFit/>
          </a:bodyPr>
          <a:lstStyle/>
          <a:p>
            <a:pPr algn="ctr" eaLnBrk="1" hangingPunct="1"/>
            <a:r>
              <a:rPr lang="en-US" sz="1400" b="1" dirty="0" smtClean="0">
                <a:solidFill>
                  <a:schemeClr val="bg2"/>
                </a:solidFill>
              </a:rPr>
              <a:t>Value of Information Computations</a:t>
            </a:r>
            <a:endParaRPr lang="en-US" sz="1400" b="1" dirty="0">
              <a:solidFill>
                <a:schemeClr val="bg2"/>
              </a:solidFill>
            </a:endParaRPr>
          </a:p>
        </p:txBody>
      </p:sp>
      <p:sp>
        <p:nvSpPr>
          <p:cNvPr id="11308" name="Text Box 49"/>
          <p:cNvSpPr txBox="1">
            <a:spLocks noChangeArrowheads="1"/>
          </p:cNvSpPr>
          <p:nvPr/>
        </p:nvSpPr>
        <p:spPr bwMode="auto">
          <a:xfrm>
            <a:off x="9565866" y="3794133"/>
            <a:ext cx="1011944" cy="584775"/>
          </a:xfrm>
          <a:prstGeom prst="rect">
            <a:avLst/>
          </a:prstGeom>
          <a:noFill/>
          <a:ln w="9525">
            <a:noFill/>
            <a:miter lim="800000"/>
            <a:headEnd/>
            <a:tailEnd/>
          </a:ln>
        </p:spPr>
        <p:txBody>
          <a:bodyPr wrap="none">
            <a:spAutoFit/>
          </a:bodyPr>
          <a:lstStyle/>
          <a:p>
            <a:pPr eaLnBrk="1" hangingPunct="1"/>
            <a:r>
              <a:rPr lang="en-US" sz="1600" b="1" i="1" dirty="0" smtClean="0">
                <a:latin typeface="Helvetica" pitchFamily="34" charset="0"/>
              </a:rPr>
              <a:t>Current </a:t>
            </a:r>
          </a:p>
          <a:p>
            <a:pPr algn="ctr" eaLnBrk="1" hangingPunct="1"/>
            <a:r>
              <a:rPr lang="en-US" sz="1600" b="1" i="1" dirty="0" smtClean="0">
                <a:latin typeface="Helvetica" pitchFamily="34" charset="0"/>
              </a:rPr>
              <a:t>Data</a:t>
            </a:r>
            <a:endParaRPr lang="en-US" sz="1600" b="1" i="1" dirty="0">
              <a:latin typeface="Helvetica" pitchFamily="34" charset="0"/>
            </a:endParaRPr>
          </a:p>
        </p:txBody>
      </p:sp>
      <p:grpSp>
        <p:nvGrpSpPr>
          <p:cNvPr id="5" name="Group 50"/>
          <p:cNvGrpSpPr>
            <a:grpSpLocks/>
          </p:cNvGrpSpPr>
          <p:nvPr/>
        </p:nvGrpSpPr>
        <p:grpSpPr bwMode="auto">
          <a:xfrm>
            <a:off x="8671841" y="3135314"/>
            <a:ext cx="967065" cy="617538"/>
            <a:chOff x="3462" y="2149"/>
            <a:chExt cx="457" cy="389"/>
          </a:xfrm>
        </p:grpSpPr>
        <p:sp>
          <p:nvSpPr>
            <p:cNvPr id="11303" name="Text Box 51"/>
            <p:cNvSpPr txBox="1">
              <a:spLocks noChangeArrowheads="1"/>
            </p:cNvSpPr>
            <p:nvPr/>
          </p:nvSpPr>
          <p:spPr bwMode="auto">
            <a:xfrm>
              <a:off x="3758" y="2305"/>
              <a:ext cx="148" cy="233"/>
            </a:xfrm>
            <a:prstGeom prst="rect">
              <a:avLst/>
            </a:prstGeom>
            <a:noFill/>
            <a:ln w="9525">
              <a:noFill/>
              <a:miter lim="800000"/>
              <a:headEnd/>
              <a:tailEnd/>
            </a:ln>
          </p:spPr>
          <p:txBody>
            <a:bodyPr wrap="none">
              <a:spAutoFit/>
            </a:bodyPr>
            <a:lstStyle/>
            <a:p>
              <a:pPr eaLnBrk="1" hangingPunct="1"/>
              <a:r>
                <a:rPr lang="en-US"/>
                <a:t>?</a:t>
              </a:r>
            </a:p>
          </p:txBody>
        </p:sp>
        <p:sp>
          <p:nvSpPr>
            <p:cNvPr id="11304" name="Line 52"/>
            <p:cNvSpPr>
              <a:spLocks noChangeShapeType="1"/>
            </p:cNvSpPr>
            <p:nvPr/>
          </p:nvSpPr>
          <p:spPr bwMode="auto">
            <a:xfrm flipH="1" flipV="1">
              <a:off x="3462" y="2232"/>
              <a:ext cx="338" cy="135"/>
            </a:xfrm>
            <a:prstGeom prst="line">
              <a:avLst/>
            </a:prstGeom>
            <a:noFill/>
            <a:ln w="9525">
              <a:solidFill>
                <a:schemeClr val="tx1"/>
              </a:solidFill>
              <a:round/>
              <a:headEnd/>
              <a:tailEnd/>
            </a:ln>
          </p:spPr>
          <p:txBody>
            <a:bodyPr/>
            <a:lstStyle/>
            <a:p>
              <a:endParaRPr lang="en-US"/>
            </a:p>
          </p:txBody>
        </p:sp>
        <p:sp>
          <p:nvSpPr>
            <p:cNvPr id="11305" name="Line 53"/>
            <p:cNvSpPr>
              <a:spLocks noChangeShapeType="1"/>
            </p:cNvSpPr>
            <p:nvPr/>
          </p:nvSpPr>
          <p:spPr bwMode="auto">
            <a:xfrm flipH="1" flipV="1">
              <a:off x="3798" y="2149"/>
              <a:ext cx="53" cy="206"/>
            </a:xfrm>
            <a:prstGeom prst="line">
              <a:avLst/>
            </a:prstGeom>
            <a:noFill/>
            <a:ln w="9525">
              <a:solidFill>
                <a:schemeClr val="tx1"/>
              </a:solidFill>
              <a:round/>
              <a:headEnd/>
              <a:tailEnd/>
            </a:ln>
          </p:spPr>
          <p:txBody>
            <a:bodyPr/>
            <a:lstStyle/>
            <a:p>
              <a:endParaRPr lang="en-US"/>
            </a:p>
          </p:txBody>
        </p:sp>
        <p:sp>
          <p:nvSpPr>
            <p:cNvPr id="11306" name="Line 54"/>
            <p:cNvSpPr>
              <a:spLocks noChangeShapeType="1"/>
            </p:cNvSpPr>
            <p:nvPr/>
          </p:nvSpPr>
          <p:spPr bwMode="auto">
            <a:xfrm flipV="1">
              <a:off x="3910" y="2179"/>
              <a:ext cx="9" cy="159"/>
            </a:xfrm>
            <a:prstGeom prst="line">
              <a:avLst/>
            </a:prstGeom>
            <a:noFill/>
            <a:ln w="9525">
              <a:solidFill>
                <a:schemeClr val="tx1"/>
              </a:solidFill>
              <a:round/>
              <a:headEnd/>
              <a:tailEnd/>
            </a:ln>
          </p:spPr>
          <p:txBody>
            <a:bodyPr/>
            <a:lstStyle/>
            <a:p>
              <a:endParaRPr lang="en-US"/>
            </a:p>
          </p:txBody>
        </p:sp>
      </p:grpSp>
      <p:grpSp>
        <p:nvGrpSpPr>
          <p:cNvPr id="6" name="Group 55"/>
          <p:cNvGrpSpPr>
            <a:grpSpLocks/>
          </p:cNvGrpSpPr>
          <p:nvPr/>
        </p:nvGrpSpPr>
        <p:grpSpPr bwMode="auto">
          <a:xfrm>
            <a:off x="1728867" y="2998788"/>
            <a:ext cx="5341078" cy="952500"/>
            <a:chOff x="1123" y="2003"/>
            <a:chExt cx="2524" cy="600"/>
          </a:xfrm>
        </p:grpSpPr>
        <p:grpSp>
          <p:nvGrpSpPr>
            <p:cNvPr id="7" name="Group 56"/>
            <p:cNvGrpSpPr>
              <a:grpSpLocks/>
            </p:cNvGrpSpPr>
            <p:nvPr/>
          </p:nvGrpSpPr>
          <p:grpSpPr bwMode="auto">
            <a:xfrm>
              <a:off x="1178" y="2463"/>
              <a:ext cx="2448" cy="140"/>
              <a:chOff x="1178" y="2463"/>
              <a:chExt cx="2448" cy="140"/>
            </a:xfrm>
          </p:grpSpPr>
          <p:sp>
            <p:nvSpPr>
              <p:cNvPr id="11298" name="Freeform 57"/>
              <p:cNvSpPr>
                <a:spLocks/>
              </p:cNvSpPr>
              <p:nvPr/>
            </p:nvSpPr>
            <p:spPr bwMode="auto">
              <a:xfrm rot="1275434">
                <a:off x="3197" y="2463"/>
                <a:ext cx="84" cy="132"/>
              </a:xfrm>
              <a:custGeom>
                <a:avLst/>
                <a:gdLst>
                  <a:gd name="T0" fmla="*/ 0 w 164"/>
                  <a:gd name="T1" fmla="*/ 93 h 218"/>
                  <a:gd name="T2" fmla="*/ 27 w 164"/>
                  <a:gd name="T3" fmla="*/ 107 h 218"/>
                  <a:gd name="T4" fmla="*/ 42 w 164"/>
                  <a:gd name="T5" fmla="*/ 128 h 218"/>
                  <a:gd name="T6" fmla="*/ 39 w 164"/>
                  <a:gd name="T7" fmla="*/ 85 h 218"/>
                  <a:gd name="T8" fmla="*/ 54 w 164"/>
                  <a:gd name="T9" fmla="*/ 32 h 218"/>
                  <a:gd name="T10" fmla="*/ 84 w 164"/>
                  <a:gd name="T11" fmla="*/ 0 h 218"/>
                  <a:gd name="T12" fmla="*/ 0 60000 65536"/>
                  <a:gd name="T13" fmla="*/ 0 60000 65536"/>
                  <a:gd name="T14" fmla="*/ 0 60000 65536"/>
                  <a:gd name="T15" fmla="*/ 0 60000 65536"/>
                  <a:gd name="T16" fmla="*/ 0 60000 65536"/>
                  <a:gd name="T17" fmla="*/ 0 60000 65536"/>
                  <a:gd name="T18" fmla="*/ 0 w 164"/>
                  <a:gd name="T19" fmla="*/ 0 h 218"/>
                  <a:gd name="T20" fmla="*/ 164 w 164"/>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164" h="218">
                    <a:moveTo>
                      <a:pt x="0" y="153"/>
                    </a:moveTo>
                    <a:cubicBezTo>
                      <a:pt x="10" y="156"/>
                      <a:pt x="39" y="167"/>
                      <a:pt x="53" y="177"/>
                    </a:cubicBezTo>
                    <a:cubicBezTo>
                      <a:pt x="67" y="187"/>
                      <a:pt x="78" y="218"/>
                      <a:pt x="82" y="212"/>
                    </a:cubicBezTo>
                    <a:cubicBezTo>
                      <a:pt x="86" y="206"/>
                      <a:pt x="72" y="168"/>
                      <a:pt x="76" y="141"/>
                    </a:cubicBezTo>
                    <a:cubicBezTo>
                      <a:pt x="80" y="114"/>
                      <a:pt x="91" y="76"/>
                      <a:pt x="106" y="53"/>
                    </a:cubicBezTo>
                    <a:cubicBezTo>
                      <a:pt x="121" y="30"/>
                      <a:pt x="152" y="11"/>
                      <a:pt x="164" y="0"/>
                    </a:cubicBezTo>
                  </a:path>
                </a:pathLst>
              </a:custGeom>
              <a:noFill/>
              <a:ln w="38100">
                <a:solidFill>
                  <a:schemeClr val="tx2"/>
                </a:solidFill>
                <a:round/>
                <a:headEnd/>
                <a:tailEnd/>
              </a:ln>
            </p:spPr>
            <p:txBody>
              <a:bodyPr/>
              <a:lstStyle/>
              <a:p>
                <a:endParaRPr lang="en-US"/>
              </a:p>
            </p:txBody>
          </p:sp>
          <p:sp>
            <p:nvSpPr>
              <p:cNvPr id="11299" name="Freeform 58"/>
              <p:cNvSpPr>
                <a:spLocks/>
              </p:cNvSpPr>
              <p:nvPr/>
            </p:nvSpPr>
            <p:spPr bwMode="auto">
              <a:xfrm rot="1275434">
                <a:off x="3542" y="2463"/>
                <a:ext cx="84" cy="132"/>
              </a:xfrm>
              <a:custGeom>
                <a:avLst/>
                <a:gdLst>
                  <a:gd name="T0" fmla="*/ 0 w 164"/>
                  <a:gd name="T1" fmla="*/ 93 h 218"/>
                  <a:gd name="T2" fmla="*/ 27 w 164"/>
                  <a:gd name="T3" fmla="*/ 107 h 218"/>
                  <a:gd name="T4" fmla="*/ 42 w 164"/>
                  <a:gd name="T5" fmla="*/ 128 h 218"/>
                  <a:gd name="T6" fmla="*/ 39 w 164"/>
                  <a:gd name="T7" fmla="*/ 85 h 218"/>
                  <a:gd name="T8" fmla="*/ 54 w 164"/>
                  <a:gd name="T9" fmla="*/ 32 h 218"/>
                  <a:gd name="T10" fmla="*/ 84 w 164"/>
                  <a:gd name="T11" fmla="*/ 0 h 218"/>
                  <a:gd name="T12" fmla="*/ 0 60000 65536"/>
                  <a:gd name="T13" fmla="*/ 0 60000 65536"/>
                  <a:gd name="T14" fmla="*/ 0 60000 65536"/>
                  <a:gd name="T15" fmla="*/ 0 60000 65536"/>
                  <a:gd name="T16" fmla="*/ 0 60000 65536"/>
                  <a:gd name="T17" fmla="*/ 0 60000 65536"/>
                  <a:gd name="T18" fmla="*/ 0 w 164"/>
                  <a:gd name="T19" fmla="*/ 0 h 218"/>
                  <a:gd name="T20" fmla="*/ 164 w 164"/>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164" h="218">
                    <a:moveTo>
                      <a:pt x="0" y="153"/>
                    </a:moveTo>
                    <a:cubicBezTo>
                      <a:pt x="10" y="156"/>
                      <a:pt x="39" y="167"/>
                      <a:pt x="53" y="177"/>
                    </a:cubicBezTo>
                    <a:cubicBezTo>
                      <a:pt x="67" y="187"/>
                      <a:pt x="78" y="218"/>
                      <a:pt x="82" y="212"/>
                    </a:cubicBezTo>
                    <a:cubicBezTo>
                      <a:pt x="86" y="206"/>
                      <a:pt x="72" y="168"/>
                      <a:pt x="76" y="141"/>
                    </a:cubicBezTo>
                    <a:cubicBezTo>
                      <a:pt x="80" y="114"/>
                      <a:pt x="91" y="76"/>
                      <a:pt x="106" y="53"/>
                    </a:cubicBezTo>
                    <a:cubicBezTo>
                      <a:pt x="121" y="30"/>
                      <a:pt x="152" y="11"/>
                      <a:pt x="164" y="0"/>
                    </a:cubicBezTo>
                  </a:path>
                </a:pathLst>
              </a:custGeom>
              <a:noFill/>
              <a:ln w="38100">
                <a:solidFill>
                  <a:schemeClr val="tx2"/>
                </a:solidFill>
                <a:round/>
                <a:headEnd/>
                <a:tailEnd/>
              </a:ln>
            </p:spPr>
            <p:txBody>
              <a:bodyPr/>
              <a:lstStyle/>
              <a:p>
                <a:endParaRPr lang="en-US"/>
              </a:p>
            </p:txBody>
          </p:sp>
          <p:sp>
            <p:nvSpPr>
              <p:cNvPr id="11300" name="Freeform 59"/>
              <p:cNvSpPr>
                <a:spLocks/>
              </p:cNvSpPr>
              <p:nvPr/>
            </p:nvSpPr>
            <p:spPr bwMode="auto">
              <a:xfrm rot="1275434">
                <a:off x="2517" y="2463"/>
                <a:ext cx="84" cy="132"/>
              </a:xfrm>
              <a:custGeom>
                <a:avLst/>
                <a:gdLst>
                  <a:gd name="T0" fmla="*/ 0 w 164"/>
                  <a:gd name="T1" fmla="*/ 93 h 218"/>
                  <a:gd name="T2" fmla="*/ 27 w 164"/>
                  <a:gd name="T3" fmla="*/ 107 h 218"/>
                  <a:gd name="T4" fmla="*/ 42 w 164"/>
                  <a:gd name="T5" fmla="*/ 128 h 218"/>
                  <a:gd name="T6" fmla="*/ 39 w 164"/>
                  <a:gd name="T7" fmla="*/ 85 h 218"/>
                  <a:gd name="T8" fmla="*/ 54 w 164"/>
                  <a:gd name="T9" fmla="*/ 32 h 218"/>
                  <a:gd name="T10" fmla="*/ 84 w 164"/>
                  <a:gd name="T11" fmla="*/ 0 h 218"/>
                  <a:gd name="T12" fmla="*/ 0 60000 65536"/>
                  <a:gd name="T13" fmla="*/ 0 60000 65536"/>
                  <a:gd name="T14" fmla="*/ 0 60000 65536"/>
                  <a:gd name="T15" fmla="*/ 0 60000 65536"/>
                  <a:gd name="T16" fmla="*/ 0 60000 65536"/>
                  <a:gd name="T17" fmla="*/ 0 60000 65536"/>
                  <a:gd name="T18" fmla="*/ 0 w 164"/>
                  <a:gd name="T19" fmla="*/ 0 h 218"/>
                  <a:gd name="T20" fmla="*/ 164 w 164"/>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164" h="218">
                    <a:moveTo>
                      <a:pt x="0" y="153"/>
                    </a:moveTo>
                    <a:cubicBezTo>
                      <a:pt x="10" y="156"/>
                      <a:pt x="39" y="167"/>
                      <a:pt x="53" y="177"/>
                    </a:cubicBezTo>
                    <a:cubicBezTo>
                      <a:pt x="67" y="187"/>
                      <a:pt x="78" y="218"/>
                      <a:pt x="82" y="212"/>
                    </a:cubicBezTo>
                    <a:cubicBezTo>
                      <a:pt x="86" y="206"/>
                      <a:pt x="72" y="168"/>
                      <a:pt x="76" y="141"/>
                    </a:cubicBezTo>
                    <a:cubicBezTo>
                      <a:pt x="80" y="114"/>
                      <a:pt x="91" y="76"/>
                      <a:pt x="106" y="53"/>
                    </a:cubicBezTo>
                    <a:cubicBezTo>
                      <a:pt x="121" y="30"/>
                      <a:pt x="152" y="11"/>
                      <a:pt x="164" y="0"/>
                    </a:cubicBezTo>
                  </a:path>
                </a:pathLst>
              </a:custGeom>
              <a:noFill/>
              <a:ln w="38100">
                <a:solidFill>
                  <a:schemeClr val="tx2"/>
                </a:solidFill>
                <a:round/>
                <a:headEnd/>
                <a:tailEnd/>
              </a:ln>
            </p:spPr>
            <p:txBody>
              <a:bodyPr/>
              <a:lstStyle/>
              <a:p>
                <a:endParaRPr lang="en-US"/>
              </a:p>
            </p:txBody>
          </p:sp>
          <p:sp>
            <p:nvSpPr>
              <p:cNvPr id="11301" name="Freeform 60"/>
              <p:cNvSpPr>
                <a:spLocks/>
              </p:cNvSpPr>
              <p:nvPr/>
            </p:nvSpPr>
            <p:spPr bwMode="auto">
              <a:xfrm rot="1275434">
                <a:off x="1352" y="2463"/>
                <a:ext cx="84" cy="132"/>
              </a:xfrm>
              <a:custGeom>
                <a:avLst/>
                <a:gdLst>
                  <a:gd name="T0" fmla="*/ 0 w 164"/>
                  <a:gd name="T1" fmla="*/ 93 h 218"/>
                  <a:gd name="T2" fmla="*/ 27 w 164"/>
                  <a:gd name="T3" fmla="*/ 107 h 218"/>
                  <a:gd name="T4" fmla="*/ 42 w 164"/>
                  <a:gd name="T5" fmla="*/ 128 h 218"/>
                  <a:gd name="T6" fmla="*/ 39 w 164"/>
                  <a:gd name="T7" fmla="*/ 85 h 218"/>
                  <a:gd name="T8" fmla="*/ 54 w 164"/>
                  <a:gd name="T9" fmla="*/ 32 h 218"/>
                  <a:gd name="T10" fmla="*/ 84 w 164"/>
                  <a:gd name="T11" fmla="*/ 0 h 218"/>
                  <a:gd name="T12" fmla="*/ 0 60000 65536"/>
                  <a:gd name="T13" fmla="*/ 0 60000 65536"/>
                  <a:gd name="T14" fmla="*/ 0 60000 65536"/>
                  <a:gd name="T15" fmla="*/ 0 60000 65536"/>
                  <a:gd name="T16" fmla="*/ 0 60000 65536"/>
                  <a:gd name="T17" fmla="*/ 0 60000 65536"/>
                  <a:gd name="T18" fmla="*/ 0 w 164"/>
                  <a:gd name="T19" fmla="*/ 0 h 218"/>
                  <a:gd name="T20" fmla="*/ 164 w 164"/>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164" h="218">
                    <a:moveTo>
                      <a:pt x="0" y="153"/>
                    </a:moveTo>
                    <a:cubicBezTo>
                      <a:pt x="10" y="156"/>
                      <a:pt x="39" y="167"/>
                      <a:pt x="53" y="177"/>
                    </a:cubicBezTo>
                    <a:cubicBezTo>
                      <a:pt x="67" y="187"/>
                      <a:pt x="78" y="218"/>
                      <a:pt x="82" y="212"/>
                    </a:cubicBezTo>
                    <a:cubicBezTo>
                      <a:pt x="86" y="206"/>
                      <a:pt x="72" y="168"/>
                      <a:pt x="76" y="141"/>
                    </a:cubicBezTo>
                    <a:cubicBezTo>
                      <a:pt x="80" y="114"/>
                      <a:pt x="91" y="76"/>
                      <a:pt x="106" y="53"/>
                    </a:cubicBezTo>
                    <a:cubicBezTo>
                      <a:pt x="121" y="30"/>
                      <a:pt x="152" y="11"/>
                      <a:pt x="164" y="0"/>
                    </a:cubicBezTo>
                  </a:path>
                </a:pathLst>
              </a:custGeom>
              <a:noFill/>
              <a:ln w="38100">
                <a:solidFill>
                  <a:schemeClr val="tx2"/>
                </a:solidFill>
                <a:round/>
                <a:headEnd/>
                <a:tailEnd/>
              </a:ln>
            </p:spPr>
            <p:txBody>
              <a:bodyPr/>
              <a:lstStyle/>
              <a:p>
                <a:endParaRPr lang="en-US"/>
              </a:p>
            </p:txBody>
          </p:sp>
          <p:sp>
            <p:nvSpPr>
              <p:cNvPr id="11302" name="Freeform 61"/>
              <p:cNvSpPr>
                <a:spLocks/>
              </p:cNvSpPr>
              <p:nvPr/>
            </p:nvSpPr>
            <p:spPr bwMode="auto">
              <a:xfrm rot="1275434">
                <a:off x="1178" y="2471"/>
                <a:ext cx="84" cy="132"/>
              </a:xfrm>
              <a:custGeom>
                <a:avLst/>
                <a:gdLst>
                  <a:gd name="T0" fmla="*/ 0 w 164"/>
                  <a:gd name="T1" fmla="*/ 93 h 218"/>
                  <a:gd name="T2" fmla="*/ 27 w 164"/>
                  <a:gd name="T3" fmla="*/ 107 h 218"/>
                  <a:gd name="T4" fmla="*/ 42 w 164"/>
                  <a:gd name="T5" fmla="*/ 128 h 218"/>
                  <a:gd name="T6" fmla="*/ 39 w 164"/>
                  <a:gd name="T7" fmla="*/ 85 h 218"/>
                  <a:gd name="T8" fmla="*/ 54 w 164"/>
                  <a:gd name="T9" fmla="*/ 32 h 218"/>
                  <a:gd name="T10" fmla="*/ 84 w 164"/>
                  <a:gd name="T11" fmla="*/ 0 h 218"/>
                  <a:gd name="T12" fmla="*/ 0 60000 65536"/>
                  <a:gd name="T13" fmla="*/ 0 60000 65536"/>
                  <a:gd name="T14" fmla="*/ 0 60000 65536"/>
                  <a:gd name="T15" fmla="*/ 0 60000 65536"/>
                  <a:gd name="T16" fmla="*/ 0 60000 65536"/>
                  <a:gd name="T17" fmla="*/ 0 60000 65536"/>
                  <a:gd name="T18" fmla="*/ 0 w 164"/>
                  <a:gd name="T19" fmla="*/ 0 h 218"/>
                  <a:gd name="T20" fmla="*/ 164 w 164"/>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164" h="218">
                    <a:moveTo>
                      <a:pt x="0" y="153"/>
                    </a:moveTo>
                    <a:cubicBezTo>
                      <a:pt x="10" y="156"/>
                      <a:pt x="39" y="167"/>
                      <a:pt x="53" y="177"/>
                    </a:cubicBezTo>
                    <a:cubicBezTo>
                      <a:pt x="67" y="187"/>
                      <a:pt x="78" y="218"/>
                      <a:pt x="82" y="212"/>
                    </a:cubicBezTo>
                    <a:cubicBezTo>
                      <a:pt x="86" y="206"/>
                      <a:pt x="72" y="168"/>
                      <a:pt x="76" y="141"/>
                    </a:cubicBezTo>
                    <a:cubicBezTo>
                      <a:pt x="80" y="114"/>
                      <a:pt x="91" y="76"/>
                      <a:pt x="106" y="53"/>
                    </a:cubicBezTo>
                    <a:cubicBezTo>
                      <a:pt x="121" y="30"/>
                      <a:pt x="152" y="11"/>
                      <a:pt x="164" y="0"/>
                    </a:cubicBezTo>
                  </a:path>
                </a:pathLst>
              </a:custGeom>
              <a:noFill/>
              <a:ln w="38100">
                <a:solidFill>
                  <a:schemeClr val="tx2"/>
                </a:solidFill>
                <a:round/>
                <a:headEnd/>
                <a:tailEnd/>
              </a:ln>
            </p:spPr>
            <p:txBody>
              <a:bodyPr/>
              <a:lstStyle/>
              <a:p>
                <a:endParaRPr lang="en-US"/>
              </a:p>
            </p:txBody>
          </p:sp>
        </p:grpSp>
        <p:sp>
          <p:nvSpPr>
            <p:cNvPr id="11297" name="Text Box 62"/>
            <p:cNvSpPr txBox="1">
              <a:spLocks noChangeArrowheads="1"/>
            </p:cNvSpPr>
            <p:nvPr/>
          </p:nvSpPr>
          <p:spPr bwMode="auto">
            <a:xfrm>
              <a:off x="1123" y="2003"/>
              <a:ext cx="2524" cy="252"/>
            </a:xfrm>
            <a:prstGeom prst="rect">
              <a:avLst/>
            </a:prstGeom>
            <a:noFill/>
            <a:ln w="9525">
              <a:noFill/>
              <a:miter lim="800000"/>
              <a:headEnd/>
              <a:tailEnd/>
            </a:ln>
          </p:spPr>
          <p:txBody>
            <a:bodyPr wrap="none">
              <a:spAutoFit/>
            </a:bodyPr>
            <a:lstStyle/>
            <a:p>
              <a:pPr eaLnBrk="1" hangingPunct="1"/>
              <a:r>
                <a:rPr lang="en-US" sz="2000" b="1" dirty="0">
                  <a:latin typeface="Helvetica" pitchFamily="34" charset="0"/>
                </a:rPr>
                <a:t>Decisions about querying </a:t>
              </a:r>
              <a:r>
                <a:rPr lang="en-US" sz="2000" b="1" dirty="0" smtClean="0">
                  <a:latin typeface="Helvetica" pitchFamily="34" charset="0"/>
                </a:rPr>
                <a:t>humans / oracle</a:t>
              </a:r>
              <a:endParaRPr lang="en-US" sz="2000" b="1" dirty="0">
                <a:latin typeface="Helvetica" pitchFamily="34" charset="0"/>
              </a:endParaRPr>
            </a:p>
          </p:txBody>
        </p:sp>
      </p:grpSp>
      <p:grpSp>
        <p:nvGrpSpPr>
          <p:cNvPr id="8" name="Group 63"/>
          <p:cNvGrpSpPr>
            <a:grpSpLocks/>
          </p:cNvGrpSpPr>
          <p:nvPr/>
        </p:nvGrpSpPr>
        <p:grpSpPr bwMode="auto">
          <a:xfrm>
            <a:off x="1498210" y="3962400"/>
            <a:ext cx="7835976" cy="381000"/>
            <a:chOff x="1014" y="2610"/>
            <a:chExt cx="3703" cy="240"/>
          </a:xfrm>
        </p:grpSpPr>
        <p:sp>
          <p:nvSpPr>
            <p:cNvPr id="11279" name="Line 64"/>
            <p:cNvSpPr>
              <a:spLocks noChangeShapeType="1"/>
            </p:cNvSpPr>
            <p:nvPr/>
          </p:nvSpPr>
          <p:spPr bwMode="auto">
            <a:xfrm>
              <a:off x="4717" y="2610"/>
              <a:ext cx="0" cy="240"/>
            </a:xfrm>
            <a:prstGeom prst="line">
              <a:avLst/>
            </a:prstGeom>
            <a:noFill/>
            <a:ln w="38100">
              <a:solidFill>
                <a:schemeClr val="tx1"/>
              </a:solidFill>
              <a:round/>
              <a:headEnd/>
              <a:tailEnd/>
            </a:ln>
          </p:spPr>
          <p:txBody>
            <a:bodyPr/>
            <a:lstStyle/>
            <a:p>
              <a:endParaRPr lang="en-US"/>
            </a:p>
          </p:txBody>
        </p:sp>
        <p:sp>
          <p:nvSpPr>
            <p:cNvPr id="11280" name="Line 65"/>
            <p:cNvSpPr>
              <a:spLocks noChangeShapeType="1"/>
            </p:cNvSpPr>
            <p:nvPr/>
          </p:nvSpPr>
          <p:spPr bwMode="auto">
            <a:xfrm>
              <a:off x="4550" y="2610"/>
              <a:ext cx="0" cy="240"/>
            </a:xfrm>
            <a:prstGeom prst="line">
              <a:avLst/>
            </a:prstGeom>
            <a:noFill/>
            <a:ln w="38100">
              <a:solidFill>
                <a:schemeClr val="tx1"/>
              </a:solidFill>
              <a:round/>
              <a:headEnd/>
              <a:tailEnd/>
            </a:ln>
          </p:spPr>
          <p:txBody>
            <a:bodyPr/>
            <a:lstStyle/>
            <a:p>
              <a:endParaRPr lang="en-US"/>
            </a:p>
          </p:txBody>
        </p:sp>
        <p:sp>
          <p:nvSpPr>
            <p:cNvPr id="11281" name="Line 66"/>
            <p:cNvSpPr>
              <a:spLocks noChangeShapeType="1"/>
            </p:cNvSpPr>
            <p:nvPr/>
          </p:nvSpPr>
          <p:spPr bwMode="auto">
            <a:xfrm>
              <a:off x="4382" y="2610"/>
              <a:ext cx="0" cy="240"/>
            </a:xfrm>
            <a:prstGeom prst="line">
              <a:avLst/>
            </a:prstGeom>
            <a:noFill/>
            <a:ln w="38100">
              <a:solidFill>
                <a:schemeClr val="tx1"/>
              </a:solidFill>
              <a:round/>
              <a:headEnd/>
              <a:tailEnd/>
            </a:ln>
          </p:spPr>
          <p:txBody>
            <a:bodyPr/>
            <a:lstStyle/>
            <a:p>
              <a:endParaRPr lang="en-US"/>
            </a:p>
          </p:txBody>
        </p:sp>
        <p:sp>
          <p:nvSpPr>
            <p:cNvPr id="11282" name="Line 67"/>
            <p:cNvSpPr>
              <a:spLocks noChangeShapeType="1"/>
            </p:cNvSpPr>
            <p:nvPr/>
          </p:nvSpPr>
          <p:spPr bwMode="auto">
            <a:xfrm>
              <a:off x="4215" y="2610"/>
              <a:ext cx="0" cy="240"/>
            </a:xfrm>
            <a:prstGeom prst="line">
              <a:avLst/>
            </a:prstGeom>
            <a:noFill/>
            <a:ln w="38100">
              <a:solidFill>
                <a:schemeClr val="tx1"/>
              </a:solidFill>
              <a:round/>
              <a:headEnd/>
              <a:tailEnd/>
            </a:ln>
          </p:spPr>
          <p:txBody>
            <a:bodyPr/>
            <a:lstStyle/>
            <a:p>
              <a:endParaRPr lang="en-US"/>
            </a:p>
          </p:txBody>
        </p:sp>
        <p:sp>
          <p:nvSpPr>
            <p:cNvPr id="11283" name="Line 68"/>
            <p:cNvSpPr>
              <a:spLocks noChangeShapeType="1"/>
            </p:cNvSpPr>
            <p:nvPr/>
          </p:nvSpPr>
          <p:spPr bwMode="auto">
            <a:xfrm>
              <a:off x="3535" y="2610"/>
              <a:ext cx="0" cy="240"/>
            </a:xfrm>
            <a:prstGeom prst="line">
              <a:avLst/>
            </a:prstGeom>
            <a:noFill/>
            <a:ln w="38100">
              <a:solidFill>
                <a:srgbClr val="FF0000"/>
              </a:solidFill>
              <a:round/>
              <a:headEnd/>
              <a:tailEnd/>
            </a:ln>
          </p:spPr>
          <p:txBody>
            <a:bodyPr/>
            <a:lstStyle/>
            <a:p>
              <a:endParaRPr lang="en-US"/>
            </a:p>
          </p:txBody>
        </p:sp>
        <p:sp>
          <p:nvSpPr>
            <p:cNvPr id="11284" name="Line 69"/>
            <p:cNvSpPr>
              <a:spLocks noChangeShapeType="1"/>
            </p:cNvSpPr>
            <p:nvPr/>
          </p:nvSpPr>
          <p:spPr bwMode="auto">
            <a:xfrm>
              <a:off x="3368" y="2610"/>
              <a:ext cx="0" cy="240"/>
            </a:xfrm>
            <a:prstGeom prst="line">
              <a:avLst/>
            </a:prstGeom>
            <a:noFill/>
            <a:ln w="38100">
              <a:solidFill>
                <a:schemeClr val="tx1"/>
              </a:solidFill>
              <a:round/>
              <a:headEnd/>
              <a:tailEnd/>
            </a:ln>
          </p:spPr>
          <p:txBody>
            <a:bodyPr/>
            <a:lstStyle/>
            <a:p>
              <a:endParaRPr lang="en-US"/>
            </a:p>
          </p:txBody>
        </p:sp>
        <p:sp>
          <p:nvSpPr>
            <p:cNvPr id="11285" name="Line 70"/>
            <p:cNvSpPr>
              <a:spLocks noChangeShapeType="1"/>
            </p:cNvSpPr>
            <p:nvPr/>
          </p:nvSpPr>
          <p:spPr bwMode="auto">
            <a:xfrm>
              <a:off x="3200" y="2610"/>
              <a:ext cx="0" cy="240"/>
            </a:xfrm>
            <a:prstGeom prst="line">
              <a:avLst/>
            </a:prstGeom>
            <a:noFill/>
            <a:ln w="38100">
              <a:solidFill>
                <a:schemeClr val="accent6"/>
              </a:solidFill>
              <a:round/>
              <a:headEnd/>
              <a:tailEnd/>
            </a:ln>
          </p:spPr>
          <p:txBody>
            <a:bodyPr/>
            <a:lstStyle/>
            <a:p>
              <a:endParaRPr lang="en-US"/>
            </a:p>
          </p:txBody>
        </p:sp>
        <p:sp>
          <p:nvSpPr>
            <p:cNvPr id="11286" name="Line 71"/>
            <p:cNvSpPr>
              <a:spLocks noChangeShapeType="1"/>
            </p:cNvSpPr>
            <p:nvPr/>
          </p:nvSpPr>
          <p:spPr bwMode="auto">
            <a:xfrm>
              <a:off x="3033" y="2610"/>
              <a:ext cx="0" cy="240"/>
            </a:xfrm>
            <a:prstGeom prst="line">
              <a:avLst/>
            </a:prstGeom>
            <a:noFill/>
            <a:ln w="38100">
              <a:solidFill>
                <a:schemeClr val="tx1"/>
              </a:solidFill>
              <a:round/>
              <a:headEnd/>
              <a:tailEnd/>
            </a:ln>
          </p:spPr>
          <p:txBody>
            <a:bodyPr/>
            <a:lstStyle/>
            <a:p>
              <a:endParaRPr lang="en-US"/>
            </a:p>
          </p:txBody>
        </p:sp>
        <p:sp>
          <p:nvSpPr>
            <p:cNvPr id="11287" name="Line 72"/>
            <p:cNvSpPr>
              <a:spLocks noChangeShapeType="1"/>
            </p:cNvSpPr>
            <p:nvPr/>
          </p:nvSpPr>
          <p:spPr bwMode="auto">
            <a:xfrm>
              <a:off x="2688" y="2610"/>
              <a:ext cx="0" cy="240"/>
            </a:xfrm>
            <a:prstGeom prst="line">
              <a:avLst/>
            </a:prstGeom>
            <a:noFill/>
            <a:ln w="38100">
              <a:solidFill>
                <a:schemeClr val="tx1"/>
              </a:solidFill>
              <a:round/>
              <a:headEnd/>
              <a:tailEnd/>
            </a:ln>
          </p:spPr>
          <p:txBody>
            <a:bodyPr/>
            <a:lstStyle/>
            <a:p>
              <a:endParaRPr lang="en-US"/>
            </a:p>
          </p:txBody>
        </p:sp>
        <p:sp>
          <p:nvSpPr>
            <p:cNvPr id="11288" name="Line 73"/>
            <p:cNvSpPr>
              <a:spLocks noChangeShapeType="1"/>
            </p:cNvSpPr>
            <p:nvPr/>
          </p:nvSpPr>
          <p:spPr bwMode="auto">
            <a:xfrm>
              <a:off x="2520" y="2610"/>
              <a:ext cx="0" cy="240"/>
            </a:xfrm>
            <a:prstGeom prst="line">
              <a:avLst/>
            </a:prstGeom>
            <a:noFill/>
            <a:ln w="38100">
              <a:solidFill>
                <a:schemeClr val="accent6"/>
              </a:solidFill>
              <a:round/>
              <a:headEnd/>
              <a:tailEnd/>
            </a:ln>
          </p:spPr>
          <p:txBody>
            <a:bodyPr/>
            <a:lstStyle/>
            <a:p>
              <a:endParaRPr lang="en-US"/>
            </a:p>
          </p:txBody>
        </p:sp>
        <p:sp>
          <p:nvSpPr>
            <p:cNvPr id="11289" name="Line 74"/>
            <p:cNvSpPr>
              <a:spLocks noChangeShapeType="1"/>
            </p:cNvSpPr>
            <p:nvPr/>
          </p:nvSpPr>
          <p:spPr bwMode="auto">
            <a:xfrm>
              <a:off x="2353" y="2610"/>
              <a:ext cx="0" cy="240"/>
            </a:xfrm>
            <a:prstGeom prst="line">
              <a:avLst/>
            </a:prstGeom>
            <a:noFill/>
            <a:ln w="38100">
              <a:solidFill>
                <a:schemeClr val="tx1"/>
              </a:solidFill>
              <a:round/>
              <a:headEnd/>
              <a:tailEnd/>
            </a:ln>
          </p:spPr>
          <p:txBody>
            <a:bodyPr/>
            <a:lstStyle/>
            <a:p>
              <a:endParaRPr lang="en-US"/>
            </a:p>
          </p:txBody>
        </p:sp>
        <p:sp>
          <p:nvSpPr>
            <p:cNvPr id="11290" name="Line 75"/>
            <p:cNvSpPr>
              <a:spLocks noChangeShapeType="1"/>
            </p:cNvSpPr>
            <p:nvPr/>
          </p:nvSpPr>
          <p:spPr bwMode="auto">
            <a:xfrm>
              <a:off x="2186" y="2610"/>
              <a:ext cx="0" cy="240"/>
            </a:xfrm>
            <a:prstGeom prst="line">
              <a:avLst/>
            </a:prstGeom>
            <a:noFill/>
            <a:ln w="38100">
              <a:solidFill>
                <a:schemeClr val="tx1"/>
              </a:solidFill>
              <a:round/>
              <a:headEnd/>
              <a:tailEnd/>
            </a:ln>
          </p:spPr>
          <p:txBody>
            <a:bodyPr/>
            <a:lstStyle/>
            <a:p>
              <a:endParaRPr lang="en-US"/>
            </a:p>
          </p:txBody>
        </p:sp>
        <p:sp>
          <p:nvSpPr>
            <p:cNvPr id="11291" name="Line 76"/>
            <p:cNvSpPr>
              <a:spLocks noChangeShapeType="1"/>
            </p:cNvSpPr>
            <p:nvPr/>
          </p:nvSpPr>
          <p:spPr bwMode="auto">
            <a:xfrm>
              <a:off x="2018" y="2610"/>
              <a:ext cx="0" cy="240"/>
            </a:xfrm>
            <a:prstGeom prst="line">
              <a:avLst/>
            </a:prstGeom>
            <a:noFill/>
            <a:ln w="38100">
              <a:solidFill>
                <a:schemeClr val="tx1"/>
              </a:solidFill>
              <a:round/>
              <a:headEnd/>
              <a:tailEnd/>
            </a:ln>
          </p:spPr>
          <p:txBody>
            <a:bodyPr/>
            <a:lstStyle/>
            <a:p>
              <a:endParaRPr lang="en-US"/>
            </a:p>
          </p:txBody>
        </p:sp>
        <p:sp>
          <p:nvSpPr>
            <p:cNvPr id="11292" name="Line 77"/>
            <p:cNvSpPr>
              <a:spLocks noChangeShapeType="1"/>
            </p:cNvSpPr>
            <p:nvPr/>
          </p:nvSpPr>
          <p:spPr bwMode="auto">
            <a:xfrm>
              <a:off x="1516" y="2610"/>
              <a:ext cx="0" cy="240"/>
            </a:xfrm>
            <a:prstGeom prst="line">
              <a:avLst/>
            </a:prstGeom>
            <a:noFill/>
            <a:ln w="38100">
              <a:solidFill>
                <a:schemeClr val="tx1"/>
              </a:solidFill>
              <a:round/>
              <a:headEnd/>
              <a:tailEnd/>
            </a:ln>
          </p:spPr>
          <p:txBody>
            <a:bodyPr/>
            <a:lstStyle/>
            <a:p>
              <a:endParaRPr lang="en-US"/>
            </a:p>
          </p:txBody>
        </p:sp>
        <p:sp>
          <p:nvSpPr>
            <p:cNvPr id="11293" name="Line 78"/>
            <p:cNvSpPr>
              <a:spLocks noChangeShapeType="1"/>
            </p:cNvSpPr>
            <p:nvPr/>
          </p:nvSpPr>
          <p:spPr bwMode="auto">
            <a:xfrm>
              <a:off x="1349" y="2610"/>
              <a:ext cx="0" cy="240"/>
            </a:xfrm>
            <a:prstGeom prst="line">
              <a:avLst/>
            </a:prstGeom>
            <a:noFill/>
            <a:ln w="38100">
              <a:solidFill>
                <a:srgbClr val="FF0000"/>
              </a:solidFill>
              <a:round/>
              <a:headEnd/>
              <a:tailEnd/>
            </a:ln>
          </p:spPr>
          <p:txBody>
            <a:bodyPr/>
            <a:lstStyle/>
            <a:p>
              <a:endParaRPr lang="en-US"/>
            </a:p>
          </p:txBody>
        </p:sp>
        <p:sp>
          <p:nvSpPr>
            <p:cNvPr id="11294" name="Line 79"/>
            <p:cNvSpPr>
              <a:spLocks noChangeShapeType="1"/>
            </p:cNvSpPr>
            <p:nvPr/>
          </p:nvSpPr>
          <p:spPr bwMode="auto">
            <a:xfrm>
              <a:off x="1181" y="2610"/>
              <a:ext cx="0" cy="240"/>
            </a:xfrm>
            <a:prstGeom prst="line">
              <a:avLst/>
            </a:prstGeom>
            <a:noFill/>
            <a:ln w="38100">
              <a:solidFill>
                <a:srgbClr val="FF0000"/>
              </a:solidFill>
              <a:round/>
              <a:headEnd/>
              <a:tailEnd/>
            </a:ln>
          </p:spPr>
          <p:txBody>
            <a:bodyPr/>
            <a:lstStyle/>
            <a:p>
              <a:endParaRPr lang="en-US"/>
            </a:p>
          </p:txBody>
        </p:sp>
        <p:sp>
          <p:nvSpPr>
            <p:cNvPr id="11295" name="Line 80"/>
            <p:cNvSpPr>
              <a:spLocks noChangeShapeType="1"/>
            </p:cNvSpPr>
            <p:nvPr/>
          </p:nvSpPr>
          <p:spPr bwMode="auto">
            <a:xfrm>
              <a:off x="1014" y="2610"/>
              <a:ext cx="0" cy="240"/>
            </a:xfrm>
            <a:prstGeom prst="line">
              <a:avLst/>
            </a:prstGeom>
            <a:noFill/>
            <a:ln w="38100">
              <a:solidFill>
                <a:schemeClr val="tx1"/>
              </a:solidFill>
              <a:round/>
              <a:headEnd/>
              <a:tailEnd/>
            </a:ln>
          </p:spPr>
          <p:txBody>
            <a:bodyPr/>
            <a:lstStyle/>
            <a:p>
              <a:endParaRPr lang="en-US"/>
            </a:p>
          </p:txBody>
        </p:sp>
      </p:grpSp>
      <p:sp>
        <p:nvSpPr>
          <p:cNvPr id="83" name="Rectangle 82"/>
          <p:cNvSpPr/>
          <p:nvPr/>
        </p:nvSpPr>
        <p:spPr>
          <a:xfrm>
            <a:off x="952252" y="2376768"/>
            <a:ext cx="10081174" cy="369332"/>
          </a:xfrm>
          <a:prstGeom prst="rect">
            <a:avLst/>
          </a:prstGeom>
        </p:spPr>
        <p:txBody>
          <a:bodyPr>
            <a:spAutoFit/>
          </a:bodyPr>
          <a:lstStyle/>
          <a:p>
            <a:pPr>
              <a:defRPr/>
            </a:pPr>
            <a:r>
              <a:rPr lang="en-US" i="1" kern="0" dirty="0">
                <a:solidFill>
                  <a:srgbClr val="0068D0"/>
                </a:solidFill>
                <a:latin typeface="Arial"/>
                <a:ea typeface="ＭＳ Ｐゴシック" pitchFamily="50" charset="-128"/>
              </a:rPr>
              <a:t>Develop dynamic learning systems that adapt to people and context over </a:t>
            </a:r>
            <a:r>
              <a:rPr lang="en-US" i="1" kern="0" dirty="0" smtClean="0">
                <a:solidFill>
                  <a:srgbClr val="0068D0"/>
                </a:solidFill>
                <a:latin typeface="Arial"/>
                <a:ea typeface="ＭＳ Ｐゴシック" pitchFamily="50" charset="-128"/>
              </a:rPr>
              <a:t>time</a:t>
            </a:r>
          </a:p>
        </p:txBody>
      </p:sp>
      <p:grpSp>
        <p:nvGrpSpPr>
          <p:cNvPr id="9" name="Group 32"/>
          <p:cNvGrpSpPr>
            <a:grpSpLocks/>
          </p:cNvGrpSpPr>
          <p:nvPr/>
        </p:nvGrpSpPr>
        <p:grpSpPr bwMode="auto">
          <a:xfrm>
            <a:off x="8483508" y="4994277"/>
            <a:ext cx="1026315" cy="292099"/>
            <a:chOff x="2425" y="3278"/>
            <a:chExt cx="681" cy="170"/>
          </a:xfrm>
        </p:grpSpPr>
        <p:sp>
          <p:nvSpPr>
            <p:cNvPr id="85" name="Oval 33"/>
            <p:cNvSpPr>
              <a:spLocks noChangeArrowheads="1"/>
            </p:cNvSpPr>
            <p:nvPr/>
          </p:nvSpPr>
          <p:spPr bwMode="auto">
            <a:xfrm>
              <a:off x="2425" y="3369"/>
              <a:ext cx="681" cy="79"/>
            </a:xfrm>
            <a:prstGeom prst="ellipse">
              <a:avLst/>
            </a:prstGeom>
            <a:solidFill>
              <a:srgbClr val="F9F9F9"/>
            </a:solidFill>
            <a:ln w="12700">
              <a:noFill/>
              <a:round/>
              <a:headEnd/>
              <a:tailEnd/>
            </a:ln>
          </p:spPr>
          <p:txBody>
            <a:bodyPr wrap="none" anchor="ctr"/>
            <a:lstStyle/>
            <a:p>
              <a:endParaRPr lang="en-US"/>
            </a:p>
          </p:txBody>
        </p:sp>
        <p:sp>
          <p:nvSpPr>
            <p:cNvPr id="86" name="Rectangle 34"/>
            <p:cNvSpPr>
              <a:spLocks noChangeArrowheads="1"/>
            </p:cNvSpPr>
            <p:nvPr/>
          </p:nvSpPr>
          <p:spPr bwMode="auto">
            <a:xfrm>
              <a:off x="2429" y="3308"/>
              <a:ext cx="675" cy="96"/>
            </a:xfrm>
            <a:prstGeom prst="rect">
              <a:avLst/>
            </a:prstGeom>
            <a:solidFill>
              <a:srgbClr val="F9F9F9"/>
            </a:solidFill>
            <a:ln w="12700">
              <a:noFill/>
              <a:miter lim="800000"/>
              <a:headEnd/>
              <a:tailEnd/>
            </a:ln>
          </p:spPr>
          <p:txBody>
            <a:bodyPr wrap="none" anchor="ctr"/>
            <a:lstStyle/>
            <a:p>
              <a:endParaRPr lang="en-US"/>
            </a:p>
          </p:txBody>
        </p:sp>
        <p:sp>
          <p:nvSpPr>
            <p:cNvPr id="87" name="Oval 35"/>
            <p:cNvSpPr>
              <a:spLocks noChangeArrowheads="1"/>
            </p:cNvSpPr>
            <p:nvPr/>
          </p:nvSpPr>
          <p:spPr bwMode="auto">
            <a:xfrm>
              <a:off x="2425" y="3278"/>
              <a:ext cx="681" cy="66"/>
            </a:xfrm>
            <a:prstGeom prst="ellipse">
              <a:avLst/>
            </a:prstGeom>
            <a:solidFill>
              <a:srgbClr val="F9F9F9"/>
            </a:solidFill>
            <a:ln w="12700">
              <a:solidFill>
                <a:schemeClr val="bg2"/>
              </a:solidFill>
              <a:round/>
              <a:headEnd/>
              <a:tailEnd/>
            </a:ln>
          </p:spPr>
          <p:txBody>
            <a:bodyPr wrap="none" anchor="ctr"/>
            <a:lstStyle/>
            <a:p>
              <a:endParaRPr lang="en-US"/>
            </a:p>
          </p:txBody>
        </p:sp>
        <p:sp>
          <p:nvSpPr>
            <p:cNvPr id="88" name="Oval 36"/>
            <p:cNvSpPr>
              <a:spLocks noChangeArrowheads="1"/>
            </p:cNvSpPr>
            <p:nvPr/>
          </p:nvSpPr>
          <p:spPr bwMode="auto">
            <a:xfrm>
              <a:off x="2703" y="3299"/>
              <a:ext cx="129" cy="16"/>
            </a:xfrm>
            <a:prstGeom prst="ellipse">
              <a:avLst/>
            </a:prstGeom>
            <a:solidFill>
              <a:srgbClr val="F9F9F9"/>
            </a:solidFill>
            <a:ln w="12700">
              <a:solidFill>
                <a:schemeClr val="bg2"/>
              </a:solidFill>
              <a:round/>
              <a:headEnd/>
              <a:tailEnd/>
            </a:ln>
          </p:spPr>
          <p:txBody>
            <a:bodyPr wrap="none" anchor="ctr"/>
            <a:lstStyle/>
            <a:p>
              <a:endParaRPr lang="en-US"/>
            </a:p>
          </p:txBody>
        </p:sp>
        <p:sp>
          <p:nvSpPr>
            <p:cNvPr id="89" name="Line 37"/>
            <p:cNvSpPr>
              <a:spLocks noChangeShapeType="1"/>
            </p:cNvSpPr>
            <p:nvPr/>
          </p:nvSpPr>
          <p:spPr bwMode="auto">
            <a:xfrm>
              <a:off x="3106" y="3313"/>
              <a:ext cx="0" cy="94"/>
            </a:xfrm>
            <a:prstGeom prst="line">
              <a:avLst/>
            </a:prstGeom>
            <a:noFill/>
            <a:ln w="12700">
              <a:noFill/>
              <a:round/>
              <a:headEnd/>
              <a:tailEnd/>
            </a:ln>
          </p:spPr>
          <p:txBody>
            <a:bodyPr/>
            <a:lstStyle/>
            <a:p>
              <a:endParaRPr lang="en-US"/>
            </a:p>
          </p:txBody>
        </p:sp>
        <p:sp>
          <p:nvSpPr>
            <p:cNvPr id="91" name="Line 38"/>
            <p:cNvSpPr>
              <a:spLocks noChangeShapeType="1"/>
            </p:cNvSpPr>
            <p:nvPr/>
          </p:nvSpPr>
          <p:spPr bwMode="auto">
            <a:xfrm>
              <a:off x="2427" y="3314"/>
              <a:ext cx="0" cy="99"/>
            </a:xfrm>
            <a:prstGeom prst="line">
              <a:avLst/>
            </a:prstGeom>
            <a:noFill/>
            <a:ln w="12700">
              <a:noFill/>
              <a:round/>
              <a:headEnd/>
              <a:tailEnd/>
            </a:ln>
          </p:spPr>
          <p:txBody>
            <a:bodyPr/>
            <a:lstStyle/>
            <a:p>
              <a:endParaRPr lang="en-US"/>
            </a:p>
          </p:txBody>
        </p:sp>
        <p:sp>
          <p:nvSpPr>
            <p:cNvPr id="92" name="Rectangle 39"/>
            <p:cNvSpPr>
              <a:spLocks noChangeArrowheads="1"/>
            </p:cNvSpPr>
            <p:nvPr/>
          </p:nvSpPr>
          <p:spPr bwMode="auto">
            <a:xfrm>
              <a:off x="2451" y="3356"/>
              <a:ext cx="646" cy="56"/>
            </a:xfrm>
            <a:prstGeom prst="rect">
              <a:avLst/>
            </a:prstGeom>
            <a:solidFill>
              <a:srgbClr val="F9F9F9"/>
            </a:solidFill>
            <a:ln w="12700">
              <a:noFill/>
              <a:miter lim="800000"/>
              <a:headEnd/>
              <a:tailEnd/>
            </a:ln>
          </p:spPr>
          <p:txBody>
            <a:bodyPr wrap="none" anchor="ctr"/>
            <a:lstStyle/>
            <a:p>
              <a:endParaRPr lang="en-US"/>
            </a:p>
          </p:txBody>
        </p:sp>
      </p:grpSp>
      <p:grpSp>
        <p:nvGrpSpPr>
          <p:cNvPr id="10" name="Group 32"/>
          <p:cNvGrpSpPr>
            <a:grpSpLocks/>
          </p:cNvGrpSpPr>
          <p:nvPr/>
        </p:nvGrpSpPr>
        <p:grpSpPr bwMode="auto">
          <a:xfrm>
            <a:off x="2679002" y="5384802"/>
            <a:ext cx="897234" cy="292099"/>
            <a:chOff x="2425" y="3278"/>
            <a:chExt cx="681" cy="170"/>
          </a:xfrm>
        </p:grpSpPr>
        <p:sp>
          <p:nvSpPr>
            <p:cNvPr id="94" name="Oval 33"/>
            <p:cNvSpPr>
              <a:spLocks noChangeArrowheads="1"/>
            </p:cNvSpPr>
            <p:nvPr/>
          </p:nvSpPr>
          <p:spPr bwMode="auto">
            <a:xfrm>
              <a:off x="2425" y="3369"/>
              <a:ext cx="681" cy="79"/>
            </a:xfrm>
            <a:prstGeom prst="ellipse">
              <a:avLst/>
            </a:prstGeom>
            <a:solidFill>
              <a:srgbClr val="F9F9F9"/>
            </a:solidFill>
            <a:ln w="12700">
              <a:noFill/>
              <a:round/>
              <a:headEnd/>
              <a:tailEnd/>
            </a:ln>
          </p:spPr>
          <p:txBody>
            <a:bodyPr wrap="none" anchor="ctr"/>
            <a:lstStyle/>
            <a:p>
              <a:endParaRPr lang="en-US"/>
            </a:p>
          </p:txBody>
        </p:sp>
        <p:sp>
          <p:nvSpPr>
            <p:cNvPr id="95" name="Rectangle 34"/>
            <p:cNvSpPr>
              <a:spLocks noChangeArrowheads="1"/>
            </p:cNvSpPr>
            <p:nvPr/>
          </p:nvSpPr>
          <p:spPr bwMode="auto">
            <a:xfrm>
              <a:off x="2429" y="3308"/>
              <a:ext cx="675" cy="96"/>
            </a:xfrm>
            <a:prstGeom prst="rect">
              <a:avLst/>
            </a:prstGeom>
            <a:solidFill>
              <a:srgbClr val="F9F9F9"/>
            </a:solidFill>
            <a:ln w="12700">
              <a:noFill/>
              <a:miter lim="800000"/>
              <a:headEnd/>
              <a:tailEnd/>
            </a:ln>
          </p:spPr>
          <p:txBody>
            <a:bodyPr wrap="none" anchor="ctr"/>
            <a:lstStyle/>
            <a:p>
              <a:endParaRPr lang="en-US"/>
            </a:p>
          </p:txBody>
        </p:sp>
        <p:sp>
          <p:nvSpPr>
            <p:cNvPr id="96" name="Oval 35"/>
            <p:cNvSpPr>
              <a:spLocks noChangeArrowheads="1"/>
            </p:cNvSpPr>
            <p:nvPr/>
          </p:nvSpPr>
          <p:spPr bwMode="auto">
            <a:xfrm>
              <a:off x="2425" y="3278"/>
              <a:ext cx="681" cy="66"/>
            </a:xfrm>
            <a:prstGeom prst="ellipse">
              <a:avLst/>
            </a:prstGeom>
            <a:solidFill>
              <a:srgbClr val="F9F9F9"/>
            </a:solidFill>
            <a:ln w="12700">
              <a:solidFill>
                <a:schemeClr val="bg2"/>
              </a:solidFill>
              <a:round/>
              <a:headEnd/>
              <a:tailEnd/>
            </a:ln>
          </p:spPr>
          <p:txBody>
            <a:bodyPr wrap="none" anchor="ctr"/>
            <a:lstStyle/>
            <a:p>
              <a:endParaRPr lang="en-US"/>
            </a:p>
          </p:txBody>
        </p:sp>
        <p:sp>
          <p:nvSpPr>
            <p:cNvPr id="97" name="Oval 36"/>
            <p:cNvSpPr>
              <a:spLocks noChangeArrowheads="1"/>
            </p:cNvSpPr>
            <p:nvPr/>
          </p:nvSpPr>
          <p:spPr bwMode="auto">
            <a:xfrm>
              <a:off x="2703" y="3299"/>
              <a:ext cx="129" cy="16"/>
            </a:xfrm>
            <a:prstGeom prst="ellipse">
              <a:avLst/>
            </a:prstGeom>
            <a:solidFill>
              <a:srgbClr val="F9F9F9"/>
            </a:solidFill>
            <a:ln w="12700">
              <a:solidFill>
                <a:schemeClr val="bg2"/>
              </a:solidFill>
              <a:round/>
              <a:headEnd/>
              <a:tailEnd/>
            </a:ln>
          </p:spPr>
          <p:txBody>
            <a:bodyPr wrap="none" anchor="ctr"/>
            <a:lstStyle/>
            <a:p>
              <a:endParaRPr lang="en-US"/>
            </a:p>
          </p:txBody>
        </p:sp>
        <p:sp>
          <p:nvSpPr>
            <p:cNvPr id="98" name="Line 37"/>
            <p:cNvSpPr>
              <a:spLocks noChangeShapeType="1"/>
            </p:cNvSpPr>
            <p:nvPr/>
          </p:nvSpPr>
          <p:spPr bwMode="auto">
            <a:xfrm>
              <a:off x="3106" y="3313"/>
              <a:ext cx="0" cy="94"/>
            </a:xfrm>
            <a:prstGeom prst="line">
              <a:avLst/>
            </a:prstGeom>
            <a:noFill/>
            <a:ln w="12700">
              <a:noFill/>
              <a:round/>
              <a:headEnd/>
              <a:tailEnd/>
            </a:ln>
          </p:spPr>
          <p:txBody>
            <a:bodyPr/>
            <a:lstStyle/>
            <a:p>
              <a:endParaRPr lang="en-US"/>
            </a:p>
          </p:txBody>
        </p:sp>
        <p:sp>
          <p:nvSpPr>
            <p:cNvPr id="99" name="Line 38"/>
            <p:cNvSpPr>
              <a:spLocks noChangeShapeType="1"/>
            </p:cNvSpPr>
            <p:nvPr/>
          </p:nvSpPr>
          <p:spPr bwMode="auto">
            <a:xfrm>
              <a:off x="2427" y="3314"/>
              <a:ext cx="0" cy="99"/>
            </a:xfrm>
            <a:prstGeom prst="line">
              <a:avLst/>
            </a:prstGeom>
            <a:noFill/>
            <a:ln w="12700">
              <a:noFill/>
              <a:round/>
              <a:headEnd/>
              <a:tailEnd/>
            </a:ln>
          </p:spPr>
          <p:txBody>
            <a:bodyPr/>
            <a:lstStyle/>
            <a:p>
              <a:endParaRPr lang="en-US"/>
            </a:p>
          </p:txBody>
        </p:sp>
        <p:sp>
          <p:nvSpPr>
            <p:cNvPr id="100" name="Rectangle 39"/>
            <p:cNvSpPr>
              <a:spLocks noChangeArrowheads="1"/>
            </p:cNvSpPr>
            <p:nvPr/>
          </p:nvSpPr>
          <p:spPr bwMode="auto">
            <a:xfrm>
              <a:off x="2451" y="3356"/>
              <a:ext cx="646" cy="56"/>
            </a:xfrm>
            <a:prstGeom prst="rect">
              <a:avLst/>
            </a:prstGeom>
            <a:solidFill>
              <a:srgbClr val="F9F9F9"/>
            </a:solidFill>
            <a:ln w="12700">
              <a:noFill/>
              <a:miter lim="800000"/>
              <a:headEnd/>
              <a:tailEnd/>
            </a:ln>
          </p:spPr>
          <p:txBody>
            <a:bodyPr wrap="none" anchor="ctr"/>
            <a:lstStyle/>
            <a:p>
              <a:endParaRPr lang="en-US"/>
            </a:p>
          </p:txBody>
        </p:sp>
      </p:grpSp>
      <p:sp>
        <p:nvSpPr>
          <p:cNvPr id="101" name="TextBox 100"/>
          <p:cNvSpPr txBox="1"/>
          <p:nvPr/>
        </p:nvSpPr>
        <p:spPr>
          <a:xfrm>
            <a:off x="4570810" y="5410200"/>
            <a:ext cx="1010341" cy="338554"/>
          </a:xfrm>
          <a:prstGeom prst="rect">
            <a:avLst/>
          </a:prstGeom>
          <a:noFill/>
        </p:spPr>
        <p:txBody>
          <a:bodyPr wrap="none" rtlCol="0">
            <a:spAutoFit/>
          </a:bodyPr>
          <a:lstStyle/>
          <a:p>
            <a:pPr algn="ctr"/>
            <a:r>
              <a:rPr lang="en-US" sz="1600" dirty="0" smtClean="0">
                <a:latin typeface="Calibri" pitchFamily="34" charset="0"/>
              </a:rPr>
              <a:t>Active Set</a:t>
            </a:r>
            <a:endParaRPr lang="en-US" sz="1600" dirty="0">
              <a:latin typeface="Calibri" pitchFamily="34" charset="0"/>
            </a:endParaRPr>
          </a:p>
        </p:txBody>
      </p:sp>
      <p:sp>
        <p:nvSpPr>
          <p:cNvPr id="102" name="TextBox 101"/>
          <p:cNvSpPr txBox="1"/>
          <p:nvPr/>
        </p:nvSpPr>
        <p:spPr>
          <a:xfrm>
            <a:off x="1739448" y="5410200"/>
            <a:ext cx="688009" cy="338554"/>
          </a:xfrm>
          <a:prstGeom prst="rect">
            <a:avLst/>
          </a:prstGeom>
          <a:noFill/>
        </p:spPr>
        <p:txBody>
          <a:bodyPr wrap="none" rtlCol="0">
            <a:spAutoFit/>
          </a:bodyPr>
          <a:lstStyle/>
          <a:p>
            <a:pPr algn="ctr"/>
            <a:r>
              <a:rPr lang="en-US" sz="1600" dirty="0" smtClean="0">
                <a:latin typeface="Calibri" pitchFamily="34" charset="0"/>
              </a:rPr>
              <a:t>Cache</a:t>
            </a:r>
            <a:endParaRPr lang="en-US" sz="1600" dirty="0">
              <a:latin typeface="Calibri" pitchFamily="34" charset="0"/>
            </a:endParaRPr>
          </a:p>
        </p:txBody>
      </p:sp>
      <p:cxnSp>
        <p:nvCxnSpPr>
          <p:cNvPr id="104" name="Straight Arrow Connector 103"/>
          <p:cNvCxnSpPr/>
          <p:nvPr/>
        </p:nvCxnSpPr>
        <p:spPr bwMode="auto">
          <a:xfrm rot="10800000" flipV="1">
            <a:off x="3576235" y="5210774"/>
            <a:ext cx="916279" cy="23072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5" name="TextBox 104"/>
          <p:cNvSpPr txBox="1"/>
          <p:nvPr/>
        </p:nvSpPr>
        <p:spPr>
          <a:xfrm>
            <a:off x="9382856" y="5286375"/>
            <a:ext cx="1390830" cy="338554"/>
          </a:xfrm>
          <a:prstGeom prst="rect">
            <a:avLst/>
          </a:prstGeom>
          <a:noFill/>
        </p:spPr>
        <p:txBody>
          <a:bodyPr wrap="none" rtlCol="0">
            <a:spAutoFit/>
          </a:bodyPr>
          <a:lstStyle/>
          <a:p>
            <a:pPr algn="ctr"/>
            <a:r>
              <a:rPr lang="en-US" sz="1600" dirty="0" smtClean="0">
                <a:latin typeface="Calibri" pitchFamily="34" charset="0"/>
              </a:rPr>
              <a:t>Context Buffer</a:t>
            </a:r>
            <a:endParaRPr lang="en-US" sz="1600" dirty="0">
              <a:latin typeface="Calibri" pitchFamily="34" charset="0"/>
            </a:endParaRPr>
          </a:p>
        </p:txBody>
      </p:sp>
      <p:sp>
        <p:nvSpPr>
          <p:cNvPr id="107" name="Right Brace 106"/>
          <p:cNvSpPr/>
          <p:nvPr/>
        </p:nvSpPr>
        <p:spPr bwMode="auto">
          <a:xfrm rot="5400000">
            <a:off x="8651145" y="3856261"/>
            <a:ext cx="485777" cy="1688660"/>
          </a:xfrm>
          <a:prstGeom prst="righ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5" grpId="0"/>
      <p:bldP spid="10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Adaptive Classifiers to Handle Dynamic Context</a:t>
            </a:r>
            <a:endParaRPr lang="en-US" dirty="0"/>
          </a:p>
        </p:txBody>
      </p:sp>
      <p:sp>
        <p:nvSpPr>
          <p:cNvPr id="46" name="Oval 45"/>
          <p:cNvSpPr/>
          <p:nvPr/>
        </p:nvSpPr>
        <p:spPr bwMode="auto">
          <a:xfrm>
            <a:off x="3656647" y="1371599"/>
            <a:ext cx="101574" cy="76200"/>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47" name="Oval 46"/>
          <p:cNvSpPr/>
          <p:nvPr/>
        </p:nvSpPr>
        <p:spPr bwMode="auto">
          <a:xfrm>
            <a:off x="2844059" y="1828799"/>
            <a:ext cx="101574" cy="76200"/>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48" name="Oval 47"/>
          <p:cNvSpPr/>
          <p:nvPr/>
        </p:nvSpPr>
        <p:spPr bwMode="auto">
          <a:xfrm>
            <a:off x="3453500" y="1676399"/>
            <a:ext cx="101574" cy="76200"/>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49" name="Oval 48"/>
          <p:cNvSpPr/>
          <p:nvPr/>
        </p:nvSpPr>
        <p:spPr bwMode="auto">
          <a:xfrm>
            <a:off x="1625176" y="3733799"/>
            <a:ext cx="101574" cy="76200"/>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50" name="Oval 49"/>
          <p:cNvSpPr/>
          <p:nvPr/>
        </p:nvSpPr>
        <p:spPr bwMode="auto">
          <a:xfrm>
            <a:off x="2437765" y="3428999"/>
            <a:ext cx="101574" cy="76200"/>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51" name="Oval 50"/>
          <p:cNvSpPr/>
          <p:nvPr/>
        </p:nvSpPr>
        <p:spPr bwMode="auto">
          <a:xfrm>
            <a:off x="2336191" y="2514599"/>
            <a:ext cx="101574" cy="76200"/>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52" name="Oval 51"/>
          <p:cNvSpPr/>
          <p:nvPr/>
        </p:nvSpPr>
        <p:spPr bwMode="auto">
          <a:xfrm>
            <a:off x="3148780" y="2438399"/>
            <a:ext cx="101574" cy="76200"/>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53" name="Oval 52"/>
          <p:cNvSpPr/>
          <p:nvPr/>
        </p:nvSpPr>
        <p:spPr bwMode="auto">
          <a:xfrm>
            <a:off x="1929897" y="2819399"/>
            <a:ext cx="101574" cy="76200"/>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54" name="Oval 53"/>
          <p:cNvSpPr/>
          <p:nvPr/>
        </p:nvSpPr>
        <p:spPr bwMode="auto">
          <a:xfrm>
            <a:off x="4062941" y="2514599"/>
            <a:ext cx="101574" cy="76200"/>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55" name="Oval 54"/>
          <p:cNvSpPr/>
          <p:nvPr/>
        </p:nvSpPr>
        <p:spPr bwMode="auto">
          <a:xfrm>
            <a:off x="7211721" y="4114799"/>
            <a:ext cx="101574" cy="76200"/>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56" name="Oval 55"/>
          <p:cNvSpPr/>
          <p:nvPr/>
        </p:nvSpPr>
        <p:spPr bwMode="auto">
          <a:xfrm>
            <a:off x="3758221" y="1981199"/>
            <a:ext cx="101574" cy="76200"/>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57" name="Oval 56"/>
          <p:cNvSpPr/>
          <p:nvPr/>
        </p:nvSpPr>
        <p:spPr bwMode="auto">
          <a:xfrm>
            <a:off x="4570809" y="1523999"/>
            <a:ext cx="101574" cy="76200"/>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58" name="Oval 57"/>
          <p:cNvSpPr/>
          <p:nvPr/>
        </p:nvSpPr>
        <p:spPr bwMode="auto">
          <a:xfrm>
            <a:off x="4570809" y="1904999"/>
            <a:ext cx="101574" cy="76200"/>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59" name="Oval 58"/>
          <p:cNvSpPr/>
          <p:nvPr/>
        </p:nvSpPr>
        <p:spPr bwMode="auto">
          <a:xfrm>
            <a:off x="3250353" y="2895599"/>
            <a:ext cx="101574" cy="76200"/>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60" name="Oval 59"/>
          <p:cNvSpPr/>
          <p:nvPr/>
        </p:nvSpPr>
        <p:spPr bwMode="auto">
          <a:xfrm>
            <a:off x="5586545" y="1523999"/>
            <a:ext cx="101574" cy="76200"/>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61" name="Oval 60"/>
          <p:cNvSpPr/>
          <p:nvPr/>
        </p:nvSpPr>
        <p:spPr bwMode="auto">
          <a:xfrm>
            <a:off x="6094412" y="1828799"/>
            <a:ext cx="101574" cy="76200"/>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62" name="Oval 61"/>
          <p:cNvSpPr/>
          <p:nvPr/>
        </p:nvSpPr>
        <p:spPr bwMode="auto">
          <a:xfrm>
            <a:off x="5180250" y="2438399"/>
            <a:ext cx="101574" cy="76200"/>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63" name="Oval 62"/>
          <p:cNvSpPr/>
          <p:nvPr/>
        </p:nvSpPr>
        <p:spPr bwMode="auto">
          <a:xfrm>
            <a:off x="6297559" y="3124199"/>
            <a:ext cx="101574" cy="76200"/>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64" name="Oval 63"/>
          <p:cNvSpPr/>
          <p:nvPr/>
        </p:nvSpPr>
        <p:spPr bwMode="auto">
          <a:xfrm>
            <a:off x="9243192" y="2666999"/>
            <a:ext cx="101574" cy="76200"/>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65" name="Oval 64"/>
          <p:cNvSpPr/>
          <p:nvPr/>
        </p:nvSpPr>
        <p:spPr bwMode="auto">
          <a:xfrm>
            <a:off x="8430604" y="3581399"/>
            <a:ext cx="101574" cy="76200"/>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66" name="Oval 65"/>
          <p:cNvSpPr/>
          <p:nvPr/>
        </p:nvSpPr>
        <p:spPr bwMode="auto">
          <a:xfrm>
            <a:off x="10258927" y="1523999"/>
            <a:ext cx="101574" cy="76200"/>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67" name="Oval 66"/>
          <p:cNvSpPr/>
          <p:nvPr/>
        </p:nvSpPr>
        <p:spPr bwMode="auto">
          <a:xfrm>
            <a:off x="7008574" y="1523999"/>
            <a:ext cx="101574" cy="76200"/>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68" name="Oval 67"/>
          <p:cNvSpPr/>
          <p:nvPr/>
        </p:nvSpPr>
        <p:spPr bwMode="auto">
          <a:xfrm>
            <a:off x="6805427" y="1828799"/>
            <a:ext cx="101574" cy="76200"/>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69" name="Oval 68"/>
          <p:cNvSpPr/>
          <p:nvPr/>
        </p:nvSpPr>
        <p:spPr bwMode="auto">
          <a:xfrm>
            <a:off x="7110148" y="2133599"/>
            <a:ext cx="101574" cy="76200"/>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70" name="Oval 69"/>
          <p:cNvSpPr/>
          <p:nvPr/>
        </p:nvSpPr>
        <p:spPr bwMode="auto">
          <a:xfrm>
            <a:off x="7922736" y="1676399"/>
            <a:ext cx="101574" cy="76200"/>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71" name="Oval 70"/>
          <p:cNvSpPr/>
          <p:nvPr/>
        </p:nvSpPr>
        <p:spPr bwMode="auto">
          <a:xfrm>
            <a:off x="7922736" y="2057399"/>
            <a:ext cx="101574" cy="76200"/>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72" name="Oval 71"/>
          <p:cNvSpPr/>
          <p:nvPr/>
        </p:nvSpPr>
        <p:spPr bwMode="auto">
          <a:xfrm>
            <a:off x="8938471" y="1676399"/>
            <a:ext cx="101574" cy="76200"/>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73" name="Oval 72"/>
          <p:cNvSpPr/>
          <p:nvPr/>
        </p:nvSpPr>
        <p:spPr bwMode="auto">
          <a:xfrm>
            <a:off x="9446339" y="1981199"/>
            <a:ext cx="101574" cy="76200"/>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74" name="Oval 73"/>
          <p:cNvSpPr/>
          <p:nvPr/>
        </p:nvSpPr>
        <p:spPr bwMode="auto">
          <a:xfrm>
            <a:off x="5992839" y="2514599"/>
            <a:ext cx="101574" cy="76200"/>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75" name="Oval 74"/>
          <p:cNvSpPr/>
          <p:nvPr/>
        </p:nvSpPr>
        <p:spPr bwMode="auto">
          <a:xfrm>
            <a:off x="6500706" y="2819399"/>
            <a:ext cx="101574" cy="76200"/>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76" name="Oval 75"/>
          <p:cNvSpPr/>
          <p:nvPr/>
        </p:nvSpPr>
        <p:spPr bwMode="auto">
          <a:xfrm>
            <a:off x="7414868" y="2514599"/>
            <a:ext cx="101574" cy="76200"/>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77" name="Oval 76"/>
          <p:cNvSpPr/>
          <p:nvPr/>
        </p:nvSpPr>
        <p:spPr bwMode="auto">
          <a:xfrm>
            <a:off x="7211721" y="2819399"/>
            <a:ext cx="101574" cy="76200"/>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78" name="Oval 77"/>
          <p:cNvSpPr/>
          <p:nvPr/>
        </p:nvSpPr>
        <p:spPr bwMode="auto">
          <a:xfrm>
            <a:off x="7516442" y="3124199"/>
            <a:ext cx="101574" cy="76200"/>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79" name="Oval 78"/>
          <p:cNvSpPr/>
          <p:nvPr/>
        </p:nvSpPr>
        <p:spPr bwMode="auto">
          <a:xfrm>
            <a:off x="8329030" y="2666999"/>
            <a:ext cx="101574" cy="76200"/>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80" name="Oval 79"/>
          <p:cNvSpPr/>
          <p:nvPr/>
        </p:nvSpPr>
        <p:spPr bwMode="auto">
          <a:xfrm>
            <a:off x="8329030" y="3047999"/>
            <a:ext cx="101574" cy="76200"/>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81" name="Oval 80"/>
          <p:cNvSpPr/>
          <p:nvPr/>
        </p:nvSpPr>
        <p:spPr bwMode="auto">
          <a:xfrm>
            <a:off x="6805427" y="3428999"/>
            <a:ext cx="101574" cy="76200"/>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grpSp>
        <p:nvGrpSpPr>
          <p:cNvPr id="3" name="Group 82"/>
          <p:cNvGrpSpPr/>
          <p:nvPr/>
        </p:nvGrpSpPr>
        <p:grpSpPr>
          <a:xfrm rot="10800000">
            <a:off x="1726750" y="3505199"/>
            <a:ext cx="8735325" cy="2819400"/>
            <a:chOff x="1066800" y="1447800"/>
            <a:chExt cx="6553200" cy="2819400"/>
          </a:xfrm>
          <a:solidFill>
            <a:srgbClr val="FF0000"/>
          </a:solidFill>
        </p:grpSpPr>
        <p:sp>
          <p:nvSpPr>
            <p:cNvPr id="84" name="Oval 83"/>
            <p:cNvSpPr/>
            <p:nvPr/>
          </p:nvSpPr>
          <p:spPr bwMode="auto">
            <a:xfrm>
              <a:off x="2590800" y="1447800"/>
              <a:ext cx="76200" cy="762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85" name="Oval 84"/>
            <p:cNvSpPr/>
            <p:nvPr/>
          </p:nvSpPr>
          <p:spPr bwMode="auto">
            <a:xfrm>
              <a:off x="1981200" y="1905000"/>
              <a:ext cx="76200" cy="762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86" name="Oval 85"/>
            <p:cNvSpPr/>
            <p:nvPr/>
          </p:nvSpPr>
          <p:spPr bwMode="auto">
            <a:xfrm>
              <a:off x="2438400" y="1752600"/>
              <a:ext cx="76200" cy="762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87" name="Oval 86"/>
            <p:cNvSpPr/>
            <p:nvPr/>
          </p:nvSpPr>
          <p:spPr bwMode="auto">
            <a:xfrm>
              <a:off x="1066800" y="3810000"/>
              <a:ext cx="76200" cy="762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88" name="Oval 87"/>
            <p:cNvSpPr/>
            <p:nvPr/>
          </p:nvSpPr>
          <p:spPr bwMode="auto">
            <a:xfrm>
              <a:off x="1676400" y="3505200"/>
              <a:ext cx="76200" cy="762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89" name="Oval 88"/>
            <p:cNvSpPr/>
            <p:nvPr/>
          </p:nvSpPr>
          <p:spPr bwMode="auto">
            <a:xfrm>
              <a:off x="1600200" y="2590800"/>
              <a:ext cx="76200" cy="762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90" name="Oval 89"/>
            <p:cNvSpPr/>
            <p:nvPr/>
          </p:nvSpPr>
          <p:spPr bwMode="auto">
            <a:xfrm>
              <a:off x="2209800" y="2514600"/>
              <a:ext cx="76200" cy="762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91" name="Oval 90"/>
            <p:cNvSpPr/>
            <p:nvPr/>
          </p:nvSpPr>
          <p:spPr bwMode="auto">
            <a:xfrm>
              <a:off x="1295400" y="2895600"/>
              <a:ext cx="76200" cy="762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92" name="Oval 91"/>
            <p:cNvSpPr/>
            <p:nvPr/>
          </p:nvSpPr>
          <p:spPr bwMode="auto">
            <a:xfrm>
              <a:off x="2895600" y="2590800"/>
              <a:ext cx="76200" cy="762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93" name="Oval 92"/>
            <p:cNvSpPr/>
            <p:nvPr/>
          </p:nvSpPr>
          <p:spPr bwMode="auto">
            <a:xfrm>
              <a:off x="5257800" y="4191000"/>
              <a:ext cx="76200" cy="762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94" name="Oval 93"/>
            <p:cNvSpPr/>
            <p:nvPr/>
          </p:nvSpPr>
          <p:spPr bwMode="auto">
            <a:xfrm>
              <a:off x="2667000" y="2057400"/>
              <a:ext cx="76200" cy="762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95" name="Oval 94"/>
            <p:cNvSpPr/>
            <p:nvPr/>
          </p:nvSpPr>
          <p:spPr bwMode="auto">
            <a:xfrm>
              <a:off x="3276600" y="1600200"/>
              <a:ext cx="76200" cy="762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96" name="Oval 95"/>
            <p:cNvSpPr/>
            <p:nvPr/>
          </p:nvSpPr>
          <p:spPr bwMode="auto">
            <a:xfrm>
              <a:off x="3276600" y="1981200"/>
              <a:ext cx="76200" cy="762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97" name="Oval 96"/>
            <p:cNvSpPr/>
            <p:nvPr/>
          </p:nvSpPr>
          <p:spPr bwMode="auto">
            <a:xfrm>
              <a:off x="2286000" y="2971800"/>
              <a:ext cx="76200" cy="762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98" name="Oval 97"/>
            <p:cNvSpPr/>
            <p:nvPr/>
          </p:nvSpPr>
          <p:spPr bwMode="auto">
            <a:xfrm>
              <a:off x="4038600" y="1600200"/>
              <a:ext cx="76200" cy="762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99" name="Oval 98"/>
            <p:cNvSpPr/>
            <p:nvPr/>
          </p:nvSpPr>
          <p:spPr bwMode="auto">
            <a:xfrm>
              <a:off x="4419600" y="1905000"/>
              <a:ext cx="76200" cy="762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00" name="Oval 99"/>
            <p:cNvSpPr/>
            <p:nvPr/>
          </p:nvSpPr>
          <p:spPr bwMode="auto">
            <a:xfrm>
              <a:off x="3733800" y="2514600"/>
              <a:ext cx="76200" cy="762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01" name="Oval 100"/>
            <p:cNvSpPr/>
            <p:nvPr/>
          </p:nvSpPr>
          <p:spPr bwMode="auto">
            <a:xfrm>
              <a:off x="4572000" y="3200400"/>
              <a:ext cx="76200" cy="762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02" name="Oval 101"/>
            <p:cNvSpPr/>
            <p:nvPr/>
          </p:nvSpPr>
          <p:spPr bwMode="auto">
            <a:xfrm>
              <a:off x="6781800" y="2743200"/>
              <a:ext cx="76200" cy="762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03" name="Oval 102"/>
            <p:cNvSpPr/>
            <p:nvPr/>
          </p:nvSpPr>
          <p:spPr bwMode="auto">
            <a:xfrm>
              <a:off x="6172200" y="3657600"/>
              <a:ext cx="76200" cy="762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04" name="Oval 103"/>
            <p:cNvSpPr/>
            <p:nvPr/>
          </p:nvSpPr>
          <p:spPr bwMode="auto">
            <a:xfrm>
              <a:off x="7543800" y="1600200"/>
              <a:ext cx="76200" cy="762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05" name="Oval 104"/>
            <p:cNvSpPr/>
            <p:nvPr/>
          </p:nvSpPr>
          <p:spPr bwMode="auto">
            <a:xfrm>
              <a:off x="5105400" y="1600200"/>
              <a:ext cx="76200" cy="762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06" name="Oval 105"/>
            <p:cNvSpPr/>
            <p:nvPr/>
          </p:nvSpPr>
          <p:spPr bwMode="auto">
            <a:xfrm>
              <a:off x="4953000" y="1905000"/>
              <a:ext cx="76200" cy="762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07" name="Oval 106"/>
            <p:cNvSpPr/>
            <p:nvPr/>
          </p:nvSpPr>
          <p:spPr bwMode="auto">
            <a:xfrm>
              <a:off x="5181600" y="2209800"/>
              <a:ext cx="76200" cy="762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08" name="Oval 107"/>
            <p:cNvSpPr/>
            <p:nvPr/>
          </p:nvSpPr>
          <p:spPr bwMode="auto">
            <a:xfrm>
              <a:off x="5791200" y="1752600"/>
              <a:ext cx="76200" cy="762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09" name="Oval 108"/>
            <p:cNvSpPr/>
            <p:nvPr/>
          </p:nvSpPr>
          <p:spPr bwMode="auto">
            <a:xfrm>
              <a:off x="5791200" y="2133600"/>
              <a:ext cx="76200" cy="762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10" name="Oval 109"/>
            <p:cNvSpPr/>
            <p:nvPr/>
          </p:nvSpPr>
          <p:spPr bwMode="auto">
            <a:xfrm>
              <a:off x="6553200" y="1752600"/>
              <a:ext cx="76200" cy="762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11" name="Oval 110"/>
            <p:cNvSpPr/>
            <p:nvPr/>
          </p:nvSpPr>
          <p:spPr bwMode="auto">
            <a:xfrm>
              <a:off x="6934200" y="2057400"/>
              <a:ext cx="76200" cy="762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12" name="Oval 111"/>
            <p:cNvSpPr/>
            <p:nvPr/>
          </p:nvSpPr>
          <p:spPr bwMode="auto">
            <a:xfrm>
              <a:off x="4343400" y="2590800"/>
              <a:ext cx="76200" cy="762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13" name="Oval 112"/>
            <p:cNvSpPr/>
            <p:nvPr/>
          </p:nvSpPr>
          <p:spPr bwMode="auto">
            <a:xfrm>
              <a:off x="4724400" y="2895600"/>
              <a:ext cx="76200" cy="762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14" name="Oval 113"/>
            <p:cNvSpPr/>
            <p:nvPr/>
          </p:nvSpPr>
          <p:spPr bwMode="auto">
            <a:xfrm>
              <a:off x="5410200" y="2590800"/>
              <a:ext cx="76200" cy="762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15" name="Oval 114"/>
            <p:cNvSpPr/>
            <p:nvPr/>
          </p:nvSpPr>
          <p:spPr bwMode="auto">
            <a:xfrm>
              <a:off x="5257800" y="2895600"/>
              <a:ext cx="76200" cy="762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16" name="Oval 115"/>
            <p:cNvSpPr/>
            <p:nvPr/>
          </p:nvSpPr>
          <p:spPr bwMode="auto">
            <a:xfrm>
              <a:off x="5486400" y="3200400"/>
              <a:ext cx="76200" cy="762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17" name="Oval 116"/>
            <p:cNvSpPr/>
            <p:nvPr/>
          </p:nvSpPr>
          <p:spPr bwMode="auto">
            <a:xfrm>
              <a:off x="6096000" y="2743200"/>
              <a:ext cx="76200" cy="762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18" name="Oval 117"/>
            <p:cNvSpPr/>
            <p:nvPr/>
          </p:nvSpPr>
          <p:spPr bwMode="auto">
            <a:xfrm>
              <a:off x="6096000" y="3124200"/>
              <a:ext cx="76200" cy="762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19" name="Oval 118"/>
            <p:cNvSpPr/>
            <p:nvPr/>
          </p:nvSpPr>
          <p:spPr bwMode="auto">
            <a:xfrm>
              <a:off x="4953000" y="3505200"/>
              <a:ext cx="76200" cy="762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grpSp>
      <p:cxnSp>
        <p:nvCxnSpPr>
          <p:cNvPr id="122" name="Straight Arrow Connector 121"/>
          <p:cNvCxnSpPr/>
          <p:nvPr/>
        </p:nvCxnSpPr>
        <p:spPr bwMode="auto">
          <a:xfrm>
            <a:off x="812588" y="6477000"/>
            <a:ext cx="10157354" cy="1588"/>
          </a:xfrm>
          <a:prstGeom prst="straightConnector1">
            <a:avLst/>
          </a:prstGeom>
          <a:solidFill>
            <a:schemeClr val="accent1"/>
          </a:solidFill>
          <a:ln w="50800" cap="flat" cmpd="sng" algn="ctr">
            <a:solidFill>
              <a:schemeClr val="bg2"/>
            </a:solidFill>
            <a:prstDash val="solid"/>
            <a:round/>
            <a:headEnd type="none" w="med" len="med"/>
            <a:tailEnd type="arrow"/>
          </a:ln>
          <a:effectLst/>
        </p:spPr>
      </p:cxnSp>
      <p:sp>
        <p:nvSpPr>
          <p:cNvPr id="123" name="TextBox 122"/>
          <p:cNvSpPr txBox="1"/>
          <p:nvPr/>
        </p:nvSpPr>
        <p:spPr>
          <a:xfrm>
            <a:off x="5383398" y="6477000"/>
            <a:ext cx="689035" cy="369332"/>
          </a:xfrm>
          <a:prstGeom prst="rect">
            <a:avLst/>
          </a:prstGeom>
          <a:noFill/>
        </p:spPr>
        <p:txBody>
          <a:bodyPr wrap="none" rtlCol="0">
            <a:spAutoFit/>
          </a:bodyPr>
          <a:lstStyle/>
          <a:p>
            <a:r>
              <a:rPr lang="en-US" dirty="0" smtClean="0">
                <a:solidFill>
                  <a:schemeClr val="bg2"/>
                </a:solidFill>
              </a:rPr>
              <a:t>Time</a:t>
            </a:r>
            <a:endParaRPr lang="en-US" dirty="0">
              <a:solidFill>
                <a:schemeClr val="bg2"/>
              </a:solidFill>
            </a:endParaRPr>
          </a:p>
        </p:txBody>
      </p:sp>
      <p:cxnSp>
        <p:nvCxnSpPr>
          <p:cNvPr id="125" name="Straight Connector 124"/>
          <p:cNvCxnSpPr/>
          <p:nvPr/>
        </p:nvCxnSpPr>
        <p:spPr bwMode="auto">
          <a:xfrm flipV="1">
            <a:off x="1422030" y="3429000"/>
            <a:ext cx="2133044" cy="1524000"/>
          </a:xfrm>
          <a:prstGeom prst="line">
            <a:avLst/>
          </a:prstGeom>
          <a:solidFill>
            <a:schemeClr val="accent1"/>
          </a:solidFill>
          <a:ln w="50800" cap="flat" cmpd="sng" algn="ctr">
            <a:solidFill>
              <a:schemeClr val="bg2"/>
            </a:solidFill>
            <a:prstDash val="dash"/>
            <a:round/>
            <a:headEnd type="none" w="med" len="med"/>
            <a:tailEnd type="none" w="med" len="med"/>
          </a:ln>
          <a:effectLst/>
        </p:spPr>
      </p:cxnSp>
      <p:cxnSp>
        <p:nvCxnSpPr>
          <p:cNvPr id="126" name="Straight Connector 125"/>
          <p:cNvCxnSpPr/>
          <p:nvPr/>
        </p:nvCxnSpPr>
        <p:spPr bwMode="auto">
          <a:xfrm>
            <a:off x="3961368" y="3124200"/>
            <a:ext cx="1828324" cy="1588"/>
          </a:xfrm>
          <a:prstGeom prst="line">
            <a:avLst/>
          </a:prstGeom>
          <a:solidFill>
            <a:schemeClr val="accent1"/>
          </a:solidFill>
          <a:ln w="50800" cap="flat" cmpd="sng" algn="ctr">
            <a:solidFill>
              <a:schemeClr val="bg2"/>
            </a:solidFill>
            <a:prstDash val="dash"/>
            <a:round/>
            <a:headEnd type="none" w="med" len="med"/>
            <a:tailEnd type="none" w="med" len="med"/>
          </a:ln>
          <a:effectLst/>
        </p:spPr>
      </p:cxnSp>
      <p:cxnSp>
        <p:nvCxnSpPr>
          <p:cNvPr id="130" name="Straight Connector 129"/>
          <p:cNvCxnSpPr/>
          <p:nvPr/>
        </p:nvCxnSpPr>
        <p:spPr bwMode="auto">
          <a:xfrm rot="16200000" flipV="1">
            <a:off x="5497499" y="3314899"/>
            <a:ext cx="1295400" cy="1523603"/>
          </a:xfrm>
          <a:prstGeom prst="line">
            <a:avLst/>
          </a:prstGeom>
          <a:solidFill>
            <a:schemeClr val="accent1"/>
          </a:solidFill>
          <a:ln w="50800" cap="flat" cmpd="sng" algn="ctr">
            <a:solidFill>
              <a:schemeClr val="bg2"/>
            </a:solidFill>
            <a:prstDash val="dash"/>
            <a:round/>
            <a:headEnd type="none" w="med" len="med"/>
            <a:tailEnd type="none" w="med" len="med"/>
          </a:ln>
          <a:effectLst/>
        </p:spPr>
      </p:cxnSp>
      <p:cxnSp>
        <p:nvCxnSpPr>
          <p:cNvPr id="133" name="Straight Connector 132"/>
          <p:cNvCxnSpPr/>
          <p:nvPr/>
        </p:nvCxnSpPr>
        <p:spPr bwMode="auto">
          <a:xfrm rot="10800000" flipV="1">
            <a:off x="6399133" y="4572000"/>
            <a:ext cx="2031471" cy="152400"/>
          </a:xfrm>
          <a:prstGeom prst="line">
            <a:avLst/>
          </a:prstGeom>
          <a:solidFill>
            <a:schemeClr val="accent1"/>
          </a:solidFill>
          <a:ln w="50800" cap="flat" cmpd="sng" algn="ctr">
            <a:solidFill>
              <a:schemeClr val="bg2"/>
            </a:solidFill>
            <a:prstDash val="dash"/>
            <a:round/>
            <a:headEnd type="none" w="med" len="med"/>
            <a:tailEnd type="none" w="med" len="med"/>
          </a:ln>
          <a:effectLst/>
        </p:spPr>
      </p:cxnSp>
      <p:cxnSp>
        <p:nvCxnSpPr>
          <p:cNvPr id="136" name="Straight Connector 135"/>
          <p:cNvCxnSpPr/>
          <p:nvPr/>
        </p:nvCxnSpPr>
        <p:spPr bwMode="auto">
          <a:xfrm flipV="1">
            <a:off x="8329031" y="2819400"/>
            <a:ext cx="2133044" cy="1524000"/>
          </a:xfrm>
          <a:prstGeom prst="line">
            <a:avLst/>
          </a:prstGeom>
          <a:solidFill>
            <a:schemeClr val="accent1"/>
          </a:solidFill>
          <a:ln w="50800" cap="flat" cmpd="sng" algn="ctr">
            <a:solidFill>
              <a:schemeClr val="bg2"/>
            </a:solidFill>
            <a:prstDash val="dash"/>
            <a:round/>
            <a:headEnd type="none" w="med" len="med"/>
            <a:tailEnd type="none" w="med" len="med"/>
          </a:ln>
          <a:effectLst/>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childTnLst>
                                  <p:subTnLst>
                                    <p:set>
                                      <p:cBhvr override="childStyle">
                                        <p:cTn dur="1" fill="hold" display="0" masterRel="nextClick" afterEffect="1"/>
                                        <p:tgtEl>
                                          <p:spTgt spid="12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
                                        </p:tgtEl>
                                        <p:attrNameLst>
                                          <p:attrName>style.visibility</p:attrName>
                                        </p:attrNameLst>
                                      </p:cBhvr>
                                      <p:to>
                                        <p:strVal val="visible"/>
                                      </p:to>
                                    </p:set>
                                  </p:childTnLst>
                                  <p:subTnLst>
                                    <p:set>
                                      <p:cBhvr override="childStyle">
                                        <p:cTn dur="1" fill="hold" display="0" masterRel="nextClick" afterEffect="1"/>
                                        <p:tgtEl>
                                          <p:spTgt spid="12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
                                        </p:tgtEl>
                                        <p:attrNameLst>
                                          <p:attrName>style.visibility</p:attrName>
                                        </p:attrNameLst>
                                      </p:cBhvr>
                                      <p:to>
                                        <p:strVal val="visible"/>
                                      </p:to>
                                    </p:set>
                                  </p:childTnLst>
                                  <p:subTnLst>
                                    <p:set>
                                      <p:cBhvr override="childStyle">
                                        <p:cTn dur="1" fill="hold" display="0" masterRel="nextClick" afterEffect="1"/>
                                        <p:tgtEl>
                                          <p:spTgt spid="13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
                                        </p:tgtEl>
                                        <p:attrNameLst>
                                          <p:attrName>style.visibility</p:attrName>
                                        </p:attrNameLst>
                                      </p:cBhvr>
                                      <p:to>
                                        <p:strVal val="visible"/>
                                      </p:to>
                                    </p:set>
                                  </p:childTnLst>
                                  <p:subTnLst>
                                    <p:set>
                                      <p:cBhvr override="childStyle">
                                        <p:cTn dur="1" fill="hold" display="0" masterRel="nextClick" afterEffect="1"/>
                                        <p:tgtEl>
                                          <p:spTgt spid="133"/>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3"/>
          <p:cNvSpPr>
            <a:spLocks noGrp="1" noChangeArrowheads="1"/>
          </p:cNvSpPr>
          <p:nvPr>
            <p:ph type="title"/>
          </p:nvPr>
        </p:nvSpPr>
        <p:spPr/>
        <p:txBody>
          <a:bodyPr/>
          <a:lstStyle/>
          <a:p>
            <a:r>
              <a:rPr lang="en-US" dirty="0" err="1" smtClean="0"/>
              <a:t>BusyBody</a:t>
            </a:r>
            <a:r>
              <a:rPr lang="en-US" dirty="0" smtClean="0"/>
              <a:t>:   Learning When to Interrupt</a:t>
            </a:r>
          </a:p>
        </p:txBody>
      </p:sp>
      <p:pic>
        <p:nvPicPr>
          <p:cNvPr id="1141781" name="Picture 21"/>
          <p:cNvPicPr>
            <a:picLocks noChangeAspect="1" noChangeArrowheads="1"/>
          </p:cNvPicPr>
          <p:nvPr/>
        </p:nvPicPr>
        <p:blipFill>
          <a:blip r:embed="rId5"/>
          <a:srcRect/>
          <a:stretch>
            <a:fillRect/>
          </a:stretch>
        </p:blipFill>
        <p:spPr bwMode="auto">
          <a:xfrm>
            <a:off x="7459307" y="5053014"/>
            <a:ext cx="4247044" cy="1595437"/>
          </a:xfrm>
          <a:prstGeom prst="rect">
            <a:avLst/>
          </a:prstGeom>
          <a:noFill/>
          <a:ln w="9525">
            <a:noFill/>
            <a:miter lim="800000"/>
            <a:headEnd/>
            <a:tailEnd/>
          </a:ln>
        </p:spPr>
      </p:pic>
      <p:pic>
        <p:nvPicPr>
          <p:cNvPr id="2055" name="Picture 22"/>
          <p:cNvPicPr>
            <a:picLocks noChangeAspect="1" noChangeArrowheads="1"/>
          </p:cNvPicPr>
          <p:nvPr/>
        </p:nvPicPr>
        <p:blipFill>
          <a:blip r:embed="rId6"/>
          <a:srcRect/>
          <a:stretch>
            <a:fillRect/>
          </a:stretch>
        </p:blipFill>
        <p:spPr bwMode="auto">
          <a:xfrm>
            <a:off x="7128014" y="1600201"/>
            <a:ext cx="5073508" cy="2162175"/>
          </a:xfrm>
          <a:prstGeom prst="rect">
            <a:avLst/>
          </a:prstGeom>
          <a:noFill/>
          <a:ln w="9525">
            <a:noFill/>
            <a:miter lim="800000"/>
            <a:headEnd/>
            <a:tailEnd/>
          </a:ln>
        </p:spPr>
      </p:pic>
      <p:graphicFrame>
        <p:nvGraphicFramePr>
          <p:cNvPr id="2050" name="Object 25"/>
          <p:cNvGraphicFramePr>
            <a:graphicFrameLocks noChangeAspect="1"/>
          </p:cNvGraphicFramePr>
          <p:nvPr/>
        </p:nvGraphicFramePr>
        <p:xfrm>
          <a:off x="2329358" y="4705350"/>
          <a:ext cx="3345679" cy="1752601"/>
        </p:xfrm>
        <a:graphic>
          <a:graphicData uri="http://schemas.openxmlformats.org/presentationml/2006/ole">
            <p:oleObj spid="_x0000_s51202" name="Photo Editor Photo" r:id="rId7" imgW="3828571" imgH="2914286" progId="">
              <p:embed/>
            </p:oleObj>
          </a:graphicData>
        </a:graphic>
      </p:graphicFrame>
      <p:grpSp>
        <p:nvGrpSpPr>
          <p:cNvPr id="2" name="Group 4"/>
          <p:cNvGrpSpPr>
            <a:grpSpLocks/>
          </p:cNvGrpSpPr>
          <p:nvPr/>
        </p:nvGrpSpPr>
        <p:grpSpPr bwMode="auto">
          <a:xfrm>
            <a:off x="1197196" y="1310326"/>
            <a:ext cx="5348691" cy="2371087"/>
            <a:chOff x="483" y="184"/>
            <a:chExt cx="5883" cy="2440"/>
          </a:xfrm>
        </p:grpSpPr>
        <p:grpSp>
          <p:nvGrpSpPr>
            <p:cNvPr id="3" name="Group 5"/>
            <p:cNvGrpSpPr>
              <a:grpSpLocks/>
            </p:cNvGrpSpPr>
            <p:nvPr/>
          </p:nvGrpSpPr>
          <p:grpSpPr bwMode="auto">
            <a:xfrm>
              <a:off x="483" y="184"/>
              <a:ext cx="5883" cy="2440"/>
              <a:chOff x="483" y="184"/>
              <a:chExt cx="5883" cy="2440"/>
            </a:xfrm>
          </p:grpSpPr>
          <p:sp>
            <p:nvSpPr>
              <p:cNvPr id="12" name="Rectangle 6"/>
              <p:cNvSpPr>
                <a:spLocks noChangeArrowheads="1"/>
              </p:cNvSpPr>
              <p:nvPr/>
            </p:nvSpPr>
            <p:spPr bwMode="auto">
              <a:xfrm>
                <a:off x="483" y="184"/>
                <a:ext cx="5883" cy="2440"/>
              </a:xfrm>
              <a:prstGeom prst="rect">
                <a:avLst/>
              </a:prstGeom>
              <a:solidFill>
                <a:srgbClr val="BBE0E3"/>
              </a:solidFill>
              <a:ln w="9525">
                <a:solidFill>
                  <a:srgbClr val="000000"/>
                </a:solidFill>
                <a:miter lim="800000"/>
                <a:headEnd/>
                <a:tailEnd/>
              </a:ln>
            </p:spPr>
            <p:txBody>
              <a:bodyPr wrap="none" anchor="ctr"/>
              <a:lstStyle/>
              <a:p>
                <a:endParaRPr lang="en-US"/>
              </a:p>
            </p:txBody>
          </p:sp>
          <p:grpSp>
            <p:nvGrpSpPr>
              <p:cNvPr id="4" name="Group 7"/>
              <p:cNvGrpSpPr>
                <a:grpSpLocks/>
              </p:cNvGrpSpPr>
              <p:nvPr/>
            </p:nvGrpSpPr>
            <p:grpSpPr bwMode="auto">
              <a:xfrm>
                <a:off x="3182" y="248"/>
                <a:ext cx="3090" cy="2298"/>
                <a:chOff x="3592" y="2456"/>
                <a:chExt cx="3090" cy="2298"/>
              </a:xfrm>
            </p:grpSpPr>
            <p:sp>
              <p:nvSpPr>
                <p:cNvPr id="14" name="Line 8"/>
                <p:cNvSpPr>
                  <a:spLocks noChangeShapeType="1"/>
                </p:cNvSpPr>
                <p:nvPr/>
              </p:nvSpPr>
              <p:spPr bwMode="auto">
                <a:xfrm>
                  <a:off x="3616" y="2768"/>
                  <a:ext cx="2288" cy="880"/>
                </a:xfrm>
                <a:prstGeom prst="line">
                  <a:avLst/>
                </a:prstGeom>
                <a:noFill/>
                <a:ln w="9525">
                  <a:solidFill>
                    <a:srgbClr val="000000"/>
                  </a:solidFill>
                  <a:round/>
                  <a:headEnd/>
                  <a:tailEnd type="triangle" w="med" len="med"/>
                </a:ln>
              </p:spPr>
              <p:txBody>
                <a:bodyPr/>
                <a:lstStyle/>
                <a:p>
                  <a:endParaRPr lang="en-US"/>
                </a:p>
              </p:txBody>
            </p:sp>
            <p:graphicFrame>
              <p:nvGraphicFramePr>
                <p:cNvPr id="15" name="Object 9"/>
                <p:cNvGraphicFramePr>
                  <a:graphicFrameLocks noChangeAspect="1"/>
                </p:cNvGraphicFramePr>
                <p:nvPr/>
              </p:nvGraphicFramePr>
              <p:xfrm>
                <a:off x="3592" y="2456"/>
                <a:ext cx="3090" cy="2298"/>
              </p:xfrm>
              <a:graphic>
                <a:graphicData uri="http://schemas.openxmlformats.org/presentationml/2006/ole">
                  <p:oleObj spid="_x0000_s51203" name="Photo Editor Photo" r:id="rId8" imgW="4904762" imgH="3648584" progId="">
                    <p:embed/>
                  </p:oleObj>
                </a:graphicData>
              </a:graphic>
            </p:graphicFrame>
            <p:graphicFrame>
              <p:nvGraphicFramePr>
                <p:cNvPr id="16" name="Object 10"/>
                <p:cNvGraphicFramePr>
                  <a:graphicFrameLocks noChangeAspect="1"/>
                </p:cNvGraphicFramePr>
                <p:nvPr/>
              </p:nvGraphicFramePr>
              <p:xfrm>
                <a:off x="5573" y="2482"/>
                <a:ext cx="683" cy="159"/>
              </p:xfrm>
              <a:graphic>
                <a:graphicData uri="http://schemas.openxmlformats.org/presentationml/2006/ole">
                  <p:oleObj spid="_x0000_s51204" name="Photo Editor Photo" r:id="rId9" imgW="762106" imgH="181096" progId="">
                    <p:embed/>
                  </p:oleObj>
                </a:graphicData>
              </a:graphic>
            </p:graphicFrame>
            <p:graphicFrame>
              <p:nvGraphicFramePr>
                <p:cNvPr id="17" name="Object 11"/>
                <p:cNvGraphicFramePr>
                  <a:graphicFrameLocks noChangeAspect="1"/>
                </p:cNvGraphicFramePr>
                <p:nvPr/>
              </p:nvGraphicFramePr>
              <p:xfrm>
                <a:off x="5602" y="2669"/>
                <a:ext cx="1016" cy="1256"/>
              </p:xfrm>
              <a:graphic>
                <a:graphicData uri="http://schemas.openxmlformats.org/presentationml/2006/ole">
                  <p:oleObj spid="_x0000_s51205" name="Photo Editor Photo" r:id="rId10" imgW="4296375" imgH="2924583" progId="">
                    <p:embed/>
                  </p:oleObj>
                </a:graphicData>
              </a:graphic>
            </p:graphicFrame>
          </p:grpSp>
        </p:grpSp>
        <p:pic>
          <p:nvPicPr>
            <p:cNvPr id="11" name="Picture 12"/>
            <p:cNvPicPr>
              <a:picLocks noChangeAspect="1" noChangeArrowheads="1"/>
            </p:cNvPicPr>
            <p:nvPr/>
          </p:nvPicPr>
          <p:blipFill>
            <a:blip r:embed="rId11"/>
            <a:srcRect/>
            <a:stretch>
              <a:fillRect/>
            </a:stretch>
          </p:blipFill>
          <p:spPr bwMode="auto">
            <a:xfrm>
              <a:off x="556" y="260"/>
              <a:ext cx="2528" cy="2286"/>
            </a:xfrm>
            <a:prstGeom prst="rect">
              <a:avLst/>
            </a:prstGeom>
            <a:noFill/>
            <a:ln w="9525">
              <a:noFill/>
              <a:miter lim="800000"/>
              <a:headEnd/>
              <a:tailEnd/>
            </a:ln>
          </p:spPr>
        </p:pic>
      </p:grpSp>
      <p:sp>
        <p:nvSpPr>
          <p:cNvPr id="19" name="Down Arrow 18"/>
          <p:cNvSpPr/>
          <p:nvPr/>
        </p:nvSpPr>
        <p:spPr bwMode="auto">
          <a:xfrm>
            <a:off x="3516984" y="3771900"/>
            <a:ext cx="888768" cy="89535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41781"/>
                                        </p:tgtEl>
                                        <p:attrNameLst>
                                          <p:attrName>style.visibility</p:attrName>
                                        </p:attrNameLst>
                                      </p:cBhvr>
                                      <p:to>
                                        <p:strVal val="visible"/>
                                      </p:to>
                                    </p:set>
                                    <p:animEffect transition="in" filter="wipe(down)">
                                      <p:cBhvr>
                                        <p:cTn id="7" dur="500"/>
                                        <p:tgtEl>
                                          <p:spTgt spid="1141781"/>
                                        </p:tgtEl>
                                      </p:cBhvr>
                                    </p:animEffect>
                                  </p:childTnLst>
                                  <p:subTnLst>
                                    <p:audio>
                                      <p:cMediaNode>
                                        <p:cTn display="0" masterRel="sameClick">
                                          <p:stCondLst>
                                            <p:cond evt="begin" delay="0">
                                              <p:tn val="5"/>
                                            </p:cond>
                                          </p:stCondLst>
                                          <p:endCondLst>
                                            <p:cond evt="onStopAudio" delay="0">
                                              <p:tgtEl>
                                                <p:sldTgt/>
                                              </p:tgtEl>
                                            </p:cond>
                                          </p:endCondLst>
                                        </p:cTn>
                                        <p:tgtEl>
                                          <p:sndTgt r:embed="rId4" name="prme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icrosoft_Research_Faculty_Summit_Template_PPT07_16x9">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Microsoft_Research_Faculty_Summit_Template_PPT07_16x9</Template>
  <TotalTime>0</TotalTime>
  <Words>1516</Words>
  <Application>Microsoft Office PowerPoint</Application>
  <PresentationFormat>Custom</PresentationFormat>
  <Paragraphs>413</Paragraphs>
  <Slides>36</Slides>
  <Notes>36</Notes>
  <HiddenSlides>0</HiddenSlides>
  <MMClips>6</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36</vt:i4>
      </vt:variant>
    </vt:vector>
  </HeadingPairs>
  <TitlesOfParts>
    <vt:vector size="41" baseType="lpstr">
      <vt:lpstr>Microsoft_Research_Faculty_Summit_Template_PPT07_16x9</vt:lpstr>
      <vt:lpstr>White with Courier font for code slides</vt:lpstr>
      <vt:lpstr>Photo Editor Photo</vt:lpstr>
      <vt:lpstr>Acrobat Document</vt:lpstr>
      <vt:lpstr>Equation</vt:lpstr>
      <vt:lpstr>Interactive Machine Learning: Challenges, Methods and Applications</vt:lpstr>
      <vt:lpstr>Machine Learning for Adaptive User Models</vt:lpstr>
      <vt:lpstr>Machine Learning for Adaptive User Models</vt:lpstr>
      <vt:lpstr>Machine Learning for Adaptive User Models</vt:lpstr>
      <vt:lpstr>Decision Theoretic Selective Supervision</vt:lpstr>
      <vt:lpstr>ESM and Active Learning</vt:lpstr>
      <vt:lpstr>Towards Lifelong Learning </vt:lpstr>
      <vt:lpstr>Adaptive Classifiers to Handle Dynamic Context</vt:lpstr>
      <vt:lpstr>BusyBody:   Learning When to Interrupt</vt:lpstr>
      <vt:lpstr>Slide 10</vt:lpstr>
      <vt:lpstr>Slide 11</vt:lpstr>
      <vt:lpstr>VPriorities</vt:lpstr>
      <vt:lpstr>VPriorities:   Classification of Voice Messages </vt:lpstr>
      <vt:lpstr>Vpriorities</vt:lpstr>
      <vt:lpstr>VPriorities:   Results</vt:lpstr>
      <vt:lpstr>VPriorities:   Features</vt:lpstr>
      <vt:lpstr>VPriorities:   Results</vt:lpstr>
      <vt:lpstr>VPriorities:   Results</vt:lpstr>
      <vt:lpstr>Active Learning for Object Categorization</vt:lpstr>
      <vt:lpstr>Interactive Concept Learning</vt:lpstr>
      <vt:lpstr>Slide 21</vt:lpstr>
      <vt:lpstr>CueFlik:   Learning a concept</vt:lpstr>
      <vt:lpstr>CueFlik:   Learning a concept</vt:lpstr>
      <vt:lpstr>Sample Results</vt:lpstr>
      <vt:lpstr>Slide 25</vt:lpstr>
      <vt:lpstr>Results: Applying learnt concept “product photo”</vt:lpstr>
      <vt:lpstr>Slide 27</vt:lpstr>
      <vt:lpstr>Slide 28</vt:lpstr>
      <vt:lpstr>Slide 29</vt:lpstr>
      <vt:lpstr>Computer Vision + BCI</vt:lpstr>
      <vt:lpstr>Computer Vision + BCI</vt:lpstr>
      <vt:lpstr>Distributive Computing with Human Computation</vt:lpstr>
      <vt:lpstr>Training Computer Vision Algorithms with BCI</vt:lpstr>
      <vt:lpstr>Future Directions</vt:lpstr>
      <vt:lpstr>Slide 35</vt:lpstr>
      <vt:lpstr>Slide 36</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 Machine Learning: Challenges, Methods and Applications</dc:title>
  <dc:subject>Research Facility Summit</dc:subject>
  <dc:creator/>
  <dc:description>Event Date: July 28 &amp; 29, 2008
Event Location: Redmond, WA</dc:description>
  <cp:lastModifiedBy/>
  <cp:revision>1</cp:revision>
  <dcterms:created xsi:type="dcterms:W3CDTF">2008-07-28T20:58:04Z</dcterms:created>
  <dcterms:modified xsi:type="dcterms:W3CDTF">2008-08-01T18:53:38Z</dcterms:modified>
</cp:coreProperties>
</file>