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89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75" r:id="rId10"/>
    <p:sldId id="473" r:id="rId11"/>
    <p:sldId id="474" r:id="rId12"/>
    <p:sldId id="41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1" r:id="rId31"/>
    <p:sldId id="420" r:id="rId32"/>
    <p:sldId id="484" r:id="rId33"/>
    <p:sldId id="485" r:id="rId34"/>
    <p:sldId id="483" r:id="rId35"/>
    <p:sldId id="486" r:id="rId36"/>
    <p:sldId id="487" r:id="rId37"/>
    <p:sldId id="489" r:id="rId38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F5F5F"/>
    <a:srgbClr val="1C1C1C"/>
    <a:srgbClr val="333333"/>
    <a:srgbClr val="969696"/>
    <a:srgbClr val="DDDDDD"/>
    <a:srgbClr val="C0C0C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276" y="-96"/>
      </p:cViewPr>
      <p:guideLst>
        <p:guide orient="horz" pos="1728"/>
        <p:guide pos="3839"/>
        <p:guide pos="7103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57D796-537B-4BD4-96E0-282928D7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67BC-6DA7-45CC-BDD3-A77E13CAB3B9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A0E6C-8A9C-423A-8021-B4D884C65553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88AB4-A28B-45C6-AD65-75FB6571AEA4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4F4E2-BDFB-4665-9597-CA3E16F0A9FD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4322B-73D0-4CDF-BA16-55A3513AC3B2}" type="slidenum">
              <a:rPr lang="en-US"/>
              <a:pPr/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9CDF3-3855-4A0C-AF57-6B510C3CA846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B7699-40AF-4DEA-A816-E64E3520F573}" type="slidenum">
              <a:rPr lang="en-US"/>
              <a:pPr/>
              <a:t>25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FA6AE-DE12-46B1-B494-47A8C3F3267C}" type="slidenum">
              <a:rPr lang="en-US"/>
              <a:pPr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577BE-A726-40D9-8445-9B8A30590C50}" type="slidenum">
              <a:rPr lang="en-US"/>
              <a:pPr/>
              <a:t>27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B6D83-EC75-42AF-AFF2-4533EAC7A9F9}" type="slidenum">
              <a:rPr lang="en-US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7D796-537B-4BD4-96E0-282928D73A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7E15F-167B-4625-82A9-4A10FB88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55A5-B50D-4DE8-BEBF-9D1C3A9EE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0649-44D9-496E-AAAE-60E9BDB2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76C4-587B-434B-AD00-9DE145E2A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E54D-D797-41AA-92A1-CA06779DA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8F2C-1DA6-4C4B-A450-D664ADBC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EAF-D8DD-4246-8942-ABDBE60F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1227-62D3-43AF-8AE3-0E6597DF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3491-CFA1-4022-9BBF-2AD9F1F4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ADAF-5A9D-48CC-8F17-A485F8F49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FF7E-EADF-48C5-B1A1-3611A1DE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0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0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01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013" y="6248400"/>
            <a:ext cx="253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E83183-E302-4C83-9A53-C830FBF2F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ics/CCMov-12.m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pics/votes.m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15213" y="4951413"/>
            <a:ext cx="4062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Karrie </a:t>
            </a:r>
            <a:r>
              <a:rPr lang="en-US" sz="1800" dirty="0" err="1">
                <a:solidFill>
                  <a:schemeClr val="bg2"/>
                </a:solidFill>
                <a:latin typeface="Arial" charset="0"/>
              </a:rPr>
              <a:t>Karahalios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chemeClr val="bg2"/>
                </a:solidFill>
                <a:latin typeface="Arial" charset="0"/>
              </a:rPr>
            </a:br>
            <a:r>
              <a:rPr lang="en-US" sz="1800" dirty="0">
                <a:solidFill>
                  <a:schemeClr val="bg2"/>
                </a:solidFill>
                <a:latin typeface="Arial" charset="0"/>
              </a:rPr>
              <a:t>Social Spaces Group</a:t>
            </a:r>
            <a:br>
              <a:rPr lang="en-US" sz="1800" dirty="0">
                <a:solidFill>
                  <a:schemeClr val="bg2"/>
                </a:solidFill>
                <a:latin typeface="Arial" charset="0"/>
              </a:rPr>
            </a:br>
            <a:r>
              <a:rPr lang="en-US" sz="1800" dirty="0">
                <a:solidFill>
                  <a:schemeClr val="bg2"/>
                </a:solidFill>
                <a:latin typeface="Arial" charset="0"/>
              </a:rPr>
              <a:t>UIUC 2008</a:t>
            </a:r>
            <a:endParaRPr lang="en-US" dirty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22400" y="1981200"/>
            <a:ext cx="8734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C0C0"/>
                </a:solidFill>
                <a:latin typeface="Arial" charset="0"/>
              </a:rPr>
              <a:t>Social Visualization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communication signal or cue?</a:t>
            </a:r>
          </a:p>
        </p:txBody>
      </p:sp>
      <p:pic>
        <p:nvPicPr>
          <p:cNvPr id="2052" name="Picture 4" descr="C:\Documents and Settings\kkarahal\Desktop\social-logo\logo-SS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3" y="4724400"/>
            <a:ext cx="990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914400" y="762000"/>
            <a:ext cx="10461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5F5F5F"/>
                </a:solidFill>
                <a:latin typeface="Arial" charset="0"/>
              </a:rPr>
              <a:t>Signals and Cues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C0C0C0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 Cues are always 'on' while signals are switched between 'off' and 'on’</a:t>
            </a:r>
            <a:b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</a:br>
            <a:endParaRPr lang="en-US">
              <a:solidFill>
                <a:srgbClr val="B3B3B3"/>
              </a:solidFill>
              <a:latin typeface="Helvetica" charset="0"/>
              <a:cs typeface="Helvetica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 Once a cue has been produced it costs nothing more to express it while the same is not true of signals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>
              <a:solidFill>
                <a:srgbClr val="B3B3B3"/>
              </a:solidFill>
              <a:latin typeface="Helvetica" charset="0"/>
              <a:cs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							 (Hauser, 1996). </a:t>
            </a:r>
            <a:endParaRPr lang="en-US" b="1">
              <a:solidFill>
                <a:srgbClr val="B3B3B3"/>
              </a:solidFill>
              <a:latin typeface="Arial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eac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429000"/>
            <a:ext cx="4476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iron-man-audi-r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858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friends_episode126_337x233_0320200615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7813" y="685800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kkarahal\Desktop\conversation-clock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913" y="762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DDDDDD"/>
                </a:solidFill>
                <a:latin typeface="Arial" charset="0"/>
              </a:rPr>
              <a:t>Augmented Social Cues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9810750" cy="4618038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Turn Taking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Interruption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Conversational Dominance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Silence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Agreement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Aural Back-channels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Mimicry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Rhythm and Flow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C0C0C0"/>
                </a:solidFill>
                <a:latin typeface="Arial" charset="0"/>
              </a:rPr>
              <a:t>Time Span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297180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3925" y="2846388"/>
            <a:ext cx="9812338" cy="40227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Turn Taking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Interruption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DDDDDD"/>
                </a:solidFill>
                <a:latin typeface="Arial" charset="0"/>
              </a:rPr>
              <a:t>Augmented Social Cues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50" y="4343400"/>
            <a:ext cx="31448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0" y="2171700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6813" y="3440113"/>
            <a:ext cx="3990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9038" y="285750"/>
            <a:ext cx="9810750" cy="40227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Conversational Dominance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Silence</a:t>
            </a: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DDDDDD"/>
                </a:solidFill>
                <a:latin typeface="Arial" charset="0"/>
              </a:rPr>
              <a:t>Augmented Social Cues</a:t>
            </a:r>
          </a:p>
        </p:txBody>
      </p:sp>
      <p:pic>
        <p:nvPicPr>
          <p:cNvPr id="1638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3403600"/>
            <a:ext cx="45085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013" y="3827463"/>
            <a:ext cx="37052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mtClean="0">
                <a:solidFill>
                  <a:srgbClr val="DDDDDD"/>
                </a:solidFill>
                <a:latin typeface="Arial" charset="0"/>
              </a:rPr>
              <a:t>Augmented Social Cues	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Agreement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C0C0C0"/>
                </a:solidFill>
                <a:latin typeface="Arial" charset="0"/>
              </a:rPr>
              <a:t>Aural Back-channels</a:t>
            </a:r>
          </a:p>
        </p:txBody>
      </p:sp>
      <p:pic>
        <p:nvPicPr>
          <p:cNvPr id="17412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50" y="2422525"/>
            <a:ext cx="22240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650" y="3679825"/>
            <a:ext cx="45704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058863"/>
            <a:ext cx="7731125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27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Augmented Social Cues</a:t>
            </a:r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422400" y="3352800"/>
            <a:ext cx="4570413" cy="2743200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Mimicry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Rhythm and Flow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Time Spans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Social Mirror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965325"/>
            <a:ext cx="5348287" cy="4252913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Reflection of Interaction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Everyone sees the same thing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Reveal Patterns that are not apparent otherwise.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3" y="2286000"/>
            <a:ext cx="4953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Social Mirror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600200"/>
            <a:ext cx="5637212" cy="40227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Self Reflection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Third person viewpoint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Realtime Feedback</a:t>
            </a:r>
          </a:p>
        </p:txBody>
      </p:sp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1752600"/>
            <a:ext cx="6323012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12290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7821613" y="4953000"/>
            <a:ext cx="4062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charset="0"/>
                <a:cs typeface="Helvetica" charset="0"/>
              </a:rPr>
              <a:t>Freeman, Visualizing Social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189038" y="206375"/>
            <a:ext cx="9810750" cy="1714500"/>
          </a:xfrm>
        </p:spPr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Social Mirror</a:t>
            </a:r>
          </a:p>
        </p:txBody>
      </p:sp>
      <p:sp>
        <p:nvSpPr>
          <p:cNvPr id="21507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74638" y="1646238"/>
            <a:ext cx="5348287" cy="40227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Persistent History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Cues occur over time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Structured and Interpretable at a glance</a:t>
            </a:r>
          </a:p>
        </p:txBody>
      </p:sp>
      <p:pic>
        <p:nvPicPr>
          <p:cNvPr id="21508" name="Picture 1030" descr="C:\Documents and Settings\kkarahal\Desktop\clock-pre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4813" y="1981200"/>
            <a:ext cx="5981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74838" y="2170113"/>
            <a:ext cx="16362363" cy="1032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027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Social Mirror</a:t>
            </a: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63563" y="1600200"/>
            <a:ext cx="5348287" cy="40227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Context of Conversation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Evocative artifact for participants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000" smtClean="0">
                <a:solidFill>
                  <a:srgbClr val="969696"/>
                </a:solidFill>
                <a:latin typeface="Arial" charset="0"/>
              </a:rPr>
              <a:t>Varied interpretations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User Study Methodology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2373313"/>
            <a:ext cx="26320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38" y="2368550"/>
            <a:ext cx="24606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5450" y="2362200"/>
            <a:ext cx="26336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1527175" y="4724400"/>
            <a:ext cx="90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>
                <a:solidFill>
                  <a:srgbClr val="969696"/>
                </a:solidFill>
                <a:latin typeface="Gill Sans" charset="0"/>
                <a:sym typeface="Gill Sans" charset="0"/>
              </a:rPr>
              <a:t>Before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5387975" y="4724400"/>
            <a:ext cx="61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>
                <a:solidFill>
                  <a:srgbClr val="969696"/>
                </a:solidFill>
                <a:latin typeface="Gill Sans" charset="0"/>
                <a:sym typeface="Gill Sans" charset="0"/>
              </a:rPr>
              <a:t>With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9037638" y="47244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>
                <a:solidFill>
                  <a:srgbClr val="969696"/>
                </a:solidFill>
                <a:latin typeface="Gill Sans" charset="0"/>
                <a:sym typeface="Gill Sans" charset="0"/>
              </a:rPr>
              <a:t>After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User Study Methodology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800" smtClean="0">
                <a:solidFill>
                  <a:srgbClr val="969696"/>
                </a:solidFill>
                <a:latin typeface="Arial" charset="0"/>
              </a:rPr>
              <a:t>Measurements 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turns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length of speech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leads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glances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gestures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surveys</a:t>
            </a:r>
          </a:p>
          <a:p>
            <a:pPr marL="1041400" lvl="1" indent="-444500" eaLnBrk="1" hangingPunct="1">
              <a:buSzPct val="171000"/>
              <a:buFont typeface="Lucida Grande" charset="0"/>
              <a:buChar char="•"/>
            </a:pPr>
            <a:r>
              <a:rPr lang="en-US" sz="2400" smtClean="0">
                <a:solidFill>
                  <a:srgbClr val="969696"/>
                </a:solidFill>
                <a:latin typeface="Arial" charset="0"/>
              </a:rPr>
              <a:t>interview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Notable Observations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2286000"/>
            <a:ext cx="417353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7613" y="2895600"/>
            <a:ext cx="6962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7008813" y="3810000"/>
            <a:ext cx="4403725" cy="228600"/>
          </a:xfrm>
          <a:prstGeom prst="rect">
            <a:avLst/>
          </a:prstGeom>
          <a:blipFill dpi="0" rotWithShape="0">
            <a:blip r:embed="rId5">
              <a:alphaModFix amt="2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7023100" y="4419600"/>
            <a:ext cx="4389438" cy="228600"/>
          </a:xfrm>
          <a:prstGeom prst="rect">
            <a:avLst/>
          </a:prstGeom>
          <a:blipFill dpi="0" rotWithShape="0">
            <a:blip r:embed="rId5">
              <a:alphaModFix amt="2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Notable Observations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038600"/>
            <a:ext cx="8594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905000"/>
            <a:ext cx="8607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7073900" y="2114550"/>
            <a:ext cx="13636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900">
                <a:solidFill>
                  <a:srgbClr val="8A8A8A"/>
                </a:solidFill>
                <a:latin typeface="Gill Sans" charset="0"/>
                <a:sym typeface="Gill Sans" charset="0"/>
              </a:rPr>
              <a:t>Glances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3006725" y="4297363"/>
            <a:ext cx="15065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900">
                <a:solidFill>
                  <a:srgbClr val="919191"/>
                </a:solidFill>
                <a:latin typeface="Gill Sans" charset="0"/>
                <a:sym typeface="Gill Sans" charset="0"/>
              </a:rPr>
              <a:t>Gestures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Qualitative Feedback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254000" indent="0" eaLnBrk="1" hangingPunct="1">
              <a:lnSpc>
                <a:spcPct val="90000"/>
              </a:lnSpc>
            </a:pPr>
            <a:r>
              <a:rPr lang="en-US" i="1" smtClean="0">
                <a:solidFill>
                  <a:srgbClr val="969696"/>
                </a:solidFill>
                <a:latin typeface="Arial" charset="0"/>
              </a:rPr>
              <a:t>“It was easy to judge who is driving conversation.”</a:t>
            </a:r>
          </a:p>
          <a:p>
            <a:pPr marL="254000" indent="0" eaLnBrk="1" hangingPunct="1">
              <a:lnSpc>
                <a:spcPct val="90000"/>
              </a:lnSpc>
            </a:pPr>
            <a:r>
              <a:rPr lang="en-US" i="1" smtClean="0">
                <a:solidFill>
                  <a:srgbClr val="969696"/>
                </a:solidFill>
                <a:latin typeface="Arial" charset="0"/>
              </a:rPr>
              <a:t>“I was trying to look at the circle to see whether we were balanced”</a:t>
            </a:r>
          </a:p>
          <a:p>
            <a:pPr marL="254000" indent="0" eaLnBrk="1" hangingPunct="1">
              <a:lnSpc>
                <a:spcPct val="90000"/>
              </a:lnSpc>
            </a:pPr>
            <a:r>
              <a:rPr lang="en-US" i="1" smtClean="0">
                <a:solidFill>
                  <a:srgbClr val="969696"/>
                </a:solidFill>
                <a:latin typeface="Arial" charset="0"/>
              </a:rPr>
              <a:t>“I realized that I could monitor my speech patterns by watching the colors. It was interesting to train myself not to say ‘umm’ as much or pause.”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Qualitative Feedback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i="1" smtClean="0">
                <a:solidFill>
                  <a:srgbClr val="969696"/>
                </a:solidFill>
              </a:rPr>
              <a:t>“I noticed when you’re the one talking, you want to stop. But if you’re mid-topic you couldn’t stop, because you had to finish your topic. But as soon as you finished your topic you’d shut up.”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i="1" smtClean="0">
                <a:solidFill>
                  <a:srgbClr val="969696"/>
                </a:solidFill>
              </a:rPr>
              <a:t>“It became all red; should green or yellow speak next?”    -Yellow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EAEAEA"/>
                </a:solidFill>
                <a:latin typeface="Arial" charset="0"/>
              </a:rPr>
              <a:t>Results 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800" smtClean="0">
                <a:solidFill>
                  <a:srgbClr val="969696"/>
                </a:solidFill>
                <a:latin typeface="Arial" charset="0"/>
              </a:rPr>
              <a:t>Participants found the visualization to be revealing of their interaction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800" smtClean="0">
                <a:solidFill>
                  <a:srgbClr val="969696"/>
                </a:solidFill>
                <a:latin typeface="Arial" charset="0"/>
              </a:rPr>
              <a:t>People glance, not focus, on visualization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800" smtClean="0">
                <a:solidFill>
                  <a:srgbClr val="969696"/>
                </a:solidFill>
                <a:latin typeface="Arial" charset="0"/>
              </a:rPr>
              <a:t>Above and Below average participants react differently to the same visualization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z="2800" smtClean="0">
                <a:solidFill>
                  <a:srgbClr val="969696"/>
                </a:solidFill>
                <a:latin typeface="Arial" charset="0"/>
              </a:rPr>
              <a:t>Participants showed extensive interest in themselves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mtClean="0">
                <a:solidFill>
                  <a:srgbClr val="EAEAEA"/>
                </a:solidFill>
                <a:latin typeface="Arial" charset="0"/>
              </a:rPr>
              <a:t>Results 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71950"/>
            <a:ext cx="10360025" cy="1711325"/>
          </a:xfrm>
        </p:spPr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mtClean="0">
                <a:solidFill>
                  <a:srgbClr val="969696"/>
                </a:solidFill>
                <a:latin typeface="Arial" charset="0"/>
              </a:rPr>
              <a:t>Interpret participant roles in interaction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413" y="2263775"/>
            <a:ext cx="457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1371600"/>
            <a:ext cx="12215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eaLnBrk="1" hangingPunct="1"/>
            <a:r>
              <a:rPr lang="en-US" sz="3400" smtClean="0">
                <a:solidFill>
                  <a:srgbClr val="DDDDDD"/>
                </a:solidFill>
                <a:latin typeface="Arial" charset="0"/>
              </a:rPr>
              <a:t>Quality of Conversation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34290" anchor="ctr"/>
          <a:lstStyle/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mtClean="0">
                <a:solidFill>
                  <a:srgbClr val="969696"/>
                </a:solidFill>
                <a:latin typeface="Arial" charset="0"/>
              </a:rPr>
              <a:t>Few Groups reported unnatural conversation</a:t>
            </a:r>
          </a:p>
          <a:p>
            <a:pPr marL="698500" indent="-444500" eaLnBrk="1" hangingPunct="1">
              <a:buSzPct val="171000"/>
              <a:buFont typeface="Lucida Grande" charset="0"/>
              <a:buChar char="•"/>
            </a:pPr>
            <a:r>
              <a:rPr lang="en-US" smtClean="0">
                <a:solidFill>
                  <a:srgbClr val="969696"/>
                </a:solidFill>
                <a:latin typeface="Arial" charset="0"/>
              </a:rPr>
              <a:t>Visualization was viewed as mildly distracting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kkarahal\Desktop\vote-1-bigger.T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709613"/>
            <a:ext cx="9710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68275"/>
            <a:ext cx="12118976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3"/>
          <a:srcRect t="22279" b="22279"/>
          <a:stretch>
            <a:fillRect/>
          </a:stretch>
        </p:blipFill>
        <p:spPr bwMode="auto">
          <a:xfrm>
            <a:off x="-1608138" y="0"/>
            <a:ext cx="154051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219200" y="381000"/>
            <a:ext cx="9750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7F7F7F"/>
                </a:solidFill>
                <a:latin typeface="Helvetica" charset="0"/>
                <a:cs typeface="Helvetica" charset="0"/>
              </a:rPr>
              <a:t>“I could get a visual grasp of argument/conversation successes (i.e. winning others over).”</a:t>
            </a:r>
          </a:p>
          <a:p>
            <a:endParaRPr lang="en-US" sz="2000" i="1">
              <a:solidFill>
                <a:srgbClr val="7F7F7F"/>
              </a:solidFill>
              <a:latin typeface="Helvetica" charset="0"/>
              <a:cs typeface="Helvetica" charset="0"/>
            </a:endParaRPr>
          </a:p>
          <a:p>
            <a:r>
              <a:rPr lang="en-US" sz="2000" i="1">
                <a:solidFill>
                  <a:srgbClr val="7F7F7F"/>
                </a:solidFill>
                <a:latin typeface="Helvetica" charset="0"/>
                <a:cs typeface="Helvetica" charset="0"/>
              </a:rPr>
              <a:t>“[I would] check if others were agreeing with the point presented, not necessarily by me.”</a:t>
            </a:r>
            <a:endParaRPr lang="en-US" sz="2000">
              <a:solidFill>
                <a:srgbClr val="7F7F7F"/>
              </a:solidFill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914400" y="609600"/>
            <a:ext cx="10360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4290" anchor="ctr"/>
          <a:lstStyle/>
          <a:p>
            <a:pPr algn="ctr" eaLnBrk="1" hangingPunct="1"/>
            <a:r>
              <a:rPr lang="en-US" sz="3400">
                <a:solidFill>
                  <a:srgbClr val="DDDDDD"/>
                </a:solidFill>
                <a:latin typeface="Arial" charset="0"/>
              </a:rPr>
              <a:t>Why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icture 1.png"/>
          <p:cNvPicPr>
            <a:picLocks noChangeAspect="1"/>
          </p:cNvPicPr>
          <p:nvPr/>
        </p:nvPicPr>
        <p:blipFill>
          <a:blip r:embed="rId3"/>
          <a:srcRect l="2271" t="12001" r="21201" b="10739"/>
          <a:stretch>
            <a:fillRect/>
          </a:stretch>
        </p:blipFill>
        <p:spPr bwMode="auto">
          <a:xfrm>
            <a:off x="0" y="-381000"/>
            <a:ext cx="1219835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7"/>
          <p:cNvSpPr txBox="1">
            <a:spLocks noChangeArrowheads="1"/>
          </p:cNvSpPr>
          <p:nvPr/>
        </p:nvSpPr>
        <p:spPr bwMode="auto">
          <a:xfrm>
            <a:off x="1189038" y="876300"/>
            <a:ext cx="9810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4290" anchor="ctr"/>
          <a:lstStyle/>
          <a:p>
            <a:pPr algn="ctr" eaLnBrk="1" hangingPunct="1"/>
            <a:r>
              <a:rPr lang="en-US" sz="3400">
                <a:solidFill>
                  <a:srgbClr val="EAEAEA"/>
                </a:solidFill>
                <a:latin typeface="Arial" charset="0"/>
              </a:rPr>
              <a:t>social.cs.uiuc.edu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415213" y="4951413"/>
            <a:ext cx="4062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Karrie Karahalios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Social Spaces Group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UIUC 2008</a:t>
            </a:r>
            <a:endParaRPr lang="en-US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22400" y="1981200"/>
            <a:ext cx="8734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0C0C0"/>
                </a:solidFill>
                <a:latin typeface="Arial" charset="0"/>
              </a:rPr>
              <a:t>Social Visualization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595959"/>
                </a:solidFill>
                <a:latin typeface="Arial" charset="0"/>
              </a:rPr>
              <a:t>communication signal or cue?</a:t>
            </a:r>
          </a:p>
        </p:txBody>
      </p:sp>
      <p:pic>
        <p:nvPicPr>
          <p:cNvPr id="38916" name="Picture 4" descr="C:\Documents and Settings\kkarahal\Desktop\social-logo\logo-SS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3" y="4724400"/>
            <a:ext cx="990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371600"/>
            <a:ext cx="11064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04800" y="4038600"/>
            <a:ext cx="11477625" cy="9144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704013" y="4495800"/>
            <a:ext cx="223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charset="0"/>
                <a:cs typeface="Helvetica" charset="0"/>
              </a:rPr>
              <a:t>Pitts, 1979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422400" y="4419600"/>
            <a:ext cx="223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charset="0"/>
                <a:cs typeface="Helvetica" charset="0"/>
              </a:rPr>
              <a:t>Festinger, Schachter and Back, 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/>
          <a:srcRect b="21352"/>
          <a:stretch>
            <a:fillRect/>
          </a:stretch>
        </p:blipFill>
        <p:spPr bwMode="auto">
          <a:xfrm>
            <a:off x="0" y="1371600"/>
            <a:ext cx="12188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385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Helvetica" charset="0"/>
                <a:cs typeface="Helvetica" charset="0"/>
              </a:rPr>
              <a:t>60’s, 70’s computers introduced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4191000"/>
            <a:ext cx="12188825" cy="6858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03200" y="4191000"/>
            <a:ext cx="3249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charset="0"/>
                <a:cs typeface="Helvetica" charset="0"/>
              </a:rPr>
              <a:t>Laumann and Guttman, 1966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094413" y="4267200"/>
            <a:ext cx="3249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charset="0"/>
                <a:cs typeface="Helvetica" charset="0"/>
              </a:rPr>
              <a:t>Levine, 1979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5300" y="1371600"/>
            <a:ext cx="13179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385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Helvetica" charset="0"/>
                <a:cs typeface="Helvetica" charset="0"/>
              </a:rPr>
              <a:t>80’s, 90’s  color, motion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164013" y="4038600"/>
            <a:ext cx="386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Helvetica" charset="0"/>
                <a:cs typeface="Helvetica" charset="0"/>
              </a:rPr>
              <a:t>Freeman and Freeman,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1371600"/>
            <a:ext cx="12188825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371600"/>
            <a:ext cx="10385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9142413" y="4495800"/>
            <a:ext cx="3859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charset="0"/>
                <a:cs typeface="Helvetica" charset="0"/>
              </a:rPr>
              <a:t>Krackpot, 1996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828800" y="4495800"/>
            <a:ext cx="385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charset="0"/>
                <a:cs typeface="Helvetica" charset="0"/>
              </a:rPr>
              <a:t>Mitchell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304800" y="685800"/>
            <a:ext cx="385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Helvetica" charset="0"/>
                <a:cs typeface="Helvetica" charset="0"/>
              </a:rPr>
              <a:t>Late 90’s  on…     3d,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14400" y="762000"/>
            <a:ext cx="10461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5F5F5F"/>
                </a:solidFill>
                <a:latin typeface="Arial" charset="0"/>
              </a:rPr>
              <a:t>What about…..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C0C0C0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Reciprocity?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Signals, cues?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Time information, history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B3B3B3"/>
                </a:solidFill>
                <a:latin typeface="Helvetica" charset="0"/>
                <a:cs typeface="Helvetica" charset="0"/>
              </a:rPr>
              <a:t>   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B3B3B3"/>
              </a:solidFill>
              <a:latin typeface="Helvetica" charset="0"/>
              <a:cs typeface="Helvetica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b="1">
              <a:solidFill>
                <a:srgbClr val="B3B3B3"/>
              </a:solidFill>
              <a:latin typeface="Arial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007.01.nt.social.netwo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7825" y="571500"/>
            <a:ext cx="6353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477</Words>
  <Application>Microsoft PowerPoint</Application>
  <PresentationFormat>Custom</PresentationFormat>
  <Paragraphs>144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Augmented Social Cues</vt:lpstr>
      <vt:lpstr>Augmented Social Cues</vt:lpstr>
      <vt:lpstr>Augmented Social Cues</vt:lpstr>
      <vt:lpstr>Augmented Social Cues </vt:lpstr>
      <vt:lpstr>Augmented Social Cues</vt:lpstr>
      <vt:lpstr>Social Mirror</vt:lpstr>
      <vt:lpstr>Social Mirror</vt:lpstr>
      <vt:lpstr>Social Mirror</vt:lpstr>
      <vt:lpstr>Social Mirror</vt:lpstr>
      <vt:lpstr>User Study Methodology</vt:lpstr>
      <vt:lpstr>User Study Methodology</vt:lpstr>
      <vt:lpstr>Notable Observations</vt:lpstr>
      <vt:lpstr>Notable Observations</vt:lpstr>
      <vt:lpstr>Qualitative Feedback</vt:lpstr>
      <vt:lpstr>Qualitative Feedback</vt:lpstr>
      <vt:lpstr>Results Summary</vt:lpstr>
      <vt:lpstr>Results Summary</vt:lpstr>
      <vt:lpstr>Quality of Conversation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bar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Social Visualization </dc:title>
  <dc:subject>Research Facility Summit</dc:subject>
  <dc:creator>Karrie Karahalios</dc:creator>
  <cp:keywords>Research Facility Summit</cp:keywords>
  <dc:description>Event Date: July 28 &amp; 29, 2008
Event Location: Redmond, WA</dc:description>
  <cp:lastModifiedBy>Shows</cp:lastModifiedBy>
  <cp:revision>320</cp:revision>
  <dcterms:created xsi:type="dcterms:W3CDTF">2008-07-29T14:52:59Z</dcterms:created>
  <dcterms:modified xsi:type="dcterms:W3CDTF">2008-07-29T21:50:16Z</dcterms:modified>
</cp:coreProperties>
</file>