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16"/>
  </p:notesMasterIdLst>
  <p:handoutMasterIdLst>
    <p:handoutMasterId r:id="rId17"/>
  </p:handoutMasterIdLst>
  <p:sldIdLst>
    <p:sldId id="256" r:id="rId3"/>
    <p:sldId id="257" r:id="rId4"/>
    <p:sldId id="303" r:id="rId5"/>
    <p:sldId id="313" r:id="rId6"/>
    <p:sldId id="314" r:id="rId7"/>
    <p:sldId id="305" r:id="rId8"/>
    <p:sldId id="306" r:id="rId9"/>
    <p:sldId id="307" r:id="rId10"/>
    <p:sldId id="310" r:id="rId11"/>
    <p:sldId id="311" r:id="rId12"/>
    <p:sldId id="301" r:id="rId13"/>
    <p:sldId id="302" r:id="rId14"/>
    <p:sldId id="271" r:id="rId15"/>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6B00"/>
    <a:srgbClr val="336699"/>
    <a:srgbClr val="CC6600"/>
    <a:srgbClr val="547FB4"/>
    <a:srgbClr val="006F6C"/>
    <a:srgbClr val="4B76AB"/>
    <a:srgbClr val="00817E"/>
    <a:srgbClr val="0088CC"/>
    <a:srgbClr val="006699"/>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95" autoAdjust="0"/>
    <p:restoredTop sz="83730" autoAdjust="0"/>
  </p:normalViewPr>
  <p:slideViewPr>
    <p:cSldViewPr snapToGrid="0">
      <p:cViewPr varScale="1">
        <p:scale>
          <a:sx n="73" d="100"/>
          <a:sy n="73" d="100"/>
        </p:scale>
        <p:origin x="-102" y="-324"/>
      </p:cViewPr>
      <p:guideLst>
        <p:guide orient="horz" pos="152"/>
        <p:guide pos="33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5F5E287D-E36E-4F4D-BE7B-4DF85C83BD93}" type="datetimeFigureOut">
              <a:rPr lang="en-US"/>
              <a:pPr>
                <a:defRPr/>
              </a:pPr>
              <a:t>8/1/2008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52AD1F14-F962-4392-90C5-63DD23F8EAE7}"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9573F44A-9E96-48E7-B53D-BC43916DC5CE}" type="datetimeFigureOut">
              <a:rPr lang="en-US"/>
              <a:pPr>
                <a:defRPr/>
              </a:pPr>
              <a:t>8/1/2008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8444AF52-6EAC-494E-8A65-924763C94CD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286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86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549130F-F55A-4CBD-AB95-DCC6F61C21E4}" type="datetime8">
              <a:rPr lang="en-US"/>
              <a:pPr defTabSz="912813" fontAlgn="base">
                <a:spcBef>
                  <a:spcPct val="0"/>
                </a:spcBef>
                <a:spcAft>
                  <a:spcPct val="0"/>
                </a:spcAft>
                <a:defRPr/>
              </a:pPr>
              <a:t>8/1/2008 11:55 AM</a:t>
            </a:fld>
            <a:endParaRPr lang="en-US"/>
          </a:p>
        </p:txBody>
      </p:sp>
      <p:sp>
        <p:nvSpPr>
          <p:cNvPr id="2867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286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FF7859E-3B9C-4B6B-BDAA-DA00E223F605}" type="slidenum">
              <a:rPr lang="en-US"/>
              <a:pPr defTabSz="912813"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44AF52-6EAC-494E-8A65-924763C94CDF}"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44AF52-6EAC-494E-8A65-924763C94CDF}"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4506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4506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80F469C6-08F8-4DD0-8954-9241B26533B8}" type="datetime8">
              <a:rPr lang="en-US"/>
              <a:pPr defTabSz="912813" fontAlgn="base">
                <a:spcBef>
                  <a:spcPct val="0"/>
                </a:spcBef>
                <a:spcAft>
                  <a:spcPct val="0"/>
                </a:spcAft>
                <a:defRPr/>
              </a:pPr>
              <a:t>8/1/2008 11:55 AM</a:t>
            </a:fld>
            <a:endParaRPr lang="en-US"/>
          </a:p>
        </p:txBody>
      </p:sp>
      <p:sp>
        <p:nvSpPr>
          <p:cNvPr id="4506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4506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2A3319F7-2737-4E08-8218-8619A0813D28}" type="slidenum">
              <a:rPr lang="en-US"/>
              <a:pPr defTabSz="912813" fontAlgn="base">
                <a:spcBef>
                  <a:spcPct val="0"/>
                </a:spcBef>
                <a:spcAft>
                  <a:spcPct val="0"/>
                </a:spcAft>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297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09F70BF-8EFD-4D95-91F0-897EA638B866}" type="datetime8">
              <a:rPr lang="en-US"/>
              <a:pPr defTabSz="912813" fontAlgn="base">
                <a:spcBef>
                  <a:spcPct val="0"/>
                </a:spcBef>
                <a:spcAft>
                  <a:spcPct val="0"/>
                </a:spcAft>
                <a:defRPr/>
              </a:pPr>
              <a:t>8/1/2008 11:55 AM</a:t>
            </a:fld>
            <a:endParaRPr lang="en-US"/>
          </a:p>
        </p:txBody>
      </p:sp>
      <p:sp>
        <p:nvSpPr>
          <p:cNvPr id="297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2970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04F3DA9F-D443-4F03-9718-B02F4E16C531}" type="slidenum">
              <a:rPr lang="en-US"/>
              <a:pPr defTabSz="912813"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44AF52-6EAC-494E-8A65-924763C94CDF}"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44AF52-6EAC-494E-8A65-924763C94CDF}"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44AF52-6EAC-494E-8A65-924763C94CDF}"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latin typeface="Tahoma" pitchFamily="34" charset="0"/>
                <a:cs typeface="Arial" pitchFamily="34" charset="0"/>
              </a:rPr>
              <a:t>Kennismaking met Digital Preservation</a:t>
            </a:r>
          </a:p>
        </p:txBody>
      </p:sp>
      <p:sp>
        <p:nvSpPr>
          <p:cNvPr id="3891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67C56F-0E52-4D77-9DBC-A327274366B9}" type="slidenum">
              <a:rPr lang="en-GB" smtClean="0">
                <a:latin typeface="Tahoma" pitchFamily="34" charset="0"/>
                <a:cs typeface="Arial" pitchFamily="34" charset="0"/>
              </a:rPr>
              <a:pPr/>
              <a:t>6</a:t>
            </a:fld>
            <a:endParaRPr lang="en-GB" smtClean="0">
              <a:latin typeface="Tahoma" pitchFamily="34" charset="0"/>
              <a:cs typeface="Arial" pitchFamily="34" charset="0"/>
            </a:endParaRPr>
          </a:p>
        </p:txBody>
      </p:sp>
      <p:sp>
        <p:nvSpPr>
          <p:cNvPr id="389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latin typeface="Tahoma" pitchFamily="34" charset="0"/>
                <a:cs typeface="Arial" pitchFamily="34" charset="0"/>
              </a:rPr>
              <a:t>Kennismaking met Digital Preservation</a:t>
            </a:r>
          </a:p>
        </p:txBody>
      </p:sp>
      <p:sp>
        <p:nvSpPr>
          <p:cNvPr id="399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815DB79-5726-4685-80C8-89B8757A991E}" type="slidenum">
              <a:rPr lang="en-GB" smtClean="0">
                <a:latin typeface="Tahoma" pitchFamily="34" charset="0"/>
                <a:cs typeface="Arial" pitchFamily="34" charset="0"/>
              </a:rPr>
              <a:pPr/>
              <a:t>7</a:t>
            </a:fld>
            <a:endParaRPr lang="en-GB" smtClean="0">
              <a:latin typeface="Tahoma" pitchFamily="34" charset="0"/>
              <a:cs typeface="Arial" pitchFamily="34" charset="0"/>
            </a:endParaRPr>
          </a:p>
        </p:txBody>
      </p:sp>
      <p:sp>
        <p:nvSpPr>
          <p:cNvPr id="399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1" name="Rectangle 3"/>
          <p:cNvSpPr>
            <a:spLocks noGrp="1" noChangeArrowheads="1"/>
          </p:cNvSpPr>
          <p:nvPr>
            <p:ph type="body" idx="1"/>
          </p:nvPr>
        </p:nvSpPr>
        <p:spPr bwMode="auto">
          <a:xfrm>
            <a:off x="1066800" y="4343400"/>
            <a:ext cx="5105400" cy="4114800"/>
          </a:xfrm>
          <a:noFill/>
        </p:spPr>
        <p:txBody>
          <a:bodyPr wrap="square" numCol="1" anchor="t" anchorCtr="0" compatLnSpc="1">
            <a:prstTxWarp prst="textNoShape">
              <a:avLst/>
            </a:prstTxWarp>
          </a:bodyPr>
          <a:lstStyle/>
          <a:p>
            <a:pPr eaLnBrk="1" hangingPunct="1"/>
            <a:endParaRPr lang="en-US"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latin typeface="Tahoma" pitchFamily="34" charset="0"/>
                <a:cs typeface="Arial" pitchFamily="34" charset="0"/>
              </a:rPr>
              <a:t>Kennismaking met Digital Preservation</a:t>
            </a:r>
          </a:p>
        </p:txBody>
      </p:sp>
      <p:sp>
        <p:nvSpPr>
          <p:cNvPr id="4096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26BC9F1-F049-4CCC-8BC8-232078608920}" type="slidenum">
              <a:rPr lang="en-GB" smtClean="0">
                <a:latin typeface="Tahoma" pitchFamily="34" charset="0"/>
                <a:cs typeface="Arial" pitchFamily="34" charset="0"/>
              </a:rPr>
              <a:pPr/>
              <a:t>8</a:t>
            </a:fld>
            <a:endParaRPr lang="en-GB" smtClean="0">
              <a:latin typeface="Tahoma" pitchFamily="34" charset="0"/>
              <a:cs typeface="Arial" pitchFamily="34" charset="0"/>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5" name="Rectangle 3"/>
          <p:cNvSpPr>
            <a:spLocks noGrp="1" noChangeArrowheads="1"/>
          </p:cNvSpPr>
          <p:nvPr>
            <p:ph type="body" idx="1"/>
          </p:nvPr>
        </p:nvSpPr>
        <p:spPr bwMode="auto">
          <a:xfrm>
            <a:off x="1066800" y="4343400"/>
            <a:ext cx="5105400" cy="4114800"/>
          </a:xfrm>
          <a:noFill/>
        </p:spPr>
        <p:txBody>
          <a:bodyPr wrap="square" numCol="1" anchor="t" anchorCtr="0" compatLnSpc="1">
            <a:prstTxWarp prst="textNoShape">
              <a:avLst/>
            </a:prstTxWarp>
          </a:bodyPr>
          <a:lstStyle/>
          <a:p>
            <a:pPr eaLnBrk="1" hangingPunct="1"/>
            <a:endParaRPr lang="en-US" dirty="0"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44AF52-6EAC-494E-8A65-924763C94CDF}"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5" name="Picture 4" descr="Research_bL.PNG"/>
          <p:cNvPicPr>
            <a:picLocks noChangeAspect="1"/>
          </p:cNvPicPr>
          <p:nvPr/>
        </p:nvPicPr>
        <p:blipFill>
          <a:blip r:embed="rId3"/>
          <a:srcRect/>
          <a:stretch>
            <a:fillRect/>
          </a:stretch>
        </p:blipFill>
        <p:spPr bwMode="auto">
          <a:xfrm>
            <a:off x="9906000" y="136525"/>
            <a:ext cx="1846263" cy="512763"/>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lvl1pPr>
          </a:lstStyle>
          <a:p>
            <a:r>
              <a:rPr lang="en-US" dirty="0" smtClean="0"/>
              <a:t>Click to edit Master title style</a:t>
            </a:r>
            <a:endParaRPr lang="en-US" dirty="0"/>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5938" y="4752975"/>
            <a:ext cx="7013575" cy="166211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cs typeface="+mn-cs"/>
              </a:rPr>
              <a:t>Microsoft Research </a:t>
            </a:r>
            <a:br>
              <a:rPr lang="en-US" sz="6000" dirty="0">
                <a:latin typeface="+mn-lt"/>
                <a:cs typeface="+mn-cs"/>
              </a:rPr>
            </a:br>
            <a:r>
              <a:rPr lang="en-US" sz="6000" dirty="0">
                <a:latin typeface="+mn-lt"/>
                <a:cs typeface="+mn-cs"/>
              </a:rPr>
              <a:t>Faculty Summit 2008</a:t>
            </a:r>
            <a:endParaRPr lang="en-US" sz="8800" dirty="0">
              <a:solidFill>
                <a:schemeClr val="bg1"/>
              </a:solidFill>
              <a:latin typeface="+mn-lt"/>
              <a:cs typeface="+mn-cs"/>
            </a:endParaRPr>
          </a:p>
        </p:txBody>
      </p:sp>
      <p:pic>
        <p:nvPicPr>
          <p:cNvPr id="3" name="Picture 4" descr="Research_bL_r.png"/>
          <p:cNvPicPr>
            <a:picLocks noChangeAspect="1"/>
          </p:cNvPicPr>
          <p:nvPr/>
        </p:nvPicPr>
        <p:blipFill>
          <a:blip r:embed="rId3"/>
          <a:srcRect/>
          <a:stretch>
            <a:fillRect/>
          </a:stretch>
        </p:blipFill>
        <p:spPr bwMode="auto">
          <a:xfrm>
            <a:off x="9948863" y="206375"/>
            <a:ext cx="1709737" cy="474663"/>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85" r:id="rId1"/>
    <p:sldLayoutId id="2147483786" r:id="rId2"/>
    <p:sldLayoutId id="2147483778" r:id="rId3"/>
    <p:sldLayoutId id="2147483779" r:id="rId4"/>
    <p:sldLayoutId id="2147483780" r:id="rId5"/>
    <p:sldLayoutId id="2147483781" r:id="rId6"/>
    <p:sldLayoutId id="2147483782" r:id="rId7"/>
    <p:sldLayoutId id="2147483783" r:id="rId8"/>
    <p:sldLayoutId id="2147483787" r:id="rId9"/>
    <p:sldLayoutId id="2147483788" r:id="rId10"/>
    <p:sldLayoutId id="2147483789"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6146"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6148"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4" r:id="rId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jpeg"/><Relationship Id="rId18" Type="http://schemas.openxmlformats.org/officeDocument/2006/relationships/image" Target="../media/image25.jpeg"/><Relationship Id="rId26" Type="http://schemas.openxmlformats.org/officeDocument/2006/relationships/hyperlink" Target="http://research.microsoft.com/" TargetMode="External"/><Relationship Id="rId3" Type="http://schemas.openxmlformats.org/officeDocument/2006/relationships/hyperlink" Target="http://www.bl.uk/" TargetMode="External"/><Relationship Id="rId21" Type="http://schemas.openxmlformats.org/officeDocument/2006/relationships/image" Target="../media/image26.png"/><Relationship Id="rId7" Type="http://schemas.openxmlformats.org/officeDocument/2006/relationships/hyperlink" Target="http://www.statsbiblioteket.dk/" TargetMode="External"/><Relationship Id="rId12" Type="http://schemas.openxmlformats.org/officeDocument/2006/relationships/image" Target="../media/image20.png"/><Relationship Id="rId17" Type="http://schemas.openxmlformats.org/officeDocument/2006/relationships/hyperlink" Target="http://www.hatii.arts.gla.ac.uk/index.html" TargetMode="External"/><Relationship Id="rId25"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24.png"/><Relationship Id="rId20" Type="http://schemas.openxmlformats.org/officeDocument/2006/relationships/hyperlink" Target="http://www.gla.ac.uk/" TargetMode="External"/><Relationship Id="rId29" Type="http://schemas.openxmlformats.org/officeDocument/2006/relationships/image" Target="../media/image12.emf"/><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19.png"/><Relationship Id="rId24" Type="http://schemas.openxmlformats.org/officeDocument/2006/relationships/hyperlink" Target="http://www.ibm.com/nl/" TargetMode="External"/><Relationship Id="rId5" Type="http://schemas.openxmlformats.org/officeDocument/2006/relationships/image" Target="../media/image15.png"/><Relationship Id="rId15" Type="http://schemas.openxmlformats.org/officeDocument/2006/relationships/image" Target="../media/image23.png"/><Relationship Id="rId23" Type="http://schemas.openxmlformats.org/officeDocument/2006/relationships/image" Target="../media/image27.png"/><Relationship Id="rId28" Type="http://schemas.openxmlformats.org/officeDocument/2006/relationships/image" Target="../media/image30.png"/><Relationship Id="rId10" Type="http://schemas.openxmlformats.org/officeDocument/2006/relationships/hyperlink" Target="http://www.en.nationaalarchief.nl/default.asp" TargetMode="External"/><Relationship Id="rId19" Type="http://schemas.openxmlformats.org/officeDocument/2006/relationships/image" Target="http://www.hatii.arts.gla.ac.uk/graphics/hatiilogo.jpg" TargetMode="External"/><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http://www.gla.ac.uk/services/developmentalumni/graphics/crest.gif" TargetMode="External"/><Relationship Id="rId27"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p:cNvGrpSpPr>
          <p:nvPr/>
        </p:nvGrpSpPr>
        <p:grpSpPr bwMode="auto">
          <a:xfrm>
            <a:off x="5857408" y="1873250"/>
            <a:ext cx="6331417" cy="1365250"/>
            <a:chOff x="4572000" y="3786190"/>
            <a:chExt cx="3586734" cy="1143008"/>
          </a:xfrm>
        </p:grpSpPr>
        <p:grpSp>
          <p:nvGrpSpPr>
            <p:cNvPr id="3" name="Group 33"/>
            <p:cNvGrpSpPr>
              <a:grpSpLocks/>
            </p:cNvGrpSpPr>
            <p:nvPr/>
          </p:nvGrpSpPr>
          <p:grpSpPr bwMode="auto">
            <a:xfrm>
              <a:off x="5158338" y="3786190"/>
              <a:ext cx="3000396" cy="1143008"/>
              <a:chOff x="6000760" y="3786190"/>
              <a:chExt cx="3000396" cy="1143008"/>
            </a:xfrm>
          </p:grpSpPr>
          <p:sp>
            <p:nvSpPr>
              <p:cNvPr id="30" name="Rounded Rectangle 29"/>
              <p:cNvSpPr/>
              <p:nvPr/>
            </p:nvSpPr>
            <p:spPr>
              <a:xfrm>
                <a:off x="6000760" y="3786190"/>
                <a:ext cx="3000396" cy="1143008"/>
              </a:xfrm>
              <a:prstGeom prst="roundRect">
                <a:avLst/>
              </a:prstGeom>
              <a:gradFill rotWithShape="1">
                <a:gsLst>
                  <a:gs pos="0">
                    <a:srgbClr val="475A8D">
                      <a:tint val="92000"/>
                      <a:satMod val="170000"/>
                    </a:srgbClr>
                  </a:gs>
                  <a:gs pos="15000">
                    <a:srgbClr val="475A8D">
                      <a:tint val="92000"/>
                      <a:shade val="99000"/>
                      <a:satMod val="170000"/>
                    </a:srgbClr>
                  </a:gs>
                  <a:gs pos="62000">
                    <a:srgbClr val="475A8D">
                      <a:tint val="96000"/>
                      <a:shade val="80000"/>
                      <a:satMod val="170000"/>
                    </a:srgbClr>
                  </a:gs>
                  <a:gs pos="97000">
                    <a:srgbClr val="475A8D">
                      <a:tint val="98000"/>
                      <a:shade val="63000"/>
                      <a:satMod val="170000"/>
                    </a:srgbClr>
                  </a:gs>
                  <a:gs pos="100000">
                    <a:srgbClr val="475A8D">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475A8D"/>
                </a:contourClr>
              </a:sp3d>
            </p:spPr>
            <p:txBody>
              <a:bodyPr anchor="b"/>
              <a:lstStyle/>
              <a:p>
                <a:pPr algn="ctr" fontAlgn="auto">
                  <a:spcBef>
                    <a:spcPts val="0"/>
                  </a:spcBef>
                  <a:spcAft>
                    <a:spcPts val="0"/>
                  </a:spcAft>
                  <a:defRPr/>
                </a:pPr>
                <a:r>
                  <a:rPr lang="de-DE" sz="2400" kern="0">
                    <a:solidFill>
                      <a:sysClr val="window" lastClr="FFFFFF"/>
                    </a:solidFill>
                    <a:latin typeface="Gill Sans MT"/>
                  </a:rPr>
                  <a:t>Transformer Box (Wrapper)</a:t>
                </a:r>
                <a:endParaRPr lang="en-US" sz="2400" kern="0">
                  <a:solidFill>
                    <a:sysClr val="window" lastClr="FFFFFF"/>
                  </a:solidFill>
                  <a:latin typeface="Gill Sans MT"/>
                </a:endParaRPr>
              </a:p>
            </p:txBody>
          </p:sp>
          <p:sp>
            <p:nvSpPr>
              <p:cNvPr id="31" name="Rounded Rectangle 30"/>
              <p:cNvSpPr/>
              <p:nvPr/>
            </p:nvSpPr>
            <p:spPr>
              <a:xfrm>
                <a:off x="6357950" y="3893347"/>
                <a:ext cx="2500330" cy="607223"/>
              </a:xfrm>
              <a:prstGeom prst="roundRect">
                <a:avLst/>
              </a:prstGeom>
              <a:gradFill rotWithShape="1">
                <a:gsLst>
                  <a:gs pos="0">
                    <a:srgbClr val="3891A7">
                      <a:tint val="92000"/>
                      <a:satMod val="170000"/>
                    </a:srgbClr>
                  </a:gs>
                  <a:gs pos="15000">
                    <a:srgbClr val="3891A7">
                      <a:tint val="92000"/>
                      <a:shade val="99000"/>
                      <a:satMod val="170000"/>
                    </a:srgbClr>
                  </a:gs>
                  <a:gs pos="62000">
                    <a:srgbClr val="3891A7">
                      <a:tint val="96000"/>
                      <a:shade val="80000"/>
                      <a:satMod val="170000"/>
                    </a:srgbClr>
                  </a:gs>
                  <a:gs pos="97000">
                    <a:srgbClr val="3891A7">
                      <a:tint val="98000"/>
                      <a:shade val="63000"/>
                      <a:satMod val="170000"/>
                    </a:srgbClr>
                  </a:gs>
                  <a:gs pos="100000">
                    <a:srgbClr val="3891A7">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3891A7"/>
                </a:contourClr>
              </a:sp3d>
            </p:spPr>
            <p:txBody>
              <a:bodyPr anchor="ctr"/>
              <a:lstStyle/>
              <a:p>
                <a:pPr algn="ctr" fontAlgn="auto">
                  <a:spcBef>
                    <a:spcPts val="0"/>
                  </a:spcBef>
                  <a:spcAft>
                    <a:spcPts val="0"/>
                  </a:spcAft>
                  <a:defRPr/>
                </a:pPr>
                <a:r>
                  <a:rPr lang="en-US" sz="2400" kern="0">
                    <a:solidFill>
                      <a:sysClr val="window" lastClr="FFFFFF"/>
                    </a:solidFill>
                    <a:latin typeface="Gill Sans MT"/>
                  </a:rPr>
                  <a:t>“ODF </a:t>
                </a:r>
                <a:r>
                  <a:rPr lang="en-US" sz="2400" kern="0">
                    <a:solidFill>
                      <a:sysClr val="window" lastClr="FFFFFF"/>
                    </a:solidFill>
                    <a:latin typeface="Gill Sans MT"/>
                    <a:sym typeface="Wingdings" pitchFamily="2" charset="2"/>
                  </a:rPr>
                  <a:t> OpenXML”</a:t>
                </a:r>
                <a:endParaRPr lang="en-US" sz="2400" kern="0">
                  <a:solidFill>
                    <a:sysClr val="window" lastClr="FFFFFF"/>
                  </a:solidFill>
                  <a:latin typeface="Gill Sans MT"/>
                </a:endParaRPr>
              </a:p>
            </p:txBody>
          </p:sp>
        </p:grpSp>
        <p:cxnSp>
          <p:nvCxnSpPr>
            <p:cNvPr id="29" name="AutoShape 4"/>
            <p:cNvCxnSpPr>
              <a:cxnSpLocks noChangeShapeType="1"/>
            </p:cNvCxnSpPr>
            <p:nvPr/>
          </p:nvCxnSpPr>
          <p:spPr bwMode="auto">
            <a:xfrm>
              <a:off x="4572000" y="3805116"/>
              <a:ext cx="800652" cy="0"/>
            </a:xfrm>
            <a:prstGeom prst="straightConnector1">
              <a:avLst/>
            </a:prstGeom>
            <a:noFill/>
            <a:ln w="76200" cap="flat" cmpd="sng" algn="ctr">
              <a:solidFill>
                <a:srgbClr val="FEB80A"/>
              </a:solidFill>
              <a:prstDash val="solid"/>
              <a:headEnd type="oval" w="med" len="med"/>
              <a:tailEnd type="oval" w="med" len="me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rgbClr val="FEB80A">
                  <a:shade val="80000"/>
                </a:srgbClr>
              </a:contourClr>
            </a:sp3d>
          </p:spPr>
        </p:cxnSp>
      </p:grpSp>
      <p:grpSp>
        <p:nvGrpSpPr>
          <p:cNvPr id="4" name="Group 77"/>
          <p:cNvGrpSpPr>
            <a:grpSpLocks/>
          </p:cNvGrpSpPr>
          <p:nvPr/>
        </p:nvGrpSpPr>
        <p:grpSpPr bwMode="auto">
          <a:xfrm>
            <a:off x="5798156" y="5086350"/>
            <a:ext cx="6390669" cy="1276350"/>
            <a:chOff x="4572000" y="5000636"/>
            <a:chExt cx="3586734" cy="1143008"/>
          </a:xfrm>
        </p:grpSpPr>
        <p:grpSp>
          <p:nvGrpSpPr>
            <p:cNvPr id="5" name="Group 33"/>
            <p:cNvGrpSpPr>
              <a:grpSpLocks/>
            </p:cNvGrpSpPr>
            <p:nvPr/>
          </p:nvGrpSpPr>
          <p:grpSpPr bwMode="auto">
            <a:xfrm>
              <a:off x="5158338" y="5000636"/>
              <a:ext cx="3000396" cy="1143008"/>
              <a:chOff x="6000760" y="3786190"/>
              <a:chExt cx="3000396" cy="1143008"/>
            </a:xfrm>
          </p:grpSpPr>
          <p:sp>
            <p:nvSpPr>
              <p:cNvPr id="20" name="Rounded Rectangle 19"/>
              <p:cNvSpPr/>
              <p:nvPr/>
            </p:nvSpPr>
            <p:spPr>
              <a:xfrm>
                <a:off x="6000760" y="3786190"/>
                <a:ext cx="3000396" cy="1143008"/>
              </a:xfrm>
              <a:prstGeom prst="roundRect">
                <a:avLst/>
              </a:prstGeom>
              <a:gradFill rotWithShape="1">
                <a:gsLst>
                  <a:gs pos="0">
                    <a:srgbClr val="475A8D">
                      <a:tint val="92000"/>
                      <a:satMod val="170000"/>
                    </a:srgbClr>
                  </a:gs>
                  <a:gs pos="15000">
                    <a:srgbClr val="475A8D">
                      <a:tint val="92000"/>
                      <a:shade val="99000"/>
                      <a:satMod val="170000"/>
                    </a:srgbClr>
                  </a:gs>
                  <a:gs pos="62000">
                    <a:srgbClr val="475A8D">
                      <a:tint val="96000"/>
                      <a:shade val="80000"/>
                      <a:satMod val="170000"/>
                    </a:srgbClr>
                  </a:gs>
                  <a:gs pos="97000">
                    <a:srgbClr val="475A8D">
                      <a:tint val="98000"/>
                      <a:shade val="63000"/>
                      <a:satMod val="170000"/>
                    </a:srgbClr>
                  </a:gs>
                  <a:gs pos="100000">
                    <a:srgbClr val="475A8D">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475A8D"/>
                </a:contourClr>
              </a:sp3d>
            </p:spPr>
            <p:txBody>
              <a:bodyPr anchor="b"/>
              <a:lstStyle/>
              <a:p>
                <a:pPr algn="ctr" fontAlgn="auto">
                  <a:spcBef>
                    <a:spcPts val="0"/>
                  </a:spcBef>
                  <a:spcAft>
                    <a:spcPts val="0"/>
                  </a:spcAft>
                  <a:defRPr/>
                </a:pPr>
                <a:r>
                  <a:rPr lang="de-DE" sz="2400" kern="0" dirty="0">
                    <a:solidFill>
                      <a:sysClr val="window" lastClr="FFFFFF"/>
                    </a:solidFill>
                    <a:latin typeface="Gill Sans MT"/>
                  </a:rPr>
                  <a:t>Transformer Box (Wrapper)</a:t>
                </a:r>
                <a:endParaRPr lang="en-US" sz="2400" kern="0" dirty="0">
                  <a:solidFill>
                    <a:sysClr val="window" lastClr="FFFFFF"/>
                  </a:solidFill>
                  <a:latin typeface="Gill Sans MT"/>
                </a:endParaRPr>
              </a:p>
            </p:txBody>
          </p:sp>
          <p:sp>
            <p:nvSpPr>
              <p:cNvPr id="21" name="Rounded Rectangle 20"/>
              <p:cNvSpPr/>
              <p:nvPr/>
            </p:nvSpPr>
            <p:spPr>
              <a:xfrm>
                <a:off x="6357950" y="3893347"/>
                <a:ext cx="2500330" cy="607223"/>
              </a:xfrm>
              <a:prstGeom prst="roundRect">
                <a:avLst/>
              </a:prstGeom>
              <a:gradFill rotWithShape="1">
                <a:gsLst>
                  <a:gs pos="0">
                    <a:srgbClr val="84AA33">
                      <a:tint val="92000"/>
                      <a:satMod val="170000"/>
                    </a:srgbClr>
                  </a:gs>
                  <a:gs pos="15000">
                    <a:srgbClr val="84AA33">
                      <a:tint val="92000"/>
                      <a:shade val="99000"/>
                      <a:satMod val="170000"/>
                    </a:srgbClr>
                  </a:gs>
                  <a:gs pos="62000">
                    <a:srgbClr val="84AA33">
                      <a:tint val="96000"/>
                      <a:shade val="80000"/>
                      <a:satMod val="170000"/>
                    </a:srgbClr>
                  </a:gs>
                  <a:gs pos="97000">
                    <a:srgbClr val="84AA33">
                      <a:tint val="98000"/>
                      <a:shade val="63000"/>
                      <a:satMod val="170000"/>
                    </a:srgbClr>
                  </a:gs>
                  <a:gs pos="100000">
                    <a:srgbClr val="84AA33">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84AA33"/>
                </a:contourClr>
              </a:sp3d>
            </p:spPr>
            <p:txBody>
              <a:bodyPr anchor="ctr"/>
              <a:lstStyle/>
              <a:p>
                <a:pPr algn="ctr" fontAlgn="auto">
                  <a:spcBef>
                    <a:spcPts val="0"/>
                  </a:spcBef>
                  <a:spcAft>
                    <a:spcPts val="0"/>
                  </a:spcAft>
                  <a:defRPr/>
                </a:pPr>
                <a:r>
                  <a:rPr lang="en-US" sz="2400" kern="0">
                    <a:solidFill>
                      <a:sysClr val="window" lastClr="FFFFFF"/>
                    </a:solidFill>
                    <a:latin typeface="Gill Sans MT"/>
                  </a:rPr>
                  <a:t>“WP </a:t>
                </a:r>
                <a:r>
                  <a:rPr lang="en-US" sz="2400" kern="0">
                    <a:solidFill>
                      <a:sysClr val="window" lastClr="FFFFFF"/>
                    </a:solidFill>
                    <a:latin typeface="Gill Sans MT"/>
                    <a:sym typeface="Wingdings" pitchFamily="2" charset="2"/>
                  </a:rPr>
                  <a:t> OpenXML”</a:t>
                </a:r>
                <a:endParaRPr lang="en-US" sz="2400" kern="0">
                  <a:solidFill>
                    <a:sysClr val="window" lastClr="FFFFFF"/>
                  </a:solidFill>
                  <a:latin typeface="Gill Sans MT"/>
                </a:endParaRPr>
              </a:p>
            </p:txBody>
          </p:sp>
        </p:grpSp>
        <p:cxnSp>
          <p:nvCxnSpPr>
            <p:cNvPr id="19" name="AutoShape 4"/>
            <p:cNvCxnSpPr>
              <a:cxnSpLocks noChangeShapeType="1"/>
            </p:cNvCxnSpPr>
            <p:nvPr/>
          </p:nvCxnSpPr>
          <p:spPr bwMode="auto">
            <a:xfrm>
              <a:off x="4572000" y="4987671"/>
              <a:ext cx="800652" cy="0"/>
            </a:xfrm>
            <a:prstGeom prst="straightConnector1">
              <a:avLst/>
            </a:prstGeom>
            <a:noFill/>
            <a:ln w="76200" cap="flat" cmpd="sng" algn="ctr">
              <a:solidFill>
                <a:srgbClr val="FEB80A"/>
              </a:solidFill>
              <a:prstDash val="solid"/>
              <a:headEnd type="oval" w="med" len="med"/>
              <a:tailEnd type="oval" w="med" len="me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rgbClr val="FEB80A">
                  <a:shade val="80000"/>
                </a:srgbClr>
              </a:contourClr>
            </a:sp3d>
          </p:spPr>
        </p:cxnSp>
      </p:grpSp>
      <p:grpSp>
        <p:nvGrpSpPr>
          <p:cNvPr id="6" name="Group 34"/>
          <p:cNvGrpSpPr>
            <a:grpSpLocks/>
          </p:cNvGrpSpPr>
          <p:nvPr/>
        </p:nvGrpSpPr>
        <p:grpSpPr bwMode="auto">
          <a:xfrm>
            <a:off x="4837440" y="1428750"/>
            <a:ext cx="7419101" cy="5156200"/>
            <a:chOff x="4857752" y="2500306"/>
            <a:chExt cx="4143404" cy="4143404"/>
          </a:xfrm>
        </p:grpSpPr>
        <p:grpSp>
          <p:nvGrpSpPr>
            <p:cNvPr id="7" name="Group 33"/>
            <p:cNvGrpSpPr>
              <a:grpSpLocks/>
            </p:cNvGrpSpPr>
            <p:nvPr/>
          </p:nvGrpSpPr>
          <p:grpSpPr bwMode="auto">
            <a:xfrm>
              <a:off x="6000760" y="4143380"/>
              <a:ext cx="3000396" cy="1143008"/>
              <a:chOff x="6000760" y="3786190"/>
              <a:chExt cx="3000396" cy="1143008"/>
            </a:xfrm>
          </p:grpSpPr>
          <p:sp>
            <p:nvSpPr>
              <p:cNvPr id="59" name="Rounded Rectangle 58"/>
              <p:cNvSpPr/>
              <p:nvPr/>
            </p:nvSpPr>
            <p:spPr>
              <a:xfrm>
                <a:off x="6000760" y="3786190"/>
                <a:ext cx="3000396" cy="1143008"/>
              </a:xfrm>
              <a:prstGeom prst="roundRect">
                <a:avLst/>
              </a:prstGeom>
              <a:gradFill rotWithShape="1">
                <a:gsLst>
                  <a:gs pos="0">
                    <a:srgbClr val="475A8D">
                      <a:tint val="92000"/>
                      <a:satMod val="170000"/>
                    </a:srgbClr>
                  </a:gs>
                  <a:gs pos="15000">
                    <a:srgbClr val="475A8D">
                      <a:tint val="92000"/>
                      <a:shade val="99000"/>
                      <a:satMod val="170000"/>
                    </a:srgbClr>
                  </a:gs>
                  <a:gs pos="62000">
                    <a:srgbClr val="475A8D">
                      <a:tint val="96000"/>
                      <a:shade val="80000"/>
                      <a:satMod val="170000"/>
                    </a:srgbClr>
                  </a:gs>
                  <a:gs pos="97000">
                    <a:srgbClr val="475A8D">
                      <a:tint val="98000"/>
                      <a:shade val="63000"/>
                      <a:satMod val="170000"/>
                    </a:srgbClr>
                  </a:gs>
                  <a:gs pos="100000">
                    <a:srgbClr val="475A8D">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475A8D"/>
                </a:contourClr>
              </a:sp3d>
            </p:spPr>
            <p:txBody>
              <a:bodyPr anchor="b"/>
              <a:lstStyle/>
              <a:p>
                <a:pPr algn="ctr" fontAlgn="auto">
                  <a:spcBef>
                    <a:spcPts val="0"/>
                  </a:spcBef>
                  <a:spcAft>
                    <a:spcPts val="0"/>
                  </a:spcAft>
                  <a:defRPr/>
                </a:pPr>
                <a:r>
                  <a:rPr lang="de-DE" sz="2400" kern="0">
                    <a:solidFill>
                      <a:sysClr val="window" lastClr="FFFFFF"/>
                    </a:solidFill>
                    <a:latin typeface="Gill Sans MT"/>
                  </a:rPr>
                  <a:t>Transformer Box (Wrapper)</a:t>
                </a:r>
                <a:endParaRPr lang="en-US" sz="2400" kern="0">
                  <a:solidFill>
                    <a:sysClr val="window" lastClr="FFFFFF"/>
                  </a:solidFill>
                  <a:latin typeface="Gill Sans MT"/>
                </a:endParaRPr>
              </a:p>
            </p:txBody>
          </p:sp>
          <p:sp>
            <p:nvSpPr>
              <p:cNvPr id="60" name="Rounded Rectangle 59"/>
              <p:cNvSpPr/>
              <p:nvPr/>
            </p:nvSpPr>
            <p:spPr>
              <a:xfrm>
                <a:off x="6357950" y="3893347"/>
                <a:ext cx="2500330" cy="607223"/>
              </a:xfrm>
              <a:prstGeom prst="roundRect">
                <a:avLst/>
              </a:prstGeom>
              <a:gradFill rotWithShape="1">
                <a:gsLst>
                  <a:gs pos="0">
                    <a:srgbClr val="964305">
                      <a:tint val="92000"/>
                      <a:satMod val="170000"/>
                    </a:srgbClr>
                  </a:gs>
                  <a:gs pos="15000">
                    <a:srgbClr val="964305">
                      <a:tint val="92000"/>
                      <a:shade val="99000"/>
                      <a:satMod val="170000"/>
                    </a:srgbClr>
                  </a:gs>
                  <a:gs pos="62000">
                    <a:srgbClr val="964305">
                      <a:tint val="96000"/>
                      <a:shade val="80000"/>
                      <a:satMod val="170000"/>
                    </a:srgbClr>
                  </a:gs>
                  <a:gs pos="97000">
                    <a:srgbClr val="964305">
                      <a:tint val="98000"/>
                      <a:shade val="63000"/>
                      <a:satMod val="170000"/>
                    </a:srgbClr>
                  </a:gs>
                  <a:gs pos="100000">
                    <a:srgbClr val="964305">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964305"/>
                </a:contourClr>
              </a:sp3d>
            </p:spPr>
            <p:txBody>
              <a:bodyPr anchor="ctr"/>
              <a:lstStyle/>
              <a:p>
                <a:pPr algn="ctr" fontAlgn="auto">
                  <a:spcBef>
                    <a:spcPts val="0"/>
                  </a:spcBef>
                  <a:spcAft>
                    <a:spcPts val="0"/>
                  </a:spcAft>
                  <a:defRPr/>
                </a:pPr>
                <a:r>
                  <a:rPr lang="en-US" sz="2400" kern="0">
                    <a:solidFill>
                      <a:sysClr val="window" lastClr="FFFFFF"/>
                    </a:solidFill>
                    <a:latin typeface="Gill Sans MT"/>
                  </a:rPr>
                  <a:t>“Binary </a:t>
                </a:r>
                <a:r>
                  <a:rPr lang="en-US" sz="2400" kern="0">
                    <a:solidFill>
                      <a:sysClr val="window" lastClr="FFFFFF"/>
                    </a:solidFill>
                    <a:latin typeface="Gill Sans MT"/>
                    <a:sym typeface="Wingdings" pitchFamily="2" charset="2"/>
                  </a:rPr>
                  <a:t> OpenXML”</a:t>
                </a:r>
                <a:endParaRPr lang="en-US" sz="2400" kern="0">
                  <a:solidFill>
                    <a:sysClr val="window" lastClr="FFFFFF"/>
                  </a:solidFill>
                  <a:latin typeface="Gill Sans MT"/>
                </a:endParaRPr>
              </a:p>
            </p:txBody>
          </p:sp>
        </p:grpSp>
        <p:cxnSp>
          <p:nvCxnSpPr>
            <p:cNvPr id="57" name="AutoShape 4"/>
            <p:cNvCxnSpPr>
              <a:cxnSpLocks noChangeShapeType="1"/>
            </p:cNvCxnSpPr>
            <p:nvPr/>
          </p:nvCxnSpPr>
          <p:spPr bwMode="auto">
            <a:xfrm>
              <a:off x="5414422" y="4178691"/>
              <a:ext cx="800652" cy="0"/>
            </a:xfrm>
            <a:prstGeom prst="straightConnector1">
              <a:avLst/>
            </a:prstGeom>
            <a:noFill/>
            <a:ln w="76200" cap="flat" cmpd="sng" algn="ctr">
              <a:solidFill>
                <a:srgbClr val="FEB80A"/>
              </a:solidFill>
              <a:prstDash val="solid"/>
              <a:headEnd type="oval" w="med" len="med"/>
              <a:tailEnd type="oval" w="med" len="me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rgbClr val="FEB80A">
                  <a:shade val="80000"/>
                </a:srgbClr>
              </a:contourClr>
            </a:sp3d>
          </p:spPr>
        </p:cxnSp>
        <p:sp>
          <p:nvSpPr>
            <p:cNvPr id="58" name="Rounded Rectangle 57"/>
            <p:cNvSpPr/>
            <p:nvPr/>
          </p:nvSpPr>
          <p:spPr>
            <a:xfrm>
              <a:off x="4857752" y="2500306"/>
              <a:ext cx="928694" cy="4143404"/>
            </a:xfrm>
            <a:prstGeom prst="roundRect">
              <a:avLst/>
            </a:prstGeom>
            <a:gradFill rotWithShape="1">
              <a:gsLst>
                <a:gs pos="0">
                  <a:srgbClr val="FEB80A">
                    <a:tint val="92000"/>
                    <a:satMod val="170000"/>
                  </a:srgbClr>
                </a:gs>
                <a:gs pos="15000">
                  <a:srgbClr val="FEB80A">
                    <a:tint val="92000"/>
                    <a:shade val="99000"/>
                    <a:satMod val="170000"/>
                  </a:srgbClr>
                </a:gs>
                <a:gs pos="62000">
                  <a:srgbClr val="FEB80A">
                    <a:tint val="96000"/>
                    <a:shade val="80000"/>
                    <a:satMod val="170000"/>
                  </a:srgbClr>
                </a:gs>
                <a:gs pos="97000">
                  <a:srgbClr val="FEB80A">
                    <a:tint val="98000"/>
                    <a:shade val="63000"/>
                    <a:satMod val="170000"/>
                  </a:srgbClr>
                </a:gs>
                <a:gs pos="100000">
                  <a:srgbClr val="FEB80A">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EB80A"/>
              </a:contourClr>
            </a:sp3d>
          </p:spPr>
          <p:txBody>
            <a:bodyPr lIns="0" rIns="0" anchor="ctr"/>
            <a:lstStyle/>
            <a:p>
              <a:pPr algn="ctr" fontAlgn="auto">
                <a:spcBef>
                  <a:spcPts val="0"/>
                </a:spcBef>
                <a:spcAft>
                  <a:spcPts val="0"/>
                </a:spcAft>
                <a:defRPr/>
              </a:pPr>
              <a:r>
                <a:rPr lang="de-DE" sz="2400" kern="0" dirty="0">
                  <a:solidFill>
                    <a:sysClr val="windowText" lastClr="000000"/>
                  </a:solidFill>
                  <a:latin typeface="Gill Sans MT"/>
                </a:rPr>
                <a:t>TB</a:t>
              </a:r>
            </a:p>
            <a:p>
              <a:pPr algn="ctr" fontAlgn="auto">
                <a:spcBef>
                  <a:spcPts val="0"/>
                </a:spcBef>
                <a:spcAft>
                  <a:spcPts val="0"/>
                </a:spcAft>
                <a:defRPr/>
              </a:pPr>
              <a:r>
                <a:rPr lang="de-DE" sz="2400" kern="0" dirty="0">
                  <a:solidFill>
                    <a:sysClr val="windowText" lastClr="000000"/>
                  </a:solidFill>
                  <a:latin typeface="Gill Sans MT"/>
                </a:rPr>
                <a:t>Interface</a:t>
              </a:r>
              <a:endParaRPr lang="en-US" sz="2400" kern="0" dirty="0">
                <a:solidFill>
                  <a:sysClr val="windowText" lastClr="000000"/>
                </a:solidFill>
                <a:latin typeface="Gill Sans MT"/>
              </a:endParaRPr>
            </a:p>
          </p:txBody>
        </p:sp>
      </p:grpSp>
      <p:sp>
        <p:nvSpPr>
          <p:cNvPr id="32" name="AutoShape 11"/>
          <p:cNvSpPr>
            <a:spLocks noChangeArrowheads="1"/>
          </p:cNvSpPr>
          <p:nvPr/>
        </p:nvSpPr>
        <p:spPr bwMode="auto">
          <a:xfrm>
            <a:off x="1591319" y="4718050"/>
            <a:ext cx="3081064" cy="1128194"/>
          </a:xfrm>
          <a:prstGeom prst="roundRect">
            <a:avLst>
              <a:gd name="adj" fmla="val 16667"/>
            </a:avLst>
          </a:prstGeom>
          <a:gradFill rotWithShape="1">
            <a:gsLst>
              <a:gs pos="0">
                <a:srgbClr val="964305">
                  <a:tint val="35000"/>
                  <a:satMod val="253000"/>
                </a:srgbClr>
              </a:gs>
              <a:gs pos="50000">
                <a:srgbClr val="964305">
                  <a:tint val="42000"/>
                  <a:satMod val="255000"/>
                </a:srgbClr>
              </a:gs>
              <a:gs pos="97000">
                <a:srgbClr val="964305">
                  <a:tint val="53000"/>
                  <a:satMod val="260000"/>
                </a:srgbClr>
              </a:gs>
              <a:gs pos="100000">
                <a:srgbClr val="964305">
                  <a:tint val="56000"/>
                  <a:satMod val="275000"/>
                </a:srgbClr>
              </a:gs>
            </a:gsLst>
            <a:path path="circle">
              <a:fillToRect l="50000" t="50000" r="50000" b="50000"/>
            </a:path>
          </a:gradFill>
          <a:ln w="9525" cap="flat" cmpd="sng" algn="ctr">
            <a:solidFill>
              <a:srgbClr val="964305"/>
            </a:solidFill>
            <a:prstDash val="solid"/>
            <a:headEnd/>
            <a:tailEnd/>
          </a:ln>
          <a:effectLst>
            <a:outerShdw blurRad="63500" dist="25400" dir="5400000" rotWithShape="0">
              <a:srgbClr val="000000">
                <a:alpha val="43137"/>
              </a:srgbClr>
            </a:outerShdw>
          </a:effectLst>
        </p:spPr>
        <p:txBody>
          <a:bodyPr anchor="ctr"/>
          <a:lstStyle/>
          <a:p>
            <a:pPr algn="ctr">
              <a:defRPr/>
            </a:pPr>
            <a:r>
              <a:rPr lang="de-DE" sz="2400" kern="0">
                <a:solidFill>
                  <a:sysClr val="windowText" lastClr="000000"/>
                </a:solidFill>
                <a:latin typeface="Gill Sans MT"/>
              </a:rPr>
              <a:t>Watch Folder Tool</a:t>
            </a:r>
            <a:endParaRPr lang="en-US" sz="2400" kern="0">
              <a:solidFill>
                <a:sysClr val="windowText" lastClr="000000"/>
              </a:solidFill>
              <a:latin typeface="Gill Sans MT"/>
            </a:endParaRPr>
          </a:p>
        </p:txBody>
      </p:sp>
      <p:sp>
        <p:nvSpPr>
          <p:cNvPr id="33" name="AutoShape 14"/>
          <p:cNvSpPr>
            <a:spLocks noChangeArrowheads="1"/>
          </p:cNvSpPr>
          <p:nvPr/>
        </p:nvSpPr>
        <p:spPr bwMode="auto">
          <a:xfrm>
            <a:off x="1591319" y="3295650"/>
            <a:ext cx="3081064" cy="1111250"/>
          </a:xfrm>
          <a:prstGeom prst="roundRect">
            <a:avLst>
              <a:gd name="adj" fmla="val 16667"/>
            </a:avLst>
          </a:prstGeom>
          <a:gradFill rotWithShape="1">
            <a:gsLst>
              <a:gs pos="0">
                <a:srgbClr val="84AA33">
                  <a:tint val="35000"/>
                  <a:satMod val="253000"/>
                </a:srgbClr>
              </a:gs>
              <a:gs pos="50000">
                <a:srgbClr val="84AA33">
                  <a:tint val="42000"/>
                  <a:satMod val="255000"/>
                </a:srgbClr>
              </a:gs>
              <a:gs pos="97000">
                <a:srgbClr val="84AA33">
                  <a:tint val="53000"/>
                  <a:satMod val="260000"/>
                </a:srgbClr>
              </a:gs>
              <a:gs pos="100000">
                <a:srgbClr val="84AA33">
                  <a:tint val="56000"/>
                  <a:satMod val="275000"/>
                </a:srgbClr>
              </a:gs>
            </a:gsLst>
            <a:path path="circle">
              <a:fillToRect l="50000" t="50000" r="50000" b="50000"/>
            </a:path>
          </a:gradFill>
          <a:ln w="9525" cap="flat" cmpd="sng" algn="ctr">
            <a:solidFill>
              <a:srgbClr val="84AA33"/>
            </a:solidFill>
            <a:prstDash val="solid"/>
            <a:headEnd/>
            <a:tailEnd/>
          </a:ln>
          <a:effectLst>
            <a:outerShdw blurRad="63500" dist="25400" dir="5400000" rotWithShape="0">
              <a:srgbClr val="000000">
                <a:alpha val="43137"/>
              </a:srgbClr>
            </a:outerShdw>
          </a:effectLst>
        </p:spPr>
        <p:txBody>
          <a:bodyPr anchor="ctr"/>
          <a:lstStyle/>
          <a:p>
            <a:pPr algn="ctr">
              <a:defRPr/>
            </a:pPr>
            <a:r>
              <a:rPr lang="de-DE" sz="2400" kern="0">
                <a:solidFill>
                  <a:sysClr val="windowText" lastClr="000000"/>
                </a:solidFill>
                <a:latin typeface="Gill Sans MT"/>
              </a:rPr>
              <a:t>Web Service</a:t>
            </a:r>
            <a:endParaRPr lang="en-US" sz="2400" kern="0">
              <a:solidFill>
                <a:sysClr val="windowText" lastClr="000000"/>
              </a:solidFill>
              <a:latin typeface="Gill Sans MT"/>
            </a:endParaRPr>
          </a:p>
        </p:txBody>
      </p:sp>
      <p:sp>
        <p:nvSpPr>
          <p:cNvPr id="34" name="AutoShape 17"/>
          <p:cNvSpPr>
            <a:spLocks noChangeArrowheads="1"/>
          </p:cNvSpPr>
          <p:nvPr/>
        </p:nvSpPr>
        <p:spPr bwMode="auto">
          <a:xfrm>
            <a:off x="1591319" y="1917700"/>
            <a:ext cx="3081064" cy="1066800"/>
          </a:xfrm>
          <a:prstGeom prst="roundRect">
            <a:avLst>
              <a:gd name="adj" fmla="val 16667"/>
            </a:avLst>
          </a:prstGeom>
          <a:gradFill rotWithShape="1">
            <a:gsLst>
              <a:gs pos="0">
                <a:srgbClr val="FEB80A">
                  <a:tint val="35000"/>
                  <a:satMod val="253000"/>
                </a:srgbClr>
              </a:gs>
              <a:gs pos="50000">
                <a:srgbClr val="FEB80A">
                  <a:tint val="42000"/>
                  <a:satMod val="255000"/>
                </a:srgbClr>
              </a:gs>
              <a:gs pos="97000">
                <a:srgbClr val="FEB80A">
                  <a:tint val="53000"/>
                  <a:satMod val="260000"/>
                </a:srgbClr>
              </a:gs>
              <a:gs pos="100000">
                <a:srgbClr val="FEB80A">
                  <a:tint val="56000"/>
                  <a:satMod val="275000"/>
                </a:srgbClr>
              </a:gs>
            </a:gsLst>
            <a:path path="circle">
              <a:fillToRect l="50000" t="50000" r="50000" b="50000"/>
            </a:path>
          </a:gradFill>
          <a:ln w="9525" cap="flat" cmpd="sng" algn="ctr">
            <a:solidFill>
              <a:srgbClr val="FEB80A"/>
            </a:solidFill>
            <a:prstDash val="solid"/>
            <a:headEnd/>
            <a:tailEnd/>
          </a:ln>
          <a:effectLst>
            <a:outerShdw blurRad="63500" dist="25400" dir="5400000" rotWithShape="0">
              <a:srgbClr val="000000">
                <a:alpha val="43137"/>
              </a:srgbClr>
            </a:outerShdw>
          </a:effectLst>
        </p:spPr>
        <p:txBody>
          <a:bodyPr anchor="ctr"/>
          <a:lstStyle/>
          <a:p>
            <a:pPr algn="ctr">
              <a:defRPr/>
            </a:pPr>
            <a:r>
              <a:rPr lang="de-DE" sz="2400" kern="0" dirty="0">
                <a:solidFill>
                  <a:sysClr val="windowText" lastClr="000000"/>
                </a:solidFill>
                <a:latin typeface="Gill Sans MT"/>
              </a:rPr>
              <a:t>ToooXML (GUI)</a:t>
            </a:r>
            <a:endParaRPr lang="en-US" sz="2400" kern="0" dirty="0">
              <a:solidFill>
                <a:sysClr val="windowText" lastClr="000000"/>
              </a:solidFill>
              <a:latin typeface="Gill Sans MT"/>
            </a:endParaRPr>
          </a:p>
        </p:txBody>
      </p:sp>
      <p:sp>
        <p:nvSpPr>
          <p:cNvPr id="24" name="Rectangle 2"/>
          <p:cNvSpPr txBox="1">
            <a:spLocks noChangeArrowheads="1"/>
          </p:cNvSpPr>
          <p:nvPr/>
        </p:nvSpPr>
        <p:spPr>
          <a:xfrm>
            <a:off x="533400" y="241300"/>
            <a:ext cx="8964960" cy="664797"/>
          </a:xfrm>
          <a:prstGeom prst="rect">
            <a:avLst/>
          </a:prstGeom>
        </p:spPr>
        <p:txBody>
          <a:bodyPr/>
          <a:lstStyle/>
          <a:p>
            <a:pPr marL="0" marR="0" lvl="0" indent="0" algn="l" defTabSz="1095375" rtl="0" eaLnBrk="1" fontAlgn="base" latinLnBrk="0" hangingPunct="1">
              <a:lnSpc>
                <a:spcPct val="90000"/>
              </a:lnSpc>
              <a:spcBef>
                <a:spcPct val="0"/>
              </a:spcBef>
              <a:spcAft>
                <a:spcPct val="0"/>
              </a:spcAft>
              <a:buClrTx/>
              <a:buSzTx/>
              <a:buFontTx/>
              <a:buNone/>
              <a:tabLst/>
              <a:defRPr/>
            </a:pPr>
            <a:r>
              <a:rPr lang="en-GB" sz="4800" spc="-36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cs typeface="Arial" charset="0"/>
              </a:rPr>
              <a:t>Document Conversion Architecture</a:t>
            </a:r>
            <a:endParaRPr kumimoji="0" lang="en-GB" sz="4800" b="0" i="0" u="none" strike="noStrike" kern="1200" cap="none" spc="-36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547220" y="1296820"/>
            <a:ext cx="7237120" cy="657874"/>
            <a:chOff x="3246" y="3118246"/>
            <a:chExt cx="5625292" cy="944562"/>
          </a:xfrm>
          <a:solidFill>
            <a:schemeClr val="accent3"/>
          </a:solidFill>
          <a:scene3d>
            <a:camera prst="orthographicFront"/>
            <a:lightRig rig="flat" dir="t"/>
          </a:scene3d>
        </p:grpSpPr>
        <p:sp>
          <p:nvSpPr>
            <p:cNvPr id="25" name="Rounded Rectangle 24"/>
            <p:cNvSpPr/>
            <p:nvPr/>
          </p:nvSpPr>
          <p:spPr>
            <a:xfrm>
              <a:off x="3246" y="3118246"/>
              <a:ext cx="5625292" cy="94456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sp>
        <p:sp>
          <p:nvSpPr>
            <p:cNvPr id="27" name="Rounded Rectangle 10"/>
            <p:cNvSpPr/>
            <p:nvPr/>
          </p:nvSpPr>
          <p:spPr>
            <a:xfrm>
              <a:off x="49356" y="3164356"/>
              <a:ext cx="5533072" cy="8523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lvl="0" algn="ctr" defTabSz="914099" fontAlgn="auto">
                <a:lnSpc>
                  <a:spcPct val="90000"/>
                </a:lnSpc>
                <a:spcBef>
                  <a:spcPts val="0"/>
                </a:spcBef>
                <a:spcAft>
                  <a:spcPts val="0"/>
                </a:spcAft>
                <a:defRPr/>
              </a:pPr>
              <a:r>
                <a:rPr lang="en-US" sz="2300" dirty="0">
                  <a:solidFill>
                    <a:srgbClr val="FFFFFF"/>
                  </a:solidFill>
                  <a:effectLst>
                    <a:outerShdw blurRad="38100" dist="38100" dir="2700000" algn="tl">
                      <a:srgbClr val="000000">
                        <a:alpha val="43137"/>
                      </a:srgbClr>
                    </a:outerShdw>
                  </a:effectLst>
                </a:rPr>
                <a:t>Ensuring Open Connections</a:t>
              </a:r>
            </a:p>
          </p:txBody>
        </p:sp>
      </p:grpSp>
      <p:grpSp>
        <p:nvGrpSpPr>
          <p:cNvPr id="3" name="Group 10"/>
          <p:cNvGrpSpPr/>
          <p:nvPr/>
        </p:nvGrpSpPr>
        <p:grpSpPr>
          <a:xfrm>
            <a:off x="547220" y="2119780"/>
            <a:ext cx="7237120" cy="657874"/>
            <a:chOff x="3246" y="3118246"/>
            <a:chExt cx="5625292" cy="944562"/>
          </a:xfrm>
          <a:solidFill>
            <a:schemeClr val="accent3"/>
          </a:solidFill>
          <a:scene3d>
            <a:camera prst="orthographicFront"/>
            <a:lightRig rig="flat" dir="t"/>
          </a:scene3d>
        </p:grpSpPr>
        <p:sp>
          <p:nvSpPr>
            <p:cNvPr id="31" name="Rounded Rectangle 30"/>
            <p:cNvSpPr/>
            <p:nvPr/>
          </p:nvSpPr>
          <p:spPr>
            <a:xfrm>
              <a:off x="3246" y="3118246"/>
              <a:ext cx="5625292" cy="94456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sp>
        <p:sp>
          <p:nvSpPr>
            <p:cNvPr id="34" name="Rounded Rectangle 10"/>
            <p:cNvSpPr/>
            <p:nvPr/>
          </p:nvSpPr>
          <p:spPr>
            <a:xfrm>
              <a:off x="49356" y="3164356"/>
              <a:ext cx="5533072" cy="85234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lvl="0" algn="ctr" defTabSz="914099">
                <a:lnSpc>
                  <a:spcPct val="90000"/>
                </a:lnSpc>
                <a:defRPr/>
              </a:pPr>
              <a:r>
                <a:rPr lang="en-US" sz="2300" dirty="0">
                  <a:solidFill>
                    <a:srgbClr val="FFFFFF"/>
                  </a:solidFill>
                  <a:effectLst>
                    <a:outerShdw blurRad="38100" dist="38100" dir="2700000" algn="tl">
                      <a:srgbClr val="000000">
                        <a:alpha val="43137"/>
                      </a:srgbClr>
                    </a:outerShdw>
                  </a:effectLst>
                </a:rPr>
                <a:t>Data Portability</a:t>
              </a:r>
            </a:p>
          </p:txBody>
        </p:sp>
      </p:grpSp>
      <p:grpSp>
        <p:nvGrpSpPr>
          <p:cNvPr id="4" name="Group 10"/>
          <p:cNvGrpSpPr/>
          <p:nvPr/>
        </p:nvGrpSpPr>
        <p:grpSpPr>
          <a:xfrm>
            <a:off x="547220" y="2942740"/>
            <a:ext cx="7237120" cy="657874"/>
            <a:chOff x="3246" y="3118246"/>
            <a:chExt cx="5625292" cy="944562"/>
          </a:xfrm>
          <a:solidFill>
            <a:schemeClr val="accent3"/>
          </a:solidFill>
          <a:scene3d>
            <a:camera prst="orthographicFront"/>
            <a:lightRig rig="flat" dir="t"/>
          </a:scene3d>
        </p:grpSpPr>
        <p:sp>
          <p:nvSpPr>
            <p:cNvPr id="36" name="Rounded Rectangle 35"/>
            <p:cNvSpPr/>
            <p:nvPr/>
          </p:nvSpPr>
          <p:spPr>
            <a:xfrm>
              <a:off x="3246" y="3118246"/>
              <a:ext cx="5625292" cy="94456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sp>
        <p:sp>
          <p:nvSpPr>
            <p:cNvPr id="37" name="Rounded Rectangle 10"/>
            <p:cNvSpPr/>
            <p:nvPr/>
          </p:nvSpPr>
          <p:spPr>
            <a:xfrm>
              <a:off x="49356" y="3164356"/>
              <a:ext cx="5533072" cy="852342"/>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lvl="0" algn="ctr" defTabSz="914099">
                <a:lnSpc>
                  <a:spcPct val="90000"/>
                </a:lnSpc>
                <a:defRPr/>
              </a:pPr>
              <a:r>
                <a:rPr lang="en-US" sz="2300" dirty="0">
                  <a:solidFill>
                    <a:srgbClr val="FFFFFF"/>
                  </a:solidFill>
                  <a:effectLst>
                    <a:outerShdw blurRad="38100" dist="38100" dir="2700000" algn="tl">
                      <a:srgbClr val="000000">
                        <a:alpha val="43137"/>
                      </a:srgbClr>
                    </a:outerShdw>
                  </a:effectLst>
                </a:rPr>
                <a:t>Enhanced Support for Standards</a:t>
              </a:r>
            </a:p>
          </p:txBody>
        </p:sp>
      </p:grpSp>
      <p:grpSp>
        <p:nvGrpSpPr>
          <p:cNvPr id="5" name="Group 10"/>
          <p:cNvGrpSpPr/>
          <p:nvPr/>
        </p:nvGrpSpPr>
        <p:grpSpPr>
          <a:xfrm>
            <a:off x="547220" y="3765700"/>
            <a:ext cx="7237120" cy="657874"/>
            <a:chOff x="3246" y="3118246"/>
            <a:chExt cx="5625292" cy="944562"/>
          </a:xfrm>
          <a:solidFill>
            <a:schemeClr val="accent3"/>
          </a:solidFill>
          <a:scene3d>
            <a:camera prst="orthographicFront"/>
            <a:lightRig rig="flat" dir="t"/>
          </a:scene3d>
        </p:grpSpPr>
        <p:sp>
          <p:nvSpPr>
            <p:cNvPr id="39" name="Rounded Rectangle 38"/>
            <p:cNvSpPr/>
            <p:nvPr/>
          </p:nvSpPr>
          <p:spPr>
            <a:xfrm>
              <a:off x="3246" y="3118246"/>
              <a:ext cx="5625292" cy="94456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sp>
        <p:sp>
          <p:nvSpPr>
            <p:cNvPr id="40" name="Rounded Rectangle 10"/>
            <p:cNvSpPr/>
            <p:nvPr/>
          </p:nvSpPr>
          <p:spPr>
            <a:xfrm>
              <a:off x="49356" y="3164356"/>
              <a:ext cx="5533072" cy="85234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lvl="0" algn="ctr" defTabSz="914099">
                <a:lnSpc>
                  <a:spcPct val="90000"/>
                </a:lnSpc>
                <a:defRPr/>
              </a:pPr>
              <a:r>
                <a:rPr lang="en-US" sz="2300" dirty="0">
                  <a:solidFill>
                    <a:srgbClr val="FFFFFF"/>
                  </a:solidFill>
                  <a:effectLst>
                    <a:outerShdw blurRad="38100" dist="38100" dir="2700000" algn="tl">
                      <a:srgbClr val="000000">
                        <a:alpha val="43137"/>
                      </a:srgbClr>
                    </a:outerShdw>
                  </a:effectLst>
                </a:rPr>
                <a:t>Open Engagement</a:t>
              </a:r>
            </a:p>
          </p:txBody>
        </p:sp>
      </p:grpSp>
      <p:pic>
        <p:nvPicPr>
          <p:cNvPr id="19" name="Picture 4" descr="C:\Program Files\Microsoft Resource DVD Artwork\DVD_ART\Artwork_Imagery\Shapes and Graphics\Bar\white bar.png"/>
          <p:cNvPicPr>
            <a:picLocks noChangeAspect="1" noChangeArrowheads="1"/>
          </p:cNvPicPr>
          <p:nvPr/>
        </p:nvPicPr>
        <p:blipFill>
          <a:blip r:embed="rId3"/>
          <a:srcRect b="20213"/>
          <a:stretch>
            <a:fillRect/>
          </a:stretch>
        </p:blipFill>
        <p:spPr bwMode="auto">
          <a:xfrm rot="16200000">
            <a:off x="8337511" y="560666"/>
            <a:ext cx="3131823" cy="4570808"/>
          </a:xfrm>
          <a:prstGeom prst="rect">
            <a:avLst/>
          </a:prstGeom>
          <a:noFill/>
        </p:spPr>
      </p:pic>
      <p:pic>
        <p:nvPicPr>
          <p:cNvPr id="33" name="Picture 4" descr="C:\Program Files\Microsoft Resource DVD Artwork\DVD_ART\Artwork_Imagery\Shapes and Graphics\Bar\white bar.png"/>
          <p:cNvPicPr>
            <a:picLocks noChangeAspect="1" noChangeArrowheads="1"/>
          </p:cNvPicPr>
          <p:nvPr/>
        </p:nvPicPr>
        <p:blipFill>
          <a:blip r:embed="rId3"/>
          <a:srcRect/>
          <a:stretch>
            <a:fillRect/>
          </a:stretch>
        </p:blipFill>
        <p:spPr bwMode="auto">
          <a:xfrm rot="16200000">
            <a:off x="5348745" y="-708162"/>
            <a:ext cx="1491343" cy="12188826"/>
          </a:xfrm>
          <a:prstGeom prst="rect">
            <a:avLst/>
          </a:prstGeom>
          <a:noFill/>
        </p:spPr>
      </p:pic>
      <p:sp>
        <p:nvSpPr>
          <p:cNvPr id="16" name="Title 15"/>
          <p:cNvSpPr>
            <a:spLocks noGrp="1"/>
          </p:cNvSpPr>
          <p:nvPr>
            <p:ph type="title"/>
          </p:nvPr>
        </p:nvSpPr>
        <p:spPr/>
        <p:txBody>
          <a:bodyPr>
            <a:normAutofit fontScale="90000"/>
          </a:bodyPr>
          <a:lstStyle/>
          <a:p>
            <a:r>
              <a:rPr lang="en-US" dirty="0" smtClean="0"/>
              <a:t>Announcing: Microsoft Interoperability Principles</a:t>
            </a:r>
            <a:br>
              <a:rPr lang="en-US" dirty="0" smtClean="0"/>
            </a:br>
            <a:r>
              <a:rPr lang="en-US" sz="1800" i="1" dirty="0" smtClean="0"/>
              <a:t>February 21, 2008</a:t>
            </a:r>
            <a:endParaRPr lang="en-US" i="1" dirty="0"/>
          </a:p>
        </p:txBody>
      </p:sp>
      <p:pic>
        <p:nvPicPr>
          <p:cNvPr id="22" name="Rectangle 37"/>
          <p:cNvPicPr>
            <a:picLocks noChangeArrowheads="1"/>
          </p:cNvPicPr>
          <p:nvPr/>
        </p:nvPicPr>
        <p:blipFill>
          <a:blip r:embed="rId4" cstate="print"/>
          <a:stretch>
            <a:fillRect/>
          </a:stretch>
        </p:blipFill>
        <p:spPr bwMode="invGray">
          <a:xfrm>
            <a:off x="8264752" y="3726180"/>
            <a:ext cx="2683020" cy="518445"/>
          </a:xfrm>
          <a:prstGeom prst="rect">
            <a:avLst/>
          </a:prstGeom>
          <a:noFill/>
          <a:ln>
            <a:noFill/>
          </a:ln>
        </p:spPr>
      </p:pic>
      <p:pic>
        <p:nvPicPr>
          <p:cNvPr id="23" name="Rectangle 89100"/>
          <p:cNvPicPr>
            <a:picLocks noChangeArrowheads="1"/>
          </p:cNvPicPr>
          <p:nvPr/>
        </p:nvPicPr>
        <p:blipFill>
          <a:blip r:embed="rId5" cstate="print"/>
          <a:stretch>
            <a:fillRect/>
          </a:stretch>
        </p:blipFill>
        <p:spPr bwMode="invGray">
          <a:xfrm>
            <a:off x="9057026" y="2933588"/>
            <a:ext cx="2676239" cy="335392"/>
          </a:xfrm>
          <a:prstGeom prst="rect">
            <a:avLst/>
          </a:prstGeom>
          <a:noFill/>
          <a:ln>
            <a:noFill/>
          </a:ln>
        </p:spPr>
      </p:pic>
      <p:grpSp>
        <p:nvGrpSpPr>
          <p:cNvPr id="6" name="Group 26"/>
          <p:cNvGrpSpPr/>
          <p:nvPr/>
        </p:nvGrpSpPr>
        <p:grpSpPr>
          <a:xfrm>
            <a:off x="9849298" y="2050469"/>
            <a:ext cx="1874701" cy="423188"/>
            <a:chOff x="-1905000" y="1066800"/>
            <a:chExt cx="1571284" cy="472805"/>
          </a:xfrm>
        </p:grpSpPr>
        <p:pic>
          <p:nvPicPr>
            <p:cNvPr id="21" name="Rectangle 8219"/>
            <p:cNvPicPr>
              <a:picLocks noChangeArrowheads="1"/>
            </p:cNvPicPr>
            <p:nvPr/>
          </p:nvPicPr>
          <p:blipFill>
            <a:blip r:embed="rId6" cstate="print"/>
            <a:srcRect r="58328"/>
            <a:stretch>
              <a:fillRect/>
            </a:stretch>
          </p:blipFill>
          <p:spPr bwMode="invGray">
            <a:xfrm>
              <a:off x="-1905000" y="1066800"/>
              <a:ext cx="1143000" cy="472805"/>
            </a:xfrm>
            <a:prstGeom prst="rect">
              <a:avLst/>
            </a:prstGeom>
            <a:noFill/>
            <a:ln>
              <a:noFill/>
            </a:ln>
          </p:spPr>
        </p:pic>
        <p:pic>
          <p:nvPicPr>
            <p:cNvPr id="26" name="Rectangle 8219"/>
            <p:cNvPicPr>
              <a:picLocks noChangeArrowheads="1"/>
            </p:cNvPicPr>
            <p:nvPr/>
          </p:nvPicPr>
          <p:blipFill>
            <a:blip r:embed="rId6" cstate="print"/>
            <a:srcRect l="84733"/>
            <a:stretch>
              <a:fillRect/>
            </a:stretch>
          </p:blipFill>
          <p:spPr bwMode="invGray">
            <a:xfrm>
              <a:off x="-752470" y="1066800"/>
              <a:ext cx="418754" cy="472805"/>
            </a:xfrm>
            <a:prstGeom prst="rect">
              <a:avLst/>
            </a:prstGeom>
            <a:noFill/>
            <a:ln>
              <a:noFill/>
            </a:ln>
          </p:spPr>
        </p:pic>
      </p:grpSp>
      <p:grpSp>
        <p:nvGrpSpPr>
          <p:cNvPr id="7" name="Group 17"/>
          <p:cNvGrpSpPr/>
          <p:nvPr/>
        </p:nvGrpSpPr>
        <p:grpSpPr>
          <a:xfrm>
            <a:off x="8203808" y="1449236"/>
            <a:ext cx="2599718" cy="537301"/>
            <a:chOff x="5897875" y="965837"/>
            <a:chExt cx="2377205" cy="654914"/>
          </a:xfrm>
        </p:grpSpPr>
        <p:pic>
          <p:nvPicPr>
            <p:cNvPr id="1026" name="Picture 2" descr="C:\Program Files\Microsoft Resource DVD Artwork\DVD_ART\BoxShots_Logos\Windows Vista\Windows Vista Logo Horizontal W.png"/>
            <p:cNvPicPr>
              <a:picLocks noChangeAspect="1" noChangeArrowheads="1"/>
            </p:cNvPicPr>
            <p:nvPr/>
          </p:nvPicPr>
          <p:blipFill>
            <a:blip r:embed="rId7" cstate="print"/>
            <a:stretch>
              <a:fillRect/>
            </a:stretch>
          </p:blipFill>
          <p:spPr bwMode="auto">
            <a:xfrm>
              <a:off x="5897875" y="965837"/>
              <a:ext cx="2296791" cy="463273"/>
            </a:xfrm>
            <a:prstGeom prst="rect">
              <a:avLst/>
            </a:prstGeom>
            <a:noFill/>
            <a:ln>
              <a:noFill/>
            </a:ln>
          </p:spPr>
        </p:pic>
        <p:sp>
          <p:nvSpPr>
            <p:cNvPr id="28" name="Rectangle 27"/>
            <p:cNvSpPr/>
            <p:nvPr/>
          </p:nvSpPr>
          <p:spPr>
            <a:xfrm>
              <a:off x="6351657" y="1311254"/>
              <a:ext cx="1923423" cy="309497"/>
            </a:xfrm>
            <a:prstGeom prst="rect">
              <a:avLst/>
            </a:prstGeom>
          </p:spPr>
          <p:txBody>
            <a:bodyPr wrap="none">
              <a:spAutoFit/>
            </a:bodyPr>
            <a:lstStyle/>
            <a:p>
              <a:r>
                <a:rPr lang="en-US" sz="1050" b="1" dirty="0" smtClean="0">
                  <a:solidFill>
                    <a:schemeClr val="bg1"/>
                  </a:solidFill>
                  <a:effectLst>
                    <a:outerShdw blurRad="50800" dist="38100" dir="2700000" algn="tl" rotWithShape="0">
                      <a:prstClr val="black">
                        <a:alpha val="40000"/>
                      </a:prstClr>
                    </a:outerShdw>
                  </a:effectLst>
                  <a:latin typeface="Trebuchet MS" pitchFamily="34" charset="0"/>
                </a:rPr>
                <a:t>including the .NET Framework</a:t>
              </a:r>
              <a:endParaRPr lang="en-US" sz="1050" dirty="0">
                <a:solidFill>
                  <a:schemeClr val="bg1"/>
                </a:solidFill>
                <a:effectLst>
                  <a:outerShdw blurRad="50800" dist="38100" dir="2700000" algn="tl" rotWithShape="0">
                    <a:prstClr val="black">
                      <a:alpha val="40000"/>
                    </a:prstClr>
                  </a:outerShdw>
                </a:effectLst>
              </a:endParaRPr>
            </a:p>
          </p:txBody>
        </p:sp>
      </p:grpSp>
      <p:pic>
        <p:nvPicPr>
          <p:cNvPr id="29" name="Picture 28" descr="WS08_h_rgb_r.png"/>
          <p:cNvPicPr>
            <a:picLocks noChangeAspect="1"/>
          </p:cNvPicPr>
          <p:nvPr/>
        </p:nvPicPr>
        <p:blipFill>
          <a:blip r:embed="rId8"/>
          <a:stretch>
            <a:fillRect/>
          </a:stretch>
        </p:blipFill>
        <p:spPr>
          <a:xfrm>
            <a:off x="8203807" y="2448410"/>
            <a:ext cx="3188775" cy="363373"/>
          </a:xfrm>
          <a:prstGeom prst="rect">
            <a:avLst/>
          </a:prstGeom>
          <a:effectLst>
            <a:outerShdw blurRad="50800" dist="38100" dir="2700000" algn="tl" rotWithShape="0">
              <a:prstClr val="black">
                <a:alpha val="40000"/>
              </a:prstClr>
            </a:outerShdw>
          </a:effectLst>
        </p:spPr>
      </p:pic>
      <p:pic>
        <p:nvPicPr>
          <p:cNvPr id="32" name="Picture 5" descr="\\eventsql\dvd27\Clip_Installer\DVD_ART\BoxShots_Logos\SQL Server - (generic)\sql server generic logo bl.png"/>
          <p:cNvPicPr>
            <a:picLocks noChangeAspect="1" noChangeArrowheads="1"/>
          </p:cNvPicPr>
          <p:nvPr/>
        </p:nvPicPr>
        <p:blipFill>
          <a:blip r:embed="rId9">
            <a:lum bright="100000"/>
          </a:blip>
          <a:srcRect/>
          <a:stretch>
            <a:fillRect/>
          </a:stretch>
        </p:blipFill>
        <p:spPr bwMode="auto">
          <a:xfrm>
            <a:off x="9720589" y="3374516"/>
            <a:ext cx="1688679" cy="35360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5" name="Rectangle 14"/>
          <p:cNvSpPr/>
          <p:nvPr/>
        </p:nvSpPr>
        <p:spPr>
          <a:xfrm>
            <a:off x="413359" y="4808221"/>
            <a:ext cx="11611627" cy="1569660"/>
          </a:xfrm>
          <a:prstGeom prst="rect">
            <a:avLst/>
          </a:prstGeom>
        </p:spPr>
        <p:txBody>
          <a:bodyPr wrap="square">
            <a:spAutoFit/>
          </a:bodyPr>
          <a:lstStyle/>
          <a:p>
            <a:r>
              <a:rPr lang="en-US" sz="2400" dirty="0" smtClean="0">
                <a:solidFill>
                  <a:schemeClr val="bg1"/>
                </a:solidFill>
              </a:rPr>
              <a:t>“The interoperability principles and actions announced today by Microsoft present significant opportunities for the vast majority of software developers and will benefit the broader IT community.”</a:t>
            </a:r>
          </a:p>
          <a:p>
            <a:r>
              <a:rPr lang="en-US" sz="2400" dirty="0" smtClean="0">
                <a:solidFill>
                  <a:schemeClr val="bg1"/>
                </a:solidFill>
              </a:rPr>
              <a:t>			-</a:t>
            </a:r>
            <a:r>
              <a:rPr lang="fr-FR" sz="2400" dirty="0" smtClean="0">
                <a:solidFill>
                  <a:schemeClr val="bg1"/>
                </a:solidFill>
              </a:rPr>
              <a:t> Thomas Vogel, Information Management, Novartis Pharma</a:t>
            </a:r>
            <a:endParaRPr lang="en-US" sz="2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smtClean="0"/>
              <a:t>demo</a:t>
            </a:r>
            <a:endParaRPr lang="en-US" dirty="0"/>
          </a:p>
        </p:txBody>
      </p:sp>
      <p:sp>
        <p:nvSpPr>
          <p:cNvPr id="5" name="Title 4"/>
          <p:cNvSpPr>
            <a:spLocks noGrp="1"/>
          </p:cNvSpPr>
          <p:nvPr>
            <p:ph type="ctrTitle"/>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23555"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a:solidFill>
                  <a:schemeClr val="bg1"/>
                </a:solidFill>
                <a:latin typeface="Segoe"/>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7267" y="5124914"/>
            <a:ext cx="10239375" cy="1009065"/>
          </a:xfrm>
        </p:spPr>
        <p:txBody>
          <a:bodyPr rtlCol="0"/>
          <a:lstStyle/>
          <a:p>
            <a:pPr defTabSz="914363" fontAlgn="auto">
              <a:lnSpc>
                <a:spcPct val="120000"/>
              </a:lnSpc>
              <a:spcAft>
                <a:spcPts val="0"/>
              </a:spcAft>
              <a:defRPr/>
            </a:pPr>
            <a:r>
              <a:rPr lang="en-US" sz="2400" dirty="0" smtClean="0">
                <a:solidFill>
                  <a:schemeClr val="bg1">
                    <a:lumMod val="75000"/>
                    <a:lumOff val="25000"/>
                  </a:schemeClr>
                </a:solidFill>
              </a:rPr>
              <a:t>Natasa Milic-Frayling &amp; Vijay Rajagopalan</a:t>
            </a:r>
          </a:p>
          <a:p>
            <a:pPr defTabSz="914363" fontAlgn="auto">
              <a:lnSpc>
                <a:spcPct val="120000"/>
              </a:lnSpc>
              <a:spcAft>
                <a:spcPts val="0"/>
              </a:spcAft>
              <a:defRPr/>
            </a:pPr>
            <a:r>
              <a:rPr lang="en-US" sz="2400" dirty="0" smtClean="0">
                <a:solidFill>
                  <a:schemeClr val="bg1">
                    <a:lumMod val="75000"/>
                    <a:lumOff val="25000"/>
                  </a:schemeClr>
                </a:solidFill>
              </a:rPr>
              <a:t>Microsoft Corporation</a:t>
            </a:r>
            <a:endParaRPr lang="en-US" sz="2400" dirty="0">
              <a:solidFill>
                <a:schemeClr val="bg1">
                  <a:lumMod val="75000"/>
                  <a:lumOff val="25000"/>
                </a:schemeClr>
              </a:solidFill>
            </a:endParaRPr>
          </a:p>
        </p:txBody>
      </p:sp>
      <p:sp>
        <p:nvSpPr>
          <p:cNvPr id="5" name="Title 1"/>
          <p:cNvSpPr>
            <a:spLocks noGrp="1"/>
          </p:cNvSpPr>
          <p:nvPr>
            <p:ph type="ctrTitle"/>
          </p:nvPr>
        </p:nvSpPr>
        <p:spPr>
          <a:xfrm>
            <a:off x="973413" y="1905001"/>
            <a:ext cx="11215412" cy="1160928"/>
          </a:xfrm>
        </p:spPr>
        <p:txBody>
          <a:bodyPr>
            <a:normAutofit fontScale="90000"/>
          </a:bodyPr>
          <a:lstStyle/>
          <a:p>
            <a:pPr>
              <a:lnSpc>
                <a:spcPct val="100000"/>
              </a:lnSpc>
              <a:spcBef>
                <a:spcPts val="0"/>
              </a:spcBef>
              <a:spcAft>
                <a:spcPts val="600"/>
              </a:spcAft>
            </a:pPr>
            <a:r>
              <a:rPr lang="en-US" sz="4900" spc="0" noProof="0" dirty="0" smtClean="0">
                <a:solidFill>
                  <a:srgbClr val="336699"/>
                </a:solidFill>
              </a:rPr>
              <a:t>PLANETS &amp; Document Interoperability</a:t>
            </a:r>
            <a:r>
              <a:rPr lang="en-US" spc="0" noProof="0" dirty="0" smtClean="0"/>
              <a:t/>
            </a:r>
            <a:br>
              <a:rPr lang="en-US" spc="0" noProof="0" dirty="0" smtClean="0"/>
            </a:br>
            <a:r>
              <a:rPr lang="en-GB" sz="2800" i="1" spc="0" dirty="0" smtClean="0">
                <a:solidFill>
                  <a:schemeClr val="accent5">
                    <a:lumMod val="75000"/>
                  </a:schemeClr>
                </a:solidFill>
              </a:rPr>
              <a:t/>
            </a:r>
            <a:br>
              <a:rPr lang="en-GB" sz="2800" i="1" spc="0" dirty="0" smtClean="0">
                <a:solidFill>
                  <a:schemeClr val="accent5">
                    <a:lumMod val="75000"/>
                  </a:schemeClr>
                </a:solidFill>
              </a:rPr>
            </a:br>
            <a:endParaRPr lang="en-US" sz="2800" i="1" noProof="0" dirty="0">
              <a:solidFill>
                <a:schemeClr val="accent5">
                  <a:lumMod val="75000"/>
                </a:schemeClr>
              </a:solidFill>
            </a:endParaRPr>
          </a:p>
        </p:txBody>
      </p:sp>
      <p:sp>
        <p:nvSpPr>
          <p:cNvPr id="4" name="Title 1"/>
          <p:cNvSpPr txBox="1">
            <a:spLocks/>
          </p:cNvSpPr>
          <p:nvPr/>
        </p:nvSpPr>
        <p:spPr>
          <a:xfrm>
            <a:off x="1004789" y="2554943"/>
            <a:ext cx="9542187" cy="1160928"/>
          </a:xfrm>
          <a:prstGeom prst="rect">
            <a:avLst/>
          </a:prstGeom>
        </p:spPr>
        <p:txBody>
          <a:bodyPr vert="horz" wrap="square" lIns="0" tIns="0" rIns="0" bIns="0" rtlCol="0" anchor="t">
            <a:noAutofit/>
          </a:bodyPr>
          <a:lstStyle/>
          <a:p>
            <a:pPr marL="0" marR="0" lvl="0" indent="0" algn="l" defTabSz="1095376" rtl="0" eaLnBrk="0" fontAlgn="base" latinLnBrk="0" hangingPunct="0">
              <a:lnSpc>
                <a:spcPct val="120000"/>
              </a:lnSpc>
              <a:spcBef>
                <a:spcPts val="0"/>
              </a:spcBef>
              <a:spcAft>
                <a:spcPts val="600"/>
              </a:spcAft>
              <a:buClrTx/>
              <a:buSzTx/>
              <a:buFontTx/>
              <a:buNone/>
              <a:tabLst/>
              <a:defRPr/>
            </a:pPr>
            <a:r>
              <a:rPr kumimoji="0" lang="en-US" sz="2400" b="0" i="0" u="none" strike="noStrike" kern="1200" cap="none" spc="0" normalizeH="0" baseline="0" noProof="0" dirty="0" smtClean="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uLnTx/>
                <a:uFillTx/>
                <a:latin typeface="Segoe" pitchFamily="34" charset="0"/>
                <a:ea typeface="+mn-ea"/>
                <a:cs typeface="Arial" charset="0"/>
              </a:rPr>
              <a:t/>
            </a:r>
            <a:br>
              <a:rPr kumimoji="0" lang="en-US" sz="2400" b="0" i="0" u="none" strike="noStrike" kern="1200" cap="none" spc="0" normalizeH="0" baseline="0" noProof="0" dirty="0" smtClean="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uLnTx/>
                <a:uFillTx/>
                <a:latin typeface="Segoe" pitchFamily="34" charset="0"/>
                <a:ea typeface="+mn-ea"/>
                <a:cs typeface="Arial" charset="0"/>
              </a:rPr>
            </a:br>
            <a:r>
              <a:rPr kumimoji="0" lang="en-GB" sz="3000" b="0" i="1" u="none" strike="noStrike" kern="1200" cap="none" spc="0" normalizeH="0" baseline="0" noProof="0" dirty="0" smtClean="0">
                <a:ln w="3175">
                  <a:noFill/>
                </a:ln>
                <a:solidFill>
                  <a:srgbClr val="D66B00"/>
                </a:solidFill>
                <a:uLnTx/>
                <a:uFillTx/>
                <a:latin typeface="Segoe" pitchFamily="34" charset="0"/>
                <a:ea typeface="+mn-ea"/>
                <a:cs typeface="Arial" charset="0"/>
              </a:rPr>
              <a:t>Preservation and Long-term access to Digital Content through migration and interoperability</a:t>
            </a:r>
            <a:r>
              <a:rPr kumimoji="0" lang="en-GB" sz="2800" b="0" i="1" u="none" strike="noStrike" kern="1200" cap="none" spc="0" normalizeH="0" baseline="0" noProof="0" dirty="0" smtClean="0">
                <a:ln w="3175">
                  <a:noFill/>
                </a:ln>
                <a:solidFill>
                  <a:schemeClr val="accent5">
                    <a:lumMod val="75000"/>
                  </a:schemeClr>
                </a:solidFill>
                <a:effectLst>
                  <a:outerShdw blurRad="50800" dist="38100" dir="2700000" algn="tl" rotWithShape="0">
                    <a:prstClr val="black">
                      <a:alpha val="17000"/>
                    </a:prstClr>
                  </a:outerShdw>
                </a:effectLst>
                <a:uLnTx/>
                <a:uFillTx/>
                <a:latin typeface="Segoe" pitchFamily="34" charset="0"/>
                <a:ea typeface="+mn-ea"/>
                <a:cs typeface="Arial" charset="0"/>
              </a:rPr>
              <a:t/>
            </a:r>
            <a:br>
              <a:rPr kumimoji="0" lang="en-GB" sz="2800" b="0" i="1" u="none" strike="noStrike" kern="1200" cap="none" spc="0" normalizeH="0" baseline="0" noProof="0" dirty="0" smtClean="0">
                <a:ln w="3175">
                  <a:noFill/>
                </a:ln>
                <a:solidFill>
                  <a:schemeClr val="accent5">
                    <a:lumMod val="75000"/>
                  </a:schemeClr>
                </a:solidFill>
                <a:effectLst>
                  <a:outerShdw blurRad="50800" dist="38100" dir="2700000" algn="tl" rotWithShape="0">
                    <a:prstClr val="black">
                      <a:alpha val="17000"/>
                    </a:prstClr>
                  </a:outerShdw>
                </a:effectLst>
                <a:uLnTx/>
                <a:uFillTx/>
                <a:latin typeface="Segoe" pitchFamily="34" charset="0"/>
                <a:ea typeface="+mn-ea"/>
                <a:cs typeface="Arial" charset="0"/>
              </a:rPr>
            </a:br>
            <a:endParaRPr kumimoji="0" lang="en-US" sz="2800" b="0" i="1" u="none" strike="noStrike" kern="1200" cap="none" spc="-360" normalizeH="0" baseline="0" noProof="0" dirty="0">
              <a:ln w="3175">
                <a:noFill/>
              </a:ln>
              <a:solidFill>
                <a:schemeClr val="accent5">
                  <a:lumMod val="75000"/>
                </a:schemeClr>
              </a:solidFill>
              <a:effectLst>
                <a:outerShdw blurRad="50800" dist="38100" dir="2700000" algn="tl" rotWithShape="0">
                  <a:prstClr val="black">
                    <a:alpha val="17000"/>
                  </a:prstClr>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dirty="0" smtClean="0"/>
              <a:t>Perspectives: Digital Preservation</a:t>
            </a:r>
          </a:p>
        </p:txBody>
      </p:sp>
      <p:sp>
        <p:nvSpPr>
          <p:cNvPr id="17411" name="Rectangle 3"/>
          <p:cNvSpPr>
            <a:spLocks noGrp="1" noChangeArrowheads="1"/>
          </p:cNvSpPr>
          <p:nvPr>
            <p:ph type="body" sz="quarter" idx="10"/>
          </p:nvPr>
        </p:nvSpPr>
        <p:spPr/>
        <p:txBody>
          <a:bodyPr/>
          <a:lstStyle/>
          <a:p>
            <a:pPr eaLnBrk="1" hangingPunct="1">
              <a:lnSpc>
                <a:spcPct val="100000"/>
              </a:lnSpc>
            </a:pPr>
            <a:r>
              <a:rPr lang="en-GB" sz="2800" dirty="0" smtClean="0"/>
              <a:t>Effective strategies for preservation of digital content are of paramount importance</a:t>
            </a:r>
          </a:p>
          <a:p>
            <a:pPr eaLnBrk="1" hangingPunct="1">
              <a:lnSpc>
                <a:spcPct val="100000"/>
              </a:lnSpc>
            </a:pPr>
            <a:r>
              <a:rPr lang="en-GB" sz="2800" dirty="0" smtClean="0"/>
              <a:t>This applies to both ‘born digital’ and digitized content, across domains and scientific disciplines</a:t>
            </a:r>
          </a:p>
        </p:txBody>
      </p:sp>
      <p:sp>
        <p:nvSpPr>
          <p:cNvPr id="17412" name="Text Box 7"/>
          <p:cNvSpPr txBox="1">
            <a:spLocks noChangeArrowheads="1"/>
          </p:cNvSpPr>
          <p:nvPr/>
        </p:nvSpPr>
        <p:spPr bwMode="auto">
          <a:xfrm>
            <a:off x="1452283" y="3918044"/>
            <a:ext cx="9564695" cy="1569660"/>
          </a:xfrm>
          <a:prstGeom prst="rect">
            <a:avLst/>
          </a:prstGeom>
          <a:noFill/>
          <a:ln w="9525">
            <a:noFill/>
            <a:miter lim="800000"/>
            <a:headEnd/>
            <a:tailEnd/>
          </a:ln>
        </p:spPr>
        <p:txBody>
          <a:bodyPr wrap="square">
            <a:spAutoFit/>
          </a:bodyPr>
          <a:lstStyle/>
          <a:p>
            <a:pPr>
              <a:spcBef>
                <a:spcPct val="50000"/>
              </a:spcBef>
            </a:pPr>
            <a:r>
              <a:rPr lang="en-GB" sz="2400" i="1" dirty="0">
                <a:solidFill>
                  <a:srgbClr val="506129"/>
                </a:solidFill>
              </a:rPr>
              <a:t>Unless we use adequate technologies and best practices to ensure that the past digital content is compatible with new information environments, </a:t>
            </a:r>
            <a:r>
              <a:rPr lang="en-GB" sz="2400" i="1" dirty="0">
                <a:solidFill>
                  <a:srgbClr val="CC6600"/>
                </a:solidFill>
              </a:rPr>
              <a:t>we will loose access to the material created in the digital era.</a:t>
            </a:r>
            <a:r>
              <a:rPr lang="en-GB" sz="2400" dirty="0"/>
              <a:t> </a:t>
            </a:r>
          </a:p>
        </p:txBody>
      </p:sp>
      <p:sp>
        <p:nvSpPr>
          <p:cNvPr id="17413" name="Rectangle 8"/>
          <p:cNvSpPr>
            <a:spLocks noChangeArrowheads="1"/>
          </p:cNvSpPr>
          <p:nvPr/>
        </p:nvSpPr>
        <p:spPr bwMode="auto">
          <a:xfrm>
            <a:off x="981634" y="3724835"/>
            <a:ext cx="10219765" cy="2958352"/>
          </a:xfrm>
          <a:prstGeom prst="rect">
            <a:avLst/>
          </a:prstGeom>
          <a:noFill/>
          <a:ln w="9525">
            <a:solidFill>
              <a:srgbClr val="336699"/>
            </a:solidFill>
            <a:miter lim="800000"/>
            <a:headEnd/>
            <a:tailEnd/>
          </a:ln>
        </p:spPr>
        <p:txBody>
          <a:bodyPr wrap="none" anchor="ctr"/>
          <a:lstStyle/>
          <a:p>
            <a:endParaRPr lang="en-US" dirty="0">
              <a:solidFill>
                <a:srgbClr val="336699"/>
              </a:solidFill>
            </a:endParaRPr>
          </a:p>
        </p:txBody>
      </p:sp>
      <p:grpSp>
        <p:nvGrpSpPr>
          <p:cNvPr id="2" name="Group 13"/>
          <p:cNvGrpSpPr>
            <a:grpSpLocks noChangeAspect="1"/>
          </p:cNvGrpSpPr>
          <p:nvPr/>
        </p:nvGrpSpPr>
        <p:grpSpPr bwMode="auto">
          <a:xfrm>
            <a:off x="10313894" y="202361"/>
            <a:ext cx="1627094" cy="1512887"/>
            <a:chOff x="4468" y="119"/>
            <a:chExt cx="1315" cy="1311"/>
          </a:xfrm>
        </p:grpSpPr>
        <p:sp>
          <p:nvSpPr>
            <p:cNvPr id="17416" name="Oval 14"/>
            <p:cNvSpPr>
              <a:spLocks noChangeAspect="1" noChangeArrowheads="1"/>
            </p:cNvSpPr>
            <p:nvPr/>
          </p:nvSpPr>
          <p:spPr bwMode="auto">
            <a:xfrm>
              <a:off x="4468" y="119"/>
              <a:ext cx="1315" cy="1311"/>
            </a:xfrm>
            <a:prstGeom prst="ellipse">
              <a:avLst/>
            </a:prstGeom>
            <a:solidFill>
              <a:srgbClr val="FFFFFF"/>
            </a:solidFill>
            <a:ln w="9525">
              <a:noFill/>
              <a:round/>
              <a:headEnd/>
              <a:tailEnd/>
            </a:ln>
            <a:effectLst>
              <a:prstShdw prst="shdw17" dist="17961" dir="2700000">
                <a:srgbClr val="999999"/>
              </a:prstShdw>
            </a:effectLst>
          </p:spPr>
          <p:txBody>
            <a:bodyPr wrap="none" anchor="ctr"/>
            <a:lstStyle/>
            <a:p>
              <a:endParaRPr lang="en-US"/>
            </a:p>
          </p:txBody>
        </p:sp>
        <p:sp>
          <p:nvSpPr>
            <p:cNvPr id="17417" name="Text Box 15"/>
            <p:cNvSpPr txBox="1">
              <a:spLocks noChangeAspect="1" noChangeArrowheads="1"/>
            </p:cNvSpPr>
            <p:nvPr/>
          </p:nvSpPr>
          <p:spPr bwMode="auto">
            <a:xfrm>
              <a:off x="4540" y="214"/>
              <a:ext cx="1150" cy="238"/>
            </a:xfrm>
            <a:prstGeom prst="rect">
              <a:avLst/>
            </a:prstGeom>
            <a:noFill/>
            <a:ln w="9525">
              <a:noFill/>
              <a:miter lim="800000"/>
              <a:headEnd/>
              <a:tailEnd/>
            </a:ln>
          </p:spPr>
          <p:txBody>
            <a:bodyPr>
              <a:spAutoFit/>
            </a:bodyPr>
            <a:lstStyle/>
            <a:p>
              <a:pPr algn="ctr">
                <a:spcBef>
                  <a:spcPct val="50000"/>
                </a:spcBef>
              </a:pPr>
              <a:r>
                <a:rPr lang="en-GB" sz="1200" b="1">
                  <a:solidFill>
                    <a:srgbClr val="506129"/>
                  </a:solidFill>
                </a:rPr>
                <a:t>PRESERVATION </a:t>
              </a:r>
            </a:p>
          </p:txBody>
        </p:sp>
        <p:pic>
          <p:nvPicPr>
            <p:cNvPr id="17418" name="Picture 16" descr="preservation"/>
            <p:cNvPicPr>
              <a:picLocks noChangeAspect="1" noChangeArrowheads="1"/>
            </p:cNvPicPr>
            <p:nvPr/>
          </p:nvPicPr>
          <p:blipFill>
            <a:blip r:embed="rId3"/>
            <a:srcRect/>
            <a:stretch>
              <a:fillRect/>
            </a:stretch>
          </p:blipFill>
          <p:spPr bwMode="auto">
            <a:xfrm>
              <a:off x="4623" y="494"/>
              <a:ext cx="934" cy="606"/>
            </a:xfrm>
            <a:prstGeom prst="rect">
              <a:avLst/>
            </a:prstGeom>
            <a:noFill/>
            <a:ln w="9525">
              <a:noFill/>
              <a:miter lim="800000"/>
              <a:headEnd/>
              <a:tailEnd/>
            </a:ln>
          </p:spPr>
        </p:pic>
      </p:grpSp>
      <p:sp>
        <p:nvSpPr>
          <p:cNvPr id="17415" name="Text Box 17"/>
          <p:cNvSpPr txBox="1">
            <a:spLocks noChangeArrowheads="1"/>
          </p:cNvSpPr>
          <p:nvPr/>
        </p:nvSpPr>
        <p:spPr bwMode="auto">
          <a:xfrm>
            <a:off x="1410682" y="5641879"/>
            <a:ext cx="9791267" cy="830997"/>
          </a:xfrm>
          <a:prstGeom prst="rect">
            <a:avLst/>
          </a:prstGeom>
          <a:noFill/>
          <a:ln w="9525">
            <a:noFill/>
            <a:miter lim="800000"/>
            <a:headEnd/>
            <a:tailEnd/>
          </a:ln>
        </p:spPr>
        <p:txBody>
          <a:bodyPr>
            <a:spAutoFit/>
          </a:bodyPr>
          <a:lstStyle/>
          <a:p>
            <a:pPr>
              <a:spcBef>
                <a:spcPct val="50000"/>
              </a:spcBef>
            </a:pPr>
            <a:r>
              <a:rPr lang="en-GB" sz="2400" i="1" dirty="0">
                <a:solidFill>
                  <a:srgbClr val="506129"/>
                </a:solidFill>
              </a:rPr>
              <a:t>Estimated value of digital documents that are produced in the EU and </a:t>
            </a:r>
            <a:r>
              <a:rPr lang="en-GB" sz="2400" i="1" dirty="0">
                <a:solidFill>
                  <a:srgbClr val="CC6600"/>
                </a:solidFill>
              </a:rPr>
              <a:t>in danger of obsolescence </a:t>
            </a:r>
            <a:r>
              <a:rPr lang="en-GB" sz="2400" i="1" dirty="0">
                <a:solidFill>
                  <a:srgbClr val="506129"/>
                </a:solidFill>
              </a:rPr>
              <a:t>is in excess of </a:t>
            </a:r>
            <a:r>
              <a:rPr lang="en-GB" sz="2400" i="1" dirty="0" smtClean="0">
                <a:solidFill>
                  <a:srgbClr val="CC6600"/>
                </a:solidFill>
              </a:rPr>
              <a:t>$6billion </a:t>
            </a:r>
            <a:r>
              <a:rPr lang="en-GB" sz="2400" i="1" dirty="0">
                <a:solidFill>
                  <a:srgbClr val="CC6600"/>
                </a:solidFill>
              </a:rPr>
              <a:t>per year</a:t>
            </a:r>
            <a:r>
              <a:rPr lang="en-GB" sz="2400" i="1" dirty="0">
                <a:solidFill>
                  <a:srgbClr val="506129"/>
                </a:solidFill>
              </a:rPr>
              <a:t>. </a:t>
            </a:r>
            <a:endParaRPr lang="en-GB" sz="24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pPr eaLnBrk="1" hangingPunct="1"/>
            <a:r>
              <a:rPr lang="en-GB" dirty="0" smtClean="0"/>
              <a:t>Perspectives: Data Lifecycle</a:t>
            </a:r>
          </a:p>
        </p:txBody>
      </p:sp>
      <p:sp>
        <p:nvSpPr>
          <p:cNvPr id="28675" name="Rectangle 3"/>
          <p:cNvSpPr>
            <a:spLocks noGrp="1" noChangeArrowheads="1"/>
          </p:cNvSpPr>
          <p:nvPr>
            <p:ph type="body" sz="quarter" idx="10"/>
          </p:nvPr>
        </p:nvSpPr>
        <p:spPr/>
        <p:txBody>
          <a:bodyPr/>
          <a:lstStyle/>
          <a:p>
            <a:pPr eaLnBrk="1" hangingPunct="1">
              <a:lnSpc>
                <a:spcPct val="90000"/>
              </a:lnSpc>
              <a:spcBef>
                <a:spcPct val="40000"/>
              </a:spcBef>
            </a:pPr>
            <a:r>
              <a:rPr lang="en-GB" sz="2800" dirty="0" smtClean="0"/>
              <a:t>Scientists manage large collections of digital data within complex and multifunctional systems </a:t>
            </a:r>
          </a:p>
          <a:p>
            <a:pPr eaLnBrk="1" hangingPunct="1">
              <a:lnSpc>
                <a:spcPct val="90000"/>
              </a:lnSpc>
              <a:spcBef>
                <a:spcPct val="40000"/>
              </a:spcBef>
            </a:pPr>
            <a:r>
              <a:rPr lang="en-GB" sz="2800" dirty="0" smtClean="0"/>
              <a:t>Systems are designed to support the full data lifecycle:</a:t>
            </a:r>
          </a:p>
          <a:p>
            <a:pPr lvl="1" eaLnBrk="1" hangingPunct="1">
              <a:lnSpc>
                <a:spcPct val="90000"/>
              </a:lnSpc>
            </a:pPr>
            <a:r>
              <a:rPr lang="en-GB" dirty="0" smtClean="0"/>
              <a:t>Production, ingestion, storage, </a:t>
            </a:r>
            <a:r>
              <a:rPr lang="en-GB" dirty="0" err="1" smtClean="0"/>
              <a:t>curation</a:t>
            </a:r>
            <a:r>
              <a:rPr lang="en-GB" dirty="0" smtClean="0"/>
              <a:t>, publishing, and consumption.</a:t>
            </a:r>
          </a:p>
          <a:p>
            <a:pPr eaLnBrk="1" hangingPunct="1">
              <a:lnSpc>
                <a:spcPct val="90000"/>
              </a:lnSpc>
              <a:spcBef>
                <a:spcPct val="40000"/>
              </a:spcBef>
            </a:pPr>
            <a:r>
              <a:rPr lang="en-GB" sz="2800" dirty="0" smtClean="0"/>
              <a:t>Systems evolve with usage. </a:t>
            </a:r>
          </a:p>
          <a:p>
            <a:pPr lvl="1">
              <a:spcBef>
                <a:spcPct val="40000"/>
              </a:spcBef>
            </a:pPr>
            <a:r>
              <a:rPr lang="en-GB" dirty="0" smtClean="0"/>
              <a:t>There is a </a:t>
            </a:r>
            <a:r>
              <a:rPr lang="en-GB" dirty="0" smtClean="0">
                <a:solidFill>
                  <a:srgbClr val="CC6600"/>
                </a:solidFill>
              </a:rPr>
              <a:t>continuous migrating of data formats and services to ensure wide usability and interoperability</a:t>
            </a:r>
          </a:p>
          <a:p>
            <a:pPr lvl="1" eaLnBrk="1" hangingPunct="1">
              <a:lnSpc>
                <a:spcPct val="90000"/>
              </a:lnSpc>
            </a:pPr>
            <a:endParaRPr lang="en-GB" dirty="0" smtClean="0"/>
          </a:p>
        </p:txBody>
      </p:sp>
      <p:sp>
        <p:nvSpPr>
          <p:cNvPr id="28676" name="Oval 10"/>
          <p:cNvSpPr>
            <a:spLocks noChangeArrowheads="1"/>
          </p:cNvSpPr>
          <p:nvPr/>
        </p:nvSpPr>
        <p:spPr bwMode="auto">
          <a:xfrm>
            <a:off x="10434918" y="180976"/>
            <a:ext cx="1684076" cy="1477963"/>
          </a:xfrm>
          <a:prstGeom prst="ellipse">
            <a:avLst/>
          </a:prstGeom>
          <a:solidFill>
            <a:srgbClr val="FFFFFF"/>
          </a:solidFill>
          <a:ln w="28575">
            <a:noFill/>
            <a:round/>
            <a:headEnd/>
            <a:tailEnd/>
          </a:ln>
          <a:effectLst>
            <a:prstShdw prst="shdw17" dist="17961" dir="2700000">
              <a:srgbClr val="999999"/>
            </a:prstShdw>
          </a:effectLst>
        </p:spPr>
        <p:txBody>
          <a:bodyPr wrap="none" anchor="ctr"/>
          <a:lstStyle/>
          <a:p>
            <a:endParaRPr lang="en-US"/>
          </a:p>
        </p:txBody>
      </p:sp>
      <p:pic>
        <p:nvPicPr>
          <p:cNvPr id="28677" name="Picture 11" descr="datacenter-faded"/>
          <p:cNvPicPr>
            <a:picLocks noChangeAspect="1" noChangeArrowheads="1"/>
          </p:cNvPicPr>
          <p:nvPr/>
        </p:nvPicPr>
        <p:blipFill>
          <a:blip r:embed="rId3"/>
          <a:srcRect/>
          <a:stretch>
            <a:fillRect/>
          </a:stretch>
        </p:blipFill>
        <p:spPr bwMode="auto">
          <a:xfrm>
            <a:off x="10650672" y="710640"/>
            <a:ext cx="1218621" cy="687853"/>
          </a:xfrm>
          <a:prstGeom prst="rect">
            <a:avLst/>
          </a:prstGeom>
          <a:noFill/>
          <a:ln w="9525">
            <a:noFill/>
            <a:miter lim="800000"/>
            <a:headEnd/>
            <a:tailEnd/>
          </a:ln>
        </p:spPr>
      </p:pic>
      <p:sp>
        <p:nvSpPr>
          <p:cNvPr id="28678" name="Text Box 12"/>
          <p:cNvSpPr txBox="1">
            <a:spLocks noChangeArrowheads="1"/>
          </p:cNvSpPr>
          <p:nvPr/>
        </p:nvSpPr>
        <p:spPr bwMode="auto">
          <a:xfrm>
            <a:off x="10174554" y="310683"/>
            <a:ext cx="2094954" cy="455612"/>
          </a:xfrm>
          <a:prstGeom prst="rect">
            <a:avLst/>
          </a:prstGeom>
          <a:noFill/>
          <a:ln w="9525">
            <a:noFill/>
            <a:miter lim="800000"/>
            <a:headEnd/>
            <a:tailEnd/>
          </a:ln>
        </p:spPr>
        <p:txBody>
          <a:bodyPr>
            <a:spAutoFit/>
          </a:bodyPr>
          <a:lstStyle/>
          <a:p>
            <a:pPr algn="ctr">
              <a:lnSpc>
                <a:spcPct val="85000"/>
              </a:lnSpc>
              <a:spcBef>
                <a:spcPct val="20000"/>
              </a:spcBef>
            </a:pPr>
            <a:r>
              <a:rPr lang="en-GB" sz="1200" b="1" dirty="0">
                <a:solidFill>
                  <a:srgbClr val="506129"/>
                </a:solidFill>
              </a:rPr>
              <a:t>SCIENTIFIC DATA MANAGEMENT</a:t>
            </a:r>
            <a:r>
              <a:rPr lang="en-GB" sz="1600" dirty="0"/>
              <a:t>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6" name="Rectangle 46"/>
          <p:cNvSpPr>
            <a:spLocks noChangeArrowheads="1"/>
          </p:cNvSpPr>
          <p:nvPr/>
        </p:nvSpPr>
        <p:spPr bwMode="auto">
          <a:xfrm>
            <a:off x="624254" y="2151528"/>
            <a:ext cx="10969943" cy="4230221"/>
          </a:xfrm>
          <a:prstGeom prst="rect">
            <a:avLst/>
          </a:prstGeom>
          <a:solidFill>
            <a:schemeClr val="tx1"/>
          </a:solidFill>
          <a:ln w="9525">
            <a:solidFill>
              <a:schemeClr val="tx1"/>
            </a:solidFill>
            <a:miter lim="800000"/>
            <a:headEnd/>
            <a:tailEnd/>
          </a:ln>
          <a:effectLst>
            <a:outerShdw dist="35921" dir="2700000" algn="ctr" rotWithShape="0">
              <a:srgbClr val="364836"/>
            </a:outerShdw>
          </a:effectLst>
        </p:spPr>
        <p:txBody>
          <a:bodyPr wrap="none" anchor="ctr"/>
          <a:lstStyle/>
          <a:p>
            <a:pPr>
              <a:defRPr/>
            </a:pPr>
            <a:endParaRPr lang="en-GB"/>
          </a:p>
        </p:txBody>
      </p:sp>
      <p:sp>
        <p:nvSpPr>
          <p:cNvPr id="29699" name="Rectangle 2"/>
          <p:cNvSpPr>
            <a:spLocks noGrp="1" noChangeArrowheads="1"/>
          </p:cNvSpPr>
          <p:nvPr>
            <p:ph type="title"/>
          </p:nvPr>
        </p:nvSpPr>
        <p:spPr/>
        <p:txBody>
          <a:bodyPr/>
          <a:lstStyle/>
          <a:p>
            <a:r>
              <a:rPr lang="en-GB" dirty="0" smtClean="0"/>
              <a:t>Data Lifecycle</a:t>
            </a:r>
          </a:p>
        </p:txBody>
      </p:sp>
      <p:sp>
        <p:nvSpPr>
          <p:cNvPr id="29700" name="Oval 35"/>
          <p:cNvSpPr>
            <a:spLocks noChangeArrowheads="1"/>
          </p:cNvSpPr>
          <p:nvPr/>
        </p:nvSpPr>
        <p:spPr bwMode="auto">
          <a:xfrm>
            <a:off x="3447153" y="2390776"/>
            <a:ext cx="4934781" cy="2181225"/>
          </a:xfrm>
          <a:prstGeom prst="ellipse">
            <a:avLst/>
          </a:prstGeom>
          <a:noFill/>
          <a:ln w="57150">
            <a:solidFill>
              <a:srgbClr val="99CCFF"/>
            </a:solidFill>
            <a:round/>
            <a:headEnd/>
            <a:tailEnd/>
          </a:ln>
          <a:scene3d>
            <a:camera prst="legacyObliqueTopLeft"/>
            <a:lightRig rig="legacyNormal3" dir="t"/>
          </a:scene3d>
          <a:sp3d extrusionH="227000" prstMaterial="legacyPlastic">
            <a:bevelT w="13500" h="13500" prst="angle"/>
            <a:bevelB w="13500" h="13500" prst="angle"/>
            <a:extrusionClr>
              <a:srgbClr val="99CCFF"/>
            </a:extrusionClr>
          </a:sp3d>
        </p:spPr>
        <p:txBody>
          <a:bodyPr anchor="ctr">
            <a:flatTx/>
          </a:bodyPr>
          <a:lstStyle/>
          <a:p>
            <a:endParaRPr lang="en-US" sz="1600"/>
          </a:p>
        </p:txBody>
      </p:sp>
      <p:sp>
        <p:nvSpPr>
          <p:cNvPr id="29701" name="Text Box 34"/>
          <p:cNvSpPr txBox="1">
            <a:spLocks noChangeAspect="1" noChangeArrowheads="1"/>
          </p:cNvSpPr>
          <p:nvPr/>
        </p:nvSpPr>
        <p:spPr bwMode="auto">
          <a:xfrm>
            <a:off x="5205644" y="4508501"/>
            <a:ext cx="2044168" cy="284163"/>
          </a:xfrm>
          <a:prstGeom prst="rect">
            <a:avLst/>
          </a:prstGeom>
          <a:solidFill>
            <a:srgbClr val="CCFF99"/>
          </a:solidFill>
          <a:ln w="9525">
            <a:miter lim="800000"/>
            <a:headEnd/>
            <a:tailEnd/>
          </a:ln>
          <a:scene3d>
            <a:camera prst="legacyPerspectiveTop"/>
            <a:lightRig rig="legacyFlat3" dir="b"/>
          </a:scene3d>
          <a:sp3d extrusionH="430200" prstMaterial="legacyMatte">
            <a:bevelT w="13500" h="13500" prst="angle"/>
            <a:bevelB w="13500" h="13500" prst="angle"/>
            <a:extrusionClr>
              <a:srgbClr val="CCFF99"/>
            </a:extrusionClr>
          </a:sp3d>
        </p:spPr>
        <p:txBody>
          <a:bodyPr>
            <a:flatTx/>
          </a:bodyPr>
          <a:lstStyle/>
          <a:p>
            <a:pPr algn="ctr"/>
            <a:r>
              <a:rPr lang="en-US" sz="1600" b="1">
                <a:solidFill>
                  <a:srgbClr val="000000"/>
                </a:solidFill>
                <a:latin typeface="Arial" pitchFamily="34" charset="0"/>
                <a:ea typeface="Times New Roman" pitchFamily="18" charset="0"/>
                <a:cs typeface="Arial" pitchFamily="34" charset="0"/>
              </a:rPr>
              <a:t>CONSUMPTION</a:t>
            </a:r>
            <a:endParaRPr lang="en-US" sz="1600">
              <a:latin typeface="Arial" pitchFamily="34" charset="0"/>
              <a:ea typeface="Times New Roman" pitchFamily="18" charset="0"/>
              <a:cs typeface="Arial" pitchFamily="34" charset="0"/>
            </a:endParaRPr>
          </a:p>
        </p:txBody>
      </p:sp>
      <p:sp>
        <p:nvSpPr>
          <p:cNvPr id="29702" name="AutoShape 33"/>
          <p:cNvSpPr>
            <a:spLocks noChangeArrowheads="1"/>
          </p:cNvSpPr>
          <p:nvPr/>
        </p:nvSpPr>
        <p:spPr bwMode="auto">
          <a:xfrm rot="8236424">
            <a:off x="3271515" y="3319463"/>
            <a:ext cx="275095" cy="231775"/>
          </a:xfrm>
          <a:prstGeom prst="rtTriangle">
            <a:avLst/>
          </a:prstGeom>
          <a:gradFill rotWithShape="1">
            <a:gsLst>
              <a:gs pos="0">
                <a:srgbClr val="003366"/>
              </a:gs>
              <a:gs pos="100000">
                <a:srgbClr val="C0C0C0"/>
              </a:gs>
            </a:gsLst>
            <a:lin ang="0" scaled="1"/>
          </a:gradFill>
          <a:ln w="12700">
            <a:solidFill>
              <a:srgbClr val="FFFFFF"/>
            </a:solidFill>
            <a:miter lim="800000"/>
            <a:headEnd/>
            <a:tailEnd/>
          </a:ln>
        </p:spPr>
        <p:txBody>
          <a:bodyPr anchor="ctr"/>
          <a:lstStyle/>
          <a:p>
            <a:endParaRPr lang="en-US" sz="1600"/>
          </a:p>
        </p:txBody>
      </p:sp>
      <p:sp>
        <p:nvSpPr>
          <p:cNvPr id="29703" name="AutoShape 32"/>
          <p:cNvSpPr>
            <a:spLocks noChangeArrowheads="1"/>
          </p:cNvSpPr>
          <p:nvPr/>
        </p:nvSpPr>
        <p:spPr bwMode="auto">
          <a:xfrm rot="-2571333">
            <a:off x="8187252" y="3263900"/>
            <a:ext cx="272978" cy="230188"/>
          </a:xfrm>
          <a:prstGeom prst="rtTriangle">
            <a:avLst/>
          </a:prstGeom>
          <a:gradFill rotWithShape="1">
            <a:gsLst>
              <a:gs pos="0">
                <a:srgbClr val="003366"/>
              </a:gs>
              <a:gs pos="100000">
                <a:srgbClr val="C0C0C0"/>
              </a:gs>
            </a:gsLst>
            <a:lin ang="0" scaled="1"/>
          </a:gradFill>
          <a:ln w="9525">
            <a:solidFill>
              <a:srgbClr val="FFFFFF"/>
            </a:solidFill>
            <a:miter lim="800000"/>
            <a:headEnd/>
            <a:tailEnd/>
          </a:ln>
        </p:spPr>
        <p:txBody>
          <a:bodyPr anchor="ctr"/>
          <a:lstStyle/>
          <a:p>
            <a:endParaRPr lang="en-US" sz="1600"/>
          </a:p>
        </p:txBody>
      </p:sp>
      <p:sp>
        <p:nvSpPr>
          <p:cNvPr id="29704" name="AutoShape 31"/>
          <p:cNvSpPr>
            <a:spLocks noChangeArrowheads="1"/>
          </p:cNvSpPr>
          <p:nvPr/>
        </p:nvSpPr>
        <p:spPr bwMode="auto">
          <a:xfrm rot="4042809">
            <a:off x="4447253" y="4224110"/>
            <a:ext cx="230187" cy="275095"/>
          </a:xfrm>
          <a:prstGeom prst="rtTriangle">
            <a:avLst/>
          </a:prstGeom>
          <a:gradFill rotWithShape="1">
            <a:gsLst>
              <a:gs pos="0">
                <a:srgbClr val="003366"/>
              </a:gs>
              <a:gs pos="100000">
                <a:srgbClr val="C0C0C0"/>
              </a:gs>
            </a:gsLst>
            <a:lin ang="0" scaled="1"/>
          </a:gradFill>
          <a:ln w="12700">
            <a:solidFill>
              <a:srgbClr val="FFFFFF"/>
            </a:solidFill>
            <a:miter lim="800000"/>
            <a:headEnd/>
            <a:tailEnd/>
          </a:ln>
        </p:spPr>
        <p:txBody>
          <a:bodyPr anchor="ctr"/>
          <a:lstStyle/>
          <a:p>
            <a:endParaRPr lang="en-US" sz="1600"/>
          </a:p>
        </p:txBody>
      </p:sp>
      <p:sp>
        <p:nvSpPr>
          <p:cNvPr id="29705" name="AutoShape 30"/>
          <p:cNvSpPr>
            <a:spLocks noChangeArrowheads="1"/>
          </p:cNvSpPr>
          <p:nvPr/>
        </p:nvSpPr>
        <p:spPr bwMode="auto">
          <a:xfrm rot="1018055">
            <a:off x="7328109" y="4133850"/>
            <a:ext cx="275095" cy="228600"/>
          </a:xfrm>
          <a:prstGeom prst="rtTriangle">
            <a:avLst/>
          </a:prstGeom>
          <a:gradFill rotWithShape="1">
            <a:gsLst>
              <a:gs pos="0">
                <a:srgbClr val="003366"/>
              </a:gs>
              <a:gs pos="100000">
                <a:srgbClr val="C0C0C0"/>
              </a:gs>
            </a:gsLst>
            <a:lin ang="0" scaled="1"/>
          </a:gradFill>
          <a:ln w="9525">
            <a:solidFill>
              <a:srgbClr val="FFFFFF"/>
            </a:solidFill>
            <a:miter lim="800000"/>
            <a:headEnd/>
            <a:tailEnd/>
          </a:ln>
        </p:spPr>
        <p:txBody>
          <a:bodyPr anchor="ctr"/>
          <a:lstStyle/>
          <a:p>
            <a:endParaRPr lang="en-US" sz="1600"/>
          </a:p>
        </p:txBody>
      </p:sp>
      <p:sp>
        <p:nvSpPr>
          <p:cNvPr id="29706" name="AutoShape 29"/>
          <p:cNvSpPr>
            <a:spLocks noChangeArrowheads="1"/>
          </p:cNvSpPr>
          <p:nvPr/>
        </p:nvSpPr>
        <p:spPr bwMode="auto">
          <a:xfrm rot="-9071353">
            <a:off x="4407869" y="2390776"/>
            <a:ext cx="277210" cy="231775"/>
          </a:xfrm>
          <a:prstGeom prst="rtTriangle">
            <a:avLst/>
          </a:prstGeom>
          <a:gradFill rotWithShape="1">
            <a:gsLst>
              <a:gs pos="0">
                <a:srgbClr val="003366"/>
              </a:gs>
              <a:gs pos="100000">
                <a:srgbClr val="C0C0C0"/>
              </a:gs>
            </a:gsLst>
            <a:lin ang="0" scaled="1"/>
          </a:gradFill>
          <a:ln w="9525">
            <a:solidFill>
              <a:srgbClr val="FFFFFF"/>
            </a:solidFill>
            <a:miter lim="800000"/>
            <a:headEnd/>
            <a:tailEnd/>
          </a:ln>
        </p:spPr>
        <p:txBody>
          <a:bodyPr anchor="ctr"/>
          <a:lstStyle/>
          <a:p>
            <a:endParaRPr lang="en-US" sz="1600"/>
          </a:p>
        </p:txBody>
      </p:sp>
      <p:sp>
        <p:nvSpPr>
          <p:cNvPr id="29707" name="AutoShape 28"/>
          <p:cNvSpPr>
            <a:spLocks noChangeArrowheads="1"/>
          </p:cNvSpPr>
          <p:nvPr/>
        </p:nvSpPr>
        <p:spPr bwMode="auto">
          <a:xfrm rot="-6004836">
            <a:off x="7281789" y="2420180"/>
            <a:ext cx="230188" cy="272978"/>
          </a:xfrm>
          <a:prstGeom prst="rtTriangle">
            <a:avLst/>
          </a:prstGeom>
          <a:gradFill rotWithShape="1">
            <a:gsLst>
              <a:gs pos="0">
                <a:srgbClr val="003366"/>
              </a:gs>
              <a:gs pos="100000">
                <a:srgbClr val="C0C0C0"/>
              </a:gs>
            </a:gsLst>
            <a:lin ang="0" scaled="1"/>
          </a:gradFill>
          <a:ln w="9525">
            <a:solidFill>
              <a:srgbClr val="FFFFFF"/>
            </a:solidFill>
            <a:miter lim="800000"/>
            <a:headEnd/>
            <a:tailEnd/>
          </a:ln>
        </p:spPr>
        <p:txBody>
          <a:bodyPr anchor="ctr"/>
          <a:lstStyle/>
          <a:p>
            <a:endParaRPr lang="en-US" sz="1600"/>
          </a:p>
        </p:txBody>
      </p:sp>
      <p:cxnSp>
        <p:nvCxnSpPr>
          <p:cNvPr id="29708" name="AutoShape 27"/>
          <p:cNvCxnSpPr>
            <a:cxnSpLocks noChangeShapeType="1"/>
          </p:cNvCxnSpPr>
          <p:nvPr/>
        </p:nvCxnSpPr>
        <p:spPr bwMode="auto">
          <a:xfrm>
            <a:off x="4137007" y="2962275"/>
            <a:ext cx="294139" cy="909638"/>
          </a:xfrm>
          <a:prstGeom prst="curvedConnector3">
            <a:avLst>
              <a:gd name="adj1" fmla="val 193463"/>
            </a:avLst>
          </a:prstGeom>
          <a:noFill/>
          <a:ln w="38100">
            <a:solidFill>
              <a:srgbClr val="C0C0C0"/>
            </a:solidFill>
            <a:round/>
            <a:headEnd/>
            <a:tailEnd/>
          </a:ln>
          <a:effectLst>
            <a:prstShdw prst="shdw17" dist="17961" dir="2700000">
              <a:srgbClr val="737373"/>
            </a:prstShdw>
          </a:effectLst>
        </p:spPr>
      </p:cxnSp>
      <p:cxnSp>
        <p:nvCxnSpPr>
          <p:cNvPr id="29709" name="AutoShape 26"/>
          <p:cNvCxnSpPr>
            <a:cxnSpLocks noChangeShapeType="1"/>
          </p:cNvCxnSpPr>
          <p:nvPr/>
        </p:nvCxnSpPr>
        <p:spPr bwMode="auto">
          <a:xfrm rot="5400000">
            <a:off x="4553438" y="2361626"/>
            <a:ext cx="1363663" cy="1675963"/>
          </a:xfrm>
          <a:prstGeom prst="curvedConnector2">
            <a:avLst/>
          </a:prstGeom>
          <a:noFill/>
          <a:ln w="38100">
            <a:solidFill>
              <a:srgbClr val="C0C0C0"/>
            </a:solidFill>
            <a:round/>
            <a:headEnd/>
            <a:tailEnd/>
          </a:ln>
          <a:effectLst>
            <a:prstShdw prst="shdw17" dist="17961" dir="2700000">
              <a:srgbClr val="737373"/>
            </a:prstShdw>
          </a:effectLst>
        </p:spPr>
      </p:cxnSp>
      <p:sp>
        <p:nvSpPr>
          <p:cNvPr id="29710" name="Arc 25"/>
          <p:cNvSpPr>
            <a:spLocks/>
          </p:cNvSpPr>
          <p:nvPr/>
        </p:nvSpPr>
        <p:spPr bwMode="auto">
          <a:xfrm rot="375897" flipV="1">
            <a:off x="4452307" y="2976564"/>
            <a:ext cx="3199567" cy="1063625"/>
          </a:xfrm>
          <a:custGeom>
            <a:avLst/>
            <a:gdLst>
              <a:gd name="T0" fmla="*/ 0 w 21912"/>
              <a:gd name="T1" fmla="*/ 11701893 h 21600"/>
              <a:gd name="T2" fmla="*/ 2147483647 w 21912"/>
              <a:gd name="T3" fmla="*/ 2147483647 h 21600"/>
              <a:gd name="T4" fmla="*/ 2147483647 w 21912"/>
              <a:gd name="T5" fmla="*/ 2147483647 h 21600"/>
              <a:gd name="T6" fmla="*/ 0 60000 65536"/>
              <a:gd name="T7" fmla="*/ 0 60000 65536"/>
              <a:gd name="T8" fmla="*/ 0 60000 65536"/>
              <a:gd name="T9" fmla="*/ 0 w 21912"/>
              <a:gd name="T10" fmla="*/ 0 h 21600"/>
              <a:gd name="T11" fmla="*/ 21912 w 21912"/>
              <a:gd name="T12" fmla="*/ 21600 h 21600"/>
            </a:gdLst>
            <a:ahLst/>
            <a:cxnLst>
              <a:cxn ang="T6">
                <a:pos x="T0" y="T1"/>
              </a:cxn>
              <a:cxn ang="T7">
                <a:pos x="T2" y="T3"/>
              </a:cxn>
              <a:cxn ang="T8">
                <a:pos x="T4" y="T5"/>
              </a:cxn>
            </a:cxnLst>
            <a:rect l="T9" t="T10" r="T11" b="T12"/>
            <a:pathLst>
              <a:path w="21912" h="21600" fill="none" extrusionOk="0">
                <a:moveTo>
                  <a:pt x="0" y="2"/>
                </a:moveTo>
                <a:cubicBezTo>
                  <a:pt x="106" y="0"/>
                  <a:pt x="213" y="-1"/>
                  <a:pt x="320" y="0"/>
                </a:cubicBezTo>
                <a:cubicBezTo>
                  <a:pt x="12015" y="0"/>
                  <a:pt x="21586" y="9308"/>
                  <a:pt x="21911" y="20999"/>
                </a:cubicBezTo>
              </a:path>
              <a:path w="21912" h="21600" stroke="0" extrusionOk="0">
                <a:moveTo>
                  <a:pt x="0" y="2"/>
                </a:moveTo>
                <a:cubicBezTo>
                  <a:pt x="106" y="0"/>
                  <a:pt x="213" y="-1"/>
                  <a:pt x="320" y="0"/>
                </a:cubicBezTo>
                <a:cubicBezTo>
                  <a:pt x="12015" y="0"/>
                  <a:pt x="21586" y="9308"/>
                  <a:pt x="21911" y="20999"/>
                </a:cubicBezTo>
                <a:lnTo>
                  <a:pt x="320" y="21600"/>
                </a:lnTo>
                <a:close/>
              </a:path>
            </a:pathLst>
          </a:custGeom>
          <a:noFill/>
          <a:ln w="38100">
            <a:solidFill>
              <a:srgbClr val="C0C0C0"/>
            </a:solidFill>
            <a:round/>
            <a:headEnd/>
            <a:tailEnd/>
          </a:ln>
          <a:effectLst>
            <a:prstShdw prst="shdw17" dist="17961" dir="2700000">
              <a:srgbClr val="737373"/>
            </a:prstShdw>
          </a:effectLst>
        </p:spPr>
        <p:txBody>
          <a:bodyPr anchor="ctr"/>
          <a:lstStyle/>
          <a:p>
            <a:endParaRPr lang="en-US" sz="1600"/>
          </a:p>
        </p:txBody>
      </p:sp>
      <p:sp>
        <p:nvSpPr>
          <p:cNvPr id="29711" name="Arc 24"/>
          <p:cNvSpPr>
            <a:spLocks/>
          </p:cNvSpPr>
          <p:nvPr/>
        </p:nvSpPr>
        <p:spPr bwMode="auto">
          <a:xfrm rot="935389" flipV="1">
            <a:off x="4431146" y="3498851"/>
            <a:ext cx="3087413" cy="760413"/>
          </a:xfrm>
          <a:custGeom>
            <a:avLst/>
            <a:gdLst>
              <a:gd name="T0" fmla="*/ 0 w 21500"/>
              <a:gd name="T1" fmla="*/ 0 h 21600"/>
              <a:gd name="T2" fmla="*/ 2147483647 w 21500"/>
              <a:gd name="T3" fmla="*/ 2147483647 h 21600"/>
              <a:gd name="T4" fmla="*/ 0 w 21500"/>
              <a:gd name="T5" fmla="*/ 2147483647 h 21600"/>
              <a:gd name="T6" fmla="*/ 0 60000 65536"/>
              <a:gd name="T7" fmla="*/ 0 60000 65536"/>
              <a:gd name="T8" fmla="*/ 0 60000 65536"/>
              <a:gd name="T9" fmla="*/ 0 w 21500"/>
              <a:gd name="T10" fmla="*/ 0 h 21600"/>
              <a:gd name="T11" fmla="*/ 21500 w 21500"/>
              <a:gd name="T12" fmla="*/ 21600 h 21600"/>
            </a:gdLst>
            <a:ahLst/>
            <a:cxnLst>
              <a:cxn ang="T6">
                <a:pos x="T0" y="T1"/>
              </a:cxn>
              <a:cxn ang="T7">
                <a:pos x="T2" y="T3"/>
              </a:cxn>
              <a:cxn ang="T8">
                <a:pos x="T4" y="T5"/>
              </a:cxn>
            </a:cxnLst>
            <a:rect l="T9" t="T10" r="T11" b="T12"/>
            <a:pathLst>
              <a:path w="21500" h="21600" fill="none" extrusionOk="0">
                <a:moveTo>
                  <a:pt x="-1" y="0"/>
                </a:moveTo>
                <a:cubicBezTo>
                  <a:pt x="11124" y="0"/>
                  <a:pt x="20430" y="8449"/>
                  <a:pt x="21499" y="19523"/>
                </a:cubicBezTo>
              </a:path>
              <a:path w="21500" h="21600" stroke="0" extrusionOk="0">
                <a:moveTo>
                  <a:pt x="-1" y="0"/>
                </a:moveTo>
                <a:cubicBezTo>
                  <a:pt x="11124" y="0"/>
                  <a:pt x="20430" y="8449"/>
                  <a:pt x="21499" y="19523"/>
                </a:cubicBezTo>
                <a:lnTo>
                  <a:pt x="0" y="21600"/>
                </a:lnTo>
                <a:close/>
              </a:path>
            </a:pathLst>
          </a:custGeom>
          <a:noFill/>
          <a:ln w="38100">
            <a:solidFill>
              <a:srgbClr val="C0C0C0"/>
            </a:solidFill>
            <a:round/>
            <a:headEnd/>
            <a:tailEnd/>
          </a:ln>
          <a:effectLst>
            <a:prstShdw prst="shdw17" dist="17961" dir="2700000">
              <a:srgbClr val="737373"/>
            </a:prstShdw>
          </a:effectLst>
        </p:spPr>
        <p:txBody>
          <a:bodyPr anchor="ctr"/>
          <a:lstStyle/>
          <a:p>
            <a:endParaRPr lang="en-US" sz="1600"/>
          </a:p>
        </p:txBody>
      </p:sp>
      <p:sp>
        <p:nvSpPr>
          <p:cNvPr id="29712" name="AutoShape 23"/>
          <p:cNvSpPr>
            <a:spLocks noChangeAspect="1" noChangeArrowheads="1"/>
          </p:cNvSpPr>
          <p:nvPr/>
        </p:nvSpPr>
        <p:spPr bwMode="auto">
          <a:xfrm rot="-3977259">
            <a:off x="4506508" y="3023424"/>
            <a:ext cx="192088" cy="228540"/>
          </a:xfrm>
          <a:prstGeom prst="rtTriangle">
            <a:avLst/>
          </a:prstGeom>
          <a:solidFill>
            <a:srgbClr val="B2B2B2"/>
          </a:solidFill>
          <a:ln w="9525">
            <a:noFill/>
            <a:miter lim="800000"/>
            <a:headEnd/>
            <a:tailEnd/>
          </a:ln>
          <a:effectLst>
            <a:prstShdw prst="shdw17" dist="17961" dir="2700000">
              <a:srgbClr val="6B6B6B"/>
            </a:prstShdw>
          </a:effectLst>
        </p:spPr>
        <p:txBody>
          <a:bodyPr anchor="ctr"/>
          <a:lstStyle/>
          <a:p>
            <a:endParaRPr lang="en-US" sz="1600"/>
          </a:p>
        </p:txBody>
      </p:sp>
      <p:sp>
        <p:nvSpPr>
          <p:cNvPr id="29713" name="AutoShape 22"/>
          <p:cNvSpPr>
            <a:spLocks noChangeAspect="1" noChangeArrowheads="1"/>
          </p:cNvSpPr>
          <p:nvPr/>
        </p:nvSpPr>
        <p:spPr bwMode="auto">
          <a:xfrm rot="-286779">
            <a:off x="5586545" y="3195638"/>
            <a:ext cx="230657" cy="195262"/>
          </a:xfrm>
          <a:prstGeom prst="rtTriangle">
            <a:avLst/>
          </a:prstGeom>
          <a:solidFill>
            <a:srgbClr val="B2B2B2"/>
          </a:solidFill>
          <a:ln w="9525">
            <a:noFill/>
            <a:miter lim="800000"/>
            <a:headEnd/>
            <a:tailEnd/>
          </a:ln>
          <a:effectLst>
            <a:prstShdw prst="shdw17" dist="17961" dir="2700000">
              <a:srgbClr val="6B6B6B"/>
            </a:prstShdw>
          </a:effectLst>
        </p:spPr>
        <p:txBody>
          <a:bodyPr anchor="ctr"/>
          <a:lstStyle/>
          <a:p>
            <a:endParaRPr lang="en-US" sz="1600"/>
          </a:p>
        </p:txBody>
      </p:sp>
      <p:sp>
        <p:nvSpPr>
          <p:cNvPr id="29714" name="AutoShape 21"/>
          <p:cNvSpPr>
            <a:spLocks noChangeArrowheads="1"/>
          </p:cNvSpPr>
          <p:nvPr/>
        </p:nvSpPr>
        <p:spPr bwMode="auto">
          <a:xfrm rot="3032803">
            <a:off x="6200194" y="4064030"/>
            <a:ext cx="190500" cy="228540"/>
          </a:xfrm>
          <a:prstGeom prst="rtTriangle">
            <a:avLst/>
          </a:prstGeom>
          <a:solidFill>
            <a:srgbClr val="B2B2B2"/>
          </a:solidFill>
          <a:ln w="9525">
            <a:noFill/>
            <a:miter lim="800000"/>
            <a:headEnd/>
            <a:tailEnd/>
          </a:ln>
          <a:effectLst>
            <a:prstShdw prst="shdw17" dist="17961" dir="2700000">
              <a:srgbClr val="6B6B6B"/>
            </a:prstShdw>
          </a:effectLst>
        </p:spPr>
        <p:txBody>
          <a:bodyPr anchor="ctr"/>
          <a:lstStyle/>
          <a:p>
            <a:endParaRPr lang="en-US" sz="1600"/>
          </a:p>
        </p:txBody>
      </p:sp>
      <p:sp>
        <p:nvSpPr>
          <p:cNvPr id="29715" name="Rectangle 19"/>
          <p:cNvSpPr>
            <a:spLocks noChangeArrowheads="1"/>
          </p:cNvSpPr>
          <p:nvPr/>
        </p:nvSpPr>
        <p:spPr bwMode="auto">
          <a:xfrm>
            <a:off x="7588390" y="4008438"/>
            <a:ext cx="755454" cy="55562"/>
          </a:xfrm>
          <a:prstGeom prst="rect">
            <a:avLst/>
          </a:prstGeom>
          <a:solidFill>
            <a:srgbClr val="FFFFFF"/>
          </a:solidFill>
          <a:ln w="9525">
            <a:noFill/>
            <a:miter lim="800000"/>
            <a:headEnd/>
            <a:tailEnd/>
          </a:ln>
        </p:spPr>
        <p:txBody>
          <a:bodyPr anchor="ctr"/>
          <a:lstStyle/>
          <a:p>
            <a:endParaRPr lang="en-US" sz="1600"/>
          </a:p>
        </p:txBody>
      </p:sp>
      <p:sp>
        <p:nvSpPr>
          <p:cNvPr id="29716" name="Text Box 18"/>
          <p:cNvSpPr txBox="1">
            <a:spLocks noChangeAspect="1" noChangeArrowheads="1"/>
          </p:cNvSpPr>
          <p:nvPr/>
        </p:nvSpPr>
        <p:spPr bwMode="auto">
          <a:xfrm>
            <a:off x="5180250" y="2230438"/>
            <a:ext cx="1972220" cy="284162"/>
          </a:xfrm>
          <a:prstGeom prst="rect">
            <a:avLst/>
          </a:prstGeom>
          <a:solidFill>
            <a:srgbClr val="FF9933"/>
          </a:solidFill>
          <a:ln w="9525">
            <a:miter lim="800000"/>
            <a:headEnd/>
            <a:tailEnd/>
          </a:ln>
          <a:scene3d>
            <a:camera prst="legacyPerspectiveTop"/>
            <a:lightRig rig="legacyFlat3" dir="b"/>
          </a:scene3d>
          <a:sp3d extrusionH="430200" prstMaterial="legacyMatte">
            <a:bevelT w="13500" h="13500" prst="angle"/>
            <a:bevelB w="13500" h="13500" prst="angle"/>
            <a:extrusionClr>
              <a:srgbClr val="FF9933"/>
            </a:extrusionClr>
          </a:sp3d>
        </p:spPr>
        <p:txBody>
          <a:bodyPr>
            <a:flatTx/>
          </a:bodyPr>
          <a:lstStyle/>
          <a:p>
            <a:pPr algn="ctr"/>
            <a:r>
              <a:rPr lang="en-US" sz="1600" b="1">
                <a:solidFill>
                  <a:srgbClr val="000000"/>
                </a:solidFill>
                <a:latin typeface="Arial" pitchFamily="34" charset="0"/>
                <a:ea typeface="Times New Roman" pitchFamily="18" charset="0"/>
                <a:cs typeface="Arial" pitchFamily="34" charset="0"/>
              </a:rPr>
              <a:t>STORAGE</a:t>
            </a:r>
            <a:endParaRPr lang="en-US" sz="1600">
              <a:latin typeface="Arial" pitchFamily="34" charset="0"/>
              <a:ea typeface="Times New Roman" pitchFamily="18" charset="0"/>
              <a:cs typeface="Arial" pitchFamily="34" charset="0"/>
            </a:endParaRPr>
          </a:p>
        </p:txBody>
      </p:sp>
      <p:sp>
        <p:nvSpPr>
          <p:cNvPr id="29717" name="Rectangle 15"/>
          <p:cNvSpPr>
            <a:spLocks noChangeArrowheads="1"/>
          </p:cNvSpPr>
          <p:nvPr/>
        </p:nvSpPr>
        <p:spPr bwMode="auto">
          <a:xfrm>
            <a:off x="3318069" y="3997326"/>
            <a:ext cx="753337" cy="55563"/>
          </a:xfrm>
          <a:prstGeom prst="rect">
            <a:avLst/>
          </a:prstGeom>
          <a:solidFill>
            <a:srgbClr val="FFFFFF"/>
          </a:solidFill>
          <a:ln w="9525">
            <a:noFill/>
            <a:miter lim="800000"/>
            <a:headEnd/>
            <a:tailEnd/>
          </a:ln>
        </p:spPr>
        <p:txBody>
          <a:bodyPr anchor="ctr"/>
          <a:lstStyle/>
          <a:p>
            <a:endParaRPr lang="en-US" sz="1600"/>
          </a:p>
        </p:txBody>
      </p:sp>
      <p:sp>
        <p:nvSpPr>
          <p:cNvPr id="29718" name="Rectangle 14"/>
          <p:cNvSpPr>
            <a:spLocks noChangeArrowheads="1"/>
          </p:cNvSpPr>
          <p:nvPr/>
        </p:nvSpPr>
        <p:spPr bwMode="auto">
          <a:xfrm>
            <a:off x="3178405" y="3103563"/>
            <a:ext cx="753337" cy="55562"/>
          </a:xfrm>
          <a:prstGeom prst="rect">
            <a:avLst/>
          </a:prstGeom>
          <a:solidFill>
            <a:srgbClr val="FFFFFF"/>
          </a:solidFill>
          <a:ln w="9525">
            <a:noFill/>
            <a:miter lim="800000"/>
            <a:headEnd/>
            <a:tailEnd/>
          </a:ln>
        </p:spPr>
        <p:txBody>
          <a:bodyPr anchor="ctr"/>
          <a:lstStyle/>
          <a:p>
            <a:endParaRPr lang="en-US" sz="1600"/>
          </a:p>
        </p:txBody>
      </p:sp>
      <p:sp>
        <p:nvSpPr>
          <p:cNvPr id="29719" name="Text Box 13"/>
          <p:cNvSpPr txBox="1">
            <a:spLocks noChangeAspect="1" noChangeArrowheads="1"/>
          </p:cNvSpPr>
          <p:nvPr/>
        </p:nvSpPr>
        <p:spPr bwMode="auto">
          <a:xfrm>
            <a:off x="2105535" y="2877790"/>
            <a:ext cx="1972220" cy="284162"/>
          </a:xfrm>
          <a:prstGeom prst="rect">
            <a:avLst/>
          </a:prstGeom>
          <a:solidFill>
            <a:srgbClr val="FFCC00"/>
          </a:solidFill>
          <a:ln w="9525">
            <a:miter lim="800000"/>
            <a:headEnd/>
            <a:tailEnd/>
          </a:ln>
          <a:scene3d>
            <a:camera prst="legacyPerspectiveTop"/>
            <a:lightRig rig="legacyFlat3" dir="b"/>
          </a:scene3d>
          <a:sp3d extrusionH="430200" prstMaterial="legacyMatte">
            <a:bevelT w="13500" h="13500" prst="angle"/>
            <a:bevelB w="13500" h="13500" prst="angle"/>
            <a:extrusionClr>
              <a:srgbClr val="FFCC00"/>
            </a:extrusionClr>
          </a:sp3d>
        </p:spPr>
        <p:txBody>
          <a:bodyPr>
            <a:flatTx/>
          </a:bodyPr>
          <a:lstStyle/>
          <a:p>
            <a:pPr algn="ctr"/>
            <a:r>
              <a:rPr lang="en-US" sz="1600" b="1">
                <a:solidFill>
                  <a:srgbClr val="000000"/>
                </a:solidFill>
                <a:latin typeface="Arial" pitchFamily="34" charset="0"/>
                <a:ea typeface="Times New Roman" pitchFamily="18" charset="0"/>
                <a:cs typeface="Arial" pitchFamily="34" charset="0"/>
              </a:rPr>
              <a:t>INGESTION</a:t>
            </a:r>
            <a:endParaRPr lang="en-US" sz="1600">
              <a:latin typeface="Arial" pitchFamily="34" charset="0"/>
              <a:ea typeface="Times New Roman" pitchFamily="18" charset="0"/>
              <a:cs typeface="Arial" pitchFamily="34" charset="0"/>
            </a:endParaRPr>
          </a:p>
        </p:txBody>
      </p:sp>
      <p:sp>
        <p:nvSpPr>
          <p:cNvPr id="29720" name="Text Box 12"/>
          <p:cNvSpPr txBox="1">
            <a:spLocks noChangeAspect="1" noChangeArrowheads="1"/>
          </p:cNvSpPr>
          <p:nvPr/>
        </p:nvSpPr>
        <p:spPr bwMode="auto">
          <a:xfrm>
            <a:off x="7630713" y="3819526"/>
            <a:ext cx="2044168" cy="284163"/>
          </a:xfrm>
          <a:prstGeom prst="rect">
            <a:avLst/>
          </a:prstGeom>
          <a:solidFill>
            <a:srgbClr val="FF9999"/>
          </a:solidFill>
          <a:ln w="9525">
            <a:miter lim="800000"/>
            <a:headEnd/>
            <a:tailEnd/>
          </a:ln>
          <a:scene3d>
            <a:camera prst="legacyPerspectiveTop"/>
            <a:lightRig rig="legacyFlat3" dir="b"/>
          </a:scene3d>
          <a:sp3d extrusionH="430200" prstMaterial="legacyMatte">
            <a:bevelT w="13500" h="13500" prst="angle"/>
            <a:bevelB w="13500" h="13500" prst="angle"/>
            <a:extrusionClr>
              <a:srgbClr val="FF9999"/>
            </a:extrusionClr>
          </a:sp3d>
        </p:spPr>
        <p:txBody>
          <a:bodyPr>
            <a:flatTx/>
          </a:bodyPr>
          <a:lstStyle/>
          <a:p>
            <a:pPr algn="ctr"/>
            <a:r>
              <a:rPr lang="en-US" sz="1600" b="1">
                <a:solidFill>
                  <a:srgbClr val="000000"/>
                </a:solidFill>
                <a:latin typeface="Arial" pitchFamily="34" charset="0"/>
                <a:ea typeface="Times New Roman" pitchFamily="18" charset="0"/>
                <a:cs typeface="Arial" pitchFamily="34" charset="0"/>
              </a:rPr>
              <a:t>PUBLISHING</a:t>
            </a:r>
            <a:endParaRPr lang="en-US" sz="1600">
              <a:latin typeface="Arial" pitchFamily="34" charset="0"/>
              <a:ea typeface="Times New Roman" pitchFamily="18" charset="0"/>
              <a:cs typeface="Arial" pitchFamily="34" charset="0"/>
            </a:endParaRPr>
          </a:p>
        </p:txBody>
      </p:sp>
      <p:sp>
        <p:nvSpPr>
          <p:cNvPr id="29721" name="Text Box 11"/>
          <p:cNvSpPr txBox="1">
            <a:spLocks noChangeAspect="1" noChangeArrowheads="1"/>
          </p:cNvSpPr>
          <p:nvPr/>
        </p:nvSpPr>
        <p:spPr bwMode="auto">
          <a:xfrm>
            <a:off x="1775422" y="3819526"/>
            <a:ext cx="2592241" cy="282575"/>
          </a:xfrm>
          <a:prstGeom prst="rect">
            <a:avLst/>
          </a:prstGeom>
          <a:solidFill>
            <a:srgbClr val="FFFF00"/>
          </a:solidFill>
          <a:ln w="9525">
            <a:miter lim="800000"/>
            <a:headEnd/>
            <a:tailEnd/>
          </a:ln>
          <a:scene3d>
            <a:camera prst="legacyPerspectiveTop"/>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solidFill>
                  <a:srgbClr val="000000"/>
                </a:solidFill>
                <a:latin typeface="Arial" pitchFamily="34" charset="0"/>
                <a:ea typeface="Times New Roman" pitchFamily="18" charset="0"/>
                <a:cs typeface="Arial" pitchFamily="34" charset="0"/>
              </a:rPr>
              <a:t>DATA CREATION</a:t>
            </a:r>
            <a:endParaRPr lang="en-US" sz="1600">
              <a:latin typeface="Arial" pitchFamily="34" charset="0"/>
              <a:ea typeface="Times New Roman" pitchFamily="18" charset="0"/>
              <a:cs typeface="Arial" pitchFamily="34" charset="0"/>
            </a:endParaRPr>
          </a:p>
        </p:txBody>
      </p:sp>
      <p:sp>
        <p:nvSpPr>
          <p:cNvPr id="29722" name="Text Box 10"/>
          <p:cNvSpPr txBox="1">
            <a:spLocks noChangeAspect="1" noChangeArrowheads="1"/>
          </p:cNvSpPr>
          <p:nvPr/>
        </p:nvSpPr>
        <p:spPr bwMode="auto">
          <a:xfrm>
            <a:off x="7673034" y="2955926"/>
            <a:ext cx="1972220" cy="284163"/>
          </a:xfrm>
          <a:prstGeom prst="rect">
            <a:avLst/>
          </a:prstGeom>
          <a:solidFill>
            <a:srgbClr val="FFCCFF"/>
          </a:solidFill>
          <a:ln w="9525">
            <a:miter lim="800000"/>
            <a:headEnd/>
            <a:tailEnd/>
          </a:ln>
          <a:scene3d>
            <a:camera prst="legacyPerspectiveTop"/>
            <a:lightRig rig="legacyFlat3" dir="b"/>
          </a:scene3d>
          <a:sp3d extrusionH="430200" prstMaterial="legacyMatte">
            <a:bevelT w="13500" h="13500" prst="angle"/>
            <a:bevelB w="13500" h="13500" prst="angle"/>
            <a:extrusionClr>
              <a:srgbClr val="FFCCFF"/>
            </a:extrusionClr>
          </a:sp3d>
        </p:spPr>
        <p:txBody>
          <a:bodyPr>
            <a:flatTx/>
          </a:bodyPr>
          <a:lstStyle/>
          <a:p>
            <a:pPr algn="ctr"/>
            <a:r>
              <a:rPr lang="en-US" sz="1600" b="1">
                <a:solidFill>
                  <a:srgbClr val="000000"/>
                </a:solidFill>
                <a:latin typeface="Arial" pitchFamily="34" charset="0"/>
                <a:ea typeface="Times New Roman" pitchFamily="18" charset="0"/>
                <a:cs typeface="Arial" pitchFamily="34" charset="0"/>
              </a:rPr>
              <a:t>CURATION</a:t>
            </a:r>
            <a:endParaRPr lang="en-US" sz="1600">
              <a:latin typeface="Arial" pitchFamily="34" charset="0"/>
              <a:ea typeface="Times New Roman" pitchFamily="18" charset="0"/>
              <a:cs typeface="Arial" pitchFamily="34" charset="0"/>
            </a:endParaRPr>
          </a:p>
        </p:txBody>
      </p:sp>
      <p:sp>
        <p:nvSpPr>
          <p:cNvPr id="29723" name="AutoShape 9"/>
          <p:cNvSpPr>
            <a:spLocks noChangeArrowheads="1"/>
          </p:cNvSpPr>
          <p:nvPr/>
        </p:nvSpPr>
        <p:spPr bwMode="auto">
          <a:xfrm rot="2372965">
            <a:off x="6297560" y="3744914"/>
            <a:ext cx="230657" cy="192087"/>
          </a:xfrm>
          <a:prstGeom prst="rtTriangle">
            <a:avLst/>
          </a:prstGeom>
          <a:solidFill>
            <a:srgbClr val="B2B2B2"/>
          </a:solidFill>
          <a:ln w="9525">
            <a:noFill/>
            <a:miter lim="800000"/>
            <a:headEnd/>
            <a:tailEnd/>
          </a:ln>
          <a:effectLst>
            <a:prstShdw prst="shdw17" dist="17961" dir="2700000">
              <a:srgbClr val="6B6B6B"/>
            </a:prstShdw>
          </a:effectLst>
        </p:spPr>
        <p:txBody>
          <a:bodyPr anchor="ctr"/>
          <a:lstStyle/>
          <a:p>
            <a:endParaRPr lang="en-US" sz="1600"/>
          </a:p>
        </p:txBody>
      </p:sp>
      <p:sp>
        <p:nvSpPr>
          <p:cNvPr id="29724" name="Text Box 7"/>
          <p:cNvSpPr txBox="1">
            <a:spLocks noChangeArrowheads="1"/>
          </p:cNvSpPr>
          <p:nvPr/>
        </p:nvSpPr>
        <p:spPr bwMode="auto">
          <a:xfrm>
            <a:off x="3982529" y="3387726"/>
            <a:ext cx="3935975" cy="257175"/>
          </a:xfrm>
          <a:prstGeom prst="rect">
            <a:avLst/>
          </a:prstGeom>
          <a:solidFill>
            <a:srgbClr val="FFFFFF">
              <a:alpha val="52940"/>
            </a:srgbClr>
          </a:solidFill>
          <a:ln w="9525">
            <a:solidFill>
              <a:srgbClr val="C0C0C0"/>
            </a:solidFill>
            <a:miter lim="800000"/>
            <a:headEnd/>
            <a:tailEnd/>
          </a:ln>
        </p:spPr>
        <p:txBody>
          <a:bodyPr/>
          <a:lstStyle/>
          <a:p>
            <a:pPr algn="ctr"/>
            <a:r>
              <a:rPr lang="en-US" sz="1600" b="1">
                <a:solidFill>
                  <a:srgbClr val="003366"/>
                </a:solidFill>
                <a:latin typeface="Arial" pitchFamily="34" charset="0"/>
                <a:ea typeface="Times New Roman" pitchFamily="18" charset="0"/>
                <a:cs typeface="Arial" pitchFamily="34" charset="0"/>
              </a:rPr>
              <a:t>CREATION OF NEW DATA OBJECTS</a:t>
            </a:r>
            <a:endParaRPr lang="en-US" sz="1600">
              <a:solidFill>
                <a:srgbClr val="003366"/>
              </a:solidFill>
              <a:latin typeface="Arial" pitchFamily="34" charset="0"/>
              <a:ea typeface="Times New Roman" pitchFamily="18" charset="0"/>
              <a:cs typeface="Arial" pitchFamily="34" charset="0"/>
            </a:endParaRPr>
          </a:p>
        </p:txBody>
      </p:sp>
      <p:sp>
        <p:nvSpPr>
          <p:cNvPr id="29725" name="Rectangle 36"/>
          <p:cNvSpPr>
            <a:spLocks noChangeArrowheads="1"/>
          </p:cNvSpPr>
          <p:nvPr/>
        </p:nvSpPr>
        <p:spPr bwMode="auto">
          <a:xfrm>
            <a:off x="0" y="1828800"/>
            <a:ext cx="184731" cy="369332"/>
          </a:xfrm>
          <a:prstGeom prst="rect">
            <a:avLst/>
          </a:prstGeom>
          <a:noFill/>
          <a:ln w="9525">
            <a:noFill/>
            <a:miter lim="800000"/>
            <a:headEnd/>
            <a:tailEnd/>
          </a:ln>
        </p:spPr>
        <p:txBody>
          <a:bodyPr wrap="none" anchor="ctr">
            <a:spAutoFit/>
          </a:bodyPr>
          <a:lstStyle/>
          <a:p>
            <a:endParaRPr lang="en-US"/>
          </a:p>
        </p:txBody>
      </p:sp>
      <p:sp>
        <p:nvSpPr>
          <p:cNvPr id="29726" name="Rectangle 44"/>
          <p:cNvSpPr>
            <a:spLocks noChangeArrowheads="1"/>
          </p:cNvSpPr>
          <p:nvPr/>
        </p:nvSpPr>
        <p:spPr bwMode="auto">
          <a:xfrm>
            <a:off x="0" y="1943100"/>
            <a:ext cx="184731" cy="369332"/>
          </a:xfrm>
          <a:prstGeom prst="rect">
            <a:avLst/>
          </a:prstGeom>
          <a:noFill/>
          <a:ln w="9525">
            <a:noFill/>
            <a:miter lim="800000"/>
            <a:headEnd/>
            <a:tailEnd/>
          </a:ln>
        </p:spPr>
        <p:txBody>
          <a:bodyPr wrap="none" anchor="ctr">
            <a:spAutoFit/>
          </a:bodyPr>
          <a:lstStyle/>
          <a:p>
            <a:endParaRPr lang="en-US"/>
          </a:p>
        </p:txBody>
      </p:sp>
      <p:sp>
        <p:nvSpPr>
          <p:cNvPr id="29727" name="Rectangle 45"/>
          <p:cNvSpPr>
            <a:spLocks noChangeArrowheads="1"/>
          </p:cNvSpPr>
          <p:nvPr/>
        </p:nvSpPr>
        <p:spPr bwMode="auto">
          <a:xfrm>
            <a:off x="620023" y="5670550"/>
            <a:ext cx="10955129" cy="711200"/>
          </a:xfrm>
          <a:prstGeom prst="rect">
            <a:avLst/>
          </a:prstGeom>
          <a:noFill/>
          <a:ln w="9525">
            <a:solidFill>
              <a:srgbClr val="C0C0C0"/>
            </a:solidFill>
            <a:miter lim="800000"/>
            <a:headEnd/>
            <a:tailEnd/>
          </a:ln>
        </p:spPr>
        <p:txBody>
          <a:bodyPr anchor="ctr">
            <a:spAutoFit/>
          </a:bodyPr>
          <a:lstStyle/>
          <a:p>
            <a:pPr algn="ctr"/>
            <a:r>
              <a:rPr lang="en-US" sz="2000">
                <a:solidFill>
                  <a:srgbClr val="4D4D4D"/>
                </a:solidFill>
                <a:latin typeface="Arial" pitchFamily="34" charset="0"/>
                <a:ea typeface="Times New Roman" pitchFamily="18" charset="0"/>
                <a:cs typeface="Arial" pitchFamily="34" charset="0"/>
              </a:rPr>
              <a:t>Data loop, from data creation to data consumption is continuously instantiated from individual processes in the cycle</a:t>
            </a:r>
            <a:r>
              <a:rPr lang="en-US" sz="2000" b="1">
                <a:solidFill>
                  <a:srgbClr val="808080"/>
                </a:solidFill>
                <a:latin typeface="Arial" pitchFamily="34" charset="0"/>
                <a:ea typeface="Times New Roman" pitchFamily="18" charset="0"/>
                <a:cs typeface="Arial" pitchFamily="34" charset="0"/>
              </a:rPr>
              <a:t> </a:t>
            </a:r>
            <a:endParaRPr lang="en-US" sz="2000">
              <a:latin typeface="Arial" pitchFamily="34" charset="0"/>
              <a:ea typeface="Times New Roman" pitchFamily="18" charset="0"/>
              <a:cs typeface="Arial" pitchFamily="34" charset="0"/>
            </a:endParaRPr>
          </a:p>
        </p:txBody>
      </p:sp>
      <p:sp>
        <p:nvSpPr>
          <p:cNvPr id="29728" name="Oval 47"/>
          <p:cNvSpPr>
            <a:spLocks noChangeArrowheads="1"/>
          </p:cNvSpPr>
          <p:nvPr/>
        </p:nvSpPr>
        <p:spPr bwMode="auto">
          <a:xfrm>
            <a:off x="10093871" y="180976"/>
            <a:ext cx="2025123" cy="1477963"/>
          </a:xfrm>
          <a:prstGeom prst="ellipse">
            <a:avLst/>
          </a:prstGeom>
          <a:solidFill>
            <a:srgbClr val="FFFFFF"/>
          </a:solidFill>
          <a:ln w="28575">
            <a:noFill/>
            <a:round/>
            <a:headEnd/>
            <a:tailEnd/>
          </a:ln>
          <a:effectLst>
            <a:prstShdw prst="shdw17" dist="17961" dir="2700000">
              <a:srgbClr val="999999"/>
            </a:prstShdw>
          </a:effectLst>
        </p:spPr>
        <p:txBody>
          <a:bodyPr wrap="none" anchor="ctr"/>
          <a:lstStyle/>
          <a:p>
            <a:endParaRPr lang="en-US"/>
          </a:p>
        </p:txBody>
      </p:sp>
      <p:pic>
        <p:nvPicPr>
          <p:cNvPr id="29729" name="Picture 48" descr="datacenter-faded"/>
          <p:cNvPicPr>
            <a:picLocks noChangeAspect="1" noChangeArrowheads="1"/>
          </p:cNvPicPr>
          <p:nvPr/>
        </p:nvPicPr>
        <p:blipFill>
          <a:blip r:embed="rId3"/>
          <a:srcRect/>
          <a:stretch>
            <a:fillRect/>
          </a:stretch>
        </p:blipFill>
        <p:spPr bwMode="auto">
          <a:xfrm>
            <a:off x="10330876" y="549276"/>
            <a:ext cx="1538417" cy="868363"/>
          </a:xfrm>
          <a:prstGeom prst="rect">
            <a:avLst/>
          </a:prstGeom>
          <a:noFill/>
          <a:ln w="9525">
            <a:noFill/>
            <a:miter lim="800000"/>
            <a:headEnd/>
            <a:tailEnd/>
          </a:ln>
        </p:spPr>
      </p:pic>
      <p:sp>
        <p:nvSpPr>
          <p:cNvPr id="29730" name="Text Box 49"/>
          <p:cNvSpPr txBox="1">
            <a:spLocks noChangeArrowheads="1"/>
          </p:cNvSpPr>
          <p:nvPr/>
        </p:nvSpPr>
        <p:spPr bwMode="auto">
          <a:xfrm>
            <a:off x="10093872" y="176213"/>
            <a:ext cx="2094954" cy="455612"/>
          </a:xfrm>
          <a:prstGeom prst="rect">
            <a:avLst/>
          </a:prstGeom>
          <a:noFill/>
          <a:ln w="9525">
            <a:noFill/>
            <a:miter lim="800000"/>
            <a:headEnd/>
            <a:tailEnd/>
          </a:ln>
        </p:spPr>
        <p:txBody>
          <a:bodyPr>
            <a:spAutoFit/>
          </a:bodyPr>
          <a:lstStyle/>
          <a:p>
            <a:pPr algn="ctr">
              <a:lnSpc>
                <a:spcPct val="85000"/>
              </a:lnSpc>
              <a:spcBef>
                <a:spcPct val="20000"/>
              </a:spcBef>
            </a:pPr>
            <a:r>
              <a:rPr lang="en-GB" sz="1200" b="1">
                <a:solidFill>
                  <a:srgbClr val="506129"/>
                </a:solidFill>
              </a:rPr>
              <a:t>SCIENTIFIC DATA MANAGEMENT</a:t>
            </a:r>
            <a:r>
              <a:rPr lang="en-GB" sz="1600"/>
              <a:t>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414245" y="0"/>
            <a:ext cx="4383743" cy="6161687"/>
          </a:xfrm>
          <a:solidFill>
            <a:schemeClr val="tx1"/>
          </a:solidFill>
        </p:spPr>
        <p:txBody>
          <a:bodyPr/>
          <a:lstStyle/>
          <a:p>
            <a:pPr eaLnBrk="1" hangingPunct="1">
              <a:lnSpc>
                <a:spcPct val="130000"/>
              </a:lnSpc>
              <a:spcBef>
                <a:spcPts val="600"/>
              </a:spcBef>
            </a:pPr>
            <a:r>
              <a:rPr lang="en-GB" sz="3600" b="1" spc="-150" dirty="0" smtClean="0">
                <a:solidFill>
                  <a:srgbClr val="003366"/>
                </a:solidFill>
                <a:effectLst/>
              </a:rPr>
              <a:t/>
            </a:r>
            <a:br>
              <a:rPr lang="en-GB" sz="3600" b="1" spc="-150" dirty="0" smtClean="0">
                <a:solidFill>
                  <a:srgbClr val="003366"/>
                </a:solidFill>
                <a:effectLst/>
              </a:rPr>
            </a:br>
            <a:r>
              <a:rPr lang="en-GB" sz="3600" b="1" spc="-150" dirty="0" smtClean="0">
                <a:solidFill>
                  <a:srgbClr val="003366"/>
                </a:solidFill>
                <a:effectLst/>
              </a:rPr>
              <a:t/>
            </a:r>
            <a:br>
              <a:rPr lang="en-GB" sz="3600" b="1" spc="-150" dirty="0" smtClean="0">
                <a:solidFill>
                  <a:srgbClr val="003366"/>
                </a:solidFill>
                <a:effectLst/>
              </a:rPr>
            </a:br>
            <a:r>
              <a:rPr lang="en-GB" sz="3600" b="1" spc="-150" dirty="0" smtClean="0">
                <a:solidFill>
                  <a:srgbClr val="003366"/>
                </a:solidFill>
                <a:effectLst/>
              </a:rPr>
              <a:t/>
            </a:r>
            <a:br>
              <a:rPr lang="en-GB" sz="3600" b="1" spc="-150" dirty="0" smtClean="0">
                <a:solidFill>
                  <a:srgbClr val="003366"/>
                </a:solidFill>
                <a:effectLst/>
              </a:rPr>
            </a:br>
            <a:r>
              <a:rPr lang="en-GB" sz="3600" b="1" spc="-150" dirty="0" smtClean="0">
                <a:solidFill>
                  <a:srgbClr val="003366"/>
                </a:solidFill>
                <a:effectLst/>
              </a:rPr>
              <a:t> </a:t>
            </a:r>
            <a:r>
              <a:rPr lang="en-GB" sz="3200" b="1" spc="-150" dirty="0" smtClean="0">
                <a:solidFill>
                  <a:srgbClr val="003366"/>
                </a:solidFill>
                <a:effectLst/>
              </a:rPr>
              <a:t>P</a:t>
            </a:r>
            <a:r>
              <a:rPr lang="en-GB" sz="3200" b="1" spc="-150" dirty="0" smtClean="0">
                <a:solidFill>
                  <a:srgbClr val="547FB4"/>
                </a:solidFill>
                <a:effectLst/>
              </a:rPr>
              <a:t>reservation</a:t>
            </a:r>
            <a:r>
              <a:rPr lang="en-GB" sz="3200" b="1" spc="-150" dirty="0" smtClean="0">
                <a:solidFill>
                  <a:schemeClr val="accent2">
                    <a:lumMod val="75000"/>
                  </a:schemeClr>
                </a:solidFill>
                <a:effectLst/>
              </a:rPr>
              <a:t> </a:t>
            </a:r>
            <a:r>
              <a:rPr lang="en-GB" sz="3200" b="1" spc="-150" dirty="0" smtClean="0">
                <a:solidFill>
                  <a:srgbClr val="547FB4"/>
                </a:solidFill>
                <a:effectLst/>
              </a:rPr>
              <a:t>and</a:t>
            </a:r>
            <a:r>
              <a:rPr lang="en-GB" sz="3200" b="1" spc="-150" dirty="0" smtClean="0">
                <a:solidFill>
                  <a:schemeClr val="accent2">
                    <a:lumMod val="75000"/>
                  </a:schemeClr>
                </a:solidFill>
                <a:effectLst/>
              </a:rPr>
              <a:t> </a:t>
            </a:r>
            <a:r>
              <a:rPr lang="en-GB" sz="3200" b="1" spc="-150" dirty="0" smtClean="0">
                <a:solidFill>
                  <a:srgbClr val="006F6C"/>
                </a:solidFill>
                <a:effectLst/>
              </a:rPr>
              <a:t/>
            </a:r>
            <a:br>
              <a:rPr lang="en-GB" sz="3200" b="1" spc="-150" dirty="0" smtClean="0">
                <a:solidFill>
                  <a:srgbClr val="006F6C"/>
                </a:solidFill>
                <a:effectLst/>
              </a:rPr>
            </a:br>
            <a:r>
              <a:rPr lang="en-GB" sz="3200" b="1" spc="-150" dirty="0" smtClean="0">
                <a:solidFill>
                  <a:srgbClr val="006F6C"/>
                </a:solidFill>
                <a:effectLst/>
              </a:rPr>
              <a:t> </a:t>
            </a:r>
            <a:r>
              <a:rPr lang="en-GB" sz="3200" b="1" spc="-150" dirty="0" smtClean="0">
                <a:solidFill>
                  <a:srgbClr val="003366"/>
                </a:solidFill>
                <a:effectLst/>
              </a:rPr>
              <a:t>L</a:t>
            </a:r>
            <a:r>
              <a:rPr lang="en-GB" sz="3200" b="1" spc="-150" dirty="0" smtClean="0">
                <a:solidFill>
                  <a:srgbClr val="547FB4"/>
                </a:solidFill>
                <a:effectLst/>
              </a:rPr>
              <a:t>ong-term</a:t>
            </a:r>
            <a:r>
              <a:rPr lang="en-GB" sz="3200" b="1" spc="-150" dirty="0" smtClean="0">
                <a:solidFill>
                  <a:srgbClr val="006F6C"/>
                </a:solidFill>
                <a:effectLst/>
              </a:rPr>
              <a:t> </a:t>
            </a:r>
            <a:br>
              <a:rPr lang="en-GB" sz="3200" b="1" spc="-150" dirty="0" smtClean="0">
                <a:solidFill>
                  <a:srgbClr val="006F6C"/>
                </a:solidFill>
                <a:effectLst/>
              </a:rPr>
            </a:br>
            <a:r>
              <a:rPr lang="en-GB" sz="3200" b="1" spc="-150" dirty="0" smtClean="0">
                <a:solidFill>
                  <a:srgbClr val="006F6C"/>
                </a:solidFill>
                <a:effectLst/>
              </a:rPr>
              <a:t> </a:t>
            </a:r>
            <a:r>
              <a:rPr lang="en-GB" sz="3200" b="1" spc="-150" dirty="0" smtClean="0">
                <a:solidFill>
                  <a:srgbClr val="003366"/>
                </a:solidFill>
                <a:effectLst/>
              </a:rPr>
              <a:t>A</a:t>
            </a:r>
            <a:r>
              <a:rPr lang="en-GB" sz="3200" b="1" spc="-150" dirty="0" smtClean="0">
                <a:solidFill>
                  <a:srgbClr val="547FB4"/>
                </a:solidFill>
                <a:effectLst/>
              </a:rPr>
              <a:t>ccess</a:t>
            </a:r>
            <a:r>
              <a:rPr lang="en-GB" sz="3200" b="1" spc="-150" dirty="0" smtClean="0">
                <a:solidFill>
                  <a:srgbClr val="006F6C"/>
                </a:solidFill>
                <a:effectLst/>
              </a:rPr>
              <a:t> </a:t>
            </a:r>
            <a:r>
              <a:rPr lang="en-GB" sz="3200" b="1" spc="-150" dirty="0" smtClean="0">
                <a:solidFill>
                  <a:srgbClr val="547FB4"/>
                </a:solidFill>
                <a:effectLst/>
              </a:rPr>
              <a:t>through </a:t>
            </a:r>
            <a:r>
              <a:rPr lang="en-GB" sz="3200" b="1" spc="-150" dirty="0" smtClean="0">
                <a:solidFill>
                  <a:srgbClr val="006F6C"/>
                </a:solidFill>
                <a:effectLst/>
              </a:rPr>
              <a:t/>
            </a:r>
            <a:br>
              <a:rPr lang="en-GB" sz="3200" b="1" spc="-150" dirty="0" smtClean="0">
                <a:solidFill>
                  <a:srgbClr val="006F6C"/>
                </a:solidFill>
                <a:effectLst/>
              </a:rPr>
            </a:br>
            <a:r>
              <a:rPr lang="en-GB" sz="3200" b="1" spc="-150" dirty="0" smtClean="0">
                <a:solidFill>
                  <a:srgbClr val="006F6C"/>
                </a:solidFill>
                <a:effectLst/>
              </a:rPr>
              <a:t> </a:t>
            </a:r>
            <a:r>
              <a:rPr lang="en-GB" sz="3200" b="1" spc="-150" dirty="0" err="1" smtClean="0">
                <a:solidFill>
                  <a:srgbClr val="003366"/>
                </a:solidFill>
                <a:effectLst/>
              </a:rPr>
              <a:t>NET</a:t>
            </a:r>
            <a:r>
              <a:rPr lang="en-GB" sz="3200" b="1" spc="-150" dirty="0" err="1" smtClean="0">
                <a:solidFill>
                  <a:srgbClr val="547FB4"/>
                </a:solidFill>
                <a:effectLst/>
              </a:rPr>
              <a:t>worked</a:t>
            </a:r>
            <a:r>
              <a:rPr lang="en-GB" sz="3200" b="1" spc="-150" dirty="0" smtClean="0">
                <a:solidFill>
                  <a:schemeClr val="accent2">
                    <a:lumMod val="75000"/>
                  </a:schemeClr>
                </a:solidFill>
                <a:effectLst/>
              </a:rPr>
              <a:t> </a:t>
            </a:r>
            <a:r>
              <a:rPr lang="en-GB" sz="3200" b="1" spc="-150" dirty="0" smtClean="0">
                <a:solidFill>
                  <a:srgbClr val="006F6C"/>
                </a:solidFill>
                <a:effectLst/>
              </a:rPr>
              <a:t/>
            </a:r>
            <a:br>
              <a:rPr lang="en-GB" sz="3200" b="1" spc="-150" dirty="0" smtClean="0">
                <a:solidFill>
                  <a:srgbClr val="006F6C"/>
                </a:solidFill>
                <a:effectLst/>
              </a:rPr>
            </a:br>
            <a:r>
              <a:rPr lang="en-GB" sz="3200" b="1" spc="-150" dirty="0" smtClean="0">
                <a:solidFill>
                  <a:srgbClr val="006F6C"/>
                </a:solidFill>
                <a:effectLst/>
              </a:rPr>
              <a:t> </a:t>
            </a:r>
            <a:r>
              <a:rPr lang="en-GB" sz="3200" b="1" spc="-150" dirty="0" smtClean="0">
                <a:solidFill>
                  <a:srgbClr val="003366"/>
                </a:solidFill>
                <a:effectLst/>
              </a:rPr>
              <a:t>S</a:t>
            </a:r>
            <a:r>
              <a:rPr lang="en-GB" sz="3200" b="1" spc="-150" dirty="0" smtClean="0">
                <a:solidFill>
                  <a:srgbClr val="547FB4"/>
                </a:solidFill>
                <a:effectLst/>
              </a:rPr>
              <a:t>ervices</a:t>
            </a:r>
            <a:r>
              <a:rPr lang="en-GB" sz="3600" b="1" spc="-150" dirty="0" smtClean="0">
                <a:solidFill>
                  <a:srgbClr val="006F6C"/>
                </a:solidFill>
                <a:effectLst/>
              </a:rPr>
              <a:t/>
            </a:r>
            <a:br>
              <a:rPr lang="en-GB" sz="3600" b="1" spc="-150" dirty="0" smtClean="0">
                <a:solidFill>
                  <a:srgbClr val="006F6C"/>
                </a:solidFill>
                <a:effectLst/>
              </a:rPr>
            </a:br>
            <a:endParaRPr lang="en-GB" sz="3600" b="1" spc="-150" dirty="0" smtClean="0">
              <a:solidFill>
                <a:srgbClr val="006F6C"/>
              </a:solidFill>
              <a:effectLst/>
            </a:endParaRPr>
          </a:p>
        </p:txBody>
      </p:sp>
      <p:pic>
        <p:nvPicPr>
          <p:cNvPr id="3075" name="Picture 4" descr="Planets_Logo"/>
          <p:cNvPicPr>
            <a:picLocks noChangeAspect="1" noChangeArrowheads="1"/>
          </p:cNvPicPr>
          <p:nvPr/>
        </p:nvPicPr>
        <p:blipFill>
          <a:blip r:embed="rId3"/>
          <a:srcRect/>
          <a:stretch>
            <a:fillRect/>
          </a:stretch>
        </p:blipFill>
        <p:spPr bwMode="auto">
          <a:xfrm>
            <a:off x="6212538" y="324413"/>
            <a:ext cx="2926985" cy="1166218"/>
          </a:xfrm>
          <a:prstGeom prst="rect">
            <a:avLst/>
          </a:prstGeom>
          <a:ln>
            <a:noFill/>
          </a:ln>
          <a:effectLst>
            <a:outerShdw blurRad="292100" dist="139700" dir="2700000" algn="tl" rotWithShape="0">
              <a:srgbClr val="333333">
                <a:alpha val="65000"/>
              </a:srgbClr>
            </a:outerShdw>
          </a:effectLst>
        </p:spPr>
      </p:pic>
      <p:sp>
        <p:nvSpPr>
          <p:cNvPr id="19460" name="Text Box 5"/>
          <p:cNvSpPr txBox="1">
            <a:spLocks noChangeArrowheads="1"/>
          </p:cNvSpPr>
          <p:nvPr/>
        </p:nvSpPr>
        <p:spPr bwMode="auto">
          <a:xfrm>
            <a:off x="7821163" y="1773238"/>
            <a:ext cx="4367662" cy="366712"/>
          </a:xfrm>
          <a:prstGeom prst="rect">
            <a:avLst/>
          </a:prstGeom>
          <a:noFill/>
          <a:ln w="9525">
            <a:noFill/>
            <a:miter lim="800000"/>
            <a:headEnd/>
            <a:tailEnd/>
          </a:ln>
        </p:spPr>
        <p:txBody>
          <a:bodyPr>
            <a:spAutoFit/>
          </a:bodyPr>
          <a:lstStyle/>
          <a:p>
            <a:pPr>
              <a:spcBef>
                <a:spcPct val="50000"/>
              </a:spcBef>
            </a:pPr>
            <a:endParaRPr lang="nl-NL"/>
          </a:p>
        </p:txBody>
      </p:sp>
      <p:pic>
        <p:nvPicPr>
          <p:cNvPr id="3077" name="Picture 7" descr="data"/>
          <p:cNvPicPr>
            <a:picLocks noChangeAspect="1" noChangeArrowheads="1"/>
          </p:cNvPicPr>
          <p:nvPr/>
        </p:nvPicPr>
        <p:blipFill>
          <a:blip r:embed="rId4"/>
          <a:srcRect/>
          <a:stretch>
            <a:fillRect/>
          </a:stretch>
        </p:blipFill>
        <p:spPr bwMode="auto">
          <a:xfrm>
            <a:off x="9596462" y="0"/>
            <a:ext cx="2592363" cy="6858000"/>
          </a:xfrm>
          <a:prstGeom prst="rect">
            <a:avLst/>
          </a:prstGeom>
          <a:ln>
            <a:noFill/>
          </a:ln>
          <a:effectLst>
            <a:outerShdw blurRad="292100" dist="139700" dir="2700000" algn="tl" rotWithShape="0">
              <a:srgbClr val="333333">
                <a:alpha val="65000"/>
              </a:srgbClr>
            </a:outerShdw>
          </a:effectLst>
        </p:spPr>
      </p:pic>
      <p:sp>
        <p:nvSpPr>
          <p:cNvPr id="6" name="Rectangle 2"/>
          <p:cNvSpPr txBox="1">
            <a:spLocks noChangeArrowheads="1"/>
          </p:cNvSpPr>
          <p:nvPr/>
        </p:nvSpPr>
        <p:spPr>
          <a:xfrm>
            <a:off x="533400" y="241300"/>
            <a:ext cx="11469346" cy="664797"/>
          </a:xfrm>
          <a:prstGeom prst="rect">
            <a:avLst/>
          </a:prstGeom>
        </p:spPr>
        <p:txBody>
          <a:bodyPr/>
          <a:lstStyle/>
          <a:p>
            <a:pPr marL="0" marR="0" lvl="0" indent="0" algn="l" defTabSz="1095375" rtl="0" eaLnBrk="1" fontAlgn="base" latinLnBrk="0" hangingPunct="1">
              <a:lnSpc>
                <a:spcPct val="90000"/>
              </a:lnSpc>
              <a:spcBef>
                <a:spcPct val="0"/>
              </a:spcBef>
              <a:spcAft>
                <a:spcPct val="0"/>
              </a:spcAft>
              <a:buClrTx/>
              <a:buSzTx/>
              <a:buFontTx/>
              <a:buNone/>
              <a:tabLst/>
              <a:defRPr/>
            </a:pPr>
            <a:r>
              <a:rPr kumimoji="0" lang="en-GB" sz="4800" b="0" i="0" u="none" strike="noStrike" kern="1200" cap="none" spc="-36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PLANETS Project</a:t>
            </a:r>
          </a:p>
        </p:txBody>
      </p:sp>
      <p:sp>
        <p:nvSpPr>
          <p:cNvPr id="7" name="Rectangle 5"/>
          <p:cNvSpPr txBox="1">
            <a:spLocks noChangeArrowheads="1"/>
          </p:cNvSpPr>
          <p:nvPr/>
        </p:nvSpPr>
        <p:spPr>
          <a:xfrm>
            <a:off x="533400" y="1622523"/>
            <a:ext cx="6109447" cy="5356500"/>
          </a:xfrm>
          <a:prstGeom prst="rect">
            <a:avLst/>
          </a:prstGeom>
        </p:spPr>
        <p:txBody>
          <a:bodyPr>
            <a:normAutofit fontScale="47500" lnSpcReduction="20000"/>
          </a:bodyPr>
          <a:lstStyle/>
          <a:p>
            <a:pPr marL="396875" marR="0" lvl="0" indent="-396875" algn="l" defTabSz="912813" rtl="0" eaLnBrk="1" fontAlgn="base" latinLnBrk="0" hangingPunct="1">
              <a:lnSpc>
                <a:spcPct val="120000"/>
              </a:lnSpc>
              <a:spcBef>
                <a:spcPct val="20000"/>
              </a:spcBef>
              <a:spcAft>
                <a:spcPct val="0"/>
              </a:spcAft>
              <a:buClrTx/>
              <a:buSzPct val="85000"/>
              <a:buFontTx/>
              <a:buBlip>
                <a:blip r:embed="rId5"/>
              </a:buBlip>
              <a:tabLst/>
              <a:defRPr/>
            </a:pPr>
            <a:r>
              <a:rPr lang="en-GB" sz="5100" dirty="0" smtClean="0">
                <a:solidFill>
                  <a:schemeClr val="bg1"/>
                </a:solidFill>
                <a:latin typeface="+mn-lt"/>
                <a:cs typeface="+mn-cs"/>
              </a:rPr>
              <a:t>Ensure </a:t>
            </a:r>
            <a:r>
              <a:rPr kumimoji="0" lang="en-GB" sz="5100" b="0" i="0" u="none" strike="noStrike" kern="1200" cap="none" spc="0" normalizeH="0" baseline="0" noProof="0" dirty="0" smtClean="0">
                <a:ln>
                  <a:noFill/>
                </a:ln>
                <a:solidFill>
                  <a:schemeClr val="bg1"/>
                </a:solidFill>
                <a:effectLst/>
                <a:uLnTx/>
                <a:uFillTx/>
                <a:latin typeface="+mn-lt"/>
                <a:ea typeface="+mn-ea"/>
                <a:cs typeface="+mn-cs"/>
              </a:rPr>
              <a:t>long-term access to </a:t>
            </a:r>
            <a:r>
              <a:rPr lang="en-GB" sz="5100" dirty="0" smtClean="0">
                <a:solidFill>
                  <a:schemeClr val="bg1"/>
                </a:solidFill>
                <a:latin typeface="+mn-lt"/>
                <a:cs typeface="+mn-cs"/>
              </a:rPr>
              <a:t>Europe’s</a:t>
            </a:r>
            <a:r>
              <a:rPr kumimoji="0" lang="en-GB" sz="5100" b="0" i="0" u="none" strike="noStrike" kern="1200" cap="none" spc="0" normalizeH="0" baseline="0" noProof="0" dirty="0" smtClean="0">
                <a:ln>
                  <a:noFill/>
                </a:ln>
                <a:solidFill>
                  <a:schemeClr val="bg1"/>
                </a:solidFill>
                <a:effectLst/>
                <a:uLnTx/>
                <a:uFillTx/>
                <a:latin typeface="+mn-lt"/>
                <a:ea typeface="+mn-ea"/>
                <a:cs typeface="+mn-cs"/>
              </a:rPr>
              <a:t> cultural and scientific heritage</a:t>
            </a:r>
          </a:p>
          <a:p>
            <a:pPr marL="914400" marR="0" lvl="1" indent="-396875" algn="l" defTabSz="912813" rtl="0" eaLnBrk="1" fontAlgn="base" latinLnBrk="0" hangingPunct="1">
              <a:lnSpc>
                <a:spcPct val="120000"/>
              </a:lnSpc>
              <a:spcBef>
                <a:spcPct val="20000"/>
              </a:spcBef>
              <a:spcAft>
                <a:spcPct val="0"/>
              </a:spcAft>
              <a:buClrTx/>
              <a:buSzPct val="85000"/>
              <a:buFontTx/>
              <a:buBlip>
                <a:blip r:embed="rId5"/>
              </a:buBlip>
              <a:tabLst/>
              <a:defRPr/>
            </a:pPr>
            <a:r>
              <a:rPr kumimoji="0" lang="en-GB" sz="3400" b="0" i="0" u="none" strike="noStrike" kern="1200" cap="none" spc="0" normalizeH="0" baseline="0" noProof="0" dirty="0" smtClean="0">
                <a:ln>
                  <a:noFill/>
                </a:ln>
                <a:solidFill>
                  <a:schemeClr val="bg1"/>
                </a:solidFill>
                <a:effectLst/>
                <a:uLnTx/>
                <a:uFillTx/>
                <a:latin typeface="+mn-lt"/>
                <a:ea typeface="+mn-ea"/>
                <a:cs typeface="+mn-cs"/>
              </a:rPr>
              <a:t>Improve decision-making about long term preservation</a:t>
            </a:r>
          </a:p>
          <a:p>
            <a:pPr marL="914400" marR="0" lvl="1" indent="-396875" algn="l" defTabSz="912813" rtl="0" eaLnBrk="1" fontAlgn="base" latinLnBrk="0" hangingPunct="1">
              <a:lnSpc>
                <a:spcPct val="120000"/>
              </a:lnSpc>
              <a:spcBef>
                <a:spcPct val="20000"/>
              </a:spcBef>
              <a:spcAft>
                <a:spcPct val="0"/>
              </a:spcAft>
              <a:buClrTx/>
              <a:buSzPct val="85000"/>
              <a:buFontTx/>
              <a:buBlip>
                <a:blip r:embed="rId5"/>
              </a:buBlip>
              <a:tabLst/>
              <a:defRPr/>
            </a:pPr>
            <a:r>
              <a:rPr kumimoji="0" lang="en-GB" sz="3400" b="0" i="0" u="none" strike="noStrike" kern="1200" cap="none" spc="0" normalizeH="0" baseline="0" noProof="0" dirty="0" smtClean="0">
                <a:ln>
                  <a:noFill/>
                </a:ln>
                <a:solidFill>
                  <a:schemeClr val="bg1"/>
                </a:solidFill>
                <a:effectLst/>
                <a:uLnTx/>
                <a:uFillTx/>
                <a:latin typeface="+mn-lt"/>
                <a:ea typeface="+mn-ea"/>
                <a:cs typeface="+mn-cs"/>
              </a:rPr>
              <a:t>Ensure long-term access to valued digital content</a:t>
            </a:r>
          </a:p>
          <a:p>
            <a:pPr marL="914400" marR="0" lvl="1" indent="-396875" algn="l" defTabSz="912813" rtl="0" eaLnBrk="1" fontAlgn="base" latinLnBrk="0" hangingPunct="1">
              <a:lnSpc>
                <a:spcPct val="120000"/>
              </a:lnSpc>
              <a:spcBef>
                <a:spcPct val="20000"/>
              </a:spcBef>
              <a:spcAft>
                <a:spcPct val="0"/>
              </a:spcAft>
              <a:buClrTx/>
              <a:buSzPct val="85000"/>
              <a:buFontTx/>
              <a:buBlip>
                <a:blip r:embed="rId5"/>
              </a:buBlip>
              <a:tabLst/>
              <a:defRPr/>
            </a:pPr>
            <a:r>
              <a:rPr kumimoji="0" lang="en-GB" sz="3400" b="0" i="0" u="none" strike="noStrike" kern="1200" cap="none" spc="0" normalizeH="0" baseline="0" noProof="0" dirty="0" smtClean="0">
                <a:ln>
                  <a:noFill/>
                </a:ln>
                <a:solidFill>
                  <a:schemeClr val="bg1"/>
                </a:solidFill>
                <a:effectLst/>
                <a:uLnTx/>
                <a:uFillTx/>
                <a:latin typeface="+mn-lt"/>
                <a:ea typeface="+mn-ea"/>
                <a:cs typeface="+mn-cs"/>
              </a:rPr>
              <a:t>Control the costs through automation, scalable infrastructure</a:t>
            </a:r>
          </a:p>
          <a:p>
            <a:pPr marL="914400" marR="0" lvl="1" indent="-396875" algn="l" defTabSz="912813" rtl="0" eaLnBrk="1" fontAlgn="base" latinLnBrk="0" hangingPunct="1">
              <a:lnSpc>
                <a:spcPct val="120000"/>
              </a:lnSpc>
              <a:spcBef>
                <a:spcPct val="20000"/>
              </a:spcBef>
              <a:spcAft>
                <a:spcPct val="0"/>
              </a:spcAft>
              <a:buClrTx/>
              <a:buSzPct val="85000"/>
              <a:buFontTx/>
              <a:buBlip>
                <a:blip r:embed="rId5"/>
              </a:buBlip>
              <a:tabLst/>
              <a:defRPr/>
            </a:pPr>
            <a:r>
              <a:rPr kumimoji="0" lang="en-GB" sz="3400" b="0" i="0" u="none" strike="noStrike" kern="1200" cap="none" spc="0" normalizeH="0" baseline="0" noProof="0" dirty="0" smtClean="0">
                <a:ln>
                  <a:noFill/>
                </a:ln>
                <a:solidFill>
                  <a:schemeClr val="bg1"/>
                </a:solidFill>
                <a:effectLst/>
                <a:uLnTx/>
                <a:uFillTx/>
                <a:latin typeface="+mn-lt"/>
                <a:ea typeface="+mn-ea"/>
                <a:cs typeface="+mn-cs"/>
              </a:rPr>
              <a:t>Ensure wide adoption across the user community</a:t>
            </a:r>
          </a:p>
          <a:p>
            <a:pPr marL="914400" marR="0" lvl="1" indent="-396875" algn="l" defTabSz="912813" rtl="0" eaLnBrk="1" fontAlgn="base" latinLnBrk="0" hangingPunct="1">
              <a:lnSpc>
                <a:spcPct val="120000"/>
              </a:lnSpc>
              <a:spcBef>
                <a:spcPct val="20000"/>
              </a:spcBef>
              <a:spcAft>
                <a:spcPct val="0"/>
              </a:spcAft>
              <a:buClrTx/>
              <a:buSzPct val="85000"/>
              <a:buFontTx/>
              <a:buBlip>
                <a:blip r:embed="rId5"/>
              </a:buBlip>
              <a:tabLst/>
              <a:defRPr/>
            </a:pPr>
            <a:r>
              <a:rPr lang="en-GB" sz="3400" dirty="0" smtClean="0">
                <a:solidFill>
                  <a:schemeClr val="bg1"/>
                </a:solidFill>
                <a:latin typeface="+mn-lt"/>
                <a:cs typeface="+mn-cs"/>
              </a:rPr>
              <a:t>E</a:t>
            </a:r>
            <a:r>
              <a:rPr kumimoji="0" lang="en-GB" sz="3400" b="0" i="0" u="none" strike="noStrike" kern="1200" cap="none" spc="0" normalizeH="0" baseline="0" noProof="0" dirty="0" err="1" smtClean="0">
                <a:ln>
                  <a:noFill/>
                </a:ln>
                <a:solidFill>
                  <a:schemeClr val="bg1"/>
                </a:solidFill>
                <a:effectLst/>
                <a:uLnTx/>
                <a:uFillTx/>
                <a:latin typeface="+mn-lt"/>
                <a:ea typeface="+mn-ea"/>
                <a:cs typeface="+mn-cs"/>
              </a:rPr>
              <a:t>stablish</a:t>
            </a:r>
            <a:r>
              <a:rPr kumimoji="0" lang="en-GB" sz="3400" b="0" i="0" u="none" strike="noStrike" kern="1200" cap="none" spc="0" normalizeH="0" baseline="0" noProof="0" dirty="0" smtClean="0">
                <a:ln>
                  <a:noFill/>
                </a:ln>
                <a:solidFill>
                  <a:schemeClr val="bg1"/>
                </a:solidFill>
                <a:effectLst/>
                <a:uLnTx/>
                <a:uFillTx/>
                <a:latin typeface="+mn-lt"/>
                <a:ea typeface="+mn-ea"/>
                <a:cs typeface="+mn-cs"/>
              </a:rPr>
              <a:t> market place for preservation services and tools</a:t>
            </a:r>
          </a:p>
          <a:p>
            <a:pPr marL="396875" marR="0" lvl="0" indent="-396875" algn="l" defTabSz="912813" rtl="0" eaLnBrk="1" fontAlgn="base" latinLnBrk="0" hangingPunct="1">
              <a:lnSpc>
                <a:spcPct val="120000"/>
              </a:lnSpc>
              <a:spcBef>
                <a:spcPct val="20000"/>
              </a:spcBef>
              <a:spcAft>
                <a:spcPct val="0"/>
              </a:spcAft>
              <a:buClrTx/>
              <a:buSzPct val="85000"/>
              <a:buFontTx/>
              <a:buBlip>
                <a:blip r:embed="rId5"/>
              </a:buBlip>
              <a:tabLst/>
              <a:defRPr/>
            </a:pPr>
            <a:r>
              <a:rPr kumimoji="0" lang="en-GB" sz="5100" b="0" i="0" u="none" strike="noStrike" kern="1200" cap="none" spc="0" normalizeH="0" baseline="0" noProof="0" dirty="0" smtClean="0">
                <a:ln>
                  <a:noFill/>
                </a:ln>
                <a:solidFill>
                  <a:schemeClr val="bg1"/>
                </a:solidFill>
                <a:effectLst/>
                <a:uLnTx/>
                <a:uFillTx/>
                <a:latin typeface="+mn-lt"/>
                <a:ea typeface="+mn-ea"/>
                <a:cs typeface="+mn-cs"/>
              </a:rPr>
              <a:t>Build practical solutions</a:t>
            </a:r>
          </a:p>
          <a:p>
            <a:pPr marL="914400" marR="0" lvl="1" indent="-396875" algn="l" defTabSz="912813" rtl="0" eaLnBrk="1" fontAlgn="base" latinLnBrk="0" hangingPunct="1">
              <a:lnSpc>
                <a:spcPct val="120000"/>
              </a:lnSpc>
              <a:spcBef>
                <a:spcPct val="20000"/>
              </a:spcBef>
              <a:spcAft>
                <a:spcPct val="0"/>
              </a:spcAft>
              <a:buClrTx/>
              <a:buSzPct val="85000"/>
              <a:buFontTx/>
              <a:buBlip>
                <a:blip r:embed="rId5"/>
              </a:buBlip>
              <a:tabLst/>
              <a:defRPr/>
            </a:pPr>
            <a:r>
              <a:rPr kumimoji="0" lang="en-GB" sz="3400" b="0" i="0" u="none" strike="noStrike" kern="1200" cap="none" spc="0" normalizeH="0" baseline="0" noProof="0" dirty="0" smtClean="0">
                <a:ln>
                  <a:noFill/>
                </a:ln>
                <a:solidFill>
                  <a:schemeClr val="bg1"/>
                </a:solidFill>
                <a:effectLst/>
                <a:uLnTx/>
                <a:uFillTx/>
                <a:latin typeface="+mn-lt"/>
                <a:ea typeface="+mn-ea"/>
                <a:cs typeface="+mn-cs"/>
              </a:rPr>
              <a:t>Integrate existing expertise, designs and tools</a:t>
            </a:r>
          </a:p>
          <a:p>
            <a:pPr marL="914400" marR="0" lvl="1" indent="-396875" algn="l" defTabSz="912813" rtl="0" eaLnBrk="1" fontAlgn="base" latinLnBrk="0" hangingPunct="1">
              <a:lnSpc>
                <a:spcPct val="120000"/>
              </a:lnSpc>
              <a:spcBef>
                <a:spcPct val="20000"/>
              </a:spcBef>
              <a:spcAft>
                <a:spcPct val="0"/>
              </a:spcAft>
              <a:buClrTx/>
              <a:buSzPct val="85000"/>
              <a:buFontTx/>
              <a:buBlip>
                <a:blip r:embed="rId5"/>
              </a:buBlip>
              <a:tabLst/>
              <a:defRPr/>
            </a:pPr>
            <a:r>
              <a:rPr kumimoji="0" lang="en-GB" sz="3400" b="0" i="0" u="none" strike="noStrike" kern="1200" cap="none" spc="0" normalizeH="0" baseline="0" noProof="0" dirty="0" smtClean="0">
                <a:ln>
                  <a:noFill/>
                </a:ln>
                <a:solidFill>
                  <a:schemeClr val="bg1"/>
                </a:solidFill>
                <a:effectLst/>
                <a:uLnTx/>
                <a:uFillTx/>
                <a:latin typeface="+mn-lt"/>
                <a:ea typeface="+mn-ea"/>
                <a:cs typeface="+mn-cs"/>
              </a:rPr>
              <a:t>Share and build</a:t>
            </a:r>
            <a:endParaRPr kumimoji="0" lang="en-GB"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2000"/>
                                        <p:tgtEl>
                                          <p:spTgt spid="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2000"/>
                                        <p:tgtEl>
                                          <p:spTgt spid="7">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Rectangle 29"/>
          <p:cNvSpPr/>
          <p:nvPr/>
        </p:nvSpPr>
        <p:spPr>
          <a:xfrm>
            <a:off x="1385045" y="860612"/>
            <a:ext cx="10803780" cy="5983944"/>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grpSp>
        <p:nvGrpSpPr>
          <p:cNvPr id="2" name="Group 13"/>
          <p:cNvGrpSpPr>
            <a:grpSpLocks/>
          </p:cNvGrpSpPr>
          <p:nvPr/>
        </p:nvGrpSpPr>
        <p:grpSpPr bwMode="auto">
          <a:xfrm>
            <a:off x="1477049" y="915149"/>
            <a:ext cx="3360391" cy="1655763"/>
            <a:chOff x="357" y="913"/>
            <a:chExt cx="3533" cy="1757"/>
          </a:xfrm>
        </p:grpSpPr>
        <p:pic>
          <p:nvPicPr>
            <p:cNvPr id="20506" name="Picture 14" descr="British Library Logo - www.bl.uk">
              <a:hlinkClick r:id="rId3"/>
            </p:cNvPr>
            <p:cNvPicPr>
              <a:picLocks noChangeAspect="1" noChangeArrowheads="1"/>
            </p:cNvPicPr>
            <p:nvPr/>
          </p:nvPicPr>
          <p:blipFill>
            <a:blip r:embed="rId4"/>
            <a:srcRect/>
            <a:stretch>
              <a:fillRect/>
            </a:stretch>
          </p:blipFill>
          <p:spPr bwMode="auto">
            <a:xfrm>
              <a:off x="357" y="913"/>
              <a:ext cx="613" cy="1190"/>
            </a:xfrm>
            <a:prstGeom prst="rect">
              <a:avLst/>
            </a:prstGeom>
            <a:noFill/>
            <a:ln w="9525">
              <a:noFill/>
              <a:miter lim="800000"/>
              <a:headEnd/>
              <a:tailEnd/>
            </a:ln>
          </p:spPr>
        </p:pic>
        <p:pic>
          <p:nvPicPr>
            <p:cNvPr id="20507" name="Picture 15" descr="KB-logo"/>
            <p:cNvPicPr>
              <a:picLocks noChangeAspect="1" noChangeArrowheads="1"/>
            </p:cNvPicPr>
            <p:nvPr/>
          </p:nvPicPr>
          <p:blipFill>
            <a:blip r:embed="rId5"/>
            <a:srcRect/>
            <a:stretch>
              <a:fillRect/>
            </a:stretch>
          </p:blipFill>
          <p:spPr bwMode="auto">
            <a:xfrm>
              <a:off x="1122" y="913"/>
              <a:ext cx="1386" cy="594"/>
            </a:xfrm>
            <a:prstGeom prst="rect">
              <a:avLst/>
            </a:prstGeom>
            <a:noFill/>
            <a:ln w="9525">
              <a:noFill/>
              <a:miter lim="800000"/>
              <a:headEnd/>
              <a:tailEnd/>
            </a:ln>
          </p:spPr>
        </p:pic>
        <p:pic>
          <p:nvPicPr>
            <p:cNvPr id="20508" name="Picture 16" descr="logo_c1"/>
            <p:cNvPicPr>
              <a:picLocks noChangeAspect="1" noChangeArrowheads="1"/>
            </p:cNvPicPr>
            <p:nvPr/>
          </p:nvPicPr>
          <p:blipFill>
            <a:blip r:embed="rId6"/>
            <a:srcRect/>
            <a:stretch>
              <a:fillRect/>
            </a:stretch>
          </p:blipFill>
          <p:spPr bwMode="auto">
            <a:xfrm>
              <a:off x="1122" y="1817"/>
              <a:ext cx="1500" cy="456"/>
            </a:xfrm>
            <a:prstGeom prst="rect">
              <a:avLst/>
            </a:prstGeom>
            <a:noFill/>
            <a:ln w="9525">
              <a:noFill/>
              <a:miter lim="800000"/>
              <a:headEnd/>
              <a:tailEnd/>
            </a:ln>
          </p:spPr>
        </p:pic>
        <p:pic>
          <p:nvPicPr>
            <p:cNvPr id="20509" name="Picture 17" descr="Statsbibliotekets logo. Klik for at gå til forsiden">
              <a:hlinkClick r:id="rId7"/>
            </p:cNvPr>
            <p:cNvPicPr>
              <a:picLocks noChangeAspect="1" noChangeArrowheads="1"/>
            </p:cNvPicPr>
            <p:nvPr/>
          </p:nvPicPr>
          <p:blipFill>
            <a:blip r:embed="rId8"/>
            <a:srcRect/>
            <a:stretch>
              <a:fillRect/>
            </a:stretch>
          </p:blipFill>
          <p:spPr bwMode="auto">
            <a:xfrm>
              <a:off x="1094" y="1621"/>
              <a:ext cx="1242" cy="126"/>
            </a:xfrm>
            <a:prstGeom prst="rect">
              <a:avLst/>
            </a:prstGeom>
            <a:noFill/>
            <a:ln w="9525">
              <a:noFill/>
              <a:miter lim="800000"/>
              <a:headEnd/>
              <a:tailEnd/>
            </a:ln>
          </p:spPr>
        </p:pic>
        <p:pic>
          <p:nvPicPr>
            <p:cNvPr id="20510" name="Picture 18" descr="Det Kongelige Biblioteks logo"/>
            <p:cNvPicPr>
              <a:picLocks noChangeAspect="1" noChangeArrowheads="1"/>
            </p:cNvPicPr>
            <p:nvPr/>
          </p:nvPicPr>
          <p:blipFill>
            <a:blip r:embed="rId9"/>
            <a:srcRect l="18893" t="-19792"/>
            <a:stretch>
              <a:fillRect/>
            </a:stretch>
          </p:blipFill>
          <p:spPr bwMode="auto">
            <a:xfrm>
              <a:off x="357" y="2325"/>
              <a:ext cx="3533" cy="345"/>
            </a:xfrm>
            <a:prstGeom prst="rect">
              <a:avLst/>
            </a:prstGeom>
            <a:noFill/>
            <a:ln w="9525">
              <a:noFill/>
              <a:miter lim="800000"/>
              <a:headEnd/>
              <a:tailEnd/>
            </a:ln>
          </p:spPr>
        </p:pic>
      </p:grpSp>
      <p:sp>
        <p:nvSpPr>
          <p:cNvPr id="20485" name="Rectangle 19"/>
          <p:cNvSpPr>
            <a:spLocks noChangeArrowheads="1"/>
          </p:cNvSpPr>
          <p:nvPr/>
        </p:nvSpPr>
        <p:spPr bwMode="auto">
          <a:xfrm>
            <a:off x="5677539" y="1000312"/>
            <a:ext cx="6035161" cy="1666875"/>
          </a:xfrm>
          <a:prstGeom prst="rect">
            <a:avLst/>
          </a:prstGeom>
          <a:noFill/>
          <a:ln w="9525">
            <a:noFill/>
            <a:miter lim="800000"/>
            <a:headEnd/>
            <a:tailEnd/>
          </a:ln>
        </p:spPr>
        <p:txBody>
          <a:bodyPr/>
          <a:lstStyle/>
          <a:p>
            <a:pPr marL="342900" indent="-342900">
              <a:spcBef>
                <a:spcPct val="20000"/>
              </a:spcBef>
              <a:buSzPct val="75000"/>
              <a:buFont typeface="Wingdings" pitchFamily="2" charset="2"/>
              <a:buNone/>
            </a:pPr>
            <a:r>
              <a:rPr lang="en-GB" sz="1600" b="1" dirty="0">
                <a:solidFill>
                  <a:srgbClr val="006F6C"/>
                </a:solidFill>
              </a:rPr>
              <a:t>The British Library</a:t>
            </a:r>
          </a:p>
          <a:p>
            <a:pPr marL="342900" indent="-342900">
              <a:spcBef>
                <a:spcPct val="20000"/>
              </a:spcBef>
              <a:buSzPct val="75000"/>
              <a:buFont typeface="Wingdings" pitchFamily="2" charset="2"/>
              <a:buNone/>
            </a:pPr>
            <a:r>
              <a:rPr lang="en-GB" sz="1600" b="1" dirty="0">
                <a:solidFill>
                  <a:srgbClr val="006F6C"/>
                </a:solidFill>
              </a:rPr>
              <a:t>National Library, Netherlands</a:t>
            </a:r>
          </a:p>
          <a:p>
            <a:pPr marL="342900" indent="-342900">
              <a:spcBef>
                <a:spcPct val="20000"/>
              </a:spcBef>
              <a:buSzPct val="75000"/>
              <a:buFont typeface="Wingdings" pitchFamily="2" charset="2"/>
              <a:buNone/>
            </a:pPr>
            <a:r>
              <a:rPr lang="en-GB" sz="1600" b="1" dirty="0">
                <a:solidFill>
                  <a:srgbClr val="006F6C"/>
                </a:solidFill>
              </a:rPr>
              <a:t>Austrian National Library</a:t>
            </a:r>
          </a:p>
          <a:p>
            <a:pPr marL="342900" indent="-342900">
              <a:spcBef>
                <a:spcPct val="20000"/>
              </a:spcBef>
              <a:buSzPct val="75000"/>
              <a:buFont typeface="Wingdings" pitchFamily="2" charset="2"/>
              <a:buNone/>
            </a:pPr>
            <a:r>
              <a:rPr lang="en-GB" sz="1600" b="1" dirty="0">
                <a:solidFill>
                  <a:srgbClr val="006F6C"/>
                </a:solidFill>
              </a:rPr>
              <a:t>State and University Library, Denmark</a:t>
            </a:r>
          </a:p>
          <a:p>
            <a:pPr marL="342900" indent="-342900">
              <a:spcBef>
                <a:spcPct val="20000"/>
              </a:spcBef>
              <a:buSzPct val="75000"/>
              <a:buFont typeface="Wingdings" pitchFamily="2" charset="2"/>
              <a:buNone/>
            </a:pPr>
            <a:r>
              <a:rPr lang="en-GB" sz="1600" b="1" dirty="0">
                <a:solidFill>
                  <a:srgbClr val="006F6C"/>
                </a:solidFill>
              </a:rPr>
              <a:t>Royal Library, Denmark</a:t>
            </a:r>
          </a:p>
        </p:txBody>
      </p:sp>
      <p:grpSp>
        <p:nvGrpSpPr>
          <p:cNvPr id="3" name="Group 20"/>
          <p:cNvGrpSpPr>
            <a:grpSpLocks/>
          </p:cNvGrpSpPr>
          <p:nvPr/>
        </p:nvGrpSpPr>
        <p:grpSpPr bwMode="auto">
          <a:xfrm>
            <a:off x="1417798" y="2763371"/>
            <a:ext cx="3720131" cy="1125538"/>
            <a:chOff x="357" y="2776"/>
            <a:chExt cx="2495" cy="1000"/>
          </a:xfrm>
        </p:grpSpPr>
        <p:pic>
          <p:nvPicPr>
            <p:cNvPr id="20503" name="Picture 21" descr="homepage">
              <a:hlinkClick r:id="rId10"/>
            </p:cNvPr>
            <p:cNvPicPr>
              <a:picLocks noChangeAspect="1" noChangeArrowheads="1"/>
            </p:cNvPicPr>
            <p:nvPr/>
          </p:nvPicPr>
          <p:blipFill>
            <a:blip r:embed="rId11"/>
            <a:srcRect/>
            <a:stretch>
              <a:fillRect/>
            </a:stretch>
          </p:blipFill>
          <p:spPr bwMode="auto">
            <a:xfrm>
              <a:off x="442" y="3522"/>
              <a:ext cx="1899" cy="254"/>
            </a:xfrm>
            <a:prstGeom prst="rect">
              <a:avLst/>
            </a:prstGeom>
            <a:noFill/>
            <a:ln w="9525">
              <a:noFill/>
              <a:miter lim="800000"/>
              <a:headEnd/>
              <a:tailEnd/>
            </a:ln>
          </p:spPr>
        </p:pic>
        <p:pic>
          <p:nvPicPr>
            <p:cNvPr id="20504" name="Picture 22" descr="na_colour_web"/>
            <p:cNvPicPr>
              <a:picLocks noChangeAspect="1" noChangeArrowheads="1"/>
            </p:cNvPicPr>
            <p:nvPr/>
          </p:nvPicPr>
          <p:blipFill>
            <a:blip r:embed="rId12"/>
            <a:srcRect/>
            <a:stretch>
              <a:fillRect/>
            </a:stretch>
          </p:blipFill>
          <p:spPr bwMode="auto">
            <a:xfrm>
              <a:off x="357" y="2776"/>
              <a:ext cx="1158" cy="642"/>
            </a:xfrm>
            <a:prstGeom prst="rect">
              <a:avLst/>
            </a:prstGeom>
            <a:noFill/>
            <a:ln w="9525">
              <a:noFill/>
              <a:miter lim="800000"/>
              <a:headEnd/>
              <a:tailEnd/>
            </a:ln>
          </p:spPr>
        </p:pic>
        <p:pic>
          <p:nvPicPr>
            <p:cNvPr id="20505" name="Picture 23" descr="LOGO-OK1"/>
            <p:cNvPicPr>
              <a:picLocks noChangeAspect="1" noChangeArrowheads="1"/>
            </p:cNvPicPr>
            <p:nvPr/>
          </p:nvPicPr>
          <p:blipFill>
            <a:blip r:embed="rId13"/>
            <a:srcRect/>
            <a:stretch>
              <a:fillRect/>
            </a:stretch>
          </p:blipFill>
          <p:spPr bwMode="auto">
            <a:xfrm>
              <a:off x="1604" y="2784"/>
              <a:ext cx="1248" cy="474"/>
            </a:xfrm>
            <a:prstGeom prst="rect">
              <a:avLst/>
            </a:prstGeom>
            <a:noFill/>
            <a:ln w="9525">
              <a:noFill/>
              <a:miter lim="800000"/>
              <a:headEnd/>
              <a:tailEnd/>
            </a:ln>
          </p:spPr>
        </p:pic>
      </p:grpSp>
      <p:sp>
        <p:nvSpPr>
          <p:cNvPr id="20487" name="Rectangle 24"/>
          <p:cNvSpPr>
            <a:spLocks noChangeArrowheads="1"/>
          </p:cNvSpPr>
          <p:nvPr/>
        </p:nvSpPr>
        <p:spPr bwMode="auto">
          <a:xfrm>
            <a:off x="5677538" y="2808288"/>
            <a:ext cx="5254314" cy="995362"/>
          </a:xfrm>
          <a:prstGeom prst="rect">
            <a:avLst/>
          </a:prstGeom>
          <a:noFill/>
          <a:ln w="9525">
            <a:noFill/>
            <a:miter lim="800000"/>
            <a:headEnd/>
            <a:tailEnd/>
          </a:ln>
        </p:spPr>
        <p:txBody>
          <a:bodyPr/>
          <a:lstStyle/>
          <a:p>
            <a:pPr marL="342900" indent="-342900">
              <a:spcBef>
                <a:spcPct val="20000"/>
              </a:spcBef>
              <a:buSzPct val="75000"/>
              <a:buFont typeface="Wingdings" pitchFamily="2" charset="2"/>
              <a:buNone/>
            </a:pPr>
            <a:r>
              <a:rPr lang="en-GB" sz="1600" b="1">
                <a:solidFill>
                  <a:srgbClr val="006F6C"/>
                </a:solidFill>
              </a:rPr>
              <a:t>National Archives, UK</a:t>
            </a:r>
          </a:p>
          <a:p>
            <a:pPr marL="342900" indent="-342900">
              <a:spcBef>
                <a:spcPct val="20000"/>
              </a:spcBef>
              <a:buSzPct val="75000"/>
              <a:buFont typeface="Wingdings" pitchFamily="2" charset="2"/>
              <a:buNone/>
            </a:pPr>
            <a:r>
              <a:rPr lang="en-GB" sz="1600" b="1">
                <a:solidFill>
                  <a:srgbClr val="006F6C"/>
                </a:solidFill>
              </a:rPr>
              <a:t>Swiss Federal Archives</a:t>
            </a:r>
          </a:p>
          <a:p>
            <a:pPr marL="342900" indent="-342900">
              <a:spcBef>
                <a:spcPct val="20000"/>
              </a:spcBef>
              <a:buSzPct val="75000"/>
              <a:buFont typeface="Wingdings" pitchFamily="2" charset="2"/>
              <a:buNone/>
            </a:pPr>
            <a:r>
              <a:rPr lang="en-GB" sz="1600" b="1">
                <a:solidFill>
                  <a:srgbClr val="006F6C"/>
                </a:solidFill>
              </a:rPr>
              <a:t>National Archives, Netherlands</a:t>
            </a:r>
          </a:p>
        </p:txBody>
      </p:sp>
      <p:grpSp>
        <p:nvGrpSpPr>
          <p:cNvPr id="4" name="Group 27"/>
          <p:cNvGrpSpPr>
            <a:grpSpLocks noChangeAspect="1"/>
          </p:cNvGrpSpPr>
          <p:nvPr/>
        </p:nvGrpSpPr>
        <p:grpSpPr bwMode="auto">
          <a:xfrm>
            <a:off x="1417797" y="4043364"/>
            <a:ext cx="2880034" cy="1457325"/>
            <a:chOff x="414" y="2388"/>
            <a:chExt cx="2267" cy="1530"/>
          </a:xfrm>
        </p:grpSpPr>
        <p:pic>
          <p:nvPicPr>
            <p:cNvPr id="20497" name="Picture 28" descr="tu-dt-voll-blau-pos-gr"/>
            <p:cNvPicPr>
              <a:picLocks noChangeAspect="1" noChangeArrowheads="1"/>
            </p:cNvPicPr>
            <p:nvPr/>
          </p:nvPicPr>
          <p:blipFill>
            <a:blip r:embed="rId14"/>
            <a:srcRect/>
            <a:stretch>
              <a:fillRect/>
            </a:stretch>
          </p:blipFill>
          <p:spPr bwMode="auto">
            <a:xfrm>
              <a:off x="414" y="3222"/>
              <a:ext cx="1352" cy="520"/>
            </a:xfrm>
            <a:prstGeom prst="rect">
              <a:avLst/>
            </a:prstGeom>
            <a:noFill/>
            <a:ln w="9525">
              <a:noFill/>
              <a:miter lim="800000"/>
              <a:headEnd/>
              <a:tailEnd/>
            </a:ln>
          </p:spPr>
        </p:pic>
        <p:pic>
          <p:nvPicPr>
            <p:cNvPr id="20498" name="Picture 29"/>
            <p:cNvPicPr>
              <a:picLocks noChangeAspect="1" noChangeArrowheads="1"/>
            </p:cNvPicPr>
            <p:nvPr/>
          </p:nvPicPr>
          <p:blipFill>
            <a:blip r:embed="rId15"/>
            <a:srcRect/>
            <a:stretch>
              <a:fillRect/>
            </a:stretch>
          </p:blipFill>
          <p:spPr bwMode="auto">
            <a:xfrm>
              <a:off x="1491" y="2445"/>
              <a:ext cx="1190" cy="659"/>
            </a:xfrm>
            <a:prstGeom prst="rect">
              <a:avLst/>
            </a:prstGeom>
            <a:noFill/>
            <a:ln w="9525">
              <a:noFill/>
              <a:miter lim="800000"/>
              <a:headEnd/>
              <a:tailEnd/>
            </a:ln>
          </p:spPr>
        </p:pic>
        <p:pic>
          <p:nvPicPr>
            <p:cNvPr id="20499" name="Picture 30" descr="UzKsmall"/>
            <p:cNvPicPr>
              <a:picLocks noChangeAspect="1" noChangeArrowheads="1"/>
            </p:cNvPicPr>
            <p:nvPr/>
          </p:nvPicPr>
          <p:blipFill>
            <a:blip r:embed="rId16"/>
            <a:srcRect/>
            <a:stretch>
              <a:fillRect/>
            </a:stretch>
          </p:blipFill>
          <p:spPr bwMode="auto">
            <a:xfrm>
              <a:off x="1888" y="3210"/>
              <a:ext cx="775" cy="708"/>
            </a:xfrm>
            <a:prstGeom prst="rect">
              <a:avLst/>
            </a:prstGeom>
            <a:noFill/>
            <a:ln w="9525">
              <a:noFill/>
              <a:miter lim="800000"/>
              <a:headEnd/>
              <a:tailEnd/>
            </a:ln>
          </p:spPr>
        </p:pic>
        <p:grpSp>
          <p:nvGrpSpPr>
            <p:cNvPr id="5" name="Group 31"/>
            <p:cNvGrpSpPr>
              <a:grpSpLocks noChangeAspect="1"/>
            </p:cNvGrpSpPr>
            <p:nvPr/>
          </p:nvGrpSpPr>
          <p:grpSpPr bwMode="auto">
            <a:xfrm>
              <a:off x="414" y="2388"/>
              <a:ext cx="936" cy="737"/>
              <a:chOff x="0" y="1806"/>
              <a:chExt cx="900" cy="708"/>
            </a:xfrm>
          </p:grpSpPr>
          <p:pic>
            <p:nvPicPr>
              <p:cNvPr id="20501" name="Picture 32" descr="http://www.hatii.arts.gla.ac.uk/graphics/hatiilogo.jpg">
                <a:hlinkClick r:id="rId17"/>
              </p:cNvPr>
              <p:cNvPicPr>
                <a:picLocks noChangeAspect="1" noChangeArrowheads="1"/>
              </p:cNvPicPr>
              <p:nvPr/>
            </p:nvPicPr>
            <p:blipFill>
              <a:blip r:embed="rId18" r:link="rId19"/>
              <a:srcRect/>
              <a:stretch>
                <a:fillRect/>
              </a:stretch>
            </p:blipFill>
            <p:spPr bwMode="auto">
              <a:xfrm>
                <a:off x="0" y="1806"/>
                <a:ext cx="896" cy="288"/>
              </a:xfrm>
              <a:prstGeom prst="rect">
                <a:avLst/>
              </a:prstGeom>
              <a:noFill/>
              <a:ln w="9525">
                <a:noFill/>
                <a:miter lim="800000"/>
                <a:headEnd/>
                <a:tailEnd/>
              </a:ln>
            </p:spPr>
          </p:pic>
          <p:pic>
            <p:nvPicPr>
              <p:cNvPr id="20502" name="Picture 33" descr="university of glasgow">
                <a:hlinkClick r:id="rId20"/>
              </p:cNvPr>
              <p:cNvPicPr>
                <a:picLocks noChangeAspect="1" noChangeArrowheads="1"/>
              </p:cNvPicPr>
              <p:nvPr/>
            </p:nvPicPr>
            <p:blipFill>
              <a:blip r:embed="rId21" r:link="rId22"/>
              <a:srcRect/>
              <a:stretch>
                <a:fillRect/>
              </a:stretch>
            </p:blipFill>
            <p:spPr bwMode="auto">
              <a:xfrm>
                <a:off x="0" y="2094"/>
                <a:ext cx="900" cy="420"/>
              </a:xfrm>
              <a:prstGeom prst="rect">
                <a:avLst/>
              </a:prstGeom>
              <a:noFill/>
              <a:ln w="9525">
                <a:noFill/>
                <a:miter lim="800000"/>
                <a:headEnd/>
                <a:tailEnd/>
              </a:ln>
            </p:spPr>
          </p:pic>
        </p:grpSp>
      </p:grpSp>
      <p:sp>
        <p:nvSpPr>
          <p:cNvPr id="20489" name="Rectangle 34"/>
          <p:cNvSpPr>
            <a:spLocks noChangeArrowheads="1"/>
          </p:cNvSpPr>
          <p:nvPr/>
        </p:nvSpPr>
        <p:spPr bwMode="auto">
          <a:xfrm>
            <a:off x="5677538" y="4024314"/>
            <a:ext cx="5383398" cy="1304925"/>
          </a:xfrm>
          <a:prstGeom prst="rect">
            <a:avLst/>
          </a:prstGeom>
          <a:noFill/>
          <a:ln w="9525">
            <a:noFill/>
            <a:miter lim="800000"/>
            <a:headEnd/>
            <a:tailEnd/>
          </a:ln>
        </p:spPr>
        <p:txBody>
          <a:bodyPr/>
          <a:lstStyle/>
          <a:p>
            <a:pPr marL="342900" indent="-342900">
              <a:spcBef>
                <a:spcPct val="20000"/>
              </a:spcBef>
              <a:buSzPct val="75000"/>
              <a:buFont typeface="Wingdings" pitchFamily="2" charset="2"/>
              <a:buNone/>
            </a:pPr>
            <a:r>
              <a:rPr lang="en-GB" sz="1600" b="1" dirty="0" err="1">
                <a:solidFill>
                  <a:srgbClr val="006F6C"/>
                </a:solidFill>
              </a:rPr>
              <a:t>Hatii</a:t>
            </a:r>
            <a:r>
              <a:rPr lang="en-GB" sz="1600" b="1" dirty="0">
                <a:solidFill>
                  <a:srgbClr val="006F6C"/>
                </a:solidFill>
              </a:rPr>
              <a:t> at University of Glasgow</a:t>
            </a:r>
          </a:p>
          <a:p>
            <a:pPr marL="342900" indent="-342900">
              <a:spcBef>
                <a:spcPct val="20000"/>
              </a:spcBef>
              <a:buSzPct val="75000"/>
              <a:buFont typeface="Wingdings" pitchFamily="2" charset="2"/>
              <a:buNone/>
            </a:pPr>
            <a:r>
              <a:rPr lang="en-GB" sz="1600" b="1" dirty="0">
                <a:solidFill>
                  <a:srgbClr val="006F6C"/>
                </a:solidFill>
              </a:rPr>
              <a:t>University of Freiburg</a:t>
            </a:r>
          </a:p>
          <a:p>
            <a:pPr marL="342900" indent="-342900">
              <a:spcBef>
                <a:spcPct val="20000"/>
              </a:spcBef>
              <a:buSzPct val="75000"/>
              <a:buFont typeface="Wingdings" pitchFamily="2" charset="2"/>
              <a:buNone/>
            </a:pPr>
            <a:r>
              <a:rPr lang="en-GB" sz="1600" b="1" dirty="0">
                <a:solidFill>
                  <a:srgbClr val="006F6C"/>
                </a:solidFill>
              </a:rPr>
              <a:t>Technical University of Vienna</a:t>
            </a:r>
          </a:p>
          <a:p>
            <a:pPr marL="342900" indent="-342900">
              <a:spcBef>
                <a:spcPct val="20000"/>
              </a:spcBef>
              <a:buSzPct val="75000"/>
              <a:buFont typeface="Wingdings" pitchFamily="2" charset="2"/>
              <a:buNone/>
            </a:pPr>
            <a:r>
              <a:rPr lang="en-GB" sz="1600" b="1" dirty="0">
                <a:solidFill>
                  <a:srgbClr val="006F6C"/>
                </a:solidFill>
              </a:rPr>
              <a:t>University at Cologne</a:t>
            </a:r>
          </a:p>
        </p:txBody>
      </p:sp>
      <p:sp>
        <p:nvSpPr>
          <p:cNvPr id="20490" name="Rectangle 35"/>
          <p:cNvSpPr>
            <a:spLocks noChangeArrowheads="1"/>
          </p:cNvSpPr>
          <p:nvPr/>
        </p:nvSpPr>
        <p:spPr bwMode="auto">
          <a:xfrm>
            <a:off x="5677539" y="5373688"/>
            <a:ext cx="5015194" cy="1270000"/>
          </a:xfrm>
          <a:prstGeom prst="rect">
            <a:avLst/>
          </a:prstGeom>
          <a:noFill/>
          <a:ln w="9525">
            <a:noFill/>
            <a:miter lim="800000"/>
            <a:headEnd/>
            <a:tailEnd/>
          </a:ln>
        </p:spPr>
        <p:txBody>
          <a:bodyPr/>
          <a:lstStyle/>
          <a:p>
            <a:pPr marL="342900" indent="-342900">
              <a:spcBef>
                <a:spcPct val="20000"/>
              </a:spcBef>
              <a:buSzPct val="75000"/>
              <a:buFont typeface="Wingdings" pitchFamily="2" charset="2"/>
              <a:buNone/>
            </a:pPr>
            <a:r>
              <a:rPr lang="en-GB" sz="1600" b="1">
                <a:solidFill>
                  <a:srgbClr val="006F6C"/>
                </a:solidFill>
              </a:rPr>
              <a:t>Tessella Plc</a:t>
            </a:r>
          </a:p>
          <a:p>
            <a:pPr marL="342900" indent="-342900">
              <a:spcBef>
                <a:spcPct val="20000"/>
              </a:spcBef>
              <a:buSzPct val="75000"/>
              <a:buFont typeface="Wingdings" pitchFamily="2" charset="2"/>
              <a:buNone/>
            </a:pPr>
            <a:r>
              <a:rPr lang="en-GB" sz="1600" b="1">
                <a:solidFill>
                  <a:srgbClr val="006F6C"/>
                </a:solidFill>
              </a:rPr>
              <a:t>IBM Netherlands</a:t>
            </a:r>
          </a:p>
          <a:p>
            <a:pPr marL="342900" indent="-342900">
              <a:spcBef>
                <a:spcPct val="20000"/>
              </a:spcBef>
              <a:buSzPct val="75000"/>
              <a:buFont typeface="Wingdings" pitchFamily="2" charset="2"/>
              <a:buNone/>
            </a:pPr>
            <a:r>
              <a:rPr lang="en-GB" sz="1600" b="1">
                <a:solidFill>
                  <a:srgbClr val="CC3300"/>
                </a:solidFill>
              </a:rPr>
              <a:t>Microsoft Research, Cambridge</a:t>
            </a:r>
          </a:p>
          <a:p>
            <a:pPr marL="342900" indent="-342900">
              <a:spcBef>
                <a:spcPct val="20000"/>
              </a:spcBef>
              <a:buSzPct val="75000"/>
              <a:buFont typeface="Wingdings" pitchFamily="2" charset="2"/>
              <a:buNone/>
            </a:pPr>
            <a:r>
              <a:rPr lang="en-GB" sz="1600" b="1">
                <a:solidFill>
                  <a:srgbClr val="006F6C"/>
                </a:solidFill>
              </a:rPr>
              <a:t>ARC Seibersdorf research</a:t>
            </a:r>
          </a:p>
        </p:txBody>
      </p:sp>
      <p:grpSp>
        <p:nvGrpSpPr>
          <p:cNvPr id="6" name="Group 37"/>
          <p:cNvGrpSpPr>
            <a:grpSpLocks/>
          </p:cNvGrpSpPr>
          <p:nvPr/>
        </p:nvGrpSpPr>
        <p:grpSpPr bwMode="auto">
          <a:xfrm>
            <a:off x="1417798" y="5554663"/>
            <a:ext cx="3358276" cy="990600"/>
            <a:chOff x="329" y="941"/>
            <a:chExt cx="2920" cy="1077"/>
          </a:xfrm>
        </p:grpSpPr>
        <p:pic>
          <p:nvPicPr>
            <p:cNvPr id="20493" name="Picture 38" descr="ARC-SR-logo"/>
            <p:cNvPicPr>
              <a:picLocks noChangeAspect="1" noChangeArrowheads="1"/>
            </p:cNvPicPr>
            <p:nvPr/>
          </p:nvPicPr>
          <p:blipFill>
            <a:blip r:embed="rId23"/>
            <a:srcRect/>
            <a:stretch>
              <a:fillRect/>
            </a:stretch>
          </p:blipFill>
          <p:spPr bwMode="auto">
            <a:xfrm>
              <a:off x="1832" y="1523"/>
              <a:ext cx="1417" cy="495"/>
            </a:xfrm>
            <a:prstGeom prst="rect">
              <a:avLst/>
            </a:prstGeom>
            <a:noFill/>
            <a:ln w="9525">
              <a:noFill/>
              <a:miter lim="800000"/>
              <a:headEnd/>
              <a:tailEnd/>
            </a:ln>
          </p:spPr>
        </p:pic>
        <p:pic>
          <p:nvPicPr>
            <p:cNvPr id="20494" name="Picture 39" descr="IBM®">
              <a:hlinkClick r:id="rId24"/>
            </p:cNvPr>
            <p:cNvPicPr>
              <a:picLocks noChangeAspect="1" noChangeArrowheads="1"/>
            </p:cNvPicPr>
            <p:nvPr/>
          </p:nvPicPr>
          <p:blipFill>
            <a:blip r:embed="rId25"/>
            <a:srcRect/>
            <a:stretch>
              <a:fillRect/>
            </a:stretch>
          </p:blipFill>
          <p:spPr bwMode="auto">
            <a:xfrm>
              <a:off x="1860" y="941"/>
              <a:ext cx="1077" cy="509"/>
            </a:xfrm>
            <a:prstGeom prst="rect">
              <a:avLst/>
            </a:prstGeom>
            <a:noFill/>
            <a:ln w="9525">
              <a:noFill/>
              <a:miter lim="800000"/>
              <a:headEnd/>
              <a:tailEnd/>
            </a:ln>
          </p:spPr>
        </p:pic>
        <p:pic>
          <p:nvPicPr>
            <p:cNvPr id="20495" name="Picture 40" descr="Microsoft">
              <a:hlinkClick r:id="rId26"/>
            </p:cNvPr>
            <p:cNvPicPr>
              <a:picLocks noChangeAspect="1" noChangeArrowheads="1"/>
            </p:cNvPicPr>
            <p:nvPr/>
          </p:nvPicPr>
          <p:blipFill>
            <a:blip r:embed="rId27"/>
            <a:srcRect/>
            <a:stretch>
              <a:fillRect/>
            </a:stretch>
          </p:blipFill>
          <p:spPr bwMode="auto">
            <a:xfrm>
              <a:off x="358" y="1576"/>
              <a:ext cx="1417" cy="438"/>
            </a:xfrm>
            <a:prstGeom prst="rect">
              <a:avLst/>
            </a:prstGeom>
            <a:noFill/>
            <a:ln w="9525">
              <a:noFill/>
              <a:miter lim="800000"/>
              <a:headEnd/>
              <a:tailEnd/>
            </a:ln>
          </p:spPr>
        </p:pic>
        <p:pic>
          <p:nvPicPr>
            <p:cNvPr id="20496" name="Picture 41" descr="Tessella_small"/>
            <p:cNvPicPr>
              <a:picLocks noChangeAspect="1" noChangeArrowheads="1"/>
            </p:cNvPicPr>
            <p:nvPr/>
          </p:nvPicPr>
          <p:blipFill>
            <a:blip r:embed="rId28"/>
            <a:srcRect/>
            <a:stretch>
              <a:fillRect/>
            </a:stretch>
          </p:blipFill>
          <p:spPr bwMode="auto">
            <a:xfrm>
              <a:off x="329" y="969"/>
              <a:ext cx="1389" cy="505"/>
            </a:xfrm>
            <a:prstGeom prst="rect">
              <a:avLst/>
            </a:prstGeom>
            <a:noFill/>
            <a:ln w="9525">
              <a:noFill/>
              <a:miter lim="800000"/>
              <a:headEnd/>
              <a:tailEnd/>
            </a:ln>
          </p:spPr>
        </p:pic>
      </p:grpSp>
      <p:pic>
        <p:nvPicPr>
          <p:cNvPr id="32" name="Picture 4" descr="Planets_Logo"/>
          <p:cNvPicPr>
            <a:picLocks noChangeAspect="1" noChangeArrowheads="1"/>
          </p:cNvPicPr>
          <p:nvPr/>
        </p:nvPicPr>
        <p:blipFill>
          <a:blip r:embed="rId29"/>
          <a:srcRect/>
          <a:stretch>
            <a:fillRect/>
          </a:stretch>
        </p:blipFill>
        <p:spPr bwMode="auto">
          <a:xfrm>
            <a:off x="8756982" y="2178424"/>
            <a:ext cx="3009195" cy="1085850"/>
          </a:xfrm>
          <a:prstGeom prst="rect">
            <a:avLst/>
          </a:prstGeom>
          <a:ln>
            <a:noFill/>
          </a:ln>
          <a:effectLst>
            <a:outerShdw blurRad="292100" dist="139700" dir="2700000" algn="tl" rotWithShape="0">
              <a:srgbClr val="333333">
                <a:alpha val="65000"/>
              </a:srgbClr>
            </a:outerShdw>
          </a:effectLst>
        </p:spPr>
      </p:pic>
      <p:sp>
        <p:nvSpPr>
          <p:cNvPr id="31" name="Rectangle 2"/>
          <p:cNvSpPr txBox="1">
            <a:spLocks noChangeArrowheads="1"/>
          </p:cNvSpPr>
          <p:nvPr/>
        </p:nvSpPr>
        <p:spPr>
          <a:xfrm>
            <a:off x="533400" y="241300"/>
            <a:ext cx="11469346" cy="664797"/>
          </a:xfrm>
          <a:prstGeom prst="rect">
            <a:avLst/>
          </a:prstGeom>
        </p:spPr>
        <p:txBody>
          <a:bodyPr/>
          <a:lstStyle/>
          <a:p>
            <a:pPr marL="0" marR="0" lvl="0" indent="0" algn="l" defTabSz="1095375" rtl="0" eaLnBrk="1" fontAlgn="base" latinLnBrk="0" hangingPunct="1">
              <a:lnSpc>
                <a:spcPct val="90000"/>
              </a:lnSpc>
              <a:spcBef>
                <a:spcPct val="0"/>
              </a:spcBef>
              <a:spcAft>
                <a:spcPct val="0"/>
              </a:spcAft>
              <a:buClrTx/>
              <a:buSzTx/>
              <a:buFontTx/>
              <a:buNone/>
              <a:tabLst/>
              <a:defRPr/>
            </a:pPr>
            <a:r>
              <a:rPr kumimoji="0" lang="en-GB" sz="4800" b="0" i="0" u="none" strike="noStrike" kern="1200" cap="none" spc="-36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PLANETS Partners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Rectangle 31"/>
          <p:cNvSpPr/>
          <p:nvPr/>
        </p:nvSpPr>
        <p:spPr bwMode="auto">
          <a:xfrm>
            <a:off x="977030" y="1490596"/>
            <a:ext cx="6851737" cy="5367403"/>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506" name="Rectangle 30"/>
          <p:cNvSpPr>
            <a:spLocks noChangeArrowheads="1"/>
          </p:cNvSpPr>
          <p:nvPr/>
        </p:nvSpPr>
        <p:spPr bwMode="auto">
          <a:xfrm>
            <a:off x="1064712" y="5984812"/>
            <a:ext cx="6615876" cy="369332"/>
          </a:xfrm>
          <a:prstGeom prst="rect">
            <a:avLst/>
          </a:prstGeom>
          <a:solidFill>
            <a:schemeClr val="accent6">
              <a:lumMod val="40000"/>
              <a:lumOff val="60000"/>
            </a:schemeClr>
          </a:solidFill>
          <a:ln w="9525" algn="ctr">
            <a:solidFill>
              <a:schemeClr val="tx1"/>
            </a:solidFill>
            <a:miter lim="800000"/>
            <a:headEnd/>
            <a:tailEnd/>
          </a:ln>
        </p:spPr>
        <p:txBody>
          <a:bodyPr wrap="square" anchor="ctr">
            <a:spAutoFit/>
          </a:bodyPr>
          <a:lstStyle/>
          <a:p>
            <a:endParaRPr lang="en-US" dirty="0">
              <a:solidFill>
                <a:schemeClr val="bg1"/>
              </a:solidFill>
            </a:endParaRPr>
          </a:p>
        </p:txBody>
      </p:sp>
      <p:grpSp>
        <p:nvGrpSpPr>
          <p:cNvPr id="2" name="Group 31"/>
          <p:cNvGrpSpPr>
            <a:grpSpLocks/>
          </p:cNvGrpSpPr>
          <p:nvPr/>
        </p:nvGrpSpPr>
        <p:grpSpPr bwMode="auto">
          <a:xfrm>
            <a:off x="1447423" y="1855789"/>
            <a:ext cx="2592242" cy="1754187"/>
            <a:chOff x="430" y="709"/>
            <a:chExt cx="1225" cy="862"/>
          </a:xfrm>
        </p:grpSpPr>
        <p:sp>
          <p:nvSpPr>
            <p:cNvPr id="21531" name="Freeform 32"/>
            <p:cNvSpPr>
              <a:spLocks/>
            </p:cNvSpPr>
            <p:nvPr/>
          </p:nvSpPr>
          <p:spPr bwMode="auto">
            <a:xfrm>
              <a:off x="430" y="709"/>
              <a:ext cx="1225" cy="862"/>
            </a:xfrm>
            <a:custGeom>
              <a:avLst/>
              <a:gdLst>
                <a:gd name="T0" fmla="*/ 0 w 1089"/>
                <a:gd name="T1" fmla="*/ 317 h 862"/>
                <a:gd name="T2" fmla="*/ 0 w 1089"/>
                <a:gd name="T3" fmla="*/ 862 h 862"/>
                <a:gd name="T4" fmla="*/ 975 w 1089"/>
                <a:gd name="T5" fmla="*/ 862 h 862"/>
                <a:gd name="T6" fmla="*/ 975 w 1089"/>
                <a:gd name="T7" fmla="*/ 590 h 862"/>
                <a:gd name="T8" fmla="*/ 1378 w 1089"/>
                <a:gd name="T9" fmla="*/ 590 h 862"/>
                <a:gd name="T10" fmla="*/ 1378 w 1089"/>
                <a:gd name="T11" fmla="*/ 0 h 862"/>
                <a:gd name="T12" fmla="*/ 0 w 1089"/>
                <a:gd name="T13" fmla="*/ 0 h 862"/>
                <a:gd name="T14" fmla="*/ 0 w 1089"/>
                <a:gd name="T15" fmla="*/ 408 h 862"/>
                <a:gd name="T16" fmla="*/ 0 60000 65536"/>
                <a:gd name="T17" fmla="*/ 0 60000 65536"/>
                <a:gd name="T18" fmla="*/ 0 60000 65536"/>
                <a:gd name="T19" fmla="*/ 0 60000 65536"/>
                <a:gd name="T20" fmla="*/ 0 60000 65536"/>
                <a:gd name="T21" fmla="*/ 0 60000 65536"/>
                <a:gd name="T22" fmla="*/ 0 60000 65536"/>
                <a:gd name="T23" fmla="*/ 0 60000 65536"/>
                <a:gd name="T24" fmla="*/ 0 w 1089"/>
                <a:gd name="T25" fmla="*/ 0 h 862"/>
                <a:gd name="T26" fmla="*/ 1089 w 1089"/>
                <a:gd name="T27" fmla="*/ 862 h 8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9" h="862">
                  <a:moveTo>
                    <a:pt x="0" y="317"/>
                  </a:moveTo>
                  <a:lnTo>
                    <a:pt x="0" y="862"/>
                  </a:lnTo>
                  <a:lnTo>
                    <a:pt x="771" y="862"/>
                  </a:lnTo>
                  <a:lnTo>
                    <a:pt x="771" y="590"/>
                  </a:lnTo>
                  <a:lnTo>
                    <a:pt x="1089" y="590"/>
                  </a:lnTo>
                  <a:lnTo>
                    <a:pt x="1089" y="0"/>
                  </a:lnTo>
                  <a:lnTo>
                    <a:pt x="0" y="0"/>
                  </a:lnTo>
                  <a:lnTo>
                    <a:pt x="0" y="408"/>
                  </a:lnTo>
                </a:path>
              </a:pathLst>
            </a:custGeom>
            <a:solidFill>
              <a:srgbClr val="FFFF66"/>
            </a:solidFill>
            <a:ln w="9525">
              <a:solidFill>
                <a:schemeClr val="tx1"/>
              </a:solidFill>
              <a:round/>
              <a:headEnd/>
              <a:tailEnd/>
            </a:ln>
          </p:spPr>
          <p:txBody>
            <a:bodyPr wrap="none" anchor="ctr"/>
            <a:lstStyle/>
            <a:p>
              <a:endParaRPr lang="en-US"/>
            </a:p>
          </p:txBody>
        </p:sp>
        <p:sp>
          <p:nvSpPr>
            <p:cNvPr id="21532" name="Text Box 33"/>
            <p:cNvSpPr txBox="1">
              <a:spLocks noChangeArrowheads="1"/>
            </p:cNvSpPr>
            <p:nvPr/>
          </p:nvSpPr>
          <p:spPr bwMode="auto">
            <a:xfrm>
              <a:off x="444" y="773"/>
              <a:ext cx="746" cy="499"/>
            </a:xfrm>
            <a:prstGeom prst="rect">
              <a:avLst/>
            </a:prstGeom>
            <a:noFill/>
            <a:ln w="9525" algn="ctr">
              <a:noFill/>
              <a:miter lim="800000"/>
              <a:headEnd/>
              <a:tailEnd/>
            </a:ln>
          </p:spPr>
          <p:txBody>
            <a:bodyPr wrap="none">
              <a:spAutoFit/>
            </a:bodyPr>
            <a:lstStyle/>
            <a:p>
              <a:r>
                <a:rPr lang="en-GB" sz="2000" dirty="0">
                  <a:solidFill>
                    <a:schemeClr val="bg2"/>
                  </a:solidFill>
                  <a:latin typeface="Tahoma" pitchFamily="34" charset="0"/>
                </a:rPr>
                <a:t>Preservation</a:t>
              </a:r>
              <a:br>
                <a:rPr lang="en-GB" sz="2000" dirty="0">
                  <a:solidFill>
                    <a:schemeClr val="bg2"/>
                  </a:solidFill>
                  <a:latin typeface="Tahoma" pitchFamily="34" charset="0"/>
                </a:rPr>
              </a:br>
              <a:r>
                <a:rPr lang="en-GB" sz="2000" dirty="0">
                  <a:solidFill>
                    <a:schemeClr val="bg2"/>
                  </a:solidFill>
                  <a:latin typeface="Tahoma" pitchFamily="34" charset="0"/>
                </a:rPr>
                <a:t>Planning</a:t>
              </a:r>
            </a:p>
            <a:p>
              <a:r>
                <a:rPr lang="en-GB" sz="2000" dirty="0">
                  <a:solidFill>
                    <a:schemeClr val="bg2"/>
                  </a:solidFill>
                  <a:latin typeface="Tahoma" pitchFamily="34" charset="0"/>
                </a:rPr>
                <a:t>Services</a:t>
              </a:r>
              <a:endParaRPr lang="en-US" sz="2000" dirty="0">
                <a:solidFill>
                  <a:schemeClr val="bg2"/>
                </a:solidFill>
                <a:latin typeface="Tahoma" pitchFamily="34" charset="0"/>
              </a:endParaRPr>
            </a:p>
          </p:txBody>
        </p:sp>
      </p:grpSp>
      <p:sp>
        <p:nvSpPr>
          <p:cNvPr id="21508" name="AutoShape 34"/>
          <p:cNvSpPr>
            <a:spLocks noChangeArrowheads="1"/>
          </p:cNvSpPr>
          <p:nvPr/>
        </p:nvSpPr>
        <p:spPr bwMode="auto">
          <a:xfrm>
            <a:off x="1582854" y="3138489"/>
            <a:ext cx="651764" cy="1055687"/>
          </a:xfrm>
          <a:prstGeom prst="upArrow">
            <a:avLst>
              <a:gd name="adj1" fmla="val 50000"/>
              <a:gd name="adj2" fmla="val 53977"/>
            </a:avLst>
          </a:prstGeom>
          <a:solidFill>
            <a:srgbClr val="CCFF99"/>
          </a:solidFill>
          <a:ln w="9525" algn="ctr">
            <a:solidFill>
              <a:schemeClr val="tx1"/>
            </a:solidFill>
            <a:miter lim="800000"/>
            <a:headEnd/>
            <a:tailEnd/>
          </a:ln>
        </p:spPr>
        <p:txBody>
          <a:bodyPr wrap="none" anchor="ctr"/>
          <a:lstStyle/>
          <a:p>
            <a:endParaRPr lang="en-US"/>
          </a:p>
        </p:txBody>
      </p:sp>
      <p:sp>
        <p:nvSpPr>
          <p:cNvPr id="21509" name="Freeform 35"/>
          <p:cNvSpPr>
            <a:spLocks/>
          </p:cNvSpPr>
          <p:nvPr/>
        </p:nvSpPr>
        <p:spPr bwMode="auto">
          <a:xfrm flipV="1">
            <a:off x="1453773" y="4175125"/>
            <a:ext cx="2592241" cy="1754188"/>
          </a:xfrm>
          <a:custGeom>
            <a:avLst/>
            <a:gdLst>
              <a:gd name="T0" fmla="*/ 0 w 1089"/>
              <a:gd name="T1" fmla="*/ 1312796178 h 862"/>
              <a:gd name="T2" fmla="*/ 0 w 1089"/>
              <a:gd name="T3" fmla="*/ 2147483647 h 862"/>
              <a:gd name="T4" fmla="*/ 2147483647 w 1089"/>
              <a:gd name="T5" fmla="*/ 2147483647 h 862"/>
              <a:gd name="T6" fmla="*/ 2147483647 w 1089"/>
              <a:gd name="T7" fmla="*/ 2147483647 h 862"/>
              <a:gd name="T8" fmla="*/ 2147483647 w 1089"/>
              <a:gd name="T9" fmla="*/ 2147483647 h 862"/>
              <a:gd name="T10" fmla="*/ 2147483647 w 1089"/>
              <a:gd name="T11" fmla="*/ 0 h 862"/>
              <a:gd name="T12" fmla="*/ 0 w 1089"/>
              <a:gd name="T13" fmla="*/ 0 h 862"/>
              <a:gd name="T14" fmla="*/ 0 w 1089"/>
              <a:gd name="T15" fmla="*/ 1689655483 h 862"/>
              <a:gd name="T16" fmla="*/ 0 60000 65536"/>
              <a:gd name="T17" fmla="*/ 0 60000 65536"/>
              <a:gd name="T18" fmla="*/ 0 60000 65536"/>
              <a:gd name="T19" fmla="*/ 0 60000 65536"/>
              <a:gd name="T20" fmla="*/ 0 60000 65536"/>
              <a:gd name="T21" fmla="*/ 0 60000 65536"/>
              <a:gd name="T22" fmla="*/ 0 60000 65536"/>
              <a:gd name="T23" fmla="*/ 0 60000 65536"/>
              <a:gd name="T24" fmla="*/ 0 w 1089"/>
              <a:gd name="T25" fmla="*/ 0 h 862"/>
              <a:gd name="T26" fmla="*/ 1089 w 1089"/>
              <a:gd name="T27" fmla="*/ 862 h 8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9" h="862">
                <a:moveTo>
                  <a:pt x="0" y="317"/>
                </a:moveTo>
                <a:lnTo>
                  <a:pt x="0" y="862"/>
                </a:lnTo>
                <a:lnTo>
                  <a:pt x="771" y="862"/>
                </a:lnTo>
                <a:lnTo>
                  <a:pt x="771" y="590"/>
                </a:lnTo>
                <a:lnTo>
                  <a:pt x="1089" y="590"/>
                </a:lnTo>
                <a:lnTo>
                  <a:pt x="1089" y="0"/>
                </a:lnTo>
                <a:lnTo>
                  <a:pt x="0" y="0"/>
                </a:lnTo>
                <a:lnTo>
                  <a:pt x="0" y="408"/>
                </a:lnTo>
              </a:path>
            </a:pathLst>
          </a:custGeom>
          <a:solidFill>
            <a:srgbClr val="CCFF99"/>
          </a:solidFill>
          <a:ln w="9525">
            <a:solidFill>
              <a:schemeClr val="tx1"/>
            </a:solidFill>
            <a:round/>
            <a:headEnd/>
            <a:tailEnd/>
          </a:ln>
        </p:spPr>
        <p:txBody>
          <a:bodyPr wrap="none" anchor="ctr"/>
          <a:lstStyle/>
          <a:p>
            <a:endParaRPr lang="en-US"/>
          </a:p>
        </p:txBody>
      </p:sp>
      <p:sp>
        <p:nvSpPr>
          <p:cNvPr id="21510" name="Text Box 36"/>
          <p:cNvSpPr txBox="1">
            <a:spLocks noChangeArrowheads="1"/>
          </p:cNvSpPr>
          <p:nvPr/>
        </p:nvSpPr>
        <p:spPr bwMode="auto">
          <a:xfrm>
            <a:off x="1464352" y="4795839"/>
            <a:ext cx="2007729" cy="707886"/>
          </a:xfrm>
          <a:prstGeom prst="rect">
            <a:avLst/>
          </a:prstGeom>
          <a:noFill/>
          <a:ln w="9525" algn="ctr">
            <a:noFill/>
            <a:miter lim="800000"/>
            <a:headEnd/>
            <a:tailEnd/>
          </a:ln>
        </p:spPr>
        <p:txBody>
          <a:bodyPr wrap="none">
            <a:spAutoFit/>
          </a:bodyPr>
          <a:lstStyle/>
          <a:p>
            <a:r>
              <a:rPr lang="en-GB" sz="2000" dirty="0">
                <a:solidFill>
                  <a:schemeClr val="bg2"/>
                </a:solidFill>
                <a:latin typeface="Tahoma" pitchFamily="34" charset="0"/>
              </a:rPr>
              <a:t>Characterisation</a:t>
            </a:r>
          </a:p>
          <a:p>
            <a:r>
              <a:rPr lang="en-GB" sz="2000" dirty="0">
                <a:solidFill>
                  <a:schemeClr val="bg2"/>
                </a:solidFill>
                <a:latin typeface="Tahoma" pitchFamily="34" charset="0"/>
              </a:rPr>
              <a:t>Services</a:t>
            </a:r>
            <a:endParaRPr lang="en-US" sz="2000" dirty="0">
              <a:solidFill>
                <a:schemeClr val="bg2"/>
              </a:solidFill>
              <a:latin typeface="Tahoma" pitchFamily="34" charset="0"/>
            </a:endParaRPr>
          </a:p>
        </p:txBody>
      </p:sp>
      <p:sp>
        <p:nvSpPr>
          <p:cNvPr id="21511" name="AutoShape 37"/>
          <p:cNvSpPr>
            <a:spLocks noChangeArrowheads="1"/>
          </p:cNvSpPr>
          <p:nvPr/>
        </p:nvSpPr>
        <p:spPr bwMode="auto">
          <a:xfrm flipV="1">
            <a:off x="2581661" y="3608388"/>
            <a:ext cx="651764" cy="1055687"/>
          </a:xfrm>
          <a:prstGeom prst="upArrow">
            <a:avLst>
              <a:gd name="adj1" fmla="val 50000"/>
              <a:gd name="adj2" fmla="val 53977"/>
            </a:avLst>
          </a:prstGeom>
          <a:solidFill>
            <a:srgbClr val="FFFF66"/>
          </a:solidFill>
          <a:ln w="9525" algn="ctr">
            <a:solidFill>
              <a:schemeClr val="tx1"/>
            </a:solidFill>
            <a:miter lim="800000"/>
            <a:headEnd/>
            <a:tailEnd/>
          </a:ln>
        </p:spPr>
        <p:txBody>
          <a:bodyPr wrap="none" anchor="ctr"/>
          <a:lstStyle/>
          <a:p>
            <a:endParaRPr lang="en-US"/>
          </a:p>
        </p:txBody>
      </p:sp>
      <p:sp>
        <p:nvSpPr>
          <p:cNvPr id="21512" name="Freeform 38"/>
          <p:cNvSpPr>
            <a:spLocks/>
          </p:cNvSpPr>
          <p:nvPr/>
        </p:nvSpPr>
        <p:spPr bwMode="auto">
          <a:xfrm>
            <a:off x="4816279" y="1858963"/>
            <a:ext cx="2592242" cy="4068762"/>
          </a:xfrm>
          <a:custGeom>
            <a:avLst/>
            <a:gdLst>
              <a:gd name="T0" fmla="*/ 20161253 w 1225"/>
              <a:gd name="T1" fmla="*/ 1900197649 h 2563"/>
              <a:gd name="T2" fmla="*/ 20161253 w 1225"/>
              <a:gd name="T3" fmla="*/ 0 h 2563"/>
              <a:gd name="T4" fmla="*/ 2147483647 w 1225"/>
              <a:gd name="T5" fmla="*/ 0 h 2563"/>
              <a:gd name="T6" fmla="*/ 2147483647 w 1225"/>
              <a:gd name="T7" fmla="*/ 2147483647 h 2563"/>
              <a:gd name="T8" fmla="*/ 0 w 1225"/>
              <a:gd name="T9" fmla="*/ 2147483647 h 2563"/>
              <a:gd name="T10" fmla="*/ 0 w 1225"/>
              <a:gd name="T11" fmla="*/ 2147483647 h 2563"/>
              <a:gd name="T12" fmla="*/ 1083667431 w 1225"/>
              <a:gd name="T13" fmla="*/ 2147483647 h 2563"/>
              <a:gd name="T14" fmla="*/ 1083667431 w 1225"/>
              <a:gd name="T15" fmla="*/ 1900197649 h 2563"/>
              <a:gd name="T16" fmla="*/ 20161253 w 1225"/>
              <a:gd name="T17" fmla="*/ 1900197649 h 2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5"/>
              <a:gd name="T28" fmla="*/ 0 h 2563"/>
              <a:gd name="T29" fmla="*/ 1225 w 1225"/>
              <a:gd name="T30" fmla="*/ 2563 h 25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5" h="2563">
                <a:moveTo>
                  <a:pt x="8" y="754"/>
                </a:moveTo>
                <a:lnTo>
                  <a:pt x="8" y="0"/>
                </a:lnTo>
                <a:lnTo>
                  <a:pt x="1225" y="0"/>
                </a:lnTo>
                <a:lnTo>
                  <a:pt x="1225" y="2563"/>
                </a:lnTo>
                <a:lnTo>
                  <a:pt x="0" y="2563"/>
                </a:lnTo>
                <a:lnTo>
                  <a:pt x="0" y="1809"/>
                </a:lnTo>
                <a:lnTo>
                  <a:pt x="430" y="1809"/>
                </a:lnTo>
                <a:lnTo>
                  <a:pt x="430" y="754"/>
                </a:lnTo>
                <a:lnTo>
                  <a:pt x="8" y="754"/>
                </a:lnTo>
                <a:close/>
              </a:path>
            </a:pathLst>
          </a:custGeom>
          <a:solidFill>
            <a:srgbClr val="CCCCFF"/>
          </a:solidFill>
          <a:ln w="9525">
            <a:solidFill>
              <a:schemeClr val="tx1"/>
            </a:solidFill>
            <a:round/>
            <a:headEnd/>
            <a:tailEnd/>
          </a:ln>
        </p:spPr>
        <p:txBody>
          <a:bodyPr wrap="none" anchor="ctr"/>
          <a:lstStyle/>
          <a:p>
            <a:endParaRPr lang="en-US"/>
          </a:p>
        </p:txBody>
      </p:sp>
      <p:sp>
        <p:nvSpPr>
          <p:cNvPr id="21513" name="Text Box 39"/>
          <p:cNvSpPr txBox="1">
            <a:spLocks noChangeArrowheads="1"/>
          </p:cNvSpPr>
          <p:nvPr/>
        </p:nvSpPr>
        <p:spPr bwMode="auto">
          <a:xfrm>
            <a:off x="5786600" y="1919289"/>
            <a:ext cx="1579600" cy="1323439"/>
          </a:xfrm>
          <a:prstGeom prst="rect">
            <a:avLst/>
          </a:prstGeom>
          <a:noFill/>
          <a:ln w="9525" algn="ctr">
            <a:noFill/>
            <a:miter lim="800000"/>
            <a:headEnd/>
            <a:tailEnd/>
          </a:ln>
        </p:spPr>
        <p:txBody>
          <a:bodyPr wrap="none">
            <a:spAutoFit/>
          </a:bodyPr>
          <a:lstStyle/>
          <a:p>
            <a:pPr algn="r"/>
            <a:endParaRPr lang="en-GB" sz="2000" dirty="0">
              <a:latin typeface="Tahoma" pitchFamily="34" charset="0"/>
            </a:endParaRPr>
          </a:p>
          <a:p>
            <a:pPr algn="r"/>
            <a:r>
              <a:rPr lang="en-GB" sz="2000" dirty="0">
                <a:solidFill>
                  <a:schemeClr val="bg2"/>
                </a:solidFill>
                <a:latin typeface="Tahoma" pitchFamily="34" charset="0"/>
              </a:rPr>
              <a:t>Preservation</a:t>
            </a:r>
          </a:p>
          <a:p>
            <a:pPr algn="r"/>
            <a:r>
              <a:rPr lang="en-GB" sz="2000" dirty="0">
                <a:solidFill>
                  <a:schemeClr val="bg2"/>
                </a:solidFill>
                <a:latin typeface="Tahoma" pitchFamily="34" charset="0"/>
              </a:rPr>
              <a:t>Action</a:t>
            </a:r>
          </a:p>
          <a:p>
            <a:pPr algn="r"/>
            <a:r>
              <a:rPr lang="en-GB" sz="2000" dirty="0">
                <a:solidFill>
                  <a:schemeClr val="bg2"/>
                </a:solidFill>
                <a:latin typeface="Tahoma" pitchFamily="34" charset="0"/>
              </a:rPr>
              <a:t>Services</a:t>
            </a:r>
            <a:endParaRPr lang="en-US" sz="2000" dirty="0">
              <a:solidFill>
                <a:schemeClr val="bg2"/>
              </a:solidFill>
              <a:latin typeface="Tahoma" pitchFamily="34" charset="0"/>
            </a:endParaRPr>
          </a:p>
        </p:txBody>
      </p:sp>
      <p:sp>
        <p:nvSpPr>
          <p:cNvPr id="21514" name="Rectangle 40"/>
          <p:cNvSpPr>
            <a:spLocks noChangeArrowheads="1"/>
          </p:cNvSpPr>
          <p:nvPr/>
        </p:nvSpPr>
        <p:spPr bwMode="auto">
          <a:xfrm>
            <a:off x="3315954" y="3076575"/>
            <a:ext cx="2382746" cy="1631950"/>
          </a:xfrm>
          <a:prstGeom prst="rect">
            <a:avLst/>
          </a:prstGeom>
          <a:solidFill>
            <a:srgbClr val="FFCC99"/>
          </a:solidFill>
          <a:ln w="9525" algn="ctr">
            <a:noFill/>
            <a:miter lim="800000"/>
            <a:headEnd/>
            <a:tailEnd/>
          </a:ln>
        </p:spPr>
        <p:txBody>
          <a:bodyPr wrap="none" anchor="ctr"/>
          <a:lstStyle/>
          <a:p>
            <a:pPr algn="ctr"/>
            <a:r>
              <a:rPr lang="en-GB" sz="2000">
                <a:solidFill>
                  <a:schemeClr val="bg2"/>
                </a:solidFill>
                <a:latin typeface="Tahoma" pitchFamily="34" charset="0"/>
              </a:rPr>
              <a:t>Test Bed:</a:t>
            </a:r>
            <a:br>
              <a:rPr lang="en-GB" sz="2000">
                <a:solidFill>
                  <a:schemeClr val="bg2"/>
                </a:solidFill>
                <a:latin typeface="Tahoma" pitchFamily="34" charset="0"/>
              </a:rPr>
            </a:br>
            <a:r>
              <a:rPr lang="en-GB" sz="2000">
                <a:solidFill>
                  <a:schemeClr val="bg2"/>
                </a:solidFill>
                <a:latin typeface="Tahoma" pitchFamily="34" charset="0"/>
              </a:rPr>
              <a:t>evaluation and</a:t>
            </a:r>
          </a:p>
          <a:p>
            <a:pPr algn="ctr"/>
            <a:r>
              <a:rPr lang="en-GB" sz="2000">
                <a:solidFill>
                  <a:schemeClr val="bg2"/>
                </a:solidFill>
                <a:latin typeface="Tahoma" pitchFamily="34" charset="0"/>
              </a:rPr>
              <a:t>validation</a:t>
            </a:r>
          </a:p>
          <a:p>
            <a:pPr algn="ctr"/>
            <a:r>
              <a:rPr lang="en-GB" sz="2000">
                <a:solidFill>
                  <a:schemeClr val="bg2"/>
                </a:solidFill>
                <a:latin typeface="Tahoma" pitchFamily="34" charset="0"/>
              </a:rPr>
              <a:t>services</a:t>
            </a:r>
            <a:endParaRPr lang="en-US" sz="2000">
              <a:solidFill>
                <a:schemeClr val="bg2"/>
              </a:solidFill>
              <a:latin typeface="Tahoma" pitchFamily="34" charset="0"/>
            </a:endParaRPr>
          </a:p>
        </p:txBody>
      </p:sp>
      <p:sp>
        <p:nvSpPr>
          <p:cNvPr id="21515" name="Line 41"/>
          <p:cNvSpPr>
            <a:spLocks noChangeShapeType="1"/>
          </p:cNvSpPr>
          <p:nvPr/>
        </p:nvSpPr>
        <p:spPr bwMode="auto">
          <a:xfrm flipV="1">
            <a:off x="1756376" y="4171950"/>
            <a:ext cx="296256" cy="6350"/>
          </a:xfrm>
          <a:prstGeom prst="line">
            <a:avLst/>
          </a:prstGeom>
          <a:noFill/>
          <a:ln w="38100">
            <a:solidFill>
              <a:srgbClr val="CCFF99"/>
            </a:solidFill>
            <a:round/>
            <a:headEnd/>
            <a:tailEnd/>
          </a:ln>
        </p:spPr>
        <p:txBody>
          <a:bodyPr wrap="none" anchor="ctr"/>
          <a:lstStyle/>
          <a:p>
            <a:endParaRPr lang="en-GB"/>
          </a:p>
        </p:txBody>
      </p:sp>
      <p:sp>
        <p:nvSpPr>
          <p:cNvPr id="21516" name="Line 42"/>
          <p:cNvSpPr>
            <a:spLocks noChangeShapeType="1"/>
          </p:cNvSpPr>
          <p:nvPr/>
        </p:nvSpPr>
        <p:spPr bwMode="auto">
          <a:xfrm flipV="1">
            <a:off x="2755182" y="3600450"/>
            <a:ext cx="296256" cy="6350"/>
          </a:xfrm>
          <a:prstGeom prst="line">
            <a:avLst/>
          </a:prstGeom>
          <a:noFill/>
          <a:ln w="38100">
            <a:solidFill>
              <a:srgbClr val="FFFF66"/>
            </a:solidFill>
            <a:round/>
            <a:headEnd/>
            <a:tailEnd/>
          </a:ln>
        </p:spPr>
        <p:txBody>
          <a:bodyPr wrap="none" anchor="ctr"/>
          <a:lstStyle/>
          <a:p>
            <a:endParaRPr lang="en-GB"/>
          </a:p>
        </p:txBody>
      </p:sp>
      <p:sp>
        <p:nvSpPr>
          <p:cNvPr id="21517" name="AutoShape 43"/>
          <p:cNvSpPr>
            <a:spLocks noChangeArrowheads="1"/>
          </p:cNvSpPr>
          <p:nvPr/>
        </p:nvSpPr>
        <p:spPr bwMode="auto">
          <a:xfrm rot="5400000">
            <a:off x="4507263" y="4277967"/>
            <a:ext cx="488950" cy="1407216"/>
          </a:xfrm>
          <a:prstGeom prst="upArrow">
            <a:avLst>
              <a:gd name="adj1" fmla="val 50000"/>
              <a:gd name="adj2" fmla="val 53977"/>
            </a:avLst>
          </a:prstGeom>
          <a:solidFill>
            <a:srgbClr val="CCFF99"/>
          </a:solidFill>
          <a:ln w="9525" algn="ctr">
            <a:solidFill>
              <a:schemeClr val="tx1"/>
            </a:solidFill>
            <a:miter lim="800000"/>
            <a:headEnd/>
            <a:tailEnd/>
          </a:ln>
        </p:spPr>
        <p:txBody>
          <a:bodyPr wrap="none" anchor="ctr"/>
          <a:lstStyle/>
          <a:p>
            <a:endParaRPr lang="en-US"/>
          </a:p>
        </p:txBody>
      </p:sp>
      <p:sp>
        <p:nvSpPr>
          <p:cNvPr id="21518" name="AutoShape 44"/>
          <p:cNvSpPr>
            <a:spLocks noChangeArrowheads="1"/>
          </p:cNvSpPr>
          <p:nvPr/>
        </p:nvSpPr>
        <p:spPr bwMode="auto">
          <a:xfrm rot="5400000" flipV="1">
            <a:off x="3889358" y="4912967"/>
            <a:ext cx="488950" cy="1407216"/>
          </a:xfrm>
          <a:prstGeom prst="upArrow">
            <a:avLst>
              <a:gd name="adj1" fmla="val 50000"/>
              <a:gd name="adj2" fmla="val 53977"/>
            </a:avLst>
          </a:prstGeom>
          <a:solidFill>
            <a:srgbClr val="CCCCFF"/>
          </a:solidFill>
          <a:ln w="9525" algn="ctr">
            <a:solidFill>
              <a:schemeClr val="tx1"/>
            </a:solidFill>
            <a:miter lim="800000"/>
            <a:headEnd/>
            <a:tailEnd/>
          </a:ln>
        </p:spPr>
        <p:txBody>
          <a:bodyPr wrap="none" anchor="ctr"/>
          <a:lstStyle/>
          <a:p>
            <a:endParaRPr lang="en-US"/>
          </a:p>
        </p:txBody>
      </p:sp>
      <p:sp>
        <p:nvSpPr>
          <p:cNvPr id="21519" name="Line 45"/>
          <p:cNvSpPr>
            <a:spLocks noChangeShapeType="1"/>
          </p:cNvSpPr>
          <p:nvPr/>
        </p:nvSpPr>
        <p:spPr bwMode="auto">
          <a:xfrm rot="5400000" flipV="1">
            <a:off x="3943352" y="4970993"/>
            <a:ext cx="222250" cy="8464"/>
          </a:xfrm>
          <a:prstGeom prst="line">
            <a:avLst/>
          </a:prstGeom>
          <a:noFill/>
          <a:ln w="38100">
            <a:solidFill>
              <a:srgbClr val="CCFF99"/>
            </a:solidFill>
            <a:round/>
            <a:headEnd/>
            <a:tailEnd/>
          </a:ln>
        </p:spPr>
        <p:txBody>
          <a:bodyPr wrap="none" anchor="ctr"/>
          <a:lstStyle/>
          <a:p>
            <a:endParaRPr lang="en-GB"/>
          </a:p>
        </p:txBody>
      </p:sp>
      <p:sp>
        <p:nvSpPr>
          <p:cNvPr id="21520" name="Line 46"/>
          <p:cNvSpPr>
            <a:spLocks noChangeShapeType="1"/>
          </p:cNvSpPr>
          <p:nvPr/>
        </p:nvSpPr>
        <p:spPr bwMode="auto">
          <a:xfrm rot="5400000" flipV="1">
            <a:off x="4739012" y="5605993"/>
            <a:ext cx="222250" cy="8464"/>
          </a:xfrm>
          <a:prstGeom prst="line">
            <a:avLst/>
          </a:prstGeom>
          <a:noFill/>
          <a:ln w="38100">
            <a:solidFill>
              <a:srgbClr val="CCCCFF"/>
            </a:solidFill>
            <a:round/>
            <a:headEnd/>
            <a:tailEnd/>
          </a:ln>
        </p:spPr>
        <p:txBody>
          <a:bodyPr wrap="none" anchor="ctr"/>
          <a:lstStyle/>
          <a:p>
            <a:endParaRPr lang="en-GB"/>
          </a:p>
        </p:txBody>
      </p:sp>
      <p:sp>
        <p:nvSpPr>
          <p:cNvPr id="21521" name="AutoShape 47"/>
          <p:cNvSpPr>
            <a:spLocks noChangeArrowheads="1"/>
          </p:cNvSpPr>
          <p:nvPr/>
        </p:nvSpPr>
        <p:spPr bwMode="auto">
          <a:xfrm rot="5400000">
            <a:off x="4490334" y="1496667"/>
            <a:ext cx="488950" cy="1407216"/>
          </a:xfrm>
          <a:prstGeom prst="upArrow">
            <a:avLst>
              <a:gd name="adj1" fmla="val 50000"/>
              <a:gd name="adj2" fmla="val 53977"/>
            </a:avLst>
          </a:prstGeom>
          <a:solidFill>
            <a:srgbClr val="FFFF66"/>
          </a:solidFill>
          <a:ln w="9525" algn="ctr">
            <a:solidFill>
              <a:schemeClr val="tx1"/>
            </a:solidFill>
            <a:miter lim="800000"/>
            <a:headEnd/>
            <a:tailEnd/>
          </a:ln>
        </p:spPr>
        <p:txBody>
          <a:bodyPr wrap="none" anchor="ctr"/>
          <a:lstStyle/>
          <a:p>
            <a:endParaRPr lang="en-US"/>
          </a:p>
        </p:txBody>
      </p:sp>
      <p:sp>
        <p:nvSpPr>
          <p:cNvPr id="21522" name="AutoShape 48"/>
          <p:cNvSpPr>
            <a:spLocks noChangeArrowheads="1"/>
          </p:cNvSpPr>
          <p:nvPr/>
        </p:nvSpPr>
        <p:spPr bwMode="auto">
          <a:xfrm rot="5400000" flipV="1">
            <a:off x="3897822" y="2030067"/>
            <a:ext cx="488950" cy="1407216"/>
          </a:xfrm>
          <a:prstGeom prst="upArrow">
            <a:avLst>
              <a:gd name="adj1" fmla="val 50000"/>
              <a:gd name="adj2" fmla="val 53977"/>
            </a:avLst>
          </a:prstGeom>
          <a:solidFill>
            <a:srgbClr val="CCCCFF"/>
          </a:solidFill>
          <a:ln w="9525" algn="ctr">
            <a:solidFill>
              <a:schemeClr val="tx1"/>
            </a:solidFill>
            <a:miter lim="800000"/>
            <a:headEnd/>
            <a:tailEnd/>
          </a:ln>
        </p:spPr>
        <p:txBody>
          <a:bodyPr wrap="none" anchor="ctr"/>
          <a:lstStyle/>
          <a:p>
            <a:endParaRPr lang="en-US"/>
          </a:p>
        </p:txBody>
      </p:sp>
      <p:sp>
        <p:nvSpPr>
          <p:cNvPr id="21523" name="Line 49"/>
          <p:cNvSpPr>
            <a:spLocks noChangeShapeType="1"/>
          </p:cNvSpPr>
          <p:nvPr/>
        </p:nvSpPr>
        <p:spPr bwMode="auto">
          <a:xfrm rot="5400000" flipV="1">
            <a:off x="4734779" y="2723093"/>
            <a:ext cx="222250" cy="8464"/>
          </a:xfrm>
          <a:prstGeom prst="line">
            <a:avLst/>
          </a:prstGeom>
          <a:noFill/>
          <a:ln w="38100">
            <a:solidFill>
              <a:srgbClr val="CCCCFF"/>
            </a:solidFill>
            <a:round/>
            <a:headEnd/>
            <a:tailEnd/>
          </a:ln>
        </p:spPr>
        <p:txBody>
          <a:bodyPr wrap="none" anchor="ctr"/>
          <a:lstStyle/>
          <a:p>
            <a:endParaRPr lang="en-GB"/>
          </a:p>
        </p:txBody>
      </p:sp>
      <p:sp>
        <p:nvSpPr>
          <p:cNvPr id="21524" name="Line 50"/>
          <p:cNvSpPr>
            <a:spLocks noChangeShapeType="1"/>
          </p:cNvSpPr>
          <p:nvPr/>
        </p:nvSpPr>
        <p:spPr bwMode="auto">
          <a:xfrm rot="5400000" flipV="1">
            <a:off x="3913727" y="2196043"/>
            <a:ext cx="222250" cy="8464"/>
          </a:xfrm>
          <a:prstGeom prst="line">
            <a:avLst/>
          </a:prstGeom>
          <a:noFill/>
          <a:ln w="38100">
            <a:solidFill>
              <a:srgbClr val="FFFF66"/>
            </a:solidFill>
            <a:round/>
            <a:headEnd/>
            <a:tailEnd/>
          </a:ln>
        </p:spPr>
        <p:txBody>
          <a:bodyPr wrap="none" anchor="ctr"/>
          <a:lstStyle/>
          <a:p>
            <a:endParaRPr lang="en-GB"/>
          </a:p>
        </p:txBody>
      </p:sp>
      <p:sp>
        <p:nvSpPr>
          <p:cNvPr id="21525" name="Line 51"/>
          <p:cNvSpPr>
            <a:spLocks noChangeShapeType="1"/>
          </p:cNvSpPr>
          <p:nvPr/>
        </p:nvSpPr>
        <p:spPr bwMode="auto">
          <a:xfrm>
            <a:off x="4858601" y="2473326"/>
            <a:ext cx="0" cy="479425"/>
          </a:xfrm>
          <a:prstGeom prst="line">
            <a:avLst/>
          </a:prstGeom>
          <a:noFill/>
          <a:ln w="9525">
            <a:solidFill>
              <a:srgbClr val="CCCCFF"/>
            </a:solidFill>
            <a:round/>
            <a:headEnd/>
            <a:tailEnd/>
          </a:ln>
        </p:spPr>
        <p:txBody>
          <a:bodyPr>
            <a:spAutoFit/>
          </a:bodyPr>
          <a:lstStyle/>
          <a:p>
            <a:endParaRPr lang="en-GB"/>
          </a:p>
        </p:txBody>
      </p:sp>
      <p:sp>
        <p:nvSpPr>
          <p:cNvPr id="21526" name="Line 52"/>
          <p:cNvSpPr>
            <a:spLocks noChangeShapeType="1"/>
          </p:cNvSpPr>
          <p:nvPr/>
        </p:nvSpPr>
        <p:spPr bwMode="auto">
          <a:xfrm>
            <a:off x="4835324" y="5378451"/>
            <a:ext cx="0" cy="479425"/>
          </a:xfrm>
          <a:prstGeom prst="line">
            <a:avLst/>
          </a:prstGeom>
          <a:noFill/>
          <a:ln w="9525">
            <a:solidFill>
              <a:srgbClr val="CCCCFF"/>
            </a:solidFill>
            <a:round/>
            <a:headEnd/>
            <a:tailEnd/>
          </a:ln>
        </p:spPr>
        <p:txBody>
          <a:bodyPr>
            <a:spAutoFit/>
          </a:bodyPr>
          <a:lstStyle/>
          <a:p>
            <a:endParaRPr lang="en-GB"/>
          </a:p>
        </p:txBody>
      </p:sp>
      <p:sp>
        <p:nvSpPr>
          <p:cNvPr id="21527" name="Rectangle 53"/>
          <p:cNvSpPr>
            <a:spLocks noChangeArrowheads="1"/>
          </p:cNvSpPr>
          <p:nvPr/>
        </p:nvSpPr>
        <p:spPr bwMode="auto">
          <a:xfrm>
            <a:off x="1857949" y="5989639"/>
            <a:ext cx="5197180" cy="396875"/>
          </a:xfrm>
          <a:prstGeom prst="rect">
            <a:avLst/>
          </a:prstGeom>
          <a:noFill/>
          <a:ln w="9525" algn="ctr">
            <a:noFill/>
            <a:miter lim="800000"/>
            <a:headEnd/>
            <a:tailEnd/>
          </a:ln>
        </p:spPr>
        <p:txBody>
          <a:bodyPr>
            <a:spAutoFit/>
          </a:bodyPr>
          <a:lstStyle/>
          <a:p>
            <a:pPr algn="ctr">
              <a:spcBef>
                <a:spcPct val="50000"/>
              </a:spcBef>
            </a:pPr>
            <a:r>
              <a:rPr lang="en-GB" sz="2000" dirty="0">
                <a:solidFill>
                  <a:schemeClr val="bg1"/>
                </a:solidFill>
                <a:latin typeface="Tahoma" pitchFamily="34" charset="0"/>
              </a:rPr>
              <a:t>Interoperability Framework</a:t>
            </a:r>
            <a:endParaRPr lang="en-US" sz="2000" dirty="0">
              <a:solidFill>
                <a:schemeClr val="bg1"/>
              </a:solidFill>
              <a:latin typeface="Tahoma" pitchFamily="34" charset="0"/>
            </a:endParaRPr>
          </a:p>
        </p:txBody>
      </p:sp>
      <p:pic>
        <p:nvPicPr>
          <p:cNvPr id="29" name="Picture 4" descr="Planets_Logo"/>
          <p:cNvPicPr>
            <a:picLocks noChangeAspect="1" noChangeArrowheads="1"/>
          </p:cNvPicPr>
          <p:nvPr/>
        </p:nvPicPr>
        <p:blipFill>
          <a:blip r:embed="rId3"/>
          <a:srcRect/>
          <a:stretch>
            <a:fillRect/>
          </a:stretch>
        </p:blipFill>
        <p:spPr bwMode="auto">
          <a:xfrm>
            <a:off x="0" y="992626"/>
            <a:ext cx="2475769" cy="858837"/>
          </a:xfrm>
          <a:prstGeom prst="rect">
            <a:avLst/>
          </a:prstGeom>
          <a:ln>
            <a:noFill/>
          </a:ln>
          <a:effectLst>
            <a:outerShdw blurRad="292100" dist="139700" dir="2700000" algn="tl" rotWithShape="0">
              <a:srgbClr val="333333">
                <a:alpha val="65000"/>
              </a:srgbClr>
            </a:outerShdw>
          </a:effectLst>
        </p:spPr>
      </p:pic>
      <p:sp>
        <p:nvSpPr>
          <p:cNvPr id="31" name="Rectangle 2"/>
          <p:cNvSpPr txBox="1">
            <a:spLocks noChangeArrowheads="1"/>
          </p:cNvSpPr>
          <p:nvPr/>
        </p:nvSpPr>
        <p:spPr>
          <a:xfrm>
            <a:off x="533400" y="241300"/>
            <a:ext cx="8964960" cy="664797"/>
          </a:xfrm>
          <a:prstGeom prst="rect">
            <a:avLst/>
          </a:prstGeom>
        </p:spPr>
        <p:txBody>
          <a:bodyPr/>
          <a:lstStyle/>
          <a:p>
            <a:pPr marL="0" marR="0" lvl="0" indent="0" algn="l" defTabSz="1095375" rtl="0" eaLnBrk="1" fontAlgn="base" latinLnBrk="0" hangingPunct="1">
              <a:lnSpc>
                <a:spcPct val="90000"/>
              </a:lnSpc>
              <a:spcBef>
                <a:spcPct val="0"/>
              </a:spcBef>
              <a:spcAft>
                <a:spcPct val="0"/>
              </a:spcAft>
              <a:buClrTx/>
              <a:buSzTx/>
              <a:buFontTx/>
              <a:buNone/>
              <a:tabLst/>
              <a:defRPr/>
            </a:pPr>
            <a:r>
              <a:rPr lang="en-GB" sz="4800" spc="-36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cs typeface="Arial" charset="0"/>
              </a:rPr>
              <a:t>Focus Areas</a:t>
            </a:r>
            <a:endParaRPr kumimoji="0" lang="en-GB" sz="4800" b="0" i="0" u="none" strike="noStrike" kern="1200" cap="none" spc="-36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33" name="Oval 13"/>
          <p:cNvSpPr>
            <a:spLocks noChangeArrowheads="1"/>
          </p:cNvSpPr>
          <p:nvPr/>
        </p:nvSpPr>
        <p:spPr bwMode="auto">
          <a:xfrm>
            <a:off x="8238516" y="604581"/>
            <a:ext cx="3483339" cy="2000833"/>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34" name="Rectangle 14"/>
          <p:cNvSpPr>
            <a:spLocks noChangeArrowheads="1"/>
          </p:cNvSpPr>
          <p:nvPr/>
        </p:nvSpPr>
        <p:spPr bwMode="auto">
          <a:xfrm>
            <a:off x="8080654" y="848727"/>
            <a:ext cx="3648183" cy="1081088"/>
          </a:xfrm>
          <a:prstGeom prst="rect">
            <a:avLst/>
          </a:prstGeom>
          <a:noFill/>
          <a:ln w="9525">
            <a:noFill/>
            <a:miter lim="800000"/>
            <a:headEnd/>
            <a:tailEnd/>
          </a:ln>
        </p:spPr>
        <p:txBody>
          <a:bodyPr/>
          <a:lstStyle/>
          <a:p>
            <a:pPr marL="342900" indent="-342900">
              <a:lnSpc>
                <a:spcPct val="90000"/>
              </a:lnSpc>
            </a:pPr>
            <a:r>
              <a:rPr lang="en-GB" sz="2000" b="1" dirty="0" smtClean="0">
                <a:solidFill>
                  <a:srgbClr val="385400"/>
                </a:solidFill>
              </a:rPr>
              <a:t>	MS </a:t>
            </a:r>
            <a:r>
              <a:rPr lang="en-GB" sz="2000" b="1" dirty="0">
                <a:solidFill>
                  <a:srgbClr val="385400"/>
                </a:solidFill>
              </a:rPr>
              <a:t>Open Office XML Formats</a:t>
            </a:r>
            <a:r>
              <a:rPr lang="en-GB" sz="2400" b="1" dirty="0">
                <a:solidFill>
                  <a:srgbClr val="385400"/>
                </a:solidFill>
              </a:rPr>
              <a:t> </a:t>
            </a:r>
          </a:p>
          <a:p>
            <a:pPr marL="342900" indent="-342900">
              <a:lnSpc>
                <a:spcPct val="90000"/>
              </a:lnSpc>
              <a:spcBef>
                <a:spcPct val="20000"/>
              </a:spcBef>
            </a:pPr>
            <a:r>
              <a:rPr lang="en-GB" sz="2000" dirty="0">
                <a:solidFill>
                  <a:srgbClr val="385400"/>
                </a:solidFill>
              </a:rPr>
              <a:t>	I</a:t>
            </a:r>
            <a:r>
              <a:rPr lang="en-GB" sz="1600" dirty="0">
                <a:solidFill>
                  <a:srgbClr val="385400"/>
                </a:solidFill>
              </a:rPr>
              <a:t>n 2006, Microsoft   released specification of the Office formats.</a:t>
            </a:r>
          </a:p>
          <a:p>
            <a:pPr marL="342900" indent="-342900">
              <a:lnSpc>
                <a:spcPct val="90000"/>
              </a:lnSpc>
              <a:spcBef>
                <a:spcPct val="20000"/>
              </a:spcBef>
            </a:pPr>
            <a:r>
              <a:rPr lang="en-GB" sz="1600" dirty="0">
                <a:solidFill>
                  <a:srgbClr val="385400"/>
                </a:solidFill>
              </a:rPr>
              <a:t>	In 2008 </a:t>
            </a:r>
            <a:r>
              <a:rPr lang="en-GB" sz="1600" dirty="0" err="1">
                <a:solidFill>
                  <a:srgbClr val="385400"/>
                </a:solidFill>
              </a:rPr>
              <a:t>OpenXML</a:t>
            </a:r>
            <a:r>
              <a:rPr lang="en-GB" sz="1600" dirty="0">
                <a:solidFill>
                  <a:srgbClr val="385400"/>
                </a:solidFill>
              </a:rPr>
              <a:t> became an ISO standard.</a:t>
            </a:r>
          </a:p>
        </p:txBody>
      </p:sp>
      <p:sp>
        <p:nvSpPr>
          <p:cNvPr id="35" name="Oval 21"/>
          <p:cNvSpPr>
            <a:spLocks noChangeArrowheads="1"/>
          </p:cNvSpPr>
          <p:nvPr/>
        </p:nvSpPr>
        <p:spPr bwMode="auto">
          <a:xfrm>
            <a:off x="8224147" y="4584526"/>
            <a:ext cx="3525268" cy="1939651"/>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36" name="Rectangle 22"/>
          <p:cNvSpPr>
            <a:spLocks noChangeArrowheads="1"/>
          </p:cNvSpPr>
          <p:nvPr/>
        </p:nvSpPr>
        <p:spPr bwMode="auto">
          <a:xfrm>
            <a:off x="7954344" y="4740602"/>
            <a:ext cx="3907804" cy="1081087"/>
          </a:xfrm>
          <a:prstGeom prst="rect">
            <a:avLst/>
          </a:prstGeom>
          <a:noFill/>
          <a:ln w="9525">
            <a:noFill/>
            <a:miter lim="800000"/>
            <a:headEnd/>
            <a:tailEnd/>
          </a:ln>
        </p:spPr>
        <p:txBody>
          <a:bodyPr/>
          <a:lstStyle/>
          <a:p>
            <a:pPr marL="342900" indent="-342900">
              <a:lnSpc>
                <a:spcPct val="90000"/>
              </a:lnSpc>
            </a:pPr>
            <a:r>
              <a:rPr lang="en-GB" sz="2000" b="1" dirty="0" smtClean="0">
                <a:solidFill>
                  <a:srgbClr val="385400"/>
                </a:solidFill>
              </a:rPr>
              <a:t>	IBM </a:t>
            </a:r>
            <a:r>
              <a:rPr lang="en-GB" sz="2000" b="1" dirty="0">
                <a:solidFill>
                  <a:srgbClr val="385400"/>
                </a:solidFill>
              </a:rPr>
              <a:t>Universal Virtual Computer</a:t>
            </a:r>
            <a:r>
              <a:rPr lang="en-GB" sz="2400" b="1" dirty="0">
                <a:solidFill>
                  <a:srgbClr val="385400"/>
                </a:solidFill>
              </a:rPr>
              <a:t> </a:t>
            </a:r>
          </a:p>
          <a:p>
            <a:pPr marL="342900" indent="-342900">
              <a:lnSpc>
                <a:spcPct val="90000"/>
              </a:lnSpc>
              <a:spcBef>
                <a:spcPct val="20000"/>
              </a:spcBef>
            </a:pPr>
            <a:r>
              <a:rPr lang="en-GB" sz="2000" dirty="0">
                <a:solidFill>
                  <a:srgbClr val="385400"/>
                </a:solidFill>
              </a:rPr>
              <a:t>	</a:t>
            </a:r>
            <a:r>
              <a:rPr lang="en-GB" sz="1600" dirty="0">
                <a:solidFill>
                  <a:srgbClr val="385400"/>
                </a:solidFill>
              </a:rPr>
              <a:t>Storage of data and specifically designed programs that decode and provide a logical view of the data. </a:t>
            </a:r>
          </a:p>
          <a:p>
            <a:pPr marL="342900" indent="-342900">
              <a:lnSpc>
                <a:spcPct val="90000"/>
              </a:lnSpc>
              <a:spcBef>
                <a:spcPct val="20000"/>
              </a:spcBef>
            </a:pPr>
            <a:endParaRPr lang="en-GB" sz="1600" dirty="0">
              <a:solidFill>
                <a:srgbClr val="385400"/>
              </a:solidFill>
            </a:endParaRPr>
          </a:p>
          <a:p>
            <a:pPr marL="342900" indent="-342900">
              <a:lnSpc>
                <a:spcPct val="90000"/>
              </a:lnSpc>
              <a:spcBef>
                <a:spcPct val="20000"/>
              </a:spcBef>
            </a:pPr>
            <a:endParaRPr lang="en-GB" sz="1600" dirty="0">
              <a:solidFill>
                <a:srgbClr val="385400"/>
              </a:solidFill>
            </a:endParaRPr>
          </a:p>
        </p:txBody>
      </p:sp>
      <p:sp>
        <p:nvSpPr>
          <p:cNvPr id="37" name="Rectangle 36"/>
          <p:cNvSpPr/>
          <p:nvPr/>
        </p:nvSpPr>
        <p:spPr bwMode="auto">
          <a:xfrm>
            <a:off x="8442542" y="2718148"/>
            <a:ext cx="3081403" cy="463463"/>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rgbClr val="FFFFFF"/>
                </a:solidFill>
                <a:effectLst>
                  <a:outerShdw blurRad="38100" dist="38100" dir="2700000" algn="tl">
                    <a:srgbClr val="000000">
                      <a:alpha val="43137"/>
                    </a:srgbClr>
                  </a:outerShdw>
                </a:effectLst>
                <a:latin typeface="Segoe" pitchFamily="34" charset="0"/>
              </a:rPr>
              <a:t>Proprietary Formats</a:t>
            </a:r>
          </a:p>
        </p:txBody>
      </p:sp>
      <p:sp>
        <p:nvSpPr>
          <p:cNvPr id="38" name="Rectangle 37"/>
          <p:cNvSpPr/>
          <p:nvPr/>
        </p:nvSpPr>
        <p:spPr bwMode="auto">
          <a:xfrm>
            <a:off x="8444630" y="3509375"/>
            <a:ext cx="3079315" cy="463463"/>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rgbClr val="FFFFFF"/>
                </a:solidFill>
                <a:effectLst>
                  <a:outerShdw blurRad="38100" dist="38100" dir="2700000" algn="tl">
                    <a:srgbClr val="000000">
                      <a:alpha val="43137"/>
                    </a:srgbClr>
                  </a:outerShdw>
                </a:effectLst>
                <a:latin typeface="Segoe" pitchFamily="34" charset="0"/>
              </a:rPr>
              <a:t>Open Standards</a:t>
            </a:r>
          </a:p>
        </p:txBody>
      </p:sp>
      <p:sp>
        <p:nvSpPr>
          <p:cNvPr id="39" name="Down Arrow 38"/>
          <p:cNvSpPr/>
          <p:nvPr/>
        </p:nvSpPr>
        <p:spPr bwMode="auto">
          <a:xfrm>
            <a:off x="9807879" y="3114807"/>
            <a:ext cx="375781" cy="530268"/>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4837440" y="1428750"/>
            <a:ext cx="7419101" cy="5156200"/>
            <a:chOff x="4857752" y="2500306"/>
            <a:chExt cx="4143404" cy="4143404"/>
          </a:xfrm>
        </p:grpSpPr>
        <p:grpSp>
          <p:nvGrpSpPr>
            <p:cNvPr id="3" name="Group 33"/>
            <p:cNvGrpSpPr>
              <a:grpSpLocks/>
            </p:cNvGrpSpPr>
            <p:nvPr/>
          </p:nvGrpSpPr>
          <p:grpSpPr bwMode="auto">
            <a:xfrm>
              <a:off x="6000760" y="4143380"/>
              <a:ext cx="3000396" cy="1143008"/>
              <a:chOff x="6000760" y="3786190"/>
              <a:chExt cx="3000396" cy="1143008"/>
            </a:xfrm>
          </p:grpSpPr>
          <p:sp>
            <p:nvSpPr>
              <p:cNvPr id="59" name="Rounded Rectangle 58"/>
              <p:cNvSpPr/>
              <p:nvPr/>
            </p:nvSpPr>
            <p:spPr>
              <a:xfrm>
                <a:off x="6000760" y="3786190"/>
                <a:ext cx="3000396" cy="1143008"/>
              </a:xfrm>
              <a:prstGeom prst="roundRect">
                <a:avLst/>
              </a:prstGeom>
              <a:gradFill rotWithShape="1">
                <a:gsLst>
                  <a:gs pos="0">
                    <a:srgbClr val="475A8D">
                      <a:tint val="92000"/>
                      <a:satMod val="170000"/>
                    </a:srgbClr>
                  </a:gs>
                  <a:gs pos="15000">
                    <a:srgbClr val="475A8D">
                      <a:tint val="92000"/>
                      <a:shade val="99000"/>
                      <a:satMod val="170000"/>
                    </a:srgbClr>
                  </a:gs>
                  <a:gs pos="62000">
                    <a:srgbClr val="475A8D">
                      <a:tint val="96000"/>
                      <a:shade val="80000"/>
                      <a:satMod val="170000"/>
                    </a:srgbClr>
                  </a:gs>
                  <a:gs pos="97000">
                    <a:srgbClr val="475A8D">
                      <a:tint val="98000"/>
                      <a:shade val="63000"/>
                      <a:satMod val="170000"/>
                    </a:srgbClr>
                  </a:gs>
                  <a:gs pos="100000">
                    <a:srgbClr val="475A8D">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475A8D"/>
                </a:contourClr>
              </a:sp3d>
            </p:spPr>
            <p:txBody>
              <a:bodyPr anchor="b"/>
              <a:lstStyle/>
              <a:p>
                <a:pPr algn="ctr" fontAlgn="auto">
                  <a:spcBef>
                    <a:spcPts val="0"/>
                  </a:spcBef>
                  <a:spcAft>
                    <a:spcPts val="0"/>
                  </a:spcAft>
                  <a:defRPr/>
                </a:pPr>
                <a:r>
                  <a:rPr lang="de-DE" sz="2400" kern="0">
                    <a:solidFill>
                      <a:sysClr val="window" lastClr="FFFFFF"/>
                    </a:solidFill>
                    <a:latin typeface="Gill Sans MT"/>
                  </a:rPr>
                  <a:t>Transformer Box (Wrapper)</a:t>
                </a:r>
                <a:endParaRPr lang="en-US" sz="2400" kern="0">
                  <a:solidFill>
                    <a:sysClr val="window" lastClr="FFFFFF"/>
                  </a:solidFill>
                  <a:latin typeface="Gill Sans MT"/>
                </a:endParaRPr>
              </a:p>
            </p:txBody>
          </p:sp>
          <p:sp>
            <p:nvSpPr>
              <p:cNvPr id="60" name="Rounded Rectangle 59"/>
              <p:cNvSpPr/>
              <p:nvPr/>
            </p:nvSpPr>
            <p:spPr>
              <a:xfrm>
                <a:off x="6357950" y="3893347"/>
                <a:ext cx="2500330" cy="607223"/>
              </a:xfrm>
              <a:prstGeom prst="roundRect">
                <a:avLst/>
              </a:prstGeom>
              <a:gradFill rotWithShape="1">
                <a:gsLst>
                  <a:gs pos="0">
                    <a:srgbClr val="964305">
                      <a:tint val="92000"/>
                      <a:satMod val="170000"/>
                    </a:srgbClr>
                  </a:gs>
                  <a:gs pos="15000">
                    <a:srgbClr val="964305">
                      <a:tint val="92000"/>
                      <a:shade val="99000"/>
                      <a:satMod val="170000"/>
                    </a:srgbClr>
                  </a:gs>
                  <a:gs pos="62000">
                    <a:srgbClr val="964305">
                      <a:tint val="96000"/>
                      <a:shade val="80000"/>
                      <a:satMod val="170000"/>
                    </a:srgbClr>
                  </a:gs>
                  <a:gs pos="97000">
                    <a:srgbClr val="964305">
                      <a:tint val="98000"/>
                      <a:shade val="63000"/>
                      <a:satMod val="170000"/>
                    </a:srgbClr>
                  </a:gs>
                  <a:gs pos="100000">
                    <a:srgbClr val="964305">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964305"/>
                </a:contourClr>
              </a:sp3d>
            </p:spPr>
            <p:txBody>
              <a:bodyPr anchor="ctr"/>
              <a:lstStyle/>
              <a:p>
                <a:pPr algn="ctr" fontAlgn="auto">
                  <a:spcBef>
                    <a:spcPts val="0"/>
                  </a:spcBef>
                  <a:spcAft>
                    <a:spcPts val="0"/>
                  </a:spcAft>
                  <a:defRPr/>
                </a:pPr>
                <a:r>
                  <a:rPr lang="en-US" sz="2400" kern="0">
                    <a:solidFill>
                      <a:sysClr val="window" lastClr="FFFFFF"/>
                    </a:solidFill>
                    <a:latin typeface="Gill Sans MT"/>
                  </a:rPr>
                  <a:t>“Binary </a:t>
                </a:r>
                <a:r>
                  <a:rPr lang="en-US" sz="2400" kern="0">
                    <a:solidFill>
                      <a:sysClr val="window" lastClr="FFFFFF"/>
                    </a:solidFill>
                    <a:latin typeface="Gill Sans MT"/>
                    <a:sym typeface="Wingdings" pitchFamily="2" charset="2"/>
                  </a:rPr>
                  <a:t> OpenXML”</a:t>
                </a:r>
                <a:endParaRPr lang="en-US" sz="2400" kern="0">
                  <a:solidFill>
                    <a:sysClr val="window" lastClr="FFFFFF"/>
                  </a:solidFill>
                  <a:latin typeface="Gill Sans MT"/>
                </a:endParaRPr>
              </a:p>
            </p:txBody>
          </p:sp>
        </p:grpSp>
        <p:cxnSp>
          <p:nvCxnSpPr>
            <p:cNvPr id="57" name="AutoShape 4"/>
            <p:cNvCxnSpPr>
              <a:cxnSpLocks noChangeShapeType="1"/>
            </p:cNvCxnSpPr>
            <p:nvPr/>
          </p:nvCxnSpPr>
          <p:spPr bwMode="auto">
            <a:xfrm>
              <a:off x="5414422" y="4178691"/>
              <a:ext cx="800652" cy="0"/>
            </a:xfrm>
            <a:prstGeom prst="straightConnector1">
              <a:avLst/>
            </a:prstGeom>
            <a:noFill/>
            <a:ln w="76200" cap="flat" cmpd="sng" algn="ctr">
              <a:solidFill>
                <a:srgbClr val="FEB80A"/>
              </a:solidFill>
              <a:prstDash val="solid"/>
              <a:headEnd type="oval" w="med" len="med"/>
              <a:tailEnd type="oval" w="med" len="me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rgbClr val="FEB80A">
                  <a:shade val="80000"/>
                </a:srgbClr>
              </a:contourClr>
            </a:sp3d>
          </p:spPr>
        </p:cxnSp>
        <p:sp>
          <p:nvSpPr>
            <p:cNvPr id="58" name="Rounded Rectangle 57"/>
            <p:cNvSpPr/>
            <p:nvPr/>
          </p:nvSpPr>
          <p:spPr>
            <a:xfrm>
              <a:off x="4857752" y="2500306"/>
              <a:ext cx="928694" cy="4143404"/>
            </a:xfrm>
            <a:prstGeom prst="roundRect">
              <a:avLst/>
            </a:prstGeom>
            <a:gradFill rotWithShape="1">
              <a:gsLst>
                <a:gs pos="0">
                  <a:srgbClr val="FEB80A">
                    <a:tint val="92000"/>
                    <a:satMod val="170000"/>
                  </a:srgbClr>
                </a:gs>
                <a:gs pos="15000">
                  <a:srgbClr val="FEB80A">
                    <a:tint val="92000"/>
                    <a:shade val="99000"/>
                    <a:satMod val="170000"/>
                  </a:srgbClr>
                </a:gs>
                <a:gs pos="62000">
                  <a:srgbClr val="FEB80A">
                    <a:tint val="96000"/>
                    <a:shade val="80000"/>
                    <a:satMod val="170000"/>
                  </a:srgbClr>
                </a:gs>
                <a:gs pos="97000">
                  <a:srgbClr val="FEB80A">
                    <a:tint val="98000"/>
                    <a:shade val="63000"/>
                    <a:satMod val="170000"/>
                  </a:srgbClr>
                </a:gs>
                <a:gs pos="100000">
                  <a:srgbClr val="FEB80A">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EB80A"/>
              </a:contourClr>
            </a:sp3d>
          </p:spPr>
          <p:txBody>
            <a:bodyPr lIns="0" rIns="0" anchor="ctr"/>
            <a:lstStyle/>
            <a:p>
              <a:pPr algn="ctr" fontAlgn="auto">
                <a:spcBef>
                  <a:spcPts val="0"/>
                </a:spcBef>
                <a:spcAft>
                  <a:spcPts val="0"/>
                </a:spcAft>
                <a:defRPr/>
              </a:pPr>
              <a:r>
                <a:rPr lang="de-DE" sz="2400" kern="0" dirty="0">
                  <a:solidFill>
                    <a:sysClr val="windowText" lastClr="000000"/>
                  </a:solidFill>
                  <a:latin typeface="Gill Sans MT"/>
                </a:rPr>
                <a:t>TB</a:t>
              </a:r>
            </a:p>
            <a:p>
              <a:pPr algn="ctr" fontAlgn="auto">
                <a:spcBef>
                  <a:spcPts val="0"/>
                </a:spcBef>
                <a:spcAft>
                  <a:spcPts val="0"/>
                </a:spcAft>
                <a:defRPr/>
              </a:pPr>
              <a:r>
                <a:rPr lang="de-DE" sz="2400" kern="0" dirty="0">
                  <a:solidFill>
                    <a:sysClr val="windowText" lastClr="000000"/>
                  </a:solidFill>
                  <a:latin typeface="Gill Sans MT"/>
                </a:rPr>
                <a:t>Interface</a:t>
              </a:r>
              <a:endParaRPr lang="en-US" sz="2400" kern="0" dirty="0">
                <a:solidFill>
                  <a:sysClr val="windowText" lastClr="000000"/>
                </a:solidFill>
                <a:latin typeface="Gill Sans MT"/>
              </a:endParaRPr>
            </a:p>
          </p:txBody>
        </p:sp>
      </p:grpSp>
      <p:sp>
        <p:nvSpPr>
          <p:cNvPr id="64" name="AutoShape 11"/>
          <p:cNvSpPr>
            <a:spLocks noChangeArrowheads="1"/>
          </p:cNvSpPr>
          <p:nvPr/>
        </p:nvSpPr>
        <p:spPr bwMode="auto">
          <a:xfrm>
            <a:off x="1591319" y="4718050"/>
            <a:ext cx="3081064" cy="1128194"/>
          </a:xfrm>
          <a:prstGeom prst="roundRect">
            <a:avLst>
              <a:gd name="adj" fmla="val 16667"/>
            </a:avLst>
          </a:prstGeom>
          <a:gradFill rotWithShape="1">
            <a:gsLst>
              <a:gs pos="0">
                <a:srgbClr val="964305">
                  <a:tint val="35000"/>
                  <a:satMod val="253000"/>
                </a:srgbClr>
              </a:gs>
              <a:gs pos="50000">
                <a:srgbClr val="964305">
                  <a:tint val="42000"/>
                  <a:satMod val="255000"/>
                </a:srgbClr>
              </a:gs>
              <a:gs pos="97000">
                <a:srgbClr val="964305">
                  <a:tint val="53000"/>
                  <a:satMod val="260000"/>
                </a:srgbClr>
              </a:gs>
              <a:gs pos="100000">
                <a:srgbClr val="964305">
                  <a:tint val="56000"/>
                  <a:satMod val="275000"/>
                </a:srgbClr>
              </a:gs>
            </a:gsLst>
            <a:path path="circle">
              <a:fillToRect l="50000" t="50000" r="50000" b="50000"/>
            </a:path>
          </a:gradFill>
          <a:ln w="9525" cap="flat" cmpd="sng" algn="ctr">
            <a:solidFill>
              <a:srgbClr val="964305"/>
            </a:solidFill>
            <a:prstDash val="solid"/>
            <a:headEnd/>
            <a:tailEnd/>
          </a:ln>
          <a:effectLst>
            <a:outerShdw blurRad="63500" dist="25400" dir="5400000" rotWithShape="0">
              <a:srgbClr val="000000">
                <a:alpha val="43137"/>
              </a:srgbClr>
            </a:outerShdw>
          </a:effectLst>
        </p:spPr>
        <p:txBody>
          <a:bodyPr anchor="ctr"/>
          <a:lstStyle/>
          <a:p>
            <a:pPr algn="ctr">
              <a:defRPr/>
            </a:pPr>
            <a:r>
              <a:rPr lang="de-DE" sz="2400" kern="0">
                <a:solidFill>
                  <a:sysClr val="windowText" lastClr="000000"/>
                </a:solidFill>
                <a:latin typeface="Gill Sans MT"/>
              </a:rPr>
              <a:t>Watch Folder Tool</a:t>
            </a:r>
            <a:endParaRPr lang="en-US" sz="2400" kern="0">
              <a:solidFill>
                <a:sysClr val="windowText" lastClr="000000"/>
              </a:solidFill>
              <a:latin typeface="Gill Sans MT"/>
            </a:endParaRPr>
          </a:p>
        </p:txBody>
      </p:sp>
      <p:sp>
        <p:nvSpPr>
          <p:cNvPr id="65" name="AutoShape 14"/>
          <p:cNvSpPr>
            <a:spLocks noChangeArrowheads="1"/>
          </p:cNvSpPr>
          <p:nvPr/>
        </p:nvSpPr>
        <p:spPr bwMode="auto">
          <a:xfrm>
            <a:off x="1591319" y="3295650"/>
            <a:ext cx="3081064" cy="1111250"/>
          </a:xfrm>
          <a:prstGeom prst="roundRect">
            <a:avLst>
              <a:gd name="adj" fmla="val 16667"/>
            </a:avLst>
          </a:prstGeom>
          <a:gradFill rotWithShape="1">
            <a:gsLst>
              <a:gs pos="0">
                <a:srgbClr val="84AA33">
                  <a:tint val="35000"/>
                  <a:satMod val="253000"/>
                </a:srgbClr>
              </a:gs>
              <a:gs pos="50000">
                <a:srgbClr val="84AA33">
                  <a:tint val="42000"/>
                  <a:satMod val="255000"/>
                </a:srgbClr>
              </a:gs>
              <a:gs pos="97000">
                <a:srgbClr val="84AA33">
                  <a:tint val="53000"/>
                  <a:satMod val="260000"/>
                </a:srgbClr>
              </a:gs>
              <a:gs pos="100000">
                <a:srgbClr val="84AA33">
                  <a:tint val="56000"/>
                  <a:satMod val="275000"/>
                </a:srgbClr>
              </a:gs>
            </a:gsLst>
            <a:path path="circle">
              <a:fillToRect l="50000" t="50000" r="50000" b="50000"/>
            </a:path>
          </a:gradFill>
          <a:ln w="9525" cap="flat" cmpd="sng" algn="ctr">
            <a:solidFill>
              <a:srgbClr val="84AA33"/>
            </a:solidFill>
            <a:prstDash val="solid"/>
            <a:headEnd/>
            <a:tailEnd/>
          </a:ln>
          <a:effectLst>
            <a:outerShdw blurRad="63500" dist="25400" dir="5400000" rotWithShape="0">
              <a:srgbClr val="000000">
                <a:alpha val="43137"/>
              </a:srgbClr>
            </a:outerShdw>
          </a:effectLst>
        </p:spPr>
        <p:txBody>
          <a:bodyPr anchor="ctr"/>
          <a:lstStyle/>
          <a:p>
            <a:pPr algn="ctr">
              <a:defRPr/>
            </a:pPr>
            <a:r>
              <a:rPr lang="de-DE" sz="2400" kern="0">
                <a:solidFill>
                  <a:sysClr val="windowText" lastClr="000000"/>
                </a:solidFill>
                <a:latin typeface="Gill Sans MT"/>
              </a:rPr>
              <a:t>Web Service</a:t>
            </a:r>
            <a:endParaRPr lang="en-US" sz="2400" kern="0">
              <a:solidFill>
                <a:sysClr val="windowText" lastClr="000000"/>
              </a:solidFill>
              <a:latin typeface="Gill Sans MT"/>
            </a:endParaRPr>
          </a:p>
        </p:txBody>
      </p:sp>
      <p:sp>
        <p:nvSpPr>
          <p:cNvPr id="66" name="AutoShape 17"/>
          <p:cNvSpPr>
            <a:spLocks noChangeArrowheads="1"/>
          </p:cNvSpPr>
          <p:nvPr/>
        </p:nvSpPr>
        <p:spPr bwMode="auto">
          <a:xfrm>
            <a:off x="1591319" y="1917700"/>
            <a:ext cx="3081064" cy="1066800"/>
          </a:xfrm>
          <a:prstGeom prst="roundRect">
            <a:avLst>
              <a:gd name="adj" fmla="val 16667"/>
            </a:avLst>
          </a:prstGeom>
          <a:gradFill rotWithShape="1">
            <a:gsLst>
              <a:gs pos="0">
                <a:srgbClr val="FEB80A">
                  <a:tint val="35000"/>
                  <a:satMod val="253000"/>
                </a:srgbClr>
              </a:gs>
              <a:gs pos="50000">
                <a:srgbClr val="FEB80A">
                  <a:tint val="42000"/>
                  <a:satMod val="255000"/>
                </a:srgbClr>
              </a:gs>
              <a:gs pos="97000">
                <a:srgbClr val="FEB80A">
                  <a:tint val="53000"/>
                  <a:satMod val="260000"/>
                </a:srgbClr>
              </a:gs>
              <a:gs pos="100000">
                <a:srgbClr val="FEB80A">
                  <a:tint val="56000"/>
                  <a:satMod val="275000"/>
                </a:srgbClr>
              </a:gs>
            </a:gsLst>
            <a:path path="circle">
              <a:fillToRect l="50000" t="50000" r="50000" b="50000"/>
            </a:path>
          </a:gradFill>
          <a:ln w="9525" cap="flat" cmpd="sng" algn="ctr">
            <a:solidFill>
              <a:srgbClr val="FEB80A"/>
            </a:solidFill>
            <a:prstDash val="solid"/>
            <a:headEnd/>
            <a:tailEnd/>
          </a:ln>
          <a:effectLst>
            <a:outerShdw blurRad="63500" dist="25400" dir="5400000" rotWithShape="0">
              <a:srgbClr val="000000">
                <a:alpha val="43137"/>
              </a:srgbClr>
            </a:outerShdw>
          </a:effectLst>
        </p:spPr>
        <p:txBody>
          <a:bodyPr anchor="ctr"/>
          <a:lstStyle/>
          <a:p>
            <a:pPr algn="ctr">
              <a:defRPr/>
            </a:pPr>
            <a:r>
              <a:rPr lang="de-DE" sz="2400" kern="0" dirty="0">
                <a:solidFill>
                  <a:sysClr val="windowText" lastClr="000000"/>
                </a:solidFill>
                <a:latin typeface="Gill Sans MT"/>
              </a:rPr>
              <a:t>ToooXML (GUI)</a:t>
            </a:r>
            <a:endParaRPr lang="en-US" sz="2400" kern="0" dirty="0">
              <a:solidFill>
                <a:sysClr val="windowText" lastClr="000000"/>
              </a:solidFill>
              <a:latin typeface="Gill Sans MT"/>
            </a:endParaRPr>
          </a:p>
        </p:txBody>
      </p:sp>
      <p:sp>
        <p:nvSpPr>
          <p:cNvPr id="24589" name="Rectangle 8"/>
          <p:cNvSpPr>
            <a:spLocks noChangeArrowheads="1"/>
          </p:cNvSpPr>
          <p:nvPr/>
        </p:nvSpPr>
        <p:spPr bwMode="auto">
          <a:xfrm>
            <a:off x="6568422" y="1558881"/>
            <a:ext cx="5865872" cy="1466850"/>
          </a:xfrm>
          <a:prstGeom prst="rect">
            <a:avLst/>
          </a:prstGeom>
          <a:noFill/>
          <a:ln w="9525">
            <a:noFill/>
            <a:miter lim="800000"/>
            <a:headEnd/>
            <a:tailEnd/>
          </a:ln>
        </p:spPr>
        <p:txBody>
          <a:bodyPr/>
          <a:lstStyle/>
          <a:p>
            <a:pPr marL="342900" indent="-342900">
              <a:spcBef>
                <a:spcPct val="20000"/>
              </a:spcBef>
              <a:buSzPct val="75000"/>
              <a:buFont typeface="Wingdings" pitchFamily="2" charset="2"/>
              <a:buNone/>
            </a:pPr>
            <a:r>
              <a:rPr lang="en-GB" sz="2800" b="1" dirty="0">
                <a:solidFill>
                  <a:srgbClr val="006F6C"/>
                </a:solidFill>
              </a:rPr>
              <a:t>   </a:t>
            </a:r>
            <a:r>
              <a:rPr lang="en-GB" sz="2400" dirty="0" smtClean="0">
                <a:solidFill>
                  <a:schemeClr val="bg1"/>
                </a:solidFill>
              </a:rPr>
              <a:t>Modular and extendible architecture that involves </a:t>
            </a:r>
            <a:r>
              <a:rPr lang="en-GB" sz="2400" dirty="0" smtClean="0">
                <a:solidFill>
                  <a:srgbClr val="D66B00"/>
                </a:solidFill>
              </a:rPr>
              <a:t>‘transformer’ box</a:t>
            </a:r>
            <a:r>
              <a:rPr lang="en-GB" sz="2400" dirty="0" smtClean="0">
                <a:solidFill>
                  <a:schemeClr val="bg1"/>
                </a:solidFill>
              </a:rPr>
              <a:t> interface between the </a:t>
            </a:r>
            <a:r>
              <a:rPr lang="en-GB" sz="2400" dirty="0" smtClean="0">
                <a:solidFill>
                  <a:schemeClr val="bg1"/>
                </a:solidFill>
              </a:rPr>
              <a:t>services </a:t>
            </a:r>
            <a:r>
              <a:rPr lang="en-GB" sz="2400" dirty="0" smtClean="0">
                <a:solidFill>
                  <a:schemeClr val="bg1"/>
                </a:solidFill>
              </a:rPr>
              <a:t>and the transformer tools</a:t>
            </a:r>
            <a:endParaRPr lang="en-GB" sz="2400" dirty="0">
              <a:solidFill>
                <a:schemeClr val="bg1"/>
              </a:solidFill>
            </a:endParaRPr>
          </a:p>
          <a:p>
            <a:pPr marL="342900" indent="-342900">
              <a:spcBef>
                <a:spcPct val="20000"/>
              </a:spcBef>
              <a:buSzPct val="75000"/>
              <a:buFont typeface="Wingdings" pitchFamily="2" charset="2"/>
              <a:buNone/>
            </a:pPr>
            <a:endParaRPr lang="en-GB" sz="2800" b="1" dirty="0">
              <a:solidFill>
                <a:srgbClr val="006F6C"/>
              </a:solidFill>
            </a:endParaRPr>
          </a:p>
        </p:txBody>
      </p:sp>
      <p:pic>
        <p:nvPicPr>
          <p:cNvPr id="15" name="Picture 4" descr="DiaLOGO_web_blue"/>
          <p:cNvPicPr>
            <a:picLocks noChangeAspect="1" noChangeArrowheads="1"/>
          </p:cNvPicPr>
          <p:nvPr/>
        </p:nvPicPr>
        <p:blipFill>
          <a:blip r:embed="rId3"/>
          <a:srcRect/>
          <a:stretch>
            <a:fillRect/>
          </a:stretch>
        </p:blipFill>
        <p:spPr bwMode="auto">
          <a:xfrm>
            <a:off x="7112772" y="5748860"/>
            <a:ext cx="3428107" cy="577850"/>
          </a:xfrm>
          <a:prstGeom prst="rect">
            <a:avLst/>
          </a:prstGeom>
          <a:ln>
            <a:noFill/>
          </a:ln>
          <a:effectLst>
            <a:outerShdw blurRad="292100" dist="139700" dir="2700000" algn="tl" rotWithShape="0">
              <a:srgbClr val="333333">
                <a:alpha val="65000"/>
              </a:srgbClr>
            </a:outerShdw>
          </a:effectLst>
        </p:spPr>
      </p:pic>
      <p:sp>
        <p:nvSpPr>
          <p:cNvPr id="17" name="Rectangle 2"/>
          <p:cNvSpPr txBox="1">
            <a:spLocks noChangeArrowheads="1"/>
          </p:cNvSpPr>
          <p:nvPr/>
        </p:nvSpPr>
        <p:spPr>
          <a:xfrm>
            <a:off x="533400" y="241300"/>
            <a:ext cx="8964960" cy="664797"/>
          </a:xfrm>
          <a:prstGeom prst="rect">
            <a:avLst/>
          </a:prstGeom>
        </p:spPr>
        <p:txBody>
          <a:bodyPr/>
          <a:lstStyle/>
          <a:p>
            <a:pPr marL="0" marR="0" lvl="0" indent="0" algn="l" defTabSz="1095375" rtl="0" eaLnBrk="1" fontAlgn="base" latinLnBrk="0" hangingPunct="1">
              <a:lnSpc>
                <a:spcPct val="90000"/>
              </a:lnSpc>
              <a:spcBef>
                <a:spcPct val="0"/>
              </a:spcBef>
              <a:spcAft>
                <a:spcPct val="0"/>
              </a:spcAft>
              <a:buClrTx/>
              <a:buSzTx/>
              <a:buFontTx/>
              <a:buNone/>
              <a:tabLst/>
              <a:defRPr/>
            </a:pPr>
            <a:r>
              <a:rPr lang="en-GB" sz="4800" spc="-36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cs typeface="Arial" charset="0"/>
              </a:rPr>
              <a:t>Document Conversion Architecture</a:t>
            </a:r>
            <a:endParaRPr kumimoji="0" lang="en-GB" sz="4800" b="0" i="0" u="none" strike="noStrike" kern="1200" cap="none" spc="-36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3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Microsoft_Research_Faculty_Summit_Template_PPT03_16x9</Template>
  <TotalTime>0</TotalTime>
  <Words>922</Words>
  <Application>Microsoft Office PowerPoint</Application>
  <PresentationFormat>Custom</PresentationFormat>
  <Paragraphs>131</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Microsoft_Research_Faculty_Summit_Template_PPT03_16x9</vt:lpstr>
      <vt:lpstr>White with Courier font for code slides</vt:lpstr>
      <vt:lpstr>Slide 1</vt:lpstr>
      <vt:lpstr>PLANETS &amp; Document Interoperability  </vt:lpstr>
      <vt:lpstr>Perspectives: Digital Preservation</vt:lpstr>
      <vt:lpstr>Perspectives: Data Lifecycle</vt:lpstr>
      <vt:lpstr>Data Lifecycle</vt:lpstr>
      <vt:lpstr>    Preservation and   Long-term   Access through   NETworked   Services </vt:lpstr>
      <vt:lpstr>Slide 7</vt:lpstr>
      <vt:lpstr>Slide 8</vt:lpstr>
      <vt:lpstr>Slide 9</vt:lpstr>
      <vt:lpstr>Slide 10</vt:lpstr>
      <vt:lpstr>Announcing: Microsoft Interoperability Principles February 21, 2008</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PLANETS &amp; Document Interoperability</dc:title>
  <dc:subject>Research Facility Summit</dc:subject>
  <dc:creator/>
  <dc:description>
Event Date: July 28 &amp; 29, 2008
Event Location: Redmond, WA</dc:description>
  <cp:lastModifiedBy/>
  <cp:revision>1</cp:revision>
  <dcterms:created xsi:type="dcterms:W3CDTF">2008-07-28T00:46:33Z</dcterms:created>
  <dcterms:modified xsi:type="dcterms:W3CDTF">2008-08-01T18:58:58Z</dcterms:modified>
</cp:coreProperties>
</file>