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 id="2147483670" r:id="rId2"/>
  </p:sldMasterIdLst>
  <p:notesMasterIdLst>
    <p:notesMasterId r:id="rId26"/>
  </p:notesMasterIdLst>
  <p:handoutMasterIdLst>
    <p:handoutMasterId r:id="rId27"/>
  </p:handoutMasterIdLst>
  <p:sldIdLst>
    <p:sldId id="523" r:id="rId3"/>
    <p:sldId id="471" r:id="rId4"/>
    <p:sldId id="479" r:id="rId5"/>
    <p:sldId id="478" r:id="rId6"/>
    <p:sldId id="524" r:id="rId7"/>
    <p:sldId id="489" r:id="rId8"/>
    <p:sldId id="503" r:id="rId9"/>
    <p:sldId id="490" r:id="rId10"/>
    <p:sldId id="495" r:id="rId11"/>
    <p:sldId id="491" r:id="rId12"/>
    <p:sldId id="492" r:id="rId13"/>
    <p:sldId id="493" r:id="rId14"/>
    <p:sldId id="497" r:id="rId15"/>
    <p:sldId id="498" r:id="rId16"/>
    <p:sldId id="472" r:id="rId17"/>
    <p:sldId id="521" r:id="rId18"/>
    <p:sldId id="499" r:id="rId19"/>
    <p:sldId id="500" r:id="rId20"/>
    <p:sldId id="501" r:id="rId21"/>
    <p:sldId id="357" r:id="rId22"/>
    <p:sldId id="358" r:id="rId23"/>
    <p:sldId id="525" r:id="rId24"/>
    <p:sldId id="522" r:id="rId25"/>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09" autoAdjust="0"/>
    <p:restoredTop sz="85529" autoAdjust="0"/>
  </p:normalViewPr>
  <p:slideViewPr>
    <p:cSldViewPr>
      <p:cViewPr>
        <p:scale>
          <a:sx n="60" d="100"/>
          <a:sy n="60" d="100"/>
        </p:scale>
        <p:origin x="-780" y="-318"/>
      </p:cViewPr>
      <p:guideLst>
        <p:guide orient="horz" pos="2160"/>
        <p:guide orient="horz" pos="144"/>
        <p:guide orient="horz" pos="892"/>
        <p:guide orient="horz" pos="1200"/>
        <p:guide orient="horz" pos="1488"/>
        <p:guide pos="3839"/>
        <p:guide pos="335"/>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rtlCol="0"/>
          <a:lstStyle>
            <a:lvl1pPr algn="r">
              <a:defRPr sz="1200"/>
            </a:lvl1pPr>
          </a:lstStyle>
          <a:p>
            <a:fld id="{5CDA2CB0-6E05-48B7-9938-79991913557C}" type="datetimeFigureOut">
              <a:rPr lang="en-US" smtClean="0"/>
              <a:pPr/>
              <a:t>7/28/2008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lstStyle>
          <a:p>
            <a:fld id="{F5C10C96-2F15-4900-9F48-BB71974D85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9492DF7F-9742-46BF-94E4-041213C6FEF0}" type="datetimeFigureOut">
              <a:rPr lang="en-US" smtClean="0"/>
              <a:pPr/>
              <a:t>7/28/2008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60295BF6-E79E-4275-A32D-733A11A5043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382588" y="685800"/>
            <a:ext cx="6092825" cy="3429000"/>
          </a:xfrm>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297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209F70BF-8EFD-4D95-91F0-897EA638B866}" type="datetime8">
              <a:rPr lang="en-US"/>
              <a:pPr defTabSz="912813" fontAlgn="base">
                <a:spcBef>
                  <a:spcPct val="0"/>
                </a:spcBef>
                <a:spcAft>
                  <a:spcPct val="0"/>
                </a:spcAft>
              </a:pPr>
              <a:t>7/28/2008 3:51 PM</a:t>
            </a:fld>
            <a:endParaRPr lang="en-US"/>
          </a:p>
        </p:txBody>
      </p:sp>
      <p:sp>
        <p:nvSpPr>
          <p:cNvPr id="297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297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AC453A4-1D56-4EB9-9A54-8CD5447CDB9E}" type="slidenum">
              <a:rPr lang="en-US"/>
              <a:pPr defTabSz="912813"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a:xfrm>
            <a:off x="382588" y="685800"/>
            <a:ext cx="6092825" cy="3429000"/>
          </a:xfrm>
        </p:spPr>
      </p:sp>
      <p:sp>
        <p:nvSpPr>
          <p:cNvPr id="3" name="Rectangle 2"/>
          <p:cNvSpPr>
            <a:spLocks noGrp="1"/>
          </p:cNvSpPr>
          <p:nvPr>
            <p:ph type="body" idx="1"/>
          </p:nvPr>
        </p:nvSpPr>
        <p:spPr/>
        <p:txBody>
          <a:bodyPr/>
          <a:lstStyle/>
          <a:p>
            <a:endParaRPr lang="en-US" dirty="0"/>
          </a:p>
        </p:txBody>
      </p:sp>
      <p:sp>
        <p:nvSpPr>
          <p:cNvPr id="4" name="Rectangle 3"/>
          <p:cNvSpPr>
            <a:spLocks noGrp="1"/>
          </p:cNvSpPr>
          <p:nvPr>
            <p:ph type="sldNum" sz="quarter" idx="10"/>
          </p:nvPr>
        </p:nvSpPr>
        <p:spPr/>
        <p:txBody>
          <a:bodyPr/>
          <a:lstStyle/>
          <a:p>
            <a:fld id="{60295BF6-E79E-4275-A32D-733A11A5043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0295BF6-E79E-4275-A32D-733A11A5043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506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4506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80F469C6-08F8-4DD0-8954-9241B26533B8}" type="datetime8">
              <a:rPr lang="en-US"/>
              <a:pPr defTabSz="912813" fontAlgn="base">
                <a:spcBef>
                  <a:spcPct val="0"/>
                </a:spcBef>
                <a:spcAft>
                  <a:spcPct val="0"/>
                </a:spcAft>
              </a:pPr>
              <a:t>7/28/2008 3:51 PM</a:t>
            </a:fld>
            <a:endParaRPr lang="en-US"/>
          </a:p>
        </p:txBody>
      </p:sp>
      <p:sp>
        <p:nvSpPr>
          <p:cNvPr id="4506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4506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95815A18-AD42-4DE4-B6C6-95FE84646154}" type="slidenum">
              <a:rPr lang="en-US"/>
              <a:pPr defTabSz="912813" fontAlgn="base">
                <a:spcBef>
                  <a:spcPct val="0"/>
                </a:spcBef>
                <a:spcAft>
                  <a:spcPct val="0"/>
                </a:spcAft>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382588" y="685800"/>
            <a:ext cx="6092825" cy="3429000"/>
          </a:xfrm>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2867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A549130F-F55A-4CBD-AB95-DCC6F61C21E4}" type="datetime8">
              <a:rPr lang="en-US"/>
              <a:pPr defTabSz="912813" fontAlgn="base">
                <a:spcBef>
                  <a:spcPct val="0"/>
                </a:spcBef>
                <a:spcAft>
                  <a:spcPct val="0"/>
                </a:spcAft>
              </a:pPr>
              <a:t>7/28/2008 3:51 PM</a:t>
            </a:fld>
            <a:endParaRPr lang="en-US"/>
          </a:p>
        </p:txBody>
      </p:sp>
      <p:sp>
        <p:nvSpPr>
          <p:cNvPr id="286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2867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D0C51A04-3EAA-47F7-AC99-10134EC7E78F}" type="slidenum">
              <a:rPr lang="en-US"/>
              <a:pPr defTabSz="912813" fontAlgn="base">
                <a:spcBef>
                  <a:spcPct val="0"/>
                </a:spcBef>
                <a:spcAft>
                  <a:spcPct val="0"/>
                </a:spcAft>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4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3994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5378B20B-17BF-496E-9B2F-565C8928DD30}" type="datetime8">
              <a:rPr lang="en-US"/>
              <a:pPr defTabSz="912813" fontAlgn="base">
                <a:spcBef>
                  <a:spcPct val="0"/>
                </a:spcBef>
                <a:spcAft>
                  <a:spcPct val="0"/>
                </a:spcAft>
              </a:pPr>
              <a:t>7/28/2008 3:51 PM</a:t>
            </a:fld>
            <a:endParaRPr lang="en-US"/>
          </a:p>
        </p:txBody>
      </p:sp>
      <p:sp>
        <p:nvSpPr>
          <p:cNvPr id="3994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3994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33259EFD-C50E-4386-9B08-7B144BE0B8A0}" type="slidenum">
              <a:rPr lang="en-US"/>
              <a:pPr defTabSz="912813"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a:xfrm>
            <a:off x="382588" y="685800"/>
            <a:ext cx="6092825" cy="3429000"/>
          </a:xfrm>
        </p:spPr>
      </p:sp>
      <p:sp>
        <p:nvSpPr>
          <p:cNvPr id="3" name="Rectangle 2"/>
          <p:cNvSpPr>
            <a:spLocks noGrp="1"/>
          </p:cNvSpPr>
          <p:nvPr>
            <p:ph type="body" idx="1"/>
          </p:nvPr>
        </p:nvSpPr>
        <p:spPr/>
        <p:txBody>
          <a:bodyPr/>
          <a:lstStyle/>
          <a:p>
            <a:endParaRPr lang="en-US" dirty="0"/>
          </a:p>
        </p:txBody>
      </p:sp>
      <p:sp>
        <p:nvSpPr>
          <p:cNvPr id="4" name="Rectangle 3"/>
          <p:cNvSpPr>
            <a:spLocks noGrp="1"/>
          </p:cNvSpPr>
          <p:nvPr>
            <p:ph type="sldNum" sz="quarter" idx="10"/>
          </p:nvPr>
        </p:nvSpPr>
        <p:spPr/>
        <p:txBody>
          <a:bodyPr/>
          <a:lstStyle/>
          <a:p>
            <a:fld id="{60295BF6-E79E-4275-A32D-733A11A5043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295BF6-E79E-4275-A32D-733A11A5043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7" y="1905005"/>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5" y="4344993"/>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p:nvPicPr>
        <p:blipFill>
          <a:blip r:embed="rId3"/>
          <a:stretch>
            <a:fillRect/>
          </a:stretch>
        </p:blipFill>
        <p:spPr>
          <a:xfrm>
            <a:off x="9906001" y="136212"/>
            <a:ext cx="1846898" cy="513397"/>
          </a:xfrm>
          <a:prstGeom prst="rect">
            <a:avLst/>
          </a:prstGeom>
        </p:spPr>
      </p:pic>
      <p:pic>
        <p:nvPicPr>
          <p:cNvPr id="6" name="Picture 5" descr="Title_2.png"/>
          <p:cNvPicPr>
            <a:picLocks noChangeAspect="1"/>
          </p:cNvPicPr>
          <p:nvPr userDrawn="1"/>
        </p:nvPicPr>
        <p:blipFill>
          <a:blip r:embed="rId2"/>
          <a:srcRect b="81670"/>
          <a:stretch>
            <a:fillRect/>
          </a:stretch>
        </p:blipFill>
        <p:spPr bwMode="auto">
          <a:xfrm>
            <a:off x="203149" y="152403"/>
            <a:ext cx="11782522" cy="1215389"/>
          </a:xfrm>
          <a:prstGeom prst="rect">
            <a:avLst/>
          </a:prstGeom>
          <a:noFill/>
          <a:ln w="9525">
            <a:noFill/>
            <a:miter lim="800000"/>
            <a:headEnd/>
            <a:tailEnd/>
          </a:ln>
        </p:spPr>
      </p:pic>
      <p:pic>
        <p:nvPicPr>
          <p:cNvPr id="8" name="Picture 7" descr="Research_bL.PNG"/>
          <p:cNvPicPr>
            <a:picLocks noChangeAspect="1"/>
          </p:cNvPicPr>
          <p:nvPr userDrawn="1"/>
        </p:nvPicPr>
        <p:blipFill>
          <a:blip r:embed="rId3"/>
          <a:stretch>
            <a:fillRect/>
          </a:stretch>
        </p:blipFill>
        <p:spPr>
          <a:xfrm>
            <a:off x="9344768" y="304803"/>
            <a:ext cx="2461888" cy="513397"/>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2" y="6238880"/>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8"/>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40"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93"/>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9" y="1411555"/>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5"/>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9" y="1411556"/>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9"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32" y="1411556"/>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15938" y="4752979"/>
            <a:ext cx="6980052"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4" name="Picture 3" descr="Research_bL_r.png"/>
          <p:cNvPicPr>
            <a:picLocks noChangeAspect="1"/>
          </p:cNvPicPr>
          <p:nvPr/>
        </p:nvPicPr>
        <p:blipFill>
          <a:blip r:embed="rId3"/>
          <a:stretch>
            <a:fillRect/>
          </a:stretch>
        </p:blipFill>
        <p:spPr>
          <a:xfrm>
            <a:off x="9948089" y="206400"/>
            <a:ext cx="1709928" cy="475324"/>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9" y="228604"/>
            <a:ext cx="11164886"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9" y="1420813"/>
            <a:ext cx="11164886"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5"/>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6"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2052" name="Text Placeholder 2"/>
          <p:cNvSpPr>
            <a:spLocks noGrp="1"/>
          </p:cNvSpPr>
          <p:nvPr>
            <p:ph type="body" idx="1"/>
          </p:nvPr>
        </p:nvSpPr>
        <p:spPr bwMode="auto">
          <a:xfrm>
            <a:off x="963615"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1" r:id="rId1"/>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algn="l" defTabSz="912813" rtl="0" eaLnBrk="1" fontAlgn="base" hangingPunct="1">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eaLnBrk="1" fontAlgn="base" hangingPunct="1">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research.microsoft.com/CHESS"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CHESS: Systematic Concurrency Testing</a:t>
            </a:r>
            <a:endParaRPr lang="en-US" dirty="0"/>
          </a:p>
        </p:txBody>
      </p:sp>
      <p:sp>
        <p:nvSpPr>
          <p:cNvPr id="3" name="Subtitle 2"/>
          <p:cNvSpPr>
            <a:spLocks noGrp="1"/>
          </p:cNvSpPr>
          <p:nvPr>
            <p:ph type="subTitle" idx="1"/>
          </p:nvPr>
        </p:nvSpPr>
        <p:spPr/>
        <p:txBody>
          <a:bodyPr/>
          <a:lstStyle/>
          <a:p>
            <a:r>
              <a:rPr lang="en-US" dirty="0" smtClean="0"/>
              <a:t>Tom Ball, Sebastian Burckhardt,</a:t>
            </a:r>
          </a:p>
          <a:p>
            <a:r>
              <a:rPr lang="en-US" dirty="0" err="1" smtClean="0">
                <a:solidFill>
                  <a:schemeClr val="bg2"/>
                </a:solidFill>
              </a:rPr>
              <a:t>Madan</a:t>
            </a:r>
            <a:r>
              <a:rPr lang="en-US" dirty="0" smtClean="0">
                <a:solidFill>
                  <a:schemeClr val="bg2"/>
                </a:solidFill>
              </a:rPr>
              <a:t> </a:t>
            </a:r>
            <a:r>
              <a:rPr lang="en-US" dirty="0" err="1" smtClean="0">
                <a:solidFill>
                  <a:schemeClr val="bg2"/>
                </a:solidFill>
              </a:rPr>
              <a:t>Musuvathi</a:t>
            </a:r>
            <a:r>
              <a:rPr lang="en-US" dirty="0" smtClean="0">
                <a:solidFill>
                  <a:schemeClr val="bg2"/>
                </a:solidFill>
              </a:rPr>
              <a:t>, </a:t>
            </a:r>
            <a:r>
              <a:rPr lang="en-US" dirty="0" err="1" smtClean="0"/>
              <a:t>Shaz</a:t>
            </a:r>
            <a:r>
              <a:rPr lang="en-US" dirty="0" smtClean="0"/>
              <a:t> </a:t>
            </a:r>
            <a:r>
              <a:rPr lang="en-US" dirty="0" err="1" smtClean="0"/>
              <a:t>Qadeer</a:t>
            </a:r>
            <a:endParaRPr lang="en-US" dirty="0" smtClean="0"/>
          </a:p>
          <a:p>
            <a:r>
              <a:rPr lang="en-US" dirty="0" smtClean="0"/>
              <a:t>Microsoft Research</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ounded Rectangle 48"/>
          <p:cNvSpPr/>
          <p:nvPr/>
        </p:nvSpPr>
        <p:spPr>
          <a:xfrm>
            <a:off x="3148780" y="2057400"/>
            <a:ext cx="1015735" cy="22860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en-US" dirty="0"/>
              <a:t>x = </a:t>
            </a:r>
            <a:r>
              <a:rPr lang="en-US" dirty="0" smtClean="0"/>
              <a:t>1;</a:t>
            </a:r>
            <a:endParaRPr lang="en-US" dirty="0"/>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  …  </a:t>
            </a:r>
          </a:p>
          <a:p>
            <a:pPr fontAlgn="auto">
              <a:spcBef>
                <a:spcPts val="0"/>
              </a:spcBef>
              <a:spcAft>
                <a:spcPts val="0"/>
              </a:spcAft>
              <a:defRPr/>
            </a:pPr>
            <a:r>
              <a:rPr lang="en-US" dirty="0"/>
              <a:t>y = </a:t>
            </a:r>
            <a:r>
              <a:rPr lang="en-US" dirty="0" smtClean="0"/>
              <a:t>k;</a:t>
            </a:r>
            <a:endParaRPr lang="en-US" dirty="0"/>
          </a:p>
        </p:txBody>
      </p:sp>
      <p:sp>
        <p:nvSpPr>
          <p:cNvPr id="11267" name="Title 1"/>
          <p:cNvSpPr>
            <a:spLocks noGrp="1"/>
          </p:cNvSpPr>
          <p:nvPr>
            <p:ph type="title"/>
          </p:nvPr>
        </p:nvSpPr>
        <p:spPr/>
        <p:txBody>
          <a:bodyPr/>
          <a:lstStyle/>
          <a:p>
            <a:pPr eaLnBrk="1" hangingPunct="1"/>
            <a:r>
              <a:rPr lang="en-US" smtClean="0"/>
              <a:t>State space explosion</a:t>
            </a:r>
          </a:p>
        </p:txBody>
      </p:sp>
      <p:sp>
        <p:nvSpPr>
          <p:cNvPr id="11276" name="Content Placeholder 2"/>
          <p:cNvSpPr>
            <a:spLocks noGrp="1"/>
          </p:cNvSpPr>
          <p:nvPr>
            <p:ph idx="1"/>
          </p:nvPr>
        </p:nvSpPr>
        <p:spPr bwMode="auto">
          <a:xfrm>
            <a:off x="6094413" y="1905000"/>
            <a:ext cx="5484971" cy="2563779"/>
          </a:xfrm>
        </p:spPr>
        <p:txBody>
          <a:bodyPr wrap="square" lIns="91440" tIns="45720" rIns="91440" bIns="45720" numCol="1" anchor="t" anchorCtr="0" compatLnSpc="1">
            <a:prstTxWarp prst="textNoShape">
              <a:avLst/>
            </a:prstTxWarp>
          </a:bodyPr>
          <a:lstStyle/>
          <a:p>
            <a:pPr eaLnBrk="1" hangingPunct="1"/>
            <a:r>
              <a:rPr lang="en-US" sz="2200" dirty="0" smtClean="0"/>
              <a:t>Number of executions </a:t>
            </a:r>
          </a:p>
          <a:p>
            <a:pPr eaLnBrk="1" hangingPunct="1">
              <a:buFont typeface="Wingdings 2" pitchFamily="18" charset="2"/>
              <a:buNone/>
            </a:pPr>
            <a:r>
              <a:rPr lang="en-US" sz="2200" dirty="0" smtClean="0"/>
              <a:t>                 = O( </a:t>
            </a:r>
            <a:r>
              <a:rPr lang="en-US" sz="2200" dirty="0" err="1" smtClean="0"/>
              <a:t>n</a:t>
            </a:r>
            <a:r>
              <a:rPr lang="en-US" sz="2200" baseline="30000" dirty="0" err="1" smtClean="0"/>
              <a:t>nk</a:t>
            </a:r>
            <a:r>
              <a:rPr lang="en-US" sz="2200" baseline="30000" dirty="0" smtClean="0"/>
              <a:t> </a:t>
            </a:r>
            <a:r>
              <a:rPr lang="en-US" sz="2200" dirty="0" smtClean="0"/>
              <a:t>) </a:t>
            </a:r>
          </a:p>
          <a:p>
            <a:pPr eaLnBrk="1" hangingPunct="1">
              <a:buFont typeface="Wingdings 2" pitchFamily="18" charset="2"/>
              <a:buNone/>
            </a:pPr>
            <a:endParaRPr lang="en-US" sz="2200" dirty="0" smtClean="0"/>
          </a:p>
          <a:p>
            <a:pPr eaLnBrk="1" hangingPunct="1"/>
            <a:r>
              <a:rPr lang="en-US" sz="2200" dirty="0" smtClean="0"/>
              <a:t>Exponential in both n and k</a:t>
            </a:r>
          </a:p>
          <a:p>
            <a:pPr lvl="1" eaLnBrk="1" hangingPunct="1"/>
            <a:r>
              <a:rPr lang="en-US" sz="2000" dirty="0" smtClean="0"/>
              <a:t>Typically:  n &lt; 10   k &gt; 100</a:t>
            </a:r>
          </a:p>
          <a:p>
            <a:pPr lvl="1" eaLnBrk="1" hangingPunct="1"/>
            <a:endParaRPr lang="en-US" sz="2000" dirty="0" smtClean="0"/>
          </a:p>
          <a:p>
            <a:pPr eaLnBrk="1" hangingPunct="1"/>
            <a:r>
              <a:rPr lang="en-US" sz="2200" dirty="0" smtClean="0"/>
              <a:t>Limits scalability to large programs</a:t>
            </a:r>
          </a:p>
        </p:txBody>
      </p:sp>
      <p:sp>
        <p:nvSpPr>
          <p:cNvPr id="32" name="TextBox 31"/>
          <p:cNvSpPr txBox="1"/>
          <p:nvPr/>
        </p:nvSpPr>
        <p:spPr>
          <a:xfrm>
            <a:off x="914164" y="1676400"/>
            <a:ext cx="1064459" cy="369332"/>
          </a:xfrm>
          <a:prstGeom prst="rect">
            <a:avLst/>
          </a:prstGeom>
          <a:noFill/>
        </p:spPr>
        <p:txBody>
          <a:bodyPr wrap="none">
            <a:spAutoFit/>
          </a:bodyPr>
          <a:lstStyle/>
          <a:p>
            <a:pPr fontAlgn="auto">
              <a:spcBef>
                <a:spcPts val="0"/>
              </a:spcBef>
              <a:spcAft>
                <a:spcPts val="0"/>
              </a:spcAft>
              <a:defRPr/>
            </a:pPr>
            <a:r>
              <a:rPr lang="en-US" dirty="0">
                <a:ln>
                  <a:solidFill>
                    <a:srgbClr val="92D050"/>
                  </a:solidFill>
                </a:ln>
                <a:latin typeface="+mn-lt"/>
                <a:cs typeface="+mn-cs"/>
              </a:rPr>
              <a:t>Thread 1</a:t>
            </a:r>
          </a:p>
        </p:txBody>
      </p:sp>
      <p:sp>
        <p:nvSpPr>
          <p:cNvPr id="33" name="TextBox 32"/>
          <p:cNvSpPr txBox="1"/>
          <p:nvPr/>
        </p:nvSpPr>
        <p:spPr>
          <a:xfrm>
            <a:off x="3047207" y="1676400"/>
            <a:ext cx="1067665" cy="369332"/>
          </a:xfrm>
          <a:prstGeom prst="rect">
            <a:avLst/>
          </a:prstGeom>
          <a:noFill/>
        </p:spPr>
        <p:txBody>
          <a:bodyPr wrap="none">
            <a:spAutoFit/>
          </a:bodyPr>
          <a:lstStyle/>
          <a:p>
            <a:pPr fontAlgn="auto">
              <a:spcBef>
                <a:spcPts val="0"/>
              </a:spcBef>
              <a:spcAft>
                <a:spcPts val="0"/>
              </a:spcAft>
              <a:defRPr/>
            </a:pPr>
            <a:r>
              <a:rPr lang="en-US" dirty="0">
                <a:ln>
                  <a:solidFill>
                    <a:srgbClr val="FF0000"/>
                  </a:solidFill>
                </a:ln>
                <a:latin typeface="+mn-lt"/>
                <a:cs typeface="+mn-cs"/>
              </a:rPr>
              <a:t>Thread n</a:t>
            </a:r>
          </a:p>
        </p:txBody>
      </p:sp>
      <p:sp>
        <p:nvSpPr>
          <p:cNvPr id="48" name="Rounded Rectangle 47"/>
          <p:cNvSpPr/>
          <p:nvPr/>
        </p:nvSpPr>
        <p:spPr>
          <a:xfrm>
            <a:off x="1015737" y="2057400"/>
            <a:ext cx="1015735" cy="2286000"/>
          </a:xfrm>
          <a:prstGeom prst="roundRect">
            <a:avLst/>
          </a:prstGeom>
          <a:ln/>
        </p:spPr>
        <p:style>
          <a:lnRef idx="1">
            <a:schemeClr val="accent3"/>
          </a:lnRef>
          <a:fillRef idx="2">
            <a:schemeClr val="accent3"/>
          </a:fillRef>
          <a:effectRef idx="1">
            <a:schemeClr val="accent3"/>
          </a:effectRef>
          <a:fontRef idx="minor">
            <a:schemeClr val="dk1"/>
          </a:fontRef>
        </p:style>
        <p:txBody>
          <a:bodyPr anchor="ctr"/>
          <a:lstStyle/>
          <a:p>
            <a:pPr fontAlgn="auto">
              <a:spcBef>
                <a:spcPts val="0"/>
              </a:spcBef>
              <a:spcAft>
                <a:spcPts val="0"/>
              </a:spcAft>
              <a:defRPr/>
            </a:pPr>
            <a:r>
              <a:rPr lang="en-US" dirty="0"/>
              <a:t>x = 1;</a:t>
            </a:r>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  …</a:t>
            </a:r>
          </a:p>
          <a:p>
            <a:pPr fontAlgn="auto">
              <a:spcBef>
                <a:spcPts val="0"/>
              </a:spcBef>
              <a:spcAft>
                <a:spcPts val="0"/>
              </a:spcAft>
              <a:defRPr/>
            </a:pPr>
            <a:r>
              <a:rPr lang="en-US" dirty="0"/>
              <a:t>y = </a:t>
            </a:r>
            <a:r>
              <a:rPr lang="en-US" dirty="0" smtClean="0"/>
              <a:t>k;</a:t>
            </a:r>
            <a:endParaRPr lang="en-US" dirty="0"/>
          </a:p>
        </p:txBody>
      </p:sp>
      <p:sp>
        <p:nvSpPr>
          <p:cNvPr id="11271" name="TextBox 59"/>
          <p:cNvSpPr txBox="1">
            <a:spLocks noChangeArrowheads="1"/>
          </p:cNvSpPr>
          <p:nvPr/>
        </p:nvSpPr>
        <p:spPr bwMode="auto">
          <a:xfrm>
            <a:off x="2234618" y="2895601"/>
            <a:ext cx="433132" cy="523220"/>
          </a:xfrm>
          <a:prstGeom prst="rect">
            <a:avLst/>
          </a:prstGeom>
          <a:noFill/>
          <a:ln w="9525">
            <a:noFill/>
            <a:miter lim="800000"/>
            <a:headEnd/>
            <a:tailEnd/>
          </a:ln>
        </p:spPr>
        <p:txBody>
          <a:bodyPr wrap="none">
            <a:spAutoFit/>
          </a:bodyPr>
          <a:lstStyle/>
          <a:p>
            <a:r>
              <a:rPr lang="en-US" sz="2800">
                <a:latin typeface="Calibri" pitchFamily="34" charset="0"/>
              </a:rPr>
              <a:t>…</a:t>
            </a:r>
          </a:p>
        </p:txBody>
      </p:sp>
      <p:sp>
        <p:nvSpPr>
          <p:cNvPr id="62" name="Right Brace 61"/>
          <p:cNvSpPr/>
          <p:nvPr/>
        </p:nvSpPr>
        <p:spPr>
          <a:xfrm>
            <a:off x="4367662" y="2133600"/>
            <a:ext cx="406294" cy="2133600"/>
          </a:xfrm>
          <a:prstGeom prst="rightBrace">
            <a:avLst/>
          </a:prstGeom>
          <a:noFill/>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79" name="Right Brace 78"/>
          <p:cNvSpPr/>
          <p:nvPr/>
        </p:nvSpPr>
        <p:spPr>
          <a:xfrm rot="5400000">
            <a:off x="2488512" y="3276997"/>
            <a:ext cx="304800" cy="3047206"/>
          </a:xfrm>
          <a:prstGeom prst="rightBrace">
            <a:avLst/>
          </a:prstGeom>
          <a:noFill/>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1274" name="TextBox 80"/>
          <p:cNvSpPr txBox="1">
            <a:spLocks noChangeArrowheads="1"/>
          </p:cNvSpPr>
          <p:nvPr/>
        </p:nvSpPr>
        <p:spPr bwMode="auto">
          <a:xfrm>
            <a:off x="1929897" y="5029200"/>
            <a:ext cx="1072922" cy="369332"/>
          </a:xfrm>
          <a:prstGeom prst="rect">
            <a:avLst/>
          </a:prstGeom>
          <a:noFill/>
          <a:ln w="9525">
            <a:noFill/>
            <a:miter lim="800000"/>
            <a:headEnd/>
            <a:tailEnd/>
          </a:ln>
        </p:spPr>
        <p:txBody>
          <a:bodyPr wrap="none">
            <a:spAutoFit/>
          </a:bodyPr>
          <a:lstStyle/>
          <a:p>
            <a:r>
              <a:rPr lang="en-US">
                <a:latin typeface="Calibri" pitchFamily="34" charset="0"/>
              </a:rPr>
              <a:t>n threads</a:t>
            </a:r>
          </a:p>
        </p:txBody>
      </p:sp>
      <p:sp>
        <p:nvSpPr>
          <p:cNvPr id="11275" name="TextBox 82"/>
          <p:cNvSpPr txBox="1">
            <a:spLocks noChangeArrowheads="1"/>
          </p:cNvSpPr>
          <p:nvPr/>
        </p:nvSpPr>
        <p:spPr bwMode="auto">
          <a:xfrm>
            <a:off x="4875531" y="2895603"/>
            <a:ext cx="882165" cy="646331"/>
          </a:xfrm>
          <a:prstGeom prst="rect">
            <a:avLst/>
          </a:prstGeom>
          <a:noFill/>
          <a:ln w="9525">
            <a:noFill/>
            <a:miter lim="800000"/>
            <a:headEnd/>
            <a:tailEnd/>
          </a:ln>
        </p:spPr>
        <p:txBody>
          <a:bodyPr wrap="none">
            <a:spAutoFit/>
          </a:bodyPr>
          <a:lstStyle/>
          <a:p>
            <a:r>
              <a:rPr lang="en-US">
                <a:latin typeface="Calibri" pitchFamily="34" charset="0"/>
              </a:rPr>
              <a:t>k steps </a:t>
            </a:r>
          </a:p>
          <a:p>
            <a:r>
              <a:rPr lang="en-US">
                <a:latin typeface="Calibri" pitchFamily="34" charset="0"/>
              </a:rPr>
              <a:t> each</a:t>
            </a:r>
          </a:p>
        </p:txBody>
      </p:sp>
      <p:sp>
        <p:nvSpPr>
          <p:cNvPr id="13" name="TextBox 12"/>
          <p:cNvSpPr txBox="1"/>
          <p:nvPr/>
        </p:nvSpPr>
        <p:spPr>
          <a:xfrm>
            <a:off x="2133045" y="5638803"/>
            <a:ext cx="6286080" cy="461665"/>
          </a:xfrm>
          <a:prstGeom prst="rect">
            <a:avLst/>
          </a:prstGeom>
          <a:noFill/>
        </p:spPr>
        <p:txBody>
          <a:bodyPr wrap="none" rtlCol="0">
            <a:spAutoFit/>
          </a:bodyPr>
          <a:lstStyle/>
          <a:p>
            <a:r>
              <a:rPr lang="en-US" sz="2400" dirty="0" smtClean="0">
                <a:solidFill>
                  <a:srgbClr val="FF0000"/>
                </a:solidFill>
              </a:rPr>
              <a:t>Goal:  Scale CHESS to large programs (large k)</a:t>
            </a:r>
            <a:endParaRPr lang="en-US" sz="2400" dirty="0">
              <a:solidFill>
                <a:srgbClr val="FF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3656647" y="4648200"/>
            <a:ext cx="2031471" cy="1447800"/>
          </a:xfrm>
          <a:prstGeom prst="roundRect">
            <a:avLst/>
          </a:prstGeom>
          <a:ln/>
        </p:spPr>
        <p:style>
          <a:lnRef idx="1">
            <a:schemeClr val="accent3"/>
          </a:lnRef>
          <a:fillRef idx="2">
            <a:schemeClr val="accent3"/>
          </a:fillRef>
          <a:effectRef idx="1">
            <a:schemeClr val="accent3"/>
          </a:effectRef>
          <a:fontRef idx="minor">
            <a:schemeClr val="dk1"/>
          </a:fontRef>
        </p:style>
        <p:txBody>
          <a:bodyPr anchor="ctr"/>
          <a:lstStyle/>
          <a:p>
            <a:pPr fontAlgn="auto">
              <a:spcBef>
                <a:spcPts val="0"/>
              </a:spcBef>
              <a:spcAft>
                <a:spcPts val="0"/>
              </a:spcAft>
              <a:defRPr/>
            </a:pPr>
            <a:r>
              <a:rPr lang="en-US" sz="1600" b="1" dirty="0"/>
              <a:t>x = 1;</a:t>
            </a:r>
          </a:p>
          <a:p>
            <a:pPr fontAlgn="auto">
              <a:spcBef>
                <a:spcPts val="0"/>
              </a:spcBef>
              <a:spcAft>
                <a:spcPts val="0"/>
              </a:spcAft>
              <a:defRPr/>
            </a:pPr>
            <a:r>
              <a:rPr lang="en-US" sz="1600" b="1" dirty="0"/>
              <a:t>if (p != 0) {</a:t>
            </a:r>
          </a:p>
          <a:p>
            <a:pPr fontAlgn="auto">
              <a:spcBef>
                <a:spcPts val="0"/>
              </a:spcBef>
              <a:spcAft>
                <a:spcPts val="0"/>
              </a:spcAft>
              <a:defRPr/>
            </a:pPr>
            <a:r>
              <a:rPr lang="en-US" sz="1600" b="1" dirty="0"/>
              <a:t>        x = p-&gt;f;</a:t>
            </a:r>
          </a:p>
          <a:p>
            <a:pPr fontAlgn="auto">
              <a:spcBef>
                <a:spcPts val="0"/>
              </a:spcBef>
              <a:spcAft>
                <a:spcPts val="0"/>
              </a:spcAft>
              <a:defRPr/>
            </a:pPr>
            <a:r>
              <a:rPr lang="en-US" sz="1600" b="1" dirty="0"/>
              <a:t>}</a:t>
            </a:r>
          </a:p>
        </p:txBody>
      </p:sp>
      <p:sp>
        <p:nvSpPr>
          <p:cNvPr id="13315" name="Title 1"/>
          <p:cNvSpPr>
            <a:spLocks noGrp="1"/>
          </p:cNvSpPr>
          <p:nvPr>
            <p:ph type="title"/>
          </p:nvPr>
        </p:nvSpPr>
        <p:spPr/>
        <p:txBody>
          <a:bodyPr/>
          <a:lstStyle/>
          <a:p>
            <a:r>
              <a:rPr lang="en-US" dirty="0" smtClean="0"/>
              <a:t>Preemption Bounding</a:t>
            </a:r>
          </a:p>
        </p:txBody>
      </p:sp>
      <p:sp>
        <p:nvSpPr>
          <p:cNvPr id="3" name="Content Placeholder 2"/>
          <p:cNvSpPr>
            <a:spLocks noGrp="1"/>
          </p:cNvSpPr>
          <p:nvPr>
            <p:ph type="body" sz="quarter" idx="10"/>
          </p:nvPr>
        </p:nvSpPr>
        <p:spPr>
          <a:xfrm>
            <a:off x="507868" y="1411552"/>
            <a:ext cx="11173090" cy="2745367"/>
          </a:xfrm>
        </p:spPr>
        <p:txBody>
          <a:bodyPr/>
          <a:lstStyle/>
          <a:p>
            <a:r>
              <a:rPr lang="en-US" dirty="0" smtClean="0"/>
              <a:t>Prioritize executions with small number of preemptions</a:t>
            </a:r>
          </a:p>
          <a:p>
            <a:r>
              <a:rPr lang="en-US" dirty="0" smtClean="0"/>
              <a:t>Two kinds of context switches</a:t>
            </a:r>
          </a:p>
          <a:p>
            <a:pPr lvl="1"/>
            <a:r>
              <a:rPr lang="en-US" dirty="0" smtClean="0"/>
              <a:t>Preemptions – forced by the scheduler </a:t>
            </a:r>
          </a:p>
          <a:p>
            <a:pPr lvl="2"/>
            <a:r>
              <a:rPr lang="en-US" dirty="0" smtClean="0"/>
              <a:t>E.g., Time-slice expiration</a:t>
            </a:r>
          </a:p>
          <a:p>
            <a:pPr lvl="1"/>
            <a:r>
              <a:rPr lang="en-US" dirty="0" smtClean="0"/>
              <a:t>Non-preemptions – a thread voluntarily yields</a:t>
            </a:r>
          </a:p>
          <a:p>
            <a:pPr lvl="2"/>
            <a:r>
              <a:rPr lang="en-US" dirty="0" smtClean="0"/>
              <a:t>E.g., Blocking on an unavailable lock, thread end </a:t>
            </a:r>
          </a:p>
        </p:txBody>
      </p:sp>
      <p:sp>
        <p:nvSpPr>
          <p:cNvPr id="5" name="Rounded Rectangle 4"/>
          <p:cNvSpPr/>
          <p:nvPr/>
        </p:nvSpPr>
        <p:spPr>
          <a:xfrm>
            <a:off x="3656647" y="5562600"/>
            <a:ext cx="2031471" cy="533400"/>
          </a:xfrm>
          <a:prstGeom prst="roundRect">
            <a:avLst/>
          </a:prstGeom>
          <a:ln/>
        </p:spPr>
        <p:style>
          <a:lnRef idx="1">
            <a:schemeClr val="accent3"/>
          </a:lnRef>
          <a:fillRef idx="2">
            <a:schemeClr val="accent3"/>
          </a:fillRef>
          <a:effectRef idx="1">
            <a:schemeClr val="accent3"/>
          </a:effectRef>
          <a:fontRef idx="minor">
            <a:schemeClr val="dk1"/>
          </a:fontRef>
        </p:style>
        <p:txBody>
          <a:bodyPr anchor="ctr"/>
          <a:lstStyle/>
          <a:p>
            <a:pPr fontAlgn="auto">
              <a:spcBef>
                <a:spcPts val="0"/>
              </a:spcBef>
              <a:spcAft>
                <a:spcPts val="0"/>
              </a:spcAft>
              <a:defRPr/>
            </a:pPr>
            <a:r>
              <a:rPr lang="en-US" sz="1600" b="1" dirty="0"/>
              <a:t>      x = p-&gt;f;</a:t>
            </a:r>
          </a:p>
          <a:p>
            <a:pPr fontAlgn="auto">
              <a:spcBef>
                <a:spcPts val="0"/>
              </a:spcBef>
              <a:spcAft>
                <a:spcPts val="0"/>
              </a:spcAft>
              <a:defRPr/>
            </a:pPr>
            <a:r>
              <a:rPr lang="en-US" sz="1600" b="1" dirty="0"/>
              <a:t>}</a:t>
            </a:r>
          </a:p>
        </p:txBody>
      </p:sp>
      <p:sp>
        <p:nvSpPr>
          <p:cNvPr id="6" name="Rounded Rectangle 5"/>
          <p:cNvSpPr/>
          <p:nvPr/>
        </p:nvSpPr>
        <p:spPr>
          <a:xfrm>
            <a:off x="3656647" y="4648200"/>
            <a:ext cx="2031471" cy="838200"/>
          </a:xfrm>
          <a:prstGeom prst="roundRect">
            <a:avLst/>
          </a:prstGeom>
          <a:ln/>
        </p:spPr>
        <p:style>
          <a:lnRef idx="1">
            <a:schemeClr val="accent3"/>
          </a:lnRef>
          <a:fillRef idx="2">
            <a:schemeClr val="accent3"/>
          </a:fillRef>
          <a:effectRef idx="1">
            <a:schemeClr val="accent3"/>
          </a:effectRef>
          <a:fontRef idx="minor">
            <a:schemeClr val="dk1"/>
          </a:fontRef>
        </p:style>
        <p:txBody>
          <a:bodyPr anchor="ctr"/>
          <a:lstStyle/>
          <a:p>
            <a:pPr fontAlgn="auto">
              <a:spcBef>
                <a:spcPts val="0"/>
              </a:spcBef>
              <a:spcAft>
                <a:spcPts val="0"/>
              </a:spcAft>
              <a:defRPr/>
            </a:pPr>
            <a:r>
              <a:rPr lang="en-US" sz="1600" b="1" dirty="0"/>
              <a:t>x = 1;</a:t>
            </a:r>
          </a:p>
          <a:p>
            <a:pPr fontAlgn="auto">
              <a:spcBef>
                <a:spcPts val="0"/>
              </a:spcBef>
              <a:spcAft>
                <a:spcPts val="0"/>
              </a:spcAft>
              <a:defRPr/>
            </a:pPr>
            <a:r>
              <a:rPr lang="en-US" sz="1600" b="1" dirty="0"/>
              <a:t>if (p != 0) {</a:t>
            </a:r>
          </a:p>
        </p:txBody>
      </p:sp>
      <p:sp>
        <p:nvSpPr>
          <p:cNvPr id="8" name="Rounded Rectangle 7"/>
          <p:cNvSpPr/>
          <p:nvPr/>
        </p:nvSpPr>
        <p:spPr>
          <a:xfrm>
            <a:off x="6500708" y="4648200"/>
            <a:ext cx="2031471" cy="609600"/>
          </a:xfrm>
          <a:prstGeom prst="roundRect">
            <a:avLst/>
          </a:prstGeom>
          <a:ln/>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en-US" sz="1600" b="1" dirty="0"/>
              <a:t>p = 0;</a:t>
            </a:r>
          </a:p>
        </p:txBody>
      </p:sp>
      <p:cxnSp>
        <p:nvCxnSpPr>
          <p:cNvPr id="10" name="Straight Arrow Connector 9"/>
          <p:cNvCxnSpPr/>
          <p:nvPr/>
        </p:nvCxnSpPr>
        <p:spPr>
          <a:xfrm rot="10800000">
            <a:off x="5789693" y="5486400"/>
            <a:ext cx="304721" cy="1588"/>
          </a:xfrm>
          <a:prstGeom prst="straightConnector1">
            <a:avLst/>
          </a:prstGeom>
          <a:ln>
            <a:solidFill>
              <a:srgbClr val="FF0000"/>
            </a:solidFill>
            <a:prstDash val="solid"/>
            <a:tailEnd type="triangle"/>
          </a:ln>
        </p:spPr>
        <p:style>
          <a:lnRef idx="2">
            <a:schemeClr val="accent2"/>
          </a:lnRef>
          <a:fillRef idx="0">
            <a:schemeClr val="accent2"/>
          </a:fillRef>
          <a:effectRef idx="1">
            <a:schemeClr val="accent2"/>
          </a:effectRef>
          <a:fontRef idx="minor">
            <a:schemeClr val="tx1"/>
          </a:fontRef>
        </p:style>
      </p:cxnSp>
      <p:sp>
        <p:nvSpPr>
          <p:cNvPr id="11" name="TextBox 10"/>
          <p:cNvSpPr txBox="1"/>
          <p:nvPr/>
        </p:nvSpPr>
        <p:spPr>
          <a:xfrm>
            <a:off x="4062944" y="4267200"/>
            <a:ext cx="1064459" cy="369332"/>
          </a:xfrm>
          <a:prstGeom prst="rect">
            <a:avLst/>
          </a:prstGeom>
          <a:noFill/>
        </p:spPr>
        <p:txBody>
          <a:bodyPr wrap="none">
            <a:spAutoFit/>
          </a:bodyPr>
          <a:lstStyle/>
          <a:p>
            <a:pPr fontAlgn="auto">
              <a:spcBef>
                <a:spcPts val="0"/>
              </a:spcBef>
              <a:spcAft>
                <a:spcPts val="0"/>
              </a:spcAft>
              <a:defRPr/>
            </a:pPr>
            <a:r>
              <a:rPr lang="en-US" dirty="0">
                <a:ln>
                  <a:solidFill>
                    <a:srgbClr val="92D050"/>
                  </a:solidFill>
                </a:ln>
                <a:latin typeface="+mn-lt"/>
                <a:cs typeface="+mn-cs"/>
              </a:rPr>
              <a:t>Thread 1</a:t>
            </a:r>
          </a:p>
        </p:txBody>
      </p:sp>
      <p:sp>
        <p:nvSpPr>
          <p:cNvPr id="12" name="TextBox 11"/>
          <p:cNvSpPr txBox="1"/>
          <p:nvPr/>
        </p:nvSpPr>
        <p:spPr>
          <a:xfrm>
            <a:off x="6805429" y="4267200"/>
            <a:ext cx="1064459" cy="369332"/>
          </a:xfrm>
          <a:prstGeom prst="rect">
            <a:avLst/>
          </a:prstGeom>
          <a:noFill/>
        </p:spPr>
        <p:txBody>
          <a:bodyPr wrap="none">
            <a:spAutoFit/>
          </a:bodyPr>
          <a:lstStyle/>
          <a:p>
            <a:pPr fontAlgn="auto">
              <a:spcBef>
                <a:spcPts val="0"/>
              </a:spcBef>
              <a:spcAft>
                <a:spcPts val="0"/>
              </a:spcAft>
              <a:defRPr/>
            </a:pPr>
            <a:r>
              <a:rPr lang="en-US" dirty="0">
                <a:ln>
                  <a:solidFill>
                    <a:srgbClr val="FF0000"/>
                  </a:solidFill>
                </a:ln>
                <a:latin typeface="+mn-lt"/>
                <a:cs typeface="+mn-cs"/>
              </a:rPr>
              <a:t>Thread 2</a:t>
            </a:r>
          </a:p>
        </p:txBody>
      </p:sp>
      <p:sp>
        <p:nvSpPr>
          <p:cNvPr id="13" name="TextBox 12"/>
          <p:cNvSpPr txBox="1">
            <a:spLocks noChangeArrowheads="1"/>
          </p:cNvSpPr>
          <p:nvPr/>
        </p:nvSpPr>
        <p:spPr bwMode="auto">
          <a:xfrm>
            <a:off x="6107111" y="5303839"/>
            <a:ext cx="1293111" cy="369332"/>
          </a:xfrm>
          <a:prstGeom prst="rect">
            <a:avLst/>
          </a:prstGeom>
          <a:noFill/>
          <a:ln w="9525">
            <a:noFill/>
            <a:miter lim="800000"/>
            <a:headEnd/>
            <a:tailEnd/>
          </a:ln>
        </p:spPr>
        <p:txBody>
          <a:bodyPr wrap="none">
            <a:spAutoFit/>
          </a:bodyPr>
          <a:lstStyle/>
          <a:p>
            <a:r>
              <a:rPr lang="en-US">
                <a:solidFill>
                  <a:srgbClr val="FF0000"/>
                </a:solidFill>
                <a:latin typeface="Calibri" pitchFamily="34" charset="0"/>
              </a:rPr>
              <a:t>preemption</a:t>
            </a:r>
          </a:p>
        </p:txBody>
      </p:sp>
      <p:cxnSp>
        <p:nvCxnSpPr>
          <p:cNvPr id="14" name="Straight Arrow Connector 13"/>
          <p:cNvCxnSpPr/>
          <p:nvPr/>
        </p:nvCxnSpPr>
        <p:spPr>
          <a:xfrm rot="10800000">
            <a:off x="8621054" y="6354766"/>
            <a:ext cx="304721" cy="1587"/>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5" name="TextBox 14"/>
          <p:cNvSpPr txBox="1">
            <a:spLocks noChangeArrowheads="1"/>
          </p:cNvSpPr>
          <p:nvPr/>
        </p:nvSpPr>
        <p:spPr bwMode="auto">
          <a:xfrm>
            <a:off x="8938471" y="5562601"/>
            <a:ext cx="1729128" cy="369332"/>
          </a:xfrm>
          <a:prstGeom prst="rect">
            <a:avLst/>
          </a:prstGeom>
          <a:noFill/>
          <a:ln w="9525">
            <a:noFill/>
            <a:miter lim="800000"/>
            <a:headEnd/>
            <a:tailEnd/>
          </a:ln>
        </p:spPr>
        <p:txBody>
          <a:bodyPr wrap="none">
            <a:spAutoFit/>
          </a:bodyPr>
          <a:lstStyle/>
          <a:p>
            <a:r>
              <a:rPr lang="en-US">
                <a:latin typeface="Calibri" pitchFamily="34" charset="0"/>
              </a:rPr>
              <a:t>non-preemption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42" presetClass="path" presetSubtype="0" accel="50000" decel="50000" fill="hold" grpId="1" nodeType="withEffect">
                                  <p:stCondLst>
                                    <p:cond delay="0"/>
                                  </p:stCondLst>
                                  <p:childTnLst>
                                    <p:animMotion origin="layout" path="M -3.33333E-6 -4.44444E-6 L -3.33333E-6 0.15 " pathEditMode="relative" rAng="0" ptsTypes="AA">
                                      <p:cBhvr>
                                        <p:cTn id="26" dur="1000" fill="hold"/>
                                        <p:tgtEl>
                                          <p:spTgt spid="5"/>
                                        </p:tgtEl>
                                        <p:attrNameLst>
                                          <p:attrName>ppt_x</p:attrName>
                                          <p:attrName>ppt_y</p:attrName>
                                        </p:attrNameLst>
                                      </p:cBhvr>
                                      <p:rCtr x="0" y="75"/>
                                    </p:animMotion>
                                  </p:childTnLst>
                                </p:cTn>
                              </p:par>
                              <p:par>
                                <p:cTn id="27" presetID="49" presetClass="path" presetSubtype="0" accel="50000" decel="50000" fill="hold" grpId="0" nodeType="withEffect">
                                  <p:stCondLst>
                                    <p:cond delay="0"/>
                                  </p:stCondLst>
                                  <p:childTnLst>
                                    <p:animMotion origin="layout" path="M 3.33333E-6 3.33333E-6 L 3.33333E-6 0.15555 " pathEditMode="relative" rAng="0" ptsTypes="AA">
                                      <p:cBhvr>
                                        <p:cTn id="28" dur="1000" fill="hold"/>
                                        <p:tgtEl>
                                          <p:spTgt spid="8"/>
                                        </p:tgtEl>
                                        <p:attrNameLst>
                                          <p:attrName>ppt_x</p:attrName>
                                          <p:attrName>ppt_y</p:attrName>
                                        </p:attrNameLst>
                                      </p:cBhvr>
                                      <p:rCtr x="0" y="78"/>
                                    </p:animMotion>
                                  </p:childTnLst>
                                </p:cTn>
                              </p:par>
                            </p:childTnLst>
                          </p:cTn>
                        </p:par>
                        <p:par>
                          <p:cTn id="29" fill="hold">
                            <p:stCondLst>
                              <p:cond delay="1000"/>
                            </p:stCondLst>
                            <p:childTnLst>
                              <p:par>
                                <p:cTn id="30" presetID="1" presetClass="entr" presetSubtype="0" fill="hold" nodeType="afterEffect">
                                  <p:stCondLst>
                                    <p:cond delay="500"/>
                                  </p:stCondLst>
                                  <p:childTnLst>
                                    <p:set>
                                      <p:cBhvr>
                                        <p:cTn id="31" dur="1" fill="hold">
                                          <p:stCondLst>
                                            <p:cond delay="0"/>
                                          </p:stCondLst>
                                        </p:cTn>
                                        <p:tgtEl>
                                          <p:spTgt spid="14"/>
                                        </p:tgtEl>
                                        <p:attrNameLst>
                                          <p:attrName>style.visibility</p:attrName>
                                        </p:attrNameLst>
                                      </p:cBhvr>
                                      <p:to>
                                        <p:strVal val="visible"/>
                                      </p:to>
                                    </p:set>
                                  </p:childTnLst>
                                </p:cTn>
                              </p:par>
                              <p:par>
                                <p:cTn id="32" presetID="1" presetClass="entr" presetSubtype="0" fill="hold" grpId="0" nodeType="withEffect">
                                  <p:stCondLst>
                                    <p:cond delay="500"/>
                                  </p:stCondLst>
                                  <p:childTnLst>
                                    <p:set>
                                      <p:cBhvr>
                                        <p:cTn id="33"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5" grpId="0" animBg="1"/>
      <p:bldP spid="5" grpId="1" animBg="1"/>
      <p:bldP spid="6" grpId="0" animBg="1"/>
      <p:bldP spid="8" grpId="0" animBg="1"/>
      <p:bldP spid="8" grpId="1" animBg="1"/>
      <p:bldP spid="13"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Polynomial state space</a:t>
            </a:r>
            <a:endParaRPr lang="en-US" dirty="0"/>
          </a:p>
        </p:txBody>
      </p:sp>
      <p:sp>
        <p:nvSpPr>
          <p:cNvPr id="3" name="Content Placeholder 2"/>
          <p:cNvSpPr>
            <a:spLocks noGrp="1"/>
          </p:cNvSpPr>
          <p:nvPr>
            <p:ph idx="1"/>
          </p:nvPr>
        </p:nvSpPr>
        <p:spPr>
          <a:xfrm>
            <a:off x="455613" y="1416050"/>
            <a:ext cx="10360501" cy="2133600"/>
          </a:xfrm>
        </p:spPr>
        <p:txBody>
          <a:bodyPr>
            <a:normAutofit fontScale="85000" lnSpcReduction="10000"/>
          </a:bodyPr>
          <a:lstStyle/>
          <a:p>
            <a:r>
              <a:rPr lang="en-US" smtClean="0"/>
              <a:t>Terminating program with fixed inputs and deterministic threads</a:t>
            </a:r>
          </a:p>
          <a:p>
            <a:pPr lvl="1"/>
            <a:r>
              <a:rPr lang="en-US" smtClean="0"/>
              <a:t>n threads, k steps each, c preemptions</a:t>
            </a:r>
          </a:p>
          <a:p>
            <a:r>
              <a:rPr lang="en-US" smtClean="0"/>
              <a:t>Number of executions &lt;= </a:t>
            </a:r>
            <a:r>
              <a:rPr lang="en-US" sz="3000" baseline="-25000" smtClean="0"/>
              <a:t>nk</a:t>
            </a:r>
            <a:r>
              <a:rPr lang="en-US" smtClean="0"/>
              <a:t>C</a:t>
            </a:r>
            <a:r>
              <a:rPr lang="en-US" sz="3000" baseline="-26000" smtClean="0"/>
              <a:t>c</a:t>
            </a:r>
            <a:r>
              <a:rPr lang="en-US" smtClean="0"/>
              <a:t> . (n+c)! </a:t>
            </a:r>
          </a:p>
          <a:p>
            <a:pPr>
              <a:buNone/>
            </a:pPr>
            <a:r>
              <a:rPr lang="en-US" smtClean="0"/>
              <a:t>                                              = O( (n</a:t>
            </a:r>
            <a:r>
              <a:rPr lang="en-US" baseline="30000" smtClean="0"/>
              <a:t>2</a:t>
            </a:r>
            <a:r>
              <a:rPr lang="en-US" smtClean="0"/>
              <a:t>k)</a:t>
            </a:r>
            <a:r>
              <a:rPr lang="en-US" baseline="30000" smtClean="0"/>
              <a:t>c</a:t>
            </a:r>
            <a:r>
              <a:rPr lang="en-US" smtClean="0"/>
              <a:t>. n! )</a:t>
            </a:r>
          </a:p>
          <a:p>
            <a:pPr lvl="1">
              <a:lnSpc>
                <a:spcPct val="170000"/>
              </a:lnSpc>
              <a:buNone/>
            </a:pPr>
            <a:r>
              <a:rPr lang="en-US" smtClean="0"/>
              <a:t>                               Exponential in n and c, </a:t>
            </a:r>
            <a:r>
              <a:rPr lang="en-US" smtClean="0">
                <a:solidFill>
                  <a:srgbClr val="FF0000"/>
                </a:solidFill>
              </a:rPr>
              <a:t>but not in k</a:t>
            </a:r>
            <a:endParaRPr lang="en-US" dirty="0" smtClean="0">
              <a:solidFill>
                <a:srgbClr val="FF0000"/>
              </a:solidFill>
            </a:endParaRPr>
          </a:p>
        </p:txBody>
      </p:sp>
      <p:sp>
        <p:nvSpPr>
          <p:cNvPr id="4" name="Rounded Rectangle 3"/>
          <p:cNvSpPr/>
          <p:nvPr/>
        </p:nvSpPr>
        <p:spPr>
          <a:xfrm>
            <a:off x="1929899" y="3962400"/>
            <a:ext cx="1015735" cy="22860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dirty="0" smtClean="0">
                <a:solidFill>
                  <a:schemeClr val="bg2"/>
                </a:solidFill>
              </a:rPr>
              <a:t>x = 1;</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y = k;</a:t>
            </a:r>
          </a:p>
        </p:txBody>
      </p:sp>
      <p:sp>
        <p:nvSpPr>
          <p:cNvPr id="5" name="Rounded Rectangle 4"/>
          <p:cNvSpPr/>
          <p:nvPr/>
        </p:nvSpPr>
        <p:spPr>
          <a:xfrm>
            <a:off x="3656649" y="3962400"/>
            <a:ext cx="1015735" cy="22860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dirty="0" smtClean="0">
                <a:solidFill>
                  <a:schemeClr val="bg2"/>
                </a:solidFill>
              </a:rPr>
              <a:t>x = 1;</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  </a:t>
            </a:r>
          </a:p>
          <a:p>
            <a:r>
              <a:rPr lang="en-US" dirty="0" smtClean="0">
                <a:solidFill>
                  <a:schemeClr val="bg2"/>
                </a:solidFill>
              </a:rPr>
              <a:t>y = k;</a:t>
            </a:r>
          </a:p>
        </p:txBody>
      </p:sp>
      <p:sp>
        <p:nvSpPr>
          <p:cNvPr id="6" name="TextBox 5"/>
          <p:cNvSpPr txBox="1"/>
          <p:nvPr/>
        </p:nvSpPr>
        <p:spPr>
          <a:xfrm>
            <a:off x="1828326" y="3581400"/>
            <a:ext cx="1064459" cy="369332"/>
          </a:xfrm>
          <a:prstGeom prst="rect">
            <a:avLst/>
          </a:prstGeom>
          <a:noFill/>
        </p:spPr>
        <p:txBody>
          <a:bodyPr wrap="none" rtlCol="0">
            <a:spAutoFit/>
          </a:bodyPr>
          <a:lstStyle/>
          <a:p>
            <a:r>
              <a:rPr lang="en-US" dirty="0" smtClean="0">
                <a:ln>
                  <a:solidFill>
                    <a:srgbClr val="92D050"/>
                  </a:solidFill>
                </a:ln>
              </a:rPr>
              <a:t>Thread 1</a:t>
            </a:r>
            <a:endParaRPr lang="en-US" dirty="0">
              <a:ln>
                <a:solidFill>
                  <a:srgbClr val="92D050"/>
                </a:solidFill>
              </a:ln>
            </a:endParaRPr>
          </a:p>
        </p:txBody>
      </p:sp>
      <p:sp>
        <p:nvSpPr>
          <p:cNvPr id="7" name="TextBox 6"/>
          <p:cNvSpPr txBox="1"/>
          <p:nvPr/>
        </p:nvSpPr>
        <p:spPr>
          <a:xfrm>
            <a:off x="3555076" y="3581400"/>
            <a:ext cx="1064459" cy="369332"/>
          </a:xfrm>
          <a:prstGeom prst="rect">
            <a:avLst/>
          </a:prstGeom>
          <a:noFill/>
        </p:spPr>
        <p:txBody>
          <a:bodyPr wrap="none" rtlCol="0">
            <a:spAutoFit/>
          </a:bodyPr>
          <a:lstStyle/>
          <a:p>
            <a:r>
              <a:rPr lang="en-US" dirty="0" smtClean="0">
                <a:ln>
                  <a:solidFill>
                    <a:srgbClr val="FF0000"/>
                  </a:solidFill>
                </a:ln>
              </a:rPr>
              <a:t>Thread 2</a:t>
            </a:r>
            <a:endParaRPr lang="en-US" dirty="0">
              <a:ln>
                <a:solidFill>
                  <a:srgbClr val="FF0000"/>
                </a:solidFill>
              </a:ln>
            </a:endParaRPr>
          </a:p>
        </p:txBody>
      </p:sp>
      <p:sp>
        <p:nvSpPr>
          <p:cNvPr id="8" name="Rounded Rectangle 7"/>
          <p:cNvSpPr/>
          <p:nvPr/>
        </p:nvSpPr>
        <p:spPr>
          <a:xfrm>
            <a:off x="1929899" y="3962400"/>
            <a:ext cx="1015735" cy="16002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dirty="0" smtClean="0">
                <a:solidFill>
                  <a:schemeClr val="bg2"/>
                </a:solidFill>
              </a:rPr>
              <a:t>x = 1;</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p:txBody>
      </p:sp>
      <p:sp>
        <p:nvSpPr>
          <p:cNvPr id="9" name="Rounded Rectangle 8"/>
          <p:cNvSpPr/>
          <p:nvPr/>
        </p:nvSpPr>
        <p:spPr>
          <a:xfrm>
            <a:off x="3656649" y="3962400"/>
            <a:ext cx="1015735" cy="1143000"/>
          </a:xfrm>
          <a:prstGeom prst="roundRect">
            <a:avLst/>
          </a:prstGeom>
          <a:gradFill>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p:spPr>
        <p:style>
          <a:lnRef idx="1">
            <a:schemeClr val="accent2"/>
          </a:lnRef>
          <a:fillRef idx="2">
            <a:schemeClr val="accent2"/>
          </a:fillRef>
          <a:effectRef idx="1">
            <a:schemeClr val="accent2"/>
          </a:effectRef>
          <a:fontRef idx="minor">
            <a:schemeClr val="dk1"/>
          </a:fontRef>
        </p:style>
        <p:txBody>
          <a:bodyPr rtlCol="0" anchor="ctr"/>
          <a:lstStyle/>
          <a:p>
            <a:r>
              <a:rPr lang="en-US" dirty="0" smtClean="0">
                <a:solidFill>
                  <a:schemeClr val="bg2"/>
                </a:solidFill>
              </a:rPr>
              <a:t>x = 1;</a:t>
            </a:r>
          </a:p>
          <a:p>
            <a:r>
              <a:rPr lang="en-US" dirty="0" smtClean="0">
                <a:solidFill>
                  <a:schemeClr val="bg2"/>
                </a:solidFill>
              </a:rPr>
              <a:t>  …</a:t>
            </a:r>
          </a:p>
          <a:p>
            <a:r>
              <a:rPr lang="en-US" dirty="0" smtClean="0">
                <a:solidFill>
                  <a:schemeClr val="bg2"/>
                </a:solidFill>
              </a:rPr>
              <a:t>  …</a:t>
            </a:r>
          </a:p>
          <a:p>
            <a:r>
              <a:rPr lang="en-US" dirty="0" smtClean="0">
                <a:solidFill>
                  <a:schemeClr val="bg2"/>
                </a:solidFill>
              </a:rPr>
              <a:t>  …</a:t>
            </a:r>
          </a:p>
        </p:txBody>
      </p:sp>
      <p:sp>
        <p:nvSpPr>
          <p:cNvPr id="10" name="Rounded Rectangle 9"/>
          <p:cNvSpPr/>
          <p:nvPr/>
        </p:nvSpPr>
        <p:spPr>
          <a:xfrm>
            <a:off x="1929899" y="5638800"/>
            <a:ext cx="1015735" cy="6096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dirty="0" smtClean="0">
                <a:solidFill>
                  <a:schemeClr val="bg2"/>
                </a:solidFill>
              </a:rPr>
              <a:t>  …</a:t>
            </a:r>
          </a:p>
          <a:p>
            <a:r>
              <a:rPr lang="en-US" dirty="0" smtClean="0">
                <a:solidFill>
                  <a:schemeClr val="bg2"/>
                </a:solidFill>
              </a:rPr>
              <a:t>y = k;</a:t>
            </a:r>
          </a:p>
        </p:txBody>
      </p:sp>
      <p:sp>
        <p:nvSpPr>
          <p:cNvPr id="11" name="Rounded Rectangle 10"/>
          <p:cNvSpPr/>
          <p:nvPr/>
        </p:nvSpPr>
        <p:spPr>
          <a:xfrm>
            <a:off x="3656649" y="5181600"/>
            <a:ext cx="1015735" cy="533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dirty="0" smtClean="0">
                <a:solidFill>
                  <a:schemeClr val="bg2"/>
                </a:solidFill>
              </a:rPr>
              <a:t>  …</a:t>
            </a:r>
          </a:p>
          <a:p>
            <a:r>
              <a:rPr lang="en-US" dirty="0" smtClean="0">
                <a:solidFill>
                  <a:schemeClr val="bg2"/>
                </a:solidFill>
              </a:rPr>
              <a:t>  …  </a:t>
            </a:r>
          </a:p>
        </p:txBody>
      </p:sp>
      <p:sp>
        <p:nvSpPr>
          <p:cNvPr id="12" name="Rounded Rectangle 11"/>
          <p:cNvSpPr/>
          <p:nvPr/>
        </p:nvSpPr>
        <p:spPr>
          <a:xfrm>
            <a:off x="3656649" y="5791200"/>
            <a:ext cx="1015735" cy="457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dirty="0" smtClean="0">
                <a:solidFill>
                  <a:schemeClr val="bg2"/>
                </a:solidFill>
              </a:rPr>
              <a:t>y = k;</a:t>
            </a:r>
          </a:p>
        </p:txBody>
      </p:sp>
      <p:sp>
        <p:nvSpPr>
          <p:cNvPr id="14" name="TextBox 13"/>
          <p:cNvSpPr txBox="1"/>
          <p:nvPr/>
        </p:nvSpPr>
        <p:spPr>
          <a:xfrm>
            <a:off x="6703856" y="3810000"/>
            <a:ext cx="3713774" cy="369332"/>
          </a:xfrm>
          <a:prstGeom prst="rect">
            <a:avLst/>
          </a:prstGeom>
        </p:spPr>
        <p:txBody>
          <a:bodyPr wrap="none" rtlCol="0">
            <a:spAutoFit/>
          </a:bodyPr>
          <a:lstStyle/>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Choose c preemption points</a:t>
            </a:r>
            <a:endParaRPr lang="en-US" sz="2000" dirty="0">
              <a:solidFill>
                <a:schemeClr val="bg1"/>
              </a:solidFill>
            </a:endParaRPr>
          </a:p>
        </p:txBody>
      </p:sp>
      <p:cxnSp>
        <p:nvCxnSpPr>
          <p:cNvPr id="57" name="Straight Arrow Connector 56"/>
          <p:cNvCxnSpPr/>
          <p:nvPr/>
        </p:nvCxnSpPr>
        <p:spPr>
          <a:xfrm rot="10800000">
            <a:off x="4773956" y="5105400"/>
            <a:ext cx="304721" cy="1588"/>
          </a:xfrm>
          <a:prstGeom prst="straightConnector1">
            <a:avLst/>
          </a:prstGeom>
          <a:ln>
            <a:solidFill>
              <a:srgbClr val="FF0000"/>
            </a:solidFill>
            <a:prstDash val="solid"/>
            <a:tailEnd type="triangle"/>
          </a:ln>
        </p:spPr>
        <p:style>
          <a:lnRef idx="2">
            <a:schemeClr val="accent2"/>
          </a:lnRef>
          <a:fillRef idx="0">
            <a:schemeClr val="accent2"/>
          </a:fillRef>
          <a:effectRef idx="1">
            <a:schemeClr val="accent2"/>
          </a:effectRef>
          <a:fontRef idx="minor">
            <a:schemeClr val="tx1"/>
          </a:fontRef>
        </p:style>
      </p:cxnSp>
      <p:cxnSp>
        <p:nvCxnSpPr>
          <p:cNvPr id="59" name="Straight Arrow Connector 58"/>
          <p:cNvCxnSpPr/>
          <p:nvPr/>
        </p:nvCxnSpPr>
        <p:spPr>
          <a:xfrm rot="10800000">
            <a:off x="4773956" y="5715000"/>
            <a:ext cx="304721" cy="1588"/>
          </a:xfrm>
          <a:prstGeom prst="straightConnector1">
            <a:avLst/>
          </a:prstGeom>
          <a:ln>
            <a:solidFill>
              <a:srgbClr val="FF0000"/>
            </a:solidFill>
            <a:prstDash val="solid"/>
            <a:tailEnd type="triangle"/>
          </a:ln>
        </p:spPr>
        <p:style>
          <a:lnRef idx="2">
            <a:schemeClr val="accent2"/>
          </a:lnRef>
          <a:fillRef idx="0">
            <a:schemeClr val="accent2"/>
          </a:fillRef>
          <a:effectRef idx="1">
            <a:schemeClr val="accent2"/>
          </a:effectRef>
          <a:fontRef idx="minor">
            <a:schemeClr val="tx1"/>
          </a:fontRef>
        </p:style>
      </p:cxnSp>
      <p:cxnSp>
        <p:nvCxnSpPr>
          <p:cNvPr id="64" name="Straight Arrow Connector 63"/>
          <p:cNvCxnSpPr/>
          <p:nvPr/>
        </p:nvCxnSpPr>
        <p:spPr>
          <a:xfrm rot="10800000">
            <a:off x="3047206" y="5638800"/>
            <a:ext cx="304721" cy="1588"/>
          </a:xfrm>
          <a:prstGeom prst="straightConnector1">
            <a:avLst/>
          </a:prstGeom>
          <a:ln>
            <a:solidFill>
              <a:srgbClr val="FF0000"/>
            </a:solidFill>
            <a:prstDash val="solid"/>
            <a:tailEnd type="triangle"/>
          </a:ln>
        </p:spPr>
        <p:style>
          <a:lnRef idx="2">
            <a:schemeClr val="accent2"/>
          </a:lnRef>
          <a:fillRef idx="0">
            <a:schemeClr val="accent2"/>
          </a:fillRef>
          <a:effectRef idx="1">
            <a:schemeClr val="accent2"/>
          </a:effectRef>
          <a:fontRef idx="minor">
            <a:schemeClr val="tx1"/>
          </a:fontRef>
        </p:style>
      </p:cxnSp>
      <p:sp>
        <p:nvSpPr>
          <p:cNvPr id="79" name="TextBox 78"/>
          <p:cNvSpPr txBox="1"/>
          <p:nvPr/>
        </p:nvSpPr>
        <p:spPr>
          <a:xfrm>
            <a:off x="6703855" y="4267200"/>
            <a:ext cx="3652410" cy="369332"/>
          </a:xfrm>
          <a:prstGeom prst="rect">
            <a:avLst/>
          </a:prstGeom>
        </p:spPr>
        <p:txBody>
          <a:bodyPr wrap="none" rtlCol="0">
            <a:spAutoFit/>
          </a:bodyPr>
          <a:lstStyle/>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Permute </a:t>
            </a:r>
            <a:r>
              <a:rPr lang="en-US" sz="2000" dirty="0" err="1" smtClean="0">
                <a:solidFill>
                  <a:schemeClr val="bg1"/>
                </a:solidFill>
              </a:rPr>
              <a:t>n+c</a:t>
            </a:r>
            <a:r>
              <a:rPr lang="en-US" sz="2000" dirty="0" smtClean="0">
                <a:solidFill>
                  <a:schemeClr val="bg1"/>
                </a:solidFill>
              </a:rPr>
              <a:t> atomic blocks</a:t>
            </a:r>
            <a:endParaRPr lang="en-US" sz="2000"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1" grpId="0" animBg="1"/>
      <p:bldP spid="12" grpId="0" animBg="1"/>
      <p:bldP spid="14" grpId="0"/>
      <p:bldP spid="7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Lots of Bugs with 2 Preemptions</a:t>
            </a:r>
            <a:endParaRPr lang="en-US" dirty="0"/>
          </a:p>
        </p:txBody>
      </p:sp>
      <p:graphicFrame>
        <p:nvGraphicFramePr>
          <p:cNvPr id="4" name="Content Placeholder 3"/>
          <p:cNvGraphicFramePr>
            <a:graphicFrameLocks noGrp="1"/>
          </p:cNvGraphicFramePr>
          <p:nvPr>
            <p:ph idx="1"/>
          </p:nvPr>
        </p:nvGraphicFramePr>
        <p:xfrm>
          <a:off x="508000" y="1412875"/>
          <a:ext cx="11174973" cy="4480560"/>
        </p:xfrm>
        <a:graphic>
          <a:graphicData uri="http://schemas.openxmlformats.org/drawingml/2006/table">
            <a:tbl>
              <a:tblPr firstRow="1" bandRow="1">
                <a:tableStyleId>{21E4AEA4-8DFA-4A89-87EB-49C32662AFE0}</a:tableStyleId>
              </a:tblPr>
              <a:tblGrid>
                <a:gridCol w="3724991"/>
                <a:gridCol w="3724991"/>
                <a:gridCol w="3724991"/>
              </a:tblGrid>
              <a:tr h="373380">
                <a:tc>
                  <a:txBody>
                    <a:bodyPr/>
                    <a:lstStyle/>
                    <a:p>
                      <a:r>
                        <a:rPr lang="en-US" dirty="0" smtClean="0"/>
                        <a:t>Program</a:t>
                      </a:r>
                      <a:endParaRPr lang="en-US" dirty="0"/>
                    </a:p>
                  </a:txBody>
                  <a:tcPr marL="194347" marR="194347"/>
                </a:tc>
                <a:tc>
                  <a:txBody>
                    <a:bodyPr/>
                    <a:lstStyle/>
                    <a:p>
                      <a:r>
                        <a:rPr lang="en-US" dirty="0" smtClean="0"/>
                        <a:t>Lines of code </a:t>
                      </a:r>
                      <a:endParaRPr lang="en-US" dirty="0"/>
                    </a:p>
                  </a:txBody>
                  <a:tcPr marL="194347" marR="194347"/>
                </a:tc>
                <a:tc>
                  <a:txBody>
                    <a:bodyPr/>
                    <a:lstStyle/>
                    <a:p>
                      <a:r>
                        <a:rPr lang="en-US" dirty="0" smtClean="0"/>
                        <a:t>Bugs</a:t>
                      </a:r>
                      <a:endParaRPr lang="en-US" dirty="0"/>
                    </a:p>
                  </a:txBody>
                  <a:tcPr marL="194347" marR="194347"/>
                </a:tc>
              </a:tr>
              <a:tr h="373380">
                <a:tc>
                  <a:txBody>
                    <a:bodyPr/>
                    <a:lstStyle/>
                    <a:p>
                      <a:r>
                        <a:rPr lang="en-US" dirty="0" smtClean="0"/>
                        <a:t>Work Stealing Q</a:t>
                      </a:r>
                      <a:endParaRPr lang="en-US" dirty="0"/>
                    </a:p>
                  </a:txBody>
                  <a:tcPr marL="194347" marR="194347"/>
                </a:tc>
                <a:tc>
                  <a:txBody>
                    <a:bodyPr/>
                    <a:lstStyle/>
                    <a:p>
                      <a:r>
                        <a:rPr lang="en-US" dirty="0" smtClean="0"/>
                        <a:t>4K</a:t>
                      </a:r>
                      <a:endParaRPr lang="en-US" dirty="0"/>
                    </a:p>
                  </a:txBody>
                  <a:tcPr marL="194347" marR="194347"/>
                </a:tc>
                <a:tc>
                  <a:txBody>
                    <a:bodyPr/>
                    <a:lstStyle/>
                    <a:p>
                      <a:r>
                        <a:rPr lang="en-US" dirty="0" smtClean="0"/>
                        <a:t>4</a:t>
                      </a:r>
                      <a:endParaRPr lang="en-US" dirty="0"/>
                    </a:p>
                  </a:txBody>
                  <a:tcPr marL="194347" marR="194347"/>
                </a:tc>
              </a:tr>
              <a:tr h="373380">
                <a:tc>
                  <a:txBody>
                    <a:bodyPr/>
                    <a:lstStyle/>
                    <a:p>
                      <a:r>
                        <a:rPr lang="en-US" dirty="0" smtClean="0"/>
                        <a:t>CDS</a:t>
                      </a:r>
                      <a:endParaRPr lang="en-US" dirty="0"/>
                    </a:p>
                  </a:txBody>
                  <a:tcPr marL="194347" marR="194347"/>
                </a:tc>
                <a:tc>
                  <a:txBody>
                    <a:bodyPr/>
                    <a:lstStyle/>
                    <a:p>
                      <a:r>
                        <a:rPr lang="en-US" dirty="0" smtClean="0"/>
                        <a:t>6K</a:t>
                      </a:r>
                      <a:endParaRPr lang="en-US" dirty="0"/>
                    </a:p>
                  </a:txBody>
                  <a:tcPr marL="194347" marR="194347"/>
                </a:tc>
                <a:tc>
                  <a:txBody>
                    <a:bodyPr/>
                    <a:lstStyle/>
                    <a:p>
                      <a:r>
                        <a:rPr lang="en-US" dirty="0" smtClean="0"/>
                        <a:t>1</a:t>
                      </a:r>
                      <a:endParaRPr lang="en-US" dirty="0"/>
                    </a:p>
                  </a:txBody>
                  <a:tcPr marL="194347" marR="194347"/>
                </a:tc>
              </a:tr>
              <a:tr h="373380">
                <a:tc>
                  <a:txBody>
                    <a:bodyPr/>
                    <a:lstStyle/>
                    <a:p>
                      <a:r>
                        <a:rPr lang="en-US" dirty="0" smtClean="0"/>
                        <a:t>CCR</a:t>
                      </a:r>
                      <a:endParaRPr lang="en-US" dirty="0"/>
                    </a:p>
                  </a:txBody>
                  <a:tcPr marL="194347" marR="194347"/>
                </a:tc>
                <a:tc>
                  <a:txBody>
                    <a:bodyPr/>
                    <a:lstStyle/>
                    <a:p>
                      <a:r>
                        <a:rPr lang="en-US" dirty="0" smtClean="0"/>
                        <a:t>9K</a:t>
                      </a:r>
                      <a:endParaRPr lang="en-US" dirty="0"/>
                    </a:p>
                  </a:txBody>
                  <a:tcPr marL="194347" marR="194347"/>
                </a:tc>
                <a:tc>
                  <a:txBody>
                    <a:bodyPr/>
                    <a:lstStyle/>
                    <a:p>
                      <a:r>
                        <a:rPr lang="en-US" dirty="0" smtClean="0"/>
                        <a:t>3</a:t>
                      </a:r>
                      <a:endParaRPr lang="en-US" dirty="0"/>
                    </a:p>
                  </a:txBody>
                  <a:tcPr marL="194347" marR="194347"/>
                </a:tc>
              </a:tr>
              <a:tr h="373380">
                <a:tc>
                  <a:txBody>
                    <a:bodyPr/>
                    <a:lstStyle/>
                    <a:p>
                      <a:r>
                        <a:rPr lang="en-US" dirty="0" err="1" smtClean="0"/>
                        <a:t>ConcRT</a:t>
                      </a:r>
                      <a:endParaRPr lang="en-US" dirty="0"/>
                    </a:p>
                  </a:txBody>
                  <a:tcPr marL="194347" marR="194347"/>
                </a:tc>
                <a:tc>
                  <a:txBody>
                    <a:bodyPr/>
                    <a:lstStyle/>
                    <a:p>
                      <a:r>
                        <a:rPr lang="en-US" dirty="0" smtClean="0"/>
                        <a:t>16K</a:t>
                      </a:r>
                      <a:endParaRPr lang="en-US" dirty="0"/>
                    </a:p>
                  </a:txBody>
                  <a:tcPr marL="194347" marR="194347"/>
                </a:tc>
                <a:tc>
                  <a:txBody>
                    <a:bodyPr/>
                    <a:lstStyle/>
                    <a:p>
                      <a:r>
                        <a:rPr lang="en-US" dirty="0" smtClean="0"/>
                        <a:t>4</a:t>
                      </a:r>
                      <a:endParaRPr lang="en-US" dirty="0"/>
                    </a:p>
                  </a:txBody>
                  <a:tcPr marL="194347" marR="194347"/>
                </a:tc>
              </a:tr>
              <a:tr h="373380">
                <a:tc>
                  <a:txBody>
                    <a:bodyPr/>
                    <a:lstStyle/>
                    <a:p>
                      <a:r>
                        <a:rPr lang="en-US" dirty="0" smtClean="0"/>
                        <a:t>Dryad</a:t>
                      </a:r>
                    </a:p>
                  </a:txBody>
                  <a:tcPr marL="194347" marR="194347"/>
                </a:tc>
                <a:tc>
                  <a:txBody>
                    <a:bodyPr/>
                    <a:lstStyle/>
                    <a:p>
                      <a:r>
                        <a:rPr lang="en-US" dirty="0" smtClean="0"/>
                        <a:t>18K</a:t>
                      </a:r>
                      <a:endParaRPr lang="en-US" dirty="0"/>
                    </a:p>
                  </a:txBody>
                  <a:tcPr marL="194347" marR="194347"/>
                </a:tc>
                <a:tc>
                  <a:txBody>
                    <a:bodyPr/>
                    <a:lstStyle/>
                    <a:p>
                      <a:r>
                        <a:rPr lang="en-US" dirty="0" smtClean="0"/>
                        <a:t>7</a:t>
                      </a:r>
                      <a:endParaRPr lang="en-US" dirty="0"/>
                    </a:p>
                  </a:txBody>
                  <a:tcPr marL="194347" marR="194347"/>
                </a:tc>
              </a:tr>
              <a:tr h="373380">
                <a:tc>
                  <a:txBody>
                    <a:bodyPr/>
                    <a:lstStyle/>
                    <a:p>
                      <a:r>
                        <a:rPr lang="en-US" dirty="0" smtClean="0"/>
                        <a:t>APE</a:t>
                      </a:r>
                    </a:p>
                  </a:txBody>
                  <a:tcPr marL="194347" marR="194347"/>
                </a:tc>
                <a:tc>
                  <a:txBody>
                    <a:bodyPr/>
                    <a:lstStyle/>
                    <a:p>
                      <a:r>
                        <a:rPr lang="en-US" dirty="0" smtClean="0"/>
                        <a:t>19K</a:t>
                      </a:r>
                      <a:endParaRPr lang="en-US" dirty="0"/>
                    </a:p>
                  </a:txBody>
                  <a:tcPr marL="194347" marR="194347"/>
                </a:tc>
                <a:tc>
                  <a:txBody>
                    <a:bodyPr/>
                    <a:lstStyle/>
                    <a:p>
                      <a:r>
                        <a:rPr lang="en-US" dirty="0" smtClean="0"/>
                        <a:t>4</a:t>
                      </a:r>
                      <a:endParaRPr lang="en-US" dirty="0"/>
                    </a:p>
                  </a:txBody>
                  <a:tcPr marL="194347" marR="194347"/>
                </a:tc>
              </a:tr>
              <a:tr h="373380">
                <a:tc>
                  <a:txBody>
                    <a:bodyPr/>
                    <a:lstStyle/>
                    <a:p>
                      <a:r>
                        <a:rPr lang="en-US" dirty="0" smtClean="0"/>
                        <a:t>STM</a:t>
                      </a:r>
                      <a:endParaRPr lang="en-US" dirty="0"/>
                    </a:p>
                  </a:txBody>
                  <a:tcPr marL="194347" marR="194347"/>
                </a:tc>
                <a:tc>
                  <a:txBody>
                    <a:bodyPr/>
                    <a:lstStyle/>
                    <a:p>
                      <a:r>
                        <a:rPr lang="en-US" dirty="0" smtClean="0"/>
                        <a:t>20K</a:t>
                      </a:r>
                      <a:endParaRPr lang="en-US" dirty="0"/>
                    </a:p>
                  </a:txBody>
                  <a:tcPr marL="194347" marR="194347"/>
                </a:tc>
                <a:tc>
                  <a:txBody>
                    <a:bodyPr/>
                    <a:lstStyle/>
                    <a:p>
                      <a:r>
                        <a:rPr lang="en-US" dirty="0" smtClean="0"/>
                        <a:t>2</a:t>
                      </a:r>
                      <a:endParaRPr lang="en-US" dirty="0"/>
                    </a:p>
                  </a:txBody>
                  <a:tcPr marL="194347" marR="194347"/>
                </a:tc>
              </a:tr>
              <a:tr h="373380">
                <a:tc>
                  <a:txBody>
                    <a:bodyPr/>
                    <a:lstStyle/>
                    <a:p>
                      <a:r>
                        <a:rPr lang="en-US" dirty="0" smtClean="0"/>
                        <a:t>TPL</a:t>
                      </a:r>
                      <a:endParaRPr lang="en-US" dirty="0"/>
                    </a:p>
                  </a:txBody>
                  <a:tcPr marL="194347" marR="194347"/>
                </a:tc>
                <a:tc>
                  <a:txBody>
                    <a:bodyPr/>
                    <a:lstStyle/>
                    <a:p>
                      <a:r>
                        <a:rPr lang="en-US" dirty="0" smtClean="0"/>
                        <a:t>24K</a:t>
                      </a:r>
                      <a:endParaRPr lang="en-US" dirty="0"/>
                    </a:p>
                  </a:txBody>
                  <a:tcPr marL="194347" marR="194347"/>
                </a:tc>
                <a:tc>
                  <a:txBody>
                    <a:bodyPr/>
                    <a:lstStyle/>
                    <a:p>
                      <a:r>
                        <a:rPr lang="en-US" dirty="0" smtClean="0"/>
                        <a:t>9</a:t>
                      </a:r>
                      <a:endParaRPr lang="en-US" dirty="0"/>
                    </a:p>
                  </a:txBody>
                  <a:tcPr marL="194347" marR="194347"/>
                </a:tc>
              </a:tr>
              <a:tr h="373380">
                <a:tc>
                  <a:txBody>
                    <a:bodyPr/>
                    <a:lstStyle/>
                    <a:p>
                      <a:r>
                        <a:rPr lang="en-US" dirty="0" smtClean="0"/>
                        <a:t>PLINQ</a:t>
                      </a:r>
                      <a:endParaRPr lang="en-US" dirty="0"/>
                    </a:p>
                  </a:txBody>
                  <a:tcPr marL="194347" marR="194347"/>
                </a:tc>
                <a:tc>
                  <a:txBody>
                    <a:bodyPr/>
                    <a:lstStyle/>
                    <a:p>
                      <a:r>
                        <a:rPr lang="en-US" dirty="0" smtClean="0"/>
                        <a:t>24K</a:t>
                      </a:r>
                      <a:endParaRPr lang="en-US" dirty="0"/>
                    </a:p>
                  </a:txBody>
                  <a:tcPr marL="194347" marR="194347"/>
                </a:tc>
                <a:tc>
                  <a:txBody>
                    <a:bodyPr/>
                    <a:lstStyle/>
                    <a:p>
                      <a:r>
                        <a:rPr lang="en-US" dirty="0" smtClean="0"/>
                        <a:t>1</a:t>
                      </a:r>
                      <a:endParaRPr lang="en-US" dirty="0"/>
                    </a:p>
                  </a:txBody>
                  <a:tcPr marL="194347" marR="194347"/>
                </a:tc>
              </a:tr>
              <a:tr h="373380">
                <a:tc>
                  <a:txBody>
                    <a:bodyPr/>
                    <a:lstStyle/>
                    <a:p>
                      <a:r>
                        <a:rPr lang="en-US" dirty="0" smtClean="0"/>
                        <a:t>Singularity</a:t>
                      </a:r>
                    </a:p>
                  </a:txBody>
                  <a:tcPr marL="194347" marR="194347"/>
                </a:tc>
                <a:tc>
                  <a:txBody>
                    <a:bodyPr/>
                    <a:lstStyle/>
                    <a:p>
                      <a:r>
                        <a:rPr lang="en-US" dirty="0" smtClean="0"/>
                        <a:t>175K</a:t>
                      </a:r>
                      <a:endParaRPr lang="en-US" dirty="0"/>
                    </a:p>
                  </a:txBody>
                  <a:tcPr marL="194347" marR="194347"/>
                </a:tc>
                <a:tc>
                  <a:txBody>
                    <a:bodyPr/>
                    <a:lstStyle/>
                    <a:p>
                      <a:r>
                        <a:rPr lang="en-US" dirty="0" smtClean="0"/>
                        <a:t>2</a:t>
                      </a:r>
                      <a:endParaRPr lang="en-US" dirty="0"/>
                    </a:p>
                  </a:txBody>
                  <a:tcPr marL="194347" marR="194347"/>
                </a:tc>
              </a:tr>
              <a:tr h="373380">
                <a:tc>
                  <a:txBody>
                    <a:bodyPr/>
                    <a:lstStyle/>
                    <a:p>
                      <a:endParaRPr lang="en-US" dirty="0" smtClean="0"/>
                    </a:p>
                  </a:txBody>
                  <a:tcPr marL="194347" marR="194347"/>
                </a:tc>
                <a:tc>
                  <a:txBody>
                    <a:bodyPr/>
                    <a:lstStyle/>
                    <a:p>
                      <a:endParaRPr lang="en-US" dirty="0"/>
                    </a:p>
                  </a:txBody>
                  <a:tcPr marL="194347" marR="194347"/>
                </a:tc>
                <a:tc>
                  <a:txBody>
                    <a:bodyPr/>
                    <a:lstStyle/>
                    <a:p>
                      <a:r>
                        <a:rPr lang="en-US" dirty="0" smtClean="0"/>
                        <a:t>37 (total)</a:t>
                      </a:r>
                      <a:endParaRPr lang="en-US" dirty="0"/>
                    </a:p>
                  </a:txBody>
                  <a:tcPr marL="194347" marR="194347"/>
                </a:tc>
              </a:tr>
            </a:tbl>
          </a:graphicData>
        </a:graphic>
      </p:graphicFrame>
      <p:sp>
        <p:nvSpPr>
          <p:cNvPr id="5" name="TextBox 4"/>
          <p:cNvSpPr txBox="1"/>
          <p:nvPr/>
        </p:nvSpPr>
        <p:spPr>
          <a:xfrm>
            <a:off x="4570809" y="6096000"/>
            <a:ext cx="4349652" cy="369332"/>
          </a:xfrm>
          <a:prstGeom prst="rect">
            <a:avLst/>
          </a:prstGeom>
          <a:noFill/>
        </p:spPr>
        <p:txBody>
          <a:bodyPr wrap="none" rtlCol="0">
            <a:spAutoFit/>
          </a:bodyPr>
          <a:lstStyle/>
          <a:p>
            <a:r>
              <a:rPr lang="en-US" dirty="0" smtClean="0"/>
              <a:t>Acknowledgement: testers from PCP team</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Outline</a:t>
            </a:r>
            <a:endParaRPr lang="en-US" dirty="0"/>
          </a:p>
        </p:txBody>
      </p:sp>
      <p:sp>
        <p:nvSpPr>
          <p:cNvPr id="3" name="Content Placeholder 2"/>
          <p:cNvSpPr>
            <a:spLocks noGrp="1"/>
          </p:cNvSpPr>
          <p:nvPr>
            <p:ph idx="1"/>
          </p:nvPr>
        </p:nvSpPr>
        <p:spPr/>
        <p:txBody>
          <a:bodyPr/>
          <a:lstStyle/>
          <a:p>
            <a:r>
              <a:rPr lang="en-US" smtClean="0"/>
              <a:t>Preemption bounding</a:t>
            </a:r>
          </a:p>
          <a:p>
            <a:pPr lvl="1"/>
            <a:r>
              <a:rPr lang="en-US" smtClean="0"/>
              <a:t>Makes CHESS effective on deep state spaces</a:t>
            </a:r>
          </a:p>
          <a:p>
            <a:r>
              <a:rPr lang="en-US" smtClean="0"/>
              <a:t>Fair stateless model checking</a:t>
            </a:r>
          </a:p>
          <a:p>
            <a:pPr lvl="1"/>
            <a:r>
              <a:rPr lang="en-US" smtClean="0"/>
              <a:t>Makes CHESS effective on cyclic state spaces</a:t>
            </a:r>
          </a:p>
          <a:p>
            <a:pPr lvl="1"/>
            <a:r>
              <a:rPr lang="en-US" smtClean="0"/>
              <a:t>Enables CHESS to find liveness violations (livelocks)</a:t>
            </a:r>
          </a:p>
          <a:p>
            <a:r>
              <a:rPr lang="en-US" smtClean="0"/>
              <a:t>Sober</a:t>
            </a:r>
          </a:p>
          <a:p>
            <a:r>
              <a:rPr lang="en-US" smtClean="0"/>
              <a:t>FeatherLite</a:t>
            </a:r>
          </a:p>
          <a:p>
            <a:r>
              <a:rPr lang="en-US" smtClean="0"/>
              <a:t>Concurrency Explorer</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CHESS Uses a Fair Demonic Scheduler</a:t>
            </a:r>
            <a:endParaRPr lang="en-US" dirty="0"/>
          </a:p>
        </p:txBody>
      </p:sp>
      <p:sp>
        <p:nvSpPr>
          <p:cNvPr id="36" name="Content Placeholder 2"/>
          <p:cNvSpPr>
            <a:spLocks noGrp="1"/>
          </p:cNvSpPr>
          <p:nvPr>
            <p:ph idx="1"/>
          </p:nvPr>
        </p:nvSpPr>
        <p:spPr>
          <a:xfrm>
            <a:off x="5027612" y="1416049"/>
            <a:ext cx="6653346" cy="2763834"/>
          </a:xfrm>
        </p:spPr>
        <p:txBody>
          <a:bodyPr/>
          <a:lstStyle/>
          <a:p>
            <a:r>
              <a:rPr lang="en-US" dirty="0" smtClean="0"/>
              <a:t>Effective state coverage in the presence of spin-loops</a:t>
            </a:r>
          </a:p>
          <a:p>
            <a:r>
              <a:rPr lang="en-US" dirty="0" smtClean="0"/>
              <a:t>Finds </a:t>
            </a:r>
            <a:r>
              <a:rPr lang="en-US" dirty="0" err="1" smtClean="0"/>
              <a:t>livelocks</a:t>
            </a:r>
            <a:endParaRPr lang="en-US" dirty="0" smtClean="0"/>
          </a:p>
          <a:p>
            <a:pPr lvl="1"/>
            <a:r>
              <a:rPr lang="en-US" dirty="0" smtClean="0"/>
              <a:t>Violation of fair termination </a:t>
            </a:r>
          </a:p>
          <a:p>
            <a:pPr lvl="1"/>
            <a:r>
              <a:rPr lang="en-US" dirty="0" smtClean="0"/>
              <a:t>Can check for arbitrary </a:t>
            </a:r>
            <a:r>
              <a:rPr lang="en-US" dirty="0" err="1" smtClean="0"/>
              <a:t>liveness</a:t>
            </a:r>
            <a:r>
              <a:rPr lang="en-US" dirty="0" smtClean="0"/>
              <a:t> properties </a:t>
            </a:r>
            <a:endParaRPr lang="en-US" dirty="0"/>
          </a:p>
        </p:txBody>
      </p:sp>
      <p:sp>
        <p:nvSpPr>
          <p:cNvPr id="12" name="Rounded Rectangle 11"/>
          <p:cNvSpPr/>
          <p:nvPr/>
        </p:nvSpPr>
        <p:spPr>
          <a:xfrm>
            <a:off x="2691699" y="2514600"/>
            <a:ext cx="1828324" cy="14478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err="1" smtClean="0"/>
              <a:t>ConcurrentProgram</a:t>
            </a:r>
            <a:endParaRPr lang="en-US" dirty="0"/>
          </a:p>
        </p:txBody>
      </p:sp>
      <p:sp>
        <p:nvSpPr>
          <p:cNvPr id="14" name="Rounded Rectangle 13"/>
          <p:cNvSpPr/>
          <p:nvPr/>
        </p:nvSpPr>
        <p:spPr>
          <a:xfrm>
            <a:off x="2691699" y="1981200"/>
            <a:ext cx="1828324" cy="533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Test Harness</a:t>
            </a:r>
            <a:endParaRPr lang="en-US" dirty="0"/>
          </a:p>
        </p:txBody>
      </p:sp>
      <p:cxnSp>
        <p:nvCxnSpPr>
          <p:cNvPr id="15" name="Straight Connector 14"/>
          <p:cNvCxnSpPr/>
          <p:nvPr/>
        </p:nvCxnSpPr>
        <p:spPr>
          <a:xfrm>
            <a:off x="2488552" y="4114800"/>
            <a:ext cx="2234618" cy="1588"/>
          </a:xfrm>
          <a:prstGeom prst="line">
            <a:avLst/>
          </a:prstGeom>
          <a:noFill/>
          <a:ln w="6350" cap="rnd" cmpd="sng" algn="ctr">
            <a:solidFill>
              <a:srgbClr val="4F81BD">
                <a:shade val="95000"/>
                <a:satMod val="105000"/>
              </a:srgbClr>
            </a:solidFill>
            <a:prstDash val="solid"/>
          </a:ln>
          <a:effectLst/>
        </p:spPr>
        <p:style>
          <a:lnRef idx="1">
            <a:schemeClr val="accent1"/>
          </a:lnRef>
          <a:fillRef idx="0">
            <a:schemeClr val="accent1"/>
          </a:fillRef>
          <a:effectRef idx="0">
            <a:schemeClr val="accent1"/>
          </a:effectRef>
          <a:fontRef idx="minor">
            <a:schemeClr val="tx1"/>
          </a:fontRef>
        </p:style>
      </p:cxnSp>
      <p:sp>
        <p:nvSpPr>
          <p:cNvPr id="16" name="Rectangle 20"/>
          <p:cNvSpPr txBox="1"/>
          <p:nvPr/>
        </p:nvSpPr>
        <p:spPr>
          <a:xfrm>
            <a:off x="1117311" y="3886200"/>
            <a:ext cx="1119217" cy="338554"/>
          </a:xfrm>
          <a:prstGeom prst="rect">
            <a:avLst/>
          </a:prstGeom>
          <a:noFill/>
        </p:spPr>
        <p:txBody>
          <a:bodyPr wrap="none" rtlCol="0">
            <a:spAutoFit/>
          </a:bodyPr>
          <a:lstStyle/>
          <a:p>
            <a:r>
              <a:rPr lang="en-US" sz="1600" dirty="0" smtClean="0"/>
              <a:t>Win32 API</a:t>
            </a:r>
            <a:endParaRPr lang="en-US" sz="1600" dirty="0"/>
          </a:p>
        </p:txBody>
      </p:sp>
      <p:sp>
        <p:nvSpPr>
          <p:cNvPr id="19" name="Rectangle 18"/>
          <p:cNvSpPr/>
          <p:nvPr/>
        </p:nvSpPr>
        <p:spPr>
          <a:xfrm>
            <a:off x="2539339" y="4267200"/>
            <a:ext cx="2133044" cy="914400"/>
          </a:xfrm>
          <a:prstGeom prst="rect">
            <a:avLst/>
          </a:prstGeom>
        </p:spPr>
        <p:style>
          <a:lnRef idx="1">
            <a:schemeClr val="accent3"/>
          </a:lnRef>
          <a:fillRef idx="3">
            <a:schemeClr val="accent3"/>
          </a:fillRef>
          <a:effectRef idx="3">
            <a:schemeClr val="accent3"/>
          </a:effectRef>
          <a:fontRef idx="minor">
            <a:schemeClr val="lt1"/>
          </a:fontRef>
        </p:style>
        <p:txBody>
          <a:bodyPr rtlCol="0" anchor="ctr"/>
          <a:lstStyle/>
          <a:p>
            <a:pPr algn="ctr"/>
            <a:r>
              <a:rPr lang="en-US" sz="1600" dirty="0" smtClean="0"/>
              <a:t>Demonic</a:t>
            </a:r>
          </a:p>
          <a:p>
            <a:pPr algn="ctr"/>
            <a:r>
              <a:rPr lang="en-US" sz="1600" dirty="0" smtClean="0"/>
              <a:t>Scheduler</a:t>
            </a:r>
            <a:endParaRPr lang="en-US" dirty="0"/>
          </a:p>
        </p:txBody>
      </p:sp>
      <p:sp>
        <p:nvSpPr>
          <p:cNvPr id="20" name="Rectangle 19"/>
          <p:cNvSpPr/>
          <p:nvPr/>
        </p:nvSpPr>
        <p:spPr>
          <a:xfrm>
            <a:off x="2539339" y="4267200"/>
            <a:ext cx="2133044" cy="914400"/>
          </a:xfrm>
          <a:prstGeom prst="rect">
            <a:avLst/>
          </a:prstGeom>
        </p:spPr>
        <p:style>
          <a:lnRef idx="1">
            <a:schemeClr val="accent3"/>
          </a:lnRef>
          <a:fillRef idx="3">
            <a:schemeClr val="accent3"/>
          </a:fillRef>
          <a:effectRef idx="3">
            <a:schemeClr val="accent3"/>
          </a:effectRef>
          <a:fontRef idx="minor">
            <a:schemeClr val="lt1"/>
          </a:fontRef>
        </p:style>
        <p:txBody>
          <a:bodyPr rtlCol="0" anchor="ctr"/>
          <a:lstStyle/>
          <a:p>
            <a:pPr algn="ctr"/>
            <a:r>
              <a:rPr lang="en-US" sz="1600" dirty="0" smtClean="0"/>
              <a:t>Fair</a:t>
            </a:r>
          </a:p>
          <a:p>
            <a:pPr algn="ctr"/>
            <a:r>
              <a:rPr lang="en-US" sz="1600" dirty="0" smtClean="0"/>
              <a:t>Demonic</a:t>
            </a:r>
          </a:p>
          <a:p>
            <a:pPr algn="ctr"/>
            <a:r>
              <a:rPr lang="en-US" sz="1600" dirty="0" smtClean="0"/>
              <a:t>Scheduler</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
                                            <p:txEl>
                                              <p:pRg st="3" end="3"/>
                                            </p:txEl>
                                          </p:spTgt>
                                        </p:tgtEl>
                                        <p:attrNameLst>
                                          <p:attrName>style.visibility</p:attrName>
                                        </p:attrNameLst>
                                      </p:cBhvr>
                                      <p:to>
                                        <p:strVal val="visible"/>
                                      </p:to>
                                    </p:set>
                                  </p:childTnLst>
                                </p:cTn>
                              </p:par>
                              <p:par>
                                <p:cTn id="13" presetID="10" presetClass="exit" presetSubtype="0" fill="hold" grpId="0" nodeType="withEffect">
                                  <p:stCondLst>
                                    <p:cond delay="0"/>
                                  </p:stCondLst>
                                  <p:childTnLst>
                                    <p:animEffect transition="out" filter="fade">
                                      <p:cBhvr>
                                        <p:cTn id="14" dur="500"/>
                                        <p:tgtEl>
                                          <p:spTgt spid="19"/>
                                        </p:tgtEl>
                                      </p:cBhvr>
                                    </p:animEffect>
                                    <p:set>
                                      <p:cBhvr>
                                        <p:cTn id="15" dur="1" fill="hold">
                                          <p:stCondLst>
                                            <p:cond delay="499"/>
                                          </p:stCondLst>
                                        </p:cTn>
                                        <p:tgtEl>
                                          <p:spTgt spid="19"/>
                                        </p:tgtEl>
                                        <p:attrNameLst>
                                          <p:attrName>style.visibility</p:attrName>
                                        </p:attrNameLst>
                                      </p:cBhvr>
                                      <p:to>
                                        <p:strVal val="hidden"/>
                                      </p:to>
                                    </p:set>
                                  </p:childTnLst>
                                </p:cTn>
                              </p:par>
                              <p:par>
                                <p:cTn id="16" presetID="10" presetClass="entr" presetSubtype="0"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fade">
                                      <p:cBhvr>
                                        <p:cTn id="1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P spid="19" grpId="0" animBg="1"/>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Samaritan Violation</a:t>
            </a:r>
            <a:endParaRPr lang="en-US" dirty="0"/>
          </a:p>
        </p:txBody>
      </p:sp>
      <p:sp>
        <p:nvSpPr>
          <p:cNvPr id="3" name="Content Placeholder 2"/>
          <p:cNvSpPr>
            <a:spLocks noGrp="1"/>
          </p:cNvSpPr>
          <p:nvPr>
            <p:ph idx="1"/>
          </p:nvPr>
        </p:nvSpPr>
        <p:spPr/>
        <p:txBody>
          <a:bodyPr/>
          <a:lstStyle/>
          <a:p>
            <a:r>
              <a:rPr lang="en-US" smtClean="0"/>
              <a:t>Thread yield the processor when not making progress</a:t>
            </a:r>
          </a:p>
          <a:p>
            <a:pPr lvl="1"/>
            <a:r>
              <a:rPr lang="en-US" smtClean="0"/>
              <a:t>Forall threads t : GF scheduled(t) </a:t>
            </a:r>
            <a:r>
              <a:rPr lang="en-US" smtClean="0">
                <a:sym typeface="Wingdings" pitchFamily="2" charset="2"/>
              </a:rPr>
              <a:t> GF yield(t)</a:t>
            </a:r>
            <a:endParaRPr lang="en-US" smtClean="0"/>
          </a:p>
          <a:p>
            <a:pPr lvl="1"/>
            <a:endParaRPr lang="en-US" smtClean="0"/>
          </a:p>
          <a:p>
            <a:endParaRPr lang="en-US" smtClean="0"/>
          </a:p>
          <a:p>
            <a:endParaRPr lang="en-US" smtClean="0"/>
          </a:p>
          <a:p>
            <a:endParaRPr lang="en-US" smtClean="0"/>
          </a:p>
          <a:p>
            <a:pPr lvl="2"/>
            <a:endParaRPr lang="en-US" smtClean="0"/>
          </a:p>
          <a:p>
            <a:r>
              <a:rPr lang="en-US" smtClean="0"/>
              <a:t>Found many such violations, including one in the Singularity boot process</a:t>
            </a:r>
          </a:p>
          <a:p>
            <a:pPr lvl="1"/>
            <a:r>
              <a:rPr lang="en-US" smtClean="0"/>
              <a:t>Results in “sluggish I/O” behavior during bootup</a:t>
            </a:r>
          </a:p>
          <a:p>
            <a:endParaRPr lang="en-US" smtClean="0"/>
          </a:p>
          <a:p>
            <a:endParaRPr lang="en-US" dirty="0" smtClean="0"/>
          </a:p>
        </p:txBody>
      </p:sp>
      <p:sp>
        <p:nvSpPr>
          <p:cNvPr id="4" name="Rounded Rectangle 3"/>
          <p:cNvSpPr/>
          <p:nvPr/>
        </p:nvSpPr>
        <p:spPr>
          <a:xfrm>
            <a:off x="3758221" y="2895600"/>
            <a:ext cx="2031471" cy="1447800"/>
          </a:xfrm>
          <a:prstGeom prst="roundRect">
            <a:avLst/>
          </a:prstGeom>
          <a:ln/>
        </p:spPr>
        <p:style>
          <a:lnRef idx="1">
            <a:schemeClr val="accent3"/>
          </a:lnRef>
          <a:fillRef idx="2">
            <a:schemeClr val="accent3"/>
          </a:fillRef>
          <a:effectRef idx="1">
            <a:schemeClr val="accent3"/>
          </a:effectRef>
          <a:fontRef idx="minor">
            <a:schemeClr val="dk1"/>
          </a:fontRef>
        </p:style>
        <p:txBody>
          <a:bodyPr anchor="ctr"/>
          <a:lstStyle/>
          <a:p>
            <a:pPr fontAlgn="auto">
              <a:spcBef>
                <a:spcPts val="0"/>
              </a:spcBef>
              <a:spcAft>
                <a:spcPts val="0"/>
              </a:spcAft>
              <a:defRPr/>
            </a:pPr>
            <a:r>
              <a:rPr lang="en-US" sz="1600" b="1" dirty="0"/>
              <a:t>while( ! done)</a:t>
            </a:r>
          </a:p>
          <a:p>
            <a:pPr fontAlgn="auto">
              <a:spcBef>
                <a:spcPts val="0"/>
              </a:spcBef>
              <a:spcAft>
                <a:spcPts val="0"/>
              </a:spcAft>
              <a:defRPr/>
            </a:pPr>
            <a:r>
              <a:rPr lang="en-US" sz="1600" b="1" dirty="0"/>
              <a:t>{ </a:t>
            </a:r>
          </a:p>
          <a:p>
            <a:pPr fontAlgn="auto">
              <a:spcBef>
                <a:spcPts val="0"/>
              </a:spcBef>
              <a:spcAft>
                <a:spcPts val="0"/>
              </a:spcAft>
              <a:defRPr/>
            </a:pPr>
            <a:r>
              <a:rPr lang="en-US" sz="1600" b="1" dirty="0"/>
              <a:t>      </a:t>
            </a:r>
            <a:r>
              <a:rPr lang="en-US" sz="1600" b="1" dirty="0" smtClean="0"/>
              <a:t>;</a:t>
            </a:r>
            <a:endParaRPr lang="en-US" sz="1600" b="1" dirty="0"/>
          </a:p>
          <a:p>
            <a:pPr fontAlgn="auto">
              <a:spcBef>
                <a:spcPts val="0"/>
              </a:spcBef>
              <a:spcAft>
                <a:spcPts val="0"/>
              </a:spcAft>
              <a:defRPr/>
            </a:pPr>
            <a:r>
              <a:rPr lang="en-US" sz="1600" b="1" dirty="0"/>
              <a:t>}</a:t>
            </a:r>
          </a:p>
        </p:txBody>
      </p:sp>
      <p:sp>
        <p:nvSpPr>
          <p:cNvPr id="5" name="Rounded Rectangle 4"/>
          <p:cNvSpPr/>
          <p:nvPr/>
        </p:nvSpPr>
        <p:spPr>
          <a:xfrm>
            <a:off x="6602280" y="2895600"/>
            <a:ext cx="2031471" cy="838200"/>
          </a:xfrm>
          <a:prstGeom prst="roundRect">
            <a:avLst/>
          </a:prstGeom>
          <a:ln/>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en-US" sz="1600" b="1" dirty="0" smtClean="0"/>
              <a:t>done </a:t>
            </a:r>
            <a:r>
              <a:rPr lang="en-US" sz="1600" b="1" dirty="0"/>
              <a:t>= 1;</a:t>
            </a:r>
          </a:p>
        </p:txBody>
      </p:sp>
      <p:sp>
        <p:nvSpPr>
          <p:cNvPr id="6" name="TextBox 5"/>
          <p:cNvSpPr txBox="1"/>
          <p:nvPr/>
        </p:nvSpPr>
        <p:spPr>
          <a:xfrm>
            <a:off x="4164517" y="2514600"/>
            <a:ext cx="1064459" cy="369332"/>
          </a:xfrm>
          <a:prstGeom prst="rect">
            <a:avLst/>
          </a:prstGeom>
          <a:noFill/>
        </p:spPr>
        <p:txBody>
          <a:bodyPr wrap="none">
            <a:spAutoFit/>
          </a:bodyPr>
          <a:lstStyle/>
          <a:p>
            <a:pPr fontAlgn="auto">
              <a:spcBef>
                <a:spcPts val="0"/>
              </a:spcBef>
              <a:spcAft>
                <a:spcPts val="0"/>
              </a:spcAft>
              <a:defRPr/>
            </a:pPr>
            <a:r>
              <a:rPr lang="en-US" dirty="0">
                <a:ln>
                  <a:solidFill>
                    <a:srgbClr val="92D050"/>
                  </a:solidFill>
                </a:ln>
                <a:latin typeface="+mn-lt"/>
                <a:cs typeface="+mn-cs"/>
              </a:rPr>
              <a:t>Thread 1</a:t>
            </a:r>
          </a:p>
        </p:txBody>
      </p:sp>
      <p:sp>
        <p:nvSpPr>
          <p:cNvPr id="7" name="TextBox 6"/>
          <p:cNvSpPr txBox="1"/>
          <p:nvPr/>
        </p:nvSpPr>
        <p:spPr>
          <a:xfrm>
            <a:off x="6907003" y="2514600"/>
            <a:ext cx="1064459" cy="369332"/>
          </a:xfrm>
          <a:prstGeom prst="rect">
            <a:avLst/>
          </a:prstGeom>
          <a:noFill/>
        </p:spPr>
        <p:txBody>
          <a:bodyPr wrap="none">
            <a:spAutoFit/>
          </a:bodyPr>
          <a:lstStyle/>
          <a:p>
            <a:pPr fontAlgn="auto">
              <a:spcBef>
                <a:spcPts val="0"/>
              </a:spcBef>
              <a:spcAft>
                <a:spcPts val="0"/>
              </a:spcAft>
              <a:defRPr/>
            </a:pPr>
            <a:r>
              <a:rPr lang="en-US" dirty="0">
                <a:ln>
                  <a:solidFill>
                    <a:srgbClr val="FF0000"/>
                  </a:solidFill>
                </a:ln>
                <a:latin typeface="+mn-lt"/>
                <a:cs typeface="+mn-cs"/>
              </a:rPr>
              <a:t>Thread 2</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Outline</a:t>
            </a:r>
            <a:endParaRPr lang="en-US" dirty="0"/>
          </a:p>
        </p:txBody>
      </p:sp>
      <p:sp>
        <p:nvSpPr>
          <p:cNvPr id="3" name="Content Placeholder 2"/>
          <p:cNvSpPr>
            <a:spLocks noGrp="1"/>
          </p:cNvSpPr>
          <p:nvPr>
            <p:ph idx="1"/>
          </p:nvPr>
        </p:nvSpPr>
        <p:spPr/>
        <p:txBody>
          <a:bodyPr/>
          <a:lstStyle/>
          <a:p>
            <a:r>
              <a:rPr lang="en-US" smtClean="0"/>
              <a:t>Preemption bounding</a:t>
            </a:r>
          </a:p>
          <a:p>
            <a:pPr lvl="2"/>
            <a:r>
              <a:rPr lang="en-US" smtClean="0"/>
              <a:t>Makes CHESS effective on deep state spaces</a:t>
            </a:r>
          </a:p>
          <a:p>
            <a:r>
              <a:rPr lang="en-US" smtClean="0"/>
              <a:t>Fair stateless model checking</a:t>
            </a:r>
          </a:p>
          <a:p>
            <a:pPr lvl="2"/>
            <a:r>
              <a:rPr lang="en-US" smtClean="0"/>
              <a:t>Makes CHESS effective on cyclic state spaces</a:t>
            </a:r>
          </a:p>
          <a:p>
            <a:pPr lvl="2"/>
            <a:r>
              <a:rPr lang="en-US" smtClean="0"/>
              <a:t>Enables CHESS to find liveness violations (livelocks)</a:t>
            </a:r>
          </a:p>
          <a:p>
            <a:r>
              <a:rPr lang="en-US" smtClean="0"/>
              <a:t>Sober</a:t>
            </a:r>
          </a:p>
          <a:p>
            <a:pPr lvl="1"/>
            <a:r>
              <a:rPr lang="en-US" smtClean="0"/>
              <a:t>Detect relaxed-memory model errors</a:t>
            </a:r>
          </a:p>
          <a:p>
            <a:pPr lvl="1"/>
            <a:r>
              <a:rPr lang="en-US" smtClean="0"/>
              <a:t>Do not miss behaviors only possible in a relaxed memory model</a:t>
            </a:r>
          </a:p>
          <a:p>
            <a:r>
              <a:rPr lang="en-US" smtClean="0"/>
              <a:t>FeatherLite</a:t>
            </a:r>
          </a:p>
          <a:p>
            <a:r>
              <a:rPr lang="en-US" smtClean="0"/>
              <a:t>Concurrency Explorer</a:t>
            </a: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Outline</a:t>
            </a:r>
            <a:endParaRPr lang="en-US" dirty="0"/>
          </a:p>
        </p:txBody>
      </p:sp>
      <p:sp>
        <p:nvSpPr>
          <p:cNvPr id="3" name="Content Placeholder 2"/>
          <p:cNvSpPr>
            <a:spLocks noGrp="1"/>
          </p:cNvSpPr>
          <p:nvPr>
            <p:ph idx="1"/>
          </p:nvPr>
        </p:nvSpPr>
        <p:spPr/>
        <p:txBody>
          <a:bodyPr/>
          <a:lstStyle/>
          <a:p>
            <a:r>
              <a:rPr lang="en-US" smtClean="0"/>
              <a:t>Preemption bounding</a:t>
            </a:r>
          </a:p>
          <a:p>
            <a:pPr lvl="2"/>
            <a:r>
              <a:rPr lang="en-US" smtClean="0"/>
              <a:t>Makes CHESS effective on deep state spaces</a:t>
            </a:r>
          </a:p>
          <a:p>
            <a:r>
              <a:rPr lang="en-US" smtClean="0"/>
              <a:t>Fair stateless model checking</a:t>
            </a:r>
          </a:p>
          <a:p>
            <a:pPr lvl="2"/>
            <a:r>
              <a:rPr lang="en-US" smtClean="0"/>
              <a:t>Makes CHESS effective on cyclic state spaces</a:t>
            </a:r>
          </a:p>
          <a:p>
            <a:pPr lvl="2"/>
            <a:r>
              <a:rPr lang="en-US" smtClean="0"/>
              <a:t>Enables CHESS to find liveness violations (livelocks)</a:t>
            </a:r>
          </a:p>
          <a:p>
            <a:r>
              <a:rPr lang="en-US" smtClean="0"/>
              <a:t>Sober</a:t>
            </a:r>
          </a:p>
          <a:p>
            <a:pPr lvl="2"/>
            <a:r>
              <a:rPr lang="en-US" smtClean="0"/>
              <a:t>Detect relaxed-memory model errors</a:t>
            </a:r>
          </a:p>
          <a:p>
            <a:pPr lvl="2"/>
            <a:r>
              <a:rPr lang="en-US" smtClean="0"/>
              <a:t>Do not miss behaviors only possible in a relaxed memory model</a:t>
            </a:r>
          </a:p>
          <a:p>
            <a:r>
              <a:rPr lang="en-US" smtClean="0"/>
              <a:t>FeatherLite</a:t>
            </a:r>
          </a:p>
          <a:p>
            <a:pPr lvl="1"/>
            <a:r>
              <a:rPr lang="en-US" smtClean="0"/>
              <a:t>A light-weight data-race detection engine (&lt;20% overhead)</a:t>
            </a:r>
          </a:p>
          <a:p>
            <a:r>
              <a:rPr lang="en-US" smtClean="0"/>
              <a:t>Concurrency Explorer</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Outline</a:t>
            </a:r>
            <a:endParaRPr lang="en-US" dirty="0"/>
          </a:p>
        </p:txBody>
      </p:sp>
      <p:sp>
        <p:nvSpPr>
          <p:cNvPr id="3" name="Content Placeholder 2"/>
          <p:cNvSpPr>
            <a:spLocks noGrp="1"/>
          </p:cNvSpPr>
          <p:nvPr>
            <p:ph idx="1"/>
          </p:nvPr>
        </p:nvSpPr>
        <p:spPr>
          <a:xfrm>
            <a:off x="507868" y="1412875"/>
            <a:ext cx="11173090" cy="4789003"/>
          </a:xfrm>
        </p:spPr>
        <p:txBody>
          <a:bodyPr/>
          <a:lstStyle/>
          <a:p>
            <a:r>
              <a:rPr lang="en-US" sz="2800" dirty="0" smtClean="0"/>
              <a:t>Preemption bounding</a:t>
            </a:r>
          </a:p>
          <a:p>
            <a:pPr lvl="2"/>
            <a:r>
              <a:rPr lang="en-US" sz="2000" dirty="0" smtClean="0"/>
              <a:t>Makes CHESS effective on deep state spaces</a:t>
            </a:r>
          </a:p>
          <a:p>
            <a:r>
              <a:rPr lang="en-US" sz="2800" dirty="0" smtClean="0"/>
              <a:t>Fair stateless model checking</a:t>
            </a:r>
          </a:p>
          <a:p>
            <a:pPr lvl="2"/>
            <a:r>
              <a:rPr lang="en-US" sz="2000" dirty="0" smtClean="0"/>
              <a:t>Makes CHESS effective on cyclic state spaces</a:t>
            </a:r>
          </a:p>
          <a:p>
            <a:pPr lvl="2"/>
            <a:r>
              <a:rPr lang="en-US" sz="2000" dirty="0" smtClean="0"/>
              <a:t>Enables CHESS to find </a:t>
            </a:r>
            <a:r>
              <a:rPr lang="en-US" sz="2000" dirty="0" err="1" smtClean="0"/>
              <a:t>liveness</a:t>
            </a:r>
            <a:r>
              <a:rPr lang="en-US" sz="2000" dirty="0" smtClean="0"/>
              <a:t> violations (</a:t>
            </a:r>
            <a:r>
              <a:rPr lang="en-US" sz="2000" dirty="0" err="1" smtClean="0"/>
              <a:t>livelocks</a:t>
            </a:r>
            <a:r>
              <a:rPr lang="en-US" sz="2000" dirty="0" smtClean="0"/>
              <a:t>)</a:t>
            </a:r>
          </a:p>
          <a:p>
            <a:r>
              <a:rPr lang="en-US" sz="2800" dirty="0" smtClean="0"/>
              <a:t>Sober</a:t>
            </a:r>
          </a:p>
          <a:p>
            <a:pPr lvl="2"/>
            <a:r>
              <a:rPr lang="en-US" sz="2000" dirty="0" smtClean="0"/>
              <a:t>Detect relaxed-memory model errors</a:t>
            </a:r>
          </a:p>
          <a:p>
            <a:pPr lvl="2"/>
            <a:r>
              <a:rPr lang="en-US" sz="2000" dirty="0" smtClean="0"/>
              <a:t>Do not miss behaviors only possible in a relaxed memory model</a:t>
            </a:r>
          </a:p>
          <a:p>
            <a:r>
              <a:rPr lang="en-US" sz="2800" dirty="0" err="1" smtClean="0"/>
              <a:t>FeatherLite</a:t>
            </a:r>
            <a:endParaRPr lang="en-US" sz="2800" dirty="0" smtClean="0"/>
          </a:p>
          <a:p>
            <a:pPr lvl="2"/>
            <a:r>
              <a:rPr lang="en-US" sz="2000" dirty="0" smtClean="0"/>
              <a:t>A light-weight data-race detection engine (&lt;20% overhead)</a:t>
            </a:r>
          </a:p>
          <a:p>
            <a:r>
              <a:rPr lang="en-US" sz="2800" dirty="0" smtClean="0"/>
              <a:t>Concurrency Explorer</a:t>
            </a:r>
          </a:p>
          <a:p>
            <a:pPr lvl="1"/>
            <a:r>
              <a:rPr lang="en-US" sz="2400" dirty="0" smtClean="0"/>
              <a:t>First-class concurrency debugging</a:t>
            </a:r>
            <a:endParaRPr lang="en-US" sz="24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Concurrent Programs is HARD</a:t>
            </a:r>
            <a:endParaRPr lang="en-US" dirty="0"/>
          </a:p>
        </p:txBody>
      </p:sp>
      <p:sp>
        <p:nvSpPr>
          <p:cNvPr id="3" name="Content Placeholder 2"/>
          <p:cNvSpPr>
            <a:spLocks noGrp="1"/>
          </p:cNvSpPr>
          <p:nvPr>
            <p:ph type="body" sz="quarter" idx="10"/>
          </p:nvPr>
        </p:nvSpPr>
        <p:spPr>
          <a:xfrm>
            <a:off x="455613" y="1416050"/>
            <a:ext cx="11173090" cy="3323987"/>
          </a:xfrm>
        </p:spPr>
        <p:txBody>
          <a:bodyPr/>
          <a:lstStyle/>
          <a:p>
            <a:r>
              <a:rPr lang="en-US" dirty="0" smtClean="0"/>
              <a:t>Bugs hidden in rare thread </a:t>
            </a:r>
            <a:r>
              <a:rPr lang="en-US" dirty="0" err="1" smtClean="0"/>
              <a:t>interleavings</a:t>
            </a:r>
            <a:endParaRPr lang="en-US" dirty="0" smtClean="0"/>
          </a:p>
          <a:p>
            <a:r>
              <a:rPr lang="en-US" dirty="0" smtClean="0"/>
              <a:t>Today, concurrency testing == stress testing</a:t>
            </a:r>
          </a:p>
          <a:p>
            <a:pPr lvl="1"/>
            <a:r>
              <a:rPr lang="en-US" dirty="0" smtClean="0"/>
              <a:t>Poor coverage of </a:t>
            </a:r>
            <a:r>
              <a:rPr lang="en-US" dirty="0" err="1" smtClean="0"/>
              <a:t>interleavings</a:t>
            </a:r>
            <a:endParaRPr lang="en-US" dirty="0" smtClean="0"/>
          </a:p>
          <a:p>
            <a:pPr lvl="1"/>
            <a:r>
              <a:rPr lang="en-US" dirty="0" smtClean="0"/>
              <a:t>Unpredictable coverage results in “</a:t>
            </a:r>
            <a:r>
              <a:rPr lang="en-US" dirty="0" err="1" smtClean="0"/>
              <a:t>Heisenbugs</a:t>
            </a:r>
            <a:r>
              <a:rPr lang="en-US" dirty="0" smtClean="0"/>
              <a:t>”</a:t>
            </a:r>
          </a:p>
          <a:p>
            <a:r>
              <a:rPr lang="en-US" dirty="0" smtClean="0"/>
              <a:t>The mark of reliability of the system still remains its ability to withstand stress</a:t>
            </a:r>
          </a:p>
          <a:p>
            <a:pPr lvl="4"/>
            <a:endParaRPr lang="en-US"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Conclusion</a:t>
            </a:r>
            <a:endParaRPr lang="en-US" dirty="0"/>
          </a:p>
        </p:txBody>
      </p:sp>
      <p:sp>
        <p:nvSpPr>
          <p:cNvPr id="3" name="Content Placeholder 2"/>
          <p:cNvSpPr>
            <a:spLocks noGrp="1"/>
          </p:cNvSpPr>
          <p:nvPr>
            <p:ph idx="1"/>
          </p:nvPr>
        </p:nvSpPr>
        <p:spPr>
          <a:xfrm>
            <a:off x="507868" y="1412875"/>
            <a:ext cx="11173090" cy="3779496"/>
          </a:xfrm>
        </p:spPr>
        <p:txBody>
          <a:bodyPr/>
          <a:lstStyle/>
          <a:p>
            <a:r>
              <a:rPr lang="en-US" dirty="0" smtClean="0"/>
              <a:t>Don’t stress, use CHESS</a:t>
            </a:r>
          </a:p>
          <a:p>
            <a:pPr lvl="1"/>
            <a:r>
              <a:rPr lang="en-US" dirty="0" smtClean="0"/>
              <a:t>CHESS binary and papers available at </a:t>
            </a:r>
            <a:r>
              <a:rPr lang="en-US" dirty="0" smtClean="0">
                <a:hlinkClick r:id="rId3"/>
              </a:rPr>
              <a:t>http://research.microsoft.com/CHESS</a:t>
            </a:r>
            <a:endParaRPr lang="en-US" dirty="0" smtClean="0"/>
          </a:p>
          <a:p>
            <a:r>
              <a:rPr lang="en-US" dirty="0" smtClean="0"/>
              <a:t>CHESS is very effective</a:t>
            </a:r>
          </a:p>
          <a:p>
            <a:pPr lvl="1"/>
            <a:r>
              <a:rPr lang="en-US" dirty="0" smtClean="0"/>
              <a:t>Preemption bounding to scale to deep state spaces</a:t>
            </a:r>
          </a:p>
          <a:p>
            <a:pPr lvl="1"/>
            <a:r>
              <a:rPr lang="en-US" dirty="0" smtClean="0"/>
              <a:t>Fair demonic scheduler to handle </a:t>
            </a:r>
            <a:r>
              <a:rPr lang="en-US" dirty="0" err="1" smtClean="0"/>
              <a:t>nonterminating</a:t>
            </a:r>
            <a:r>
              <a:rPr lang="en-US" dirty="0" smtClean="0"/>
              <a:t> programs</a:t>
            </a:r>
          </a:p>
          <a:p>
            <a:r>
              <a:rPr lang="en-US" dirty="0" smtClean="0"/>
              <a:t>Need better testing and debugging methodologies for concurrent programs</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813" y="1416050"/>
            <a:ext cx="11164886" cy="665163"/>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Questions</a:t>
            </a:r>
            <a:endParaRPr lang="en-US" b="1"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Program Files\Microsoft Resource DVD Artwork\DVD_ART\BoxShots_Logos\MICROSOFT\Microsoft logo with new tagline black.png"/>
          <p:cNvPicPr>
            <a:picLocks noChangeAspect="1" noChangeArrowheads="1"/>
          </p:cNvPicPr>
          <p:nvPr/>
        </p:nvPicPr>
        <p:blipFill>
          <a:blip r:embed="rId3"/>
          <a:srcRect/>
          <a:stretch>
            <a:fillRect/>
          </a:stretch>
        </p:blipFill>
        <p:spPr bwMode="auto">
          <a:xfrm>
            <a:off x="3021013" y="2762250"/>
            <a:ext cx="6146800" cy="1333500"/>
          </a:xfrm>
          <a:prstGeom prst="rect">
            <a:avLst/>
          </a:prstGeom>
          <a:noFill/>
          <a:ln w="9525">
            <a:noFill/>
            <a:miter lim="800000"/>
            <a:headEnd/>
            <a:tailEnd/>
          </a:ln>
        </p:spPr>
      </p:pic>
      <p:sp>
        <p:nvSpPr>
          <p:cNvPr id="23555" name="Text Box 3"/>
          <p:cNvSpPr txBox="1">
            <a:spLocks noChangeArrowheads="1"/>
          </p:cNvSpPr>
          <p:nvPr/>
        </p:nvSpPr>
        <p:spPr bwMode="blackWhite">
          <a:xfrm>
            <a:off x="508000" y="6083300"/>
            <a:ext cx="11172825" cy="415925"/>
          </a:xfrm>
          <a:prstGeom prst="rect">
            <a:avLst/>
          </a:prstGeom>
          <a:noFill/>
          <a:ln w="12700">
            <a:noFill/>
            <a:miter lim="800000"/>
            <a:headEnd type="none" w="sm" len="sm"/>
            <a:tailEnd type="none" w="sm" len="sm"/>
          </a:ln>
        </p:spPr>
        <p:txBody>
          <a:bodyPr lIns="91425" tIns="45713" rIns="91425" bIns="45713">
            <a:spAutoFit/>
          </a:bodyPr>
          <a:lstStyle/>
          <a:p>
            <a:pPr algn="ctr" eaLnBrk="0" hangingPunct="0"/>
            <a:r>
              <a:rPr lang="en-US" sz="700" dirty="0">
                <a:solidFill>
                  <a:schemeClr val="bg1"/>
                </a:solidFill>
                <a:latin typeface="Segoe" pitchFamily="34" charset="0"/>
                <a:cs typeface="Arial" pitchFamily="34" charset="0"/>
              </a:rPr>
              <a:t>© </a:t>
            </a:r>
            <a:r>
              <a:rPr lang="en-US" sz="700" dirty="0" smtClean="0">
                <a:solidFill>
                  <a:schemeClr val="bg1"/>
                </a:solidFill>
                <a:latin typeface="Segoe" pitchFamily="34" charset="0"/>
                <a:cs typeface="Arial" pitchFamily="34" charset="0"/>
              </a:rPr>
              <a:t>2008 </a:t>
            </a:r>
            <a:r>
              <a:rPr lang="en-US" sz="700" dirty="0">
                <a:solidFill>
                  <a:schemeClr val="bg1"/>
                </a:solidFill>
                <a:latin typeface="Segoe" pitchFamily="34" charset="0"/>
                <a:cs typeface="Arial" pitchFamily="34" charset="0"/>
              </a:rPr>
              <a:t>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CHESS in a Nutshell</a:t>
            </a:r>
            <a:endParaRPr lang="en-US" dirty="0"/>
          </a:p>
        </p:txBody>
      </p:sp>
      <p:sp>
        <p:nvSpPr>
          <p:cNvPr id="3" name="Content Placeholder 2"/>
          <p:cNvSpPr>
            <a:spLocks noGrp="1"/>
          </p:cNvSpPr>
          <p:nvPr>
            <p:ph idx="4294967295"/>
          </p:nvPr>
        </p:nvSpPr>
        <p:spPr>
          <a:xfrm>
            <a:off x="5891213" y="2514600"/>
            <a:ext cx="6297612" cy="2743200"/>
          </a:xfrm>
        </p:spPr>
        <p:txBody>
          <a:bodyPr>
            <a:normAutofit/>
          </a:bodyPr>
          <a:lstStyle/>
          <a:p>
            <a:r>
              <a:rPr lang="en-US" dirty="0" smtClean="0"/>
              <a:t>Replace the OS scheduler with a demonic scheduler</a:t>
            </a:r>
          </a:p>
          <a:p>
            <a:pPr lvl="1">
              <a:buNone/>
            </a:pPr>
            <a:endParaRPr lang="en-US" dirty="0" smtClean="0"/>
          </a:p>
          <a:p>
            <a:r>
              <a:rPr lang="en-US" dirty="0" smtClean="0"/>
              <a:t>Systematically explore all scheduling choices</a:t>
            </a:r>
          </a:p>
        </p:txBody>
      </p:sp>
      <p:sp>
        <p:nvSpPr>
          <p:cNvPr id="12" name="Rounded Rectangle 11"/>
          <p:cNvSpPr/>
          <p:nvPr/>
        </p:nvSpPr>
        <p:spPr>
          <a:xfrm>
            <a:off x="2767899" y="1905000"/>
            <a:ext cx="2335913" cy="20574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err="1" smtClean="0"/>
              <a:t>ConcurrentProgram</a:t>
            </a:r>
            <a:endParaRPr lang="en-US" dirty="0"/>
          </a:p>
        </p:txBody>
      </p:sp>
      <p:cxnSp>
        <p:nvCxnSpPr>
          <p:cNvPr id="14" name="Straight Connector 13"/>
          <p:cNvCxnSpPr/>
          <p:nvPr/>
        </p:nvCxnSpPr>
        <p:spPr>
          <a:xfrm>
            <a:off x="2818546" y="4114800"/>
            <a:ext cx="2234618" cy="1588"/>
          </a:xfrm>
          <a:prstGeom prst="line">
            <a:avLst/>
          </a:prstGeom>
          <a:noFill/>
          <a:ln w="6350" cap="rnd" cmpd="sng" algn="ctr">
            <a:solidFill>
              <a:srgbClr val="4F81BD">
                <a:shade val="95000"/>
                <a:satMod val="105000"/>
              </a:srgbClr>
            </a:solidFill>
            <a:prstDash val="solid"/>
          </a:ln>
          <a:effectLst/>
        </p:spPr>
        <p:style>
          <a:lnRef idx="1">
            <a:schemeClr val="accent1"/>
          </a:lnRef>
          <a:fillRef idx="0">
            <a:schemeClr val="accent1"/>
          </a:fillRef>
          <a:effectRef idx="0">
            <a:schemeClr val="accent1"/>
          </a:effectRef>
          <a:fontRef idx="minor">
            <a:schemeClr val="tx1"/>
          </a:fontRef>
        </p:style>
      </p:cxnSp>
      <p:sp>
        <p:nvSpPr>
          <p:cNvPr id="15" name="Rectangle 20"/>
          <p:cNvSpPr txBox="1"/>
          <p:nvPr/>
        </p:nvSpPr>
        <p:spPr>
          <a:xfrm>
            <a:off x="1117311" y="3886200"/>
            <a:ext cx="1119217" cy="338554"/>
          </a:xfrm>
          <a:prstGeom prst="rect">
            <a:avLst/>
          </a:prstGeom>
          <a:noFill/>
        </p:spPr>
        <p:txBody>
          <a:bodyPr wrap="none" rtlCol="0">
            <a:spAutoFit/>
          </a:bodyPr>
          <a:lstStyle/>
          <a:p>
            <a:r>
              <a:rPr lang="en-US" sz="1600" dirty="0" smtClean="0"/>
              <a:t>Win32 API</a:t>
            </a:r>
            <a:endParaRPr lang="en-US" sz="1600" dirty="0"/>
          </a:p>
        </p:txBody>
      </p:sp>
      <p:sp>
        <p:nvSpPr>
          <p:cNvPr id="20" name="Rectangle 19"/>
          <p:cNvSpPr/>
          <p:nvPr/>
        </p:nvSpPr>
        <p:spPr>
          <a:xfrm>
            <a:off x="2869333" y="4267200"/>
            <a:ext cx="2133044" cy="9144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600" dirty="0" smtClean="0"/>
              <a:t>Kernel </a:t>
            </a:r>
          </a:p>
          <a:p>
            <a:pPr algn="ctr"/>
            <a:r>
              <a:rPr lang="en-US" sz="1600" dirty="0" smtClean="0"/>
              <a:t>Scheduler</a:t>
            </a:r>
            <a:endParaRPr lang="en-US" dirty="0"/>
          </a:p>
        </p:txBody>
      </p:sp>
      <p:sp>
        <p:nvSpPr>
          <p:cNvPr id="22" name="Rectangle 21"/>
          <p:cNvSpPr/>
          <p:nvPr/>
        </p:nvSpPr>
        <p:spPr>
          <a:xfrm>
            <a:off x="2691719" y="4267200"/>
            <a:ext cx="2488273" cy="9144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600" dirty="0" smtClean="0"/>
              <a:t>Demonic</a:t>
            </a:r>
          </a:p>
          <a:p>
            <a:pPr algn="ctr"/>
            <a:r>
              <a:rPr lang="en-US" sz="1600" dirty="0" smtClean="0"/>
              <a:t>Scheduler</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20"/>
                                        </p:tgtEl>
                                      </p:cBhvr>
                                    </p:animEffect>
                                    <p:set>
                                      <p:cBhvr>
                                        <p:cTn id="7" dur="1" fill="hold">
                                          <p:stCondLst>
                                            <p:cond delay="999"/>
                                          </p:stCondLst>
                                        </p:cTn>
                                        <p:tgtEl>
                                          <p:spTgt spid="20"/>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1000"/>
                                        <p:tgtEl>
                                          <p:spTgt spid="22"/>
                                        </p:tgtEl>
                                      </p:cBhvr>
                                    </p:animEffect>
                                  </p:childTnLst>
                                </p:cTn>
                              </p:par>
                            </p:childTnLst>
                          </p:cTn>
                        </p:par>
                        <p:par>
                          <p:cTn id="11" fill="hold">
                            <p:stCondLst>
                              <p:cond delay="1000"/>
                            </p:stCondLst>
                            <p:childTnLst>
                              <p:par>
                                <p:cTn id="12" presetID="1" presetClass="entr" presetSubtype="0" fill="hold"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Enumerating Thread </a:t>
            </a:r>
            <a:r>
              <a:rPr lang="en-US" dirty="0" err="1" smtClean="0"/>
              <a:t>Interleavings</a:t>
            </a:r>
            <a:endParaRPr lang="en-US" dirty="0"/>
          </a:p>
        </p:txBody>
      </p:sp>
      <p:sp>
        <p:nvSpPr>
          <p:cNvPr id="4" name="Rounded Rectangle 3"/>
          <p:cNvSpPr/>
          <p:nvPr/>
        </p:nvSpPr>
        <p:spPr>
          <a:xfrm>
            <a:off x="1015737" y="2057400"/>
            <a:ext cx="1015735" cy="762000"/>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r>
              <a:rPr lang="en-US" sz="1600" b="1" dirty="0" smtClean="0"/>
              <a:t>x++;</a:t>
            </a:r>
          </a:p>
          <a:p>
            <a:r>
              <a:rPr lang="en-US" sz="1600" b="1" dirty="0" smtClean="0"/>
              <a:t>x++;</a:t>
            </a:r>
          </a:p>
        </p:txBody>
      </p:sp>
      <p:sp>
        <p:nvSpPr>
          <p:cNvPr id="9" name="Rounded Rectangle 8"/>
          <p:cNvSpPr/>
          <p:nvPr/>
        </p:nvSpPr>
        <p:spPr>
          <a:xfrm>
            <a:off x="2742487" y="2057400"/>
            <a:ext cx="1015735" cy="7620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r>
              <a:rPr lang="en-US" sz="1600" b="1" dirty="0" smtClean="0"/>
              <a:t>x*=2;</a:t>
            </a:r>
          </a:p>
          <a:p>
            <a:r>
              <a:rPr lang="en-US" sz="1600" b="1" dirty="0" smtClean="0"/>
              <a:t>x*=2;</a:t>
            </a:r>
          </a:p>
        </p:txBody>
      </p:sp>
      <p:sp>
        <p:nvSpPr>
          <p:cNvPr id="11" name="Oval 10"/>
          <p:cNvSpPr/>
          <p:nvPr/>
        </p:nvSpPr>
        <p:spPr>
          <a:xfrm>
            <a:off x="4023194" y="3971029"/>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4</a:t>
            </a:r>
            <a:endParaRPr lang="en-US" dirty="0"/>
          </a:p>
        </p:txBody>
      </p:sp>
      <p:sp>
        <p:nvSpPr>
          <p:cNvPr id="12" name="Oval 11"/>
          <p:cNvSpPr/>
          <p:nvPr/>
        </p:nvSpPr>
        <p:spPr>
          <a:xfrm>
            <a:off x="4981802" y="2823716"/>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1</a:t>
            </a:r>
            <a:endParaRPr lang="en-US" dirty="0"/>
          </a:p>
        </p:txBody>
      </p:sp>
      <p:sp>
        <p:nvSpPr>
          <p:cNvPr id="13" name="Oval 12"/>
          <p:cNvSpPr/>
          <p:nvPr/>
        </p:nvSpPr>
        <p:spPr>
          <a:xfrm>
            <a:off x="7110150" y="2209803"/>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0</a:t>
            </a:r>
            <a:endParaRPr lang="en-US" dirty="0"/>
          </a:p>
        </p:txBody>
      </p:sp>
      <p:sp>
        <p:nvSpPr>
          <p:cNvPr id="14" name="Oval 13"/>
          <p:cNvSpPr/>
          <p:nvPr/>
        </p:nvSpPr>
        <p:spPr>
          <a:xfrm>
            <a:off x="4023194" y="3427565"/>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2</a:t>
            </a:r>
            <a:endParaRPr lang="en-US" dirty="0"/>
          </a:p>
        </p:txBody>
      </p:sp>
      <p:sp>
        <p:nvSpPr>
          <p:cNvPr id="15" name="Oval 14"/>
          <p:cNvSpPr/>
          <p:nvPr/>
        </p:nvSpPr>
        <p:spPr>
          <a:xfrm>
            <a:off x="4023194" y="4574878"/>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8</a:t>
            </a:r>
            <a:endParaRPr lang="en-US" dirty="0"/>
          </a:p>
        </p:txBody>
      </p:sp>
      <p:sp>
        <p:nvSpPr>
          <p:cNvPr id="17" name="Oval 16"/>
          <p:cNvSpPr/>
          <p:nvPr/>
        </p:nvSpPr>
        <p:spPr>
          <a:xfrm>
            <a:off x="6447710" y="3978969"/>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4</a:t>
            </a:r>
            <a:endParaRPr lang="en-US" dirty="0"/>
          </a:p>
        </p:txBody>
      </p:sp>
      <p:sp>
        <p:nvSpPr>
          <p:cNvPr id="18" name="Oval 17"/>
          <p:cNvSpPr/>
          <p:nvPr/>
        </p:nvSpPr>
        <p:spPr>
          <a:xfrm>
            <a:off x="5285300" y="3971029"/>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3</a:t>
            </a:r>
            <a:endParaRPr lang="en-US" dirty="0"/>
          </a:p>
        </p:txBody>
      </p:sp>
      <p:sp>
        <p:nvSpPr>
          <p:cNvPr id="19" name="Oval 18"/>
          <p:cNvSpPr/>
          <p:nvPr/>
        </p:nvSpPr>
        <p:spPr>
          <a:xfrm>
            <a:off x="5837471" y="3427565"/>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2</a:t>
            </a:r>
            <a:endParaRPr lang="en-US" dirty="0"/>
          </a:p>
        </p:txBody>
      </p:sp>
      <p:sp>
        <p:nvSpPr>
          <p:cNvPr id="20" name="Oval 19"/>
          <p:cNvSpPr/>
          <p:nvPr/>
        </p:nvSpPr>
        <p:spPr>
          <a:xfrm>
            <a:off x="6452129" y="4572003"/>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5</a:t>
            </a:r>
            <a:endParaRPr lang="en-US" dirty="0"/>
          </a:p>
        </p:txBody>
      </p:sp>
      <p:sp>
        <p:nvSpPr>
          <p:cNvPr id="21" name="Oval 20"/>
          <p:cNvSpPr/>
          <p:nvPr/>
        </p:nvSpPr>
        <p:spPr>
          <a:xfrm>
            <a:off x="5285300" y="4574878"/>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6</a:t>
            </a:r>
            <a:endParaRPr lang="en-US" dirty="0"/>
          </a:p>
        </p:txBody>
      </p:sp>
      <p:sp>
        <p:nvSpPr>
          <p:cNvPr id="32" name="TextBox 31"/>
          <p:cNvSpPr txBox="1"/>
          <p:nvPr/>
        </p:nvSpPr>
        <p:spPr>
          <a:xfrm>
            <a:off x="914164" y="1676400"/>
            <a:ext cx="1064459" cy="369332"/>
          </a:xfrm>
          <a:prstGeom prst="rect">
            <a:avLst/>
          </a:prstGeom>
          <a:noFill/>
        </p:spPr>
        <p:txBody>
          <a:bodyPr wrap="none" rtlCol="0">
            <a:spAutoFit/>
          </a:bodyPr>
          <a:lstStyle/>
          <a:p>
            <a:r>
              <a:rPr lang="en-US" dirty="0" smtClean="0">
                <a:ln>
                  <a:solidFill>
                    <a:srgbClr val="92D050"/>
                  </a:solidFill>
                </a:ln>
              </a:rPr>
              <a:t>Thread 1</a:t>
            </a:r>
            <a:endParaRPr lang="en-US" dirty="0">
              <a:ln>
                <a:solidFill>
                  <a:srgbClr val="92D050"/>
                </a:solidFill>
              </a:ln>
            </a:endParaRPr>
          </a:p>
        </p:txBody>
      </p:sp>
      <p:sp>
        <p:nvSpPr>
          <p:cNvPr id="33" name="TextBox 32"/>
          <p:cNvSpPr txBox="1"/>
          <p:nvPr/>
        </p:nvSpPr>
        <p:spPr>
          <a:xfrm>
            <a:off x="2640914" y="1676400"/>
            <a:ext cx="1064459" cy="369332"/>
          </a:xfrm>
          <a:prstGeom prst="rect">
            <a:avLst/>
          </a:prstGeom>
          <a:noFill/>
        </p:spPr>
        <p:txBody>
          <a:bodyPr wrap="none" rtlCol="0">
            <a:spAutoFit/>
          </a:bodyPr>
          <a:lstStyle/>
          <a:p>
            <a:r>
              <a:rPr lang="en-US" dirty="0" smtClean="0">
                <a:ln>
                  <a:solidFill>
                    <a:srgbClr val="FF0000"/>
                  </a:solidFill>
                </a:ln>
              </a:rPr>
              <a:t>Thread 2</a:t>
            </a:r>
            <a:endParaRPr lang="en-US" dirty="0">
              <a:ln>
                <a:solidFill>
                  <a:srgbClr val="FF0000"/>
                </a:solidFill>
              </a:ln>
            </a:endParaRPr>
          </a:p>
        </p:txBody>
      </p:sp>
      <p:cxnSp>
        <p:nvCxnSpPr>
          <p:cNvPr id="35" name="Straight Arrow Connector 34"/>
          <p:cNvCxnSpPr>
            <a:stCxn id="12" idx="3"/>
            <a:endCxn id="14" idx="0"/>
          </p:cNvCxnSpPr>
          <p:nvPr/>
        </p:nvCxnSpPr>
        <p:spPr>
          <a:xfrm rot="5400000">
            <a:off x="4635383" y="2942523"/>
            <a:ext cx="346140" cy="623941"/>
          </a:xfrm>
          <a:prstGeom prst="straightConnector1">
            <a:avLst/>
          </a:prstGeom>
          <a:ln w="31750">
            <a:solidFill>
              <a:srgbClr val="92D05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61" name="Straight Arrow Connector 60"/>
          <p:cNvCxnSpPr>
            <a:stCxn id="13" idx="3"/>
            <a:endCxn id="12" idx="7"/>
          </p:cNvCxnSpPr>
          <p:nvPr/>
        </p:nvCxnSpPr>
        <p:spPr>
          <a:xfrm rot="5400000">
            <a:off x="6319053" y="1938212"/>
            <a:ext cx="400420" cy="1459017"/>
          </a:xfrm>
          <a:prstGeom prst="straightConnector1">
            <a:avLst/>
          </a:prstGeom>
          <a:ln w="31750">
            <a:solidFill>
              <a:srgbClr val="92D05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64" name="Straight Arrow Connector 63"/>
          <p:cNvCxnSpPr>
            <a:stCxn id="14" idx="4"/>
            <a:endCxn id="11" idx="0"/>
          </p:cNvCxnSpPr>
          <p:nvPr/>
        </p:nvCxnSpPr>
        <p:spPr>
          <a:xfrm rot="5400000">
            <a:off x="4375715" y="3849993"/>
            <a:ext cx="241539" cy="2117"/>
          </a:xfrm>
          <a:prstGeom prst="straightConnector1">
            <a:avLst/>
          </a:prstGeom>
          <a:ln w="28575" cap="rnd" cmpd="sng">
            <a:tailEnd type="triangle"/>
          </a:ln>
          <a:effectLst/>
        </p:spPr>
        <p:style>
          <a:lnRef idx="2">
            <a:schemeClr val="accent2"/>
          </a:lnRef>
          <a:fillRef idx="0">
            <a:schemeClr val="accent2"/>
          </a:fillRef>
          <a:effectRef idx="1">
            <a:schemeClr val="accent2"/>
          </a:effectRef>
          <a:fontRef idx="minor">
            <a:schemeClr val="tx1"/>
          </a:fontRef>
        </p:style>
      </p:cxnSp>
      <p:cxnSp>
        <p:nvCxnSpPr>
          <p:cNvPr id="71" name="Straight Arrow Connector 70"/>
          <p:cNvCxnSpPr>
            <a:stCxn id="11" idx="4"/>
            <a:endCxn id="15" idx="0"/>
          </p:cNvCxnSpPr>
          <p:nvPr/>
        </p:nvCxnSpPr>
        <p:spPr>
          <a:xfrm rot="5400000">
            <a:off x="4345520" y="4423650"/>
            <a:ext cx="301924" cy="2117"/>
          </a:xfrm>
          <a:prstGeom prst="straightConnector1">
            <a:avLst/>
          </a:prstGeom>
          <a:ln w="28575" cap="rnd" cmpd="sng">
            <a:tailEnd type="triangle"/>
          </a:ln>
          <a:effectLst/>
        </p:spPr>
        <p:style>
          <a:lnRef idx="2">
            <a:schemeClr val="accent2"/>
          </a:lnRef>
          <a:fillRef idx="0">
            <a:schemeClr val="accent2"/>
          </a:fillRef>
          <a:effectRef idx="1">
            <a:schemeClr val="accent2"/>
          </a:effectRef>
          <a:fontRef idx="minor">
            <a:schemeClr val="tx1"/>
          </a:fontRef>
        </p:style>
      </p:cxnSp>
      <p:cxnSp>
        <p:nvCxnSpPr>
          <p:cNvPr id="74" name="Straight Arrow Connector 73"/>
          <p:cNvCxnSpPr>
            <a:stCxn id="12" idx="5"/>
            <a:endCxn id="19" idx="0"/>
          </p:cNvCxnSpPr>
          <p:nvPr/>
        </p:nvCxnSpPr>
        <p:spPr>
          <a:xfrm rot="16200000" flipH="1">
            <a:off x="5877186" y="2993991"/>
            <a:ext cx="346140" cy="521004"/>
          </a:xfrm>
          <a:prstGeom prst="straightConnector1">
            <a:avLst/>
          </a:prstGeom>
          <a:ln w="28575" cap="rnd" cmpd="sng">
            <a:tailEnd type="triangle"/>
          </a:ln>
          <a:effectLst/>
        </p:spPr>
        <p:style>
          <a:lnRef idx="2">
            <a:schemeClr val="accent2"/>
          </a:lnRef>
          <a:fillRef idx="0">
            <a:schemeClr val="accent2"/>
          </a:fillRef>
          <a:effectRef idx="1">
            <a:schemeClr val="accent2"/>
          </a:effectRef>
          <a:fontRef idx="minor">
            <a:schemeClr val="tx1"/>
          </a:fontRef>
        </p:style>
      </p:cxnSp>
      <p:cxnSp>
        <p:nvCxnSpPr>
          <p:cNvPr id="77" name="Straight Arrow Connector 76"/>
          <p:cNvCxnSpPr>
            <a:stCxn id="19" idx="3"/>
            <a:endCxn id="18" idx="0"/>
          </p:cNvCxnSpPr>
          <p:nvPr/>
        </p:nvCxnSpPr>
        <p:spPr>
          <a:xfrm rot="5400000">
            <a:off x="5724466" y="3719397"/>
            <a:ext cx="285755" cy="217505"/>
          </a:xfrm>
          <a:prstGeom prst="straightConnector1">
            <a:avLst/>
          </a:prstGeom>
          <a:ln w="31750">
            <a:solidFill>
              <a:srgbClr val="92D05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80" name="Straight Arrow Connector 79"/>
          <p:cNvCxnSpPr>
            <a:stCxn id="17" idx="4"/>
            <a:endCxn id="20" idx="0"/>
          </p:cNvCxnSpPr>
          <p:nvPr/>
        </p:nvCxnSpPr>
        <p:spPr>
          <a:xfrm rot="16200000" flipH="1">
            <a:off x="6777655" y="4424238"/>
            <a:ext cx="291109" cy="4419"/>
          </a:xfrm>
          <a:prstGeom prst="straightConnector1">
            <a:avLst/>
          </a:prstGeom>
          <a:ln w="31750">
            <a:solidFill>
              <a:srgbClr val="92D05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82" name="Straight Arrow Connector 81"/>
          <p:cNvCxnSpPr>
            <a:stCxn id="19" idx="5"/>
            <a:endCxn id="17" idx="0"/>
          </p:cNvCxnSpPr>
          <p:nvPr/>
        </p:nvCxnSpPr>
        <p:spPr>
          <a:xfrm rot="16200000" flipH="1">
            <a:off x="6636366" y="3694333"/>
            <a:ext cx="293695" cy="275575"/>
          </a:xfrm>
          <a:prstGeom prst="straightConnector1">
            <a:avLst/>
          </a:prstGeom>
          <a:ln w="28575" cap="rnd" cmpd="sng">
            <a:tailEnd type="triangle"/>
          </a:ln>
          <a:effectLst/>
        </p:spPr>
        <p:style>
          <a:lnRef idx="2">
            <a:schemeClr val="accent2"/>
          </a:lnRef>
          <a:fillRef idx="0">
            <a:schemeClr val="accent2"/>
          </a:fillRef>
          <a:effectRef idx="1">
            <a:schemeClr val="accent2"/>
          </a:effectRef>
          <a:fontRef idx="minor">
            <a:schemeClr val="tx1"/>
          </a:fontRef>
        </p:style>
      </p:cxnSp>
      <p:cxnSp>
        <p:nvCxnSpPr>
          <p:cNvPr id="87" name="Straight Arrow Connector 86"/>
          <p:cNvCxnSpPr>
            <a:stCxn id="18" idx="4"/>
            <a:endCxn id="21" idx="0"/>
          </p:cNvCxnSpPr>
          <p:nvPr/>
        </p:nvCxnSpPr>
        <p:spPr>
          <a:xfrm rot="5400000">
            <a:off x="5607626" y="4423650"/>
            <a:ext cx="301924" cy="2117"/>
          </a:xfrm>
          <a:prstGeom prst="straightConnector1">
            <a:avLst/>
          </a:prstGeom>
          <a:ln w="28575" cap="rnd" cmpd="sng">
            <a:tailEnd type="triangle"/>
          </a:ln>
          <a:effectLst/>
        </p:spPr>
        <p:style>
          <a:lnRef idx="2">
            <a:schemeClr val="accent2"/>
          </a:lnRef>
          <a:fillRef idx="0">
            <a:schemeClr val="accent2"/>
          </a:fillRef>
          <a:effectRef idx="1">
            <a:schemeClr val="accent2"/>
          </a:effectRef>
          <a:fontRef idx="minor">
            <a:schemeClr val="tx1"/>
          </a:fontRef>
        </p:style>
      </p:cxnSp>
      <p:sp>
        <p:nvSpPr>
          <p:cNvPr id="96" name="Oval 95"/>
          <p:cNvSpPr/>
          <p:nvPr/>
        </p:nvSpPr>
        <p:spPr>
          <a:xfrm flipH="1">
            <a:off x="10267478" y="3966713"/>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1</a:t>
            </a:r>
            <a:endParaRPr lang="en-US" dirty="0"/>
          </a:p>
        </p:txBody>
      </p:sp>
      <p:sp>
        <p:nvSpPr>
          <p:cNvPr id="97" name="Oval 96"/>
          <p:cNvSpPr/>
          <p:nvPr/>
        </p:nvSpPr>
        <p:spPr>
          <a:xfrm flipH="1">
            <a:off x="9308870" y="2819403"/>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0</a:t>
            </a:r>
            <a:endParaRPr lang="en-US" dirty="0"/>
          </a:p>
        </p:txBody>
      </p:sp>
      <p:sp>
        <p:nvSpPr>
          <p:cNvPr id="98" name="Oval 97"/>
          <p:cNvSpPr/>
          <p:nvPr/>
        </p:nvSpPr>
        <p:spPr>
          <a:xfrm flipH="1">
            <a:off x="10267478" y="3423251"/>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0</a:t>
            </a:r>
            <a:endParaRPr lang="en-US" dirty="0"/>
          </a:p>
        </p:txBody>
      </p:sp>
      <p:sp>
        <p:nvSpPr>
          <p:cNvPr id="99" name="Oval 98"/>
          <p:cNvSpPr/>
          <p:nvPr/>
        </p:nvSpPr>
        <p:spPr>
          <a:xfrm flipH="1">
            <a:off x="10267478" y="4570565"/>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2</a:t>
            </a:r>
            <a:endParaRPr lang="en-US" dirty="0"/>
          </a:p>
        </p:txBody>
      </p:sp>
      <p:sp>
        <p:nvSpPr>
          <p:cNvPr id="100" name="Oval 99"/>
          <p:cNvSpPr/>
          <p:nvPr/>
        </p:nvSpPr>
        <p:spPr>
          <a:xfrm flipH="1">
            <a:off x="7842962" y="3974653"/>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2</a:t>
            </a:r>
            <a:endParaRPr lang="en-US" dirty="0"/>
          </a:p>
        </p:txBody>
      </p:sp>
      <p:sp>
        <p:nvSpPr>
          <p:cNvPr id="101" name="Oval 100"/>
          <p:cNvSpPr/>
          <p:nvPr/>
        </p:nvSpPr>
        <p:spPr>
          <a:xfrm flipH="1">
            <a:off x="9005372" y="3966713"/>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2</a:t>
            </a:r>
            <a:endParaRPr lang="en-US" dirty="0"/>
          </a:p>
        </p:txBody>
      </p:sp>
      <p:sp>
        <p:nvSpPr>
          <p:cNvPr id="102" name="Oval 101"/>
          <p:cNvSpPr/>
          <p:nvPr/>
        </p:nvSpPr>
        <p:spPr>
          <a:xfrm flipH="1">
            <a:off x="8453201" y="3423251"/>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1</a:t>
            </a:r>
            <a:endParaRPr lang="en-US" dirty="0"/>
          </a:p>
        </p:txBody>
      </p:sp>
      <p:sp>
        <p:nvSpPr>
          <p:cNvPr id="103" name="Oval 102"/>
          <p:cNvSpPr/>
          <p:nvPr/>
        </p:nvSpPr>
        <p:spPr>
          <a:xfrm flipH="1">
            <a:off x="7838543" y="4567690"/>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4</a:t>
            </a:r>
            <a:endParaRPr lang="en-US" dirty="0"/>
          </a:p>
        </p:txBody>
      </p:sp>
      <p:sp>
        <p:nvSpPr>
          <p:cNvPr id="104" name="Oval 103"/>
          <p:cNvSpPr/>
          <p:nvPr/>
        </p:nvSpPr>
        <p:spPr>
          <a:xfrm flipH="1">
            <a:off x="9005372" y="4570565"/>
            <a:ext cx="946579" cy="301925"/>
          </a:xfrm>
          <a:prstGeom prst="ellipse">
            <a:avLst/>
          </a:prstGeom>
          <a:ln>
            <a:solidFill>
              <a:srgbClr val="92D05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3</a:t>
            </a:r>
            <a:endParaRPr lang="en-US" dirty="0"/>
          </a:p>
        </p:txBody>
      </p:sp>
      <p:cxnSp>
        <p:nvCxnSpPr>
          <p:cNvPr id="105" name="Straight Arrow Connector 104"/>
          <p:cNvCxnSpPr>
            <a:stCxn id="97" idx="3"/>
            <a:endCxn id="98" idx="0"/>
          </p:cNvCxnSpPr>
          <p:nvPr/>
        </p:nvCxnSpPr>
        <p:spPr>
          <a:xfrm rot="16200000" flipH="1">
            <a:off x="10255724" y="2938210"/>
            <a:ext cx="346140" cy="623941"/>
          </a:xfrm>
          <a:prstGeom prst="straightConnector1">
            <a:avLst/>
          </a:prstGeom>
          <a:ln w="31750">
            <a:solidFill>
              <a:srgbClr val="C0000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106" name="Straight Arrow Connector 105"/>
          <p:cNvCxnSpPr>
            <a:stCxn id="98" idx="4"/>
            <a:endCxn id="96" idx="0"/>
          </p:cNvCxnSpPr>
          <p:nvPr/>
        </p:nvCxnSpPr>
        <p:spPr>
          <a:xfrm rot="16200000" flipH="1">
            <a:off x="10619997" y="3845678"/>
            <a:ext cx="241539" cy="2117"/>
          </a:xfrm>
          <a:prstGeom prst="straightConnector1">
            <a:avLst/>
          </a:prstGeom>
          <a:ln w="28575" cap="rnd" cmpd="sng">
            <a:solidFill>
              <a:srgbClr val="92D050"/>
            </a:solidFill>
            <a:tailEnd type="triangle"/>
          </a:ln>
          <a:effectLst/>
        </p:spPr>
        <p:style>
          <a:lnRef idx="2">
            <a:schemeClr val="accent2"/>
          </a:lnRef>
          <a:fillRef idx="0">
            <a:schemeClr val="accent2"/>
          </a:fillRef>
          <a:effectRef idx="1">
            <a:schemeClr val="accent2"/>
          </a:effectRef>
          <a:fontRef idx="minor">
            <a:schemeClr val="tx1"/>
          </a:fontRef>
        </p:style>
      </p:cxnSp>
      <p:cxnSp>
        <p:nvCxnSpPr>
          <p:cNvPr id="107" name="Straight Arrow Connector 106"/>
          <p:cNvCxnSpPr>
            <a:stCxn id="96" idx="4"/>
            <a:endCxn id="99" idx="0"/>
          </p:cNvCxnSpPr>
          <p:nvPr/>
        </p:nvCxnSpPr>
        <p:spPr>
          <a:xfrm rot="16200000" flipH="1">
            <a:off x="10589803" y="4419337"/>
            <a:ext cx="301924" cy="2117"/>
          </a:xfrm>
          <a:prstGeom prst="straightConnector1">
            <a:avLst/>
          </a:prstGeom>
          <a:ln w="28575" cap="rnd" cmpd="sng">
            <a:solidFill>
              <a:srgbClr val="92D050"/>
            </a:solidFill>
            <a:tailEnd type="triangle"/>
          </a:ln>
          <a:effectLst/>
        </p:spPr>
        <p:style>
          <a:lnRef idx="2">
            <a:schemeClr val="accent2"/>
          </a:lnRef>
          <a:fillRef idx="0">
            <a:schemeClr val="accent2"/>
          </a:fillRef>
          <a:effectRef idx="1">
            <a:schemeClr val="accent2"/>
          </a:effectRef>
          <a:fontRef idx="minor">
            <a:schemeClr val="tx1"/>
          </a:fontRef>
        </p:style>
      </p:cxnSp>
      <p:cxnSp>
        <p:nvCxnSpPr>
          <p:cNvPr id="108" name="Straight Arrow Connector 107"/>
          <p:cNvCxnSpPr>
            <a:stCxn id="97" idx="5"/>
            <a:endCxn id="102" idx="0"/>
          </p:cNvCxnSpPr>
          <p:nvPr/>
        </p:nvCxnSpPr>
        <p:spPr>
          <a:xfrm rot="5400000">
            <a:off x="9013921" y="2989678"/>
            <a:ext cx="346140" cy="521004"/>
          </a:xfrm>
          <a:prstGeom prst="straightConnector1">
            <a:avLst/>
          </a:prstGeom>
          <a:ln w="28575" cap="rnd" cmpd="sng">
            <a:solidFill>
              <a:srgbClr val="92D050"/>
            </a:solidFill>
            <a:tailEnd type="triangle"/>
          </a:ln>
          <a:effectLst/>
        </p:spPr>
        <p:style>
          <a:lnRef idx="2">
            <a:schemeClr val="accent2"/>
          </a:lnRef>
          <a:fillRef idx="0">
            <a:schemeClr val="accent2"/>
          </a:fillRef>
          <a:effectRef idx="1">
            <a:schemeClr val="accent2"/>
          </a:effectRef>
          <a:fontRef idx="minor">
            <a:schemeClr val="tx1"/>
          </a:fontRef>
        </p:style>
      </p:cxnSp>
      <p:cxnSp>
        <p:nvCxnSpPr>
          <p:cNvPr id="109" name="Straight Arrow Connector 108"/>
          <p:cNvCxnSpPr>
            <a:stCxn id="102" idx="3"/>
            <a:endCxn id="101" idx="0"/>
          </p:cNvCxnSpPr>
          <p:nvPr/>
        </p:nvCxnSpPr>
        <p:spPr>
          <a:xfrm rot="16200000" flipH="1">
            <a:off x="9227030" y="3715086"/>
            <a:ext cx="285755" cy="217505"/>
          </a:xfrm>
          <a:prstGeom prst="straightConnector1">
            <a:avLst/>
          </a:prstGeom>
          <a:ln w="31750">
            <a:solidFill>
              <a:srgbClr val="C0000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110" name="Straight Arrow Connector 109"/>
          <p:cNvCxnSpPr>
            <a:stCxn id="100" idx="4"/>
            <a:endCxn id="103" idx="0"/>
          </p:cNvCxnSpPr>
          <p:nvPr/>
        </p:nvCxnSpPr>
        <p:spPr>
          <a:xfrm rot="5400000">
            <a:off x="8168486" y="4419925"/>
            <a:ext cx="291109" cy="4419"/>
          </a:xfrm>
          <a:prstGeom prst="straightConnector1">
            <a:avLst/>
          </a:prstGeom>
          <a:ln w="31750">
            <a:solidFill>
              <a:srgbClr val="C00000"/>
            </a:solidFill>
            <a:tailEnd type="stealth"/>
          </a:ln>
          <a:effectLst/>
        </p:spPr>
        <p:style>
          <a:lnRef idx="1">
            <a:schemeClr val="accent5"/>
          </a:lnRef>
          <a:fillRef idx="2">
            <a:schemeClr val="accent5"/>
          </a:fillRef>
          <a:effectRef idx="1">
            <a:schemeClr val="accent5"/>
          </a:effectRef>
          <a:fontRef idx="minor">
            <a:schemeClr val="dk1"/>
          </a:fontRef>
        </p:style>
      </p:cxnSp>
      <p:cxnSp>
        <p:nvCxnSpPr>
          <p:cNvPr id="111" name="Straight Arrow Connector 110"/>
          <p:cNvCxnSpPr>
            <a:stCxn id="102" idx="5"/>
            <a:endCxn id="100" idx="0"/>
          </p:cNvCxnSpPr>
          <p:nvPr/>
        </p:nvCxnSpPr>
        <p:spPr>
          <a:xfrm rot="5400000">
            <a:off x="8307190" y="3690017"/>
            <a:ext cx="293695" cy="275575"/>
          </a:xfrm>
          <a:prstGeom prst="straightConnector1">
            <a:avLst/>
          </a:prstGeom>
          <a:ln w="28575" cap="rnd" cmpd="sng">
            <a:solidFill>
              <a:srgbClr val="92D050"/>
            </a:solidFill>
            <a:tailEnd type="triangle"/>
          </a:ln>
          <a:effectLst/>
        </p:spPr>
        <p:style>
          <a:lnRef idx="2">
            <a:schemeClr val="accent2"/>
          </a:lnRef>
          <a:fillRef idx="0">
            <a:schemeClr val="accent2"/>
          </a:fillRef>
          <a:effectRef idx="1">
            <a:schemeClr val="accent2"/>
          </a:effectRef>
          <a:fontRef idx="minor">
            <a:schemeClr val="tx1"/>
          </a:fontRef>
        </p:style>
      </p:cxnSp>
      <p:cxnSp>
        <p:nvCxnSpPr>
          <p:cNvPr id="112" name="Straight Arrow Connector 111"/>
          <p:cNvCxnSpPr>
            <a:stCxn id="101" idx="4"/>
            <a:endCxn id="104" idx="0"/>
          </p:cNvCxnSpPr>
          <p:nvPr/>
        </p:nvCxnSpPr>
        <p:spPr>
          <a:xfrm rot="16200000" flipH="1">
            <a:off x="9327697" y="4419337"/>
            <a:ext cx="301924" cy="2117"/>
          </a:xfrm>
          <a:prstGeom prst="straightConnector1">
            <a:avLst/>
          </a:prstGeom>
          <a:ln w="28575" cap="rnd" cmpd="sng">
            <a:solidFill>
              <a:srgbClr val="92D050"/>
            </a:solidFill>
            <a:tailEnd type="triangle"/>
          </a:ln>
          <a:effectLst/>
        </p:spPr>
        <p:style>
          <a:lnRef idx="2">
            <a:schemeClr val="accent2"/>
          </a:lnRef>
          <a:fillRef idx="0">
            <a:schemeClr val="accent2"/>
          </a:fillRef>
          <a:effectRef idx="1">
            <a:schemeClr val="accent2"/>
          </a:effectRef>
          <a:fontRef idx="minor">
            <a:schemeClr val="tx1"/>
          </a:fontRef>
        </p:style>
      </p:cxnSp>
      <p:cxnSp>
        <p:nvCxnSpPr>
          <p:cNvPr id="116" name="Straight Arrow Connector 115"/>
          <p:cNvCxnSpPr>
            <a:stCxn id="13" idx="5"/>
            <a:endCxn id="97" idx="7"/>
          </p:cNvCxnSpPr>
          <p:nvPr/>
        </p:nvCxnSpPr>
        <p:spPr>
          <a:xfrm rot="16200000" flipH="1">
            <a:off x="8484746" y="1900868"/>
            <a:ext cx="396107" cy="1529390"/>
          </a:xfrm>
          <a:prstGeom prst="straightConnector1">
            <a:avLst/>
          </a:prstGeom>
          <a:ln w="28575" cap="rnd" cmpd="sng">
            <a:tailEnd type="triangle"/>
          </a:ln>
          <a:effectLst/>
        </p:spPr>
        <p:style>
          <a:lnRef idx="2">
            <a:schemeClr val="accent2"/>
          </a:lnRef>
          <a:fillRef idx="0">
            <a:schemeClr val="accent2"/>
          </a:fillRef>
          <a:effectRef idx="1">
            <a:schemeClr val="accent2"/>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8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0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0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04"/>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0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07"/>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0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10"/>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11"/>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7" grpId="0" animBg="1"/>
      <p:bldP spid="18" grpId="0" animBg="1"/>
      <p:bldP spid="19" grpId="0" animBg="1"/>
      <p:bldP spid="20" grpId="0" animBg="1"/>
      <p:bldP spid="21" grpId="0" animBg="1"/>
      <p:bldP spid="96" grpId="0" animBg="1"/>
      <p:bldP spid="97" grpId="0" animBg="1"/>
      <p:bldP spid="98" grpId="0" animBg="1"/>
      <p:bldP spid="99" grpId="0" animBg="1"/>
      <p:bldP spid="100" grpId="0" animBg="1"/>
      <p:bldP spid="101" grpId="0" animBg="1"/>
      <p:bldP spid="102" grpId="0" animBg="1"/>
      <p:bldP spid="103" grpId="0" animBg="1"/>
      <p:bldP spid="10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smtClean="0"/>
              <a:t>Don’t stress, use CHESS</a:t>
            </a:r>
            <a:endParaRPr/>
          </a:p>
        </p:txBody>
      </p:sp>
      <p:sp>
        <p:nvSpPr>
          <p:cNvPr id="4" name="Text Placeholder 3"/>
          <p:cNvSpPr>
            <a:spLocks noGrp="1"/>
          </p:cNvSpPr>
          <p:nvPr>
            <p:ph type="body" sz="quarter" idx="10"/>
          </p:nvPr>
        </p:nvSpPr>
        <p:spPr/>
        <p:txBody>
          <a:bodyPr rtlCol="0"/>
          <a:lstStyle/>
          <a:p>
            <a:pPr defTabSz="914363" fontAlgn="auto">
              <a:spcAft>
                <a:spcPts val="0"/>
              </a:spcAft>
              <a:defRPr/>
            </a:pPr>
            <a:r>
              <a:rPr/>
              <a:t>demo </a:t>
            </a:r>
          </a:p>
        </p:txBody>
      </p:sp>
      <p:sp>
        <p:nvSpPr>
          <p:cNvPr id="5" name="Subtitle 4"/>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1625177" y="4267200"/>
            <a:ext cx="4469236" cy="1588"/>
          </a:xfrm>
          <a:prstGeom prst="line">
            <a:avLst/>
          </a:prstGeom>
          <a:noFill/>
          <a:ln w="6350" cap="rnd" cmpd="sng" algn="ctr">
            <a:solidFill>
              <a:srgbClr val="4F81BD">
                <a:shade val="95000"/>
                <a:satMod val="105000"/>
              </a:srgbClr>
            </a:solidFill>
            <a:prstDash val="solid"/>
          </a:ln>
          <a:effectLst/>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3453500" y="4191000"/>
            <a:ext cx="2437765" cy="152400"/>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schemeClr val="bg2"/>
              </a:solidFill>
            </a:endParaRPr>
          </a:p>
        </p:txBody>
      </p:sp>
      <p:cxnSp>
        <p:nvCxnSpPr>
          <p:cNvPr id="26" name="Shape 25"/>
          <p:cNvCxnSpPr/>
          <p:nvPr/>
        </p:nvCxnSpPr>
        <p:spPr>
          <a:xfrm rot="10800000">
            <a:off x="2082259" y="3657600"/>
            <a:ext cx="1371243" cy="609600"/>
          </a:xfrm>
          <a:prstGeom prst="curvedConnector2">
            <a:avLst/>
          </a:prstGeom>
          <a:ln>
            <a:tailEnd type="triangle" w="med" len="sm"/>
          </a:ln>
        </p:spPr>
        <p:style>
          <a:lnRef idx="2">
            <a:schemeClr val="accent4"/>
          </a:lnRef>
          <a:fillRef idx="0">
            <a:schemeClr val="accent4"/>
          </a:fillRef>
          <a:effectRef idx="1">
            <a:schemeClr val="accent4"/>
          </a:effectRef>
          <a:fontRef idx="minor">
            <a:schemeClr val="tx1"/>
          </a:fontRef>
        </p:style>
      </p:cxnSp>
      <p:sp>
        <p:nvSpPr>
          <p:cNvPr id="2" name="Rectangle 1"/>
          <p:cNvSpPr>
            <a:spLocks noGrp="1"/>
          </p:cNvSpPr>
          <p:nvPr>
            <p:ph type="title"/>
          </p:nvPr>
        </p:nvSpPr>
        <p:spPr/>
        <p:txBody>
          <a:bodyPr>
            <a:normAutofit/>
          </a:bodyPr>
          <a:lstStyle/>
          <a:p>
            <a:r>
              <a:rPr lang="en-US" dirty="0" smtClean="0"/>
              <a:t>CHESS Architecture</a:t>
            </a:r>
            <a:endParaRPr lang="en-US" dirty="0"/>
          </a:p>
        </p:txBody>
      </p:sp>
      <p:sp>
        <p:nvSpPr>
          <p:cNvPr id="6" name="Rounded Rectangle 5"/>
          <p:cNvSpPr/>
          <p:nvPr/>
        </p:nvSpPr>
        <p:spPr>
          <a:xfrm>
            <a:off x="3579812" y="1905000"/>
            <a:ext cx="2031471" cy="2133600"/>
          </a:xfrm>
          <a:prstGeom prst="roundRect">
            <a:avLst>
              <a:gd name="adj"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solidFill>
                <a:schemeClr val="bg2"/>
              </a:solidFill>
            </a:endParaRPr>
          </a:p>
        </p:txBody>
      </p:sp>
      <p:sp>
        <p:nvSpPr>
          <p:cNvPr id="18" name="Rectangle 17"/>
          <p:cNvSpPr/>
          <p:nvPr/>
        </p:nvSpPr>
        <p:spPr>
          <a:xfrm>
            <a:off x="2133044" y="4495800"/>
            <a:ext cx="3859795" cy="838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solidFill>
                  <a:schemeClr val="bg2"/>
                </a:solidFill>
              </a:rPr>
              <a:t>Kernel:</a:t>
            </a:r>
            <a:endParaRPr lang="en-US" dirty="0">
              <a:solidFill>
                <a:schemeClr val="bg2"/>
              </a:solidFill>
            </a:endParaRPr>
          </a:p>
          <a:p>
            <a:r>
              <a:rPr lang="en-US" sz="1600" dirty="0" smtClean="0">
                <a:solidFill>
                  <a:schemeClr val="bg2"/>
                </a:solidFill>
              </a:rPr>
              <a:t>         Threads, Scheduler,</a:t>
            </a:r>
          </a:p>
          <a:p>
            <a:r>
              <a:rPr lang="en-US" sz="1600" dirty="0" smtClean="0">
                <a:solidFill>
                  <a:schemeClr val="bg2"/>
                </a:solidFill>
              </a:rPr>
              <a:t>         Synchronization Objects</a:t>
            </a:r>
            <a:endParaRPr lang="en-US" dirty="0">
              <a:solidFill>
                <a:schemeClr val="bg2"/>
              </a:solidFill>
            </a:endParaRPr>
          </a:p>
        </p:txBody>
      </p:sp>
      <p:cxnSp>
        <p:nvCxnSpPr>
          <p:cNvPr id="20" name="Straight Arrow Connector 19"/>
          <p:cNvCxnSpPr/>
          <p:nvPr/>
        </p:nvCxnSpPr>
        <p:spPr>
          <a:xfrm rot="5400000">
            <a:off x="4037489" y="4266937"/>
            <a:ext cx="457200" cy="2117"/>
          </a:xfrm>
          <a:prstGeom prst="straightConnector1">
            <a:avLst/>
          </a:prstGeom>
          <a:ln>
            <a:tailEnd type="triangle" w="med" len="sm"/>
          </a:ln>
        </p:spPr>
        <p:style>
          <a:lnRef idx="3">
            <a:schemeClr val="accent4"/>
          </a:lnRef>
          <a:fillRef idx="0">
            <a:schemeClr val="accent4"/>
          </a:fillRef>
          <a:effectRef idx="2">
            <a:schemeClr val="accent4"/>
          </a:effectRef>
          <a:fontRef idx="minor">
            <a:schemeClr val="tx1"/>
          </a:fontRef>
        </p:style>
      </p:cxnSp>
      <p:cxnSp>
        <p:nvCxnSpPr>
          <p:cNvPr id="22" name="Straight Arrow Connector 21"/>
          <p:cNvCxnSpPr/>
          <p:nvPr/>
        </p:nvCxnSpPr>
        <p:spPr>
          <a:xfrm rot="16200000">
            <a:off x="4850077" y="4266937"/>
            <a:ext cx="457200" cy="2117"/>
          </a:xfrm>
          <a:prstGeom prst="straightConnector1">
            <a:avLst/>
          </a:prstGeom>
          <a:ln>
            <a:tailEnd type="triangle" w="med" len="sm"/>
          </a:ln>
        </p:spPr>
        <p:style>
          <a:lnRef idx="2">
            <a:schemeClr val="accent4"/>
          </a:lnRef>
          <a:fillRef idx="0">
            <a:schemeClr val="accent4"/>
          </a:fillRef>
          <a:effectRef idx="1">
            <a:schemeClr val="accent4"/>
          </a:effectRef>
          <a:fontRef idx="minor">
            <a:schemeClr val="tx1"/>
          </a:fontRef>
        </p:style>
      </p:cxnSp>
      <p:sp>
        <p:nvSpPr>
          <p:cNvPr id="23" name="Rounded Rectangle 22"/>
          <p:cNvSpPr/>
          <p:nvPr/>
        </p:nvSpPr>
        <p:spPr>
          <a:xfrm>
            <a:off x="1015736" y="2362200"/>
            <a:ext cx="2133044" cy="1295400"/>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endParaRPr lang="en-US" sz="1400" dirty="0" smtClean="0">
              <a:solidFill>
                <a:schemeClr val="bg2"/>
              </a:solidFill>
            </a:endParaRPr>
          </a:p>
          <a:p>
            <a:endParaRPr lang="en-US" sz="1400" dirty="0" smtClean="0">
              <a:solidFill>
                <a:schemeClr val="bg2"/>
              </a:solidFill>
            </a:endParaRPr>
          </a:p>
          <a:p>
            <a:r>
              <a:rPr lang="en-US" sz="1400" dirty="0" smtClean="0">
                <a:solidFill>
                  <a:schemeClr val="bg2"/>
                </a:solidFill>
              </a:rPr>
              <a:t>While(not done) {</a:t>
            </a:r>
            <a:endParaRPr lang="en-US" sz="1400" dirty="0">
              <a:solidFill>
                <a:schemeClr val="bg2"/>
              </a:solidFill>
            </a:endParaRPr>
          </a:p>
          <a:p>
            <a:r>
              <a:rPr lang="en-US" sz="1400" dirty="0" smtClean="0">
                <a:solidFill>
                  <a:schemeClr val="bg2"/>
                </a:solidFill>
              </a:rPr>
              <a:t>     </a:t>
            </a:r>
            <a:r>
              <a:rPr lang="en-US" sz="1400" dirty="0" err="1" smtClean="0">
                <a:solidFill>
                  <a:schemeClr val="bg2"/>
                </a:solidFill>
              </a:rPr>
              <a:t>TestScenario</a:t>
            </a:r>
            <a:r>
              <a:rPr lang="en-US" sz="1400" dirty="0" smtClean="0">
                <a:solidFill>
                  <a:schemeClr val="bg2"/>
                </a:solidFill>
              </a:rPr>
              <a:t>()</a:t>
            </a:r>
          </a:p>
          <a:p>
            <a:r>
              <a:rPr lang="en-US" sz="1400" dirty="0" smtClean="0">
                <a:solidFill>
                  <a:schemeClr val="bg2"/>
                </a:solidFill>
              </a:rPr>
              <a:t>}</a:t>
            </a:r>
            <a:endParaRPr lang="en-US" sz="1400" dirty="0">
              <a:solidFill>
                <a:schemeClr val="bg2"/>
              </a:solidFill>
            </a:endParaRPr>
          </a:p>
        </p:txBody>
      </p:sp>
      <p:cxnSp>
        <p:nvCxnSpPr>
          <p:cNvPr id="25" name="Curved Connector 24"/>
          <p:cNvCxnSpPr/>
          <p:nvPr/>
        </p:nvCxnSpPr>
        <p:spPr>
          <a:xfrm flipV="1">
            <a:off x="3148781" y="2719864"/>
            <a:ext cx="711015" cy="506968"/>
          </a:xfrm>
          <a:prstGeom prst="curvedConnector3">
            <a:avLst>
              <a:gd name="adj1" fmla="val 50000"/>
            </a:avLst>
          </a:prstGeom>
          <a:noFill/>
          <a:ln w="25400" cap="rnd" cmpd="sng" algn="ctr">
            <a:solidFill>
              <a:srgbClr val="8064A2"/>
            </a:solidFill>
            <a:prstDash val="solid"/>
            <a:tailEnd type="triangle" w="med" len="sm"/>
          </a:ln>
          <a:effectLst>
            <a:outerShdw blurRad="50800" algn="tl" rotWithShape="0">
              <a:srgbClr val="000000">
                <a:alpha val="64000"/>
              </a:srgbClr>
            </a:outerShdw>
          </a:effectLst>
        </p:spPr>
        <p:style>
          <a:lnRef idx="2">
            <a:schemeClr val="accent4"/>
          </a:lnRef>
          <a:fillRef idx="0">
            <a:schemeClr val="accent4"/>
          </a:fillRef>
          <a:effectRef idx="1">
            <a:schemeClr val="accent4"/>
          </a:effectRef>
          <a:fontRef idx="minor">
            <a:schemeClr val="tx1"/>
          </a:fontRef>
        </p:style>
      </p:cxnSp>
      <p:sp>
        <p:nvSpPr>
          <p:cNvPr id="39" name="Rectangle 38"/>
          <p:cNvSpPr txBox="1"/>
          <p:nvPr/>
        </p:nvSpPr>
        <p:spPr>
          <a:xfrm>
            <a:off x="3859797" y="2362203"/>
            <a:ext cx="1346459" cy="954107"/>
          </a:xfrm>
          <a:prstGeom prst="rect">
            <a:avLst/>
          </a:prstGeom>
          <a:noFill/>
        </p:spPr>
        <p:txBody>
          <a:bodyPr wrap="none" rtlCol="0">
            <a:spAutoFit/>
          </a:bodyPr>
          <a:lstStyle/>
          <a:p>
            <a:endParaRPr lang="en-US" sz="1400" dirty="0" smtClean="0">
              <a:solidFill>
                <a:schemeClr val="bg2"/>
              </a:solidFill>
            </a:endParaRPr>
          </a:p>
          <a:p>
            <a:r>
              <a:rPr lang="en-US" sz="1400" dirty="0" err="1" smtClean="0">
                <a:solidFill>
                  <a:schemeClr val="bg2"/>
                </a:solidFill>
              </a:rPr>
              <a:t>TestScenario</a:t>
            </a:r>
            <a:r>
              <a:rPr lang="en-US" sz="1400" dirty="0" smtClean="0">
                <a:solidFill>
                  <a:schemeClr val="bg2"/>
                </a:solidFill>
              </a:rPr>
              <a:t>() {</a:t>
            </a:r>
          </a:p>
          <a:p>
            <a:r>
              <a:rPr lang="en-US" sz="1400" dirty="0" smtClean="0">
                <a:solidFill>
                  <a:schemeClr val="bg2"/>
                </a:solidFill>
              </a:rPr>
              <a:t>       …</a:t>
            </a:r>
          </a:p>
          <a:p>
            <a:r>
              <a:rPr lang="en-US" sz="1400" dirty="0" smtClean="0">
                <a:solidFill>
                  <a:schemeClr val="bg2"/>
                </a:solidFill>
              </a:rPr>
              <a:t>}</a:t>
            </a:r>
            <a:endParaRPr lang="en-US" sz="1400" dirty="0">
              <a:solidFill>
                <a:schemeClr val="bg2"/>
              </a:solidFill>
            </a:endParaRPr>
          </a:p>
        </p:txBody>
      </p:sp>
      <p:sp>
        <p:nvSpPr>
          <p:cNvPr id="13" name="Rectangle 12"/>
          <p:cNvSpPr txBox="1"/>
          <p:nvPr/>
        </p:nvSpPr>
        <p:spPr>
          <a:xfrm>
            <a:off x="3961370" y="1905000"/>
            <a:ext cx="1050031" cy="369332"/>
          </a:xfrm>
          <a:prstGeom prst="rect">
            <a:avLst/>
          </a:prstGeom>
          <a:noFill/>
        </p:spPr>
        <p:txBody>
          <a:bodyPr wrap="none" rtlCol="0">
            <a:spAutoFit/>
          </a:bodyPr>
          <a:lstStyle/>
          <a:p>
            <a:r>
              <a:rPr lang="en-US" dirty="0" smtClean="0">
                <a:solidFill>
                  <a:schemeClr val="bg2"/>
                </a:solidFill>
              </a:rPr>
              <a:t>Program</a:t>
            </a:r>
            <a:endParaRPr lang="en-US" dirty="0">
              <a:solidFill>
                <a:schemeClr val="bg2"/>
              </a:solidFill>
            </a:endParaRPr>
          </a:p>
        </p:txBody>
      </p:sp>
      <p:sp>
        <p:nvSpPr>
          <p:cNvPr id="16" name="Rectangle 15"/>
          <p:cNvSpPr txBox="1"/>
          <p:nvPr/>
        </p:nvSpPr>
        <p:spPr>
          <a:xfrm>
            <a:off x="1625179" y="2362200"/>
            <a:ext cx="841897" cy="369332"/>
          </a:xfrm>
          <a:prstGeom prst="rect">
            <a:avLst/>
          </a:prstGeom>
          <a:noFill/>
        </p:spPr>
        <p:txBody>
          <a:bodyPr wrap="none" rtlCol="0">
            <a:spAutoFit/>
          </a:bodyPr>
          <a:lstStyle/>
          <a:p>
            <a:r>
              <a:rPr lang="en-US" dirty="0" smtClean="0">
                <a:solidFill>
                  <a:schemeClr val="bg2"/>
                </a:solidFill>
              </a:rPr>
              <a:t>CHESS</a:t>
            </a:r>
            <a:endParaRPr lang="en-US" dirty="0">
              <a:solidFill>
                <a:schemeClr val="bg2"/>
              </a:solidFill>
            </a:endParaRPr>
          </a:p>
        </p:txBody>
      </p:sp>
      <p:sp>
        <p:nvSpPr>
          <p:cNvPr id="19" name="Rectangle 18"/>
          <p:cNvSpPr txBox="1"/>
          <p:nvPr/>
        </p:nvSpPr>
        <p:spPr>
          <a:xfrm>
            <a:off x="6231317" y="2133600"/>
            <a:ext cx="4977104" cy="400110"/>
          </a:xfrm>
          <a:prstGeom prst="rect">
            <a:avLst/>
          </a:prstGeom>
          <a:noFill/>
        </p:spPr>
        <p:txBody>
          <a:bodyPr wrap="square" rtlCol="0">
            <a:spAutoFit/>
          </a:bodyPr>
          <a:lstStyle/>
          <a:p>
            <a:r>
              <a:rPr lang="en-US" sz="2000" dirty="0" smtClean="0">
                <a:solidFill>
                  <a:schemeClr val="bg2"/>
                </a:solidFill>
              </a:rPr>
              <a:t>CHESS runs the scenario in a loop      </a:t>
            </a:r>
            <a:endParaRPr lang="en-US" sz="2000" dirty="0">
              <a:solidFill>
                <a:schemeClr val="bg2"/>
              </a:solidFill>
            </a:endParaRPr>
          </a:p>
        </p:txBody>
      </p:sp>
      <p:sp>
        <p:nvSpPr>
          <p:cNvPr id="27" name="Rectangle 26"/>
          <p:cNvSpPr txBox="1"/>
          <p:nvPr/>
        </p:nvSpPr>
        <p:spPr>
          <a:xfrm>
            <a:off x="6231319" y="2514600"/>
            <a:ext cx="4908588" cy="707886"/>
          </a:xfrm>
          <a:prstGeom prst="rect">
            <a:avLst/>
          </a:prstGeom>
        </p:spPr>
        <p:txBody>
          <a:bodyPr wrap="none" rtlCol="0">
            <a:spAutoFit/>
          </a:bodyPr>
          <a:lstStyle/>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Every run takes a different interleaving</a:t>
            </a:r>
            <a:endParaRPr lang="en-US" sz="2000" dirty="0">
              <a:solidFill>
                <a:schemeClr val="bg1"/>
              </a:solidFill>
            </a:endParaRPr>
          </a:p>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Every run is repeatable</a:t>
            </a:r>
          </a:p>
        </p:txBody>
      </p:sp>
      <p:sp>
        <p:nvSpPr>
          <p:cNvPr id="21" name="Rectangle 20"/>
          <p:cNvSpPr txBox="1"/>
          <p:nvPr/>
        </p:nvSpPr>
        <p:spPr>
          <a:xfrm>
            <a:off x="812590" y="3962400"/>
            <a:ext cx="1119217" cy="338554"/>
          </a:xfrm>
          <a:prstGeom prst="rect">
            <a:avLst/>
          </a:prstGeom>
          <a:noFill/>
        </p:spPr>
        <p:txBody>
          <a:bodyPr wrap="none" rtlCol="0">
            <a:spAutoFit/>
          </a:bodyPr>
          <a:lstStyle/>
          <a:p>
            <a:r>
              <a:rPr lang="en-US" sz="1600" dirty="0" smtClean="0">
                <a:solidFill>
                  <a:schemeClr val="bg2"/>
                </a:solidFill>
              </a:rPr>
              <a:t>Win32 API</a:t>
            </a:r>
            <a:endParaRPr lang="en-US" sz="1600" dirty="0">
              <a:solidFill>
                <a:schemeClr val="bg2"/>
              </a:solidFill>
            </a:endParaRPr>
          </a:p>
        </p:txBody>
      </p:sp>
      <p:sp>
        <p:nvSpPr>
          <p:cNvPr id="28" name="TextBox 27"/>
          <p:cNvSpPr txBox="1"/>
          <p:nvPr/>
        </p:nvSpPr>
        <p:spPr>
          <a:xfrm>
            <a:off x="6231318" y="3352800"/>
            <a:ext cx="6094413" cy="707886"/>
          </a:xfrm>
          <a:prstGeom prst="rect">
            <a:avLst/>
          </a:prstGeom>
        </p:spPr>
        <p:txBody>
          <a:bodyPr wrap="square" rtlCol="0">
            <a:spAutoFit/>
          </a:bodyPr>
          <a:lstStyle/>
          <a:p>
            <a:pPr marL="396875" indent="-396875" defTabSz="912813" fontAlgn="base">
              <a:lnSpc>
                <a:spcPct val="90000"/>
              </a:lnSpc>
              <a:spcBef>
                <a:spcPct val="20000"/>
              </a:spcBef>
              <a:spcAft>
                <a:spcPct val="0"/>
              </a:spcAft>
              <a:buSzPct val="85000"/>
            </a:pPr>
            <a:r>
              <a:rPr lang="en-US" sz="2000" dirty="0" smtClean="0">
                <a:solidFill>
                  <a:schemeClr val="bg1"/>
                </a:solidFill>
              </a:rPr>
              <a:t>Intercept synch. &amp; threading calls</a:t>
            </a:r>
          </a:p>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To control and introduce </a:t>
            </a:r>
            <a:r>
              <a:rPr lang="en-US" sz="2000" dirty="0" err="1" smtClean="0">
                <a:solidFill>
                  <a:schemeClr val="bg1"/>
                </a:solidFill>
              </a:rPr>
              <a:t>nondeterminism</a:t>
            </a:r>
            <a:endParaRPr lang="en-US" sz="2000" dirty="0" smtClean="0">
              <a:solidFill>
                <a:schemeClr val="bg1"/>
              </a:solidFill>
            </a:endParaRPr>
          </a:p>
        </p:txBody>
      </p:sp>
      <p:sp>
        <p:nvSpPr>
          <p:cNvPr id="29" name="TextBox 28"/>
          <p:cNvSpPr txBox="1"/>
          <p:nvPr/>
        </p:nvSpPr>
        <p:spPr>
          <a:xfrm>
            <a:off x="6231318" y="4191003"/>
            <a:ext cx="6094413" cy="1723549"/>
          </a:xfrm>
          <a:prstGeom prst="rect">
            <a:avLst/>
          </a:prstGeom>
        </p:spPr>
        <p:txBody>
          <a:bodyPr wrap="square" rtlCol="0">
            <a:spAutoFit/>
          </a:bodyPr>
          <a:lstStyle/>
          <a:p>
            <a:pPr marL="396875" indent="-396875" defTabSz="912813" fontAlgn="base">
              <a:lnSpc>
                <a:spcPct val="90000"/>
              </a:lnSpc>
              <a:spcBef>
                <a:spcPct val="20000"/>
              </a:spcBef>
              <a:spcAft>
                <a:spcPct val="0"/>
              </a:spcAft>
              <a:buSzPct val="85000"/>
            </a:pPr>
            <a:r>
              <a:rPr lang="en-US" sz="2000" dirty="0" smtClean="0">
                <a:solidFill>
                  <a:schemeClr val="bg1"/>
                </a:solidFill>
              </a:rPr>
              <a:t>Detect</a:t>
            </a:r>
          </a:p>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Assertion violations</a:t>
            </a:r>
          </a:p>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Deadlocks</a:t>
            </a:r>
          </a:p>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a:t>
            </a:r>
            <a:r>
              <a:rPr lang="en-US" sz="2000" dirty="0" err="1" smtClean="0">
                <a:solidFill>
                  <a:schemeClr val="bg1"/>
                </a:solidFill>
              </a:rPr>
              <a:t>Dataraces</a:t>
            </a:r>
            <a:endParaRPr lang="en-US" sz="2000" dirty="0" smtClean="0">
              <a:solidFill>
                <a:schemeClr val="bg1"/>
              </a:solidFill>
            </a:endParaRPr>
          </a:p>
          <a:p>
            <a:pPr marL="396875" indent="-396875" defTabSz="912813" fontAlgn="base">
              <a:lnSpc>
                <a:spcPct val="90000"/>
              </a:lnSpc>
              <a:spcBef>
                <a:spcPct val="20000"/>
              </a:spcBef>
              <a:spcAft>
                <a:spcPct val="0"/>
              </a:spcAft>
              <a:buSzPct val="85000"/>
              <a:buBlip>
                <a:blip r:embed="rId3"/>
              </a:buBlip>
            </a:pPr>
            <a:r>
              <a:rPr lang="en-US" sz="2000" dirty="0" smtClean="0">
                <a:solidFill>
                  <a:schemeClr val="bg1"/>
                </a:solidFill>
              </a:rPr>
              <a:t> </a:t>
            </a:r>
            <a:r>
              <a:rPr lang="en-US" sz="2000" dirty="0" err="1" smtClean="0">
                <a:solidFill>
                  <a:schemeClr val="bg1"/>
                </a:solidFill>
              </a:rPr>
              <a:t>Livelocks</a:t>
            </a:r>
            <a:endParaRPr lang="en-US" sz="2000" dirty="0" smtClean="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8"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CHESS methodology generalizes</a:t>
            </a:r>
            <a:endParaRPr lang="en-US" dirty="0"/>
          </a:p>
        </p:txBody>
      </p:sp>
      <p:sp>
        <p:nvSpPr>
          <p:cNvPr id="3" name="Content Placeholder 2"/>
          <p:cNvSpPr>
            <a:spLocks noGrp="1"/>
          </p:cNvSpPr>
          <p:nvPr>
            <p:ph type="body" sz="quarter" idx="10"/>
          </p:nvPr>
        </p:nvSpPr>
        <p:spPr>
          <a:xfrm>
            <a:off x="507868" y="3048000"/>
            <a:ext cx="11173090" cy="2554545"/>
          </a:xfrm>
        </p:spPr>
        <p:txBody>
          <a:bodyPr/>
          <a:lstStyle/>
          <a:p>
            <a:pPr>
              <a:buNone/>
            </a:pPr>
            <a:endParaRPr lang="en-US" sz="2800" dirty="0" smtClean="0"/>
          </a:p>
          <a:p>
            <a:r>
              <a:rPr lang="en-US" sz="2800" dirty="0" smtClean="0"/>
              <a:t>CHESS works for</a:t>
            </a:r>
          </a:p>
          <a:p>
            <a:pPr lvl="1"/>
            <a:r>
              <a:rPr lang="en-US" sz="2400" dirty="0" smtClean="0"/>
              <a:t>Unmanaged programs (written in C, C++)</a:t>
            </a:r>
          </a:p>
          <a:p>
            <a:pPr lvl="1"/>
            <a:r>
              <a:rPr lang="en-US" sz="2400" dirty="0" smtClean="0"/>
              <a:t>Managed programs (written in C#, …)</a:t>
            </a:r>
          </a:p>
          <a:p>
            <a:pPr lvl="1"/>
            <a:r>
              <a:rPr lang="en-US" sz="2400" dirty="0" smtClean="0"/>
              <a:t>Singularity applications</a:t>
            </a:r>
            <a:endParaRPr lang="en-US" sz="2000" dirty="0" smtClean="0"/>
          </a:p>
          <a:p>
            <a:r>
              <a:rPr lang="en-US" sz="2800" dirty="0" smtClean="0"/>
              <a:t>With appropriate wrappers, can work for Java, Linux applications</a:t>
            </a:r>
            <a:endParaRPr lang="en-US" sz="2800" dirty="0"/>
          </a:p>
        </p:txBody>
      </p:sp>
      <p:grpSp>
        <p:nvGrpSpPr>
          <p:cNvPr id="17" name="Group 16"/>
          <p:cNvGrpSpPr/>
          <p:nvPr/>
        </p:nvGrpSpPr>
        <p:grpSpPr>
          <a:xfrm>
            <a:off x="4621596" y="1600200"/>
            <a:ext cx="2945633" cy="1828800"/>
            <a:chOff x="4343400" y="1752600"/>
            <a:chExt cx="3848100" cy="3429001"/>
          </a:xfrm>
        </p:grpSpPr>
        <p:sp>
          <p:nvSpPr>
            <p:cNvPr id="5" name="Rounded Rectangle 4"/>
            <p:cNvSpPr/>
            <p:nvPr/>
          </p:nvSpPr>
          <p:spPr>
            <a:xfrm>
              <a:off x="6362700" y="4038601"/>
              <a:ext cx="1828800" cy="152400"/>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a:p>
          </p:txBody>
        </p:sp>
        <p:cxnSp>
          <p:nvCxnSpPr>
            <p:cNvPr id="6" name="Shape 5"/>
            <p:cNvCxnSpPr/>
            <p:nvPr/>
          </p:nvCxnSpPr>
          <p:spPr>
            <a:xfrm rot="10800000">
              <a:off x="5295900" y="3505200"/>
              <a:ext cx="1028700" cy="609600"/>
            </a:xfrm>
            <a:prstGeom prst="curvedConnector2">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7" name="Rounded Rectangle 6"/>
            <p:cNvSpPr/>
            <p:nvPr/>
          </p:nvSpPr>
          <p:spPr>
            <a:xfrm>
              <a:off x="6400800" y="1752600"/>
              <a:ext cx="1752600" cy="2133600"/>
            </a:xfrm>
            <a:prstGeom prst="roundRect">
              <a:avLst>
                <a:gd name="adj"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.NET</a:t>
              </a:r>
            </a:p>
            <a:p>
              <a:pPr algn="ctr"/>
              <a:r>
                <a:rPr lang="en-US" sz="1400" dirty="0" smtClean="0"/>
                <a:t>Program</a:t>
              </a:r>
              <a:endParaRPr lang="en-US" sz="1400" dirty="0"/>
            </a:p>
          </p:txBody>
        </p:sp>
        <p:sp>
          <p:nvSpPr>
            <p:cNvPr id="8" name="Rectangle 7"/>
            <p:cNvSpPr/>
            <p:nvPr/>
          </p:nvSpPr>
          <p:spPr>
            <a:xfrm>
              <a:off x="6374130" y="4343400"/>
              <a:ext cx="1805940" cy="838201"/>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400" dirty="0" smtClean="0"/>
                <a:t>.NET CLR</a:t>
              </a:r>
              <a:endParaRPr lang="en-US" sz="1400" dirty="0"/>
            </a:p>
          </p:txBody>
        </p:sp>
        <p:cxnSp>
          <p:nvCxnSpPr>
            <p:cNvPr id="9" name="Straight Arrow Connector 8"/>
            <p:cNvCxnSpPr/>
            <p:nvPr/>
          </p:nvCxnSpPr>
          <p:spPr>
            <a:xfrm rot="5400000">
              <a:off x="6705600" y="4114800"/>
              <a:ext cx="457200" cy="1588"/>
            </a:xfrm>
            <a:prstGeom prst="straightConnector1">
              <a:avLst/>
            </a:prstGeom>
            <a:ln w="15875">
              <a:tailEnd type="triangle"/>
            </a:ln>
          </p:spPr>
          <p:style>
            <a:lnRef idx="1">
              <a:schemeClr val="accent4"/>
            </a:lnRef>
            <a:fillRef idx="0">
              <a:schemeClr val="accent4"/>
            </a:fillRef>
            <a:effectRef idx="0">
              <a:schemeClr val="accent4"/>
            </a:effectRef>
            <a:fontRef idx="minor">
              <a:schemeClr val="tx1"/>
            </a:fontRef>
          </p:style>
        </p:cxnSp>
        <p:cxnSp>
          <p:nvCxnSpPr>
            <p:cNvPr id="10" name="Straight Arrow Connector 9"/>
            <p:cNvCxnSpPr/>
            <p:nvPr/>
          </p:nvCxnSpPr>
          <p:spPr>
            <a:xfrm rot="16200000">
              <a:off x="7315200" y="4114800"/>
              <a:ext cx="457200" cy="1588"/>
            </a:xfrm>
            <a:prstGeom prst="straightConnector1">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11" name="Rounded Rectangle 10"/>
            <p:cNvSpPr/>
            <p:nvPr/>
          </p:nvSpPr>
          <p:spPr>
            <a:xfrm>
              <a:off x="4343400" y="2209800"/>
              <a:ext cx="1752600" cy="1295401"/>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smtClean="0"/>
                <a:t>CHESS</a:t>
              </a:r>
            </a:p>
          </p:txBody>
        </p:sp>
        <p:cxnSp>
          <p:nvCxnSpPr>
            <p:cNvPr id="12" name="Curved Connector 11"/>
            <p:cNvCxnSpPr/>
            <p:nvPr/>
          </p:nvCxnSpPr>
          <p:spPr>
            <a:xfrm flipV="1">
              <a:off x="6096000" y="2567464"/>
              <a:ext cx="533400" cy="506968"/>
            </a:xfrm>
            <a:prstGeom prst="curvedConnector3">
              <a:avLst>
                <a:gd name="adj1" fmla="val 50000"/>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16" name="Rectangle 20"/>
            <p:cNvSpPr txBox="1"/>
            <p:nvPr/>
          </p:nvSpPr>
          <p:spPr>
            <a:xfrm>
              <a:off x="4343400" y="3810001"/>
              <a:ext cx="241328" cy="577082"/>
            </a:xfrm>
            <a:prstGeom prst="rect">
              <a:avLst/>
            </a:prstGeom>
            <a:noFill/>
          </p:spPr>
          <p:txBody>
            <a:bodyPr wrap="none" rtlCol="0">
              <a:spAutoFit/>
            </a:bodyPr>
            <a:lstStyle/>
            <a:p>
              <a:endParaRPr lang="en-US" sz="1400" dirty="0"/>
            </a:p>
          </p:txBody>
        </p:sp>
      </p:grpSp>
      <p:grpSp>
        <p:nvGrpSpPr>
          <p:cNvPr id="66" name="Group 65"/>
          <p:cNvGrpSpPr/>
          <p:nvPr/>
        </p:nvGrpSpPr>
        <p:grpSpPr>
          <a:xfrm>
            <a:off x="1117310" y="1600200"/>
            <a:ext cx="2945633" cy="1828800"/>
            <a:chOff x="4343400" y="1752600"/>
            <a:chExt cx="3848100" cy="3429001"/>
          </a:xfrm>
        </p:grpSpPr>
        <p:sp>
          <p:nvSpPr>
            <p:cNvPr id="67" name="Rounded Rectangle 66"/>
            <p:cNvSpPr/>
            <p:nvPr/>
          </p:nvSpPr>
          <p:spPr>
            <a:xfrm>
              <a:off x="6362700" y="4038601"/>
              <a:ext cx="1828800" cy="152400"/>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a:p>
          </p:txBody>
        </p:sp>
        <p:cxnSp>
          <p:nvCxnSpPr>
            <p:cNvPr id="68" name="Shape 67"/>
            <p:cNvCxnSpPr/>
            <p:nvPr/>
          </p:nvCxnSpPr>
          <p:spPr>
            <a:xfrm rot="10800000">
              <a:off x="5295900" y="3505200"/>
              <a:ext cx="1028700" cy="609600"/>
            </a:xfrm>
            <a:prstGeom prst="curvedConnector2">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69" name="Rounded Rectangle 68"/>
            <p:cNvSpPr/>
            <p:nvPr/>
          </p:nvSpPr>
          <p:spPr>
            <a:xfrm>
              <a:off x="6400800" y="1752600"/>
              <a:ext cx="1752600" cy="2133600"/>
            </a:xfrm>
            <a:prstGeom prst="roundRect">
              <a:avLst>
                <a:gd name="adj"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Win32</a:t>
              </a:r>
            </a:p>
            <a:p>
              <a:pPr algn="ctr"/>
              <a:r>
                <a:rPr lang="en-US" sz="1400" dirty="0" smtClean="0"/>
                <a:t>Program</a:t>
              </a:r>
              <a:endParaRPr lang="en-US" sz="1400" dirty="0"/>
            </a:p>
          </p:txBody>
        </p:sp>
        <p:sp>
          <p:nvSpPr>
            <p:cNvPr id="70" name="Rectangle 69"/>
            <p:cNvSpPr/>
            <p:nvPr/>
          </p:nvSpPr>
          <p:spPr>
            <a:xfrm>
              <a:off x="6374130" y="4343400"/>
              <a:ext cx="1805940" cy="838201"/>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400" dirty="0" smtClean="0"/>
                <a:t>Win32 / OS</a:t>
              </a:r>
              <a:endParaRPr lang="en-US" sz="1400" dirty="0"/>
            </a:p>
          </p:txBody>
        </p:sp>
        <p:cxnSp>
          <p:nvCxnSpPr>
            <p:cNvPr id="71" name="Straight Arrow Connector 70"/>
            <p:cNvCxnSpPr/>
            <p:nvPr/>
          </p:nvCxnSpPr>
          <p:spPr>
            <a:xfrm rot="5400000">
              <a:off x="6705600" y="4114800"/>
              <a:ext cx="457200" cy="1588"/>
            </a:xfrm>
            <a:prstGeom prst="straightConnector1">
              <a:avLst/>
            </a:prstGeom>
            <a:ln w="15875">
              <a:tailEnd type="triangle"/>
            </a:ln>
          </p:spPr>
          <p:style>
            <a:lnRef idx="1">
              <a:schemeClr val="accent4"/>
            </a:lnRef>
            <a:fillRef idx="0">
              <a:schemeClr val="accent4"/>
            </a:fillRef>
            <a:effectRef idx="0">
              <a:schemeClr val="accent4"/>
            </a:effectRef>
            <a:fontRef idx="minor">
              <a:schemeClr val="tx1"/>
            </a:fontRef>
          </p:style>
        </p:cxnSp>
        <p:cxnSp>
          <p:nvCxnSpPr>
            <p:cNvPr id="72" name="Straight Arrow Connector 71"/>
            <p:cNvCxnSpPr/>
            <p:nvPr/>
          </p:nvCxnSpPr>
          <p:spPr>
            <a:xfrm rot="16200000">
              <a:off x="7315200" y="4114800"/>
              <a:ext cx="457200" cy="1588"/>
            </a:xfrm>
            <a:prstGeom prst="straightConnector1">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73" name="Rounded Rectangle 72"/>
            <p:cNvSpPr/>
            <p:nvPr/>
          </p:nvSpPr>
          <p:spPr>
            <a:xfrm>
              <a:off x="4343400" y="2209800"/>
              <a:ext cx="1752600" cy="1295401"/>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smtClean="0"/>
                <a:t>CHESS</a:t>
              </a:r>
            </a:p>
          </p:txBody>
        </p:sp>
        <p:cxnSp>
          <p:nvCxnSpPr>
            <p:cNvPr id="74" name="Curved Connector 73"/>
            <p:cNvCxnSpPr/>
            <p:nvPr/>
          </p:nvCxnSpPr>
          <p:spPr>
            <a:xfrm flipV="1">
              <a:off x="6096000" y="2567464"/>
              <a:ext cx="533400" cy="506968"/>
            </a:xfrm>
            <a:prstGeom prst="curvedConnector3">
              <a:avLst>
                <a:gd name="adj1" fmla="val 50000"/>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75" name="Rectangle 20"/>
            <p:cNvSpPr txBox="1"/>
            <p:nvPr/>
          </p:nvSpPr>
          <p:spPr>
            <a:xfrm>
              <a:off x="4343400" y="3810001"/>
              <a:ext cx="241328" cy="577082"/>
            </a:xfrm>
            <a:prstGeom prst="rect">
              <a:avLst/>
            </a:prstGeom>
            <a:noFill/>
          </p:spPr>
          <p:txBody>
            <a:bodyPr wrap="none" rtlCol="0">
              <a:spAutoFit/>
            </a:bodyPr>
            <a:lstStyle/>
            <a:p>
              <a:endParaRPr lang="en-US" sz="1400" dirty="0"/>
            </a:p>
          </p:txBody>
        </p:sp>
      </p:grpSp>
      <p:grpSp>
        <p:nvGrpSpPr>
          <p:cNvPr id="76" name="Group 75"/>
          <p:cNvGrpSpPr/>
          <p:nvPr/>
        </p:nvGrpSpPr>
        <p:grpSpPr>
          <a:xfrm>
            <a:off x="8125883" y="1600200"/>
            <a:ext cx="2945633" cy="1828800"/>
            <a:chOff x="4343400" y="1752600"/>
            <a:chExt cx="3848101" cy="3429001"/>
          </a:xfrm>
        </p:grpSpPr>
        <p:sp>
          <p:nvSpPr>
            <p:cNvPr id="77" name="Rounded Rectangle 76"/>
            <p:cNvSpPr/>
            <p:nvPr/>
          </p:nvSpPr>
          <p:spPr>
            <a:xfrm>
              <a:off x="6362701" y="4038601"/>
              <a:ext cx="1828800" cy="152399"/>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a:p>
          </p:txBody>
        </p:sp>
        <p:cxnSp>
          <p:nvCxnSpPr>
            <p:cNvPr id="78" name="Shape 77"/>
            <p:cNvCxnSpPr/>
            <p:nvPr/>
          </p:nvCxnSpPr>
          <p:spPr>
            <a:xfrm rot="10800000">
              <a:off x="5295900" y="3505200"/>
              <a:ext cx="1028700" cy="609600"/>
            </a:xfrm>
            <a:prstGeom prst="curvedConnector2">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79" name="Rounded Rectangle 78"/>
            <p:cNvSpPr/>
            <p:nvPr/>
          </p:nvSpPr>
          <p:spPr>
            <a:xfrm>
              <a:off x="6400800" y="1752600"/>
              <a:ext cx="1752601" cy="2133599"/>
            </a:xfrm>
            <a:prstGeom prst="roundRect">
              <a:avLst>
                <a:gd name="adj"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300" dirty="0" smtClean="0"/>
                <a:t>Singularity</a:t>
              </a:r>
            </a:p>
            <a:p>
              <a:pPr algn="ctr"/>
              <a:r>
                <a:rPr lang="en-US" sz="1300" dirty="0" smtClean="0"/>
                <a:t>Program</a:t>
              </a:r>
              <a:endParaRPr lang="en-US" sz="1300" dirty="0"/>
            </a:p>
          </p:txBody>
        </p:sp>
        <p:sp>
          <p:nvSpPr>
            <p:cNvPr id="80" name="Rectangle 79"/>
            <p:cNvSpPr/>
            <p:nvPr/>
          </p:nvSpPr>
          <p:spPr>
            <a:xfrm>
              <a:off x="6374130" y="4343399"/>
              <a:ext cx="1805941" cy="838202"/>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400" dirty="0" smtClean="0"/>
                <a:t>Singularity</a:t>
              </a:r>
              <a:endParaRPr lang="en-US" sz="1400" dirty="0"/>
            </a:p>
          </p:txBody>
        </p:sp>
        <p:cxnSp>
          <p:nvCxnSpPr>
            <p:cNvPr id="81" name="Straight Arrow Connector 80"/>
            <p:cNvCxnSpPr/>
            <p:nvPr/>
          </p:nvCxnSpPr>
          <p:spPr>
            <a:xfrm rot="5400000">
              <a:off x="6705600" y="4114800"/>
              <a:ext cx="457200" cy="1588"/>
            </a:xfrm>
            <a:prstGeom prst="straightConnector1">
              <a:avLst/>
            </a:prstGeom>
            <a:ln w="15875">
              <a:tailEnd type="triangle"/>
            </a:ln>
          </p:spPr>
          <p:style>
            <a:lnRef idx="1">
              <a:schemeClr val="accent4"/>
            </a:lnRef>
            <a:fillRef idx="0">
              <a:schemeClr val="accent4"/>
            </a:fillRef>
            <a:effectRef idx="0">
              <a:schemeClr val="accent4"/>
            </a:effectRef>
            <a:fontRef idx="minor">
              <a:schemeClr val="tx1"/>
            </a:fontRef>
          </p:style>
        </p:cxnSp>
        <p:cxnSp>
          <p:nvCxnSpPr>
            <p:cNvPr id="82" name="Straight Arrow Connector 81"/>
            <p:cNvCxnSpPr/>
            <p:nvPr/>
          </p:nvCxnSpPr>
          <p:spPr>
            <a:xfrm rot="16200000">
              <a:off x="7315200" y="4114800"/>
              <a:ext cx="457200" cy="1588"/>
            </a:xfrm>
            <a:prstGeom prst="straightConnector1">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83" name="Rounded Rectangle 82"/>
            <p:cNvSpPr/>
            <p:nvPr/>
          </p:nvSpPr>
          <p:spPr>
            <a:xfrm>
              <a:off x="4343400" y="2209800"/>
              <a:ext cx="1752600" cy="1295401"/>
            </a:xfrm>
            <a:prstGeom prst="roundRect">
              <a:avLst>
                <a:gd name="adj"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smtClean="0"/>
                <a:t>CHESS</a:t>
              </a:r>
            </a:p>
          </p:txBody>
        </p:sp>
        <p:cxnSp>
          <p:nvCxnSpPr>
            <p:cNvPr id="84" name="Curved Connector 83"/>
            <p:cNvCxnSpPr/>
            <p:nvPr/>
          </p:nvCxnSpPr>
          <p:spPr>
            <a:xfrm flipV="1">
              <a:off x="6096000" y="2567464"/>
              <a:ext cx="533400" cy="506968"/>
            </a:xfrm>
            <a:prstGeom prst="curvedConnector3">
              <a:avLst>
                <a:gd name="adj1" fmla="val 50000"/>
              </a:avLst>
            </a:prstGeom>
            <a:ln w="15875">
              <a:tailEnd type="triangle"/>
            </a:ln>
          </p:spPr>
          <p:style>
            <a:lnRef idx="1">
              <a:schemeClr val="accent4"/>
            </a:lnRef>
            <a:fillRef idx="0">
              <a:schemeClr val="accent4"/>
            </a:fillRef>
            <a:effectRef idx="0">
              <a:schemeClr val="accent4"/>
            </a:effectRef>
            <a:fontRef idx="minor">
              <a:schemeClr val="tx1"/>
            </a:fontRef>
          </p:style>
        </p:cxnSp>
        <p:sp>
          <p:nvSpPr>
            <p:cNvPr id="85" name="Rectangle 20"/>
            <p:cNvSpPr txBox="1"/>
            <p:nvPr/>
          </p:nvSpPr>
          <p:spPr>
            <a:xfrm>
              <a:off x="4343400" y="3810001"/>
              <a:ext cx="241328" cy="577082"/>
            </a:xfrm>
            <a:prstGeom prst="rect">
              <a:avLst/>
            </a:prstGeom>
            <a:noFill/>
          </p:spPr>
          <p:txBody>
            <a:bodyPr wrap="none" rtlCol="0">
              <a:spAutoFit/>
            </a:bodyPr>
            <a:lstStyle/>
            <a:p>
              <a:endParaRPr lang="en-US" sz="1400" dirty="0"/>
            </a:p>
          </p:txBody>
        </p:sp>
      </p:gr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Outline</a:t>
            </a:r>
            <a:endParaRPr lang="en-US" dirty="0"/>
          </a:p>
        </p:txBody>
      </p:sp>
      <p:sp>
        <p:nvSpPr>
          <p:cNvPr id="3" name="Content Placeholder 2"/>
          <p:cNvSpPr>
            <a:spLocks noGrp="1"/>
          </p:cNvSpPr>
          <p:nvPr>
            <p:ph idx="1"/>
          </p:nvPr>
        </p:nvSpPr>
        <p:spPr/>
        <p:txBody>
          <a:bodyPr/>
          <a:lstStyle/>
          <a:p>
            <a:r>
              <a:rPr lang="en-US" smtClean="0"/>
              <a:t>Preemption bounding [PLDI ‘07]</a:t>
            </a:r>
          </a:p>
          <a:p>
            <a:r>
              <a:rPr lang="en-US" smtClean="0"/>
              <a:t>Fair stateless model checking [PLDI ‘08]</a:t>
            </a:r>
          </a:p>
          <a:p>
            <a:r>
              <a:rPr lang="en-US" smtClean="0"/>
              <a:t>Sober [CAV ’08, EC2 ‘08]</a:t>
            </a:r>
          </a:p>
          <a:p>
            <a:r>
              <a:rPr lang="en-US" smtClean="0"/>
              <a:t>FeatherLite</a:t>
            </a:r>
          </a:p>
          <a:p>
            <a:r>
              <a:rPr lang="en-US" smtClean="0"/>
              <a:t>Concurrency Explorer [EC2 ‘08]</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Outline</a:t>
            </a:r>
            <a:endParaRPr lang="en-US" dirty="0"/>
          </a:p>
        </p:txBody>
      </p:sp>
      <p:sp>
        <p:nvSpPr>
          <p:cNvPr id="3" name="Content Placeholder 2"/>
          <p:cNvSpPr>
            <a:spLocks noGrp="1"/>
          </p:cNvSpPr>
          <p:nvPr>
            <p:ph idx="1"/>
          </p:nvPr>
        </p:nvSpPr>
        <p:spPr/>
        <p:txBody>
          <a:bodyPr/>
          <a:lstStyle/>
          <a:p>
            <a:r>
              <a:rPr lang="en-US" smtClean="0"/>
              <a:t>Preemption bounding</a:t>
            </a:r>
          </a:p>
          <a:p>
            <a:pPr lvl="1"/>
            <a:r>
              <a:rPr lang="en-US" smtClean="0"/>
              <a:t>Makes CHESS effective on deep state spaces</a:t>
            </a:r>
          </a:p>
          <a:p>
            <a:r>
              <a:rPr lang="en-US" smtClean="0"/>
              <a:t>Fair stateless model checking</a:t>
            </a:r>
          </a:p>
          <a:p>
            <a:r>
              <a:rPr lang="en-US" smtClean="0"/>
              <a:t>Sober</a:t>
            </a:r>
          </a:p>
          <a:p>
            <a:r>
              <a:rPr lang="en-US" smtClean="0"/>
              <a:t>FeatherLite</a:t>
            </a:r>
          </a:p>
          <a:p>
            <a:r>
              <a:rPr lang="en-US" smtClean="0"/>
              <a:t>Concurrency Explorer</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_Research_Faculty_Summit_Template_PPT07_16x9_v06">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Microsoft_Research_Faculty_Summit_Template_PPT07_16x9</Template>
  <TotalTime>18</TotalTime>
  <Words>1563</Words>
  <Application>Microsoft Office PowerPoint</Application>
  <PresentationFormat>Custom</PresentationFormat>
  <Paragraphs>348</Paragraphs>
  <Slides>23</Slides>
  <Notes>23</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Microsoft_Research_Faculty_Summit_Template_PPT07_16x9_v06</vt:lpstr>
      <vt:lpstr>White with Courier font for code slides</vt:lpstr>
      <vt:lpstr> CHESS: Systematic Concurrency Testing</vt:lpstr>
      <vt:lpstr>Testing Concurrent Programs is HARD</vt:lpstr>
      <vt:lpstr>CHESS in a Nutshell</vt:lpstr>
      <vt:lpstr>Enumerating Thread Interleavings</vt:lpstr>
      <vt:lpstr>Don’t stress, use CHESS</vt:lpstr>
      <vt:lpstr>CHESS Architecture</vt:lpstr>
      <vt:lpstr>CHESS methodology generalizes</vt:lpstr>
      <vt:lpstr>Outline</vt:lpstr>
      <vt:lpstr>Outline</vt:lpstr>
      <vt:lpstr>State space explosion</vt:lpstr>
      <vt:lpstr>Preemption Bounding</vt:lpstr>
      <vt:lpstr>Polynomial state space</vt:lpstr>
      <vt:lpstr>Find Lots of Bugs with 2 Preemptions</vt:lpstr>
      <vt:lpstr>Outline</vt:lpstr>
      <vt:lpstr>CHESS Uses a Fair Demonic Scheduler</vt:lpstr>
      <vt:lpstr>Good Samaritan Violation</vt:lpstr>
      <vt:lpstr>Outline</vt:lpstr>
      <vt:lpstr>Outline</vt:lpstr>
      <vt:lpstr>Outline</vt:lpstr>
      <vt:lpstr>Conclusion</vt:lpstr>
      <vt:lpstr>Questions</vt:lpstr>
      <vt:lpstr>Slide 22</vt:lpstr>
      <vt:lpstr>Slide 23</vt:lpstr>
    </vt:vector>
  </TitlesOfParts>
  <Company>Microsoft Research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Systematic Stress Testing of Concurrent Programs</dc:title>
  <dc:subject>Research Facility Summit</dc:subject>
  <dc:creator> Tom Ball, Sebastian Burckhardt,Madan Musuvathi, Shaz Qadeer </dc:creator>
  <cp:keywords>Research Facility Summit</cp:keywords>
  <dc:description>Event Date: July 28 &amp; 29, 2008
Event Location: Redmond, WA</dc:description>
  <cp:lastModifiedBy>Shows</cp:lastModifiedBy>
  <cp:revision>783</cp:revision>
  <dcterms:created xsi:type="dcterms:W3CDTF">2006-05-17T21:19:32Z</dcterms:created>
  <dcterms:modified xsi:type="dcterms:W3CDTF">2008-07-28T22:51:47Z</dcterms:modified>
</cp:coreProperties>
</file>