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81" r:id="rId4"/>
    <p:sldId id="277" r:id="rId5"/>
    <p:sldId id="282" r:id="rId6"/>
    <p:sldId id="278" r:id="rId7"/>
    <p:sldId id="279" r:id="rId8"/>
    <p:sldId id="280" r:id="rId9"/>
    <p:sldId id="258" r:id="rId10"/>
    <p:sldId id="257" r:id="rId11"/>
    <p:sldId id="259" r:id="rId12"/>
    <p:sldId id="265" r:id="rId13"/>
    <p:sldId id="266" r:id="rId14"/>
    <p:sldId id="260" r:id="rId15"/>
    <p:sldId id="261" r:id="rId16"/>
    <p:sldId id="264" r:id="rId17"/>
    <p:sldId id="262" r:id="rId18"/>
    <p:sldId id="283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 varScale="1">
        <p:scale>
          <a:sx n="72" d="100"/>
          <a:sy n="72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t-gsubra\Desktop\Dryad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Cummulative total</a:t>
            </a:r>
            <a:r>
              <a:rPr lang="en-US" baseline="0"/>
              <a:t> </a:t>
            </a:r>
            <a:r>
              <a:rPr lang="en-US"/>
              <a:t>time for each chromosome</a:t>
            </a:r>
          </a:p>
        </c:rich>
      </c:tx>
      <c:layout>
        <c:manualLayout>
          <c:xMode val="edge"/>
          <c:yMode val="edge"/>
          <c:x val="0.16540318438623569"/>
          <c:y val="2.7777777777777866E-2"/>
        </c:manualLayout>
      </c:layout>
      <c:overlay val="1"/>
    </c:title>
    <c:plotArea>
      <c:layout/>
      <c:barChart>
        <c:barDir val="col"/>
        <c:grouping val="stacked"/>
        <c:ser>
          <c:idx val="9"/>
          <c:order val="0"/>
          <c:tx>
            <c:strRef>
              <c:f>'Laptop BaseLine'!$D$8</c:f>
              <c:strCache>
                <c:ptCount val="1"/>
                <c:pt idx="0">
                  <c:v>Deserialize Time</c:v>
                </c:pt>
              </c:strCache>
            </c:strRef>
          </c:tx>
          <c:cat>
            <c:numRef>
              <c:f>'Laptop BaseLine'!$A$9:$A$18</c:f>
              <c:numCache>
                <c:formatCode>General</c:formatCode>
                <c:ptCount val="10"/>
                <c:pt idx="0">
                  <c:v>13</c:v>
                </c:pt>
                <c:pt idx="1">
                  <c:v>14</c:v>
                </c:pt>
                <c:pt idx="2">
                  <c:v>15</c:v>
                </c:pt>
                <c:pt idx="3">
                  <c:v>16</c:v>
                </c:pt>
                <c:pt idx="4">
                  <c:v>17</c:v>
                </c:pt>
                <c:pt idx="5">
                  <c:v>18</c:v>
                </c:pt>
                <c:pt idx="6">
                  <c:v>19</c:v>
                </c:pt>
                <c:pt idx="7">
                  <c:v>20</c:v>
                </c:pt>
                <c:pt idx="8">
                  <c:v>21</c:v>
                </c:pt>
                <c:pt idx="9">
                  <c:v>22</c:v>
                </c:pt>
              </c:numCache>
            </c:numRef>
          </c:cat>
          <c:val>
            <c:numRef>
              <c:f>'Laptop BaseLine'!$D$9:$D$18</c:f>
              <c:numCache>
                <c:formatCode>h:mm:ss</c:formatCode>
                <c:ptCount val="10"/>
                <c:pt idx="0">
                  <c:v>4.6296296296296347E-4</c:v>
                </c:pt>
                <c:pt idx="1">
                  <c:v>3.7037037037037073E-4</c:v>
                </c:pt>
                <c:pt idx="2">
                  <c:v>3.5879629629629689E-4</c:v>
                </c:pt>
                <c:pt idx="3">
                  <c:v>4.5138888888888909E-4</c:v>
                </c:pt>
                <c:pt idx="4">
                  <c:v>3.3564814814814823E-4</c:v>
                </c:pt>
                <c:pt idx="5">
                  <c:v>4.050925925925928E-4</c:v>
                </c:pt>
                <c:pt idx="6">
                  <c:v>3.0092592592592606E-4</c:v>
                </c:pt>
                <c:pt idx="7">
                  <c:v>3.0092592592592606E-4</c:v>
                </c:pt>
                <c:pt idx="8">
                  <c:v>1.3888888888888908E-4</c:v>
                </c:pt>
                <c:pt idx="9">
                  <c:v>1.2731481481481491E-4</c:v>
                </c:pt>
              </c:numCache>
            </c:numRef>
          </c:val>
        </c:ser>
        <c:ser>
          <c:idx val="0"/>
          <c:order val="1"/>
          <c:tx>
            <c:strRef>
              <c:f>'Laptop BaseLine'!$G$8</c:f>
              <c:strCache>
                <c:ptCount val="1"/>
                <c:pt idx="0">
                  <c:v>DoInit Time</c:v>
                </c:pt>
              </c:strCache>
            </c:strRef>
          </c:tx>
          <c:val>
            <c:numRef>
              <c:f>'Laptop BaseLine'!$G$9:$G$18</c:f>
              <c:numCache>
                <c:formatCode>h:mm:ss</c:formatCode>
                <c:ptCount val="10"/>
                <c:pt idx="0">
                  <c:v>4.7037037037037113E-2</c:v>
                </c:pt>
                <c:pt idx="1">
                  <c:v>3.4201388888888892E-2</c:v>
                </c:pt>
                <c:pt idx="2">
                  <c:v>2.7465277777777814E-2</c:v>
                </c:pt>
                <c:pt idx="3">
                  <c:v>3.0578703703703716E-2</c:v>
                </c:pt>
                <c:pt idx="4">
                  <c:v>2.2094907407407442E-2</c:v>
                </c:pt>
                <c:pt idx="5">
                  <c:v>2.8368055555555566E-2</c:v>
                </c:pt>
                <c:pt idx="6">
                  <c:v>2.1724537037037028E-2</c:v>
                </c:pt>
                <c:pt idx="7">
                  <c:v>2.5081018518518561E-2</c:v>
                </c:pt>
                <c:pt idx="8">
                  <c:v>6.909722222222232E-3</c:v>
                </c:pt>
                <c:pt idx="9">
                  <c:v>6.3310185185185223E-3</c:v>
                </c:pt>
              </c:numCache>
            </c:numRef>
          </c:val>
        </c:ser>
        <c:ser>
          <c:idx val="1"/>
          <c:order val="2"/>
          <c:tx>
            <c:strRef>
              <c:f>'Laptop BaseLine'!$J$8</c:f>
              <c:strCache>
                <c:ptCount val="1"/>
                <c:pt idx="0">
                  <c:v>Trim Time</c:v>
                </c:pt>
              </c:strCache>
            </c:strRef>
          </c:tx>
          <c:val>
            <c:numRef>
              <c:f>'Laptop BaseLine'!$J$9:$J$18</c:f>
              <c:numCache>
                <c:formatCode>h:mm:ss</c:formatCode>
                <c:ptCount val="10"/>
                <c:pt idx="0">
                  <c:v>9.2592592592592778E-5</c:v>
                </c:pt>
                <c:pt idx="1">
                  <c:v>1.6203703703703717E-4</c:v>
                </c:pt>
                <c:pt idx="2">
                  <c:v>1.0416666666666671E-4</c:v>
                </c:pt>
                <c:pt idx="3">
                  <c:v>3.3564814814814823E-4</c:v>
                </c:pt>
                <c:pt idx="4">
                  <c:v>9.2592592592592778E-5</c:v>
                </c:pt>
                <c:pt idx="5">
                  <c:v>1.2731481481481491E-4</c:v>
                </c:pt>
                <c:pt idx="6">
                  <c:v>4.9768518518518564E-4</c:v>
                </c:pt>
                <c:pt idx="7">
                  <c:v>5.7870370370370413E-5</c:v>
                </c:pt>
                <c:pt idx="8">
                  <c:v>2.8935185185185211E-4</c:v>
                </c:pt>
                <c:pt idx="9">
                  <c:v>2.3148148148148157E-5</c:v>
                </c:pt>
              </c:numCache>
            </c:numRef>
          </c:val>
        </c:ser>
        <c:ser>
          <c:idx val="2"/>
          <c:order val="3"/>
          <c:tx>
            <c:strRef>
              <c:f>'Laptop BaseLine'!$N$8</c:f>
              <c:strCache>
                <c:ptCount val="1"/>
                <c:pt idx="0">
                  <c:v>Split Time</c:v>
                </c:pt>
              </c:strCache>
            </c:strRef>
          </c:tx>
          <c:val>
            <c:numRef>
              <c:f>'Laptop BaseLine'!$N$9:$N$18</c:f>
              <c:numCache>
                <c:formatCode>h:mm:ss</c:formatCode>
                <c:ptCount val="10"/>
                <c:pt idx="0">
                  <c:v>6.512731481481486E-2</c:v>
                </c:pt>
                <c:pt idx="1">
                  <c:v>4.5937500000000027E-2</c:v>
                </c:pt>
                <c:pt idx="2">
                  <c:v>3.7638888888888909E-2</c:v>
                </c:pt>
                <c:pt idx="3">
                  <c:v>3.6689814814814863E-2</c:v>
                </c:pt>
                <c:pt idx="4">
                  <c:v>3.1574074074074102E-2</c:v>
                </c:pt>
                <c:pt idx="5">
                  <c:v>4.1400462962962965E-2</c:v>
                </c:pt>
                <c:pt idx="6">
                  <c:v>1.6435185185185205E-2</c:v>
                </c:pt>
                <c:pt idx="7">
                  <c:v>3.0578703703703716E-2</c:v>
                </c:pt>
                <c:pt idx="8">
                  <c:v>7.9745370370370404E-3</c:v>
                </c:pt>
                <c:pt idx="9">
                  <c:v>8.5416666666666748E-3</c:v>
                </c:pt>
              </c:numCache>
            </c:numRef>
          </c:val>
        </c:ser>
        <c:ser>
          <c:idx val="4"/>
          <c:order val="4"/>
          <c:tx>
            <c:strRef>
              <c:f>'Laptop BaseLine'!$O$8</c:f>
              <c:strCache>
                <c:ptCount val="1"/>
                <c:pt idx="0">
                  <c:v>HapCut Time</c:v>
                </c:pt>
              </c:strCache>
            </c:strRef>
          </c:tx>
          <c:val>
            <c:numRef>
              <c:f>'Laptop BaseLine'!$O$9:$O$18</c:f>
              <c:numCache>
                <c:formatCode>h:mm:ss</c:formatCode>
                <c:ptCount val="10"/>
                <c:pt idx="0">
                  <c:v>1.4814814814814823E-3</c:v>
                </c:pt>
                <c:pt idx="1">
                  <c:v>8.2175925925925982E-4</c:v>
                </c:pt>
                <c:pt idx="2">
                  <c:v>6.9444444444444512E-4</c:v>
                </c:pt>
                <c:pt idx="3">
                  <c:v>7.1759259259259302E-4</c:v>
                </c:pt>
                <c:pt idx="4">
                  <c:v>4.9768518518518564E-4</c:v>
                </c:pt>
                <c:pt idx="5">
                  <c:v>8.9120370370370514E-4</c:v>
                </c:pt>
                <c:pt idx="6">
                  <c:v>2.3148148148148146E-4</c:v>
                </c:pt>
                <c:pt idx="7">
                  <c:v>8.3333333333333436E-4</c:v>
                </c:pt>
                <c:pt idx="8">
                  <c:v>1.8518518518518542E-4</c:v>
                </c:pt>
                <c:pt idx="9">
                  <c:v>1.9675925925925937E-4</c:v>
                </c:pt>
              </c:numCache>
            </c:numRef>
          </c:val>
        </c:ser>
        <c:overlap val="100"/>
        <c:axId val="64718336"/>
        <c:axId val="64719872"/>
      </c:barChart>
      <c:catAx>
        <c:axId val="64718336"/>
        <c:scaling>
          <c:orientation val="minMax"/>
        </c:scaling>
        <c:axPos val="b"/>
        <c:numFmt formatCode="General" sourceLinked="1"/>
        <c:tickLblPos val="nextTo"/>
        <c:crossAx val="64719872"/>
        <c:crosses val="autoZero"/>
        <c:auto val="1"/>
        <c:lblAlgn val="ctr"/>
        <c:lblOffset val="100"/>
      </c:catAx>
      <c:valAx>
        <c:axId val="64719872"/>
        <c:scaling>
          <c:orientation val="minMax"/>
        </c:scaling>
        <c:axPos val="l"/>
        <c:majorGridlines/>
        <c:numFmt formatCode="h:mm:ss" sourceLinked="1"/>
        <c:tickLblPos val="nextTo"/>
        <c:crossAx val="6471833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E6BFD1-06DB-4927-A436-63AD37F10B4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A56FDE-5A3E-46FB-91A6-FCCB2A676CA5}">
      <dgm:prSet phldrT="[Text]"/>
      <dgm:spPr/>
      <dgm:t>
        <a:bodyPr/>
        <a:lstStyle/>
        <a:p>
          <a:r>
            <a:rPr lang="en-US" dirty="0" smtClean="0"/>
            <a:t>Compute</a:t>
          </a:r>
          <a:endParaRPr lang="en-US" dirty="0"/>
        </a:p>
      </dgm:t>
    </dgm:pt>
    <dgm:pt modelId="{C0E5BC8E-AF02-41A9-817A-59755293EF04}" type="parTrans" cxnId="{F76F3146-DDB0-45BD-889F-D5B02BB2DD43}">
      <dgm:prSet/>
      <dgm:spPr/>
      <dgm:t>
        <a:bodyPr/>
        <a:lstStyle/>
        <a:p>
          <a:endParaRPr lang="en-US"/>
        </a:p>
      </dgm:t>
    </dgm:pt>
    <dgm:pt modelId="{E07BD461-086B-40FB-8164-6091FCF414E5}" type="sibTrans" cxnId="{F76F3146-DDB0-45BD-889F-D5B02BB2DD43}">
      <dgm:prSet/>
      <dgm:spPr/>
      <dgm:t>
        <a:bodyPr/>
        <a:lstStyle/>
        <a:p>
          <a:endParaRPr lang="en-US"/>
        </a:p>
      </dgm:t>
    </dgm:pt>
    <dgm:pt modelId="{63388F8B-A1C6-4AE1-A6C0-203B4708F0DA}">
      <dgm:prSet phldrT="[Text]"/>
      <dgm:spPr/>
      <dgm:t>
        <a:bodyPr/>
        <a:lstStyle/>
        <a:p>
          <a:r>
            <a:rPr lang="en-US" dirty="0" smtClean="0"/>
            <a:t>Storage</a:t>
          </a:r>
          <a:endParaRPr lang="en-US" dirty="0"/>
        </a:p>
      </dgm:t>
    </dgm:pt>
    <dgm:pt modelId="{38B274F9-B674-499A-A87E-3B82E96908EF}" type="parTrans" cxnId="{1D4094BA-5109-4415-B377-8D49FA6C098B}">
      <dgm:prSet/>
      <dgm:spPr/>
      <dgm:t>
        <a:bodyPr/>
        <a:lstStyle/>
        <a:p>
          <a:endParaRPr lang="en-US"/>
        </a:p>
      </dgm:t>
    </dgm:pt>
    <dgm:pt modelId="{FC25E1BB-5445-4417-B509-2E31D427C6D3}" type="sibTrans" cxnId="{1D4094BA-5109-4415-B377-8D49FA6C098B}">
      <dgm:prSet/>
      <dgm:spPr/>
      <dgm:t>
        <a:bodyPr/>
        <a:lstStyle/>
        <a:p>
          <a:endParaRPr lang="en-US"/>
        </a:p>
      </dgm:t>
    </dgm:pt>
    <dgm:pt modelId="{CF807D8D-6747-472A-ACA1-EEE678CCB35B}">
      <dgm:prSet phldrT="[Text]"/>
      <dgm:spPr/>
      <dgm:t>
        <a:bodyPr/>
        <a:lstStyle/>
        <a:p>
          <a:r>
            <a:rPr lang="en-US" dirty="0" smtClean="0"/>
            <a:t>Fabric</a:t>
          </a:r>
          <a:endParaRPr lang="en-US" dirty="0"/>
        </a:p>
      </dgm:t>
    </dgm:pt>
    <dgm:pt modelId="{2049DD3B-848E-4148-9E65-28C9657BB05E}" type="parTrans" cxnId="{6086890A-A63D-4755-87C2-70A7C36AF90E}">
      <dgm:prSet/>
      <dgm:spPr/>
      <dgm:t>
        <a:bodyPr/>
        <a:lstStyle/>
        <a:p>
          <a:endParaRPr lang="en-US"/>
        </a:p>
      </dgm:t>
    </dgm:pt>
    <dgm:pt modelId="{4704C1C5-3DE1-4791-AC35-13E34A870FD3}" type="sibTrans" cxnId="{6086890A-A63D-4755-87C2-70A7C36AF90E}">
      <dgm:prSet/>
      <dgm:spPr/>
      <dgm:t>
        <a:bodyPr/>
        <a:lstStyle/>
        <a:p>
          <a:endParaRPr lang="en-US"/>
        </a:p>
      </dgm:t>
    </dgm:pt>
    <dgm:pt modelId="{C8900566-D60F-4406-8F19-31910DD0FDF0}" type="pres">
      <dgm:prSet presAssocID="{AFE6BFD1-06DB-4927-A436-63AD37F10B4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053E47-662E-46F0-969B-3855E4BEA48B}" type="pres">
      <dgm:prSet presAssocID="{64A56FDE-5A3E-46FB-91A6-FCCB2A676CA5}" presName="node" presStyleLbl="node1" presStyleIdx="0" presStyleCnt="3" custScaleX="161884" custLinFactNeighborX="-8210" custLinFactNeighborY="-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93F046-6078-4280-9A7F-886945DFC25E}" type="pres">
      <dgm:prSet presAssocID="{E07BD461-086B-40FB-8164-6091FCF414E5}" presName="sibTrans" presStyleCnt="0"/>
      <dgm:spPr/>
    </dgm:pt>
    <dgm:pt modelId="{472B7A48-4821-4E8D-82AF-874AFB239522}" type="pres">
      <dgm:prSet presAssocID="{63388F8B-A1C6-4AE1-A6C0-203B4708F0DA}" presName="node" presStyleLbl="node1" presStyleIdx="1" presStyleCnt="3" custScaleX="147285" custLinFactNeighborX="40895" custLinFactNeighborY="-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04C8D1-45C7-47C9-AC16-8CECB48FEB66}" type="pres">
      <dgm:prSet presAssocID="{FC25E1BB-5445-4417-B509-2E31D427C6D3}" presName="sibTrans" presStyleCnt="0"/>
      <dgm:spPr/>
    </dgm:pt>
    <dgm:pt modelId="{AB23889D-4DC4-41A1-937C-35A63B2E83B8}" type="pres">
      <dgm:prSet presAssocID="{CF807D8D-6747-472A-ACA1-EEE678CCB35B}" presName="node" presStyleLbl="node1" presStyleIdx="2" presStyleCnt="3" custScaleX="413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86890A-A63D-4755-87C2-70A7C36AF90E}" srcId="{AFE6BFD1-06DB-4927-A436-63AD37F10B4D}" destId="{CF807D8D-6747-472A-ACA1-EEE678CCB35B}" srcOrd="2" destOrd="0" parTransId="{2049DD3B-848E-4148-9E65-28C9657BB05E}" sibTransId="{4704C1C5-3DE1-4791-AC35-13E34A870FD3}"/>
    <dgm:cxn modelId="{1D4094BA-5109-4415-B377-8D49FA6C098B}" srcId="{AFE6BFD1-06DB-4927-A436-63AD37F10B4D}" destId="{63388F8B-A1C6-4AE1-A6C0-203B4708F0DA}" srcOrd="1" destOrd="0" parTransId="{38B274F9-B674-499A-A87E-3B82E96908EF}" sibTransId="{FC25E1BB-5445-4417-B509-2E31D427C6D3}"/>
    <dgm:cxn modelId="{8DC6080C-3963-498E-B717-D692F5129084}" type="presOf" srcId="{CF807D8D-6747-472A-ACA1-EEE678CCB35B}" destId="{AB23889D-4DC4-41A1-937C-35A63B2E83B8}" srcOrd="0" destOrd="0" presId="urn:microsoft.com/office/officeart/2005/8/layout/default"/>
    <dgm:cxn modelId="{97B94B1D-8AC5-47E4-97A0-1B573C2474F8}" type="presOf" srcId="{AFE6BFD1-06DB-4927-A436-63AD37F10B4D}" destId="{C8900566-D60F-4406-8F19-31910DD0FDF0}" srcOrd="0" destOrd="0" presId="urn:microsoft.com/office/officeart/2005/8/layout/default"/>
    <dgm:cxn modelId="{F76F3146-DDB0-45BD-889F-D5B02BB2DD43}" srcId="{AFE6BFD1-06DB-4927-A436-63AD37F10B4D}" destId="{64A56FDE-5A3E-46FB-91A6-FCCB2A676CA5}" srcOrd="0" destOrd="0" parTransId="{C0E5BC8E-AF02-41A9-817A-59755293EF04}" sibTransId="{E07BD461-086B-40FB-8164-6091FCF414E5}"/>
    <dgm:cxn modelId="{25E3C909-4B4F-40D6-9FF5-8D7E44AA35ED}" type="presOf" srcId="{64A56FDE-5A3E-46FB-91A6-FCCB2A676CA5}" destId="{77053E47-662E-46F0-969B-3855E4BEA48B}" srcOrd="0" destOrd="0" presId="urn:microsoft.com/office/officeart/2005/8/layout/default"/>
    <dgm:cxn modelId="{FBD38E4A-E501-4BF9-BEB9-B9F8AB9D1939}" type="presOf" srcId="{63388F8B-A1C6-4AE1-A6C0-203B4708F0DA}" destId="{472B7A48-4821-4E8D-82AF-874AFB239522}" srcOrd="0" destOrd="0" presId="urn:microsoft.com/office/officeart/2005/8/layout/default"/>
    <dgm:cxn modelId="{AD55434A-D2B0-4671-89A7-D80385373130}" type="presParOf" srcId="{C8900566-D60F-4406-8F19-31910DD0FDF0}" destId="{77053E47-662E-46F0-969B-3855E4BEA48B}" srcOrd="0" destOrd="0" presId="urn:microsoft.com/office/officeart/2005/8/layout/default"/>
    <dgm:cxn modelId="{720A9931-D6BD-4165-A7AE-8282366365B3}" type="presParOf" srcId="{C8900566-D60F-4406-8F19-31910DD0FDF0}" destId="{0993F046-6078-4280-9A7F-886945DFC25E}" srcOrd="1" destOrd="0" presId="urn:microsoft.com/office/officeart/2005/8/layout/default"/>
    <dgm:cxn modelId="{116AD3A6-68D0-413A-B1CC-1AFA5B399C6C}" type="presParOf" srcId="{C8900566-D60F-4406-8F19-31910DD0FDF0}" destId="{472B7A48-4821-4E8D-82AF-874AFB239522}" srcOrd="2" destOrd="0" presId="urn:microsoft.com/office/officeart/2005/8/layout/default"/>
    <dgm:cxn modelId="{78BF6CA1-D9A3-4C61-A934-825B33DF5E57}" type="presParOf" srcId="{C8900566-D60F-4406-8F19-31910DD0FDF0}" destId="{CF04C8D1-45C7-47C9-AC16-8CECB48FEB66}" srcOrd="3" destOrd="0" presId="urn:microsoft.com/office/officeart/2005/8/layout/default"/>
    <dgm:cxn modelId="{C06ACFE0-85DD-4732-B4C3-FB67B7CCD869}" type="presParOf" srcId="{C8900566-D60F-4406-8F19-31910DD0FDF0}" destId="{AB23889D-4DC4-41A1-937C-35A63B2E83B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7B2B8D-1DD7-40FA-BB57-5075E5592F3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DEB350-6162-4108-8D60-E96A780AC6BE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286269F2-3DCD-4C89-858B-595C5DBF2C8C}" type="parTrans" cxnId="{E2303C6A-DECE-4FC0-90DB-A25D655AF08A}">
      <dgm:prSet/>
      <dgm:spPr/>
      <dgm:t>
        <a:bodyPr/>
        <a:lstStyle/>
        <a:p>
          <a:endParaRPr lang="en-US"/>
        </a:p>
      </dgm:t>
    </dgm:pt>
    <dgm:pt modelId="{8E4A905C-9F77-48DC-8A31-8A38B244109D}" type="sibTrans" cxnId="{E2303C6A-DECE-4FC0-90DB-A25D655AF08A}">
      <dgm:prSet/>
      <dgm:spPr/>
      <dgm:t>
        <a:bodyPr/>
        <a:lstStyle/>
        <a:p>
          <a:endParaRPr lang="en-US"/>
        </a:p>
      </dgm:t>
    </dgm:pt>
    <dgm:pt modelId="{355E1653-A6E0-4373-A3AD-107789CC7F8F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868710F2-7040-4A40-9970-31B2609BD737}" type="parTrans" cxnId="{76D47EA8-69FE-4019-B13B-890257459D0D}">
      <dgm:prSet/>
      <dgm:spPr/>
      <dgm:t>
        <a:bodyPr/>
        <a:lstStyle/>
        <a:p>
          <a:endParaRPr lang="en-US"/>
        </a:p>
      </dgm:t>
    </dgm:pt>
    <dgm:pt modelId="{F7E2CA21-16CA-4A22-A5A4-BA737FD522DE}" type="sibTrans" cxnId="{76D47EA8-69FE-4019-B13B-890257459D0D}">
      <dgm:prSet/>
      <dgm:spPr/>
      <dgm:t>
        <a:bodyPr/>
        <a:lstStyle/>
        <a:p>
          <a:endParaRPr lang="en-US"/>
        </a:p>
      </dgm:t>
    </dgm:pt>
    <dgm:pt modelId="{F6733864-8499-46FF-8E0B-628500D35DF0}">
      <dgm:prSet phldrT="[Text]"/>
      <dgm:spPr/>
      <dgm:t>
        <a:bodyPr/>
        <a:lstStyle/>
        <a:p>
          <a:r>
            <a:rPr lang="en-US" dirty="0" smtClean="0"/>
            <a:t>d</a:t>
          </a:r>
          <a:endParaRPr lang="en-US" dirty="0"/>
        </a:p>
      </dgm:t>
    </dgm:pt>
    <dgm:pt modelId="{C36A982B-6CF6-4350-8FB4-CD893AC2DEF3}" type="parTrans" cxnId="{FAC1F5F6-25EF-4A0E-8A36-D5FA380F1C6D}">
      <dgm:prSet/>
      <dgm:spPr/>
      <dgm:t>
        <a:bodyPr/>
        <a:lstStyle/>
        <a:p>
          <a:endParaRPr lang="en-US"/>
        </a:p>
      </dgm:t>
    </dgm:pt>
    <dgm:pt modelId="{E7839E14-1173-4D3F-8010-410AE0122967}" type="sibTrans" cxnId="{FAC1F5F6-25EF-4A0E-8A36-D5FA380F1C6D}">
      <dgm:prSet/>
      <dgm:spPr/>
      <dgm:t>
        <a:bodyPr/>
        <a:lstStyle/>
        <a:p>
          <a:endParaRPr lang="en-US"/>
        </a:p>
      </dgm:t>
    </dgm:pt>
    <dgm:pt modelId="{C57AE4E1-F0A7-4A5E-B898-95D6B2525E11}">
      <dgm:prSet phldrT="[Text]"/>
      <dgm:spPr/>
      <dgm:t>
        <a:bodyPr/>
        <a:lstStyle/>
        <a:p>
          <a:r>
            <a:rPr lang="en-US" dirty="0" smtClean="0"/>
            <a:t>e</a:t>
          </a:r>
          <a:endParaRPr lang="en-US" dirty="0"/>
        </a:p>
      </dgm:t>
    </dgm:pt>
    <dgm:pt modelId="{84A91C9B-DD9B-4F4A-AB10-2FCC487B9438}" type="parTrans" cxnId="{B15B5A7E-8455-45D1-AEAF-6838375F843C}">
      <dgm:prSet/>
      <dgm:spPr/>
      <dgm:t>
        <a:bodyPr/>
        <a:lstStyle/>
        <a:p>
          <a:endParaRPr lang="en-US"/>
        </a:p>
      </dgm:t>
    </dgm:pt>
    <dgm:pt modelId="{04C0EBDC-B6E9-4E4F-B937-69C318E25747}" type="sibTrans" cxnId="{B15B5A7E-8455-45D1-AEAF-6838375F843C}">
      <dgm:prSet/>
      <dgm:spPr/>
      <dgm:t>
        <a:bodyPr/>
        <a:lstStyle/>
        <a:p>
          <a:endParaRPr lang="en-US"/>
        </a:p>
      </dgm:t>
    </dgm:pt>
    <dgm:pt modelId="{6111A517-E325-4082-823A-7A4AF4039EA0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8F9AECCF-DCF7-422B-8980-CC8A7D1C0467}" type="parTrans" cxnId="{41BE5128-C944-44E0-867C-0EF578AB62F8}">
      <dgm:prSet/>
      <dgm:spPr/>
      <dgm:t>
        <a:bodyPr/>
        <a:lstStyle/>
        <a:p>
          <a:endParaRPr lang="en-US"/>
        </a:p>
      </dgm:t>
    </dgm:pt>
    <dgm:pt modelId="{B721B9F3-F8EF-49E9-BEBD-2645266D2FE6}" type="sibTrans" cxnId="{41BE5128-C944-44E0-867C-0EF578AB62F8}">
      <dgm:prSet/>
      <dgm:spPr/>
      <dgm:t>
        <a:bodyPr/>
        <a:lstStyle/>
        <a:p>
          <a:endParaRPr lang="en-US"/>
        </a:p>
      </dgm:t>
    </dgm:pt>
    <dgm:pt modelId="{C5D6B32A-E049-4B33-ABE5-133C8E8D2A3B}">
      <dgm:prSet phldrT="[Text]"/>
      <dgm:spPr/>
      <dgm:t>
        <a:bodyPr/>
        <a:lstStyle/>
        <a:p>
          <a:r>
            <a:rPr lang="en-US" dirty="0" smtClean="0"/>
            <a:t>f</a:t>
          </a:r>
          <a:endParaRPr lang="en-US" dirty="0"/>
        </a:p>
      </dgm:t>
    </dgm:pt>
    <dgm:pt modelId="{F849E990-7499-4D8A-A5A4-8510B0627754}" type="parTrans" cxnId="{5F001D6C-DD4F-4B07-9757-29C28C02720D}">
      <dgm:prSet/>
      <dgm:spPr/>
      <dgm:t>
        <a:bodyPr/>
        <a:lstStyle/>
        <a:p>
          <a:endParaRPr lang="en-US"/>
        </a:p>
      </dgm:t>
    </dgm:pt>
    <dgm:pt modelId="{AE561C3B-F814-4CD0-93AF-6DA2BA2D34DA}" type="sibTrans" cxnId="{5F001D6C-DD4F-4B07-9757-29C28C02720D}">
      <dgm:prSet/>
      <dgm:spPr/>
      <dgm:t>
        <a:bodyPr/>
        <a:lstStyle/>
        <a:p>
          <a:endParaRPr lang="en-US"/>
        </a:p>
      </dgm:t>
    </dgm:pt>
    <dgm:pt modelId="{7F3F3C9A-DBD6-45DA-AEB8-934534812C4B}" type="pres">
      <dgm:prSet presAssocID="{197B2B8D-1DD7-40FA-BB57-5075E5592F3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60AC7F-F7BE-4476-A665-0A21479BAE5D}" type="pres">
      <dgm:prSet presAssocID="{9ADEB350-6162-4108-8D60-E96A780AC6BE}" presName="root1" presStyleCnt="0"/>
      <dgm:spPr/>
    </dgm:pt>
    <dgm:pt modelId="{E6DB5672-3FE0-40D6-86FC-5B61B7C78252}" type="pres">
      <dgm:prSet presAssocID="{9ADEB350-6162-4108-8D60-E96A780AC6B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D0AEF7-9BAA-4B7D-B128-A6DC694CC3E4}" type="pres">
      <dgm:prSet presAssocID="{9ADEB350-6162-4108-8D60-E96A780AC6BE}" presName="level2hierChild" presStyleCnt="0"/>
      <dgm:spPr/>
    </dgm:pt>
    <dgm:pt modelId="{4268D28C-1B59-46C6-B96E-4F1876C13070}" type="pres">
      <dgm:prSet presAssocID="{868710F2-7040-4A40-9970-31B2609BD737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430C8174-4513-4778-820E-8CC7583B9D2B}" type="pres">
      <dgm:prSet presAssocID="{868710F2-7040-4A40-9970-31B2609BD737}" presName="connTx" presStyleLbl="parChTrans1D2" presStyleIdx="0" presStyleCnt="2"/>
      <dgm:spPr/>
      <dgm:t>
        <a:bodyPr/>
        <a:lstStyle/>
        <a:p>
          <a:endParaRPr lang="en-US"/>
        </a:p>
      </dgm:t>
    </dgm:pt>
    <dgm:pt modelId="{1531EC13-E20F-4B79-8243-B900AB95649D}" type="pres">
      <dgm:prSet presAssocID="{355E1653-A6E0-4373-A3AD-107789CC7F8F}" presName="root2" presStyleCnt="0"/>
      <dgm:spPr/>
    </dgm:pt>
    <dgm:pt modelId="{2E05935D-3DFC-4067-A193-84A5DDA87710}" type="pres">
      <dgm:prSet presAssocID="{355E1653-A6E0-4373-A3AD-107789CC7F8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FF808C-701A-4125-8289-FCE757E21E94}" type="pres">
      <dgm:prSet presAssocID="{355E1653-A6E0-4373-A3AD-107789CC7F8F}" presName="level3hierChild" presStyleCnt="0"/>
      <dgm:spPr/>
    </dgm:pt>
    <dgm:pt modelId="{9B36FBEA-81F0-469F-B879-F6CC1D3E6562}" type="pres">
      <dgm:prSet presAssocID="{C36A982B-6CF6-4350-8FB4-CD893AC2DEF3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631EF212-6455-4B9B-837E-0EA5836E8863}" type="pres">
      <dgm:prSet presAssocID="{C36A982B-6CF6-4350-8FB4-CD893AC2DEF3}" presName="connTx" presStyleLbl="parChTrans1D3" presStyleIdx="0" presStyleCnt="3"/>
      <dgm:spPr/>
      <dgm:t>
        <a:bodyPr/>
        <a:lstStyle/>
        <a:p>
          <a:endParaRPr lang="en-US"/>
        </a:p>
      </dgm:t>
    </dgm:pt>
    <dgm:pt modelId="{4561D817-4540-4A7F-BC9E-B35396C1AB62}" type="pres">
      <dgm:prSet presAssocID="{F6733864-8499-46FF-8E0B-628500D35DF0}" presName="root2" presStyleCnt="0"/>
      <dgm:spPr/>
    </dgm:pt>
    <dgm:pt modelId="{6312504B-66C0-43C9-BA12-30E7FB306753}" type="pres">
      <dgm:prSet presAssocID="{F6733864-8499-46FF-8E0B-628500D35DF0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2F2A18-1BD8-410C-9B95-117DA4E3F619}" type="pres">
      <dgm:prSet presAssocID="{F6733864-8499-46FF-8E0B-628500D35DF0}" presName="level3hierChild" presStyleCnt="0"/>
      <dgm:spPr/>
    </dgm:pt>
    <dgm:pt modelId="{1E6770D9-DF3A-44BE-BDC3-6A8869EC3311}" type="pres">
      <dgm:prSet presAssocID="{84A91C9B-DD9B-4F4A-AB10-2FCC487B9438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90318A98-A2DD-49E0-9B89-ADF6C82A7A22}" type="pres">
      <dgm:prSet presAssocID="{84A91C9B-DD9B-4F4A-AB10-2FCC487B9438}" presName="connTx" presStyleLbl="parChTrans1D3" presStyleIdx="1" presStyleCnt="3"/>
      <dgm:spPr/>
      <dgm:t>
        <a:bodyPr/>
        <a:lstStyle/>
        <a:p>
          <a:endParaRPr lang="en-US"/>
        </a:p>
      </dgm:t>
    </dgm:pt>
    <dgm:pt modelId="{7EE75F99-4B7E-43B1-B725-289411309C43}" type="pres">
      <dgm:prSet presAssocID="{C57AE4E1-F0A7-4A5E-B898-95D6B2525E11}" presName="root2" presStyleCnt="0"/>
      <dgm:spPr/>
    </dgm:pt>
    <dgm:pt modelId="{D871AE98-23C7-4944-8CB6-9CC7D306B4EA}" type="pres">
      <dgm:prSet presAssocID="{C57AE4E1-F0A7-4A5E-B898-95D6B2525E11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31193F-916E-400E-8C61-7C1760DC2228}" type="pres">
      <dgm:prSet presAssocID="{C57AE4E1-F0A7-4A5E-B898-95D6B2525E11}" presName="level3hierChild" presStyleCnt="0"/>
      <dgm:spPr/>
    </dgm:pt>
    <dgm:pt modelId="{79EB0601-6F3E-4FFF-B9F9-9F4DB5A2D20F}" type="pres">
      <dgm:prSet presAssocID="{8F9AECCF-DCF7-422B-8980-CC8A7D1C0467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B744C345-099E-4F68-932B-E5A21FCE97FC}" type="pres">
      <dgm:prSet presAssocID="{8F9AECCF-DCF7-422B-8980-CC8A7D1C0467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144A975-DF5C-4E27-B4B8-D6C3C514E19B}" type="pres">
      <dgm:prSet presAssocID="{6111A517-E325-4082-823A-7A4AF4039EA0}" presName="root2" presStyleCnt="0"/>
      <dgm:spPr/>
    </dgm:pt>
    <dgm:pt modelId="{F90C5AC8-9F8B-47A5-B2E7-A5AB23DC88C6}" type="pres">
      <dgm:prSet presAssocID="{6111A517-E325-4082-823A-7A4AF4039EA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95C60C-FFCD-4CCF-A335-59463C482A2F}" type="pres">
      <dgm:prSet presAssocID="{6111A517-E325-4082-823A-7A4AF4039EA0}" presName="level3hierChild" presStyleCnt="0"/>
      <dgm:spPr/>
    </dgm:pt>
    <dgm:pt modelId="{E7EBB1AC-50F3-4819-AFC3-4FE9A4F92BBA}" type="pres">
      <dgm:prSet presAssocID="{F849E990-7499-4D8A-A5A4-8510B0627754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67745F1B-7C11-43F6-A824-C2B5DDF10919}" type="pres">
      <dgm:prSet presAssocID="{F849E990-7499-4D8A-A5A4-8510B0627754}" presName="connTx" presStyleLbl="parChTrans1D3" presStyleIdx="2" presStyleCnt="3"/>
      <dgm:spPr/>
      <dgm:t>
        <a:bodyPr/>
        <a:lstStyle/>
        <a:p>
          <a:endParaRPr lang="en-US"/>
        </a:p>
      </dgm:t>
    </dgm:pt>
    <dgm:pt modelId="{BBD4D9DA-3D5B-4EB7-AFF9-9EC9C92016D6}" type="pres">
      <dgm:prSet presAssocID="{C5D6B32A-E049-4B33-ABE5-133C8E8D2A3B}" presName="root2" presStyleCnt="0"/>
      <dgm:spPr/>
    </dgm:pt>
    <dgm:pt modelId="{BC87E7D3-396F-45A7-A56E-0E55384F3A76}" type="pres">
      <dgm:prSet presAssocID="{C5D6B32A-E049-4B33-ABE5-133C8E8D2A3B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6EFE9D-990A-4B9A-AF08-C2771DDB8B48}" type="pres">
      <dgm:prSet presAssocID="{C5D6B32A-E049-4B33-ABE5-133C8E8D2A3B}" presName="level3hierChild" presStyleCnt="0"/>
      <dgm:spPr/>
    </dgm:pt>
  </dgm:ptLst>
  <dgm:cxnLst>
    <dgm:cxn modelId="{FAC1F5F6-25EF-4A0E-8A36-D5FA380F1C6D}" srcId="{355E1653-A6E0-4373-A3AD-107789CC7F8F}" destId="{F6733864-8499-46FF-8E0B-628500D35DF0}" srcOrd="0" destOrd="0" parTransId="{C36A982B-6CF6-4350-8FB4-CD893AC2DEF3}" sibTransId="{E7839E14-1173-4D3F-8010-410AE0122967}"/>
    <dgm:cxn modelId="{5F001D6C-DD4F-4B07-9757-29C28C02720D}" srcId="{6111A517-E325-4082-823A-7A4AF4039EA0}" destId="{C5D6B32A-E049-4B33-ABE5-133C8E8D2A3B}" srcOrd="0" destOrd="0" parTransId="{F849E990-7499-4D8A-A5A4-8510B0627754}" sibTransId="{AE561C3B-F814-4CD0-93AF-6DA2BA2D34DA}"/>
    <dgm:cxn modelId="{2FAAE7FF-30F1-41B8-976A-B90BC203C205}" type="presOf" srcId="{F849E990-7499-4D8A-A5A4-8510B0627754}" destId="{67745F1B-7C11-43F6-A824-C2B5DDF10919}" srcOrd="1" destOrd="0" presId="urn:microsoft.com/office/officeart/2005/8/layout/hierarchy2"/>
    <dgm:cxn modelId="{871B485B-3C5D-4428-BA12-83C1740293AB}" type="presOf" srcId="{8F9AECCF-DCF7-422B-8980-CC8A7D1C0467}" destId="{79EB0601-6F3E-4FFF-B9F9-9F4DB5A2D20F}" srcOrd="0" destOrd="0" presId="urn:microsoft.com/office/officeart/2005/8/layout/hierarchy2"/>
    <dgm:cxn modelId="{500239A6-C1E9-41A8-9D4D-280BB41F8EB4}" type="presOf" srcId="{C57AE4E1-F0A7-4A5E-B898-95D6B2525E11}" destId="{D871AE98-23C7-4944-8CB6-9CC7D306B4EA}" srcOrd="0" destOrd="0" presId="urn:microsoft.com/office/officeart/2005/8/layout/hierarchy2"/>
    <dgm:cxn modelId="{F87261C1-3D16-4735-B748-D5C0FAB6C0EE}" type="presOf" srcId="{C36A982B-6CF6-4350-8FB4-CD893AC2DEF3}" destId="{9B36FBEA-81F0-469F-B879-F6CC1D3E6562}" srcOrd="0" destOrd="0" presId="urn:microsoft.com/office/officeart/2005/8/layout/hierarchy2"/>
    <dgm:cxn modelId="{F935C42A-519C-490E-BA5C-4889E8FF8206}" type="presOf" srcId="{868710F2-7040-4A40-9970-31B2609BD737}" destId="{430C8174-4513-4778-820E-8CC7583B9D2B}" srcOrd="1" destOrd="0" presId="urn:microsoft.com/office/officeart/2005/8/layout/hierarchy2"/>
    <dgm:cxn modelId="{F69CCCCF-7449-4017-AE51-2BE3D5247E3D}" type="presOf" srcId="{868710F2-7040-4A40-9970-31B2609BD737}" destId="{4268D28C-1B59-46C6-B96E-4F1876C13070}" srcOrd="0" destOrd="0" presId="urn:microsoft.com/office/officeart/2005/8/layout/hierarchy2"/>
    <dgm:cxn modelId="{D96A3CA0-58DA-4C12-9E8D-C4BE4BEFAC81}" type="presOf" srcId="{8F9AECCF-DCF7-422B-8980-CC8A7D1C0467}" destId="{B744C345-099E-4F68-932B-E5A21FCE97FC}" srcOrd="1" destOrd="0" presId="urn:microsoft.com/office/officeart/2005/8/layout/hierarchy2"/>
    <dgm:cxn modelId="{5E18B3FD-46A6-438B-8E8C-F494AB0F4A6A}" type="presOf" srcId="{F849E990-7499-4D8A-A5A4-8510B0627754}" destId="{E7EBB1AC-50F3-4819-AFC3-4FE9A4F92BBA}" srcOrd="0" destOrd="0" presId="urn:microsoft.com/office/officeart/2005/8/layout/hierarchy2"/>
    <dgm:cxn modelId="{254E84AD-1FBD-4852-BE6C-B0B768C2442B}" type="presOf" srcId="{9ADEB350-6162-4108-8D60-E96A780AC6BE}" destId="{E6DB5672-3FE0-40D6-86FC-5B61B7C78252}" srcOrd="0" destOrd="0" presId="urn:microsoft.com/office/officeart/2005/8/layout/hierarchy2"/>
    <dgm:cxn modelId="{B15B5A7E-8455-45D1-AEAF-6838375F843C}" srcId="{355E1653-A6E0-4373-A3AD-107789CC7F8F}" destId="{C57AE4E1-F0A7-4A5E-B898-95D6B2525E11}" srcOrd="1" destOrd="0" parTransId="{84A91C9B-DD9B-4F4A-AB10-2FCC487B9438}" sibTransId="{04C0EBDC-B6E9-4E4F-B937-69C318E25747}"/>
    <dgm:cxn modelId="{77229EAE-695A-4F4A-9000-7C15E113A872}" type="presOf" srcId="{C36A982B-6CF6-4350-8FB4-CD893AC2DEF3}" destId="{631EF212-6455-4B9B-837E-0EA5836E8863}" srcOrd="1" destOrd="0" presId="urn:microsoft.com/office/officeart/2005/8/layout/hierarchy2"/>
    <dgm:cxn modelId="{E2303C6A-DECE-4FC0-90DB-A25D655AF08A}" srcId="{197B2B8D-1DD7-40FA-BB57-5075E5592F34}" destId="{9ADEB350-6162-4108-8D60-E96A780AC6BE}" srcOrd="0" destOrd="0" parTransId="{286269F2-3DCD-4C89-858B-595C5DBF2C8C}" sibTransId="{8E4A905C-9F77-48DC-8A31-8A38B244109D}"/>
    <dgm:cxn modelId="{C7AB0B20-C07F-4672-8DE8-43ED62FDCE4C}" type="presOf" srcId="{F6733864-8499-46FF-8E0B-628500D35DF0}" destId="{6312504B-66C0-43C9-BA12-30E7FB306753}" srcOrd="0" destOrd="0" presId="urn:microsoft.com/office/officeart/2005/8/layout/hierarchy2"/>
    <dgm:cxn modelId="{2202ABAF-39A3-4A03-82AF-BA6583BD6744}" type="presOf" srcId="{197B2B8D-1DD7-40FA-BB57-5075E5592F34}" destId="{7F3F3C9A-DBD6-45DA-AEB8-934534812C4B}" srcOrd="0" destOrd="0" presId="urn:microsoft.com/office/officeart/2005/8/layout/hierarchy2"/>
    <dgm:cxn modelId="{457063AC-F275-419E-B69B-C2824EC087BC}" type="presOf" srcId="{355E1653-A6E0-4373-A3AD-107789CC7F8F}" destId="{2E05935D-3DFC-4067-A193-84A5DDA87710}" srcOrd="0" destOrd="0" presId="urn:microsoft.com/office/officeart/2005/8/layout/hierarchy2"/>
    <dgm:cxn modelId="{CF63A571-D707-4C3B-9580-F9A5B96E294A}" type="presOf" srcId="{C5D6B32A-E049-4B33-ABE5-133C8E8D2A3B}" destId="{BC87E7D3-396F-45A7-A56E-0E55384F3A76}" srcOrd="0" destOrd="0" presId="urn:microsoft.com/office/officeart/2005/8/layout/hierarchy2"/>
    <dgm:cxn modelId="{41BE5128-C944-44E0-867C-0EF578AB62F8}" srcId="{9ADEB350-6162-4108-8D60-E96A780AC6BE}" destId="{6111A517-E325-4082-823A-7A4AF4039EA0}" srcOrd="1" destOrd="0" parTransId="{8F9AECCF-DCF7-422B-8980-CC8A7D1C0467}" sibTransId="{B721B9F3-F8EF-49E9-BEBD-2645266D2FE6}"/>
    <dgm:cxn modelId="{498A70B0-47CF-4F33-B790-22040E70FA68}" type="presOf" srcId="{6111A517-E325-4082-823A-7A4AF4039EA0}" destId="{F90C5AC8-9F8B-47A5-B2E7-A5AB23DC88C6}" srcOrd="0" destOrd="0" presId="urn:microsoft.com/office/officeart/2005/8/layout/hierarchy2"/>
    <dgm:cxn modelId="{76D47EA8-69FE-4019-B13B-890257459D0D}" srcId="{9ADEB350-6162-4108-8D60-E96A780AC6BE}" destId="{355E1653-A6E0-4373-A3AD-107789CC7F8F}" srcOrd="0" destOrd="0" parTransId="{868710F2-7040-4A40-9970-31B2609BD737}" sibTransId="{F7E2CA21-16CA-4A22-A5A4-BA737FD522DE}"/>
    <dgm:cxn modelId="{3DF75C75-E0FD-401F-9E39-43B197BE139F}" type="presOf" srcId="{84A91C9B-DD9B-4F4A-AB10-2FCC487B9438}" destId="{90318A98-A2DD-49E0-9B89-ADF6C82A7A22}" srcOrd="1" destOrd="0" presId="urn:microsoft.com/office/officeart/2005/8/layout/hierarchy2"/>
    <dgm:cxn modelId="{82115443-84AB-445F-882C-21E69A9C126A}" type="presOf" srcId="{84A91C9B-DD9B-4F4A-AB10-2FCC487B9438}" destId="{1E6770D9-DF3A-44BE-BDC3-6A8869EC3311}" srcOrd="0" destOrd="0" presId="urn:microsoft.com/office/officeart/2005/8/layout/hierarchy2"/>
    <dgm:cxn modelId="{3D5F2A49-5BB8-433D-AEAE-935C41E42BFA}" type="presParOf" srcId="{7F3F3C9A-DBD6-45DA-AEB8-934534812C4B}" destId="{4960AC7F-F7BE-4476-A665-0A21479BAE5D}" srcOrd="0" destOrd="0" presId="urn:microsoft.com/office/officeart/2005/8/layout/hierarchy2"/>
    <dgm:cxn modelId="{59B2D964-6137-462C-86F3-8FD727CC333E}" type="presParOf" srcId="{4960AC7F-F7BE-4476-A665-0A21479BAE5D}" destId="{E6DB5672-3FE0-40D6-86FC-5B61B7C78252}" srcOrd="0" destOrd="0" presId="urn:microsoft.com/office/officeart/2005/8/layout/hierarchy2"/>
    <dgm:cxn modelId="{CF1AA566-DA74-47F3-A7FA-E5DE1378B397}" type="presParOf" srcId="{4960AC7F-F7BE-4476-A665-0A21479BAE5D}" destId="{54D0AEF7-9BAA-4B7D-B128-A6DC694CC3E4}" srcOrd="1" destOrd="0" presId="urn:microsoft.com/office/officeart/2005/8/layout/hierarchy2"/>
    <dgm:cxn modelId="{32E191DF-434F-41FB-BF2C-A05F8DC03C59}" type="presParOf" srcId="{54D0AEF7-9BAA-4B7D-B128-A6DC694CC3E4}" destId="{4268D28C-1B59-46C6-B96E-4F1876C13070}" srcOrd="0" destOrd="0" presId="urn:microsoft.com/office/officeart/2005/8/layout/hierarchy2"/>
    <dgm:cxn modelId="{7B39DAF0-106A-4874-A8CB-F3C898DDF814}" type="presParOf" srcId="{4268D28C-1B59-46C6-B96E-4F1876C13070}" destId="{430C8174-4513-4778-820E-8CC7583B9D2B}" srcOrd="0" destOrd="0" presId="urn:microsoft.com/office/officeart/2005/8/layout/hierarchy2"/>
    <dgm:cxn modelId="{B7C9F002-CADB-45FC-BB03-5794B03F24D0}" type="presParOf" srcId="{54D0AEF7-9BAA-4B7D-B128-A6DC694CC3E4}" destId="{1531EC13-E20F-4B79-8243-B900AB95649D}" srcOrd="1" destOrd="0" presId="urn:microsoft.com/office/officeart/2005/8/layout/hierarchy2"/>
    <dgm:cxn modelId="{8FEB04BF-EB63-48F6-90E5-F612DE51A990}" type="presParOf" srcId="{1531EC13-E20F-4B79-8243-B900AB95649D}" destId="{2E05935D-3DFC-4067-A193-84A5DDA87710}" srcOrd="0" destOrd="0" presId="urn:microsoft.com/office/officeart/2005/8/layout/hierarchy2"/>
    <dgm:cxn modelId="{5AD99E7E-F1B2-407C-AFCA-CF66EC6DECCD}" type="presParOf" srcId="{1531EC13-E20F-4B79-8243-B900AB95649D}" destId="{DAFF808C-701A-4125-8289-FCE757E21E94}" srcOrd="1" destOrd="0" presId="urn:microsoft.com/office/officeart/2005/8/layout/hierarchy2"/>
    <dgm:cxn modelId="{5DA30B0C-7125-461E-B28E-852C896EC89D}" type="presParOf" srcId="{DAFF808C-701A-4125-8289-FCE757E21E94}" destId="{9B36FBEA-81F0-469F-B879-F6CC1D3E6562}" srcOrd="0" destOrd="0" presId="urn:microsoft.com/office/officeart/2005/8/layout/hierarchy2"/>
    <dgm:cxn modelId="{59FDAB2B-336B-42C7-8D90-BA0C309BD58F}" type="presParOf" srcId="{9B36FBEA-81F0-469F-B879-F6CC1D3E6562}" destId="{631EF212-6455-4B9B-837E-0EA5836E8863}" srcOrd="0" destOrd="0" presId="urn:microsoft.com/office/officeart/2005/8/layout/hierarchy2"/>
    <dgm:cxn modelId="{24F0A5F4-C4F3-4712-A583-48A39F9D219B}" type="presParOf" srcId="{DAFF808C-701A-4125-8289-FCE757E21E94}" destId="{4561D817-4540-4A7F-BC9E-B35396C1AB62}" srcOrd="1" destOrd="0" presId="urn:microsoft.com/office/officeart/2005/8/layout/hierarchy2"/>
    <dgm:cxn modelId="{CF9C014A-F364-403C-B608-CA8DB8E1DC90}" type="presParOf" srcId="{4561D817-4540-4A7F-BC9E-B35396C1AB62}" destId="{6312504B-66C0-43C9-BA12-30E7FB306753}" srcOrd="0" destOrd="0" presId="urn:microsoft.com/office/officeart/2005/8/layout/hierarchy2"/>
    <dgm:cxn modelId="{D0F0211B-EC62-434B-A987-5B41E5A866A1}" type="presParOf" srcId="{4561D817-4540-4A7F-BC9E-B35396C1AB62}" destId="{742F2A18-1BD8-410C-9B95-117DA4E3F619}" srcOrd="1" destOrd="0" presId="urn:microsoft.com/office/officeart/2005/8/layout/hierarchy2"/>
    <dgm:cxn modelId="{7977BF15-CCF4-4FF7-B186-7D177CFDF831}" type="presParOf" srcId="{DAFF808C-701A-4125-8289-FCE757E21E94}" destId="{1E6770D9-DF3A-44BE-BDC3-6A8869EC3311}" srcOrd="2" destOrd="0" presId="urn:microsoft.com/office/officeart/2005/8/layout/hierarchy2"/>
    <dgm:cxn modelId="{99EAEAF2-63CB-4FA7-AE1B-3F6DE2DE1601}" type="presParOf" srcId="{1E6770D9-DF3A-44BE-BDC3-6A8869EC3311}" destId="{90318A98-A2DD-49E0-9B89-ADF6C82A7A22}" srcOrd="0" destOrd="0" presId="urn:microsoft.com/office/officeart/2005/8/layout/hierarchy2"/>
    <dgm:cxn modelId="{7FC3BDB8-C954-4CDE-BEFE-77CC935A7163}" type="presParOf" srcId="{DAFF808C-701A-4125-8289-FCE757E21E94}" destId="{7EE75F99-4B7E-43B1-B725-289411309C43}" srcOrd="3" destOrd="0" presId="urn:microsoft.com/office/officeart/2005/8/layout/hierarchy2"/>
    <dgm:cxn modelId="{60A8F79F-566B-4774-BA59-4B059DD62325}" type="presParOf" srcId="{7EE75F99-4B7E-43B1-B725-289411309C43}" destId="{D871AE98-23C7-4944-8CB6-9CC7D306B4EA}" srcOrd="0" destOrd="0" presId="urn:microsoft.com/office/officeart/2005/8/layout/hierarchy2"/>
    <dgm:cxn modelId="{F79049FB-0197-411B-B422-99148A2852A2}" type="presParOf" srcId="{7EE75F99-4B7E-43B1-B725-289411309C43}" destId="{0031193F-916E-400E-8C61-7C1760DC2228}" srcOrd="1" destOrd="0" presId="urn:microsoft.com/office/officeart/2005/8/layout/hierarchy2"/>
    <dgm:cxn modelId="{8601C274-CF3E-448D-A740-F721B269CF65}" type="presParOf" srcId="{54D0AEF7-9BAA-4B7D-B128-A6DC694CC3E4}" destId="{79EB0601-6F3E-4FFF-B9F9-9F4DB5A2D20F}" srcOrd="2" destOrd="0" presId="urn:microsoft.com/office/officeart/2005/8/layout/hierarchy2"/>
    <dgm:cxn modelId="{00A1ADBF-7719-454D-B6D7-B8228CE50E1F}" type="presParOf" srcId="{79EB0601-6F3E-4FFF-B9F9-9F4DB5A2D20F}" destId="{B744C345-099E-4F68-932B-E5A21FCE97FC}" srcOrd="0" destOrd="0" presId="urn:microsoft.com/office/officeart/2005/8/layout/hierarchy2"/>
    <dgm:cxn modelId="{931A624C-A074-4D1E-9821-A34E449DD753}" type="presParOf" srcId="{54D0AEF7-9BAA-4B7D-B128-A6DC694CC3E4}" destId="{0144A975-DF5C-4E27-B4B8-D6C3C514E19B}" srcOrd="3" destOrd="0" presId="urn:microsoft.com/office/officeart/2005/8/layout/hierarchy2"/>
    <dgm:cxn modelId="{81484570-2E7D-47FC-AC57-C27761DB6A1F}" type="presParOf" srcId="{0144A975-DF5C-4E27-B4B8-D6C3C514E19B}" destId="{F90C5AC8-9F8B-47A5-B2E7-A5AB23DC88C6}" srcOrd="0" destOrd="0" presId="urn:microsoft.com/office/officeart/2005/8/layout/hierarchy2"/>
    <dgm:cxn modelId="{60A3F30D-44B0-4F4C-918A-A4B4FC4961A6}" type="presParOf" srcId="{0144A975-DF5C-4E27-B4B8-D6C3C514E19B}" destId="{4195C60C-FFCD-4CCF-A335-59463C482A2F}" srcOrd="1" destOrd="0" presId="urn:microsoft.com/office/officeart/2005/8/layout/hierarchy2"/>
    <dgm:cxn modelId="{28A072CA-8577-4CE3-8308-2B1FE56E7E06}" type="presParOf" srcId="{4195C60C-FFCD-4CCF-A335-59463C482A2F}" destId="{E7EBB1AC-50F3-4819-AFC3-4FE9A4F92BBA}" srcOrd="0" destOrd="0" presId="urn:microsoft.com/office/officeart/2005/8/layout/hierarchy2"/>
    <dgm:cxn modelId="{DA118C9C-33C3-42CA-B732-22E4ACE22EF7}" type="presParOf" srcId="{E7EBB1AC-50F3-4819-AFC3-4FE9A4F92BBA}" destId="{67745F1B-7C11-43F6-A824-C2B5DDF10919}" srcOrd="0" destOrd="0" presId="urn:microsoft.com/office/officeart/2005/8/layout/hierarchy2"/>
    <dgm:cxn modelId="{EC9A3A5A-4034-4FD2-B0B7-DA78BF351FD6}" type="presParOf" srcId="{4195C60C-FFCD-4CCF-A335-59463C482A2F}" destId="{BBD4D9DA-3D5B-4EB7-AFF9-9EC9C92016D6}" srcOrd="1" destOrd="0" presId="urn:microsoft.com/office/officeart/2005/8/layout/hierarchy2"/>
    <dgm:cxn modelId="{71822544-5BFF-4D2E-BDBB-EA91F1998B09}" type="presParOf" srcId="{BBD4D9DA-3D5B-4EB7-AFF9-9EC9C92016D6}" destId="{BC87E7D3-396F-45A7-A56E-0E55384F3A76}" srcOrd="0" destOrd="0" presId="urn:microsoft.com/office/officeart/2005/8/layout/hierarchy2"/>
    <dgm:cxn modelId="{6EDEBEC4-7AC2-4406-95D8-ECB398CF88F3}" type="presParOf" srcId="{BBD4D9DA-3D5B-4EB7-AFF9-9EC9C92016D6}" destId="{B96EFE9D-990A-4B9A-AF08-C2771DDB8B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10/26/2009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10/26/2009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6F9B8CD-342D-4579-98EC-A8FD6B7370E1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10/26/2009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9B8CD-342D-4579-98EC-A8FD6B7370E1}" type="datetimeFigureOut">
              <a:rPr lang="en-US" smtClean="0"/>
              <a:pPr/>
              <a:t>10/26/2009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5E19-F10A-4C2F-BF6F-11C513378A2E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10/26/2009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10/26/2009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E6F9B8CD-342D-4579-98EC-A8FD6B7370E1}" type="datetimeFigureOut">
              <a:rPr lang="en-US" smtClean="0"/>
              <a:pPr algn="r" eaLnBrk="1" latinLnBrk="0" hangingPunct="1"/>
              <a:t>10/26/2009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BBB5E19-F10A-4C2F-BF6F-11C513378A2E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752600"/>
            <a:ext cx="6172200" cy="1894362"/>
          </a:xfrm>
        </p:spPr>
        <p:txBody>
          <a:bodyPr/>
          <a:lstStyle/>
          <a:p>
            <a:r>
              <a:rPr lang="en-US" dirty="0" smtClean="0"/>
              <a:t>Tools for Scalable Genome </a:t>
            </a:r>
            <a:r>
              <a:rPr lang="en-US" dirty="0" err="1" smtClean="0"/>
              <a:t>Haplotying</a:t>
            </a:r>
            <a:r>
              <a:rPr lang="en-US" dirty="0" smtClean="0"/>
              <a:t> in the Windows Azure Cloud</a:t>
            </a:r>
            <a:endParaRPr lang="en-US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- Girish Subramanian (subramag@umail.iu.edu)</a:t>
            </a:r>
          </a:p>
          <a:p>
            <a:pPr>
              <a:buFontTx/>
              <a:buChar char="-"/>
            </a:pPr>
            <a:r>
              <a:rPr lang="en-US" dirty="0" smtClean="0"/>
              <a:t>- </a:t>
            </a:r>
            <a:r>
              <a:rPr lang="en-US" dirty="0" err="1" smtClean="0"/>
              <a:t>Yogesh</a:t>
            </a:r>
            <a:r>
              <a:rPr lang="en-US" dirty="0" smtClean="0"/>
              <a:t> </a:t>
            </a:r>
            <a:r>
              <a:rPr lang="en-US" dirty="0" err="1" smtClean="0"/>
              <a:t>Simmhan</a:t>
            </a:r>
            <a:r>
              <a:rPr lang="en-US" dirty="0" smtClean="0"/>
              <a:t> </a:t>
            </a:r>
            <a:r>
              <a:rPr lang="en-US" smtClean="0"/>
              <a:t>(yoges@microsoft.com)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Architecture of azure Application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7467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Web Role</a:t>
            </a:r>
          </a:p>
          <a:p>
            <a:pPr lvl="1"/>
            <a:r>
              <a:rPr lang="en-US" dirty="0" smtClean="0"/>
              <a:t>Web application can be accessed by http/https from the public network</a:t>
            </a:r>
          </a:p>
          <a:p>
            <a:r>
              <a:rPr lang="en-US" dirty="0" smtClean="0"/>
              <a:t>Worker Role</a:t>
            </a:r>
          </a:p>
          <a:p>
            <a:pPr lvl="1"/>
            <a:r>
              <a:rPr lang="en-US" dirty="0" smtClean="0"/>
              <a:t>Background processes which do not expose public endpoints</a:t>
            </a:r>
          </a:p>
          <a:p>
            <a:pPr lvl="1"/>
            <a:r>
              <a:rPr lang="en-US" dirty="0" smtClean="0"/>
              <a:t>Can only communicate through storage services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Storage Services</a:t>
            </a:r>
          </a:p>
          <a:p>
            <a:pPr lvl="1"/>
            <a:r>
              <a:rPr lang="en-US" dirty="0" smtClean="0"/>
              <a:t>Queue – for communicating messages between the roles</a:t>
            </a:r>
          </a:p>
          <a:p>
            <a:pPr lvl="1"/>
            <a:r>
              <a:rPr lang="en-US" dirty="0" smtClean="0"/>
              <a:t>Blobs – for storing unstructured data (files)</a:t>
            </a:r>
          </a:p>
          <a:p>
            <a:pPr lvl="1"/>
            <a:r>
              <a:rPr lang="en-US" dirty="0" smtClean="0"/>
              <a:t>Tables – for storing named value(s) pairs in (non	           relational) tables</a:t>
            </a:r>
          </a:p>
          <a:p>
            <a:pPr lvl="1">
              <a:buNone/>
            </a:pPr>
            <a:r>
              <a:rPr lang="en-US" dirty="0" smtClean="0"/>
              <a:t>All the storage services can be accessed from the public network using REST interface.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Specs of Azure instances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Each worker role or web role instance runs on a separate Virtual Machine. </a:t>
            </a:r>
          </a:p>
          <a:p>
            <a:r>
              <a:rPr lang="en-US" dirty="0" smtClean="0"/>
              <a:t>Each Web role instance and Worker role instance has its own dedicated processor core.</a:t>
            </a:r>
          </a:p>
          <a:p>
            <a:r>
              <a:rPr lang="en-US" dirty="0" smtClean="0"/>
              <a:t>Workers having different roles can run different code bases (applications)</a:t>
            </a:r>
          </a:p>
          <a:p>
            <a:r>
              <a:rPr lang="en-US" dirty="0" smtClean="0"/>
              <a:t>Each instance has 250 GB of local disk.</a:t>
            </a:r>
          </a:p>
          <a:p>
            <a:r>
              <a:rPr lang="en-US" dirty="0" smtClean="0"/>
              <a:t>Each instance has1.5-1.7GHZ AMD processor and runs Windows 2008 Server x64 with 1.7 GB RAM.</a:t>
            </a:r>
          </a:p>
          <a:p>
            <a:r>
              <a:rPr lang="en-US" dirty="0" smtClean="0"/>
              <a:t>Instances (Virtual Machines) are transient.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Tolerance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All data is replicated at least 3 times</a:t>
            </a:r>
          </a:p>
          <a:p>
            <a:pPr lvl="1"/>
            <a:r>
              <a:rPr lang="en-US" sz="2400" dirty="0" smtClean="0"/>
              <a:t>Replicas are geographically spread out.</a:t>
            </a:r>
            <a:r>
              <a:rPr lang="en-US" sz="2000" dirty="0" smtClean="0">
                <a:solidFill>
                  <a:schemeClr val="bg1">
                    <a:lumMod val="50000"/>
                    <a:lumOff val="50000"/>
                  </a:schemeClr>
                </a:solidFill>
              </a:rPr>
              <a:t> </a:t>
            </a:r>
          </a:p>
          <a:p>
            <a:pPr lvl="1"/>
            <a:r>
              <a:rPr lang="en-US" sz="2400" dirty="0" smtClean="0"/>
              <a:t>All of Storage (Blobs, Tables and Queues) </a:t>
            </a:r>
            <a:br>
              <a:rPr lang="en-US" sz="2400" dirty="0" smtClean="0"/>
            </a:br>
            <a:r>
              <a:rPr lang="en-US" sz="2400" dirty="0" smtClean="0"/>
              <a:t>is built on this replication layer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dirty="0" smtClean="0"/>
              <a:t>Efficient Failover</a:t>
            </a:r>
          </a:p>
          <a:p>
            <a:pPr lvl="1"/>
            <a:r>
              <a:rPr lang="en-US" sz="2400" dirty="0" smtClean="0"/>
              <a:t>Data served immediately from available replicas located elsewhere in the data centre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Dynamic replication to maintain a healthy number of replicas</a:t>
            </a:r>
          </a:p>
          <a:p>
            <a:pPr lvl="1"/>
            <a:r>
              <a:rPr lang="en-US" sz="2400" dirty="0" smtClean="0"/>
              <a:t>Recover from a lost/unresponsive Drive or Node</a:t>
            </a:r>
          </a:p>
          <a:p>
            <a:pPr lvl="1"/>
            <a:r>
              <a:rPr lang="en-US" sz="2400" dirty="0" smtClean="0"/>
              <a:t>Recover from data bit rot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 And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Automatic Load Balancing of Hot Data</a:t>
            </a:r>
          </a:p>
          <a:p>
            <a:pPr lvl="1"/>
            <a:r>
              <a:rPr lang="en-US" sz="2000" dirty="0" smtClean="0"/>
              <a:t>Monitor the usage patterns and load balance access to</a:t>
            </a:r>
          </a:p>
          <a:p>
            <a:pPr lvl="2"/>
            <a:r>
              <a:rPr lang="en-US" dirty="0" smtClean="0"/>
              <a:t>Blob Containers, Table Partitions and Queues</a:t>
            </a:r>
          </a:p>
          <a:p>
            <a:pPr lvl="1"/>
            <a:r>
              <a:rPr lang="en-US" sz="2000" dirty="0" smtClean="0"/>
              <a:t>Distribute access to the hot data over the data center according to traffic</a:t>
            </a:r>
          </a:p>
          <a:p>
            <a:pPr lvl="4"/>
            <a:endParaRPr lang="en-US" sz="1800" dirty="0" smtClean="0"/>
          </a:p>
          <a:p>
            <a:r>
              <a:rPr lang="en-US" dirty="0" smtClean="0"/>
              <a:t>Caching of Hot Blobs, Entities and Queues</a:t>
            </a:r>
          </a:p>
          <a:p>
            <a:pPr lvl="1"/>
            <a:r>
              <a:rPr lang="en-US" sz="2000" dirty="0" smtClean="0"/>
              <a:t>Hot Blobs are cached to scale out access to them</a:t>
            </a:r>
          </a:p>
          <a:p>
            <a:pPr lvl="1"/>
            <a:r>
              <a:rPr lang="en-US" sz="2000" dirty="0" smtClean="0"/>
              <a:t>Hot Entity and Queue data pages are cached and served from memory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Tools for Azure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Required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Deploying existing application to cloud requires writing wrapper code.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Adding new worker role for each application is a management challenge.</a:t>
            </a:r>
          </a:p>
          <a:p>
            <a:endParaRPr lang="en-US" dirty="0" smtClean="0"/>
          </a:p>
          <a:p>
            <a:r>
              <a:rPr lang="en-US" dirty="0" smtClean="0"/>
              <a:t>Clients have to use Azure Queues to communicate with applications. </a:t>
            </a:r>
          </a:p>
          <a:p>
            <a:endParaRPr lang="en-US" dirty="0" smtClean="0"/>
          </a:p>
          <a:p>
            <a:r>
              <a:rPr lang="en-US" dirty="0" smtClean="0"/>
              <a:t>Porting non </a:t>
            </a:r>
            <a:r>
              <a:rPr lang="en-US" dirty="0" err="1" smtClean="0"/>
              <a:t>.Net</a:t>
            </a:r>
            <a:r>
              <a:rPr lang="en-US" dirty="0" smtClean="0"/>
              <a:t> windows applications is a challenge.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Cloud 32"/>
          <p:cNvSpPr/>
          <p:nvPr/>
        </p:nvSpPr>
        <p:spPr>
          <a:xfrm>
            <a:off x="0" y="0"/>
            <a:ext cx="8610600" cy="64770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4" name="Flowchart: Multidocument 33"/>
          <p:cNvSpPr/>
          <p:nvPr/>
        </p:nvSpPr>
        <p:spPr>
          <a:xfrm>
            <a:off x="3657600" y="2667000"/>
            <a:ext cx="1905000" cy="1143000"/>
          </a:xfrm>
          <a:prstGeom prst="flowChartMulti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Azure Workers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67000" y="914400"/>
            <a:ext cx="20574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 smtClean="0">
                <a:solidFill>
                  <a:schemeClr val="tx1"/>
                </a:solidFill>
              </a:rPr>
              <a:t>Azure Table Storage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562600" y="838200"/>
            <a:ext cx="2057400" cy="990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>
                <a:solidFill>
                  <a:schemeClr val="tx1"/>
                </a:solidFill>
              </a:rPr>
              <a:t>Azure Blob Storage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Can 36"/>
          <p:cNvSpPr/>
          <p:nvPr/>
        </p:nvSpPr>
        <p:spPr>
          <a:xfrm>
            <a:off x="3048000" y="1447800"/>
            <a:ext cx="1447800" cy="457200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Registry Tables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943600" y="1371600"/>
            <a:ext cx="13716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Application Binaries</a:t>
            </a: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1752600" y="4953000"/>
          <a:ext cx="2362200" cy="43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"/>
                <a:gridCol w="472440"/>
                <a:gridCol w="472440"/>
                <a:gridCol w="472440"/>
                <a:gridCol w="472440"/>
              </a:tblGrid>
              <a:tr h="431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5029200" y="4572000"/>
          <a:ext cx="2362200" cy="43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440"/>
                <a:gridCol w="472440"/>
                <a:gridCol w="472440"/>
                <a:gridCol w="472440"/>
                <a:gridCol w="472440"/>
              </a:tblGrid>
              <a:tr h="431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cxnSp>
        <p:nvCxnSpPr>
          <p:cNvPr id="41" name="Straight Arrow Connector 40"/>
          <p:cNvCxnSpPr/>
          <p:nvPr/>
        </p:nvCxnSpPr>
        <p:spPr>
          <a:xfrm rot="10800000" flipV="1">
            <a:off x="1981200" y="3810000"/>
            <a:ext cx="1828800" cy="11430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H="1">
            <a:off x="3009900" y="2171700"/>
            <a:ext cx="990600" cy="4572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 flipV="1">
            <a:off x="5334000" y="1828800"/>
            <a:ext cx="990600" cy="9144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4800600" y="4038600"/>
            <a:ext cx="914400" cy="15240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66800" y="3962400"/>
            <a:ext cx="1371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1. Azure Worker gets the work item from the work queue</a:t>
            </a:r>
            <a:endParaRPr lang="en-US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2286000" y="27432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4 .Unbind the input parameter.</a:t>
            </a:r>
          </a:p>
          <a:p>
            <a:r>
              <a:rPr lang="en-US" sz="1400" dirty="0" smtClean="0"/>
              <a:t>5.Start execution.</a:t>
            </a:r>
            <a:endParaRPr lang="en-US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3581400" y="19812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2. Get the application information . </a:t>
            </a:r>
            <a:endParaRPr lang="en-US" sz="1400" dirty="0"/>
          </a:p>
        </p:txBody>
      </p:sp>
      <p:sp>
        <p:nvSpPr>
          <p:cNvPr id="48" name="TextBox 47"/>
          <p:cNvSpPr txBox="1"/>
          <p:nvPr/>
        </p:nvSpPr>
        <p:spPr>
          <a:xfrm>
            <a:off x="6096000" y="2057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3. Download the application binaries</a:t>
            </a:r>
            <a:endParaRPr lang="en-US" sz="1400" dirty="0"/>
          </a:p>
        </p:txBody>
      </p:sp>
      <p:sp>
        <p:nvSpPr>
          <p:cNvPr id="49" name="TextBox 48"/>
          <p:cNvSpPr txBox="1"/>
          <p:nvPr/>
        </p:nvSpPr>
        <p:spPr>
          <a:xfrm>
            <a:off x="5638800" y="3200400"/>
            <a:ext cx="1828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6. Bind the output parameters.</a:t>
            </a:r>
          </a:p>
          <a:p>
            <a:r>
              <a:rPr lang="en-US" sz="1400" dirty="0" smtClean="0"/>
              <a:t>7. Put the result item in result Queue</a:t>
            </a:r>
            <a:endParaRPr lang="en-US" sz="1400" dirty="0"/>
          </a:p>
        </p:txBody>
      </p:sp>
      <p:sp>
        <p:nvSpPr>
          <p:cNvPr id="50" name="Flowchart: Multidocument 49"/>
          <p:cNvSpPr/>
          <p:nvPr/>
        </p:nvSpPr>
        <p:spPr>
          <a:xfrm>
            <a:off x="304800" y="228600"/>
            <a:ext cx="838200" cy="990600"/>
          </a:xfrm>
          <a:prstGeom prst="flowChartMultidocumen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 smtClean="0">
                <a:solidFill>
                  <a:schemeClr val="tx1"/>
                </a:solidFill>
              </a:rPr>
              <a:t>DLL , EXE, MATLAB, JAR files.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51" name="Straight Arrow Connector 50"/>
          <p:cNvCxnSpPr>
            <a:endCxn id="35" idx="1"/>
          </p:cNvCxnSpPr>
          <p:nvPr/>
        </p:nvCxnSpPr>
        <p:spPr>
          <a:xfrm>
            <a:off x="1066800" y="914400"/>
            <a:ext cx="1600200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676400" y="914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Register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Framework architecture.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In order to build such a framework , we require :</a:t>
            </a:r>
          </a:p>
          <a:p>
            <a:r>
              <a:rPr lang="en-US" dirty="0" smtClean="0"/>
              <a:t>Registry Tables </a:t>
            </a:r>
          </a:p>
          <a:p>
            <a:pPr lvl="1"/>
            <a:r>
              <a:rPr lang="en-US" dirty="0" smtClean="0"/>
              <a:t>To store the application information such as application binaries required, their location, etc.</a:t>
            </a:r>
          </a:p>
          <a:p>
            <a:pPr lvl="1"/>
            <a:r>
              <a:rPr lang="en-US" dirty="0" smtClean="0"/>
              <a:t>Input parameter required by these application.</a:t>
            </a:r>
          </a:p>
          <a:p>
            <a:pPr lvl="1"/>
            <a:r>
              <a:rPr lang="en-US" dirty="0" smtClean="0"/>
              <a:t>Application’s output information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Generic Worker</a:t>
            </a:r>
          </a:p>
          <a:p>
            <a:pPr lvl="1"/>
            <a:r>
              <a:rPr lang="en-US" dirty="0" smtClean="0"/>
              <a:t>We need generic workers that will download the required application binaries from registry and starting the application execution.</a:t>
            </a:r>
          </a:p>
          <a:p>
            <a:pPr lvl="1"/>
            <a:r>
              <a:rPr lang="en-US" dirty="0" smtClean="0"/>
              <a:t>Thus providing an elasticity across various application.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Framework and </a:t>
            </a:r>
            <a:r>
              <a:rPr lang="en-US" dirty="0" err="1" smtClean="0"/>
              <a:t>HapCut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We deployed 10 worker roles in Azure and used the Generic Framework to deploy the </a:t>
            </a:r>
            <a:r>
              <a:rPr lang="en-US" dirty="0" err="1" smtClean="0"/>
              <a:t>HapCut</a:t>
            </a:r>
            <a:r>
              <a:rPr lang="en-US" dirty="0" smtClean="0"/>
              <a:t> application.</a:t>
            </a:r>
          </a:p>
          <a:p>
            <a:r>
              <a:rPr lang="en-US" dirty="0" smtClean="0"/>
              <a:t>Each worker works on an individual chromosome.</a:t>
            </a:r>
          </a:p>
          <a:p>
            <a:r>
              <a:rPr lang="en-US" dirty="0" smtClean="0"/>
              <a:t>Time taken to phase 10 chromosome is equal to the time taken by </a:t>
            </a:r>
            <a:r>
              <a:rPr lang="en-US" smtClean="0"/>
              <a:t>the longest ones.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Questions 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Genome </a:t>
            </a:r>
            <a:r>
              <a:rPr lang="en-US" dirty="0" err="1" smtClean="0"/>
              <a:t>Haplotyping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Goal</a:t>
            </a:r>
          </a:p>
          <a:p>
            <a:pPr lvl="1"/>
            <a:r>
              <a:rPr lang="en-US" dirty="0" smtClean="0"/>
              <a:t>Separating out the two </a:t>
            </a:r>
            <a:r>
              <a:rPr lang="en-US" dirty="0" err="1" smtClean="0"/>
              <a:t>haplotype</a:t>
            </a:r>
            <a:r>
              <a:rPr lang="en-US" dirty="0" smtClean="0"/>
              <a:t> chromosome for an individual using their assembled sequence fragments</a:t>
            </a:r>
          </a:p>
          <a:p>
            <a:pPr lvl="1"/>
            <a:r>
              <a:rPr lang="en-US" dirty="0" smtClean="0"/>
              <a:t>Also known as Phasing</a:t>
            </a:r>
          </a:p>
          <a:p>
            <a:pPr lvl="1"/>
            <a:r>
              <a:rPr lang="en-US" dirty="0" smtClean="0"/>
              <a:t>Used for making inferences about human evolutionary history</a:t>
            </a:r>
          </a:p>
          <a:p>
            <a:pPr lvl="1"/>
            <a:r>
              <a:rPr lang="en-US" dirty="0" smtClean="0"/>
              <a:t>Find out genetic factors of diseases among individual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Phasing algorithm</a:t>
            </a:r>
          </a:p>
          <a:p>
            <a:pPr lvl="1"/>
            <a:r>
              <a:rPr lang="en-US" dirty="0" smtClean="0"/>
              <a:t>We use the </a:t>
            </a:r>
            <a:r>
              <a:rPr lang="en-US" dirty="0" err="1" smtClean="0"/>
              <a:t>HapCUT</a:t>
            </a:r>
            <a:r>
              <a:rPr lang="en-US" dirty="0" smtClean="0"/>
              <a:t> algorithm which uses the graph </a:t>
            </a:r>
            <a:r>
              <a:rPr lang="en-US" dirty="0" err="1" smtClean="0"/>
              <a:t>MaxCut</a:t>
            </a:r>
            <a:r>
              <a:rPr lang="en-US" dirty="0" smtClean="0"/>
              <a:t> algorithm to separate the two </a:t>
            </a:r>
            <a:r>
              <a:rPr lang="en-US" dirty="0" err="1" smtClean="0"/>
              <a:t>haplotypes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HapCUT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752600"/>
            <a:ext cx="45720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AC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CAC-----GTAT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GTG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AC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CAC-----GTAT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GTGC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TAT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GTGC-----ACA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TCT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AC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CAC--------------------ACA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TCT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AC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CA----------------------------------------------------------AGC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TTA</a:t>
            </a:r>
          </a:p>
          <a:p>
            <a:r>
              <a:rPr lang="en-US" sz="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	          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GA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GAT---AGC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05400" y="17526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Sequenced Fragments for each chromosome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" name="Straight Arrow Connector 8"/>
          <p:cNvCxnSpPr>
            <a:stCxn id="5" idx="2"/>
          </p:cNvCxnSpPr>
          <p:nvPr/>
        </p:nvCxnSpPr>
        <p:spPr>
          <a:xfrm rot="5400000">
            <a:off x="2434798" y="2739599"/>
            <a:ext cx="31200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04800" y="2895600"/>
            <a:ext cx="457200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------------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------------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----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      ---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------------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--------------------------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</a:t>
            </a:r>
          </a:p>
          <a:p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---------------------------------------------------------------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</a:t>
            </a:r>
          </a:p>
          <a:p>
            <a:r>
              <a:rPr lang="en-US" sz="800" b="1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	          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--------</a:t>
            </a:r>
            <a:r>
              <a:rPr lang="en-US" sz="800" dirty="0" smtClean="0">
                <a:solidFill>
                  <a:srgbClr val="FD0A16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--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1600" y="2895600"/>
            <a:ext cx="2667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Remove Non SNP values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Remove Consistent values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Remove Fragments which have less than 2 alleles</a:t>
            </a:r>
          </a:p>
          <a:p>
            <a:pPr marL="228600" indent="-228600"/>
            <a:endParaRPr lang="en-US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038601"/>
            <a:ext cx="1219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4343400"/>
            <a:ext cx="2362200" cy="1529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Arrow Connector 18"/>
          <p:cNvCxnSpPr>
            <a:endCxn id="37890" idx="0"/>
          </p:cNvCxnSpPr>
          <p:nvPr/>
        </p:nvCxnSpPr>
        <p:spPr>
          <a:xfrm rot="5400000">
            <a:off x="686594" y="3886200"/>
            <a:ext cx="304008" cy="7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71600" y="5105400"/>
            <a:ext cx="609600" cy="28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28600" y="6248400"/>
            <a:ext cx="464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b="1" dirty="0" smtClean="0">
                <a:latin typeface="Courier New" pitchFamily="49" charset="0"/>
                <a:cs typeface="Courier New" pitchFamily="49" charset="0"/>
              </a:rPr>
              <a:t>------T------------G------------G--------------A---------A-----</a:t>
            </a:r>
          </a:p>
          <a:p>
            <a:r>
              <a:rPr lang="de-DE" sz="900" b="1" dirty="0" smtClean="0">
                <a:latin typeface="Courier New" pitchFamily="49" charset="0"/>
                <a:cs typeface="Courier New" pitchFamily="49" charset="0"/>
              </a:rPr>
              <a:t>------G------------C------------C--------------T---------G-----</a:t>
            </a:r>
            <a:endParaRPr lang="en-US" sz="9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81600" y="4191000"/>
            <a:ext cx="228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Compare the Fragments with the consensus fragment and convert it into bits (1 or 0)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Construct a graph for the fragments spanning the SNP locations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Apply 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</a:rPr>
              <a:t>MaxCUT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Convert the bits back to alleles</a:t>
            </a:r>
            <a:r>
              <a:rPr lang="en-US" sz="1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81600" y="6324600"/>
            <a:ext cx="236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The two separate </a:t>
            </a:r>
            <a:r>
              <a:rPr lang="en-US" sz="1200" dirty="0" err="1" smtClean="0">
                <a:solidFill>
                  <a:schemeClr val="accent2">
                    <a:lumMod val="75000"/>
                  </a:schemeClr>
                </a:solidFill>
              </a:rPr>
              <a:t>haplotypes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HapCUT</a:t>
            </a:r>
            <a:r>
              <a:rPr lang="en-US" dirty="0" smtClean="0"/>
              <a:t> Algorithm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362200" y="1600200"/>
            <a:ext cx="2971800" cy="4953000"/>
            <a:chOff x="2590800" y="381000"/>
            <a:chExt cx="2971800" cy="5867400"/>
          </a:xfrm>
        </p:grpSpPr>
        <p:sp>
          <p:nvSpPr>
            <p:cNvPr id="6" name="Oval 5"/>
            <p:cNvSpPr/>
            <p:nvPr/>
          </p:nvSpPr>
          <p:spPr>
            <a:xfrm>
              <a:off x="3048000" y="381000"/>
              <a:ext cx="1676400" cy="533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DoInitialize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971800" y="1219200"/>
              <a:ext cx="1828800" cy="533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TrimSparseFragments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3048000" y="1981200"/>
              <a:ext cx="19050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SplitSparseContig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667000" y="2590800"/>
              <a:ext cx="11430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ContigToFragment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667000" y="3352800"/>
              <a:ext cx="11430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DoHapCut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2590800" y="4038600"/>
              <a:ext cx="12192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HaplotypesFromFragment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2590800" y="4724400"/>
              <a:ext cx="13716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TestHaplotypeMatch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10000" y="2971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………</a:t>
              </a:r>
              <a:endParaRPr lang="en-US" dirty="0"/>
            </a:p>
          </p:txBody>
        </p:sp>
        <p:cxnSp>
          <p:nvCxnSpPr>
            <p:cNvPr id="14" name="Straight Arrow Connector 13"/>
            <p:cNvCxnSpPr>
              <a:stCxn id="6" idx="4"/>
              <a:endCxn id="7" idx="0"/>
            </p:cNvCxnSpPr>
            <p:nvPr/>
          </p:nvCxnSpPr>
          <p:spPr>
            <a:xfrm rot="5400000">
              <a:off x="3733800" y="1066800"/>
              <a:ext cx="3048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>
              <a:off x="3772694" y="1866106"/>
              <a:ext cx="22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8" idx="3"/>
              <a:endCxn id="9" idx="0"/>
            </p:cNvCxnSpPr>
            <p:nvPr/>
          </p:nvCxnSpPr>
          <p:spPr>
            <a:xfrm rot="5400000">
              <a:off x="3173064" y="2436882"/>
              <a:ext cx="219355" cy="8848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9" idx="4"/>
            </p:cNvCxnSpPr>
            <p:nvPr/>
          </p:nvCxnSpPr>
          <p:spPr>
            <a:xfrm rot="5400000">
              <a:off x="3067050" y="3181350"/>
              <a:ext cx="304800" cy="381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3086894" y="3923506"/>
              <a:ext cx="22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5400000">
              <a:off x="3086894" y="4609306"/>
              <a:ext cx="22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3505200" y="2457157"/>
              <a:ext cx="1371600" cy="2916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For each </a:t>
              </a:r>
              <a:r>
                <a:rPr lang="en-US" sz="1000" dirty="0" err="1" smtClean="0"/>
                <a:t>contig</a:t>
              </a:r>
              <a:endParaRPr lang="en-US" sz="1000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4267200" y="2667000"/>
              <a:ext cx="11430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ContigToFragment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4267200" y="3429000"/>
              <a:ext cx="11430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DoHapCut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4267200" y="4114800"/>
              <a:ext cx="12192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HaplotypesFromFragment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4191000" y="4800600"/>
              <a:ext cx="1371600" cy="4572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TestHaplotypeMatch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Straight Arrow Connector 24"/>
            <p:cNvCxnSpPr>
              <a:endCxn id="21" idx="0"/>
            </p:cNvCxnSpPr>
            <p:nvPr/>
          </p:nvCxnSpPr>
          <p:spPr>
            <a:xfrm rot="16200000" flipH="1">
              <a:off x="4667250" y="2495550"/>
              <a:ext cx="304800" cy="381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21" idx="4"/>
            </p:cNvCxnSpPr>
            <p:nvPr/>
          </p:nvCxnSpPr>
          <p:spPr>
            <a:xfrm rot="5400000">
              <a:off x="4667250" y="3257550"/>
              <a:ext cx="304800" cy="381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>
              <a:off x="4687094" y="3999706"/>
              <a:ext cx="22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>
              <a:off x="4687094" y="4685506"/>
              <a:ext cx="228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/>
            <p:cNvSpPr/>
            <p:nvPr/>
          </p:nvSpPr>
          <p:spPr>
            <a:xfrm>
              <a:off x="3200400" y="5715000"/>
              <a:ext cx="1600200" cy="533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b="1" dirty="0" err="1" smtClean="0">
                  <a:solidFill>
                    <a:schemeClr val="tx1"/>
                  </a:solidFill>
                </a:rPr>
                <a:t>MergeHaplotypes</a:t>
              </a:r>
              <a:endParaRPr lang="en-US" sz="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Straight Arrow Connector 29"/>
            <p:cNvCxnSpPr>
              <a:endCxn id="29" idx="1"/>
            </p:cNvCxnSpPr>
            <p:nvPr/>
          </p:nvCxnSpPr>
          <p:spPr>
            <a:xfrm rot="16200000" flipH="1">
              <a:off x="2936409" y="5294779"/>
              <a:ext cx="611515" cy="38515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5400000">
              <a:off x="4267994" y="5333206"/>
              <a:ext cx="533400" cy="382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Bio.Net</a:t>
            </a:r>
            <a:r>
              <a:rPr lang="en-US" dirty="0" smtClean="0"/>
              <a:t> and </a:t>
            </a:r>
            <a:r>
              <a:rPr lang="en-US" dirty="0" err="1" smtClean="0"/>
              <a:t>HapCUT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 data structures</a:t>
            </a:r>
          </a:p>
          <a:p>
            <a:pPr lvl="1"/>
            <a:r>
              <a:rPr lang="en-US" dirty="0" err="1" smtClean="0"/>
              <a:t>Contig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Contig.AssembledSequence</a:t>
            </a:r>
            <a:endParaRPr lang="en-US" dirty="0" smtClean="0"/>
          </a:p>
          <a:p>
            <a:pPr lvl="1"/>
            <a:r>
              <a:rPr lang="en-US" dirty="0" err="1" smtClean="0"/>
              <a:t>SparseSequence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Parsers and Formatters</a:t>
            </a:r>
          </a:p>
          <a:p>
            <a:pPr lvl="1"/>
            <a:r>
              <a:rPr lang="en-US" dirty="0" err="1" smtClean="0"/>
              <a:t>ISnpReader</a:t>
            </a:r>
            <a:r>
              <a:rPr lang="en-US" dirty="0" smtClean="0"/>
              <a:t> , </a:t>
            </a:r>
            <a:r>
              <a:rPr lang="en-US" dirty="0" err="1" smtClean="0"/>
              <a:t>BufferedSnpReader</a:t>
            </a:r>
            <a:r>
              <a:rPr lang="en-US" dirty="0" smtClean="0"/>
              <a:t> – read the SNP 					reference file</a:t>
            </a:r>
          </a:p>
          <a:p>
            <a:pPr lvl="1"/>
            <a:r>
              <a:rPr lang="en-US" dirty="0" err="1" smtClean="0"/>
              <a:t>XsvContigFormatter</a:t>
            </a:r>
            <a:r>
              <a:rPr lang="en-US" dirty="0" smtClean="0"/>
              <a:t>/Parser – serialize/</a:t>
            </a:r>
            <a:r>
              <a:rPr lang="en-US" dirty="0" err="1" smtClean="0"/>
              <a:t>deserialize</a:t>
            </a:r>
            <a:r>
              <a:rPr lang="en-US" dirty="0" smtClean="0"/>
              <a:t> each chromosome</a:t>
            </a:r>
          </a:p>
          <a:p>
            <a:pPr lvl="1"/>
            <a:r>
              <a:rPr lang="en-US" dirty="0" err="1" smtClean="0"/>
              <a:t>XsvSparseFormatter</a:t>
            </a:r>
            <a:r>
              <a:rPr lang="en-US" dirty="0" smtClean="0"/>
              <a:t>/Parser – serialize/</a:t>
            </a:r>
            <a:r>
              <a:rPr lang="en-US" dirty="0" err="1" smtClean="0"/>
              <a:t>deserialize</a:t>
            </a:r>
            <a:r>
              <a:rPr lang="en-US" dirty="0" smtClean="0"/>
              <a:t> each </a:t>
            </a:r>
            <a:r>
              <a:rPr lang="en-US" dirty="0" err="1" smtClean="0"/>
              <a:t>SparseSequence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taken in local machine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914400" y="1524000"/>
          <a:ext cx="6181725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19800" y="5105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Chromosome #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2895601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hours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5867400"/>
          <a:ext cx="6096000" cy="853440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7619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1" u="none" strike="noStrike" dirty="0">
                          <a:solidFill>
                            <a:srgbClr val="666633"/>
                          </a:solidFill>
                          <a:latin typeface="Calibri"/>
                        </a:rPr>
                        <a:t>The performance numbers are baseline numbers. The tests were run on a Windows Vista 32bit/2.2GHz dual-core (only single used for this)/4GB RAM/4MB L2 Cache</a:t>
                      </a:r>
                      <a:r>
                        <a:rPr lang="en-US" sz="1400" b="0" i="1" u="none" strike="noStrike" dirty="0" smtClean="0">
                          <a:solidFill>
                            <a:srgbClr val="666633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l" fontAlgn="b"/>
                      <a:r>
                        <a:rPr lang="en-US" sz="1400" b="0" i="1" u="none" strike="noStrike" dirty="0" smtClean="0">
                          <a:solidFill>
                            <a:srgbClr val="666633"/>
                          </a:solidFill>
                          <a:latin typeface="Calibri"/>
                        </a:rPr>
                        <a:t>The longest chromosome 13 required</a:t>
                      </a:r>
                      <a:r>
                        <a:rPr lang="en-US" sz="1400" b="0" i="1" u="none" strike="noStrike" baseline="0" dirty="0" smtClean="0">
                          <a:solidFill>
                            <a:srgbClr val="666633"/>
                          </a:solidFill>
                          <a:latin typeface="Calibri"/>
                        </a:rPr>
                        <a:t>  116 MB to store in the disk. All chromosome took less than 2GB of virtual memory</a:t>
                      </a:r>
                      <a:endParaRPr lang="en-US" sz="1400" b="0" i="1" u="none" strike="noStrike" dirty="0">
                        <a:solidFill>
                          <a:srgbClr val="666633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Distributed Computing?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Scalable for large number of individual on all 22 chromosomes.</a:t>
            </a:r>
          </a:p>
          <a:p>
            <a:r>
              <a:rPr lang="en-US" dirty="0" smtClean="0"/>
              <a:t>Embarrassingly parallel algorithm. </a:t>
            </a:r>
          </a:p>
          <a:p>
            <a:r>
              <a:rPr lang="en-US" dirty="0" smtClean="0"/>
              <a:t>Reasonably small data size – data can be moved to remote resource.</a:t>
            </a:r>
          </a:p>
          <a:p>
            <a:r>
              <a:rPr lang="en-US" dirty="0" smtClean="0"/>
              <a:t>Can be made available as service.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Distributed Computing choices :</a:t>
            </a:r>
          </a:p>
          <a:p>
            <a:r>
              <a:rPr lang="en-US" b="1" u="sng" dirty="0" smtClean="0"/>
              <a:t>Windows Azure</a:t>
            </a:r>
          </a:p>
          <a:p>
            <a:r>
              <a:rPr lang="en-US" dirty="0" err="1" smtClean="0"/>
              <a:t>DryadLINQ</a:t>
            </a:r>
            <a:endParaRPr lang="en-US" dirty="0" smtClean="0"/>
          </a:p>
          <a:p>
            <a:r>
              <a:rPr lang="en-US" dirty="0" smtClean="0"/>
              <a:t>Windows HPC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dirty="0" smtClean="0"/>
              <a:t>Windows Azure</a:t>
            </a:r>
            <a:endParaRPr lang="en-US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Architecture of azure Application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533400" y="4038600"/>
            <a:ext cx="4038600" cy="2438400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1143000" y="4648200"/>
          <a:ext cx="2667000" cy="83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6" name="tower"/>
          <p:cNvSpPr>
            <a:spLocks noEditPoints="1" noChangeArrowheads="1"/>
          </p:cNvSpPr>
          <p:nvPr/>
        </p:nvSpPr>
        <p:spPr bwMode="auto">
          <a:xfrm>
            <a:off x="1143000" y="55626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ower"/>
          <p:cNvSpPr>
            <a:spLocks noEditPoints="1" noChangeArrowheads="1"/>
          </p:cNvSpPr>
          <p:nvPr/>
        </p:nvSpPr>
        <p:spPr bwMode="auto">
          <a:xfrm>
            <a:off x="1524000" y="55626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ower"/>
          <p:cNvSpPr>
            <a:spLocks noEditPoints="1" noChangeArrowheads="1"/>
          </p:cNvSpPr>
          <p:nvPr/>
        </p:nvSpPr>
        <p:spPr bwMode="auto">
          <a:xfrm>
            <a:off x="2057400" y="55626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ower"/>
          <p:cNvSpPr>
            <a:spLocks noEditPoints="1" noChangeArrowheads="1"/>
          </p:cNvSpPr>
          <p:nvPr/>
        </p:nvSpPr>
        <p:spPr bwMode="auto">
          <a:xfrm>
            <a:off x="1676400" y="57150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ower"/>
          <p:cNvSpPr>
            <a:spLocks noEditPoints="1" noChangeArrowheads="1"/>
          </p:cNvSpPr>
          <p:nvPr/>
        </p:nvSpPr>
        <p:spPr bwMode="auto">
          <a:xfrm>
            <a:off x="2286000" y="57912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ower"/>
          <p:cNvSpPr>
            <a:spLocks noEditPoints="1" noChangeArrowheads="1"/>
          </p:cNvSpPr>
          <p:nvPr/>
        </p:nvSpPr>
        <p:spPr bwMode="auto">
          <a:xfrm>
            <a:off x="2667000" y="55626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ower"/>
          <p:cNvSpPr>
            <a:spLocks noEditPoints="1" noChangeArrowheads="1"/>
          </p:cNvSpPr>
          <p:nvPr/>
        </p:nvSpPr>
        <p:spPr bwMode="auto">
          <a:xfrm>
            <a:off x="2819400" y="57912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tower"/>
          <p:cNvSpPr>
            <a:spLocks noEditPoints="1" noChangeArrowheads="1"/>
          </p:cNvSpPr>
          <p:nvPr/>
        </p:nvSpPr>
        <p:spPr bwMode="auto">
          <a:xfrm>
            <a:off x="3276600" y="5562600"/>
            <a:ext cx="234950" cy="639763"/>
          </a:xfrm>
          <a:custGeom>
            <a:avLst/>
            <a:gdLst>
              <a:gd name="T0" fmla="*/ 0 w 21600"/>
              <a:gd name="T1" fmla="*/ 2184 h 21600"/>
              <a:gd name="T2" fmla="*/ 6664 w 21600"/>
              <a:gd name="T3" fmla="*/ 0 h 21600"/>
              <a:gd name="T4" fmla="*/ 10800 w 21600"/>
              <a:gd name="T5" fmla="*/ 0 h 21600"/>
              <a:gd name="T6" fmla="*/ 21600 w 21600"/>
              <a:gd name="T7" fmla="*/ 0 h 21600"/>
              <a:gd name="T8" fmla="*/ 21600 w 21600"/>
              <a:gd name="T9" fmla="*/ 11649 h 21600"/>
              <a:gd name="T10" fmla="*/ 21600 w 21600"/>
              <a:gd name="T11" fmla="*/ 19416 h 21600"/>
              <a:gd name="T12" fmla="*/ 15166 w 21600"/>
              <a:gd name="T13" fmla="*/ 21600 h 21600"/>
              <a:gd name="T14" fmla="*/ 10570 w 21600"/>
              <a:gd name="T15" fmla="*/ 21600 h 21600"/>
              <a:gd name="T16" fmla="*/ 0 w 21600"/>
              <a:gd name="T17" fmla="*/ 21600 h 21600"/>
              <a:gd name="T18" fmla="*/ 0 w 21600"/>
              <a:gd name="T19" fmla="*/ 11528 h 21600"/>
              <a:gd name="T20" fmla="*/ 459 w 21600"/>
              <a:gd name="T21" fmla="*/ 22540 h 21600"/>
              <a:gd name="T22" fmla="*/ 21485 w 21600"/>
              <a:gd name="T23" fmla="*/ 270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219200" y="4572000"/>
            <a:ext cx="1371600" cy="533400"/>
          </a:xfrm>
          <a:prstGeom prst="ellipse">
            <a:avLst/>
          </a:prstGeom>
          <a:solidFill>
            <a:schemeClr val="accent3">
              <a:lumMod val="40000"/>
              <a:lumOff val="60000"/>
              <a:alpha val="26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828800" y="1219200"/>
            <a:ext cx="5257800" cy="2667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429000" y="1905000"/>
            <a:ext cx="990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581400" y="2057400"/>
            <a:ext cx="990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Web Role Instances</a:t>
            </a:r>
            <a:endParaRPr lang="en-US" sz="1200" dirty="0"/>
          </a:p>
        </p:txBody>
      </p:sp>
      <p:sp>
        <p:nvSpPr>
          <p:cNvPr id="21" name="Rectangle 20"/>
          <p:cNvSpPr/>
          <p:nvPr/>
        </p:nvSpPr>
        <p:spPr>
          <a:xfrm>
            <a:off x="5181600" y="1905000"/>
            <a:ext cx="990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34000" y="2057400"/>
            <a:ext cx="1066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Worker Role Instances</a:t>
            </a:r>
            <a:endParaRPr lang="en-US" sz="1200" dirty="0"/>
          </a:p>
        </p:txBody>
      </p:sp>
      <p:sp>
        <p:nvSpPr>
          <p:cNvPr id="24" name="Rectangle 23"/>
          <p:cNvSpPr/>
          <p:nvPr/>
        </p:nvSpPr>
        <p:spPr>
          <a:xfrm>
            <a:off x="2590800" y="2971800"/>
            <a:ext cx="3810000" cy="381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Windows Azure Fabric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0" y="2209800"/>
            <a:ext cx="7620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smtClean="0">
                <a:solidFill>
                  <a:schemeClr val="tx1"/>
                </a:solidFill>
              </a:rPr>
              <a:t>Load Balancer</a:t>
            </a:r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5400000" flipH="1" flipV="1">
            <a:off x="342900" y="3314700"/>
            <a:ext cx="2362200" cy="609600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15" idx="7"/>
          </p:cNvCxnSpPr>
          <p:nvPr/>
        </p:nvCxnSpPr>
        <p:spPr>
          <a:xfrm rot="5400000" flipH="1" flipV="1">
            <a:off x="3708610" y="2262725"/>
            <a:ext cx="1068715" cy="3706066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3048000" y="2286000"/>
            <a:ext cx="381000" cy="19050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5" idx="3"/>
          </p:cNvCxnSpPr>
          <p:nvPr/>
        </p:nvCxnSpPr>
        <p:spPr>
          <a:xfrm>
            <a:off x="3048000" y="2476500"/>
            <a:ext cx="381000" cy="114300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/>
          <p:nvPr/>
        </p:nvCxnSpPr>
        <p:spPr>
          <a:xfrm rot="16200000" flipH="1">
            <a:off x="4533900" y="2705100"/>
            <a:ext cx="304800" cy="228600"/>
          </a:xfrm>
          <a:prstGeom prst="curvedConnector3">
            <a:avLst>
              <a:gd name="adj1" fmla="val -16667"/>
            </a:avLst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/>
          <p:nvPr/>
        </p:nvCxnSpPr>
        <p:spPr>
          <a:xfrm rot="5400000">
            <a:off x="4953000" y="2743200"/>
            <a:ext cx="381000" cy="76200"/>
          </a:xfrm>
          <a:prstGeom prst="curvedConnector3">
            <a:avLst>
              <a:gd name="adj1" fmla="val 35455"/>
            </a:avLst>
          </a:prstGeom>
          <a:ln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4800600" y="4038600"/>
            <a:ext cx="3810000" cy="2133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1" name="Table 60"/>
          <p:cNvGraphicFramePr>
            <a:graphicFrameLocks noGrp="1"/>
          </p:cNvGraphicFramePr>
          <p:nvPr/>
        </p:nvGraphicFramePr>
        <p:xfrm>
          <a:off x="5181600" y="4953000"/>
          <a:ext cx="9906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50"/>
                <a:gridCol w="247650"/>
                <a:gridCol w="247650"/>
                <a:gridCol w="247650"/>
              </a:tblGrid>
              <a:tr h="127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5257800" y="4724400"/>
            <a:ext cx="685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Queues</a:t>
            </a:r>
            <a:endParaRPr lang="en-US" sz="1000" b="1" dirty="0"/>
          </a:p>
        </p:txBody>
      </p:sp>
      <p:graphicFrame>
        <p:nvGraphicFramePr>
          <p:cNvPr id="63" name="Diagram 62"/>
          <p:cNvGraphicFramePr/>
          <p:nvPr/>
        </p:nvGraphicFramePr>
        <p:xfrm>
          <a:off x="6248400" y="4572000"/>
          <a:ext cx="1066800" cy="106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6324600" y="4648200"/>
            <a:ext cx="1066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Blobs</a:t>
            </a:r>
            <a:endParaRPr lang="en-US" sz="1000" b="1" dirty="0"/>
          </a:p>
        </p:txBody>
      </p:sp>
      <p:graphicFrame>
        <p:nvGraphicFramePr>
          <p:cNvPr id="66" name="Table 65"/>
          <p:cNvGraphicFramePr>
            <a:graphicFrameLocks noGrp="1"/>
          </p:cNvGraphicFramePr>
          <p:nvPr/>
        </p:nvGraphicFramePr>
        <p:xfrm>
          <a:off x="7620000" y="4800600"/>
          <a:ext cx="62484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en-US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en-US" sz="4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 sz="4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en-US" sz="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4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7620000" y="4572000"/>
            <a:ext cx="76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Tables</a:t>
            </a:r>
            <a:endParaRPr lang="en-US" sz="1000" b="1" dirty="0"/>
          </a:p>
        </p:txBody>
      </p:sp>
      <p:cxnSp>
        <p:nvCxnSpPr>
          <p:cNvPr id="69" name="Straight Connector 68"/>
          <p:cNvCxnSpPr>
            <a:endCxn id="60" idx="1"/>
          </p:cNvCxnSpPr>
          <p:nvPr/>
        </p:nvCxnSpPr>
        <p:spPr>
          <a:xfrm flipV="1">
            <a:off x="3733800" y="4351058"/>
            <a:ext cx="1624762" cy="297142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60" idx="3"/>
          </p:cNvCxnSpPr>
          <p:nvPr/>
        </p:nvCxnSpPr>
        <p:spPr>
          <a:xfrm>
            <a:off x="3810000" y="5029200"/>
            <a:ext cx="1548562" cy="830542"/>
          </a:xfrm>
          <a:prstGeom prst="line">
            <a:avLst/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2743200" y="4572000"/>
            <a:ext cx="1143000" cy="533400"/>
          </a:xfrm>
          <a:prstGeom prst="ellipse">
            <a:avLst/>
          </a:prstGeom>
          <a:solidFill>
            <a:schemeClr val="accent1">
              <a:lumMod val="20000"/>
              <a:lumOff val="80000"/>
              <a:alpha val="1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YS Bright">
    <a:dk1>
      <a:srgbClr val="666633"/>
    </a:dk1>
    <a:lt1>
      <a:srgbClr val="FFFFFF"/>
    </a:lt1>
    <a:dk2>
      <a:srgbClr val="6600CC"/>
    </a:dk2>
    <a:lt2>
      <a:srgbClr val="FFC775"/>
    </a:lt2>
    <a:accent1>
      <a:srgbClr val="6699FF"/>
    </a:accent1>
    <a:accent2>
      <a:srgbClr val="66FF66"/>
    </a:accent2>
    <a:accent3>
      <a:srgbClr val="FF5050"/>
    </a:accent3>
    <a:accent4>
      <a:srgbClr val="FF00FF"/>
    </a:accent4>
    <a:accent5>
      <a:srgbClr val="FFFF00"/>
    </a:accent5>
    <a:accent6>
      <a:srgbClr val="00FFFF"/>
    </a:accent6>
    <a:hlink>
      <a:srgbClr val="99CCFF"/>
    </a:hlink>
    <a:folHlink>
      <a:srgbClr val="D60093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3090</TotalTime>
  <Words>873</Words>
  <Application>Microsoft Office PowerPoint</Application>
  <PresentationFormat>On-screen Show (4:3)</PresentationFormat>
  <Paragraphs>179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Tools for Scalable Genome Haplotying in the Windows Azure Cloud</vt:lpstr>
      <vt:lpstr>Genome Haplotyping</vt:lpstr>
      <vt:lpstr>HapCUT algorithm</vt:lpstr>
      <vt:lpstr>HapCUT Algorithm</vt:lpstr>
      <vt:lpstr>Bio.Net and HapCUT algorithm</vt:lpstr>
      <vt:lpstr>Time taken in local machine</vt:lpstr>
      <vt:lpstr>Why Distributed Computing?</vt:lpstr>
      <vt:lpstr>Windows Azure</vt:lpstr>
      <vt:lpstr>Basic Architecture of azure Application</vt:lpstr>
      <vt:lpstr>Basic Architecture of azure Application (contd.)</vt:lpstr>
      <vt:lpstr>Technical Specs of Azure instances</vt:lpstr>
      <vt:lpstr>Fault Tolerance </vt:lpstr>
      <vt:lpstr>Availability And Scalability</vt:lpstr>
      <vt:lpstr>Tools for Azure </vt:lpstr>
      <vt:lpstr>Why Required ?</vt:lpstr>
      <vt:lpstr>Slide 16</vt:lpstr>
      <vt:lpstr>Generic Framework architecture.</vt:lpstr>
      <vt:lpstr>Generic Framework and HapCut </vt:lpstr>
      <vt:lpstr>Thank you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Girish Subramanian</dc:creator>
  <cp:lastModifiedBy>Girish</cp:lastModifiedBy>
  <cp:revision>199</cp:revision>
  <dcterms:created xsi:type="dcterms:W3CDTF">2009-09-03T08:51:12Z</dcterms:created>
  <dcterms:modified xsi:type="dcterms:W3CDTF">2009-10-26T22:46:04Z</dcterms:modified>
</cp:coreProperties>
</file>