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9" r:id="rId3"/>
    <p:sldId id="260" r:id="rId4"/>
    <p:sldId id="261" r:id="rId5"/>
    <p:sldId id="263" r:id="rId6"/>
    <p:sldId id="262" r:id="rId7"/>
    <p:sldId id="264" r:id="rId8"/>
    <p:sldId id="265" r:id="rId9"/>
    <p:sldId id="278"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58" autoAdjust="0"/>
  </p:normalViewPr>
  <p:slideViewPr>
    <p:cSldViewPr>
      <p:cViewPr varScale="1">
        <p:scale>
          <a:sx n="66" d="100"/>
          <a:sy n="66" d="100"/>
        </p:scale>
        <p:origin x="-77" y="-1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33F45-8EF7-43F9-82C7-ED001CF04A07}" type="datetimeFigureOut">
              <a:rPr lang="en-US" smtClean="0"/>
              <a:t>11/3/2009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7209F-5B4C-4E35-9987-7E07A3C995C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Snapshot taken on bing.com on Oct 14, 2009</a:t>
            </a:r>
          </a:p>
          <a:p>
            <a:r>
              <a:rPr lang="en-US" dirty="0" smtClean="0"/>
              <a:t>Suppose each URL receives # clicks as shown on the right</a:t>
            </a:r>
            <a:endParaRPr lang="en-US" dirty="0"/>
          </a:p>
        </p:txBody>
      </p:sp>
      <p:sp>
        <p:nvSpPr>
          <p:cNvPr id="4" name="Slide Number Placeholder 3"/>
          <p:cNvSpPr>
            <a:spLocks noGrp="1"/>
          </p:cNvSpPr>
          <p:nvPr>
            <p:ph type="sldNum" sz="quarter" idx="10"/>
          </p:nvPr>
        </p:nvSpPr>
        <p:spPr/>
        <p:txBody>
          <a:bodyPr/>
          <a:lstStyle/>
          <a:p>
            <a:fld id="{CC7917E0-C78D-4CD2-B2D7-C43E60C59B5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show that the two models are the same</a:t>
            </a:r>
            <a:endParaRPr lang="en-US" dirty="0"/>
          </a:p>
        </p:txBody>
      </p:sp>
      <p:sp>
        <p:nvSpPr>
          <p:cNvPr id="4" name="Slide Number Placeholder 3"/>
          <p:cNvSpPr>
            <a:spLocks noGrp="1"/>
          </p:cNvSpPr>
          <p:nvPr>
            <p:ph type="sldNum" sz="quarter" idx="10"/>
          </p:nvPr>
        </p:nvSpPr>
        <p:spPr/>
        <p:txBody>
          <a:bodyPr/>
          <a:lstStyle/>
          <a:p>
            <a:fld id="{FE77209F-5B4C-4E35-9987-7E07A3C995C0}"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need to first determine the </a:t>
            </a:r>
            <a:endParaRPr lang="en-US" dirty="0"/>
          </a:p>
        </p:txBody>
      </p:sp>
      <p:sp>
        <p:nvSpPr>
          <p:cNvPr id="4" name="Slide Number Placeholder 3"/>
          <p:cNvSpPr>
            <a:spLocks noGrp="1"/>
          </p:cNvSpPr>
          <p:nvPr>
            <p:ph type="sldNum" sz="quarter" idx="10"/>
          </p:nvPr>
        </p:nvSpPr>
        <p:spPr/>
        <p:txBody>
          <a:bodyPr/>
          <a:lstStyle/>
          <a:p>
            <a:fld id="{FE77209F-5B4C-4E35-9987-7E07A3C995C0}"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917E0-C78D-4CD2-B2D7-C43E60C59B5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scenario is more tricky than the </a:t>
            </a:r>
            <a:r>
              <a:rPr lang="en-US" dirty="0" err="1" smtClean="0"/>
              <a:t>prev</a:t>
            </a:r>
            <a:r>
              <a:rPr lang="en-US" dirty="0" smtClean="0"/>
              <a:t> one, shall we move it to the top</a:t>
            </a:r>
            <a:r>
              <a:rPr lang="en-US" baseline="0" dirty="0" smtClean="0"/>
              <a:t> 1</a:t>
            </a:r>
            <a:r>
              <a:rPr lang="en-US" baseline="30000" dirty="0" smtClean="0"/>
              <a:t>st</a:t>
            </a:r>
            <a:r>
              <a:rPr lang="en-US" baseline="0" dirty="0" smtClean="0"/>
              <a:t>?2</a:t>
            </a:r>
            <a:r>
              <a:rPr lang="en-US" baseline="30000" dirty="0" smtClean="0"/>
              <a:t>nd</a:t>
            </a:r>
            <a:r>
              <a:rPr lang="en-US" baseline="0" dirty="0" smtClean="0"/>
              <a:t>?</a:t>
            </a:r>
            <a:endParaRPr lang="en-US" dirty="0" smtClean="0"/>
          </a:p>
          <a:p>
            <a:r>
              <a:rPr lang="en-US" dirty="0" smtClean="0"/>
              <a:t>http://</a:t>
            </a:r>
            <a:r>
              <a:rPr lang="en-US" dirty="0" smtClean="0"/>
              <a:t>www.sidfaiwu.com/blog/wp-content/uploads/2007/09/question_mark_3d.png</a:t>
            </a:r>
          </a:p>
          <a:p>
            <a:endParaRPr lang="en-US" dirty="0" smtClean="0"/>
          </a:p>
          <a:p>
            <a:r>
              <a:rPr lang="en-US" dirty="0" smtClean="0"/>
              <a:t>Similarly,</a:t>
            </a:r>
            <a:r>
              <a:rPr lang="en-US" baseline="0" dirty="0" smtClean="0"/>
              <a:t> should we swap 3 and 4?</a:t>
            </a:r>
            <a:endParaRPr lang="en-US" dirty="0"/>
          </a:p>
        </p:txBody>
      </p:sp>
      <p:sp>
        <p:nvSpPr>
          <p:cNvPr id="4" name="Slide Number Placeholder 3"/>
          <p:cNvSpPr>
            <a:spLocks noGrp="1"/>
          </p:cNvSpPr>
          <p:nvPr>
            <p:ph type="sldNum" sz="quarter" idx="10"/>
          </p:nvPr>
        </p:nvSpPr>
        <p:spPr/>
        <p:txBody>
          <a:bodyPr/>
          <a:lstStyle/>
          <a:p>
            <a:fld id="{CC7917E0-C78D-4CD2-B2D7-C43E60C59B5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a:t>
            </a:r>
            <a:r>
              <a:rPr lang="en-US" baseline="0" dirty="0" smtClean="0"/>
              <a:t> this study, we will show to accomplish this in a principled way using click modeling</a:t>
            </a:r>
            <a:endParaRPr lang="en-US" dirty="0"/>
          </a:p>
        </p:txBody>
      </p:sp>
      <p:sp>
        <p:nvSpPr>
          <p:cNvPr id="4" name="Slide Number Placeholder 3"/>
          <p:cNvSpPr>
            <a:spLocks noGrp="1"/>
          </p:cNvSpPr>
          <p:nvPr>
            <p:ph type="sldNum" sz="quarter" idx="10"/>
          </p:nvPr>
        </p:nvSpPr>
        <p:spPr/>
        <p:txBody>
          <a:bodyPr/>
          <a:lstStyle/>
          <a:p>
            <a:fld id="{FE77209F-5B4C-4E35-9987-7E07A3C995C0}"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particular,</a:t>
            </a:r>
            <a:r>
              <a:rPr lang="en-US" baseline="0" dirty="0" smtClean="0"/>
              <a:t> we will use CCM, which is what we derived in last-year WWW</a:t>
            </a:r>
            <a:endParaRPr lang="en-US" dirty="0"/>
          </a:p>
        </p:txBody>
      </p:sp>
      <p:sp>
        <p:nvSpPr>
          <p:cNvPr id="4" name="Slide Number Placeholder 3"/>
          <p:cNvSpPr>
            <a:spLocks noGrp="1"/>
          </p:cNvSpPr>
          <p:nvPr>
            <p:ph type="sldNum" sz="quarter" idx="10"/>
          </p:nvPr>
        </p:nvSpPr>
        <p:spPr/>
        <p:txBody>
          <a:bodyPr/>
          <a:lstStyle/>
          <a:p>
            <a:fld id="{FE77209F-5B4C-4E35-9987-7E07A3C995C0}"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As a matter of fact, you can draw an analogy</a:t>
            </a:r>
            <a:r>
              <a:rPr lang="en-US" baseline="0" dirty="0" smtClean="0"/>
              <a:t> between the coin and URL. A coin being head is </a:t>
            </a:r>
            <a:r>
              <a:rPr lang="en-US" baseline="0" dirty="0" err="1" smtClean="0"/>
              <a:t>equavalent</a:t>
            </a:r>
            <a:r>
              <a:rPr lang="en-US" baseline="0" dirty="0" smtClean="0"/>
              <a:t> to this URL being clicked. And the head probability is simply the user-perceived relevance for this URL. Here from heads/tails, we adjust the head probability, and there is really not much difference from adjust the user-perceived relevance from clicks. </a:t>
            </a:r>
            <a:endParaRPr lang="en-US" dirty="0"/>
          </a:p>
        </p:txBody>
      </p:sp>
      <p:sp>
        <p:nvSpPr>
          <p:cNvPr id="4" name="Slide Number Placeholder 3"/>
          <p:cNvSpPr>
            <a:spLocks noGrp="1"/>
          </p:cNvSpPr>
          <p:nvPr>
            <p:ph type="sldNum" sz="quarter" idx="10"/>
          </p:nvPr>
        </p:nvSpPr>
        <p:spPr/>
        <p:txBody>
          <a:bodyPr/>
          <a:lstStyle/>
          <a:p>
            <a:fld id="{138BE9B7-9444-4ECF-AE84-9D9008C6823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So just a</a:t>
            </a:r>
            <a:r>
              <a:rPr lang="en-US" baseline="0" dirty="0" smtClean="0"/>
              <a:t> quick …</a:t>
            </a:r>
            <a:endParaRPr lang="en-US" dirty="0"/>
          </a:p>
        </p:txBody>
      </p:sp>
      <p:sp>
        <p:nvSpPr>
          <p:cNvPr id="4" name="Slide Number Placeholder 3"/>
          <p:cNvSpPr>
            <a:spLocks noGrp="1"/>
          </p:cNvSpPr>
          <p:nvPr>
            <p:ph type="sldNum" sz="quarter" idx="10"/>
          </p:nvPr>
        </p:nvSpPr>
        <p:spPr/>
        <p:txBody>
          <a:bodyPr/>
          <a:lstStyle/>
          <a:p>
            <a:fld id="{138BE9B7-9444-4ECF-AE84-9D9008C6823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a:t>
            </a:r>
            <a:r>
              <a:rPr lang="en-US" baseline="0" dirty="0" smtClean="0"/>
              <a:t> giving a relevance measure for each (q, </a:t>
            </a:r>
            <a:r>
              <a:rPr lang="en-US" baseline="0" dirty="0" err="1" smtClean="0"/>
              <a:t>url</a:t>
            </a:r>
            <a:r>
              <a:rPr lang="en-US" baseline="0" dirty="0" smtClean="0"/>
              <a:t>) pair, what could be equally important is an estimation about how more relevant a URL is better than another URL for the given query. </a:t>
            </a:r>
          </a:p>
          <a:p>
            <a:endParaRPr lang="en-US" baseline="0" dirty="0" smtClean="0"/>
          </a:p>
          <a:p>
            <a:r>
              <a:rPr lang="en-US" dirty="0" smtClean="0"/>
              <a:t>We say that this is</a:t>
            </a:r>
            <a:r>
              <a:rPr lang="en-US" baseline="0" dirty="0" smtClean="0"/>
              <a:t> an important measure, because search is essentially a business of learning preferences. If we could quantitatively derive the preferences from clicks, it can be used in many applications. For example, the </a:t>
            </a:r>
            <a:r>
              <a:rPr lang="en-US" baseline="0" dirty="0" err="1" smtClean="0"/>
              <a:t>RankNet</a:t>
            </a:r>
            <a:r>
              <a:rPr lang="en-US" baseline="0" dirty="0" smtClean="0"/>
              <a:t> algorithm essentially try to approximate the preference specified by the HRS data, so it would be interesting to see how the ranker performs if we ask it to approximate the preference probability derived here. </a:t>
            </a:r>
          </a:p>
          <a:p>
            <a:endParaRPr lang="en-US" baseline="0" dirty="0" smtClean="0"/>
          </a:p>
          <a:p>
            <a:r>
              <a:rPr lang="en-US" baseline="0" dirty="0" smtClean="0"/>
              <a:t>We will talk more about it later. </a:t>
            </a:r>
          </a:p>
          <a:p>
            <a:endParaRPr lang="en-US" baseline="0" dirty="0" smtClean="0"/>
          </a:p>
          <a:p>
            <a:r>
              <a:rPr lang="en-US" baseline="0" dirty="0" smtClean="0"/>
              <a:t>actually derive such probability from HRS labels, and to my best knowledge, this is the first principled approach to get this preference measure. </a:t>
            </a:r>
            <a:endParaRPr lang="en-US" dirty="0"/>
          </a:p>
        </p:txBody>
      </p:sp>
      <p:sp>
        <p:nvSpPr>
          <p:cNvPr id="4" name="Slide Number Placeholder 3"/>
          <p:cNvSpPr>
            <a:spLocks noGrp="1"/>
          </p:cNvSpPr>
          <p:nvPr>
            <p:ph type="sldNum" sz="quarter" idx="10"/>
          </p:nvPr>
        </p:nvSpPr>
        <p:spPr/>
        <p:txBody>
          <a:bodyPr/>
          <a:lstStyle/>
          <a:p>
            <a:fld id="{138BE9B7-9444-4ECF-AE84-9D9008C6823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it must be efficient</a:t>
            </a:r>
            <a:endParaRPr lang="en-US" dirty="0"/>
          </a:p>
        </p:txBody>
      </p:sp>
      <p:sp>
        <p:nvSpPr>
          <p:cNvPr id="4" name="Slide Number Placeholder 3"/>
          <p:cNvSpPr>
            <a:spLocks noGrp="1"/>
          </p:cNvSpPr>
          <p:nvPr>
            <p:ph type="sldNum" sz="quarter" idx="10"/>
          </p:nvPr>
        </p:nvSpPr>
        <p:spPr/>
        <p:txBody>
          <a:bodyPr/>
          <a:lstStyle/>
          <a:p>
            <a:fld id="{FE77209F-5B4C-4E35-9987-7E07A3C995C0}"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lgn="l" rtl="0"/>
            <a:fld id="{11EBDC4D-2E51-4A51-B765-7FE9F5123172}" type="datetime1">
              <a:rPr lang="en-US" sz="1200" kern="1200">
                <a:solidFill>
                  <a:prstClr val="white">
                    <a:tint val="95000"/>
                  </a:prstClr>
                </a:solidFill>
                <a:latin typeface="Corbel"/>
                <a:ea typeface="+mn-ea"/>
                <a:cs typeface="+mn-cs"/>
              </a:rPr>
              <a:pPr algn="l" rtl="0"/>
              <a:t>11/3/2009</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white">
                    <a:tint val="95000"/>
                  </a:prstClr>
                </a:solidFill>
                <a:latin typeface="Corbel"/>
                <a:ea typeface="+mn-ea"/>
                <a:cs typeface="+mn-cs"/>
              </a:rPr>
              <a:t>CIKM'09, </a:t>
            </a:r>
            <a:r>
              <a:rPr lang="it-IT" sz="1200" kern="1200" dirty="0">
                <a:solidFill>
                  <a:prstClr val="white">
                    <a:tint val="95000"/>
                  </a:prstClr>
                </a:solidFill>
                <a:latin typeface="Corbel"/>
                <a:ea typeface="+mn-ea"/>
                <a:cs typeface="+mn-cs"/>
              </a:rPr>
              <a:t>Hong Kong, China</a:t>
            </a:r>
            <a:endParaRPr lang="en-US" sz="1200" kern="1200" dirty="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a:solidFill>
                  <a:prstClr val="white">
                    <a:tint val="95000"/>
                  </a:prstClr>
                </a:solidFill>
                <a:latin typeface="Corbel"/>
                <a:ea typeface="+mn-ea"/>
                <a:cs typeface="+mn-cs"/>
              </a:rPr>
              <a:pPr algn="r" rtl="0"/>
              <a:t>‹#›</a:t>
            </a:fld>
            <a:endParaRPr lang="en-US" sz="1200" kern="1200">
              <a:solidFill>
                <a:prstClr val="white">
                  <a:tint val="95000"/>
                </a:prstClr>
              </a:solidFill>
              <a:latin typeface="Corbel"/>
              <a:ea typeface="+mn-ea"/>
              <a:cs typeface="+mn-cs"/>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a:fld id="{4345F3A9-8D61-4807-BFD3-C0AF5C86F8F2}"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a:fld id="{8D9B3122-7F86-4F98-B4E5-FDC8E564C3C4}"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a:xfrm>
            <a:off x="2640597" y="6377459"/>
            <a:ext cx="3836404" cy="365125"/>
          </a:xfrm>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a:fld id="{F212A703-D5A6-46D1-BF81-099DCFB0EECC}"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rtl="0"/>
            <a:fld id="{B402150A-74CD-4D7F-B107-F5C674ED68F9}" type="datetime1">
              <a:rPr lang="en-US" sz="1200" kern="1200">
                <a:solidFill>
                  <a:prstClr val="white">
                    <a:tint val="95000"/>
                  </a:prstClr>
                </a:solidFill>
                <a:latin typeface="Corbel"/>
                <a:ea typeface="+mn-ea"/>
                <a:cs typeface="+mn-cs"/>
              </a:rPr>
              <a:pPr algn="l" rtl="0"/>
              <a:t>11/3/2009</a:t>
            </a:fld>
            <a:endParaRPr lang="en-US" sz="1200" kern="1200">
              <a:solidFill>
                <a:prstClr val="white">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white">
                    <a:tint val="95000"/>
                  </a:prstClr>
                </a:solidFill>
                <a:latin typeface="Corbel"/>
                <a:ea typeface="+mn-ea"/>
                <a:cs typeface="+mn-cs"/>
              </a:rPr>
              <a:t>CIKM'09, </a:t>
            </a:r>
            <a:r>
              <a:rPr lang="it-IT" sz="1200" kern="1200" dirty="0">
                <a:solidFill>
                  <a:prstClr val="white">
                    <a:tint val="95000"/>
                  </a:prstClr>
                </a:solidFill>
                <a:latin typeface="Corbel"/>
                <a:ea typeface="+mn-ea"/>
                <a:cs typeface="+mn-cs"/>
              </a:rPr>
              <a:t>Hong Kong, China</a:t>
            </a:r>
            <a:endParaRPr lang="en-US" sz="1200" kern="1200" dirty="0">
              <a:solidFill>
                <a:prstClr val="white">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a:solidFill>
                  <a:prstClr val="white">
                    <a:tint val="95000"/>
                  </a:prstClr>
                </a:solidFill>
                <a:latin typeface="Corbel"/>
                <a:ea typeface="+mn-ea"/>
                <a:cs typeface="+mn-cs"/>
              </a:rPr>
              <a:pPr algn="r" rtl="0"/>
              <a:t>‹#›</a:t>
            </a:fld>
            <a:endParaRPr lang="en-US" sz="1200" kern="1200">
              <a:solidFill>
                <a:prstClr val="white">
                  <a:tint val="95000"/>
                </a:prstClr>
              </a:solidFill>
              <a:latin typeface="Corbe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rtl="0"/>
            <a:fld id="{CEDF4C9D-1B47-4424-AA59-BDC6FD744A40}"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rtl="0"/>
            <a:fld id="{793E0BC8-69FA-47E2-8E4F-1FE84F24CE26}"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8" name="Footer Placeholder 7"/>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9" name="Slide Number Placeholder 8"/>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rtl="0"/>
            <a:fld id="{7C8D28E1-9D0E-4FC5-AD8D-AD43AB6B3861}"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4" name="Footer Placeholder 3"/>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5" name="Slide Number Placeholder 4"/>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07DA1526-18A0-4031-A09A-7DA7F31B5484}"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3" name="Footer Placeholder 2"/>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4" name="Slide Number Placeholder 3"/>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rtl="0"/>
            <a:fld id="{F9A552A7-9873-433A-AD9F-666F96A6D46A}"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6" name="Footer Placeholder 5"/>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a:t>
            </a:r>
            <a:r>
              <a:rPr lang="it-IT" sz="1200" kern="1200" dirty="0">
                <a:solidFill>
                  <a:prstClr val="black">
                    <a:tint val="95000"/>
                  </a:prstClr>
                </a:solidFill>
                <a:latin typeface="Corbel"/>
                <a:ea typeface="+mn-ea"/>
                <a:cs typeface="+mn-cs"/>
              </a:rPr>
              <a:t>Hong Kong, China</a:t>
            </a:r>
            <a:endParaRPr lang="en-US" sz="1200" kern="1200" dirty="0">
              <a:solidFill>
                <a:prstClr val="black">
                  <a:tint val="95000"/>
                </a:prstClr>
              </a:solidFill>
              <a:latin typeface="Corbel"/>
              <a:ea typeface="+mn-ea"/>
              <a:cs typeface="+mn-cs"/>
            </a:endParaRPr>
          </a:p>
        </p:txBody>
      </p:sp>
      <p:sp>
        <p:nvSpPr>
          <p:cNvPr id="7" name="Slide Number Placeholder 6"/>
          <p:cNvSpPr>
            <a:spLocks noGrp="1"/>
          </p:cNvSpPr>
          <p:nvPr>
            <p:ph type="sldNum" sz="quarter" idx="12"/>
          </p:nvPr>
        </p:nvSpPr>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lgn="l" rtl="0"/>
            <a:fld id="{BD58469B-C967-4615-8E7A-1925129CEA3B}" type="datetime1">
              <a:rPr lang="en-US" sz="1200" kern="1200">
                <a:solidFill>
                  <a:prstClr val="black">
                    <a:tint val="95000"/>
                  </a:prstClr>
                </a:solidFill>
                <a:latin typeface="Corbel"/>
                <a:ea typeface="+mn-ea"/>
                <a:cs typeface="+mn-cs"/>
              </a:rPr>
              <a:pPr algn="l" rtl="0"/>
              <a:t>11/3/2009</a:t>
            </a:fld>
            <a:endParaRPr lang="en-US" sz="1200" kern="1200">
              <a:solidFill>
                <a:prstClr val="black">
                  <a:tint val="95000"/>
                </a:prstClr>
              </a:solidFill>
              <a:latin typeface="Corbel"/>
              <a:ea typeface="+mn-ea"/>
              <a:cs typeface="+mn-cs"/>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lgn="l" rtl="0"/>
            <a:r>
              <a:rPr lang="it-IT" sz="1200" kern="1200" dirty="0" smtClean="0">
                <a:solidFill>
                  <a:prstClr val="white">
                    <a:shade val="50000"/>
                  </a:prstClr>
                </a:solidFill>
                <a:latin typeface="Corbel"/>
                <a:ea typeface="+mn-ea"/>
                <a:cs typeface="+mn-cs"/>
              </a:rPr>
              <a:t>CIKM'09, </a:t>
            </a:r>
            <a:r>
              <a:rPr lang="it-IT" sz="1200" kern="1200" dirty="0" smtClean="0">
                <a:solidFill>
                  <a:prstClr val="white">
                    <a:shade val="50000"/>
                  </a:prstClr>
                </a:solidFill>
                <a:latin typeface="Corbel"/>
                <a:ea typeface="+mn-ea"/>
                <a:cs typeface="+mn-cs"/>
              </a:rPr>
              <a:t>Hong Kong, China</a:t>
            </a:r>
            <a:endParaRPr lang="en-US" sz="1200" kern="1200" dirty="0">
              <a:solidFill>
                <a:prstClr val="white">
                  <a:shade val="50000"/>
                </a:prstClr>
              </a:solidFill>
              <a:latin typeface="Corbel"/>
              <a:ea typeface="+mn-ea"/>
              <a:cs typeface="+mn-cs"/>
            </a:endParaRPr>
          </a:p>
        </p:txBody>
      </p:sp>
      <p:sp>
        <p:nvSpPr>
          <p:cNvPr id="7" name="Slide Number Placeholder 6"/>
          <p:cNvSpPr>
            <a:spLocks noGrp="1"/>
          </p:cNvSpPr>
          <p:nvPr>
            <p:ph type="sldNum" sz="quarter" idx="12"/>
          </p:nvPr>
        </p:nvSpPr>
        <p:spPr>
          <a:xfrm>
            <a:off x="8339328" y="1170432"/>
            <a:ext cx="733864" cy="201168"/>
          </a:xfrm>
        </p:spPr>
        <p:txBody>
          <a:bodyPr/>
          <a:lstStyle/>
          <a:p>
            <a:pPr algn="r" rtl="0"/>
            <a:fld id="{B6F15528-21DE-4FAA-801E-634DDDAF4B2B}" type="slidenum">
              <a:rPr lang="en-US" sz="1200" kern="1200">
                <a:solidFill>
                  <a:prstClr val="black">
                    <a:tint val="95000"/>
                  </a:prstClr>
                </a:solidFill>
                <a:latin typeface="Corbel"/>
                <a:ea typeface="+mn-ea"/>
                <a:cs typeface="+mn-cs"/>
              </a:rPr>
              <a:pPr algn="r" rtl="0"/>
              <a:t>‹#›</a:t>
            </a:fld>
            <a:endParaRPr lang="en-US" sz="1200" kern="1200">
              <a:solidFill>
                <a:prstClr val="black">
                  <a:tint val="95000"/>
                </a:prstClr>
              </a:solidFill>
              <a:latin typeface="Corbel"/>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kern="1200">
              <a:solidFill>
                <a:prstClr val="white"/>
              </a:solidFill>
              <a:latin typeface="Corbel"/>
              <a:ea typeface="+mn-ea"/>
              <a:cs typeface="+mn-cs"/>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rtl="0"/>
            <a:fld id="{7B31D862-2053-47E1-8AB6-802171F044D8}" type="datetime1">
              <a:rPr lang="en-US" kern="1200" smtClean="0">
                <a:solidFill>
                  <a:prstClr val="black">
                    <a:tint val="95000"/>
                  </a:prstClr>
                </a:solidFill>
                <a:latin typeface="Corbel"/>
                <a:ea typeface="+mn-ea"/>
                <a:cs typeface="+mn-cs"/>
              </a:rPr>
              <a:pPr rtl="0"/>
              <a:t>11/3/2009</a:t>
            </a:fld>
            <a:endParaRPr lang="en-US" kern="1200">
              <a:solidFill>
                <a:prstClr val="black">
                  <a:tint val="95000"/>
                </a:prstClr>
              </a:solidFill>
              <a:latin typeface="Corbel"/>
              <a:ea typeface="+mn-ea"/>
              <a:cs typeface="+mn-cs"/>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rtl="0"/>
            <a:r>
              <a:rPr lang="it-IT" kern="1200" dirty="0" smtClean="0">
                <a:solidFill>
                  <a:prstClr val="black">
                    <a:tint val="95000"/>
                  </a:prstClr>
                </a:solidFill>
                <a:latin typeface="Corbel"/>
                <a:ea typeface="+mn-ea"/>
                <a:cs typeface="+mn-cs"/>
              </a:rPr>
              <a:t>CIKM'09, </a:t>
            </a:r>
            <a:r>
              <a:rPr lang="it-IT" kern="1200" dirty="0" smtClean="0">
                <a:solidFill>
                  <a:prstClr val="black">
                    <a:tint val="95000"/>
                  </a:prstClr>
                </a:solidFill>
                <a:latin typeface="Corbel"/>
                <a:ea typeface="+mn-ea"/>
                <a:cs typeface="+mn-cs"/>
              </a:rPr>
              <a:t>Hong Kong, China</a:t>
            </a:r>
            <a:endParaRPr lang="en-US"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rtl="0"/>
            <a:fld id="{B6F15528-21DE-4FAA-801E-634DDDAF4B2B}" type="slidenum">
              <a:rPr lang="en-US" kern="1200" smtClean="0">
                <a:solidFill>
                  <a:prstClr val="black">
                    <a:tint val="95000"/>
                  </a:prstClr>
                </a:solidFill>
                <a:latin typeface="Corbel"/>
                <a:ea typeface="+mn-ea"/>
                <a:cs typeface="+mn-cs"/>
              </a:rPr>
              <a:pPr rtl="0"/>
              <a:t>‹#›</a:t>
            </a:fld>
            <a:endParaRPr lang="en-US" kern="1200">
              <a:solidFill>
                <a:prstClr val="black">
                  <a:tint val="95000"/>
                </a:prstClr>
              </a:solidFill>
              <a:latin typeface="Corbel"/>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610600" cy="1673352"/>
          </a:xfrm>
        </p:spPr>
        <p:txBody>
          <a:bodyPr>
            <a:normAutofit fontScale="90000"/>
          </a:bodyPr>
          <a:lstStyle/>
          <a:p>
            <a:r>
              <a:rPr lang="en-US" sz="4000" dirty="0" smtClean="0"/>
              <a:t>Post-Rank </a:t>
            </a:r>
            <a:r>
              <a:rPr lang="en-US" sz="4000" dirty="0" smtClean="0"/>
              <a:t>Reordering: Resolving </a:t>
            </a:r>
            <a:r>
              <a:rPr lang="en-US" sz="4000" dirty="0" smtClean="0"/>
              <a:t>Preference Misalignments between Search Engines and End Users</a:t>
            </a:r>
            <a:r>
              <a:rPr lang="en-US" dirty="0" smtClean="0"/>
              <a:t/>
            </a:r>
            <a:br>
              <a:rPr lang="en-US" dirty="0" smtClean="0"/>
            </a:br>
            <a:endParaRPr lang="en-US" dirty="0"/>
          </a:p>
        </p:txBody>
      </p:sp>
      <p:sp>
        <p:nvSpPr>
          <p:cNvPr id="3" name="Subtitle 2"/>
          <p:cNvSpPr>
            <a:spLocks noGrp="1"/>
          </p:cNvSpPr>
          <p:nvPr>
            <p:ph type="subTitle" idx="1"/>
          </p:nvPr>
        </p:nvSpPr>
        <p:spPr>
          <a:xfrm>
            <a:off x="762000" y="5181600"/>
            <a:ext cx="8077200" cy="1499616"/>
          </a:xfrm>
        </p:spPr>
        <p:txBody>
          <a:bodyPr anchor="t">
            <a:normAutofit/>
          </a:bodyPr>
          <a:lstStyle/>
          <a:p>
            <a:r>
              <a:rPr lang="en-US" sz="2800" dirty="0" smtClean="0"/>
              <a:t>Chao Liu		Mei Li			Yi-Min Wang</a:t>
            </a:r>
            <a:r>
              <a:rPr lang="en-US" sz="2400" dirty="0" smtClean="0"/>
              <a:t/>
            </a:r>
            <a:br>
              <a:rPr lang="en-US" sz="2400" dirty="0" smtClean="0"/>
            </a:br>
            <a:r>
              <a:rPr lang="en-US" sz="1600" dirty="0" smtClean="0"/>
              <a:t>Microsoft Research		Microsoft Bing Search	Microsoft Research</a:t>
            </a:r>
          </a:p>
          <a:p>
            <a:r>
              <a:rPr lang="en-US" sz="1600" dirty="0" smtClean="0"/>
              <a:t> </a:t>
            </a:r>
            <a:endParaRPr lang="en-US" sz="16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 from CCM </a:t>
            </a:r>
            <a:endParaRPr lang="en-US" dirty="0"/>
          </a:p>
        </p:txBody>
      </p:sp>
      <p:sp>
        <p:nvSpPr>
          <p:cNvPr id="3" name="Content Placeholder 2"/>
          <p:cNvSpPr>
            <a:spLocks noGrp="1"/>
          </p:cNvSpPr>
          <p:nvPr>
            <p:ph idx="1"/>
          </p:nvPr>
        </p:nvSpPr>
        <p:spPr/>
        <p:txBody>
          <a:bodyPr/>
          <a:lstStyle/>
          <a:p>
            <a:r>
              <a:rPr lang="en-US" dirty="0" smtClean="0"/>
              <a:t>Consider both positional bias and dependencies between clicks</a:t>
            </a:r>
          </a:p>
          <a:p>
            <a:r>
              <a:rPr lang="en-US" dirty="0" smtClean="0"/>
              <a:t>Posterior in closed-form</a:t>
            </a:r>
          </a:p>
          <a:p>
            <a:endParaRPr lang="en-US" dirty="0" smtClean="0"/>
          </a:p>
          <a:p>
            <a:endParaRPr lang="en-US" dirty="0" smtClean="0"/>
          </a:p>
          <a:p>
            <a:r>
              <a:rPr lang="en-US" dirty="0" smtClean="0"/>
              <a:t>One log scan suffices and </a:t>
            </a:r>
            <a:r>
              <a:rPr lang="en-US" dirty="0" err="1" smtClean="0"/>
              <a:t>MapReducible</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10</a:t>
            </a:fld>
            <a:endParaRPr lang="en-US" sz="1200" kern="1200">
              <a:solidFill>
                <a:prstClr val="black">
                  <a:tint val="95000"/>
                </a:prstClr>
              </a:solidFill>
              <a:latin typeface="Corbel"/>
              <a:ea typeface="+mn-ea"/>
              <a:cs typeface="+mn-cs"/>
            </a:endParaRPr>
          </a:p>
        </p:txBody>
      </p:sp>
      <p:pic>
        <p:nvPicPr>
          <p:cNvPr id="2051" name="Picture 3"/>
          <p:cNvPicPr>
            <a:picLocks noChangeAspect="1" noChangeArrowheads="1"/>
          </p:cNvPicPr>
          <p:nvPr/>
        </p:nvPicPr>
        <p:blipFill>
          <a:blip r:embed="rId2"/>
          <a:srcRect l="11562" t="52344" r="10625" b="34765"/>
          <a:stretch>
            <a:fillRect/>
          </a:stretch>
        </p:blipFill>
        <p:spPr bwMode="auto">
          <a:xfrm>
            <a:off x="1295400" y="3352800"/>
            <a:ext cx="6324600" cy="838200"/>
          </a:xfrm>
          <a:prstGeom prst="rect">
            <a:avLst/>
          </a:prstGeom>
          <a:noFill/>
          <a:ln w="9525">
            <a:noFill/>
            <a:miter lim="800000"/>
            <a:headEnd/>
            <a:tailEnd/>
          </a:ln>
        </p:spPr>
      </p:pic>
      <p:pic>
        <p:nvPicPr>
          <p:cNvPr id="59" name="Picture 58" descr="ccm.png"/>
          <p:cNvPicPr>
            <a:picLocks noChangeAspect="1"/>
          </p:cNvPicPr>
          <p:nvPr/>
        </p:nvPicPr>
        <p:blipFill>
          <a:blip r:embed="rId3"/>
          <a:stretch>
            <a:fillRect/>
          </a:stretch>
        </p:blipFill>
        <p:spPr>
          <a:xfrm>
            <a:off x="1600200" y="4832928"/>
            <a:ext cx="4953000" cy="17137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Right)">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Primer on Click Chain Model</a:t>
            </a:r>
          </a:p>
          <a:p>
            <a:r>
              <a:rPr lang="en-US" dirty="0" smtClean="0"/>
              <a:t>Preference Probability from CCM and its approximation at runtime</a:t>
            </a:r>
          </a:p>
          <a:p>
            <a:r>
              <a:rPr lang="en-US" dirty="0" smtClean="0"/>
              <a:t>Experiments</a:t>
            </a:r>
          </a:p>
          <a:p>
            <a:r>
              <a:rPr lang="en-US" dirty="0" smtClean="0"/>
              <a:t>Conclusion</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11</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F74335"/>
                                        </p:clrVal>
                                      </p:to>
                                    </p:set>
                                    <p:set>
                                      <p:cBhvr>
                                        <p:cTn id="7" dur="500" fill="hold"/>
                                        <p:tgtEl>
                                          <p:spTgt spid="3">
                                            <p:txEl>
                                              <p:pRg st="1" end="1"/>
                                            </p:txEl>
                                          </p:spTgt>
                                        </p:tgtEl>
                                        <p:attrNameLst>
                                          <p:attrName>fillcolor</p:attrName>
                                        </p:attrNameLst>
                                      </p:cBhvr>
                                      <p:to>
                                        <p:clrVal>
                                          <a:srgbClr val="F74335"/>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Preference Probability</a:t>
            </a:r>
            <a:endParaRPr lang="en-US" dirty="0"/>
          </a:p>
        </p:txBody>
      </p:sp>
      <p:sp>
        <p:nvSpPr>
          <p:cNvPr id="3" name="Content Placeholder 2"/>
          <p:cNvSpPr>
            <a:spLocks noGrp="1"/>
          </p:cNvSpPr>
          <p:nvPr>
            <p:ph idx="1"/>
          </p:nvPr>
        </p:nvSpPr>
        <p:spPr/>
        <p:txBody>
          <a:bodyPr/>
          <a:lstStyle/>
          <a:p>
            <a:r>
              <a:rPr lang="en-US" dirty="0" smtClean="0"/>
              <a:t>Preference probability of URL2 to URL1</a:t>
            </a:r>
            <a:r>
              <a:rPr lang="en-US" dirty="0" smtClean="0"/>
              <a:t>?</a:t>
            </a:r>
          </a:p>
          <a:p>
            <a:pPr lvl="1"/>
            <a:r>
              <a:rPr lang="en-US" dirty="0" smtClean="0"/>
              <a:t>The probability of URL2 being better than </a:t>
            </a:r>
            <a:r>
              <a:rPr lang="en-US" dirty="0" smtClean="0"/>
              <a:t>URL1</a:t>
            </a:r>
            <a:endParaRPr lang="en-US" dirty="0" smtClean="0"/>
          </a:p>
        </p:txBody>
      </p:sp>
      <p:sp>
        <p:nvSpPr>
          <p:cNvPr id="23" name="Line 9"/>
          <p:cNvSpPr>
            <a:spLocks noChangeShapeType="1"/>
          </p:cNvSpPr>
          <p:nvPr/>
        </p:nvSpPr>
        <p:spPr bwMode="auto">
          <a:xfrm flipV="1">
            <a:off x="5257800" y="543894"/>
            <a:ext cx="0" cy="606"/>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Text Box 44"/>
          <p:cNvSpPr txBox="1">
            <a:spLocks noChangeArrowheads="1"/>
          </p:cNvSpPr>
          <p:nvPr/>
        </p:nvSpPr>
        <p:spPr bwMode="auto">
          <a:xfrm>
            <a:off x="1524000" y="6414294"/>
            <a:ext cx="1151921" cy="672306"/>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Arial" charset="0"/>
                <a:ea typeface="宋体" charset="-122"/>
                <a:cs typeface="+mn-cs"/>
              </a:rPr>
              <a:t>0</a:t>
            </a:r>
          </a:p>
        </p:txBody>
      </p:sp>
      <p:grpSp>
        <p:nvGrpSpPr>
          <p:cNvPr id="4" name="Group 46"/>
          <p:cNvGrpSpPr>
            <a:grpSpLocks/>
          </p:cNvGrpSpPr>
          <p:nvPr/>
        </p:nvGrpSpPr>
        <p:grpSpPr bwMode="auto">
          <a:xfrm>
            <a:off x="2346801" y="4013200"/>
            <a:ext cx="3291204" cy="2654300"/>
            <a:chOff x="1536" y="849"/>
            <a:chExt cx="960" cy="912"/>
          </a:xfrm>
        </p:grpSpPr>
        <p:sp>
          <p:nvSpPr>
            <p:cNvPr id="14" name="Line 47"/>
            <p:cNvSpPr>
              <a:spLocks noChangeShapeType="1"/>
            </p:cNvSpPr>
            <p:nvPr/>
          </p:nvSpPr>
          <p:spPr bwMode="auto">
            <a:xfrm>
              <a:off x="1536" y="1761"/>
              <a:ext cx="960" cy="0"/>
            </a:xfrm>
            <a:prstGeom prst="line">
              <a:avLst/>
            </a:prstGeom>
            <a:noFill/>
            <a:ln w="9525">
              <a:solidFill>
                <a:srgbClr val="000000"/>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sp>
          <p:nvSpPr>
            <p:cNvPr id="15" name="Line 48"/>
            <p:cNvSpPr>
              <a:spLocks noChangeShapeType="1"/>
            </p:cNvSpPr>
            <p:nvPr/>
          </p:nvSpPr>
          <p:spPr bwMode="auto">
            <a:xfrm flipV="1">
              <a:off x="1536" y="849"/>
              <a:ext cx="0" cy="912"/>
            </a:xfrm>
            <a:prstGeom prst="line">
              <a:avLst/>
            </a:prstGeom>
            <a:noFill/>
            <a:ln w="9525">
              <a:solidFill>
                <a:srgbClr val="000000"/>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grpSp>
      <p:sp>
        <p:nvSpPr>
          <p:cNvPr id="11" name="Text Box 51"/>
          <p:cNvSpPr txBox="1">
            <a:spLocks noChangeArrowheads="1"/>
          </p:cNvSpPr>
          <p:nvPr/>
        </p:nvSpPr>
        <p:spPr bwMode="auto">
          <a:xfrm>
            <a:off x="4321523" y="6338094"/>
            <a:ext cx="1151921" cy="672306"/>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Arial" charset="0"/>
                <a:ea typeface="宋体" charset="-122"/>
                <a:cs typeface="+mn-cs"/>
              </a:rPr>
              <a:t>1</a:t>
            </a:r>
          </a:p>
        </p:txBody>
      </p:sp>
      <p:sp>
        <p:nvSpPr>
          <p:cNvPr id="13" name="Freeform 54"/>
          <p:cNvSpPr>
            <a:spLocks/>
          </p:cNvSpPr>
          <p:nvPr/>
        </p:nvSpPr>
        <p:spPr bwMode="auto">
          <a:xfrm>
            <a:off x="2346801" y="4711700"/>
            <a:ext cx="2468403" cy="1955800"/>
          </a:xfrm>
          <a:custGeom>
            <a:avLst/>
            <a:gdLst/>
            <a:ahLst/>
            <a:cxnLst>
              <a:cxn ang="0">
                <a:pos x="0" y="376"/>
              </a:cxn>
              <a:cxn ang="0">
                <a:pos x="288" y="328"/>
              </a:cxn>
              <a:cxn ang="0">
                <a:pos x="528" y="40"/>
              </a:cxn>
              <a:cxn ang="0">
                <a:pos x="672" y="88"/>
              </a:cxn>
              <a:cxn ang="0">
                <a:pos x="768" y="376"/>
              </a:cxn>
            </a:cxnLst>
            <a:rect l="0" t="0" r="r" b="b"/>
            <a:pathLst>
              <a:path w="768" h="384">
                <a:moveTo>
                  <a:pt x="0" y="376"/>
                </a:moveTo>
                <a:cubicBezTo>
                  <a:pt x="100" y="380"/>
                  <a:pt x="200" y="384"/>
                  <a:pt x="288" y="328"/>
                </a:cubicBezTo>
                <a:cubicBezTo>
                  <a:pt x="376" y="272"/>
                  <a:pt x="464" y="80"/>
                  <a:pt x="528" y="40"/>
                </a:cubicBezTo>
                <a:cubicBezTo>
                  <a:pt x="592" y="0"/>
                  <a:pt x="632" y="32"/>
                  <a:pt x="672" y="88"/>
                </a:cubicBezTo>
                <a:cubicBezTo>
                  <a:pt x="712" y="144"/>
                  <a:pt x="752" y="328"/>
                  <a:pt x="768" y="376"/>
                </a:cubicBezTo>
              </a:path>
            </a:pathLst>
          </a:custGeom>
          <a:noFill/>
          <a:ln w="31750" cap="flat" cmpd="sng">
            <a:solidFill>
              <a:srgbClr val="0000FF"/>
            </a:solid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sp>
        <p:nvSpPr>
          <p:cNvPr id="50" name="Freeform 49"/>
          <p:cNvSpPr/>
          <p:nvPr/>
        </p:nvSpPr>
        <p:spPr>
          <a:xfrm>
            <a:off x="3200400" y="3841750"/>
            <a:ext cx="1600200" cy="2838450"/>
          </a:xfrm>
          <a:custGeom>
            <a:avLst/>
            <a:gdLst>
              <a:gd name="connsiteX0" fmla="*/ 0 w 2197100"/>
              <a:gd name="connsiteY0" fmla="*/ 2823633 h 2838450"/>
              <a:gd name="connsiteX1" fmla="*/ 736600 w 2197100"/>
              <a:gd name="connsiteY1" fmla="*/ 2683933 h 2838450"/>
              <a:gd name="connsiteX2" fmla="*/ 1117600 w 2197100"/>
              <a:gd name="connsiteY2" fmla="*/ 1896533 h 2838450"/>
              <a:gd name="connsiteX3" fmla="*/ 1384300 w 2197100"/>
              <a:gd name="connsiteY3" fmla="*/ 690033 h 2838450"/>
              <a:gd name="connsiteX4" fmla="*/ 1676400 w 2197100"/>
              <a:gd name="connsiteY4" fmla="*/ 347133 h 2838450"/>
              <a:gd name="connsiteX5" fmla="*/ 2197100 w 2197100"/>
              <a:gd name="connsiteY5" fmla="*/ 2772833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100" h="2838450">
                <a:moveTo>
                  <a:pt x="0" y="2823633"/>
                </a:moveTo>
                <a:cubicBezTo>
                  <a:pt x="275166" y="2831041"/>
                  <a:pt x="550333" y="2838450"/>
                  <a:pt x="736600" y="2683933"/>
                </a:cubicBezTo>
                <a:cubicBezTo>
                  <a:pt x="922867" y="2529416"/>
                  <a:pt x="1009650" y="2228850"/>
                  <a:pt x="1117600" y="1896533"/>
                </a:cubicBezTo>
                <a:cubicBezTo>
                  <a:pt x="1225550" y="1564216"/>
                  <a:pt x="1291167" y="948266"/>
                  <a:pt x="1384300" y="690033"/>
                </a:cubicBezTo>
                <a:cubicBezTo>
                  <a:pt x="1477433" y="431800"/>
                  <a:pt x="1540933" y="0"/>
                  <a:pt x="1676400" y="347133"/>
                </a:cubicBezTo>
                <a:cubicBezTo>
                  <a:pt x="1811867" y="694266"/>
                  <a:pt x="2004483" y="1733549"/>
                  <a:pt x="2197100" y="2772833"/>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Connector 51"/>
          <p:cNvCxnSpPr>
            <a:endCxn id="50" idx="0"/>
          </p:cNvCxnSpPr>
          <p:nvPr/>
        </p:nvCxnSpPr>
        <p:spPr>
          <a:xfrm flipV="1">
            <a:off x="2362200" y="6665382"/>
            <a:ext cx="838200" cy="1481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246" name="Object 6"/>
          <p:cNvGraphicFramePr>
            <a:graphicFrameLocks noChangeAspect="1"/>
          </p:cNvGraphicFramePr>
          <p:nvPr/>
        </p:nvGraphicFramePr>
        <p:xfrm>
          <a:off x="484188" y="2936875"/>
          <a:ext cx="8255000" cy="873125"/>
        </p:xfrm>
        <a:graphic>
          <a:graphicData uri="http://schemas.openxmlformats.org/presentationml/2006/ole">
            <p:oleObj spid="_x0000_s1026" name="Equation" r:id="rId4" imgW="4279680" imgH="419040" progId="">
              <p:embed/>
            </p:oleObj>
          </a:graphicData>
        </a:graphic>
      </p:graphicFrame>
      <p:sp>
        <p:nvSpPr>
          <p:cNvPr id="16" name="Rectangle 15"/>
          <p:cNvSpPr/>
          <p:nvPr/>
        </p:nvSpPr>
        <p:spPr>
          <a:xfrm>
            <a:off x="2895600" y="5537200"/>
            <a:ext cx="877163" cy="369332"/>
          </a:xfrm>
          <a:prstGeom prst="rect">
            <a:avLst/>
          </a:prstGeom>
        </p:spPr>
        <p:txBody>
          <a:bodyPr wrap="none">
            <a:spAutoFit/>
          </a:bodyPr>
          <a:lstStyle/>
          <a:p>
            <a:r>
              <a:rPr lang="en-US" dirty="0" smtClean="0"/>
              <a:t>s: URL1</a:t>
            </a:r>
            <a:endParaRPr lang="en-US" dirty="0"/>
          </a:p>
        </p:txBody>
      </p:sp>
      <p:sp>
        <p:nvSpPr>
          <p:cNvPr id="17" name="Rectangle 16"/>
          <p:cNvSpPr/>
          <p:nvPr/>
        </p:nvSpPr>
        <p:spPr>
          <a:xfrm>
            <a:off x="4509621" y="4013200"/>
            <a:ext cx="864339" cy="369332"/>
          </a:xfrm>
          <a:prstGeom prst="rect">
            <a:avLst/>
          </a:prstGeom>
        </p:spPr>
        <p:txBody>
          <a:bodyPr wrap="none">
            <a:spAutoFit/>
          </a:bodyPr>
          <a:lstStyle/>
          <a:p>
            <a:r>
              <a:rPr lang="en-US" dirty="0" smtClean="0"/>
              <a:t>t: URL2</a:t>
            </a:r>
            <a:endParaRPr lang="en-US" dirty="0"/>
          </a:p>
        </p:txBody>
      </p:sp>
      <p:pic>
        <p:nvPicPr>
          <p:cNvPr id="1027" name="Picture 3"/>
          <p:cNvPicPr>
            <a:picLocks noChangeAspect="1" noChangeArrowheads="1"/>
          </p:cNvPicPr>
          <p:nvPr/>
        </p:nvPicPr>
        <p:blipFill>
          <a:blip r:embed="rId5" cstate="print"/>
          <a:srcRect l="11563" t="51172" r="6875" b="16016"/>
          <a:stretch>
            <a:fillRect/>
          </a:stretch>
        </p:blipFill>
        <p:spPr bwMode="auto">
          <a:xfrm>
            <a:off x="5715000" y="5334000"/>
            <a:ext cx="2718707" cy="8749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linds(horizontal)">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 at Runtime</a:t>
            </a:r>
            <a:endParaRPr lang="en-US" dirty="0"/>
          </a:p>
        </p:txBody>
      </p:sp>
      <p:graphicFrame>
        <p:nvGraphicFramePr>
          <p:cNvPr id="8" name="Content Placeholder 7"/>
          <p:cNvGraphicFramePr>
            <a:graphicFrameLocks noGrp="1"/>
          </p:cNvGraphicFramePr>
          <p:nvPr>
            <p:ph idx="1"/>
          </p:nvPr>
        </p:nvGraphicFramePr>
        <p:xfrm>
          <a:off x="1930400" y="2438400"/>
          <a:ext cx="1066800" cy="2819400"/>
        </p:xfrm>
        <a:graphic>
          <a:graphicData uri="http://schemas.openxmlformats.org/drawingml/2006/table">
            <a:tbl>
              <a:tblPr firstRow="1" bandRow="1">
                <a:tableStyleId>{5C22544A-7EE6-4342-B048-85BDC9FD1C3A}</a:tableStyleId>
              </a:tblPr>
              <a:tblGrid>
                <a:gridCol w="1066800"/>
              </a:tblGrid>
              <a:tr h="563880">
                <a:tc>
                  <a:txBody>
                    <a:bodyPr/>
                    <a:lstStyle/>
                    <a:p>
                      <a:r>
                        <a:rPr lang="en-US" dirty="0" smtClean="0"/>
                        <a:t>Result 1</a:t>
                      </a:r>
                      <a:endParaRPr lang="en-US" dirty="0"/>
                    </a:p>
                  </a:txBody>
                  <a:tcPr/>
                </a:tc>
              </a:tr>
              <a:tr h="563880">
                <a:tc>
                  <a:txBody>
                    <a:bodyPr/>
                    <a:lstStyle/>
                    <a:p>
                      <a:r>
                        <a:rPr lang="en-US" dirty="0" smtClean="0"/>
                        <a:t>Result 2</a:t>
                      </a:r>
                      <a:endParaRPr lang="en-US" dirty="0"/>
                    </a:p>
                  </a:txBody>
                  <a:tcPr/>
                </a:tc>
              </a:tr>
              <a:tr h="563880">
                <a:tc>
                  <a:txBody>
                    <a:bodyPr/>
                    <a:lstStyle/>
                    <a:p>
                      <a:r>
                        <a:rPr lang="en-US" dirty="0" smtClean="0"/>
                        <a:t>Result3</a:t>
                      </a:r>
                      <a:endParaRPr lang="en-US" dirty="0"/>
                    </a:p>
                  </a:txBody>
                  <a:tcPr/>
                </a:tc>
              </a:tr>
              <a:tr h="563880">
                <a:tc>
                  <a:txBody>
                    <a:bodyPr/>
                    <a:lstStyle/>
                    <a:p>
                      <a:endParaRPr lang="en-US" dirty="0"/>
                    </a:p>
                  </a:txBody>
                  <a:tcPr/>
                </a:tc>
              </a:tr>
              <a:tr h="563880">
                <a:tc>
                  <a:txBody>
                    <a:bodyPr/>
                    <a:lstStyle/>
                    <a:p>
                      <a:r>
                        <a:rPr lang="en-US" dirty="0" smtClean="0"/>
                        <a:t>Result10</a:t>
                      </a:r>
                      <a:endParaRPr lang="en-US" dirty="0"/>
                    </a:p>
                  </a:txBody>
                  <a:tcPr/>
                </a:tc>
              </a:tr>
            </a:tbl>
          </a:graphicData>
        </a:graphic>
      </p:graphicFrame>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13</a:t>
            </a:fld>
            <a:endParaRPr lang="en-US" sz="1200" kern="1200">
              <a:solidFill>
                <a:prstClr val="black">
                  <a:tint val="95000"/>
                </a:prstClr>
              </a:solidFill>
              <a:latin typeface="Corbel"/>
              <a:ea typeface="+mn-ea"/>
              <a:cs typeface="+mn-cs"/>
            </a:endParaRPr>
          </a:p>
        </p:txBody>
      </p:sp>
      <p:sp>
        <p:nvSpPr>
          <p:cNvPr id="9" name="TextBox 8"/>
          <p:cNvSpPr txBox="1"/>
          <p:nvPr/>
        </p:nvSpPr>
        <p:spPr>
          <a:xfrm rot="5400000">
            <a:off x="2115066" y="4234934"/>
            <a:ext cx="457200" cy="369332"/>
          </a:xfrm>
          <a:prstGeom prst="rect">
            <a:avLst/>
          </a:prstGeom>
          <a:noFill/>
        </p:spPr>
        <p:txBody>
          <a:bodyPr wrap="square" rtlCol="0">
            <a:spAutoFit/>
          </a:bodyPr>
          <a:lstStyle/>
          <a:p>
            <a:r>
              <a:rPr lang="en-US" b="1" dirty="0" smtClean="0"/>
              <a:t>…</a:t>
            </a:r>
            <a:endParaRPr lang="en-US" b="1" dirty="0"/>
          </a:p>
        </p:txBody>
      </p:sp>
      <p:grpSp>
        <p:nvGrpSpPr>
          <p:cNvPr id="31" name="Group 30"/>
          <p:cNvGrpSpPr/>
          <p:nvPr/>
        </p:nvGrpSpPr>
        <p:grpSpPr>
          <a:xfrm>
            <a:off x="2235200" y="2667000"/>
            <a:ext cx="1600200" cy="2286000"/>
            <a:chOff x="1371600" y="2667000"/>
            <a:chExt cx="1600200" cy="2286000"/>
          </a:xfrm>
        </p:grpSpPr>
        <p:sp>
          <p:nvSpPr>
            <p:cNvPr id="23" name="Arc 22"/>
            <p:cNvSpPr/>
            <p:nvPr/>
          </p:nvSpPr>
          <p:spPr>
            <a:xfrm>
              <a:off x="1828800" y="2667000"/>
              <a:ext cx="685800" cy="685800"/>
            </a:xfrm>
            <a:prstGeom prst="arc">
              <a:avLst>
                <a:gd name="adj1" fmla="val 16200000"/>
                <a:gd name="adj2" fmla="val 5974203"/>
              </a:avLst>
            </a:prstGeom>
            <a:noFill/>
            <a:ln w="19050" cap="sq" cmpd="sng">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1524000" y="2667000"/>
              <a:ext cx="1219200" cy="1219200"/>
            </a:xfrm>
            <a:prstGeom prst="arc">
              <a:avLst>
                <a:gd name="adj1" fmla="val 16200000"/>
                <a:gd name="adj2" fmla="val 5562934"/>
              </a:avLst>
            </a:prstGeom>
            <a:noFill/>
            <a:ln w="19050" cap="sq" cmpd="sng">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a:off x="1371600" y="2667000"/>
              <a:ext cx="1600200" cy="2286000"/>
            </a:xfrm>
            <a:prstGeom prst="arc">
              <a:avLst>
                <a:gd name="adj1" fmla="val 16200000"/>
                <a:gd name="adj2" fmla="val 5562934"/>
              </a:avLst>
            </a:prstGeom>
            <a:noFill/>
            <a:ln w="19050" cap="sq" cmpd="sng">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524000" y="3352800"/>
              <a:ext cx="1219200" cy="1600200"/>
            </a:xfrm>
            <a:prstGeom prst="arc">
              <a:avLst>
                <a:gd name="adj1" fmla="val 16200000"/>
                <a:gd name="adj2" fmla="val 5562934"/>
              </a:avLst>
            </a:prstGeom>
            <a:noFill/>
            <a:ln w="19050" cap="sq" cmpd="sng">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1524000" y="3886200"/>
              <a:ext cx="1143000" cy="1066800"/>
            </a:xfrm>
            <a:prstGeom prst="arc">
              <a:avLst>
                <a:gd name="adj1" fmla="val 16200000"/>
                <a:gd name="adj2" fmla="val 5562934"/>
              </a:avLst>
            </a:prstGeom>
            <a:noFill/>
            <a:ln w="19050" cap="sq" cmpd="sng">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8" name="Content Placeholder 7"/>
          <p:cNvGraphicFramePr>
            <a:graphicFrameLocks/>
          </p:cNvGraphicFramePr>
          <p:nvPr/>
        </p:nvGraphicFramePr>
        <p:xfrm>
          <a:off x="6553200" y="2362200"/>
          <a:ext cx="1066800" cy="2819400"/>
        </p:xfrm>
        <a:graphic>
          <a:graphicData uri="http://schemas.openxmlformats.org/drawingml/2006/table">
            <a:tbl>
              <a:tblPr firstRow="1" bandRow="1">
                <a:tableStyleId>{5C22544A-7EE6-4342-B048-85BDC9FD1C3A}</a:tableStyleId>
              </a:tblPr>
              <a:tblGrid>
                <a:gridCol w="1066800"/>
              </a:tblGrid>
              <a:tr h="563880">
                <a:tc>
                  <a:txBody>
                    <a:bodyPr/>
                    <a:lstStyle/>
                    <a:p>
                      <a:r>
                        <a:rPr lang="en-US" dirty="0" smtClean="0"/>
                        <a:t>Result 1</a:t>
                      </a:r>
                      <a:endParaRPr lang="en-US" dirty="0"/>
                    </a:p>
                  </a:txBody>
                  <a:tcPr/>
                </a:tc>
              </a:tr>
              <a:tr h="563880">
                <a:tc>
                  <a:txBody>
                    <a:bodyPr/>
                    <a:lstStyle/>
                    <a:p>
                      <a:r>
                        <a:rPr lang="en-US" dirty="0" smtClean="0"/>
                        <a:t>Result 2</a:t>
                      </a:r>
                      <a:endParaRPr lang="en-US" dirty="0"/>
                    </a:p>
                  </a:txBody>
                  <a:tcPr/>
                </a:tc>
              </a:tr>
              <a:tr h="563880">
                <a:tc>
                  <a:txBody>
                    <a:bodyPr/>
                    <a:lstStyle/>
                    <a:p>
                      <a:r>
                        <a:rPr lang="en-US" dirty="0" smtClean="0"/>
                        <a:t>Result10</a:t>
                      </a:r>
                      <a:endParaRPr lang="en-US" dirty="0"/>
                    </a:p>
                  </a:txBody>
                  <a:tcPr/>
                </a:tc>
              </a:tr>
              <a:tr h="563880">
                <a:tc>
                  <a:txBody>
                    <a:bodyPr/>
                    <a:lstStyle/>
                    <a:p>
                      <a:endParaRPr lang="en-US" dirty="0"/>
                    </a:p>
                  </a:txBody>
                  <a:tcPr/>
                </a:tc>
              </a:tr>
              <a:tr h="563880">
                <a:tc>
                  <a:txBody>
                    <a:bodyPr/>
                    <a:lstStyle/>
                    <a:p>
                      <a:r>
                        <a:rPr lang="en-US" dirty="0" smtClean="0"/>
                        <a:t>Result3</a:t>
                      </a:r>
                      <a:endParaRPr lang="en-US" dirty="0"/>
                    </a:p>
                  </a:txBody>
                  <a:tcPr/>
                </a:tc>
              </a:tr>
            </a:tbl>
          </a:graphicData>
        </a:graphic>
      </p:graphicFrame>
      <p:sp>
        <p:nvSpPr>
          <p:cNvPr id="30" name="TextBox 29"/>
          <p:cNvSpPr txBox="1"/>
          <p:nvPr/>
        </p:nvSpPr>
        <p:spPr>
          <a:xfrm rot="5400000">
            <a:off x="6814066" y="4234934"/>
            <a:ext cx="457200" cy="369332"/>
          </a:xfrm>
          <a:prstGeom prst="rect">
            <a:avLst/>
          </a:prstGeom>
          <a:noFill/>
        </p:spPr>
        <p:txBody>
          <a:bodyPr wrap="square" rtlCol="0">
            <a:spAutoFit/>
          </a:bodyPr>
          <a:lstStyle/>
          <a:p>
            <a:r>
              <a:rPr lang="en-US" b="1" dirty="0" smtClean="0"/>
              <a:t>…</a:t>
            </a:r>
            <a:endParaRPr lang="en-US" b="1" dirty="0"/>
          </a:p>
        </p:txBody>
      </p:sp>
      <p:grpSp>
        <p:nvGrpSpPr>
          <p:cNvPr id="38" name="Group 37"/>
          <p:cNvGrpSpPr/>
          <p:nvPr/>
        </p:nvGrpSpPr>
        <p:grpSpPr>
          <a:xfrm>
            <a:off x="1143000" y="2438400"/>
            <a:ext cx="736600" cy="2800350"/>
            <a:chOff x="1727200" y="2438400"/>
            <a:chExt cx="736600" cy="2800350"/>
          </a:xfrm>
        </p:grpSpPr>
        <p:pic>
          <p:nvPicPr>
            <p:cNvPr id="33" name="Picture 32" descr="16.jpg"/>
            <p:cNvPicPr>
              <a:picLocks noChangeAspect="1"/>
            </p:cNvPicPr>
            <p:nvPr/>
          </p:nvPicPr>
          <p:blipFill>
            <a:blip r:embed="rId4" cstate="print"/>
            <a:stretch>
              <a:fillRect/>
            </a:stretch>
          </p:blipFill>
          <p:spPr>
            <a:xfrm>
              <a:off x="1727200" y="2438400"/>
              <a:ext cx="711200" cy="533400"/>
            </a:xfrm>
            <a:prstGeom prst="rect">
              <a:avLst/>
            </a:prstGeom>
          </p:spPr>
        </p:pic>
        <p:pic>
          <p:nvPicPr>
            <p:cNvPr id="34" name="Picture 33" descr="13.jpg"/>
            <p:cNvPicPr>
              <a:picLocks noChangeAspect="1"/>
            </p:cNvPicPr>
            <p:nvPr/>
          </p:nvPicPr>
          <p:blipFill>
            <a:blip r:embed="rId5" cstate="print"/>
            <a:stretch>
              <a:fillRect/>
            </a:stretch>
          </p:blipFill>
          <p:spPr>
            <a:xfrm>
              <a:off x="1727200" y="3048000"/>
              <a:ext cx="711200" cy="533400"/>
            </a:xfrm>
            <a:prstGeom prst="rect">
              <a:avLst/>
            </a:prstGeom>
          </p:spPr>
        </p:pic>
        <p:pic>
          <p:nvPicPr>
            <p:cNvPr id="35" name="Picture 34" descr="14.jpg"/>
            <p:cNvPicPr>
              <a:picLocks noChangeAspect="1"/>
            </p:cNvPicPr>
            <p:nvPr/>
          </p:nvPicPr>
          <p:blipFill>
            <a:blip r:embed="rId6" cstate="print"/>
            <a:stretch>
              <a:fillRect/>
            </a:stretch>
          </p:blipFill>
          <p:spPr>
            <a:xfrm>
              <a:off x="1752600" y="3581400"/>
              <a:ext cx="711200" cy="533400"/>
            </a:xfrm>
            <a:prstGeom prst="rect">
              <a:avLst/>
            </a:prstGeom>
          </p:spPr>
        </p:pic>
        <p:pic>
          <p:nvPicPr>
            <p:cNvPr id="36" name="Picture 35" descr="15.jpg"/>
            <p:cNvPicPr>
              <a:picLocks noChangeAspect="1"/>
            </p:cNvPicPr>
            <p:nvPr/>
          </p:nvPicPr>
          <p:blipFill>
            <a:blip r:embed="rId7" cstate="print"/>
            <a:stretch>
              <a:fillRect/>
            </a:stretch>
          </p:blipFill>
          <p:spPr>
            <a:xfrm>
              <a:off x="1752600" y="4724400"/>
              <a:ext cx="685800" cy="514350"/>
            </a:xfrm>
            <a:prstGeom prst="rect">
              <a:avLst/>
            </a:prstGeom>
          </p:spPr>
        </p:pic>
        <p:sp>
          <p:nvSpPr>
            <p:cNvPr id="37" name="TextBox 36"/>
            <p:cNvSpPr txBox="1"/>
            <p:nvPr/>
          </p:nvSpPr>
          <p:spPr>
            <a:xfrm rot="5400000">
              <a:off x="1861066" y="4234934"/>
              <a:ext cx="457200" cy="369332"/>
            </a:xfrm>
            <a:prstGeom prst="rect">
              <a:avLst/>
            </a:prstGeom>
            <a:noFill/>
          </p:spPr>
          <p:txBody>
            <a:bodyPr wrap="square" rtlCol="0">
              <a:spAutoFit/>
            </a:bodyPr>
            <a:lstStyle/>
            <a:p>
              <a:r>
                <a:rPr lang="en-US" b="1" dirty="0" smtClean="0"/>
                <a:t>…</a:t>
              </a:r>
              <a:endParaRPr lang="en-US" b="1" dirty="0"/>
            </a:p>
          </p:txBody>
        </p:sp>
      </p:grpSp>
      <p:grpSp>
        <p:nvGrpSpPr>
          <p:cNvPr id="41" name="Group 40"/>
          <p:cNvGrpSpPr/>
          <p:nvPr/>
        </p:nvGrpSpPr>
        <p:grpSpPr>
          <a:xfrm>
            <a:off x="4292600" y="3429000"/>
            <a:ext cx="2032000" cy="997527"/>
            <a:chOff x="4292600" y="3429000"/>
            <a:chExt cx="2032000" cy="997527"/>
          </a:xfrm>
        </p:grpSpPr>
        <p:sp>
          <p:nvSpPr>
            <p:cNvPr id="29" name="Right Arrow 28"/>
            <p:cNvSpPr/>
            <p:nvPr/>
          </p:nvSpPr>
          <p:spPr>
            <a:xfrm>
              <a:off x="4292600" y="3429000"/>
              <a:ext cx="203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Object 38"/>
            <p:cNvGraphicFramePr>
              <a:graphicFrameLocks noChangeAspect="1"/>
            </p:cNvGraphicFramePr>
            <p:nvPr/>
          </p:nvGraphicFramePr>
          <p:xfrm>
            <a:off x="5638800" y="4038600"/>
            <a:ext cx="304800" cy="387927"/>
          </p:xfrm>
          <a:graphic>
            <a:graphicData uri="http://schemas.openxmlformats.org/presentationml/2006/ole">
              <p:oleObj spid="_x0000_s4107" name="Equation" r:id="rId8" imgW="139680" imgH="177480" progId="Equation.3">
                <p:embed/>
              </p:oleObj>
            </a:graphicData>
          </a:graphic>
        </p:graphicFrame>
        <p:sp>
          <p:nvSpPr>
            <p:cNvPr id="40" name="TextBox 39"/>
            <p:cNvSpPr txBox="1"/>
            <p:nvPr/>
          </p:nvSpPr>
          <p:spPr>
            <a:xfrm>
              <a:off x="4343400" y="4038600"/>
              <a:ext cx="1752600" cy="369332"/>
            </a:xfrm>
            <a:prstGeom prst="rect">
              <a:avLst/>
            </a:prstGeom>
            <a:noFill/>
          </p:spPr>
          <p:txBody>
            <a:bodyPr wrap="square" rtlCol="0">
              <a:spAutoFit/>
            </a:bodyPr>
            <a:lstStyle/>
            <a:p>
              <a:r>
                <a:rPr lang="en-US" dirty="0" smtClean="0"/>
                <a:t>Swap if PP &gt; </a:t>
              </a:r>
              <a:endParaRPr lang="en-US" dirty="0"/>
            </a:p>
          </p:txBody>
        </p:sp>
      </p:grpSp>
      <p:sp>
        <p:nvSpPr>
          <p:cNvPr id="42" name="TextBox 41"/>
          <p:cNvSpPr txBox="1"/>
          <p:nvPr/>
        </p:nvSpPr>
        <p:spPr>
          <a:xfrm>
            <a:off x="1905000" y="1981200"/>
            <a:ext cx="1143000" cy="369332"/>
          </a:xfrm>
          <a:prstGeom prst="rect">
            <a:avLst/>
          </a:prstGeom>
          <a:noFill/>
        </p:spPr>
        <p:txBody>
          <a:bodyPr wrap="square" rtlCol="0">
            <a:spAutoFit/>
          </a:bodyPr>
          <a:lstStyle/>
          <a:p>
            <a:r>
              <a:rPr lang="en-US" dirty="0" smtClean="0">
                <a:latin typeface="Book Antiqua" pitchFamily="18" charset="0"/>
              </a:rPr>
              <a:t>Query: q</a:t>
            </a:r>
            <a:endParaRPr lang="en-US"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strips(downRight)">
                                      <p:cBhvr>
                                        <p:cTn id="17" dur="500"/>
                                        <p:tgtEl>
                                          <p:spTgt spid="41"/>
                                        </p:tgtEl>
                                      </p:cBhvr>
                                    </p:animEffect>
                                  </p:childTnLst>
                                </p:cTn>
                              </p:par>
                              <p:par>
                                <p:cTn id="18" presetID="3" presetClass="entr" presetSubtype="1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 (Supervised)</a:t>
            </a:r>
            <a:endParaRPr lang="en-US" dirty="0"/>
          </a:p>
        </p:txBody>
      </p:sp>
      <p:sp>
        <p:nvSpPr>
          <p:cNvPr id="3" name="Content Placeholder 2"/>
          <p:cNvSpPr>
            <a:spLocks noGrp="1"/>
          </p:cNvSpPr>
          <p:nvPr>
            <p:ph idx="1"/>
          </p:nvPr>
        </p:nvSpPr>
        <p:spPr/>
        <p:txBody>
          <a:bodyPr/>
          <a:lstStyle/>
          <a:p>
            <a:r>
              <a:rPr lang="en-US" dirty="0" smtClean="0"/>
              <a:t>Regress PP on posterior means</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14</a:t>
            </a:fld>
            <a:endParaRPr lang="en-US" sz="1200" kern="1200">
              <a:solidFill>
                <a:prstClr val="black">
                  <a:tint val="95000"/>
                </a:prstClr>
              </a:solidFill>
              <a:latin typeface="Corbel"/>
              <a:ea typeface="+mn-ea"/>
              <a:cs typeface="+mn-cs"/>
            </a:endParaRPr>
          </a:p>
        </p:txBody>
      </p:sp>
      <p:pic>
        <p:nvPicPr>
          <p:cNvPr id="5122" name="Picture 2"/>
          <p:cNvPicPr>
            <a:picLocks noChangeAspect="1" noChangeArrowheads="1"/>
          </p:cNvPicPr>
          <p:nvPr/>
        </p:nvPicPr>
        <p:blipFill>
          <a:blip r:embed="rId2"/>
          <a:srcRect l="5000" t="19531" r="4063" b="35937"/>
          <a:stretch>
            <a:fillRect/>
          </a:stretch>
        </p:blipFill>
        <p:spPr bwMode="auto">
          <a:xfrm>
            <a:off x="533400" y="2743200"/>
            <a:ext cx="7391400" cy="2895600"/>
          </a:xfrm>
          <a:prstGeom prst="rect">
            <a:avLst/>
          </a:prstGeom>
          <a:noFill/>
          <a:ln w="9525">
            <a:noFill/>
            <a:miter lim="800000"/>
            <a:headEnd/>
            <a:tailEnd/>
          </a:ln>
        </p:spPr>
      </p:pic>
      <p:pic>
        <p:nvPicPr>
          <p:cNvPr id="5123" name="Picture 3"/>
          <p:cNvPicPr>
            <a:picLocks noChangeAspect="1" noChangeArrowheads="1"/>
          </p:cNvPicPr>
          <p:nvPr/>
        </p:nvPicPr>
        <p:blipFill>
          <a:blip r:embed="rId3"/>
          <a:srcRect l="35000" t="55859" r="17188" b="40625"/>
          <a:stretch>
            <a:fillRect/>
          </a:stretch>
        </p:blipFill>
        <p:spPr bwMode="auto">
          <a:xfrm>
            <a:off x="457200" y="5638800"/>
            <a:ext cx="3886200" cy="228600"/>
          </a:xfrm>
          <a:prstGeom prst="rect">
            <a:avLst/>
          </a:prstGeom>
          <a:noFill/>
          <a:ln w="9525">
            <a:noFill/>
            <a:miter lim="800000"/>
            <a:headEnd/>
            <a:tailEnd/>
          </a:ln>
        </p:spPr>
      </p:pic>
      <p:pic>
        <p:nvPicPr>
          <p:cNvPr id="5124" name="Picture 4"/>
          <p:cNvPicPr>
            <a:picLocks noChangeAspect="1" noChangeArrowheads="1"/>
          </p:cNvPicPr>
          <p:nvPr/>
        </p:nvPicPr>
        <p:blipFill>
          <a:blip r:embed="rId4"/>
          <a:srcRect l="32187" t="42969" r="11563" b="52344"/>
          <a:stretch>
            <a:fillRect/>
          </a:stretch>
        </p:blipFill>
        <p:spPr bwMode="auto">
          <a:xfrm>
            <a:off x="4419600" y="5638800"/>
            <a:ext cx="4572000" cy="304800"/>
          </a:xfrm>
          <a:prstGeom prst="rect">
            <a:avLst/>
          </a:prstGeom>
          <a:noFill/>
          <a:ln w="9525">
            <a:noFill/>
            <a:miter lim="800000"/>
            <a:headEnd/>
            <a:tailEnd/>
          </a:ln>
        </p:spPr>
      </p:pic>
      <p:pic>
        <p:nvPicPr>
          <p:cNvPr id="5125" name="Picture 5"/>
          <p:cNvPicPr>
            <a:picLocks noChangeAspect="1" noChangeArrowheads="1"/>
          </p:cNvPicPr>
          <p:nvPr/>
        </p:nvPicPr>
        <p:blipFill>
          <a:blip r:embed="rId5"/>
          <a:srcRect l="40625" t="54688" r="28438" b="38281"/>
          <a:stretch>
            <a:fillRect/>
          </a:stretch>
        </p:blipFill>
        <p:spPr bwMode="auto">
          <a:xfrm>
            <a:off x="5715000" y="6019800"/>
            <a:ext cx="1447800" cy="263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Bradley-Terry </a:t>
            </a:r>
            <a:r>
              <a:rPr lang="en-US" dirty="0" smtClean="0"/>
              <a:t>Model (Unsupervised)</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15</a:t>
            </a:fld>
            <a:endParaRPr lang="en-US" sz="1200" kern="1200">
              <a:solidFill>
                <a:prstClr val="black">
                  <a:tint val="95000"/>
                </a:prstClr>
              </a:solidFill>
              <a:latin typeface="Corbel"/>
              <a:ea typeface="+mn-ea"/>
              <a:cs typeface="+mn-cs"/>
            </a:endParaRPr>
          </a:p>
        </p:txBody>
      </p:sp>
      <p:pic>
        <p:nvPicPr>
          <p:cNvPr id="6146" name="Picture 2"/>
          <p:cNvPicPr>
            <a:picLocks noChangeAspect="1" noChangeArrowheads="1"/>
          </p:cNvPicPr>
          <p:nvPr/>
        </p:nvPicPr>
        <p:blipFill>
          <a:blip r:embed="rId3"/>
          <a:srcRect l="4062" t="24219" r="4063" b="23047"/>
          <a:stretch>
            <a:fillRect/>
          </a:stretch>
        </p:blipFill>
        <p:spPr bwMode="auto">
          <a:xfrm>
            <a:off x="914400" y="2667000"/>
            <a:ext cx="7467600" cy="3429000"/>
          </a:xfrm>
          <a:prstGeom prst="rect">
            <a:avLst/>
          </a:prstGeom>
          <a:noFill/>
          <a:ln w="9525">
            <a:noFill/>
            <a:miter lim="800000"/>
            <a:headEnd/>
            <a:tailEnd/>
          </a:ln>
        </p:spPr>
      </p:pic>
      <p:pic>
        <p:nvPicPr>
          <p:cNvPr id="6147" name="Picture 3"/>
          <p:cNvPicPr>
            <a:picLocks noChangeAspect="1" noChangeArrowheads="1"/>
          </p:cNvPicPr>
          <p:nvPr/>
        </p:nvPicPr>
        <p:blipFill>
          <a:blip r:embed="rId4"/>
          <a:srcRect l="28438" t="35938" r="30312" b="52343"/>
          <a:stretch>
            <a:fillRect/>
          </a:stretch>
        </p:blipFill>
        <p:spPr bwMode="auto">
          <a:xfrm>
            <a:off x="990600" y="1752600"/>
            <a:ext cx="3352800" cy="762000"/>
          </a:xfrm>
          <a:prstGeom prst="rect">
            <a:avLst/>
          </a:prstGeom>
          <a:noFill/>
          <a:ln w="9525">
            <a:noFill/>
            <a:miter lim="800000"/>
            <a:headEnd/>
            <a:tailEnd/>
          </a:ln>
        </p:spPr>
      </p:pic>
      <p:pic>
        <p:nvPicPr>
          <p:cNvPr id="9" name="Picture 5"/>
          <p:cNvPicPr>
            <a:picLocks noChangeAspect="1" noChangeArrowheads="1"/>
          </p:cNvPicPr>
          <p:nvPr/>
        </p:nvPicPr>
        <p:blipFill>
          <a:blip r:embed="rId5"/>
          <a:srcRect l="40625" t="54688" r="28438" b="38281"/>
          <a:stretch>
            <a:fillRect/>
          </a:stretch>
        </p:blipFill>
        <p:spPr bwMode="auto">
          <a:xfrm>
            <a:off x="6858000" y="6137564"/>
            <a:ext cx="1447800" cy="263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Primer on Click Chain Model</a:t>
            </a:r>
          </a:p>
          <a:p>
            <a:r>
              <a:rPr lang="en-US" dirty="0" smtClean="0"/>
              <a:t>Preference Probability from CCM and its approximation at runtime</a:t>
            </a:r>
          </a:p>
          <a:p>
            <a:r>
              <a:rPr lang="en-US" dirty="0" smtClean="0"/>
              <a:t>Experiments</a:t>
            </a:r>
          </a:p>
          <a:p>
            <a:r>
              <a:rPr lang="en-US" dirty="0" smtClean="0"/>
              <a:t>Conclusion</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16</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74335"/>
                                        </p:clrVal>
                                      </p:to>
                                    </p:set>
                                    <p:set>
                                      <p:cBhvr>
                                        <p:cTn id="7" dur="500" fill="hold"/>
                                        <p:tgtEl>
                                          <p:spTgt spid="3">
                                            <p:txEl>
                                              <p:pRg st="2" end="2"/>
                                            </p:txEl>
                                          </p:spTgt>
                                        </p:tgtEl>
                                        <p:attrNameLst>
                                          <p:attrName>fillcolor</p:attrName>
                                        </p:attrNameLst>
                                      </p:cBhvr>
                                      <p:to>
                                        <p:clrVal>
                                          <a:srgbClr val="F74335"/>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Data Set</a:t>
            </a:r>
            <a:endParaRPr lang="en-US" dirty="0"/>
          </a:p>
        </p:txBody>
      </p:sp>
      <p:sp>
        <p:nvSpPr>
          <p:cNvPr id="3" name="Content Placeholder 2"/>
          <p:cNvSpPr>
            <a:spLocks noGrp="1"/>
          </p:cNvSpPr>
          <p:nvPr>
            <p:ph idx="1"/>
          </p:nvPr>
        </p:nvSpPr>
        <p:spPr/>
        <p:txBody>
          <a:bodyPr/>
          <a:lstStyle/>
          <a:p>
            <a:r>
              <a:rPr lang="en-US" dirty="0" smtClean="0"/>
              <a:t>2826 distinct queries from a </a:t>
            </a:r>
            <a:r>
              <a:rPr lang="en-US" dirty="0" smtClean="0"/>
              <a:t>commercial search engine</a:t>
            </a:r>
          </a:p>
          <a:p>
            <a:r>
              <a:rPr lang="en-US" dirty="0" smtClean="0"/>
              <a:t>Top 10 results for each query</a:t>
            </a:r>
          </a:p>
          <a:p>
            <a:r>
              <a:rPr lang="en-US" dirty="0" smtClean="0"/>
              <a:t>Metrics: NDCG changes * 100</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17</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Reordering Threshold</a:t>
            </a:r>
            <a:endParaRPr lang="en-US" dirty="0"/>
          </a:p>
        </p:txBody>
      </p:sp>
      <p:sp>
        <p:nvSpPr>
          <p:cNvPr id="3" name="Content Placeholder 2"/>
          <p:cNvSpPr>
            <a:spLocks noGrp="1"/>
          </p:cNvSpPr>
          <p:nvPr>
            <p:ph idx="1"/>
          </p:nvPr>
        </p:nvSpPr>
        <p:spPr>
          <a:xfrm>
            <a:off x="5181600" y="1775191"/>
            <a:ext cx="3810000" cy="4625609"/>
          </a:xfrm>
        </p:spPr>
        <p:txBody>
          <a:bodyPr/>
          <a:lstStyle/>
          <a:p>
            <a:r>
              <a:rPr lang="en-US" dirty="0" smtClean="0"/>
              <a:t>Best      around 0.75</a:t>
            </a:r>
          </a:p>
          <a:p>
            <a:endParaRPr lang="en-US" dirty="0" smtClean="0"/>
          </a:p>
          <a:p>
            <a:r>
              <a:rPr lang="en-US" dirty="0" smtClean="0"/>
              <a:t>Smaller threshold</a:t>
            </a:r>
          </a:p>
          <a:p>
            <a:pPr lvl="1"/>
            <a:r>
              <a:rPr lang="en-US" dirty="0" smtClean="0"/>
              <a:t>Too aggressive</a:t>
            </a:r>
          </a:p>
          <a:p>
            <a:pPr lvl="1"/>
            <a:endParaRPr lang="en-US" dirty="0" smtClean="0"/>
          </a:p>
          <a:p>
            <a:r>
              <a:rPr lang="en-US" dirty="0" smtClean="0"/>
              <a:t>Larger threshold</a:t>
            </a:r>
          </a:p>
          <a:p>
            <a:pPr lvl="1"/>
            <a:r>
              <a:rPr lang="en-US" dirty="0" smtClean="0"/>
              <a:t>Too conservative</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18</a:t>
            </a:fld>
            <a:endParaRPr lang="en-US" sz="1200" kern="1200">
              <a:solidFill>
                <a:prstClr val="black">
                  <a:tint val="95000"/>
                </a:prstClr>
              </a:solidFill>
              <a:latin typeface="Corbel"/>
              <a:ea typeface="+mn-ea"/>
              <a:cs typeface="+mn-cs"/>
            </a:endParaRPr>
          </a:p>
        </p:txBody>
      </p:sp>
      <p:pic>
        <p:nvPicPr>
          <p:cNvPr id="7170" name="Picture 2"/>
          <p:cNvPicPr>
            <a:picLocks noChangeAspect="1" noChangeArrowheads="1"/>
          </p:cNvPicPr>
          <p:nvPr/>
        </p:nvPicPr>
        <p:blipFill>
          <a:blip r:embed="rId4"/>
          <a:srcRect l="26563" t="14844" r="12500" b="13672"/>
          <a:stretch>
            <a:fillRect/>
          </a:stretch>
        </p:blipFill>
        <p:spPr bwMode="auto">
          <a:xfrm>
            <a:off x="228600" y="1752600"/>
            <a:ext cx="4953000" cy="4648200"/>
          </a:xfrm>
          <a:prstGeom prst="rect">
            <a:avLst/>
          </a:prstGeom>
          <a:noFill/>
          <a:ln w="9525">
            <a:noFill/>
            <a:miter lim="800000"/>
            <a:headEnd/>
            <a:tailEnd/>
          </a:ln>
        </p:spPr>
      </p:pic>
      <p:graphicFrame>
        <p:nvGraphicFramePr>
          <p:cNvPr id="10" name="Object 9"/>
          <p:cNvGraphicFramePr>
            <a:graphicFrameLocks noChangeAspect="1"/>
          </p:cNvGraphicFramePr>
          <p:nvPr/>
        </p:nvGraphicFramePr>
        <p:xfrm>
          <a:off x="6477000" y="1885373"/>
          <a:ext cx="374650" cy="476827"/>
        </p:xfrm>
        <a:graphic>
          <a:graphicData uri="http://schemas.openxmlformats.org/presentationml/2006/ole">
            <p:oleObj spid="_x0000_s7171" name="Equation" r:id="rId5" imgW="139680" imgH="17748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Comparison</a:t>
            </a:r>
            <a:endParaRPr lang="en-US" dirty="0"/>
          </a:p>
        </p:txBody>
      </p:sp>
      <p:sp>
        <p:nvSpPr>
          <p:cNvPr id="3" name="Content Placeholder 2"/>
          <p:cNvSpPr>
            <a:spLocks noGrp="1"/>
          </p:cNvSpPr>
          <p:nvPr>
            <p:ph idx="1"/>
          </p:nvPr>
        </p:nvSpPr>
        <p:spPr/>
        <p:txBody>
          <a:bodyPr/>
          <a:lstStyle/>
          <a:p>
            <a:r>
              <a:rPr lang="en-US" dirty="0" smtClean="0"/>
              <a:t>Comparison with sort-based approaches</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19</a:t>
            </a:fld>
            <a:endParaRPr lang="en-US" sz="1200" kern="1200">
              <a:solidFill>
                <a:prstClr val="black">
                  <a:tint val="95000"/>
                </a:prstClr>
              </a:solidFill>
              <a:latin typeface="Corbel"/>
              <a:ea typeface="+mn-ea"/>
              <a:cs typeface="+mn-cs"/>
            </a:endParaRPr>
          </a:p>
        </p:txBody>
      </p:sp>
      <p:pic>
        <p:nvPicPr>
          <p:cNvPr id="8194" name="Picture 2"/>
          <p:cNvPicPr>
            <a:picLocks noChangeAspect="1" noChangeArrowheads="1"/>
          </p:cNvPicPr>
          <p:nvPr/>
        </p:nvPicPr>
        <p:blipFill>
          <a:blip r:embed="rId2"/>
          <a:srcRect l="28437" t="32422" r="11563" b="10156"/>
          <a:stretch>
            <a:fillRect/>
          </a:stretch>
        </p:blipFill>
        <p:spPr bwMode="auto">
          <a:xfrm>
            <a:off x="1905000" y="2590800"/>
            <a:ext cx="4876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tretch>
            <a:fillRect/>
          </a:stretch>
        </p:blipFill>
        <p:spPr bwMode="auto">
          <a:xfrm>
            <a:off x="6217920" y="2670048"/>
            <a:ext cx="2648005" cy="41330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Search Results for “CIKM”</a:t>
            </a:r>
            <a:endParaRPr lang="en-US" dirty="0"/>
          </a:p>
        </p:txBody>
      </p:sp>
      <p:pic>
        <p:nvPicPr>
          <p:cNvPr id="1027" name="Picture 3"/>
          <p:cNvPicPr>
            <a:picLocks noChangeAspect="1" noChangeArrowheads="1"/>
          </p:cNvPicPr>
          <p:nvPr/>
        </p:nvPicPr>
        <p:blipFill>
          <a:blip r:embed="rId4" cstate="print"/>
          <a:stretch>
            <a:fillRect/>
          </a:stretch>
        </p:blipFill>
        <p:spPr bwMode="auto">
          <a:xfrm>
            <a:off x="1066800" y="2438400"/>
            <a:ext cx="5257800" cy="3913512"/>
          </a:xfrm>
          <a:prstGeom prst="rect">
            <a:avLst/>
          </a:prstGeom>
          <a:noFill/>
          <a:ln w="6350">
            <a:solidFill>
              <a:schemeClr val="tx1"/>
            </a:solidFill>
            <a:miter lim="800000"/>
            <a:headEnd/>
            <a:tailEnd/>
          </a:ln>
        </p:spPr>
      </p:pic>
      <p:sp>
        <p:nvSpPr>
          <p:cNvPr id="6" name="Date Placeholder 5"/>
          <p:cNvSpPr>
            <a:spLocks noGrp="1"/>
          </p:cNvSpPr>
          <p:nvPr>
            <p:ph type="dt" sz="half" idx="10"/>
          </p:nvPr>
        </p:nvSpPr>
        <p:spPr/>
        <p:txBody>
          <a:bodyPr/>
          <a:lstStyle/>
          <a:p>
            <a:fld id="{64A77821-246F-47F7-8AB0-5C106257F15A}" type="datetime1">
              <a:rPr lang="en-US" smtClean="0"/>
              <a:pPr/>
              <a:t>11/4/2009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
        <p:nvSpPr>
          <p:cNvPr id="8" name="Footer Placeholder 7"/>
          <p:cNvSpPr>
            <a:spLocks noGrp="1"/>
          </p:cNvSpPr>
          <p:nvPr>
            <p:ph type="ftr" sz="quarter" idx="11"/>
          </p:nvPr>
        </p:nvSpPr>
        <p:spPr/>
        <p:txBody>
          <a:bodyPr/>
          <a:lstStyle/>
          <a:p>
            <a:r>
              <a:rPr lang="it-IT" dirty="0" smtClean="0"/>
              <a:t>CIKM'09, </a:t>
            </a:r>
            <a:r>
              <a:rPr lang="it-IT" dirty="0" smtClean="0"/>
              <a:t>Hong Kong, China</a:t>
            </a:r>
            <a:endParaRPr lang="en-US" dirty="0"/>
          </a:p>
        </p:txBody>
      </p:sp>
      <p:sp>
        <p:nvSpPr>
          <p:cNvPr id="12" name="TextBox 11"/>
          <p:cNvSpPr txBox="1"/>
          <p:nvPr/>
        </p:nvSpPr>
        <p:spPr>
          <a:xfrm>
            <a:off x="6324600" y="2404872"/>
            <a:ext cx="2362200" cy="369332"/>
          </a:xfrm>
          <a:prstGeom prst="rect">
            <a:avLst/>
          </a:prstGeom>
          <a:noFill/>
        </p:spPr>
        <p:txBody>
          <a:bodyPr wrap="square" rtlCol="0">
            <a:spAutoFit/>
          </a:bodyPr>
          <a:lstStyle/>
          <a:p>
            <a:pPr algn="ctr"/>
            <a:r>
              <a:rPr lang="en-US" dirty="0" smtClean="0">
                <a:solidFill>
                  <a:srgbClr val="7030A0"/>
                </a:solidFill>
              </a:rPr>
              <a:t># of clicks received</a:t>
            </a:r>
            <a:endParaRPr lang="en-US"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Post-rank reordering: an </a:t>
            </a:r>
            <a:r>
              <a:rPr lang="en-US" dirty="0" smtClean="0"/>
              <a:t>“always-on” component </a:t>
            </a:r>
            <a:r>
              <a:rPr lang="en-US" dirty="0" smtClean="0"/>
              <a:t>to resolve misalignments between search engines and end users.</a:t>
            </a:r>
          </a:p>
          <a:p>
            <a:r>
              <a:rPr lang="en-US" dirty="0" smtClean="0"/>
              <a:t>A CCM preference probability-based approach gives good results</a:t>
            </a:r>
          </a:p>
          <a:p>
            <a:r>
              <a:rPr lang="en-US" dirty="0" smtClean="0"/>
              <a:t>Two approximation schemes for the efficiency of computing PP at runtime</a:t>
            </a:r>
          </a:p>
          <a:p>
            <a:r>
              <a:rPr lang="en-US" dirty="0" smtClean="0"/>
              <a:t>Orthogonal to click modeling</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20</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tretch>
            <a:fillRect/>
          </a:stretch>
        </p:blipFill>
        <p:spPr bwMode="auto">
          <a:xfrm>
            <a:off x="6217920" y="2670048"/>
            <a:ext cx="2648005" cy="41330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Adapt ranking to user clicks?</a:t>
            </a:r>
            <a:endParaRPr lang="en-US" dirty="0"/>
          </a:p>
        </p:txBody>
      </p:sp>
      <p:pic>
        <p:nvPicPr>
          <p:cNvPr id="1027" name="Picture 3"/>
          <p:cNvPicPr>
            <a:picLocks noChangeAspect="1" noChangeArrowheads="1"/>
          </p:cNvPicPr>
          <p:nvPr/>
        </p:nvPicPr>
        <p:blipFill>
          <a:blip r:embed="rId4" cstate="print"/>
          <a:stretch>
            <a:fillRect/>
          </a:stretch>
        </p:blipFill>
        <p:spPr bwMode="auto">
          <a:xfrm>
            <a:off x="1066800" y="2438400"/>
            <a:ext cx="5257800" cy="3913512"/>
          </a:xfrm>
          <a:prstGeom prst="rect">
            <a:avLst/>
          </a:prstGeom>
          <a:noFill/>
          <a:ln w="6350">
            <a:solidFill>
              <a:schemeClr val="tx1"/>
            </a:solidFill>
            <a:miter lim="800000"/>
            <a:headEnd/>
            <a:tailEnd/>
          </a:ln>
        </p:spPr>
      </p:pic>
      <p:sp>
        <p:nvSpPr>
          <p:cNvPr id="6" name="Date Placeholder 5"/>
          <p:cNvSpPr>
            <a:spLocks noGrp="1"/>
          </p:cNvSpPr>
          <p:nvPr>
            <p:ph type="dt" sz="half" idx="10"/>
          </p:nvPr>
        </p:nvSpPr>
        <p:spPr/>
        <p:txBody>
          <a:bodyPr/>
          <a:lstStyle/>
          <a:p>
            <a:fld id="{51EAD256-FA53-4DF9-9670-8F2DA71849C3}" type="datetime1">
              <a:rPr lang="en-US" smtClean="0"/>
              <a:pPr/>
              <a:t>11/4/2009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
        <p:nvSpPr>
          <p:cNvPr id="8" name="Footer Placeholder 7"/>
          <p:cNvSpPr>
            <a:spLocks noGrp="1"/>
          </p:cNvSpPr>
          <p:nvPr>
            <p:ph type="ftr" sz="quarter" idx="11"/>
          </p:nvPr>
        </p:nvSpPr>
        <p:spPr/>
        <p:txBody>
          <a:bodyPr/>
          <a:lstStyle/>
          <a:p>
            <a:r>
              <a:rPr lang="it-IT" dirty="0" smtClean="0"/>
              <a:t>CIKM'09, </a:t>
            </a:r>
            <a:r>
              <a:rPr lang="it-IT" dirty="0" smtClean="0"/>
              <a:t>Hong Kong, China</a:t>
            </a:r>
            <a:endParaRPr lang="en-US" dirty="0"/>
          </a:p>
        </p:txBody>
      </p:sp>
      <p:sp>
        <p:nvSpPr>
          <p:cNvPr id="12" name="TextBox 11"/>
          <p:cNvSpPr txBox="1"/>
          <p:nvPr/>
        </p:nvSpPr>
        <p:spPr>
          <a:xfrm>
            <a:off x="6324600" y="2404872"/>
            <a:ext cx="2362200" cy="369332"/>
          </a:xfrm>
          <a:prstGeom prst="rect">
            <a:avLst/>
          </a:prstGeom>
          <a:noFill/>
        </p:spPr>
        <p:txBody>
          <a:bodyPr wrap="square" rtlCol="0">
            <a:spAutoFit/>
          </a:bodyPr>
          <a:lstStyle/>
          <a:p>
            <a:pPr algn="ctr"/>
            <a:r>
              <a:rPr lang="en-US" dirty="0" smtClean="0">
                <a:solidFill>
                  <a:srgbClr val="7030A0"/>
                </a:solidFill>
              </a:rPr>
              <a:t># of clicks received</a:t>
            </a:r>
            <a:endParaRPr lang="en-US" dirty="0">
              <a:solidFill>
                <a:srgbClr val="7030A0"/>
              </a:solidFill>
            </a:endParaRPr>
          </a:p>
        </p:txBody>
      </p:sp>
      <p:sp>
        <p:nvSpPr>
          <p:cNvPr id="10" name="Rounded Rectangle 9"/>
          <p:cNvSpPr/>
          <p:nvPr/>
        </p:nvSpPr>
        <p:spPr>
          <a:xfrm>
            <a:off x="2209800" y="5105400"/>
            <a:ext cx="3886200" cy="609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930893" y="2601157"/>
            <a:ext cx="341790" cy="2503503"/>
          </a:xfrm>
          <a:custGeom>
            <a:avLst/>
            <a:gdLst>
              <a:gd name="connsiteX0" fmla="*/ 315157 w 341790"/>
              <a:gd name="connsiteY0" fmla="*/ 2503503 h 2503503"/>
              <a:gd name="connsiteX1" fmla="*/ 4439 w 341790"/>
              <a:gd name="connsiteY1" fmla="*/ 1171853 h 2503503"/>
              <a:gd name="connsiteX2" fmla="*/ 341790 w 341790"/>
              <a:gd name="connsiteY2" fmla="*/ 0 h 2503503"/>
            </a:gdLst>
            <a:ahLst/>
            <a:cxnLst>
              <a:cxn ang="0">
                <a:pos x="connsiteX0" y="connsiteY0"/>
              </a:cxn>
              <a:cxn ang="0">
                <a:pos x="connsiteX1" y="connsiteY1"/>
              </a:cxn>
              <a:cxn ang="0">
                <a:pos x="connsiteX2" y="connsiteY2"/>
              </a:cxn>
            </a:cxnLst>
            <a:rect l="l" t="t" r="r" b="b"/>
            <a:pathLst>
              <a:path w="341790" h="2503503">
                <a:moveTo>
                  <a:pt x="315157" y="2503503"/>
                </a:moveTo>
                <a:cubicBezTo>
                  <a:pt x="157578" y="2046303"/>
                  <a:pt x="0" y="1589103"/>
                  <a:pt x="4439" y="1171853"/>
                </a:cubicBezTo>
                <a:cubicBezTo>
                  <a:pt x="8878" y="754603"/>
                  <a:pt x="175334" y="377301"/>
                  <a:pt x="341790" y="0"/>
                </a:cubicBezTo>
              </a:path>
            </a:pathLst>
          </a:custGeom>
          <a:ln w="222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8293608" y="5303520"/>
            <a:ext cx="359664" cy="304800"/>
          </a:xfrm>
          <a:prstGeom prst="ellipse">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stretch>
            <a:fillRect/>
          </a:stretch>
        </p:blipFill>
        <p:spPr bwMode="auto">
          <a:xfrm>
            <a:off x="6217920" y="2670048"/>
            <a:ext cx="2648004" cy="41330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Tools needed for non-trivial cases</a:t>
            </a:r>
            <a:endParaRPr lang="en-US" dirty="0"/>
          </a:p>
        </p:txBody>
      </p:sp>
      <p:pic>
        <p:nvPicPr>
          <p:cNvPr id="1027" name="Picture 3"/>
          <p:cNvPicPr>
            <a:picLocks noChangeAspect="1" noChangeArrowheads="1"/>
          </p:cNvPicPr>
          <p:nvPr/>
        </p:nvPicPr>
        <p:blipFill>
          <a:blip r:embed="rId4" cstate="print"/>
          <a:stretch>
            <a:fillRect/>
          </a:stretch>
        </p:blipFill>
        <p:spPr bwMode="auto">
          <a:xfrm>
            <a:off x="1066800" y="2438400"/>
            <a:ext cx="5257800" cy="3913512"/>
          </a:xfrm>
          <a:prstGeom prst="rect">
            <a:avLst/>
          </a:prstGeom>
          <a:noFill/>
          <a:ln w="6350">
            <a:solidFill>
              <a:schemeClr val="tx1"/>
            </a:solidFill>
            <a:miter lim="800000"/>
            <a:headEnd/>
            <a:tailEnd/>
          </a:ln>
        </p:spPr>
      </p:pic>
      <p:sp>
        <p:nvSpPr>
          <p:cNvPr id="6" name="Date Placeholder 5"/>
          <p:cNvSpPr>
            <a:spLocks noGrp="1"/>
          </p:cNvSpPr>
          <p:nvPr>
            <p:ph type="dt" sz="half" idx="10"/>
          </p:nvPr>
        </p:nvSpPr>
        <p:spPr/>
        <p:txBody>
          <a:bodyPr/>
          <a:lstStyle/>
          <a:p>
            <a:fld id="{E3BA1430-CEDC-4291-8879-ADCA66AFCD1C}" type="datetime1">
              <a:rPr lang="en-US" smtClean="0"/>
              <a:pPr/>
              <a:t>11/4/2009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Footer Placeholder 7"/>
          <p:cNvSpPr>
            <a:spLocks noGrp="1"/>
          </p:cNvSpPr>
          <p:nvPr>
            <p:ph type="ftr" sz="quarter" idx="11"/>
          </p:nvPr>
        </p:nvSpPr>
        <p:spPr/>
        <p:txBody>
          <a:bodyPr/>
          <a:lstStyle/>
          <a:p>
            <a:r>
              <a:rPr lang="it-IT" dirty="0" smtClean="0"/>
              <a:t>CIKM'09, </a:t>
            </a:r>
            <a:r>
              <a:rPr lang="it-IT" dirty="0" smtClean="0"/>
              <a:t>Hong Kong, China</a:t>
            </a:r>
            <a:endParaRPr lang="en-US" dirty="0"/>
          </a:p>
        </p:txBody>
      </p:sp>
      <p:sp>
        <p:nvSpPr>
          <p:cNvPr id="12" name="TextBox 11"/>
          <p:cNvSpPr txBox="1"/>
          <p:nvPr/>
        </p:nvSpPr>
        <p:spPr>
          <a:xfrm>
            <a:off x="6324600" y="2404872"/>
            <a:ext cx="2362200" cy="369332"/>
          </a:xfrm>
          <a:prstGeom prst="rect">
            <a:avLst/>
          </a:prstGeom>
          <a:noFill/>
        </p:spPr>
        <p:txBody>
          <a:bodyPr wrap="square" rtlCol="0">
            <a:spAutoFit/>
          </a:bodyPr>
          <a:lstStyle/>
          <a:p>
            <a:pPr algn="ctr"/>
            <a:r>
              <a:rPr lang="en-US" dirty="0" smtClean="0">
                <a:solidFill>
                  <a:srgbClr val="7030A0"/>
                </a:solidFill>
              </a:rPr>
              <a:t># of clicks received</a:t>
            </a:r>
            <a:endParaRPr lang="en-US" dirty="0">
              <a:solidFill>
                <a:srgbClr val="7030A0"/>
              </a:solidFill>
            </a:endParaRPr>
          </a:p>
        </p:txBody>
      </p:sp>
      <p:sp>
        <p:nvSpPr>
          <p:cNvPr id="10" name="Rounded Rectangle 9"/>
          <p:cNvSpPr/>
          <p:nvPr/>
        </p:nvSpPr>
        <p:spPr>
          <a:xfrm>
            <a:off x="2209800" y="5105400"/>
            <a:ext cx="3886200" cy="609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930893" y="2601157"/>
            <a:ext cx="341790" cy="2503503"/>
          </a:xfrm>
          <a:custGeom>
            <a:avLst/>
            <a:gdLst>
              <a:gd name="connsiteX0" fmla="*/ 315157 w 341790"/>
              <a:gd name="connsiteY0" fmla="*/ 2503503 h 2503503"/>
              <a:gd name="connsiteX1" fmla="*/ 4439 w 341790"/>
              <a:gd name="connsiteY1" fmla="*/ 1171853 h 2503503"/>
              <a:gd name="connsiteX2" fmla="*/ 341790 w 341790"/>
              <a:gd name="connsiteY2" fmla="*/ 0 h 2503503"/>
            </a:gdLst>
            <a:ahLst/>
            <a:cxnLst>
              <a:cxn ang="0">
                <a:pos x="connsiteX0" y="connsiteY0"/>
              </a:cxn>
              <a:cxn ang="0">
                <a:pos x="connsiteX1" y="connsiteY1"/>
              </a:cxn>
              <a:cxn ang="0">
                <a:pos x="connsiteX2" y="connsiteY2"/>
              </a:cxn>
            </a:cxnLst>
            <a:rect l="l" t="t" r="r" b="b"/>
            <a:pathLst>
              <a:path w="341790" h="2503503">
                <a:moveTo>
                  <a:pt x="315157" y="2503503"/>
                </a:moveTo>
                <a:cubicBezTo>
                  <a:pt x="157578" y="2046303"/>
                  <a:pt x="0" y="1589103"/>
                  <a:pt x="4439" y="1171853"/>
                </a:cubicBezTo>
                <a:cubicBezTo>
                  <a:pt x="8878" y="754603"/>
                  <a:pt x="175334" y="377301"/>
                  <a:pt x="341790" y="0"/>
                </a:cubicBezTo>
              </a:path>
            </a:pathLst>
          </a:custGeom>
          <a:ln w="222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4"/>
          <p:cNvPicPr>
            <a:picLocks noChangeAspect="1" noChangeArrowheads="1"/>
          </p:cNvPicPr>
          <p:nvPr/>
        </p:nvPicPr>
        <p:blipFill>
          <a:blip r:embed="rId5" cstate="print"/>
          <a:srcRect/>
          <a:stretch>
            <a:fillRect/>
          </a:stretch>
        </p:blipFill>
        <p:spPr bwMode="auto">
          <a:xfrm>
            <a:off x="1447800" y="3886200"/>
            <a:ext cx="419142" cy="79025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Post-rank Reordering</a:t>
            </a:r>
            <a:endParaRPr lang="en-US" dirty="0"/>
          </a:p>
        </p:txBody>
      </p:sp>
      <p:sp>
        <p:nvSpPr>
          <p:cNvPr id="3" name="Content Placeholder 2"/>
          <p:cNvSpPr>
            <a:spLocks noGrp="1"/>
          </p:cNvSpPr>
          <p:nvPr>
            <p:ph idx="1"/>
          </p:nvPr>
        </p:nvSpPr>
        <p:spPr/>
        <p:txBody>
          <a:bodyPr>
            <a:normAutofit/>
          </a:bodyPr>
          <a:lstStyle/>
          <a:p>
            <a:r>
              <a:rPr lang="en-US" dirty="0" smtClean="0"/>
              <a:t>Reorder search results pairs based </a:t>
            </a:r>
            <a:r>
              <a:rPr lang="en-US" dirty="0" smtClean="0"/>
              <a:t>on </a:t>
            </a:r>
            <a:r>
              <a:rPr lang="en-US" dirty="0" smtClean="0"/>
              <a:t>user preferences as cast through clicks</a:t>
            </a:r>
          </a:p>
          <a:p>
            <a:pPr lvl="1"/>
            <a:r>
              <a:rPr lang="en-US" dirty="0" smtClean="0"/>
              <a:t>Respect the original ranking </a:t>
            </a:r>
          </a:p>
          <a:p>
            <a:pPr lvl="1"/>
            <a:r>
              <a:rPr lang="en-US" dirty="0" smtClean="0"/>
              <a:t>Unless clicks strongly indicate the other way</a:t>
            </a:r>
          </a:p>
          <a:p>
            <a:r>
              <a:rPr lang="en-US" dirty="0" smtClean="0"/>
              <a:t>Requirements</a:t>
            </a:r>
          </a:p>
          <a:p>
            <a:pPr lvl="1"/>
            <a:r>
              <a:rPr lang="en-US" dirty="0" smtClean="0"/>
              <a:t>Deriving preference from user clicks</a:t>
            </a:r>
          </a:p>
          <a:p>
            <a:pPr lvl="1"/>
            <a:r>
              <a:rPr lang="en-US" dirty="0" smtClean="0"/>
              <a:t>Efficient preference computation at runtime</a:t>
            </a:r>
          </a:p>
          <a:p>
            <a:pPr lvl="1"/>
            <a:r>
              <a:rPr lang="en-US" dirty="0" smtClean="0"/>
              <a:t>Threshold: when to swap</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5</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Primer on Click Chain Model</a:t>
            </a:r>
          </a:p>
          <a:p>
            <a:r>
              <a:rPr lang="en-US" dirty="0" smtClean="0"/>
              <a:t>Preference Probability from CCM and its approximation at runtime</a:t>
            </a:r>
          </a:p>
          <a:p>
            <a:r>
              <a:rPr lang="en-US" dirty="0" smtClean="0"/>
              <a:t>Experiments</a:t>
            </a:r>
          </a:p>
          <a:p>
            <a:r>
              <a:rPr lang="en-US" dirty="0" smtClean="0"/>
              <a:t>Conclusion</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6</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Primer on Click Chain Model</a:t>
            </a:r>
          </a:p>
          <a:p>
            <a:r>
              <a:rPr lang="en-US" dirty="0" smtClean="0"/>
              <a:t>Preference Probability from CCM and its approximation at runtime</a:t>
            </a:r>
          </a:p>
          <a:p>
            <a:r>
              <a:rPr lang="en-US" dirty="0" smtClean="0"/>
              <a:t>Experiments</a:t>
            </a:r>
          </a:p>
          <a:p>
            <a:r>
              <a:rPr lang="en-US" dirty="0" smtClean="0"/>
              <a:t>Conclusion</a:t>
            </a:r>
            <a:endParaRPr lang="en-US" dirty="0"/>
          </a:p>
        </p:txBody>
      </p:sp>
      <p:sp>
        <p:nvSpPr>
          <p:cNvPr id="4" name="Date Placeholder 3"/>
          <p:cNvSpPr>
            <a:spLocks noGrp="1"/>
          </p:cNvSpPr>
          <p:nvPr>
            <p:ph type="dt" sz="half" idx="10"/>
          </p:nvPr>
        </p:nvSpPr>
        <p:spPr/>
        <p:txBody>
          <a:bodyPr/>
          <a:lstStyle/>
          <a:p>
            <a:pPr algn="l" rtl="0"/>
            <a:fld id="{F212A703-D5A6-46D1-BF81-099DCFB0EECC}" type="datetime1">
              <a:rPr lang="en-US" sz="1200" kern="1200" smtClean="0">
                <a:solidFill>
                  <a:prstClr val="black">
                    <a:tint val="95000"/>
                  </a:prstClr>
                </a:solidFill>
                <a:latin typeface="Corbel"/>
                <a:ea typeface="+mn-ea"/>
                <a:cs typeface="+mn-cs"/>
              </a:rPr>
              <a:pPr algn="l" rtl="0"/>
              <a:t>11/4/2009</a:t>
            </a:fld>
            <a:endParaRPr lang="en-US" sz="1200" kern="1200">
              <a:solidFill>
                <a:prstClr val="black">
                  <a:tint val="95000"/>
                </a:prstClr>
              </a:solidFill>
              <a:latin typeface="Corbel"/>
              <a:ea typeface="+mn-ea"/>
              <a:cs typeface="+mn-cs"/>
            </a:endParaRPr>
          </a:p>
        </p:txBody>
      </p:sp>
      <p:sp>
        <p:nvSpPr>
          <p:cNvPr id="5" name="Footer Placeholder 4"/>
          <p:cNvSpPr>
            <a:spLocks noGrp="1"/>
          </p:cNvSpPr>
          <p:nvPr>
            <p:ph type="ftr" sz="quarter" idx="11"/>
          </p:nvPr>
        </p:nvSpPr>
        <p:spPr/>
        <p:txBody>
          <a:bodyPr/>
          <a:lstStyle/>
          <a:p>
            <a:pPr algn="l" rtl="0"/>
            <a:r>
              <a:rPr lang="it-IT" sz="1200" kern="1200" dirty="0" smtClean="0">
                <a:solidFill>
                  <a:prstClr val="black">
                    <a:tint val="95000"/>
                  </a:prstClr>
                </a:solidFill>
                <a:latin typeface="Corbel"/>
                <a:ea typeface="+mn-ea"/>
                <a:cs typeface="+mn-cs"/>
              </a:rPr>
              <a:t>CIKM'09, Hong Kong, China</a:t>
            </a:r>
            <a:endParaRPr lang="en-US" sz="1200" kern="1200" dirty="0">
              <a:solidFill>
                <a:prstClr val="black">
                  <a:tint val="95000"/>
                </a:prstClr>
              </a:solidFill>
              <a:latin typeface="Corbel"/>
              <a:ea typeface="+mn-ea"/>
              <a:cs typeface="+mn-cs"/>
            </a:endParaRPr>
          </a:p>
        </p:txBody>
      </p:sp>
      <p:sp>
        <p:nvSpPr>
          <p:cNvPr id="6" name="Slide Number Placeholder 5"/>
          <p:cNvSpPr>
            <a:spLocks noGrp="1"/>
          </p:cNvSpPr>
          <p:nvPr>
            <p:ph type="sldNum" sz="quarter" idx="12"/>
          </p:nvPr>
        </p:nvSpPr>
        <p:spPr/>
        <p:txBody>
          <a:bodyPr/>
          <a:lstStyle/>
          <a:p>
            <a:pPr algn="r" rtl="0"/>
            <a:fld id="{B6F15528-21DE-4FAA-801E-634DDDAF4B2B}" type="slidenum">
              <a:rPr lang="en-US" sz="1200" kern="1200" smtClean="0">
                <a:solidFill>
                  <a:prstClr val="black">
                    <a:tint val="95000"/>
                  </a:prstClr>
                </a:solidFill>
                <a:latin typeface="Corbel"/>
                <a:ea typeface="+mn-ea"/>
                <a:cs typeface="+mn-cs"/>
              </a:rPr>
              <a:pPr algn="r" rtl="0"/>
              <a:t>7</a:t>
            </a:fld>
            <a:endParaRPr lang="en-US" sz="1200" kern="1200">
              <a:solidFill>
                <a:prstClr val="black">
                  <a:tint val="95000"/>
                </a:prstClr>
              </a:solidFill>
              <a:latin typeface="Corbe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F74335"/>
                                        </p:clrVal>
                                      </p:to>
                                    </p:set>
                                    <p:set>
                                      <p:cBhvr>
                                        <p:cTn id="7" dur="500" fill="hold"/>
                                        <p:tgtEl>
                                          <p:spTgt spid="3">
                                            <p:txEl>
                                              <p:pRg st="0" end="0"/>
                                            </p:txEl>
                                          </p:spTgt>
                                        </p:tgtEl>
                                        <p:attrNameLst>
                                          <p:attrName>fillcolor</p:attrName>
                                        </p:attrNameLst>
                                      </p:cBhvr>
                                      <p:to>
                                        <p:clrVal>
                                          <a:srgbClr val="F74335"/>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Refresher on Bayesian </a:t>
            </a:r>
            <a:r>
              <a:rPr lang="en-US" dirty="0" smtClean="0"/>
              <a:t>Statistics</a:t>
            </a:r>
            <a:endParaRPr lang="en-US" dirty="0"/>
          </a:p>
        </p:txBody>
      </p:sp>
      <p:grpSp>
        <p:nvGrpSpPr>
          <p:cNvPr id="3" name="Group 75"/>
          <p:cNvGrpSpPr/>
          <p:nvPr/>
        </p:nvGrpSpPr>
        <p:grpSpPr>
          <a:xfrm>
            <a:off x="457200" y="1143000"/>
            <a:ext cx="8229600" cy="5486400"/>
            <a:chOff x="0" y="543894"/>
            <a:chExt cx="9144000" cy="6314106"/>
          </a:xfrm>
        </p:grpSpPr>
        <p:grpSp>
          <p:nvGrpSpPr>
            <p:cNvPr id="4" name="Group 39"/>
            <p:cNvGrpSpPr/>
            <p:nvPr/>
          </p:nvGrpSpPr>
          <p:grpSpPr>
            <a:xfrm>
              <a:off x="0" y="543894"/>
              <a:ext cx="9144000" cy="6314106"/>
              <a:chOff x="0" y="543894"/>
              <a:chExt cx="9144000" cy="6314106"/>
            </a:xfrm>
          </p:grpSpPr>
          <p:pic>
            <p:nvPicPr>
              <p:cNvPr id="41" name="Picture 2" descr="C:\Program Files\Microsoft Office\MEDIA\CAGCAT10\j0301252.wmf"/>
              <p:cNvPicPr>
                <a:picLocks noChangeAspect="1" noChangeArrowheads="1"/>
              </p:cNvPicPr>
              <p:nvPr/>
            </p:nvPicPr>
            <p:blipFill>
              <a:blip r:embed="rId3"/>
              <a:srcRect/>
              <a:stretch>
                <a:fillRect/>
              </a:stretch>
            </p:blipFill>
            <p:spPr bwMode="auto">
              <a:xfrm flipH="1">
                <a:off x="0" y="3429000"/>
                <a:ext cx="2224911" cy="1905000"/>
              </a:xfrm>
              <a:prstGeom prst="rect">
                <a:avLst/>
              </a:prstGeom>
              <a:noFill/>
            </p:spPr>
          </p:pic>
          <p:pic>
            <p:nvPicPr>
              <p:cNvPr id="42" name="Picture 41" descr="coin_toss.jpg"/>
              <p:cNvPicPr>
                <a:picLocks noChangeAspect="1"/>
              </p:cNvPicPr>
              <p:nvPr/>
            </p:nvPicPr>
            <p:blipFill>
              <a:blip r:embed="rId4"/>
              <a:stretch>
                <a:fillRect/>
              </a:stretch>
            </p:blipFill>
            <p:spPr>
              <a:xfrm>
                <a:off x="4038600" y="5038000"/>
                <a:ext cx="1155700" cy="1820000"/>
              </a:xfrm>
              <a:prstGeom prst="rect">
                <a:avLst/>
              </a:prstGeom>
            </p:spPr>
          </p:pic>
          <p:pic>
            <p:nvPicPr>
              <p:cNvPr id="43" name="Picture 42" descr="bayes.jpg"/>
              <p:cNvPicPr>
                <a:picLocks noChangeAspect="1"/>
              </p:cNvPicPr>
              <p:nvPr/>
            </p:nvPicPr>
            <p:blipFill>
              <a:blip r:embed="rId5"/>
              <a:stretch>
                <a:fillRect/>
              </a:stretch>
            </p:blipFill>
            <p:spPr>
              <a:xfrm>
                <a:off x="7162800" y="3124200"/>
                <a:ext cx="1828800" cy="1960880"/>
              </a:xfrm>
              <a:prstGeom prst="rect">
                <a:avLst/>
              </a:prstGeom>
            </p:spPr>
          </p:pic>
          <p:pic>
            <p:nvPicPr>
              <p:cNvPr id="44" name="Picture 43" descr="head.gif"/>
              <p:cNvPicPr>
                <a:picLocks noChangeAspect="1"/>
              </p:cNvPicPr>
              <p:nvPr/>
            </p:nvPicPr>
            <p:blipFill>
              <a:blip r:embed="rId6"/>
              <a:stretch>
                <a:fillRect/>
              </a:stretch>
            </p:blipFill>
            <p:spPr>
              <a:xfrm>
                <a:off x="2514600" y="3882566"/>
                <a:ext cx="728662" cy="765634"/>
              </a:xfrm>
              <a:prstGeom prst="rect">
                <a:avLst/>
              </a:prstGeom>
            </p:spPr>
          </p:pic>
          <p:pic>
            <p:nvPicPr>
              <p:cNvPr id="45" name="Picture 44" descr="head.gif"/>
              <p:cNvPicPr>
                <a:picLocks noChangeAspect="1"/>
              </p:cNvPicPr>
              <p:nvPr/>
            </p:nvPicPr>
            <p:blipFill>
              <a:blip r:embed="rId6"/>
              <a:stretch>
                <a:fillRect/>
              </a:stretch>
            </p:blipFill>
            <p:spPr>
              <a:xfrm>
                <a:off x="3505200" y="3886200"/>
                <a:ext cx="728662" cy="765634"/>
              </a:xfrm>
              <a:prstGeom prst="rect">
                <a:avLst/>
              </a:prstGeom>
            </p:spPr>
          </p:pic>
          <p:pic>
            <p:nvPicPr>
              <p:cNvPr id="46" name="Picture 45" descr="head.gif"/>
              <p:cNvPicPr>
                <a:picLocks noChangeAspect="1"/>
              </p:cNvPicPr>
              <p:nvPr/>
            </p:nvPicPr>
            <p:blipFill>
              <a:blip r:embed="rId6"/>
              <a:stretch>
                <a:fillRect/>
              </a:stretch>
            </p:blipFill>
            <p:spPr>
              <a:xfrm>
                <a:off x="4419600" y="3886200"/>
                <a:ext cx="728662" cy="765634"/>
              </a:xfrm>
              <a:prstGeom prst="rect">
                <a:avLst/>
              </a:prstGeom>
            </p:spPr>
          </p:pic>
          <p:pic>
            <p:nvPicPr>
              <p:cNvPr id="47" name="Picture 46" descr="head.gif"/>
              <p:cNvPicPr>
                <a:picLocks noChangeAspect="1"/>
              </p:cNvPicPr>
              <p:nvPr/>
            </p:nvPicPr>
            <p:blipFill>
              <a:blip r:embed="rId6"/>
              <a:stretch>
                <a:fillRect/>
              </a:stretch>
            </p:blipFill>
            <p:spPr>
              <a:xfrm>
                <a:off x="6324600" y="3886200"/>
                <a:ext cx="728662" cy="765634"/>
              </a:xfrm>
              <a:prstGeom prst="rect">
                <a:avLst/>
              </a:prstGeom>
            </p:spPr>
          </p:pic>
          <p:pic>
            <p:nvPicPr>
              <p:cNvPr id="48" name="Picture 47" descr="tail.gif"/>
              <p:cNvPicPr>
                <a:picLocks noChangeAspect="1"/>
              </p:cNvPicPr>
              <p:nvPr/>
            </p:nvPicPr>
            <p:blipFill>
              <a:blip r:embed="rId7"/>
              <a:stretch>
                <a:fillRect/>
              </a:stretch>
            </p:blipFill>
            <p:spPr>
              <a:xfrm>
                <a:off x="5407924" y="3886200"/>
                <a:ext cx="717787" cy="728662"/>
              </a:xfrm>
              <a:prstGeom prst="rect">
                <a:avLst/>
              </a:prstGeom>
            </p:spPr>
          </p:pic>
          <p:sp>
            <p:nvSpPr>
              <p:cNvPr id="49" name="Oval Callout 48"/>
              <p:cNvSpPr/>
              <p:nvPr/>
            </p:nvSpPr>
            <p:spPr>
              <a:xfrm>
                <a:off x="533400" y="1828800"/>
                <a:ext cx="2667000" cy="1143000"/>
              </a:xfrm>
              <a:prstGeom prst="wedgeEllipseCallout">
                <a:avLst>
                  <a:gd name="adj1" fmla="val -41404"/>
                  <a:gd name="adj2" fmla="val 1051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0.8</a:t>
                </a:r>
                <a:endParaRPr lang="en-US" sz="4400" dirty="0">
                  <a:solidFill>
                    <a:schemeClr val="tx1"/>
                  </a:solidFill>
                </a:endParaRPr>
              </a:p>
            </p:txBody>
          </p:sp>
          <p:sp>
            <p:nvSpPr>
              <p:cNvPr id="50" name="Cloud Callout 49"/>
              <p:cNvSpPr/>
              <p:nvPr/>
            </p:nvSpPr>
            <p:spPr>
              <a:xfrm>
                <a:off x="4114800" y="990600"/>
                <a:ext cx="5029200" cy="2057400"/>
              </a:xfrm>
              <a:prstGeom prst="cloudCallout">
                <a:avLst>
                  <a:gd name="adj1" fmla="val 21834"/>
                  <a:gd name="adj2" fmla="val 69166"/>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tx1"/>
                  </a:solidFill>
                </a:endParaRPr>
              </a:p>
            </p:txBody>
          </p:sp>
          <p:grpSp>
            <p:nvGrpSpPr>
              <p:cNvPr id="5" name="Group 47"/>
              <p:cNvGrpSpPr/>
              <p:nvPr/>
            </p:nvGrpSpPr>
            <p:grpSpPr>
              <a:xfrm>
                <a:off x="5105404" y="543894"/>
                <a:ext cx="3124196" cy="2187111"/>
                <a:chOff x="5638804" y="772494"/>
                <a:chExt cx="3124196" cy="2187111"/>
              </a:xfrm>
            </p:grpSpPr>
            <p:grpSp>
              <p:nvGrpSpPr>
                <p:cNvPr id="6" name="Group 43"/>
                <p:cNvGrpSpPr/>
                <p:nvPr/>
              </p:nvGrpSpPr>
              <p:grpSpPr>
                <a:xfrm>
                  <a:off x="5638804" y="772494"/>
                  <a:ext cx="1201965" cy="2108816"/>
                  <a:chOff x="4191000" y="-370617"/>
                  <a:chExt cx="1882775" cy="3175729"/>
                </a:xfrm>
              </p:grpSpPr>
              <p:sp>
                <p:nvSpPr>
                  <p:cNvPr id="66" name="Text Box 31"/>
                  <p:cNvSpPr txBox="1">
                    <a:spLocks noChangeArrowheads="1"/>
                  </p:cNvSpPr>
                  <p:nvPr/>
                </p:nvSpPr>
                <p:spPr bwMode="auto">
                  <a:xfrm>
                    <a:off x="4267200" y="2362200"/>
                    <a:ext cx="533400" cy="366712"/>
                  </a:xfrm>
                  <a:prstGeom prst="rect">
                    <a:avLst/>
                  </a:prstGeom>
                  <a:noFill/>
                  <a:ln w="9525" algn="ctr">
                    <a:noFill/>
                    <a:miter lim="800000"/>
                    <a:headEnd/>
                    <a:tailEnd/>
                  </a:ln>
                  <a:effectLst/>
                </p:spPr>
                <p:txBody>
                  <a:bodyPr>
                    <a:spAutoFit/>
                  </a:bodyPr>
                  <a:lstStyle/>
                  <a:p>
                    <a:pPr>
                      <a:spcBef>
                        <a:spcPct val="50000"/>
                      </a:spcBef>
                    </a:pPr>
                    <a:r>
                      <a:rPr lang="en-US" altLang="zh-CN"/>
                      <a:t>0</a:t>
                    </a:r>
                  </a:p>
                </p:txBody>
              </p:sp>
              <p:grpSp>
                <p:nvGrpSpPr>
                  <p:cNvPr id="7" name="Group 10"/>
                  <p:cNvGrpSpPr>
                    <a:grpSpLocks/>
                  </p:cNvGrpSpPr>
                  <p:nvPr/>
                </p:nvGrpSpPr>
                <p:grpSpPr bwMode="auto">
                  <a:xfrm>
                    <a:off x="4549775" y="-370617"/>
                    <a:ext cx="1524000" cy="2852993"/>
                    <a:chOff x="1522" y="858"/>
                    <a:chExt cx="960" cy="2852993"/>
                  </a:xfrm>
                </p:grpSpPr>
                <p:sp>
                  <p:nvSpPr>
                    <p:cNvPr id="72" name="Line 8"/>
                    <p:cNvSpPr>
                      <a:spLocks noChangeShapeType="1"/>
                    </p:cNvSpPr>
                    <p:nvPr/>
                  </p:nvSpPr>
                  <p:spPr bwMode="auto">
                    <a:xfrm>
                      <a:off x="1522" y="2853851"/>
                      <a:ext cx="96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73" name="Line 9"/>
                    <p:cNvSpPr>
                      <a:spLocks noChangeShapeType="1"/>
                    </p:cNvSpPr>
                    <p:nvPr/>
                  </p:nvSpPr>
                  <p:spPr bwMode="auto">
                    <a:xfrm flipV="1">
                      <a:off x="1536" y="858"/>
                      <a:ext cx="0" cy="912"/>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68" name="Line 11"/>
                  <p:cNvSpPr>
                    <a:spLocks noChangeShapeType="1"/>
                  </p:cNvSpPr>
                  <p:nvPr/>
                </p:nvSpPr>
                <p:spPr bwMode="auto">
                  <a:xfrm>
                    <a:off x="4572000" y="1966912"/>
                    <a:ext cx="1143000" cy="0"/>
                  </a:xfrm>
                  <a:prstGeom prst="line">
                    <a:avLst/>
                  </a:prstGeom>
                  <a:noFill/>
                  <a:ln w="31750">
                    <a:solidFill>
                      <a:srgbClr val="0000FF"/>
                    </a:solidFill>
                    <a:round/>
                    <a:headEnd/>
                    <a:tailEnd/>
                  </a:ln>
                  <a:effectLst/>
                </p:spPr>
                <p:txBody>
                  <a:bodyPr wrap="none" anchor="ctr"/>
                  <a:lstStyle/>
                  <a:p>
                    <a:endParaRPr lang="en-US"/>
                  </a:p>
                </p:txBody>
              </p:sp>
              <p:sp>
                <p:nvSpPr>
                  <p:cNvPr id="69" name="Line 12"/>
                  <p:cNvSpPr>
                    <a:spLocks noChangeShapeType="1"/>
                  </p:cNvSpPr>
                  <p:nvPr/>
                </p:nvSpPr>
                <p:spPr bwMode="auto">
                  <a:xfrm>
                    <a:off x="5715000" y="1966912"/>
                    <a:ext cx="0" cy="457200"/>
                  </a:xfrm>
                  <a:prstGeom prst="line">
                    <a:avLst/>
                  </a:prstGeom>
                  <a:noFill/>
                  <a:ln w="9525">
                    <a:solidFill>
                      <a:schemeClr val="tx1"/>
                    </a:solidFill>
                    <a:prstDash val="dash"/>
                    <a:round/>
                    <a:headEnd/>
                    <a:tailEnd/>
                  </a:ln>
                  <a:effectLst/>
                </p:spPr>
                <p:txBody>
                  <a:bodyPr wrap="none" anchor="ctr"/>
                  <a:lstStyle/>
                  <a:p>
                    <a:endParaRPr lang="en-US"/>
                  </a:p>
                </p:txBody>
              </p:sp>
              <p:sp>
                <p:nvSpPr>
                  <p:cNvPr id="70" name="Text Box 32"/>
                  <p:cNvSpPr txBox="1">
                    <a:spLocks noChangeArrowheads="1"/>
                  </p:cNvSpPr>
                  <p:nvPr/>
                </p:nvSpPr>
                <p:spPr bwMode="auto">
                  <a:xfrm>
                    <a:off x="5486400" y="2438400"/>
                    <a:ext cx="533400" cy="366712"/>
                  </a:xfrm>
                  <a:prstGeom prst="rect">
                    <a:avLst/>
                  </a:prstGeom>
                  <a:noFill/>
                  <a:ln w="9525" algn="ctr">
                    <a:noFill/>
                    <a:miter lim="800000"/>
                    <a:headEnd/>
                    <a:tailEnd/>
                  </a:ln>
                  <a:effectLst/>
                </p:spPr>
                <p:txBody>
                  <a:bodyPr>
                    <a:spAutoFit/>
                  </a:bodyPr>
                  <a:lstStyle/>
                  <a:p>
                    <a:pPr>
                      <a:spcBef>
                        <a:spcPct val="50000"/>
                      </a:spcBef>
                    </a:pPr>
                    <a:r>
                      <a:rPr lang="en-US" altLang="zh-CN"/>
                      <a:t>1</a:t>
                    </a:r>
                  </a:p>
                </p:txBody>
              </p:sp>
              <p:sp>
                <p:nvSpPr>
                  <p:cNvPr id="71" name="Text Box 33"/>
                  <p:cNvSpPr txBox="1">
                    <a:spLocks noChangeArrowheads="1"/>
                  </p:cNvSpPr>
                  <p:nvPr/>
                </p:nvSpPr>
                <p:spPr bwMode="auto">
                  <a:xfrm>
                    <a:off x="4191000" y="1814512"/>
                    <a:ext cx="533400" cy="366712"/>
                  </a:xfrm>
                  <a:prstGeom prst="rect">
                    <a:avLst/>
                  </a:prstGeom>
                  <a:noFill/>
                  <a:ln w="9525" algn="ctr">
                    <a:noFill/>
                    <a:miter lim="800000"/>
                    <a:headEnd/>
                    <a:tailEnd/>
                  </a:ln>
                  <a:effectLst/>
                </p:spPr>
                <p:txBody>
                  <a:bodyPr>
                    <a:spAutoFit/>
                  </a:bodyPr>
                  <a:lstStyle/>
                  <a:p>
                    <a:pPr>
                      <a:spcBef>
                        <a:spcPct val="50000"/>
                      </a:spcBef>
                    </a:pPr>
                    <a:r>
                      <a:rPr lang="en-US" altLang="zh-CN"/>
                      <a:t>1</a:t>
                    </a:r>
                  </a:p>
                </p:txBody>
              </p:sp>
            </p:grpSp>
            <p:grpSp>
              <p:nvGrpSpPr>
                <p:cNvPr id="8" name="Group 134"/>
                <p:cNvGrpSpPr>
                  <a:grpSpLocks/>
                </p:cNvGrpSpPr>
                <p:nvPr/>
              </p:nvGrpSpPr>
              <p:grpSpPr bwMode="auto">
                <a:xfrm>
                  <a:off x="7543800" y="1752598"/>
                  <a:ext cx="1219200" cy="1207007"/>
                  <a:chOff x="2400" y="1344"/>
                  <a:chExt cx="1200" cy="1152"/>
                </a:xfrm>
              </p:grpSpPr>
              <p:sp>
                <p:nvSpPr>
                  <p:cNvPr id="59" name="Text Box 44"/>
                  <p:cNvSpPr txBox="1">
                    <a:spLocks noChangeArrowheads="1"/>
                  </p:cNvSpPr>
                  <p:nvPr/>
                </p:nvSpPr>
                <p:spPr bwMode="auto">
                  <a:xfrm>
                    <a:off x="2400" y="2169"/>
                    <a:ext cx="336" cy="231"/>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charset="0"/>
                        <a:ea typeface="宋体" charset="-122"/>
                        <a:cs typeface="+mn-cs"/>
                      </a:rPr>
                      <a:t>0</a:t>
                    </a:r>
                  </a:p>
                </p:txBody>
              </p:sp>
              <p:grpSp>
                <p:nvGrpSpPr>
                  <p:cNvPr id="9" name="Group 46"/>
                  <p:cNvGrpSpPr>
                    <a:grpSpLocks/>
                  </p:cNvGrpSpPr>
                  <p:nvPr/>
                </p:nvGrpSpPr>
                <p:grpSpPr bwMode="auto">
                  <a:xfrm>
                    <a:off x="2640" y="1344"/>
                    <a:ext cx="960" cy="912"/>
                    <a:chOff x="1536" y="849"/>
                    <a:chExt cx="960" cy="912"/>
                  </a:xfrm>
                </p:grpSpPr>
                <p:sp>
                  <p:nvSpPr>
                    <p:cNvPr id="64" name="Line 47"/>
                    <p:cNvSpPr>
                      <a:spLocks noChangeShapeType="1"/>
                    </p:cNvSpPr>
                    <p:nvPr/>
                  </p:nvSpPr>
                  <p:spPr bwMode="auto">
                    <a:xfrm>
                      <a:off x="1536" y="1761"/>
                      <a:ext cx="960" cy="0"/>
                    </a:xfrm>
                    <a:prstGeom prst="line">
                      <a:avLst/>
                    </a:prstGeom>
                    <a:noFill/>
                    <a:ln w="9525">
                      <a:solidFill>
                        <a:srgbClr val="000000"/>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sp>
                  <p:nvSpPr>
                    <p:cNvPr id="65" name="Line 48"/>
                    <p:cNvSpPr>
                      <a:spLocks noChangeShapeType="1"/>
                    </p:cNvSpPr>
                    <p:nvPr/>
                  </p:nvSpPr>
                  <p:spPr bwMode="auto">
                    <a:xfrm flipV="1">
                      <a:off x="1536" y="849"/>
                      <a:ext cx="0" cy="912"/>
                    </a:xfrm>
                    <a:prstGeom prst="line">
                      <a:avLst/>
                    </a:prstGeom>
                    <a:noFill/>
                    <a:ln w="9525">
                      <a:solidFill>
                        <a:srgbClr val="000000"/>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grpSp>
              <p:sp>
                <p:nvSpPr>
                  <p:cNvPr id="61" name="Text Box 51"/>
                  <p:cNvSpPr txBox="1">
                    <a:spLocks noChangeArrowheads="1"/>
                  </p:cNvSpPr>
                  <p:nvPr/>
                </p:nvSpPr>
                <p:spPr bwMode="auto">
                  <a:xfrm>
                    <a:off x="3216" y="2265"/>
                    <a:ext cx="336" cy="231"/>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Arial" charset="0"/>
                        <a:ea typeface="宋体" charset="-122"/>
                        <a:cs typeface="+mn-cs"/>
                      </a:rPr>
                      <a:t>1</a:t>
                    </a:r>
                  </a:p>
                </p:txBody>
              </p:sp>
              <p:sp>
                <p:nvSpPr>
                  <p:cNvPr id="62" name="Text Box 52"/>
                  <p:cNvSpPr txBox="1">
                    <a:spLocks noChangeArrowheads="1"/>
                  </p:cNvSpPr>
                  <p:nvPr/>
                </p:nvSpPr>
                <p:spPr bwMode="auto">
                  <a:xfrm>
                    <a:off x="2400" y="1833"/>
                    <a:ext cx="336" cy="231"/>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charset="0"/>
                        <a:ea typeface="宋体" charset="-122"/>
                        <a:cs typeface="+mn-cs"/>
                      </a:rPr>
                      <a:t>1</a:t>
                    </a:r>
                  </a:p>
                </p:txBody>
              </p:sp>
              <p:sp>
                <p:nvSpPr>
                  <p:cNvPr id="63" name="Freeform 54"/>
                  <p:cNvSpPr>
                    <a:spLocks/>
                  </p:cNvSpPr>
                  <p:nvPr/>
                </p:nvSpPr>
                <p:spPr bwMode="auto">
                  <a:xfrm>
                    <a:off x="2640" y="1584"/>
                    <a:ext cx="720" cy="672"/>
                  </a:xfrm>
                  <a:custGeom>
                    <a:avLst/>
                    <a:gdLst/>
                    <a:ahLst/>
                    <a:cxnLst>
                      <a:cxn ang="0">
                        <a:pos x="0" y="376"/>
                      </a:cxn>
                      <a:cxn ang="0">
                        <a:pos x="288" y="328"/>
                      </a:cxn>
                      <a:cxn ang="0">
                        <a:pos x="528" y="40"/>
                      </a:cxn>
                      <a:cxn ang="0">
                        <a:pos x="672" y="88"/>
                      </a:cxn>
                      <a:cxn ang="0">
                        <a:pos x="768" y="376"/>
                      </a:cxn>
                    </a:cxnLst>
                    <a:rect l="0" t="0" r="r" b="b"/>
                    <a:pathLst>
                      <a:path w="768" h="384">
                        <a:moveTo>
                          <a:pt x="0" y="376"/>
                        </a:moveTo>
                        <a:cubicBezTo>
                          <a:pt x="100" y="380"/>
                          <a:pt x="200" y="384"/>
                          <a:pt x="288" y="328"/>
                        </a:cubicBezTo>
                        <a:cubicBezTo>
                          <a:pt x="376" y="272"/>
                          <a:pt x="464" y="80"/>
                          <a:pt x="528" y="40"/>
                        </a:cubicBezTo>
                        <a:cubicBezTo>
                          <a:pt x="592" y="0"/>
                          <a:pt x="632" y="32"/>
                          <a:pt x="672" y="88"/>
                        </a:cubicBezTo>
                        <a:cubicBezTo>
                          <a:pt x="712" y="144"/>
                          <a:pt x="752" y="328"/>
                          <a:pt x="768" y="376"/>
                        </a:cubicBezTo>
                      </a:path>
                    </a:pathLst>
                  </a:custGeom>
                  <a:noFill/>
                  <a:ln w="31750" cap="flat" cmpd="sng">
                    <a:solidFill>
                      <a:srgbClr val="0000FF"/>
                    </a:solid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grpSp>
            <p:sp>
              <p:nvSpPr>
                <p:cNvPr id="58" name="Right Arrow 57"/>
                <p:cNvSpPr/>
                <p:nvPr/>
              </p:nvSpPr>
              <p:spPr>
                <a:xfrm>
                  <a:off x="6705600" y="2057400"/>
                  <a:ext cx="914400" cy="3810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304800" y="5410200"/>
                <a:ext cx="1524000" cy="369332"/>
              </a:xfrm>
              <a:prstGeom prst="rect">
                <a:avLst/>
              </a:prstGeom>
              <a:noFill/>
              <a:ln>
                <a:noFill/>
              </a:ln>
            </p:spPr>
            <p:txBody>
              <a:bodyPr wrap="square" rtlCol="0">
                <a:spAutoFit/>
              </a:bodyPr>
              <a:lstStyle/>
              <a:p>
                <a:r>
                  <a:rPr lang="en-US" b="1" dirty="0" err="1" smtClean="0"/>
                  <a:t>Frequentist</a:t>
                </a:r>
                <a:endParaRPr lang="en-US" b="1" dirty="0"/>
              </a:p>
            </p:txBody>
          </p:sp>
          <p:sp>
            <p:nvSpPr>
              <p:cNvPr id="53" name="TextBox 52"/>
              <p:cNvSpPr txBox="1"/>
              <p:nvPr/>
            </p:nvSpPr>
            <p:spPr>
              <a:xfrm>
                <a:off x="7543800" y="5334000"/>
                <a:ext cx="1346200" cy="425051"/>
              </a:xfrm>
              <a:prstGeom prst="rect">
                <a:avLst/>
              </a:prstGeom>
              <a:noFill/>
              <a:ln>
                <a:noFill/>
              </a:ln>
            </p:spPr>
            <p:txBody>
              <a:bodyPr wrap="square" rtlCol="0">
                <a:spAutoFit/>
              </a:bodyPr>
              <a:lstStyle/>
              <a:p>
                <a:r>
                  <a:rPr lang="en-US" b="1" dirty="0" smtClean="0"/>
                  <a:t>Bayesian</a:t>
                </a:r>
                <a:endParaRPr lang="en-US" b="1" dirty="0"/>
              </a:p>
            </p:txBody>
          </p:sp>
          <p:sp>
            <p:nvSpPr>
              <p:cNvPr id="54" name="TextBox 53"/>
              <p:cNvSpPr txBox="1"/>
              <p:nvPr/>
            </p:nvSpPr>
            <p:spPr>
              <a:xfrm>
                <a:off x="5334000" y="1154668"/>
                <a:ext cx="1066800" cy="369332"/>
              </a:xfrm>
              <a:prstGeom prst="rect">
                <a:avLst/>
              </a:prstGeom>
              <a:noFill/>
              <a:ln>
                <a:noFill/>
              </a:ln>
            </p:spPr>
            <p:txBody>
              <a:bodyPr wrap="square" rtlCol="0">
                <a:spAutoFit/>
              </a:bodyPr>
              <a:lstStyle/>
              <a:p>
                <a:r>
                  <a:rPr lang="en-US" b="1" dirty="0" smtClean="0"/>
                  <a:t>Prior</a:t>
                </a:r>
                <a:endParaRPr lang="en-US" b="1" dirty="0"/>
              </a:p>
            </p:txBody>
          </p:sp>
          <p:sp>
            <p:nvSpPr>
              <p:cNvPr id="55" name="TextBox 54"/>
              <p:cNvSpPr txBox="1"/>
              <p:nvPr/>
            </p:nvSpPr>
            <p:spPr>
              <a:xfrm>
                <a:off x="7162800" y="1154668"/>
                <a:ext cx="1303867" cy="425051"/>
              </a:xfrm>
              <a:prstGeom prst="rect">
                <a:avLst/>
              </a:prstGeom>
              <a:noFill/>
              <a:ln>
                <a:noFill/>
              </a:ln>
            </p:spPr>
            <p:txBody>
              <a:bodyPr wrap="square" rtlCol="0">
                <a:spAutoFit/>
              </a:bodyPr>
              <a:lstStyle/>
              <a:p>
                <a:r>
                  <a:rPr lang="en-US" b="1" dirty="0" smtClean="0"/>
                  <a:t>Posterior</a:t>
                </a:r>
                <a:endParaRPr lang="en-US" b="1" dirty="0"/>
              </a:p>
            </p:txBody>
          </p:sp>
        </p:grpSp>
        <p:sp>
          <p:nvSpPr>
            <p:cNvPr id="74" name="Line 48"/>
            <p:cNvSpPr>
              <a:spLocks noChangeShapeType="1"/>
            </p:cNvSpPr>
            <p:nvPr/>
          </p:nvSpPr>
          <p:spPr bwMode="auto">
            <a:xfrm flipV="1">
              <a:off x="5334000" y="1524000"/>
              <a:ext cx="0" cy="955547"/>
            </a:xfrm>
            <a:prstGeom prst="line">
              <a:avLst/>
            </a:prstGeom>
            <a:noFill/>
            <a:ln w="9525">
              <a:solidFill>
                <a:srgbClr val="000000"/>
              </a:solidFill>
              <a:round/>
              <a:headEnd/>
              <a:tailEnd type="triangl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Chain </a:t>
            </a:r>
            <a:r>
              <a:rPr lang="en-US" dirty="0" smtClean="0"/>
              <a:t>Model </a:t>
            </a:r>
            <a:r>
              <a:rPr lang="en-US" sz="3600" dirty="0" smtClean="0">
                <a:solidFill>
                  <a:srgbClr val="F0AD00">
                    <a:satMod val="150000"/>
                  </a:srgbClr>
                </a:solidFill>
              </a:rPr>
              <a:t>[</a:t>
            </a:r>
            <a:r>
              <a:rPr lang="en-US" sz="3600" dirty="0" err="1" smtClean="0">
                <a:solidFill>
                  <a:srgbClr val="F0AD00">
                    <a:satMod val="150000"/>
                  </a:srgbClr>
                </a:solidFill>
              </a:rPr>
              <a:t>Guo</a:t>
            </a:r>
            <a:r>
              <a:rPr lang="en-US" sz="3600" dirty="0" smtClean="0">
                <a:solidFill>
                  <a:srgbClr val="F0AD00">
                    <a:satMod val="150000"/>
                  </a:srgbClr>
                </a:solidFill>
              </a:rPr>
              <a:t> et al., WWW09]</a:t>
            </a:r>
            <a:endParaRPr lang="en-US" dirty="0"/>
          </a:p>
        </p:txBody>
      </p:sp>
      <p:sp>
        <p:nvSpPr>
          <p:cNvPr id="3" name="Content Placeholder 2"/>
          <p:cNvSpPr>
            <a:spLocks noGrp="1"/>
          </p:cNvSpPr>
          <p:nvPr>
            <p:ph idx="1"/>
          </p:nvPr>
        </p:nvSpPr>
        <p:spPr>
          <a:xfrm>
            <a:off x="457200" y="1341437"/>
            <a:ext cx="8229600" cy="4525963"/>
          </a:xfrm>
        </p:spPr>
        <p:txBody>
          <a:bodyPr/>
          <a:lstStyle/>
          <a:p>
            <a:r>
              <a:rPr lang="en-US" dirty="0" smtClean="0"/>
              <a:t>User-perceived </a:t>
            </a:r>
            <a:r>
              <a:rPr lang="en-US" dirty="0" smtClean="0"/>
              <a:t>relevance</a:t>
            </a:r>
            <a:endParaRPr lang="en-US" dirty="0"/>
          </a:p>
        </p:txBody>
      </p:sp>
      <p:sp>
        <p:nvSpPr>
          <p:cNvPr id="5" name="Oval 4"/>
          <p:cNvSpPr/>
          <p:nvPr/>
        </p:nvSpPr>
        <p:spPr>
          <a:xfrm>
            <a:off x="2029968" y="359664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1</a:t>
            </a:r>
            <a:endParaRPr lang="en-US" baseline="-25000" dirty="0">
              <a:solidFill>
                <a:schemeClr val="tx1"/>
              </a:solidFill>
            </a:endParaRPr>
          </a:p>
        </p:txBody>
      </p:sp>
      <p:sp>
        <p:nvSpPr>
          <p:cNvPr id="9" name="Oval 8"/>
          <p:cNvSpPr/>
          <p:nvPr/>
        </p:nvSpPr>
        <p:spPr>
          <a:xfrm>
            <a:off x="2026920" y="487680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r>
              <a:rPr lang="en-US" baseline="-25000" dirty="0" smtClean="0">
                <a:solidFill>
                  <a:schemeClr val="tx1"/>
                </a:solidFill>
              </a:rPr>
              <a:t>1</a:t>
            </a:r>
            <a:endParaRPr lang="en-US" baseline="-25000" dirty="0">
              <a:solidFill>
                <a:schemeClr val="tx1"/>
              </a:solidFill>
            </a:endParaRPr>
          </a:p>
        </p:txBody>
      </p:sp>
      <p:sp>
        <p:nvSpPr>
          <p:cNvPr id="10" name="Oval 9"/>
          <p:cNvSpPr/>
          <p:nvPr/>
        </p:nvSpPr>
        <p:spPr>
          <a:xfrm>
            <a:off x="3307080" y="487680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r>
              <a:rPr lang="en-US" baseline="-25000" dirty="0" smtClean="0">
                <a:solidFill>
                  <a:schemeClr val="tx1"/>
                </a:solidFill>
              </a:rPr>
              <a:t>2</a:t>
            </a:r>
            <a:endParaRPr lang="en-US" baseline="-25000" dirty="0">
              <a:solidFill>
                <a:schemeClr val="tx1"/>
              </a:solidFill>
            </a:endParaRPr>
          </a:p>
        </p:txBody>
      </p:sp>
      <p:sp>
        <p:nvSpPr>
          <p:cNvPr id="13" name="Oval 12"/>
          <p:cNvSpPr/>
          <p:nvPr/>
        </p:nvSpPr>
        <p:spPr>
          <a:xfrm>
            <a:off x="2026920" y="615696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1</a:t>
            </a:r>
            <a:endParaRPr lang="en-US" baseline="-25000" dirty="0">
              <a:solidFill>
                <a:schemeClr val="tx1"/>
              </a:solidFill>
            </a:endParaRPr>
          </a:p>
        </p:txBody>
      </p:sp>
      <p:cxnSp>
        <p:nvCxnSpPr>
          <p:cNvPr id="20" name="Straight Arrow Connector 19"/>
          <p:cNvCxnSpPr>
            <a:stCxn id="5" idx="5"/>
            <a:endCxn id="10" idx="1"/>
          </p:cNvCxnSpPr>
          <p:nvPr/>
        </p:nvCxnSpPr>
        <p:spPr>
          <a:xfrm rot="16200000" flipH="1">
            <a:off x="2496738" y="4066457"/>
            <a:ext cx="892212" cy="889166"/>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grpSp>
        <p:nvGrpSpPr>
          <p:cNvPr id="4" name="Group 55"/>
          <p:cNvGrpSpPr/>
          <p:nvPr/>
        </p:nvGrpSpPr>
        <p:grpSpPr>
          <a:xfrm>
            <a:off x="2026920" y="3870960"/>
            <a:ext cx="275114" cy="2560320"/>
            <a:chOff x="2026920" y="3870960"/>
            <a:chExt cx="275114" cy="2560320"/>
          </a:xfrm>
        </p:grpSpPr>
        <p:cxnSp>
          <p:nvCxnSpPr>
            <p:cNvPr id="17" name="Straight Arrow Connector 16"/>
            <p:cNvCxnSpPr>
              <a:stCxn id="9" idx="4"/>
              <a:endCxn id="13" idx="0"/>
            </p:cNvCxnSpPr>
            <p:nvPr/>
          </p:nvCxnSpPr>
          <p:spPr>
            <a:xfrm rot="5400000">
              <a:off x="1935480" y="5791200"/>
              <a:ext cx="731520" cy="1588"/>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3" idx="2"/>
            </p:cNvCxnSpPr>
            <p:nvPr/>
          </p:nvCxnSpPr>
          <p:spPr>
            <a:xfrm rot="10800000" flipV="1">
              <a:off x="2026920" y="3870960"/>
              <a:ext cx="3048" cy="2560320"/>
            </a:xfrm>
            <a:prstGeom prst="bentConnector3">
              <a:avLst>
                <a:gd name="adj1" fmla="val 7600000"/>
              </a:avLst>
            </a:prstGeom>
            <a:ln w="12700">
              <a:tailEnd type="stealth" w="med" len="lg"/>
            </a:ln>
          </p:spPr>
          <p:style>
            <a:lnRef idx="1">
              <a:schemeClr val="accent1"/>
            </a:lnRef>
            <a:fillRef idx="0">
              <a:schemeClr val="accent1"/>
            </a:fillRef>
            <a:effectRef idx="0">
              <a:schemeClr val="accent1"/>
            </a:effectRef>
            <a:fontRef idx="minor">
              <a:schemeClr val="tx1"/>
            </a:fontRef>
          </p:style>
        </p:cxnSp>
      </p:grpSp>
      <p:grpSp>
        <p:nvGrpSpPr>
          <p:cNvPr id="28" name="Group 57"/>
          <p:cNvGrpSpPr/>
          <p:nvPr/>
        </p:nvGrpSpPr>
        <p:grpSpPr>
          <a:xfrm>
            <a:off x="3307080" y="3596640"/>
            <a:ext cx="579120" cy="3108960"/>
            <a:chOff x="3307080" y="3596640"/>
            <a:chExt cx="579120" cy="3108960"/>
          </a:xfrm>
        </p:grpSpPr>
        <p:sp>
          <p:nvSpPr>
            <p:cNvPr id="6" name="Oval 5"/>
            <p:cNvSpPr/>
            <p:nvPr/>
          </p:nvSpPr>
          <p:spPr>
            <a:xfrm>
              <a:off x="3307080" y="359664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2</a:t>
              </a:r>
              <a:endParaRPr lang="en-US" baseline="-25000" dirty="0">
                <a:solidFill>
                  <a:schemeClr val="tx1"/>
                </a:solidFill>
              </a:endParaRPr>
            </a:p>
          </p:txBody>
        </p:sp>
        <p:sp>
          <p:nvSpPr>
            <p:cNvPr id="14" name="Oval 13"/>
            <p:cNvSpPr/>
            <p:nvPr/>
          </p:nvSpPr>
          <p:spPr>
            <a:xfrm>
              <a:off x="3307080" y="6156960"/>
              <a:ext cx="57912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2</a:t>
              </a:r>
              <a:endParaRPr lang="en-US" baseline="-25000" dirty="0">
                <a:solidFill>
                  <a:schemeClr val="tx1"/>
                </a:solidFill>
              </a:endParaRPr>
            </a:p>
          </p:txBody>
        </p:sp>
        <p:cxnSp>
          <p:nvCxnSpPr>
            <p:cNvPr id="18" name="Straight Arrow Connector 17"/>
            <p:cNvCxnSpPr>
              <a:stCxn id="10" idx="4"/>
              <a:endCxn id="14" idx="0"/>
            </p:cNvCxnSpPr>
            <p:nvPr/>
          </p:nvCxnSpPr>
          <p:spPr>
            <a:xfrm rot="16200000" flipH="1">
              <a:off x="3223260" y="5783580"/>
              <a:ext cx="731520" cy="15240"/>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307080" y="3870960"/>
              <a:ext cx="3048" cy="2560320"/>
            </a:xfrm>
            <a:prstGeom prst="bentConnector3">
              <a:avLst>
                <a:gd name="adj1" fmla="val 7600000"/>
              </a:avLst>
            </a:prstGeom>
            <a:ln w="12700">
              <a:tailEnd type="stealth" w="med" len="lg"/>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a:stCxn id="9" idx="6"/>
            <a:endCxn id="10" idx="2"/>
          </p:cNvCxnSpPr>
          <p:nvPr/>
        </p:nvCxnSpPr>
        <p:spPr>
          <a:xfrm>
            <a:off x="2575560" y="5151120"/>
            <a:ext cx="731520" cy="1588"/>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7"/>
            <a:endCxn id="10" idx="3"/>
          </p:cNvCxnSpPr>
          <p:nvPr/>
        </p:nvCxnSpPr>
        <p:spPr>
          <a:xfrm rot="5400000" flipH="1" flipV="1">
            <a:off x="2495214" y="5345093"/>
            <a:ext cx="892212" cy="892214"/>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grpSp>
        <p:nvGrpSpPr>
          <p:cNvPr id="32" name="Group 58"/>
          <p:cNvGrpSpPr/>
          <p:nvPr/>
        </p:nvGrpSpPr>
        <p:grpSpPr>
          <a:xfrm>
            <a:off x="3775373" y="3550920"/>
            <a:ext cx="4088467" cy="3154680"/>
            <a:chOff x="3775373" y="3550920"/>
            <a:chExt cx="4088467" cy="3154680"/>
          </a:xfrm>
        </p:grpSpPr>
        <p:sp>
          <p:nvSpPr>
            <p:cNvPr id="7" name="Oval 6"/>
            <p:cNvSpPr/>
            <p:nvPr/>
          </p:nvSpPr>
          <p:spPr>
            <a:xfrm>
              <a:off x="4587240" y="359664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3</a:t>
              </a:r>
              <a:endParaRPr lang="en-US" baseline="-25000" dirty="0">
                <a:solidFill>
                  <a:schemeClr val="tx1"/>
                </a:solidFill>
              </a:endParaRPr>
            </a:p>
          </p:txBody>
        </p:sp>
        <p:sp>
          <p:nvSpPr>
            <p:cNvPr id="8" name="Oval 7"/>
            <p:cNvSpPr/>
            <p:nvPr/>
          </p:nvSpPr>
          <p:spPr>
            <a:xfrm>
              <a:off x="5867400" y="359664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baseline="-25000" dirty="0" smtClean="0">
                  <a:solidFill>
                    <a:schemeClr val="tx1"/>
                  </a:solidFill>
                </a:rPr>
                <a:t>4</a:t>
              </a:r>
              <a:endParaRPr lang="en-US" baseline="-25000" dirty="0">
                <a:solidFill>
                  <a:schemeClr val="tx1"/>
                </a:solidFill>
              </a:endParaRPr>
            </a:p>
          </p:txBody>
        </p:sp>
        <p:sp>
          <p:nvSpPr>
            <p:cNvPr id="11" name="Oval 10"/>
            <p:cNvSpPr/>
            <p:nvPr/>
          </p:nvSpPr>
          <p:spPr>
            <a:xfrm>
              <a:off x="4587240" y="487680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r>
                <a:rPr lang="en-US" baseline="-25000" dirty="0" smtClean="0">
                  <a:solidFill>
                    <a:schemeClr val="tx1"/>
                  </a:solidFill>
                </a:rPr>
                <a:t>3</a:t>
              </a:r>
              <a:endParaRPr lang="en-US" baseline="-25000" dirty="0">
                <a:solidFill>
                  <a:schemeClr val="tx1"/>
                </a:solidFill>
              </a:endParaRPr>
            </a:p>
          </p:txBody>
        </p:sp>
        <p:sp>
          <p:nvSpPr>
            <p:cNvPr id="12" name="Oval 11"/>
            <p:cNvSpPr/>
            <p:nvPr/>
          </p:nvSpPr>
          <p:spPr>
            <a:xfrm>
              <a:off x="5867400" y="487680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r>
                <a:rPr lang="en-US" baseline="-25000" dirty="0" smtClean="0">
                  <a:solidFill>
                    <a:schemeClr val="tx1"/>
                  </a:solidFill>
                </a:rPr>
                <a:t>4</a:t>
              </a:r>
              <a:endParaRPr lang="en-US" baseline="-25000" dirty="0">
                <a:solidFill>
                  <a:schemeClr val="tx1"/>
                </a:solidFill>
              </a:endParaRPr>
            </a:p>
          </p:txBody>
        </p:sp>
        <p:sp>
          <p:nvSpPr>
            <p:cNvPr id="15" name="Oval 14"/>
            <p:cNvSpPr/>
            <p:nvPr/>
          </p:nvSpPr>
          <p:spPr>
            <a:xfrm>
              <a:off x="4587240" y="6156960"/>
              <a:ext cx="54864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3</a:t>
              </a:r>
              <a:endParaRPr lang="en-US" baseline="-25000" dirty="0">
                <a:solidFill>
                  <a:schemeClr val="tx1"/>
                </a:solidFill>
              </a:endParaRPr>
            </a:p>
          </p:txBody>
        </p:sp>
        <p:sp>
          <p:nvSpPr>
            <p:cNvPr id="16" name="Oval 15"/>
            <p:cNvSpPr/>
            <p:nvPr/>
          </p:nvSpPr>
          <p:spPr>
            <a:xfrm>
              <a:off x="5867400" y="6156960"/>
              <a:ext cx="533400" cy="548640"/>
            </a:xfrm>
            <a:prstGeom prst="ellipse">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r>
                <a:rPr lang="en-US" baseline="-25000" dirty="0" smtClean="0">
                  <a:solidFill>
                    <a:schemeClr val="tx1"/>
                  </a:solidFill>
                </a:rPr>
                <a:t>4</a:t>
              </a:r>
              <a:endParaRPr lang="en-US" baseline="-25000" dirty="0">
                <a:solidFill>
                  <a:schemeClr val="tx1"/>
                </a:solidFill>
              </a:endParaRPr>
            </a:p>
          </p:txBody>
        </p:sp>
        <p:cxnSp>
          <p:nvCxnSpPr>
            <p:cNvPr id="19" name="Straight Arrow Connector 18"/>
            <p:cNvCxnSpPr>
              <a:stCxn id="11" idx="4"/>
              <a:endCxn id="15" idx="0"/>
            </p:cNvCxnSpPr>
            <p:nvPr/>
          </p:nvCxnSpPr>
          <p:spPr>
            <a:xfrm rot="5400000">
              <a:off x="4495800" y="5791200"/>
              <a:ext cx="731520" cy="1588"/>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5"/>
              <a:endCxn id="11" idx="1"/>
            </p:cNvCxnSpPr>
            <p:nvPr/>
          </p:nvCxnSpPr>
          <p:spPr>
            <a:xfrm rot="16200000" flipH="1">
              <a:off x="3775374" y="4064933"/>
              <a:ext cx="892212" cy="892214"/>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4"/>
              <a:endCxn id="16" idx="0"/>
            </p:cNvCxnSpPr>
            <p:nvPr/>
          </p:nvCxnSpPr>
          <p:spPr>
            <a:xfrm rot="5400000">
              <a:off x="5772150" y="5787390"/>
              <a:ext cx="731520" cy="7620"/>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5"/>
              <a:endCxn id="12" idx="1"/>
            </p:cNvCxnSpPr>
            <p:nvPr/>
          </p:nvCxnSpPr>
          <p:spPr>
            <a:xfrm rot="16200000" flipH="1">
              <a:off x="5055534" y="4064933"/>
              <a:ext cx="892212" cy="892214"/>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4587240" y="3870960"/>
              <a:ext cx="3048" cy="2560320"/>
            </a:xfrm>
            <a:prstGeom prst="bentConnector3">
              <a:avLst>
                <a:gd name="adj1" fmla="val 7600000"/>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5867400" y="3870960"/>
              <a:ext cx="3048" cy="2560320"/>
            </a:xfrm>
            <a:prstGeom prst="bentConnector3">
              <a:avLst>
                <a:gd name="adj1" fmla="val 7600000"/>
              </a:avLst>
            </a:prstGeom>
            <a:ln w="12700">
              <a:tailEnd type="stealth" w="med"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44640" y="3550920"/>
              <a:ext cx="1219200" cy="461665"/>
            </a:xfrm>
            <a:prstGeom prst="rect">
              <a:avLst/>
            </a:prstGeom>
            <a:noFill/>
          </p:spPr>
          <p:txBody>
            <a:bodyPr wrap="square" rtlCol="0">
              <a:spAutoFit/>
            </a:bodyPr>
            <a:lstStyle/>
            <a:p>
              <a:r>
                <a:rPr lang="en-US" sz="2400" dirty="0" smtClean="0"/>
                <a:t>…</a:t>
              </a:r>
              <a:endParaRPr lang="en-US" sz="2400" dirty="0"/>
            </a:p>
          </p:txBody>
        </p:sp>
        <p:sp>
          <p:nvSpPr>
            <p:cNvPr id="30" name="TextBox 29"/>
            <p:cNvSpPr txBox="1"/>
            <p:nvPr/>
          </p:nvSpPr>
          <p:spPr>
            <a:xfrm>
              <a:off x="6644640" y="4831080"/>
              <a:ext cx="1219200" cy="461665"/>
            </a:xfrm>
            <a:prstGeom prst="rect">
              <a:avLst/>
            </a:prstGeom>
            <a:noFill/>
          </p:spPr>
          <p:txBody>
            <a:bodyPr wrap="square" rtlCol="0">
              <a:spAutoFit/>
            </a:bodyPr>
            <a:lstStyle/>
            <a:p>
              <a:r>
                <a:rPr lang="en-US" sz="2400" dirty="0" smtClean="0"/>
                <a:t>…</a:t>
              </a:r>
              <a:endParaRPr lang="en-US" sz="2400" dirty="0"/>
            </a:p>
          </p:txBody>
        </p:sp>
        <p:sp>
          <p:nvSpPr>
            <p:cNvPr id="31" name="TextBox 30"/>
            <p:cNvSpPr txBox="1"/>
            <p:nvPr/>
          </p:nvSpPr>
          <p:spPr>
            <a:xfrm>
              <a:off x="6644640" y="6156960"/>
              <a:ext cx="1219200" cy="461665"/>
            </a:xfrm>
            <a:prstGeom prst="rect">
              <a:avLst/>
            </a:prstGeom>
            <a:noFill/>
          </p:spPr>
          <p:txBody>
            <a:bodyPr wrap="square" rtlCol="0">
              <a:spAutoFit/>
            </a:bodyPr>
            <a:lstStyle/>
            <a:p>
              <a:r>
                <a:rPr lang="en-US" sz="2400" dirty="0" smtClean="0"/>
                <a:t>…</a:t>
              </a:r>
              <a:endParaRPr lang="en-US" sz="2400" dirty="0"/>
            </a:p>
          </p:txBody>
        </p:sp>
        <p:cxnSp>
          <p:nvCxnSpPr>
            <p:cNvPr id="34" name="Straight Arrow Connector 33"/>
            <p:cNvCxnSpPr>
              <a:stCxn id="10" idx="6"/>
              <a:endCxn id="11" idx="2"/>
            </p:cNvCxnSpPr>
            <p:nvPr/>
          </p:nvCxnSpPr>
          <p:spPr>
            <a:xfrm>
              <a:off x="3855720" y="5151120"/>
              <a:ext cx="731520" cy="1588"/>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6"/>
              <a:endCxn id="12" idx="2"/>
            </p:cNvCxnSpPr>
            <p:nvPr/>
          </p:nvCxnSpPr>
          <p:spPr>
            <a:xfrm>
              <a:off x="5135880" y="5151120"/>
              <a:ext cx="731520" cy="1588"/>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7"/>
              <a:endCxn id="11" idx="3"/>
            </p:cNvCxnSpPr>
            <p:nvPr/>
          </p:nvCxnSpPr>
          <p:spPr>
            <a:xfrm rot="5400000" flipH="1" flipV="1">
              <a:off x="3788382" y="5358102"/>
              <a:ext cx="892212" cy="866197"/>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7"/>
              <a:endCxn id="12" idx="3"/>
            </p:cNvCxnSpPr>
            <p:nvPr/>
          </p:nvCxnSpPr>
          <p:spPr>
            <a:xfrm rot="5400000" flipH="1" flipV="1">
              <a:off x="5055534" y="5345093"/>
              <a:ext cx="892212" cy="892214"/>
            </a:xfrm>
            <a:prstGeom prst="straightConnector1">
              <a:avLst/>
            </a:prstGeom>
            <a:ln w="12700">
              <a:tailEnd type="stealth" w="med" len="lg"/>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533400" y="2971800"/>
            <a:ext cx="838200" cy="381000"/>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query</a:t>
            </a:r>
            <a:endParaRPr lang="en-US" dirty="0">
              <a:solidFill>
                <a:schemeClr val="tx1"/>
              </a:solidFill>
            </a:endParaRPr>
          </a:p>
        </p:txBody>
      </p:sp>
      <p:grpSp>
        <p:nvGrpSpPr>
          <p:cNvPr id="39" name="Group 54"/>
          <p:cNvGrpSpPr/>
          <p:nvPr/>
        </p:nvGrpSpPr>
        <p:grpSpPr>
          <a:xfrm>
            <a:off x="1981200" y="2891135"/>
            <a:ext cx="5867400" cy="614065"/>
            <a:chOff x="1981200" y="2891135"/>
            <a:chExt cx="5867400" cy="614065"/>
          </a:xfrm>
        </p:grpSpPr>
        <p:sp>
          <p:nvSpPr>
            <p:cNvPr id="47" name="Folded Corner 46"/>
            <p:cNvSpPr/>
            <p:nvPr/>
          </p:nvSpPr>
          <p:spPr>
            <a:xfrm>
              <a:off x="1981200" y="2895600"/>
              <a:ext cx="685800" cy="609600"/>
            </a:xfrm>
            <a:prstGeom prst="foldedCorner">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URL</a:t>
              </a:r>
              <a:r>
                <a:rPr lang="en-US" baseline="-25000" dirty="0" smtClean="0">
                  <a:solidFill>
                    <a:schemeClr val="tx1"/>
                  </a:solidFill>
                </a:rPr>
                <a:t>1</a:t>
              </a:r>
              <a:endParaRPr lang="en-US" baseline="-25000" dirty="0">
                <a:solidFill>
                  <a:schemeClr val="tx1"/>
                </a:solidFill>
              </a:endParaRPr>
            </a:p>
          </p:txBody>
        </p:sp>
        <p:sp>
          <p:nvSpPr>
            <p:cNvPr id="48" name="Folded Corner 47"/>
            <p:cNvSpPr/>
            <p:nvPr/>
          </p:nvSpPr>
          <p:spPr>
            <a:xfrm>
              <a:off x="3200400" y="2895600"/>
              <a:ext cx="685800" cy="609600"/>
            </a:xfrm>
            <a:prstGeom prst="foldedCorner">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URL</a:t>
              </a:r>
              <a:r>
                <a:rPr lang="en-US" baseline="-25000" dirty="0" smtClean="0">
                  <a:solidFill>
                    <a:schemeClr val="tx1"/>
                  </a:solidFill>
                </a:rPr>
                <a:t>2</a:t>
              </a:r>
              <a:endParaRPr lang="en-US" baseline="-25000" dirty="0">
                <a:solidFill>
                  <a:schemeClr val="tx1"/>
                </a:solidFill>
              </a:endParaRPr>
            </a:p>
          </p:txBody>
        </p:sp>
        <p:sp>
          <p:nvSpPr>
            <p:cNvPr id="49" name="Folded Corner 48"/>
            <p:cNvSpPr/>
            <p:nvPr/>
          </p:nvSpPr>
          <p:spPr>
            <a:xfrm>
              <a:off x="4419600" y="2895600"/>
              <a:ext cx="685800" cy="609600"/>
            </a:xfrm>
            <a:prstGeom prst="foldedCorner">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URL</a:t>
              </a:r>
              <a:r>
                <a:rPr lang="en-US" baseline="-25000" dirty="0" smtClean="0">
                  <a:solidFill>
                    <a:schemeClr val="tx1"/>
                  </a:solidFill>
                </a:rPr>
                <a:t>3</a:t>
              </a:r>
              <a:endParaRPr lang="en-US" baseline="-25000" dirty="0">
                <a:solidFill>
                  <a:schemeClr val="tx1"/>
                </a:solidFill>
              </a:endParaRPr>
            </a:p>
          </p:txBody>
        </p:sp>
        <p:sp>
          <p:nvSpPr>
            <p:cNvPr id="50" name="Folded Corner 49"/>
            <p:cNvSpPr/>
            <p:nvPr/>
          </p:nvSpPr>
          <p:spPr>
            <a:xfrm>
              <a:off x="5638800" y="2895600"/>
              <a:ext cx="685800" cy="609600"/>
            </a:xfrm>
            <a:prstGeom prst="foldedCorner">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URL</a:t>
              </a:r>
              <a:r>
                <a:rPr lang="en-US" baseline="-25000" dirty="0" smtClean="0">
                  <a:solidFill>
                    <a:schemeClr val="tx1"/>
                  </a:solidFill>
                </a:rPr>
                <a:t>4</a:t>
              </a:r>
              <a:endParaRPr lang="en-US" baseline="-25000" dirty="0">
                <a:solidFill>
                  <a:schemeClr val="tx1"/>
                </a:solidFill>
              </a:endParaRPr>
            </a:p>
          </p:txBody>
        </p:sp>
        <p:sp>
          <p:nvSpPr>
            <p:cNvPr id="54" name="TextBox 53"/>
            <p:cNvSpPr txBox="1"/>
            <p:nvPr/>
          </p:nvSpPr>
          <p:spPr>
            <a:xfrm>
              <a:off x="6629400" y="2891135"/>
              <a:ext cx="1219200" cy="461665"/>
            </a:xfrm>
            <a:prstGeom prst="rect">
              <a:avLst/>
            </a:prstGeom>
            <a:noFill/>
          </p:spPr>
          <p:txBody>
            <a:bodyPr wrap="square" rtlCol="0">
              <a:spAutoFit/>
            </a:bodyPr>
            <a:lstStyle/>
            <a:p>
              <a:r>
                <a:rPr lang="en-US" sz="2400" dirty="0" smtClean="0"/>
                <a:t>…</a:t>
              </a:r>
              <a:endParaRPr lang="en-US" sz="2400" dirty="0"/>
            </a:p>
          </p:txBody>
        </p:sp>
      </p:grpSp>
      <p:grpSp>
        <p:nvGrpSpPr>
          <p:cNvPr id="40" name="Group 68"/>
          <p:cNvGrpSpPr/>
          <p:nvPr/>
        </p:nvGrpSpPr>
        <p:grpSpPr>
          <a:xfrm>
            <a:off x="2029968" y="6156960"/>
            <a:ext cx="4370832" cy="548640"/>
            <a:chOff x="2029968" y="6080760"/>
            <a:chExt cx="4370832" cy="548640"/>
          </a:xfrm>
        </p:grpSpPr>
        <p:sp>
          <p:nvSpPr>
            <p:cNvPr id="65" name="Oval 64"/>
            <p:cNvSpPr/>
            <p:nvPr/>
          </p:nvSpPr>
          <p:spPr>
            <a:xfrm>
              <a:off x="2029968" y="6080760"/>
              <a:ext cx="548640" cy="548640"/>
            </a:xfrm>
            <a:prstGeom prst="ellipse">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66" name="Oval 65"/>
            <p:cNvSpPr/>
            <p:nvPr/>
          </p:nvSpPr>
          <p:spPr>
            <a:xfrm>
              <a:off x="3307080" y="6080760"/>
              <a:ext cx="548640" cy="548640"/>
            </a:xfrm>
            <a:prstGeom prst="ellipse">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67" name="Oval 66"/>
            <p:cNvSpPr/>
            <p:nvPr/>
          </p:nvSpPr>
          <p:spPr>
            <a:xfrm>
              <a:off x="4587240" y="6080760"/>
              <a:ext cx="548640" cy="548640"/>
            </a:xfrm>
            <a:prstGeom prst="ellipse">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68" name="Oval 67"/>
            <p:cNvSpPr/>
            <p:nvPr/>
          </p:nvSpPr>
          <p:spPr>
            <a:xfrm>
              <a:off x="5867400" y="6080760"/>
              <a:ext cx="533400" cy="548640"/>
            </a:xfrm>
            <a:prstGeom prst="ellipse">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grpSp>
      <p:grpSp>
        <p:nvGrpSpPr>
          <p:cNvPr id="41" name="Group 79"/>
          <p:cNvGrpSpPr/>
          <p:nvPr/>
        </p:nvGrpSpPr>
        <p:grpSpPr>
          <a:xfrm>
            <a:off x="2042160" y="6172200"/>
            <a:ext cx="3078480" cy="548640"/>
            <a:chOff x="2042160" y="6172200"/>
            <a:chExt cx="3078480" cy="548640"/>
          </a:xfrm>
        </p:grpSpPr>
        <p:sp>
          <p:nvSpPr>
            <p:cNvPr id="72" name="Oval 71"/>
            <p:cNvSpPr/>
            <p:nvPr/>
          </p:nvSpPr>
          <p:spPr>
            <a:xfrm>
              <a:off x="2042160" y="6172200"/>
              <a:ext cx="548640" cy="548640"/>
            </a:xfrm>
            <a:prstGeom prst="ellipse">
              <a:avLst/>
            </a:prstGeom>
            <a:solidFill>
              <a:schemeClr val="accent1">
                <a:lumMod val="75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3" name="Oval 72"/>
            <p:cNvSpPr/>
            <p:nvPr/>
          </p:nvSpPr>
          <p:spPr>
            <a:xfrm>
              <a:off x="4572000" y="6172200"/>
              <a:ext cx="548640" cy="548640"/>
            </a:xfrm>
            <a:prstGeom prst="ellipse">
              <a:avLst/>
            </a:prstGeom>
            <a:solidFill>
              <a:schemeClr val="tx2">
                <a:lumMod val="75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grpSp>
      <p:grpSp>
        <p:nvGrpSpPr>
          <p:cNvPr id="42" name="Group 84"/>
          <p:cNvGrpSpPr/>
          <p:nvPr/>
        </p:nvGrpSpPr>
        <p:grpSpPr>
          <a:xfrm>
            <a:off x="1600200" y="1905000"/>
            <a:ext cx="4876800" cy="914400"/>
            <a:chOff x="1600200" y="1905000"/>
            <a:chExt cx="4876800" cy="914400"/>
          </a:xfrm>
        </p:grpSpPr>
        <p:pic>
          <p:nvPicPr>
            <p:cNvPr id="81" name="Picture 80" descr="16.jpg"/>
            <p:cNvPicPr>
              <a:picLocks noChangeAspect="1"/>
            </p:cNvPicPr>
            <p:nvPr/>
          </p:nvPicPr>
          <p:blipFill>
            <a:blip r:embed="rId4" cstate="print"/>
            <a:stretch>
              <a:fillRect/>
            </a:stretch>
          </p:blipFill>
          <p:spPr>
            <a:xfrm>
              <a:off x="5257800" y="1905000"/>
              <a:ext cx="1219200" cy="914400"/>
            </a:xfrm>
            <a:prstGeom prst="rect">
              <a:avLst/>
            </a:prstGeom>
          </p:spPr>
        </p:pic>
        <p:pic>
          <p:nvPicPr>
            <p:cNvPr id="82" name="Picture 81" descr="13.jpg"/>
            <p:cNvPicPr>
              <a:picLocks noChangeAspect="1"/>
            </p:cNvPicPr>
            <p:nvPr/>
          </p:nvPicPr>
          <p:blipFill>
            <a:blip r:embed="rId5" cstate="print"/>
            <a:stretch>
              <a:fillRect/>
            </a:stretch>
          </p:blipFill>
          <p:spPr>
            <a:xfrm>
              <a:off x="1600200" y="1905000"/>
              <a:ext cx="1219200" cy="914400"/>
            </a:xfrm>
            <a:prstGeom prst="rect">
              <a:avLst/>
            </a:prstGeom>
          </p:spPr>
        </p:pic>
        <p:pic>
          <p:nvPicPr>
            <p:cNvPr id="83" name="Picture 82" descr="14.jpg"/>
            <p:cNvPicPr>
              <a:picLocks noChangeAspect="1"/>
            </p:cNvPicPr>
            <p:nvPr/>
          </p:nvPicPr>
          <p:blipFill>
            <a:blip r:embed="rId6" cstate="print"/>
            <a:stretch>
              <a:fillRect/>
            </a:stretch>
          </p:blipFill>
          <p:spPr>
            <a:xfrm>
              <a:off x="2819400" y="1905000"/>
              <a:ext cx="1219200" cy="914400"/>
            </a:xfrm>
            <a:prstGeom prst="rect">
              <a:avLst/>
            </a:prstGeom>
          </p:spPr>
        </p:pic>
        <p:pic>
          <p:nvPicPr>
            <p:cNvPr id="84" name="Picture 83" descr="15.jpg"/>
            <p:cNvPicPr>
              <a:picLocks noChangeAspect="1"/>
            </p:cNvPicPr>
            <p:nvPr/>
          </p:nvPicPr>
          <p:blipFill>
            <a:blip r:embed="rId7" cstate="print"/>
            <a:stretch>
              <a:fillRect/>
            </a:stretch>
          </p:blipFill>
          <p:spPr>
            <a:xfrm>
              <a:off x="4038600" y="1905000"/>
              <a:ext cx="1219200" cy="914400"/>
            </a:xfrm>
            <a:prstGeom prst="rect">
              <a:avLst/>
            </a:prstGeom>
          </p:spPr>
        </p:pic>
      </p:grpSp>
      <p:grpSp>
        <p:nvGrpSpPr>
          <p:cNvPr id="43" name="Group 62"/>
          <p:cNvGrpSpPr/>
          <p:nvPr/>
        </p:nvGrpSpPr>
        <p:grpSpPr>
          <a:xfrm>
            <a:off x="1219200" y="1849582"/>
            <a:ext cx="5334000" cy="969818"/>
            <a:chOff x="533400" y="5105400"/>
            <a:chExt cx="7543800" cy="1371600"/>
          </a:xfrm>
        </p:grpSpPr>
        <p:pic>
          <p:nvPicPr>
            <p:cNvPr id="59" name="Picture 58" descr="0.jpg"/>
            <p:cNvPicPr>
              <a:picLocks noChangeAspect="1"/>
            </p:cNvPicPr>
            <p:nvPr/>
          </p:nvPicPr>
          <p:blipFill>
            <a:blip r:embed="rId8" cstate="print"/>
            <a:stretch>
              <a:fillRect/>
            </a:stretch>
          </p:blipFill>
          <p:spPr>
            <a:xfrm>
              <a:off x="533400" y="5105400"/>
              <a:ext cx="1828800" cy="1371600"/>
            </a:xfrm>
            <a:prstGeom prst="rect">
              <a:avLst/>
            </a:prstGeom>
          </p:spPr>
        </p:pic>
        <p:pic>
          <p:nvPicPr>
            <p:cNvPr id="60" name="Picture 59" descr="0.jpg"/>
            <p:cNvPicPr>
              <a:picLocks noChangeAspect="1"/>
            </p:cNvPicPr>
            <p:nvPr/>
          </p:nvPicPr>
          <p:blipFill>
            <a:blip r:embed="rId8" cstate="print"/>
            <a:stretch>
              <a:fillRect/>
            </a:stretch>
          </p:blipFill>
          <p:spPr>
            <a:xfrm>
              <a:off x="2438400" y="5105400"/>
              <a:ext cx="1828800" cy="1371600"/>
            </a:xfrm>
            <a:prstGeom prst="rect">
              <a:avLst/>
            </a:prstGeom>
          </p:spPr>
        </p:pic>
        <p:pic>
          <p:nvPicPr>
            <p:cNvPr id="61" name="Picture 60" descr="0.jpg"/>
            <p:cNvPicPr>
              <a:picLocks noChangeAspect="1"/>
            </p:cNvPicPr>
            <p:nvPr/>
          </p:nvPicPr>
          <p:blipFill>
            <a:blip r:embed="rId8" cstate="print"/>
            <a:stretch>
              <a:fillRect/>
            </a:stretch>
          </p:blipFill>
          <p:spPr>
            <a:xfrm>
              <a:off x="4343400" y="5105400"/>
              <a:ext cx="1828800" cy="1371600"/>
            </a:xfrm>
            <a:prstGeom prst="rect">
              <a:avLst/>
            </a:prstGeom>
          </p:spPr>
        </p:pic>
        <p:pic>
          <p:nvPicPr>
            <p:cNvPr id="62" name="Picture 61" descr="0.jpg"/>
            <p:cNvPicPr>
              <a:picLocks noChangeAspect="1"/>
            </p:cNvPicPr>
            <p:nvPr/>
          </p:nvPicPr>
          <p:blipFill>
            <a:blip r:embed="rId8" cstate="print"/>
            <a:stretch>
              <a:fillRect/>
            </a:stretch>
          </p:blipFill>
          <p:spPr>
            <a:xfrm>
              <a:off x="6248400" y="5105400"/>
              <a:ext cx="1828800" cy="1371600"/>
            </a:xfrm>
            <a:prstGeom prst="rect">
              <a:avLst/>
            </a:prstGeom>
          </p:spPr>
        </p:pic>
      </p:grpSp>
      <p:sp>
        <p:nvSpPr>
          <p:cNvPr id="64" name="TextBox 63"/>
          <p:cNvSpPr txBox="1"/>
          <p:nvPr/>
        </p:nvSpPr>
        <p:spPr>
          <a:xfrm>
            <a:off x="7010400" y="6477000"/>
            <a:ext cx="2286000" cy="369332"/>
          </a:xfrm>
          <a:prstGeom prst="rect">
            <a:avLst/>
          </a:prstGeom>
          <a:noFill/>
        </p:spPr>
        <p:txBody>
          <a:bodyPr wrap="square" rtlCol="0">
            <a:spAutoFit/>
          </a:bodyPr>
          <a:lstStyle/>
          <a:p>
            <a:r>
              <a:rPr lang="en-US" dirty="0" smtClean="0"/>
              <a:t>http://ards/ccm.aspx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10" presetClass="exit" presetSubtype="0" fill="hold" nodeType="withEffect">
                                  <p:stCondLst>
                                    <p:cond delay="0"/>
                                  </p:stCondLst>
                                  <p:childTnLst>
                                    <p:animEffect transition="out" filter="fade">
                                      <p:cBhvr>
                                        <p:cTn id="75" dur="2000"/>
                                        <p:tgtEl>
                                          <p:spTgt spid="43"/>
                                        </p:tgtEl>
                                      </p:cBhvr>
                                    </p:animEffect>
                                    <p:set>
                                      <p:cBhvr>
                                        <p:cTn id="76" dur="1" fill="hold">
                                          <p:stCondLst>
                                            <p:cond delay="1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3" grpId="0" animBg="1"/>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0.6|4.4|9.7|7.2|4.1|2.5|3.9|8.5|4.3|0.9|7.1|6.6|3|3.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850</Words>
  <Application>Microsoft Office PowerPoint</Application>
  <PresentationFormat>On-screen Show (4:3)</PresentationFormat>
  <Paragraphs>207</Paragraphs>
  <Slides>20</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Module</vt:lpstr>
      <vt:lpstr>Equation</vt:lpstr>
      <vt:lpstr>Microsoft Equation 3.0</vt:lpstr>
      <vt:lpstr>Post-Rank Reordering: Resolving Preference Misalignments between Search Engines and End Users </vt:lpstr>
      <vt:lpstr>Motivation</vt:lpstr>
      <vt:lpstr>Motivation</vt:lpstr>
      <vt:lpstr>Motivation</vt:lpstr>
      <vt:lpstr>Idea: Post-rank Reordering</vt:lpstr>
      <vt:lpstr>Outline</vt:lpstr>
      <vt:lpstr>Outline</vt:lpstr>
      <vt:lpstr>A Refresher on Bayesian Statistics</vt:lpstr>
      <vt:lpstr>Click Chain Model [Guo et al., WWW09]</vt:lpstr>
      <vt:lpstr>Key Results from CCM </vt:lpstr>
      <vt:lpstr>Outline</vt:lpstr>
      <vt:lpstr>Preference Probability</vt:lpstr>
      <vt:lpstr>Preferences at Runtime</vt:lpstr>
      <vt:lpstr>Regression Model (Supervised)</vt:lpstr>
      <vt:lpstr>Bradley-Terry Model (Unsupervised)</vt:lpstr>
      <vt:lpstr>Outline</vt:lpstr>
      <vt:lpstr>Experiment Data Set</vt:lpstr>
      <vt:lpstr>Reordering Threshold</vt:lpstr>
      <vt:lpstr>Effective Comparison</vt:lpstr>
      <vt:lpstr>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Post-Rank Reordering: Resolving Preference Misalignments between Search Engines and End Users</dc:title>
  <dc:creator>chaoliu</dc:creator>
  <cp:lastModifiedBy>chaoliu</cp:lastModifiedBy>
  <cp:revision>25</cp:revision>
  <dcterms:created xsi:type="dcterms:W3CDTF">2009-11-03T13:56:07Z</dcterms:created>
  <dcterms:modified xsi:type="dcterms:W3CDTF">2009-11-04T03:04:07Z</dcterms:modified>
</cp:coreProperties>
</file>