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charts/chart1.xml" ContentType="application/vnd.openxmlformats-officedocument.drawingml.chart+xml"/>
  <Override PartName="/ppt/notesSlides/notesSlide8.xml" ContentType="application/vnd.openxmlformats-officedocument.presentationml.notesSlide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3"/>
  </p:notesMasterIdLst>
  <p:sldIdLst>
    <p:sldId id="256" r:id="rId2"/>
    <p:sldId id="257" r:id="rId3"/>
    <p:sldId id="258" r:id="rId4"/>
    <p:sldId id="293" r:id="rId5"/>
    <p:sldId id="294" r:id="rId6"/>
    <p:sldId id="262" r:id="rId7"/>
    <p:sldId id="263" r:id="rId8"/>
    <p:sldId id="268" r:id="rId9"/>
    <p:sldId id="265" r:id="rId10"/>
    <p:sldId id="266" r:id="rId11"/>
    <p:sldId id="270" r:id="rId12"/>
    <p:sldId id="269" r:id="rId13"/>
    <p:sldId id="271" r:id="rId14"/>
    <p:sldId id="272" r:id="rId15"/>
    <p:sldId id="273" r:id="rId16"/>
    <p:sldId id="274" r:id="rId17"/>
    <p:sldId id="275" r:id="rId18"/>
    <p:sldId id="276" r:id="rId19"/>
    <p:sldId id="295" r:id="rId20"/>
    <p:sldId id="296" r:id="rId21"/>
    <p:sldId id="281" r:id="rId22"/>
    <p:sldId id="282" r:id="rId23"/>
    <p:sldId id="283" r:id="rId24"/>
    <p:sldId id="284" r:id="rId25"/>
    <p:sldId id="285" r:id="rId26"/>
    <p:sldId id="287" r:id="rId27"/>
    <p:sldId id="297" r:id="rId28"/>
    <p:sldId id="298" r:id="rId29"/>
    <p:sldId id="299" r:id="rId30"/>
    <p:sldId id="290" r:id="rId31"/>
    <p:sldId id="291" r:id="rId3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79857" autoAdjust="0"/>
  </p:normalViewPr>
  <p:slideViewPr>
    <p:cSldViewPr>
      <p:cViewPr>
        <p:scale>
          <a:sx n="97" d="100"/>
          <a:sy n="97" d="100"/>
        </p:scale>
        <p:origin x="-96" y="-12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D:\David\Desktop\MultiModal\CHI10\charts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D:\David\Desktop\MultiModal\CHI10\charts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D:\David\Desktop\MultiModal\CHI10\charts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D:\David\Desktop\MultiModal\CHI10\charts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D:\Desktop\MultiModal\CHI10\charts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4936617840129321"/>
          <c:y val="4.6770924467774859E-2"/>
          <c:w val="0.85063382159870693"/>
          <c:h val="0.80572925925925964"/>
        </c:manualLayout>
      </c:layout>
      <c:barChart>
        <c:barDir val="col"/>
        <c:grouping val="clustered"/>
        <c:varyColors val="0"/>
        <c:ser>
          <c:idx val="0"/>
          <c:order val="0"/>
          <c:invertIfNegative val="0"/>
          <c:dLbls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en-US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errBars>
            <c:errBarType val="plus"/>
            <c:errValType val="cust"/>
            <c:noEndCap val="0"/>
            <c:plus>
              <c:numRef>
                <c:f>Sheet1!$B$14:$E$14</c:f>
                <c:numCache>
                  <c:formatCode>General</c:formatCode>
                  <c:ptCount val="4"/>
                  <c:pt idx="0">
                    <c:v>119</c:v>
                  </c:pt>
                  <c:pt idx="1">
                    <c:v>141</c:v>
                  </c:pt>
                  <c:pt idx="2">
                    <c:v>150</c:v>
                  </c:pt>
                  <c:pt idx="3">
                    <c:v>145</c:v>
                  </c:pt>
                </c:numCache>
              </c:numRef>
            </c:plus>
            <c:minus>
              <c:numLit>
                <c:formatCode>General</c:formatCode>
                <c:ptCount val="1"/>
                <c:pt idx="0">
                  <c:v>1</c:v>
                </c:pt>
              </c:numLit>
            </c:minus>
            <c:spPr>
              <a:ln w="9525"/>
            </c:spPr>
          </c:errBars>
          <c:cat>
            <c:strRef>
              <c:f>Sheet1!$B$12:$E$12</c:f>
              <c:strCache>
                <c:ptCount val="4"/>
                <c:pt idx="0">
                  <c:v>Tilt</c:v>
                </c:pt>
                <c:pt idx="1">
                  <c:v>Touch</c:v>
                </c:pt>
                <c:pt idx="2">
                  <c:v>Speech</c:v>
                </c:pt>
                <c:pt idx="3">
                  <c:v>Foot</c:v>
                </c:pt>
              </c:strCache>
            </c:strRef>
          </c:cat>
          <c:val>
            <c:numRef>
              <c:f>Sheet1!$B$13:$E$13</c:f>
              <c:numCache>
                <c:formatCode>General</c:formatCode>
                <c:ptCount val="4"/>
                <c:pt idx="0">
                  <c:v>588</c:v>
                </c:pt>
                <c:pt idx="1">
                  <c:v>656</c:v>
                </c:pt>
                <c:pt idx="2">
                  <c:v>1172</c:v>
                </c:pt>
                <c:pt idx="3">
                  <c:v>636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30"/>
        <c:overlap val="-3"/>
        <c:axId val="56135680"/>
        <c:axId val="56137216"/>
      </c:barChart>
      <c:catAx>
        <c:axId val="56135680"/>
        <c:scaling>
          <c:orientation val="minMax"/>
        </c:scaling>
        <c:delete val="0"/>
        <c:axPos val="b"/>
        <c:majorTickMark val="out"/>
        <c:minorTickMark val="none"/>
        <c:tickLblPos val="nextTo"/>
        <c:crossAx val="56137216"/>
        <c:crosses val="autoZero"/>
        <c:auto val="1"/>
        <c:lblAlgn val="ctr"/>
        <c:lblOffset val="0"/>
        <c:noMultiLvlLbl val="0"/>
      </c:catAx>
      <c:valAx>
        <c:axId val="56137216"/>
        <c:scaling>
          <c:orientation val="minMax"/>
          <c:max val="1500"/>
          <c:min val="0"/>
        </c:scaling>
        <c:delete val="0"/>
        <c:axPos val="l"/>
        <c:majorGridlines>
          <c:spPr>
            <a:ln>
              <a:solidFill>
                <a:schemeClr val="bg1">
                  <a:lumMod val="85000"/>
                </a:schemeClr>
              </a:solidFill>
            </a:ln>
          </c:spPr>
        </c:majorGridlines>
        <c:title>
          <c:tx>
            <c:rich>
              <a:bodyPr rot="-5400000" vert="horz"/>
              <a:lstStyle/>
              <a:p>
                <a:pPr>
                  <a:defRPr b="0"/>
                </a:pPr>
                <a:r>
                  <a:rPr lang="en-CA" b="0" dirty="0"/>
                  <a:t>Time (ms)</a:t>
                </a:r>
              </a:p>
            </c:rich>
          </c:tx>
          <c:layout>
            <c:manualLayout>
              <c:xMode val="edge"/>
              <c:yMode val="edge"/>
              <c:x val="1.675235009329646E-3"/>
              <c:y val="0.28683344567747832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crossAx val="56135680"/>
        <c:crosses val="autoZero"/>
        <c:crossBetween val="between"/>
        <c:majorUnit val="300"/>
      </c:valAx>
    </c:plotArea>
    <c:plotVisOnly val="1"/>
    <c:dispBlanksAs val="gap"/>
    <c:showDLblsOverMax val="0"/>
  </c:chart>
  <c:spPr>
    <a:ln>
      <a:noFill/>
    </a:ln>
  </c:spPr>
  <c:txPr>
    <a:bodyPr/>
    <a:lstStyle/>
    <a:p>
      <a:pPr>
        <a:defRPr sz="2000">
          <a:latin typeface="Arial" pitchFamily="34" charset="0"/>
          <a:cs typeface="Arial" pitchFamily="34" charset="0"/>
        </a:defRPr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288605697151425"/>
          <c:y val="8.7038271604937489E-2"/>
          <c:w val="0.89711394302848579"/>
          <c:h val="0.70181825396825392"/>
        </c:manualLayout>
      </c:layout>
      <c:barChart>
        <c:barDir val="col"/>
        <c:grouping val="clustered"/>
        <c:varyColors val="0"/>
        <c:ser>
          <c:idx val="0"/>
          <c:order val="0"/>
          <c:invertIfNegative val="0"/>
          <c:dLbls>
            <c:dLbl>
              <c:idx val="0"/>
              <c:layout/>
              <c:numFmt formatCode="#,##0.00" sourceLinked="0"/>
              <c:spPr/>
              <c:txPr>
                <a:bodyPr/>
                <a:lstStyle/>
                <a:p>
                  <a:pPr>
                    <a:defRPr>
                      <a:solidFill>
                        <a:schemeClr val="bg1"/>
                      </a:solidFill>
                    </a:defRPr>
                  </a:pPr>
                  <a:endParaRPr lang="en-US"/>
                </a:p>
              </c:txPr>
              <c:dLblPos val="inBase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/>
              <c:numFmt formatCode="#,##0.00" sourceLinked="0"/>
              <c:spPr/>
              <c:txPr>
                <a:bodyPr/>
                <a:lstStyle/>
                <a:p>
                  <a:pPr>
                    <a:defRPr>
                      <a:solidFill>
                        <a:schemeClr val="bg1"/>
                      </a:solidFill>
                    </a:defRPr>
                  </a:pPr>
                  <a:endParaRPr lang="en-US"/>
                </a:p>
              </c:txPr>
              <c:dLblPos val="inBase"/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#,##0.00" sourceLinked="0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Sheet1!$B$1:$E$1</c:f>
              <c:strCache>
                <c:ptCount val="4"/>
                <c:pt idx="0">
                  <c:v>Tilt</c:v>
                </c:pt>
                <c:pt idx="1">
                  <c:v>Touch</c:v>
                </c:pt>
                <c:pt idx="2">
                  <c:v>Speech</c:v>
                </c:pt>
                <c:pt idx="3">
                  <c:v>Foot</c:v>
                </c:pt>
              </c:strCache>
            </c:strRef>
          </c:cat>
          <c:val>
            <c:numRef>
              <c:f>Sheet1!$B$2:$E$2</c:f>
              <c:numCache>
                <c:formatCode>0.0000</c:formatCode>
                <c:ptCount val="4"/>
                <c:pt idx="0">
                  <c:v>3.2083333333333401</c:v>
                </c:pt>
                <c:pt idx="1">
                  <c:v>0.16666666666666669</c:v>
                </c:pt>
                <c:pt idx="2">
                  <c:v>0.125</c:v>
                </c:pt>
                <c:pt idx="3">
                  <c:v>6.375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30"/>
        <c:axId val="56193792"/>
        <c:axId val="56195328"/>
      </c:barChart>
      <c:catAx>
        <c:axId val="56193792"/>
        <c:scaling>
          <c:orientation val="minMax"/>
        </c:scaling>
        <c:delete val="0"/>
        <c:axPos val="b"/>
        <c:numFmt formatCode="0.0000" sourceLinked="1"/>
        <c:majorTickMark val="out"/>
        <c:minorTickMark val="none"/>
        <c:tickLblPos val="nextTo"/>
        <c:crossAx val="56195328"/>
        <c:crosses val="autoZero"/>
        <c:auto val="1"/>
        <c:lblAlgn val="ctr"/>
        <c:lblOffset val="0"/>
        <c:noMultiLvlLbl val="0"/>
      </c:catAx>
      <c:valAx>
        <c:axId val="56195328"/>
        <c:scaling>
          <c:orientation val="minMax"/>
        </c:scaling>
        <c:delete val="0"/>
        <c:axPos val="l"/>
        <c:majorGridlines>
          <c:spPr>
            <a:ln>
              <a:solidFill>
                <a:schemeClr val="bg1">
                  <a:lumMod val="85000"/>
                </a:schemeClr>
              </a:solidFill>
            </a:ln>
          </c:spPr>
        </c:majorGridlines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CA" dirty="0" smtClean="0"/>
                  <a:t>Error </a:t>
                </a:r>
                <a:r>
                  <a:rPr lang="en-CA" dirty="0"/>
                  <a:t>(%)</a:t>
                </a:r>
              </a:p>
            </c:rich>
          </c:tx>
          <c:layout>
            <c:manualLayout>
              <c:xMode val="edge"/>
              <c:yMode val="edge"/>
              <c:x val="0"/>
              <c:y val="0.1338090372070887"/>
            </c:manualLayout>
          </c:layout>
          <c:overlay val="0"/>
        </c:title>
        <c:numFmt formatCode="0" sourceLinked="0"/>
        <c:majorTickMark val="out"/>
        <c:minorTickMark val="none"/>
        <c:tickLblPos val="nextTo"/>
        <c:crossAx val="56193792"/>
        <c:crosses val="autoZero"/>
        <c:crossBetween val="between"/>
      </c:valAx>
    </c:plotArea>
    <c:plotVisOnly val="1"/>
    <c:dispBlanksAs val="gap"/>
    <c:showDLblsOverMax val="0"/>
  </c:chart>
  <c:spPr>
    <a:ln>
      <a:noFill/>
    </a:ln>
  </c:spPr>
  <c:txPr>
    <a:bodyPr/>
    <a:lstStyle/>
    <a:p>
      <a:pPr>
        <a:defRPr sz="2000" b="0">
          <a:latin typeface="Arial" pitchFamily="34" charset="0"/>
          <a:cs typeface="Arial" pitchFamily="34" charset="0"/>
        </a:defRPr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4920397174239672"/>
          <c:y val="3.3120512820512822E-2"/>
          <c:w val="0.85079602825760359"/>
          <c:h val="0.76718018676080213"/>
        </c:manualLayout>
      </c:layout>
      <c:barChart>
        <c:barDir val="col"/>
        <c:grouping val="clustered"/>
        <c:varyColors val="0"/>
        <c:ser>
          <c:idx val="0"/>
          <c:order val="0"/>
          <c:invertIfNegative val="0"/>
          <c:dPt>
            <c:idx val="1"/>
            <c:invertIfNegative val="0"/>
            <c:bubble3D val="0"/>
            <c:spPr>
              <a:solidFill>
                <a:schemeClr val="accent3"/>
              </a:solidFill>
            </c:spPr>
          </c:dPt>
          <c:dPt>
            <c:idx val="3"/>
            <c:invertIfNegative val="0"/>
            <c:bubble3D val="0"/>
            <c:spPr>
              <a:solidFill>
                <a:srgbClr val="9BBB59"/>
              </a:solidFill>
            </c:spPr>
          </c:dPt>
          <c:dPt>
            <c:idx val="5"/>
            <c:invertIfNegative val="0"/>
            <c:bubble3D val="0"/>
            <c:spPr>
              <a:solidFill>
                <a:srgbClr val="9BBB59"/>
              </a:solidFill>
            </c:spPr>
          </c:dPt>
          <c:dPt>
            <c:idx val="7"/>
            <c:invertIfNegative val="0"/>
            <c:bubble3D val="0"/>
            <c:spPr>
              <a:solidFill>
                <a:srgbClr val="9BBB59"/>
              </a:solidFill>
            </c:spPr>
          </c:dPt>
          <c:dLbls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en-US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errBars>
            <c:errBarType val="plus"/>
            <c:errValType val="cust"/>
            <c:noEndCap val="0"/>
            <c:plus>
              <c:numRef>
                <c:f>Sheet2!$G$39:$N$39</c:f>
                <c:numCache>
                  <c:formatCode>General</c:formatCode>
                  <c:ptCount val="8"/>
                  <c:pt idx="0">
                    <c:v>408</c:v>
                  </c:pt>
                  <c:pt idx="1">
                    <c:v>309</c:v>
                  </c:pt>
                  <c:pt idx="2">
                    <c:v>362</c:v>
                  </c:pt>
                  <c:pt idx="3">
                    <c:v>262</c:v>
                  </c:pt>
                  <c:pt idx="4">
                    <c:v>382</c:v>
                  </c:pt>
                  <c:pt idx="5">
                    <c:v>238</c:v>
                  </c:pt>
                  <c:pt idx="6">
                    <c:v>398</c:v>
                  </c:pt>
                  <c:pt idx="7">
                    <c:v>341</c:v>
                  </c:pt>
                </c:numCache>
              </c:numRef>
            </c:plus>
            <c:minus>
              <c:numLit>
                <c:formatCode>General</c:formatCode>
                <c:ptCount val="1"/>
                <c:pt idx="0">
                  <c:v>1</c:v>
                </c:pt>
              </c:numLit>
            </c:minus>
          </c:errBars>
          <c:cat>
            <c:multiLvlStrRef>
              <c:f>Sheet2!$G$36:$N$37</c:f>
              <c:multiLvlStrCache>
                <c:ptCount val="8"/>
                <c:lvl>
                  <c:pt idx="0">
                    <c:v>S</c:v>
                  </c:pt>
                  <c:pt idx="1">
                    <c:v>R</c:v>
                  </c:pt>
                  <c:pt idx="2">
                    <c:v>S</c:v>
                  </c:pt>
                  <c:pt idx="3">
                    <c:v>R</c:v>
                  </c:pt>
                  <c:pt idx="4">
                    <c:v>S</c:v>
                  </c:pt>
                  <c:pt idx="5">
                    <c:v>R</c:v>
                  </c:pt>
                  <c:pt idx="6">
                    <c:v>S</c:v>
                  </c:pt>
                  <c:pt idx="7">
                    <c:v>R</c:v>
                  </c:pt>
                </c:lvl>
                <c:lvl>
                  <c:pt idx="0">
                    <c:v>Tilt</c:v>
                  </c:pt>
                  <c:pt idx="2">
                    <c:v>Touch</c:v>
                  </c:pt>
                  <c:pt idx="4">
                    <c:v>Speech</c:v>
                  </c:pt>
                  <c:pt idx="6">
                    <c:v>Foot</c:v>
                  </c:pt>
                </c:lvl>
              </c:multiLvlStrCache>
            </c:multiLvlStrRef>
          </c:cat>
          <c:val>
            <c:numRef>
              <c:f>Sheet2!$G$38:$N$38</c:f>
              <c:numCache>
                <c:formatCode>General</c:formatCode>
                <c:ptCount val="8"/>
                <c:pt idx="0">
                  <c:v>797</c:v>
                </c:pt>
                <c:pt idx="1">
                  <c:v>667</c:v>
                </c:pt>
                <c:pt idx="2">
                  <c:v>855</c:v>
                </c:pt>
                <c:pt idx="3">
                  <c:v>528</c:v>
                </c:pt>
                <c:pt idx="4">
                  <c:v>1146</c:v>
                </c:pt>
                <c:pt idx="5">
                  <c:v>359</c:v>
                </c:pt>
                <c:pt idx="6">
                  <c:v>834</c:v>
                </c:pt>
                <c:pt idx="7">
                  <c:v>611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"/>
        <c:overlap val="5"/>
        <c:axId val="56721408"/>
        <c:axId val="56722944"/>
      </c:barChart>
      <c:catAx>
        <c:axId val="56721408"/>
        <c:scaling>
          <c:orientation val="minMax"/>
        </c:scaling>
        <c:delete val="0"/>
        <c:axPos val="b"/>
        <c:majorTickMark val="out"/>
        <c:minorTickMark val="none"/>
        <c:tickLblPos val="low"/>
        <c:spPr>
          <a:ln>
            <a:solidFill>
              <a:sysClr val="window" lastClr="FFFFFF">
                <a:lumMod val="85000"/>
              </a:sysClr>
            </a:solidFill>
          </a:ln>
        </c:spPr>
        <c:crossAx val="56722944"/>
        <c:crosses val="autoZero"/>
        <c:auto val="1"/>
        <c:lblAlgn val="ctr"/>
        <c:lblOffset val="0"/>
        <c:tickLblSkip val="1"/>
        <c:noMultiLvlLbl val="0"/>
      </c:catAx>
      <c:valAx>
        <c:axId val="56722944"/>
        <c:scaling>
          <c:orientation val="minMax"/>
          <c:max val="1500"/>
          <c:min val="0"/>
        </c:scaling>
        <c:delete val="0"/>
        <c:axPos val="l"/>
        <c:majorGridlines>
          <c:spPr>
            <a:ln>
              <a:solidFill>
                <a:schemeClr val="bg1">
                  <a:lumMod val="95000"/>
                </a:schemeClr>
              </a:solidFill>
            </a:ln>
          </c:spPr>
        </c:majorGridlines>
        <c:title>
          <c:tx>
            <c:rich>
              <a:bodyPr rot="-5400000" vert="horz"/>
              <a:lstStyle/>
              <a:p>
                <a:pPr>
                  <a:defRPr b="0"/>
                </a:pPr>
                <a:r>
                  <a:rPr lang="en-CA" b="0" dirty="0"/>
                  <a:t>Time (ms)</a:t>
                </a:r>
              </a:p>
            </c:rich>
          </c:tx>
          <c:layout>
            <c:manualLayout>
              <c:xMode val="edge"/>
              <c:yMode val="edge"/>
              <c:x val="0"/>
              <c:y val="0.21907654320987655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crossAx val="56721408"/>
        <c:crosses val="autoZero"/>
        <c:crossBetween val="between"/>
        <c:majorUnit val="300"/>
      </c:valAx>
    </c:plotArea>
    <c:plotVisOnly val="1"/>
    <c:dispBlanksAs val="gap"/>
    <c:showDLblsOverMax val="0"/>
  </c:chart>
  <c:spPr>
    <a:ln>
      <a:noFill/>
    </a:ln>
  </c:spPr>
  <c:txPr>
    <a:bodyPr/>
    <a:lstStyle/>
    <a:p>
      <a:pPr>
        <a:defRPr sz="2000">
          <a:latin typeface="Arial" pitchFamily="34" charset="0"/>
          <a:cs typeface="Arial" pitchFamily="34" charset="0"/>
        </a:defRPr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3806571202569418"/>
          <c:y val="3.3120512820512822E-2"/>
          <c:w val="0.86193428797430582"/>
          <c:h val="0.6573165231078385"/>
        </c:manualLayout>
      </c:layout>
      <c:barChart>
        <c:barDir val="col"/>
        <c:grouping val="clustered"/>
        <c:varyColors val="0"/>
        <c:ser>
          <c:idx val="0"/>
          <c:order val="0"/>
          <c:invertIfNegative val="0"/>
          <c:dPt>
            <c:idx val="1"/>
            <c:invertIfNegative val="0"/>
            <c:bubble3D val="0"/>
            <c:spPr>
              <a:solidFill>
                <a:srgbClr val="9BBB59"/>
              </a:solidFill>
            </c:spPr>
          </c:dPt>
          <c:dPt>
            <c:idx val="3"/>
            <c:invertIfNegative val="0"/>
            <c:bubble3D val="0"/>
            <c:spPr>
              <a:solidFill>
                <a:srgbClr val="9BBB59"/>
              </a:solidFill>
            </c:spPr>
          </c:dPt>
          <c:dPt>
            <c:idx val="5"/>
            <c:invertIfNegative val="0"/>
            <c:bubble3D val="0"/>
            <c:spPr>
              <a:solidFill>
                <a:srgbClr val="9BBB59"/>
              </a:solidFill>
            </c:spPr>
          </c:dPt>
          <c:dLbls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en-US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errBars>
            <c:errBarType val="plus"/>
            <c:errValType val="cust"/>
            <c:noEndCap val="0"/>
            <c:plus>
              <c:numRef>
                <c:f>Sheet2!$G$44:$L$44</c:f>
                <c:numCache>
                  <c:formatCode>General</c:formatCode>
                  <c:ptCount val="6"/>
                  <c:pt idx="0">
                    <c:v>383</c:v>
                  </c:pt>
                  <c:pt idx="1">
                    <c:v>394</c:v>
                  </c:pt>
                  <c:pt idx="2">
                    <c:v>382</c:v>
                  </c:pt>
                  <c:pt idx="3">
                    <c:v>274</c:v>
                  </c:pt>
                  <c:pt idx="4">
                    <c:v>447</c:v>
                  </c:pt>
                  <c:pt idx="5">
                    <c:v>336</c:v>
                  </c:pt>
                </c:numCache>
              </c:numRef>
            </c:plus>
            <c:minus>
              <c:numLit>
                <c:formatCode>General</c:formatCode>
                <c:ptCount val="1"/>
                <c:pt idx="0">
                  <c:v>1</c:v>
                </c:pt>
              </c:numLit>
            </c:minus>
          </c:errBars>
          <c:cat>
            <c:multiLvlStrRef>
              <c:f>Sheet2!$G$41:$L$42</c:f>
              <c:multiLvlStrCache>
                <c:ptCount val="6"/>
                <c:lvl>
                  <c:pt idx="0">
                    <c:v>S</c:v>
                  </c:pt>
                  <c:pt idx="1">
                    <c:v>R</c:v>
                  </c:pt>
                  <c:pt idx="2">
                    <c:v>S</c:v>
                  </c:pt>
                  <c:pt idx="3">
                    <c:v>R</c:v>
                  </c:pt>
                  <c:pt idx="4">
                    <c:v>S</c:v>
                  </c:pt>
                  <c:pt idx="5">
                    <c:v>R</c:v>
                  </c:pt>
                </c:lvl>
                <c:lvl>
                  <c:pt idx="0">
                    <c:v>Start</c:v>
                  </c:pt>
                  <c:pt idx="2">
                    <c:v>Middle</c:v>
                  </c:pt>
                  <c:pt idx="4">
                    <c:v>End</c:v>
                  </c:pt>
                </c:lvl>
              </c:multiLvlStrCache>
            </c:multiLvlStrRef>
          </c:cat>
          <c:val>
            <c:numRef>
              <c:f>Sheet2!$G$43:$L$43</c:f>
              <c:numCache>
                <c:formatCode>General</c:formatCode>
                <c:ptCount val="6"/>
                <c:pt idx="0">
                  <c:v>905</c:v>
                </c:pt>
                <c:pt idx="1">
                  <c:v>559</c:v>
                </c:pt>
                <c:pt idx="2">
                  <c:v>839</c:v>
                </c:pt>
                <c:pt idx="3">
                  <c:v>451</c:v>
                </c:pt>
                <c:pt idx="4">
                  <c:v>986</c:v>
                </c:pt>
                <c:pt idx="5">
                  <c:v>612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"/>
        <c:overlap val="5"/>
        <c:axId val="56750848"/>
        <c:axId val="56752384"/>
      </c:barChart>
      <c:catAx>
        <c:axId val="56750848"/>
        <c:scaling>
          <c:orientation val="minMax"/>
        </c:scaling>
        <c:delete val="0"/>
        <c:axPos val="b"/>
        <c:majorTickMark val="out"/>
        <c:minorTickMark val="none"/>
        <c:tickLblPos val="nextTo"/>
        <c:spPr>
          <a:ln>
            <a:solidFill>
              <a:sysClr val="window" lastClr="FFFFFF">
                <a:lumMod val="85000"/>
              </a:sysClr>
            </a:solidFill>
          </a:ln>
        </c:spPr>
        <c:crossAx val="56752384"/>
        <c:crosses val="autoZero"/>
        <c:auto val="1"/>
        <c:lblAlgn val="ctr"/>
        <c:lblOffset val="0"/>
        <c:noMultiLvlLbl val="0"/>
      </c:catAx>
      <c:valAx>
        <c:axId val="56752384"/>
        <c:scaling>
          <c:orientation val="minMax"/>
          <c:max val="1500"/>
          <c:min val="0"/>
        </c:scaling>
        <c:delete val="0"/>
        <c:axPos val="l"/>
        <c:majorGridlines>
          <c:spPr>
            <a:ln>
              <a:solidFill>
                <a:schemeClr val="bg1">
                  <a:lumMod val="85000"/>
                </a:schemeClr>
              </a:solidFill>
            </a:ln>
          </c:spPr>
        </c:majorGridlines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 dirty="0"/>
                  <a:t>Time (ms)</a:t>
                </a:r>
              </a:p>
            </c:rich>
          </c:tx>
          <c:layout>
            <c:manualLayout>
              <c:xMode val="edge"/>
              <c:yMode val="edge"/>
              <c:x val="0"/>
              <c:y val="0.23918395061728395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crossAx val="56750848"/>
        <c:crosses val="autoZero"/>
        <c:crossBetween val="between"/>
        <c:majorUnit val="300"/>
      </c:valAx>
    </c:plotArea>
    <c:plotVisOnly val="1"/>
    <c:dispBlanksAs val="gap"/>
    <c:showDLblsOverMax val="0"/>
  </c:chart>
  <c:spPr>
    <a:ln>
      <a:noFill/>
    </a:ln>
  </c:spPr>
  <c:txPr>
    <a:bodyPr/>
    <a:lstStyle/>
    <a:p>
      <a:pPr algn="l">
        <a:defRPr sz="2000" b="0">
          <a:latin typeface="Arial" pitchFamily="34" charset="0"/>
          <a:cs typeface="Arial" pitchFamily="34" charset="0"/>
        </a:defRPr>
      </a:pPr>
      <a:endParaRPr lang="en-US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3197677584068188"/>
          <c:y val="5.24212855185167E-2"/>
          <c:w val="0.86802322415931821"/>
          <c:h val="0.7624122333800657"/>
        </c:manualLayout>
      </c:layout>
      <c:barChart>
        <c:barDir val="col"/>
        <c:grouping val="clustered"/>
        <c:varyColors val="0"/>
        <c:ser>
          <c:idx val="0"/>
          <c:order val="0"/>
          <c:invertIfNegative val="0"/>
          <c:dLbls>
            <c:numFmt formatCode="#,##0.00" sourceLinked="0"/>
            <c:spPr>
              <a:noFill/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en-US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errBars>
            <c:errBarType val="plus"/>
            <c:errValType val="cust"/>
            <c:noEndCap val="0"/>
            <c:plus>
              <c:numRef>
                <c:f>Sheet1!$B$2:$E$2</c:f>
                <c:numCache>
                  <c:formatCode>General</c:formatCode>
                  <c:ptCount val="4"/>
                  <c:pt idx="0">
                    <c:v>3.2083333333333379</c:v>
                  </c:pt>
                  <c:pt idx="1">
                    <c:v>0.16666666666666669</c:v>
                  </c:pt>
                  <c:pt idx="2">
                    <c:v>0.125</c:v>
                  </c:pt>
                  <c:pt idx="3">
                    <c:v>6.375</c:v>
                  </c:pt>
                </c:numCache>
              </c:numRef>
            </c:plus>
            <c:minus>
              <c:numRef>
                <c:f>Sheet1!$B$2:$E$2</c:f>
                <c:numCache>
                  <c:formatCode>General</c:formatCode>
                  <c:ptCount val="4"/>
                  <c:pt idx="0">
                    <c:v>3.2083333333333379</c:v>
                  </c:pt>
                  <c:pt idx="1">
                    <c:v>0.16666666666666669</c:v>
                  </c:pt>
                  <c:pt idx="2">
                    <c:v>0.125</c:v>
                  </c:pt>
                  <c:pt idx="3">
                    <c:v>6.375</c:v>
                  </c:pt>
                </c:numCache>
              </c:numRef>
            </c:minus>
          </c:errBars>
          <c:cat>
            <c:strRef>
              <c:f>Sheet1!$B$1:$E$1</c:f>
              <c:strCache>
                <c:ptCount val="4"/>
                <c:pt idx="0">
                  <c:v>Tilt</c:v>
                </c:pt>
                <c:pt idx="1">
                  <c:v>Touch</c:v>
                </c:pt>
                <c:pt idx="2">
                  <c:v>Speech</c:v>
                </c:pt>
                <c:pt idx="3">
                  <c:v>Foot</c:v>
                </c:pt>
              </c:strCache>
            </c:strRef>
          </c:cat>
          <c:val>
            <c:numRef>
              <c:f>Sheet1!$B$3:$E$3</c:f>
              <c:numCache>
                <c:formatCode>General</c:formatCode>
                <c:ptCount val="4"/>
                <c:pt idx="0">
                  <c:v>15.646701388888888</c:v>
                </c:pt>
                <c:pt idx="1">
                  <c:v>10.091145833333332</c:v>
                </c:pt>
                <c:pt idx="2">
                  <c:v>15.212673611111111</c:v>
                </c:pt>
                <c:pt idx="3">
                  <c:v>18.8368055555556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30"/>
        <c:axId val="56795136"/>
        <c:axId val="56796672"/>
      </c:barChart>
      <c:catAx>
        <c:axId val="56795136"/>
        <c:scaling>
          <c:orientation val="minMax"/>
        </c:scaling>
        <c:delete val="0"/>
        <c:axPos val="b"/>
        <c:numFmt formatCode="0.0000" sourceLinked="1"/>
        <c:majorTickMark val="out"/>
        <c:minorTickMark val="none"/>
        <c:tickLblPos val="nextTo"/>
        <c:crossAx val="56796672"/>
        <c:crosses val="autoZero"/>
        <c:auto val="1"/>
        <c:lblAlgn val="ctr"/>
        <c:lblOffset val="0"/>
        <c:noMultiLvlLbl val="0"/>
      </c:catAx>
      <c:valAx>
        <c:axId val="56796672"/>
        <c:scaling>
          <c:orientation val="minMax"/>
        </c:scaling>
        <c:delete val="0"/>
        <c:axPos val="l"/>
        <c:majorGridlines>
          <c:spPr>
            <a:ln>
              <a:solidFill>
                <a:schemeClr val="bg1">
                  <a:lumMod val="85000"/>
                </a:schemeClr>
              </a:solidFill>
            </a:ln>
          </c:spPr>
        </c:majorGridlines>
        <c:title>
          <c:tx>
            <c:rich>
              <a:bodyPr rot="-5400000" vert="horz"/>
              <a:lstStyle/>
              <a:p>
                <a:pPr>
                  <a:defRPr b="0"/>
                </a:pPr>
                <a:r>
                  <a:rPr lang="en-CA" b="0" dirty="0" smtClean="0"/>
                  <a:t>Error </a:t>
                </a:r>
                <a:r>
                  <a:rPr lang="en-CA" b="0" dirty="0"/>
                  <a:t>(%)</a:t>
                </a:r>
              </a:p>
            </c:rich>
          </c:tx>
          <c:layout>
            <c:manualLayout>
              <c:xMode val="edge"/>
              <c:yMode val="edge"/>
              <c:x val="0"/>
              <c:y val="0.22304955368134591"/>
            </c:manualLayout>
          </c:layout>
          <c:overlay val="0"/>
        </c:title>
        <c:numFmt formatCode="0" sourceLinked="0"/>
        <c:majorTickMark val="out"/>
        <c:minorTickMark val="none"/>
        <c:tickLblPos val="nextTo"/>
        <c:crossAx val="56795136"/>
        <c:crosses val="autoZero"/>
        <c:crossBetween val="between"/>
      </c:valAx>
    </c:plotArea>
    <c:plotVisOnly val="1"/>
    <c:dispBlanksAs val="gap"/>
    <c:showDLblsOverMax val="0"/>
  </c:chart>
  <c:spPr>
    <a:ln>
      <a:noFill/>
    </a:ln>
  </c:spPr>
  <c:txPr>
    <a:bodyPr/>
    <a:lstStyle/>
    <a:p>
      <a:pPr>
        <a:defRPr sz="2000">
          <a:latin typeface="Arial" pitchFamily="34" charset="0"/>
          <a:cs typeface="Arial" pitchFamily="34" charset="0"/>
        </a:defRPr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DACE923-1D8D-4897-9E98-366A30109A6F}" type="datetimeFigureOut">
              <a:rPr lang="en-US" smtClean="0"/>
              <a:pPr/>
              <a:t>10/27/2010</a:t>
            </a:fld>
            <a:endParaRPr lang="en-CA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53F9B9B-60AF-4974-B0C7-0BA6DE12C6B7}" type="slidenum">
              <a:rPr lang="en-CA" smtClean="0"/>
              <a:pPr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0532217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Tx/>
              <a:buChar char="-"/>
            </a:pPr>
            <a:r>
              <a:rPr lang="en-CA" dirty="0" smtClean="0"/>
              <a:t>Text</a:t>
            </a:r>
            <a:r>
              <a:rPr lang="en-CA" baseline="0" dirty="0" smtClean="0"/>
              <a:t> entry isn’t just for sending SMS or email anymore.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en-CA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Although these methods are natural, they require the user to interleave selection and typing, slowing their rate of input.</a:t>
            </a:r>
            <a:endParaRPr lang="en-CA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>
              <a:buFontTx/>
              <a:buChar char="-"/>
            </a:pPr>
            <a:endParaRPr lang="en-CA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3F9B9B-60AF-4974-B0C7-0BA6DE12C6B7}" type="slidenum">
              <a:rPr lang="en-CA" smtClean="0"/>
              <a:pPr/>
              <a:t>2</a:t>
            </a:fld>
            <a:endParaRPr lang="en-CA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CA" dirty="0" smtClean="0"/>
              <a:t>- Although</a:t>
            </a:r>
            <a:r>
              <a:rPr lang="en-CA" baseline="0" dirty="0" smtClean="0"/>
              <a:t> a touch screen and a directional pad are common methods of input, modern smart devices can support alternative types of input</a:t>
            </a:r>
            <a:endParaRPr lang="en-CA" dirty="0" smtClean="0"/>
          </a:p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CA" dirty="0" smtClean="0"/>
              <a:t>- Allowing the user to keep their fingers on the keypad,</a:t>
            </a:r>
            <a:r>
              <a:rPr lang="en-CA" baseline="0" dirty="0" smtClean="0"/>
              <a:t> enabling them to typing while making a selection</a:t>
            </a:r>
            <a:endParaRPr lang="en-CA" dirty="0" smtClean="0"/>
          </a:p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3F9B9B-60AF-4974-B0C7-0BA6DE12C6B7}" type="slidenum">
              <a:rPr lang="en-CA" smtClean="0"/>
              <a:pPr/>
              <a:t>3</a:t>
            </a:fld>
            <a:endParaRPr lang="en-CA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Tx/>
              <a:buChar char="-"/>
            </a:pPr>
            <a:r>
              <a:rPr lang="en-CA" dirty="0" smtClean="0"/>
              <a:t> Exp 1 – provide a baseline for how fast selections can be made with each Input Type</a:t>
            </a:r>
          </a:p>
          <a:p>
            <a:pPr>
              <a:buFontTx/>
              <a:buChar char="-"/>
            </a:pPr>
            <a:r>
              <a:rPr lang="en-CA" dirty="0" smtClean="0"/>
              <a:t> Exp</a:t>
            </a:r>
            <a:r>
              <a:rPr lang="en-CA" baseline="0" dirty="0" smtClean="0"/>
              <a:t> 2 – We chose a form</a:t>
            </a:r>
            <a:endParaRPr lang="en-CA" dirty="0" smtClean="0"/>
          </a:p>
          <a:p>
            <a:pPr>
              <a:buFontTx/>
              <a:buChar char="-"/>
            </a:pPr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3F9B9B-60AF-4974-B0C7-0BA6DE12C6B7}" type="slidenum">
              <a:rPr lang="en-CA" smtClean="0"/>
              <a:pPr/>
              <a:t>5</a:t>
            </a:fld>
            <a:endParaRPr lang="en-CA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CA" sz="1200" dirty="0" smtClean="0"/>
              <a:t>- Our intent is to evaluate the trade-off between each technique, not comparing their limits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3F9B9B-60AF-4974-B0C7-0BA6DE12C6B7}" type="slidenum">
              <a:rPr lang="en-CA" smtClean="0"/>
              <a:pPr/>
              <a:t>6</a:t>
            </a:fld>
            <a:endParaRPr lang="en-CA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CA" dirty="0" smtClean="0"/>
              <a:t>- The </a:t>
            </a:r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3F9B9B-60AF-4974-B0C7-0BA6DE12C6B7}" type="slidenum">
              <a:rPr lang="en-CA" smtClean="0"/>
              <a:pPr/>
              <a:t>7</a:t>
            </a:fld>
            <a:endParaRPr lang="en-CA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Tx/>
              <a:buChar char="-"/>
            </a:pPr>
            <a:r>
              <a:rPr lang="en-CA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Rather than implementing a fully functional voice recognition system, we implemented a WoZ simulation.</a:t>
            </a:r>
          </a:p>
          <a:p>
            <a:pPr>
              <a:buFontTx/>
              <a:buChar char="-"/>
            </a:pPr>
            <a:r>
              <a:rPr lang="en-CA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Systems we tested for desktop and mobile incurred significant lag</a:t>
            </a:r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3F9B9B-60AF-4974-B0C7-0BA6DE12C6B7}" type="slidenum">
              <a:rPr lang="en-CA" smtClean="0"/>
              <a:pPr/>
              <a:t>13</a:t>
            </a:fld>
            <a:endParaRPr lang="en-CA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CA" dirty="0" smtClean="0"/>
              <a:t>I’m not going to present</a:t>
            </a:r>
            <a:r>
              <a:rPr lang="en-CA" baseline="0" dirty="0" smtClean="0"/>
              <a:t> the results for the Target Positions. Please see the paper if you are interested in those results and our encompassing discussion.</a:t>
            </a:r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3F9B9B-60AF-4974-B0C7-0BA6DE12C6B7}" type="slidenum">
              <a:rPr lang="en-CA" smtClean="0"/>
              <a:pPr/>
              <a:t>19</a:t>
            </a:fld>
            <a:endParaRPr lang="en-CA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CA" dirty="0" smtClean="0"/>
              <a:t>Despite</a:t>
            </a:r>
            <a:r>
              <a:rPr lang="en-CA" baseline="0" dirty="0" smtClean="0"/>
              <a:t> being the two slowest Input Types, the error rate for Touch and Speech is lower than Tilt and Foot</a:t>
            </a:r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3F9B9B-60AF-4974-B0C7-0BA6DE12C6B7}" type="slidenum">
              <a:rPr lang="en-CA" smtClean="0"/>
              <a:pPr/>
              <a:t>20</a:t>
            </a:fld>
            <a:endParaRPr lang="en-CA" dirty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3F9B9B-60AF-4974-B0C7-0BA6DE12C6B7}" type="slidenum">
              <a:rPr lang="en-CA" smtClean="0"/>
              <a:pPr/>
              <a:t>26</a:t>
            </a:fld>
            <a:endParaRPr lang="en-CA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Rectangle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Rectangle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Rectangle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7" name="Rectangle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 useBgFill="1">
        <p:nvSpPr>
          <p:cNvPr id="30" name="Rounded Rectangle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 useBgFill="1">
        <p:nvSpPr>
          <p:cNvPr id="31" name="Rounded Rectangle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7" name="Rectangle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Rectangle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dirty="0" smtClean="0"/>
              <a:t>Click to edit Master subtitle style</a:t>
            </a:r>
            <a:endParaRPr kumimoji="0" lang="en-US" dirty="0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C3F416CD-67A3-4CF0-A210-F6AF31AC147F}" type="datetimeFigureOut">
              <a:rPr lang="en-US" smtClean="0"/>
              <a:pPr/>
              <a:t>10/27/2010</a:t>
            </a:fld>
            <a:endParaRPr lang="en-US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416CD-67A3-4CF0-A210-F6AF31AC147F}" type="datetimeFigureOut">
              <a:rPr lang="en-US" smtClean="0"/>
              <a:pPr/>
              <a:t>10/27/2010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652B35-718D-4E28-AFEB-B694A3B357E8}" type="slidenum">
              <a:rPr kumimoji="0" lang="en-US" smtClean="0"/>
              <a:pPr/>
              <a:t>‹#›</a:t>
            </a:fld>
            <a:endParaRPr kumimoji="0"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416CD-67A3-4CF0-A210-F6AF31AC147F}" type="datetimeFigureOut">
              <a:rPr lang="en-US" smtClean="0"/>
              <a:pPr/>
              <a:t>10/27/2010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652B35-718D-4E28-AFEB-B694A3B357E8}" type="slidenum">
              <a:rPr kumimoji="0" lang="en-US" smtClean="0"/>
              <a:pPr/>
              <a:t>‹#›</a:t>
            </a:fld>
            <a:endParaRPr kumimoji="0"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14356"/>
            <a:ext cx="8229600" cy="1066800"/>
          </a:xfrm>
        </p:spPr>
        <p:txBody>
          <a:bodyPr>
            <a:normAutofit/>
          </a:bodyPr>
          <a:lstStyle>
            <a:lvl1pPr>
              <a:defRPr sz="4000">
                <a:solidFill>
                  <a:schemeClr val="tx1"/>
                </a:solidFill>
              </a:defRPr>
            </a:lvl1pPr>
          </a:lstStyle>
          <a:p>
            <a:r>
              <a:rPr kumimoji="0" lang="en-US" dirty="0" smtClean="0"/>
              <a:t>Click to edit Master title style</a:t>
            </a:r>
            <a:endParaRPr kumimoji="0"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85926"/>
            <a:ext cx="8229600" cy="4325112"/>
          </a:xfrm>
        </p:spPr>
        <p:txBody>
          <a:bodyPr/>
          <a:lstStyle>
            <a:lvl1pPr>
              <a:buClr>
                <a:schemeClr val="tx1"/>
              </a:buClr>
              <a:buFont typeface="Wingdings" pitchFamily="2" charset="2"/>
              <a:buChar char="§"/>
              <a:defRPr/>
            </a:lvl1pPr>
            <a:lvl2pPr>
              <a:buClr>
                <a:schemeClr val="tx1"/>
              </a:buClr>
              <a:defRPr>
                <a:solidFill>
                  <a:schemeClr val="tx1"/>
                </a:solidFill>
              </a:defRPr>
            </a:lvl2pPr>
            <a:lvl3pPr>
              <a:buClr>
                <a:schemeClr val="tx1"/>
              </a:buClr>
              <a:defRPr>
                <a:solidFill>
                  <a:schemeClr val="tx1"/>
                </a:solidFill>
              </a:defRPr>
            </a:lvl3pPr>
          </a:lstStyle>
          <a:p>
            <a:pPr lvl="0" eaLnBrk="1" latinLnBrk="0" hangingPunct="1"/>
            <a:r>
              <a:rPr lang="en-US" dirty="0" smtClean="0"/>
              <a:t>Click to edit Master text styles</a:t>
            </a:r>
          </a:p>
          <a:p>
            <a:pPr lvl="1" eaLnBrk="1" latinLnBrk="0" hangingPunct="1"/>
            <a:r>
              <a:rPr lang="en-US" dirty="0" smtClean="0"/>
              <a:t>Second level</a:t>
            </a:r>
          </a:p>
          <a:p>
            <a:pPr lvl="2" eaLnBrk="1" latinLnBrk="0" hangingPunct="1"/>
            <a:r>
              <a:rPr lang="en-US" dirty="0" smtClean="0"/>
              <a:t>Third level</a:t>
            </a:r>
          </a:p>
          <a:p>
            <a:pPr lvl="3" eaLnBrk="1" latinLnBrk="0" hangingPunct="1"/>
            <a:r>
              <a:rPr lang="en-US" dirty="0" smtClean="0"/>
              <a:t>Fourth level</a:t>
            </a:r>
          </a:p>
          <a:p>
            <a:pPr lvl="4" eaLnBrk="1" latinLnBrk="0" hangingPunct="1"/>
            <a:r>
              <a:rPr lang="en-US" dirty="0" smtClean="0"/>
              <a:t>Fifth level</a:t>
            </a:r>
            <a:endParaRPr kumimoji="0"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972454" y="6400800"/>
            <a:ext cx="957264" cy="457200"/>
          </a:xfrm>
        </p:spPr>
        <p:txBody>
          <a:bodyPr/>
          <a:lstStyle/>
          <a:p>
            <a:fld id="{C3F416CD-67A3-4CF0-A210-F6AF31AC147F}" type="datetimeFigureOut">
              <a:rPr lang="en-US" smtClean="0"/>
              <a:pPr/>
              <a:t>10/27/2010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643702" y="6400800"/>
            <a:ext cx="1325880" cy="457200"/>
          </a:xfrm>
        </p:spPr>
        <p:txBody>
          <a:bodyPr/>
          <a:lstStyle/>
          <a:p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652B35-718D-4E28-AFEB-B694A3B357E8}" type="slidenum">
              <a:rPr kumimoji="0" lang="en-US" smtClean="0"/>
              <a:pPr/>
              <a:t>‹#›</a:t>
            </a:fld>
            <a:endParaRPr kumimoji="0" lang="en-US" dirty="0"/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571472" y="1571612"/>
            <a:ext cx="8143932" cy="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416CD-67A3-4CF0-A210-F6AF31AC147F}" type="datetimeFigureOut">
              <a:rPr lang="en-US" smtClean="0"/>
              <a:pPr/>
              <a:t>10/27/2010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652B35-718D-4E28-AFEB-B694A3B357E8}" type="slidenum">
              <a:rPr kumimoji="0" lang="en-US" smtClean="0"/>
              <a:pPr/>
              <a:t>‹#›</a:t>
            </a:fld>
            <a:endParaRPr kumimoji="0"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831995"/>
            <a:ext cx="4038600" cy="4525963"/>
          </a:xfrm>
        </p:spPr>
        <p:txBody>
          <a:bodyPr/>
          <a:lstStyle>
            <a:lvl1pPr>
              <a:buClr>
                <a:schemeClr val="tx1"/>
              </a:buClr>
              <a:buFont typeface="Wingdings" pitchFamily="2" charset="2"/>
              <a:buChar char="§"/>
              <a:defRPr sz="2000"/>
            </a:lvl1pPr>
            <a:lvl2pPr>
              <a:buClr>
                <a:schemeClr val="tx1"/>
              </a:buClr>
              <a:buFont typeface="Georgia" pitchFamily="18" charset="0"/>
              <a:buChar char="▫"/>
              <a:defRPr sz="1900">
                <a:solidFill>
                  <a:schemeClr val="tx1"/>
                </a:solidFill>
              </a:defRPr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dirty="0" smtClean="0"/>
              <a:t>Click to edit Master text styles</a:t>
            </a:r>
          </a:p>
          <a:p>
            <a:pPr lvl="1" eaLnBrk="1" latinLnBrk="0" hangingPunct="1"/>
            <a:r>
              <a:rPr lang="en-US" dirty="0" smtClean="0"/>
              <a:t>Second level</a:t>
            </a:r>
          </a:p>
          <a:p>
            <a:pPr lvl="2" eaLnBrk="1" latinLnBrk="0" hangingPunct="1"/>
            <a:r>
              <a:rPr lang="en-US" dirty="0" smtClean="0"/>
              <a:t>Third level</a:t>
            </a:r>
          </a:p>
          <a:p>
            <a:pPr lvl="3" eaLnBrk="1" latinLnBrk="0" hangingPunct="1"/>
            <a:r>
              <a:rPr lang="en-US" dirty="0" smtClean="0"/>
              <a:t>Fourth level</a:t>
            </a:r>
          </a:p>
          <a:p>
            <a:pPr lvl="4" eaLnBrk="1" latinLnBrk="0" hangingPunct="1"/>
            <a:r>
              <a:rPr lang="en-US" dirty="0" smtClean="0"/>
              <a:t>Fifth level</a:t>
            </a:r>
            <a:endParaRPr kumimoji="0"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652B35-718D-4E28-AFEB-B694A3B357E8}" type="slidenum">
              <a:rPr kumimoji="0" lang="en-US" smtClean="0"/>
              <a:pPr/>
              <a:t>‹#›</a:t>
            </a:fld>
            <a:endParaRPr kumimoji="0" lang="en-US" dirty="0"/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571472" y="1571612"/>
            <a:ext cx="8143932" cy="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Date Placeholder 3"/>
          <p:cNvSpPr>
            <a:spLocks noGrp="1"/>
          </p:cNvSpPr>
          <p:nvPr>
            <p:ph type="dt" sz="half" idx="10"/>
          </p:nvPr>
        </p:nvSpPr>
        <p:spPr>
          <a:xfrm>
            <a:off x="7972454" y="6400800"/>
            <a:ext cx="957264" cy="457200"/>
          </a:xfrm>
        </p:spPr>
        <p:txBody>
          <a:bodyPr/>
          <a:lstStyle/>
          <a:p>
            <a:fld id="{C3F416CD-67A3-4CF0-A210-F6AF31AC147F}" type="datetimeFigureOut">
              <a:rPr lang="en-US" smtClean="0"/>
              <a:pPr/>
              <a:t>10/27/2010</a:t>
            </a:fld>
            <a:endParaRPr lang="en-US" dirty="0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643702" y="6400800"/>
            <a:ext cx="1325880" cy="457200"/>
          </a:xfrm>
        </p:spPr>
        <p:txBody>
          <a:bodyPr/>
          <a:lstStyle/>
          <a:p>
            <a:endParaRPr kumimoji="0" lang="en-US" dirty="0"/>
          </a:p>
        </p:txBody>
      </p:sp>
      <p:sp>
        <p:nvSpPr>
          <p:cNvPr id="13" name="Content Placeholder 2"/>
          <p:cNvSpPr>
            <a:spLocks noGrp="1"/>
          </p:cNvSpPr>
          <p:nvPr>
            <p:ph sz="half" idx="13"/>
          </p:nvPr>
        </p:nvSpPr>
        <p:spPr>
          <a:xfrm>
            <a:off x="4748242" y="1831995"/>
            <a:ext cx="4038600" cy="4525963"/>
          </a:xfrm>
        </p:spPr>
        <p:txBody>
          <a:bodyPr/>
          <a:lstStyle>
            <a:lvl1pPr>
              <a:buClr>
                <a:schemeClr val="tx1"/>
              </a:buClr>
              <a:buFont typeface="Wingdings" pitchFamily="2" charset="2"/>
              <a:buChar char="§"/>
              <a:defRPr sz="2000"/>
            </a:lvl1pPr>
            <a:lvl2pPr>
              <a:buClr>
                <a:schemeClr val="tx1"/>
              </a:buClr>
              <a:buFont typeface="Georgia" pitchFamily="18" charset="0"/>
              <a:buChar char="▫"/>
              <a:defRPr sz="1900">
                <a:solidFill>
                  <a:schemeClr val="tx1"/>
                </a:solidFill>
              </a:defRPr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dirty="0" smtClean="0"/>
              <a:t>Click to edit Master text styles</a:t>
            </a:r>
          </a:p>
          <a:p>
            <a:pPr lvl="1" eaLnBrk="1" latinLnBrk="0" hangingPunct="1"/>
            <a:r>
              <a:rPr lang="en-US" dirty="0" smtClean="0"/>
              <a:t>Second level</a:t>
            </a:r>
          </a:p>
          <a:p>
            <a:pPr lvl="2" eaLnBrk="1" latinLnBrk="0" hangingPunct="1"/>
            <a:r>
              <a:rPr lang="en-US" dirty="0" smtClean="0"/>
              <a:t>Third level</a:t>
            </a:r>
          </a:p>
          <a:p>
            <a:pPr lvl="3" eaLnBrk="1" latinLnBrk="0" hangingPunct="1"/>
            <a:r>
              <a:rPr lang="en-US" dirty="0" smtClean="0"/>
              <a:t>Fourth level</a:t>
            </a:r>
          </a:p>
          <a:p>
            <a:pPr lvl="4" eaLnBrk="1" latinLnBrk="0" hangingPunct="1"/>
            <a:r>
              <a:rPr lang="en-US" dirty="0" smtClean="0"/>
              <a:t>Fifth level</a:t>
            </a:r>
            <a:endParaRPr kumimoji="0" lang="en-US" dirty="0"/>
          </a:p>
        </p:txBody>
      </p:sp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457200" y="714356"/>
            <a:ext cx="8229600" cy="1066800"/>
          </a:xfrm>
        </p:spPr>
        <p:txBody>
          <a:bodyPr>
            <a:normAutofit/>
          </a:bodyPr>
          <a:lstStyle>
            <a:lvl1pPr>
              <a:defRPr sz="4000">
                <a:solidFill>
                  <a:schemeClr val="tx1"/>
                </a:solidFill>
              </a:defRPr>
            </a:lvl1pPr>
          </a:lstStyle>
          <a:p>
            <a:r>
              <a:rPr kumimoji="0" lang="en-US" dirty="0" smtClean="0"/>
              <a:t>Click to edit Master title style</a:t>
            </a:r>
            <a:endParaRPr kumimoji="0"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Date Placeholder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algn="l" eaLnBrk="1" latinLnBrk="0" hangingPunct="1"/>
            <a:fld id="{C3F416CD-67A3-4CF0-A210-F6AF31AC147F}" type="datetimeFigureOut">
              <a:rPr lang="en-US" smtClean="0"/>
              <a:pPr algn="l" eaLnBrk="1" latinLnBrk="0" hangingPunct="1"/>
              <a:t>10/27/2010</a:t>
            </a:fld>
            <a:endParaRPr lang="en-US" dirty="0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pPr algn="r" eaLnBrk="1" latinLnBrk="0" hangingPunct="1"/>
            <a:fld id="{96652B35-718D-4E28-AFEB-B694A3B357E8}" type="slidenum">
              <a:rPr kumimoji="0" lang="en-US" smtClean="0"/>
              <a:pPr algn="r" eaLnBrk="1" latinLnBrk="0" hangingPunct="1"/>
              <a:t>‹#›</a:t>
            </a:fld>
            <a:endParaRPr kumimoji="0" lang="en-US" dirty="0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kumimoji="0"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C3F416CD-67A3-4CF0-A210-F6AF31AC147F}" type="datetimeFigureOut">
              <a:rPr lang="en-US" smtClean="0"/>
              <a:pPr/>
              <a:t>10/27/2010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kumimoji="0"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96652B35-718D-4E28-AFEB-B694A3B357E8}" type="slidenum">
              <a:rPr kumimoji="0" lang="en-US" smtClean="0"/>
              <a:pPr/>
              <a:t>‹#›</a:t>
            </a:fld>
            <a:endParaRPr kumimoji="0"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416CD-67A3-4CF0-A210-F6AF31AC147F}" type="datetimeFigureOut">
              <a:rPr lang="en-US" smtClean="0"/>
              <a:pPr/>
              <a:t>10/27/2010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652B35-718D-4E28-AFEB-B694A3B357E8}" type="slidenum">
              <a:rPr kumimoji="0" lang="en-US" smtClean="0"/>
              <a:pPr/>
              <a:t>‹#›</a:t>
            </a:fld>
            <a:endParaRPr kumimoji="0"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416CD-67A3-4CF0-A210-F6AF31AC147F}" type="datetimeFigureOut">
              <a:rPr lang="en-US" smtClean="0"/>
              <a:pPr/>
              <a:t>10/27/2010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652B35-718D-4E28-AFEB-B694A3B357E8}" type="slidenum">
              <a:rPr kumimoji="0" lang="en-US" smtClean="0"/>
              <a:pPr/>
              <a:t>‹#›</a:t>
            </a:fld>
            <a:endParaRPr kumimoji="0"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dirty="0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416CD-67A3-4CF0-A210-F6AF31AC147F}" type="datetimeFigureOut">
              <a:rPr lang="en-US" smtClean="0"/>
              <a:pPr/>
              <a:t>10/27/2010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652B35-718D-4E28-AFEB-B694A3B357E8}" type="slidenum">
              <a:rPr kumimoji="0" lang="en-US" smtClean="0"/>
              <a:pPr/>
              <a:t>‹#›</a:t>
            </a:fld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Rectangle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0" name="Rectangle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1" name="Rectangle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2" name="Rectangle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 useBgFill="1">
        <p:nvSpPr>
          <p:cNvPr id="33" name="Rounded Rectangle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 useBgFill="1">
        <p:nvSpPr>
          <p:cNvPr id="34" name="Rounded Rectangle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5" name="Rectangle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Rectangle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Rectangle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8" name="Rectangle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9" name="Rectangle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0" name="Rectangle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pPr algn="l" eaLnBrk="1" latinLnBrk="0" hangingPunct="1"/>
            <a:fld id="{C3F416CD-67A3-4CF0-A210-F6AF31AC147F}" type="datetimeFigureOut">
              <a:rPr lang="en-US" smtClean="0"/>
              <a:pPr algn="l" eaLnBrk="1" latinLnBrk="0" hangingPunct="1"/>
              <a:t>10/27/2010</a:t>
            </a:fld>
            <a:endParaRPr lang="en-US" sz="800" dirty="0">
              <a:solidFill>
                <a:schemeClr val="accent2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pPr algn="r" eaLnBrk="1" latinLnBrk="0" hangingPunct="1"/>
            <a:endParaRPr kumimoji="0" lang="en-US" sz="800" dirty="0">
              <a:solidFill>
                <a:schemeClr val="accent2"/>
              </a:solidFill>
            </a:endParaRPr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pPr algn="r" eaLnBrk="1" latinLnBrk="0" hangingPunct="1"/>
            <a:fld id="{96652B35-718D-4E28-AFEB-B694A3B357E8}" type="slidenum">
              <a:rPr kumimoji="0" lang="en-US" smtClean="0"/>
              <a:pPr algn="r" eaLnBrk="1" latinLnBrk="0" hangingPunct="1"/>
              <a:t>‹#›</a:t>
            </a:fld>
            <a:endParaRPr kumimoji="0" lang="en-US" sz="1800" dirty="0">
              <a:solidFill>
                <a:schemeClr val="bg1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6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CA" dirty="0" smtClean="0"/>
              <a:t>Multi-Modal Text Entry and Selection on a Mobile Device</a:t>
            </a:r>
            <a:endParaRPr lang="en-CA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28596" y="4533920"/>
            <a:ext cx="8715404" cy="1895476"/>
          </a:xfrm>
        </p:spPr>
        <p:txBody>
          <a:bodyPr>
            <a:normAutofit fontScale="92500"/>
          </a:bodyPr>
          <a:lstStyle/>
          <a:p>
            <a:r>
              <a:rPr lang="en-CA" u="sng" dirty="0" smtClean="0"/>
              <a:t>David Dearman</a:t>
            </a:r>
            <a:r>
              <a:rPr lang="en-CA" baseline="30000" dirty="0" smtClean="0"/>
              <a:t>1</a:t>
            </a:r>
            <a:r>
              <a:rPr lang="en-CA" dirty="0" smtClean="0"/>
              <a:t>, Amy Karlson</a:t>
            </a:r>
            <a:r>
              <a:rPr lang="en-CA" baseline="30000" dirty="0" smtClean="0"/>
              <a:t>2</a:t>
            </a:r>
            <a:r>
              <a:rPr lang="en-CA" dirty="0" smtClean="0"/>
              <a:t>, Brian Meyers</a:t>
            </a:r>
            <a:r>
              <a:rPr lang="en-CA" baseline="30000" dirty="0" smtClean="0"/>
              <a:t>2</a:t>
            </a:r>
            <a:r>
              <a:rPr lang="en-CA" dirty="0" smtClean="0"/>
              <a:t> and Ben Bederson</a:t>
            </a:r>
            <a:r>
              <a:rPr lang="en-CA" baseline="30000" dirty="0" smtClean="0"/>
              <a:t>3</a:t>
            </a:r>
          </a:p>
          <a:p>
            <a:endParaRPr lang="en-CA" sz="2000" dirty="0" smtClean="0"/>
          </a:p>
          <a:p>
            <a:r>
              <a:rPr lang="en-CA" sz="2200" baseline="30000" dirty="0" smtClean="0"/>
              <a:t>1</a:t>
            </a:r>
            <a:r>
              <a:rPr lang="en-CA" sz="2200" dirty="0" smtClean="0"/>
              <a:t>University of Toronto</a:t>
            </a:r>
          </a:p>
          <a:p>
            <a:r>
              <a:rPr lang="en-CA" sz="2200" baseline="30000" dirty="0" smtClean="0"/>
              <a:t>2</a:t>
            </a:r>
            <a:r>
              <a:rPr lang="en-CA" sz="2200" dirty="0" smtClean="0"/>
              <a:t>Microsoft Research</a:t>
            </a:r>
          </a:p>
          <a:p>
            <a:r>
              <a:rPr lang="en-CA" sz="2200" baseline="30000" dirty="0" smtClean="0"/>
              <a:t>3</a:t>
            </a:r>
            <a:r>
              <a:rPr lang="en-CA" sz="2200" dirty="0" smtClean="0"/>
              <a:t>University of Maryland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Text Formatting (Task)</a:t>
            </a:r>
            <a:endParaRPr lang="en-CA" dirty="0"/>
          </a:p>
        </p:txBody>
      </p:sp>
      <p:pic>
        <p:nvPicPr>
          <p:cNvPr id="4" name="Picture 3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04802" y="2471742"/>
            <a:ext cx="2667000" cy="1600200"/>
          </a:xfrm>
          <a:prstGeom prst="rect">
            <a:avLst/>
          </a:prstGeom>
          <a:noFill/>
          <a:ln w="9525">
            <a:solidFill>
              <a:schemeClr val="bg1">
                <a:lumMod val="50000"/>
              </a:schemeClr>
            </a:solidFill>
            <a:miter lim="800000"/>
            <a:headEnd/>
            <a:tailEnd/>
          </a:ln>
        </p:spPr>
      </p:pic>
      <p:pic>
        <p:nvPicPr>
          <p:cNvPr id="5" name="Picture 4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88342" y="3400436"/>
            <a:ext cx="264098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6" descr="text entry step 3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155445" y="4357694"/>
            <a:ext cx="2631397" cy="16020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1291593" y="2000240"/>
            <a:ext cx="85151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400" dirty="0" smtClean="0"/>
              <a:t>Start</a:t>
            </a:r>
            <a:endParaRPr lang="en-CA" sz="2400" dirty="0"/>
          </a:p>
        </p:txBody>
      </p:sp>
      <p:sp>
        <p:nvSpPr>
          <p:cNvPr id="9" name="TextBox 8"/>
          <p:cNvSpPr txBox="1"/>
          <p:nvPr/>
        </p:nvSpPr>
        <p:spPr>
          <a:xfrm>
            <a:off x="3679571" y="2928934"/>
            <a:ext cx="196399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400" dirty="0" smtClean="0"/>
              <a:t>Blue selected</a:t>
            </a:r>
            <a:endParaRPr lang="en-CA" sz="2400" dirty="0"/>
          </a:p>
        </p:txBody>
      </p:sp>
      <p:sp>
        <p:nvSpPr>
          <p:cNvPr id="10" name="TextBox 9"/>
          <p:cNvSpPr txBox="1"/>
          <p:nvPr/>
        </p:nvSpPr>
        <p:spPr>
          <a:xfrm>
            <a:off x="6500826" y="3929066"/>
            <a:ext cx="196399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400" dirty="0" smtClean="0"/>
              <a:t>Format error</a:t>
            </a:r>
            <a:endParaRPr lang="en-CA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Implementation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 smtClean="0"/>
              <a:t>Experimental software implemented on an HTC Touch Pro 2 running Windows Mobile 6.1</a:t>
            </a:r>
            <a:endParaRPr lang="en-CA" dirty="0"/>
          </a:p>
        </p:txBody>
      </p:sp>
      <p:pic>
        <p:nvPicPr>
          <p:cNvPr id="4" name="Picture 3" descr="IMG_2790 (800x600)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357422" y="2857496"/>
            <a:ext cx="4286280" cy="3198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Implementation (</a:t>
            </a:r>
            <a:r>
              <a:rPr lang="en-CA" i="1" dirty="0" smtClean="0"/>
              <a:t>Foot</a:t>
            </a:r>
            <a:r>
              <a:rPr lang="en-CA" dirty="0" smtClean="0"/>
              <a:t>)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 smtClean="0"/>
              <a:t>Selection is performed using two X-keys 3 switch foot pedals wirelessly connected to the handheld</a:t>
            </a:r>
          </a:p>
          <a:p>
            <a:r>
              <a:rPr lang="en-CA" dirty="0" smtClean="0"/>
              <a:t>A selection occurs when the heel or ball of the foot lifts off the respective switch</a:t>
            </a:r>
          </a:p>
          <a:p>
            <a:pPr lvl="1"/>
            <a:endParaRPr lang="en-CA" dirty="0" smtClean="0"/>
          </a:p>
          <a:p>
            <a:pPr lvl="1"/>
            <a:endParaRPr lang="en-CA" dirty="0" smtClean="0"/>
          </a:p>
          <a:p>
            <a:pPr lvl="1"/>
            <a:endParaRPr lang="en-CA" dirty="0"/>
          </a:p>
        </p:txBody>
      </p:sp>
      <p:pic>
        <p:nvPicPr>
          <p:cNvPr id="5" name="Picture 4" descr="IMG_2789 (800x600)"/>
          <p:cNvPicPr>
            <a:picLocks noChangeAspect="1"/>
          </p:cNvPicPr>
          <p:nvPr/>
        </p:nvPicPr>
        <p:blipFill>
          <a:blip r:embed="rId2" cstate="print"/>
          <a:srcRect l="18900" b="13800"/>
          <a:stretch>
            <a:fillRect/>
          </a:stretch>
        </p:blipFill>
        <p:spPr bwMode="auto">
          <a:xfrm>
            <a:off x="928662" y="3857628"/>
            <a:ext cx="3020246" cy="24147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6" descr="Picture1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429124" y="3848443"/>
            <a:ext cx="4276191" cy="2580953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Implementation (</a:t>
            </a:r>
            <a:r>
              <a:rPr lang="en-CA" i="1" dirty="0" smtClean="0"/>
              <a:t>Speech</a:t>
            </a:r>
            <a:r>
              <a:rPr lang="en-CA" dirty="0" smtClean="0"/>
              <a:t>)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85926"/>
            <a:ext cx="8229600" cy="4786346"/>
          </a:xfrm>
        </p:spPr>
        <p:txBody>
          <a:bodyPr>
            <a:normAutofit lnSpcReduction="10000"/>
          </a:bodyPr>
          <a:lstStyle/>
          <a:p>
            <a:r>
              <a:rPr lang="en-CA" dirty="0" smtClean="0"/>
              <a:t>Wizard of Oz implementation</a:t>
            </a:r>
          </a:p>
          <a:p>
            <a:r>
              <a:rPr lang="en-CA" dirty="0" smtClean="0"/>
              <a:t>Participant says the label to select</a:t>
            </a:r>
          </a:p>
          <a:p>
            <a:pPr lvl="1"/>
            <a:endParaRPr lang="en-CA" dirty="0" smtClean="0"/>
          </a:p>
          <a:p>
            <a:pPr lvl="1"/>
            <a:endParaRPr lang="en-CA" dirty="0" smtClean="0"/>
          </a:p>
          <a:p>
            <a:pPr lvl="1"/>
            <a:endParaRPr lang="en-CA" dirty="0" smtClean="0"/>
          </a:p>
          <a:p>
            <a:pPr lvl="1"/>
            <a:endParaRPr lang="en-CA" dirty="0" smtClean="0"/>
          </a:p>
          <a:p>
            <a:endParaRPr lang="en-CA" dirty="0" smtClean="0"/>
          </a:p>
          <a:p>
            <a:r>
              <a:rPr lang="en-CA" dirty="0" smtClean="0"/>
              <a:t>Wizard listens to the command and pressed the corresponding button on a keyboard </a:t>
            </a:r>
          </a:p>
          <a:p>
            <a:pPr lvl="1"/>
            <a:r>
              <a:rPr lang="en-CA" dirty="0" smtClean="0"/>
              <a:t>Keyboard is connected to a desktop that is wirelessly relaying selection to the handheld</a:t>
            </a:r>
            <a:endParaRPr lang="en-CA" dirty="0"/>
          </a:p>
        </p:txBody>
      </p:sp>
      <p:pic>
        <p:nvPicPr>
          <p:cNvPr id="4" name="Picture 3" descr="colour_voice_capture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28661" y="2757494"/>
            <a:ext cx="2905127" cy="1743076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</p:pic>
      <p:pic>
        <p:nvPicPr>
          <p:cNvPr id="5" name="Picture 4" descr="format_voice_capture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429124" y="2755694"/>
            <a:ext cx="2952868" cy="1744876"/>
          </a:xfrm>
          <a:prstGeom prst="rect">
            <a:avLst/>
          </a:prstGeom>
          <a:noFill/>
          <a:ln w="3175" cmpd="sng">
            <a:solidFill>
              <a:srgbClr val="000000"/>
            </a:solidFill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Implementation (</a:t>
            </a:r>
            <a:r>
              <a:rPr lang="en-CA" i="1" dirty="0" smtClean="0"/>
              <a:t>Tilt</a:t>
            </a:r>
            <a:r>
              <a:rPr lang="en-CA" dirty="0" smtClean="0"/>
              <a:t>)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 smtClean="0"/>
              <a:t>Sample the integrated 6 DOF accelerometer</a:t>
            </a:r>
          </a:p>
          <a:p>
            <a:r>
              <a:rPr lang="en-CA" dirty="0" smtClean="0"/>
              <a:t>Identify </a:t>
            </a:r>
            <a:r>
              <a:rPr lang="en-CA" i="1" dirty="0" smtClean="0"/>
              <a:t>Left</a:t>
            </a:r>
            <a:r>
              <a:rPr lang="en-CA" dirty="0" smtClean="0"/>
              <a:t>, </a:t>
            </a:r>
            <a:r>
              <a:rPr lang="en-CA" i="1" dirty="0" smtClean="0"/>
              <a:t>Right</a:t>
            </a:r>
            <a:r>
              <a:rPr lang="en-CA" dirty="0" smtClean="0"/>
              <a:t>, </a:t>
            </a:r>
            <a:r>
              <a:rPr lang="en-CA" i="1" dirty="0" smtClean="0"/>
              <a:t>Forward</a:t>
            </a:r>
            <a:r>
              <a:rPr lang="en-CA" dirty="0" smtClean="0"/>
              <a:t> and </a:t>
            </a:r>
            <a:r>
              <a:rPr lang="en-CA" i="1" dirty="0" smtClean="0"/>
              <a:t>Backward</a:t>
            </a:r>
            <a:r>
              <a:rPr lang="en-CA" dirty="0" smtClean="0"/>
              <a:t> gestures exceeding 30º</a:t>
            </a:r>
          </a:p>
        </p:txBody>
      </p:sp>
      <p:pic>
        <p:nvPicPr>
          <p:cNvPr id="4" name="Picture 3" descr="IMG_2790 (800x600)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4282" y="3373284"/>
            <a:ext cx="4286280" cy="3198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Freeform 7"/>
          <p:cNvSpPr/>
          <p:nvPr/>
        </p:nvSpPr>
        <p:spPr>
          <a:xfrm rot="21289521">
            <a:off x="899207" y="4147500"/>
            <a:ext cx="2959100" cy="1064683"/>
          </a:xfrm>
          <a:custGeom>
            <a:avLst/>
            <a:gdLst>
              <a:gd name="connsiteX0" fmla="*/ 0 w 2959100"/>
              <a:gd name="connsiteY0" fmla="*/ 1064683 h 1064683"/>
              <a:gd name="connsiteX1" fmla="*/ 1346200 w 2959100"/>
              <a:gd name="connsiteY1" fmla="*/ 86783 h 1064683"/>
              <a:gd name="connsiteX2" fmla="*/ 2959100 w 2959100"/>
              <a:gd name="connsiteY2" fmla="*/ 543983 h 10646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959100" h="1064683">
                <a:moveTo>
                  <a:pt x="0" y="1064683"/>
                </a:moveTo>
                <a:cubicBezTo>
                  <a:pt x="426508" y="619124"/>
                  <a:pt x="853017" y="173566"/>
                  <a:pt x="1346200" y="86783"/>
                </a:cubicBezTo>
                <a:cubicBezTo>
                  <a:pt x="1839383" y="0"/>
                  <a:pt x="2399241" y="271991"/>
                  <a:pt x="2959100" y="543983"/>
                </a:cubicBezTo>
              </a:path>
            </a:pathLst>
          </a:custGeom>
          <a:ln w="63500">
            <a:solidFill>
              <a:srgbClr val="FF0000"/>
            </a:solidFill>
            <a:headEnd type="stealth" w="lg" len="med"/>
            <a:tailEnd type="stealth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pic>
        <p:nvPicPr>
          <p:cNvPr id="9" name="Picture 8" descr="IMG_2790 (800x600)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43438" y="3373284"/>
            <a:ext cx="4286280" cy="3198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Freeform 9"/>
          <p:cNvSpPr/>
          <p:nvPr/>
        </p:nvSpPr>
        <p:spPr>
          <a:xfrm rot="3041920">
            <a:off x="5494741" y="3188589"/>
            <a:ext cx="2284316" cy="1066811"/>
          </a:xfrm>
          <a:custGeom>
            <a:avLst/>
            <a:gdLst>
              <a:gd name="connsiteX0" fmla="*/ 0 w 2959100"/>
              <a:gd name="connsiteY0" fmla="*/ 1064683 h 1064683"/>
              <a:gd name="connsiteX1" fmla="*/ 1346200 w 2959100"/>
              <a:gd name="connsiteY1" fmla="*/ 86783 h 1064683"/>
              <a:gd name="connsiteX2" fmla="*/ 2959100 w 2959100"/>
              <a:gd name="connsiteY2" fmla="*/ 543983 h 10646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959100" h="1064683">
                <a:moveTo>
                  <a:pt x="0" y="1064683"/>
                </a:moveTo>
                <a:cubicBezTo>
                  <a:pt x="426508" y="619124"/>
                  <a:pt x="853017" y="173566"/>
                  <a:pt x="1346200" y="86783"/>
                </a:cubicBezTo>
                <a:cubicBezTo>
                  <a:pt x="1839383" y="0"/>
                  <a:pt x="2399241" y="271991"/>
                  <a:pt x="2959100" y="543983"/>
                </a:cubicBezTo>
              </a:path>
            </a:pathLst>
          </a:custGeom>
          <a:ln w="63500">
            <a:solidFill>
              <a:srgbClr val="FF0000"/>
            </a:solidFill>
            <a:headEnd type="stealth" w="lg" len="med"/>
            <a:tailEnd type="stealth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sp>
        <p:nvSpPr>
          <p:cNvPr id="11" name="TextBox 10"/>
          <p:cNvSpPr txBox="1"/>
          <p:nvPr/>
        </p:nvSpPr>
        <p:spPr>
          <a:xfrm>
            <a:off x="214282" y="5016358"/>
            <a:ext cx="679994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200" dirty="0" smtClean="0">
                <a:solidFill>
                  <a:srgbClr val="FF0000"/>
                </a:solidFill>
              </a:rPr>
              <a:t>Left</a:t>
            </a:r>
            <a:endParaRPr lang="en-CA" sz="2200" dirty="0">
              <a:solidFill>
                <a:srgbClr val="FF000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638731" y="4016226"/>
            <a:ext cx="870751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200" dirty="0" smtClean="0">
                <a:solidFill>
                  <a:srgbClr val="FF0000"/>
                </a:solidFill>
              </a:rPr>
              <a:t>Right</a:t>
            </a:r>
            <a:endParaRPr lang="en-CA" sz="2200" dirty="0">
              <a:solidFill>
                <a:srgbClr val="FF000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580876" y="3656777"/>
            <a:ext cx="1249060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200" dirty="0" smtClean="0">
                <a:solidFill>
                  <a:srgbClr val="FF0000"/>
                </a:solidFill>
              </a:rPr>
              <a:t>Forward</a:t>
            </a:r>
            <a:endParaRPr lang="en-CA" sz="2200" dirty="0">
              <a:solidFill>
                <a:srgbClr val="FF000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6858016" y="5016358"/>
            <a:ext cx="1418978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200" dirty="0" smtClean="0">
                <a:solidFill>
                  <a:srgbClr val="FF0000"/>
                </a:solidFill>
              </a:rPr>
              <a:t>Backward</a:t>
            </a:r>
            <a:endParaRPr lang="en-CA" sz="22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Implementation (</a:t>
            </a:r>
            <a:r>
              <a:rPr lang="en-CA" i="1" dirty="0" smtClean="0"/>
              <a:t>Touch</a:t>
            </a:r>
            <a:r>
              <a:rPr lang="en-CA" dirty="0" smtClean="0"/>
              <a:t>)</a:t>
            </a:r>
            <a:endParaRPr lang="en-CA" dirty="0"/>
          </a:p>
        </p:txBody>
      </p:sp>
      <p:pic>
        <p:nvPicPr>
          <p:cNvPr id="7" name="Picture 6" descr="hand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286380" y="4286256"/>
            <a:ext cx="1116212" cy="2023741"/>
          </a:xfrm>
          <a:prstGeom prst="rect">
            <a:avLst/>
          </a:prstGeom>
        </p:spPr>
      </p:pic>
      <p:pic>
        <p:nvPicPr>
          <p:cNvPr id="9" name="Picture 8" descr="colour_voice_capture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786050" y="2428868"/>
            <a:ext cx="2905127" cy="1743076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Participants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 smtClean="0"/>
              <a:t>24 participants</a:t>
            </a:r>
          </a:p>
          <a:p>
            <a:pPr lvl="1"/>
            <a:r>
              <a:rPr lang="en-CA" dirty="0" smtClean="0"/>
              <a:t>11 female and 13 males</a:t>
            </a:r>
          </a:p>
          <a:p>
            <a:pPr lvl="1"/>
            <a:r>
              <a:rPr lang="en-CA" dirty="0" smtClean="0"/>
              <a:t>Median age of 26 </a:t>
            </a:r>
          </a:p>
          <a:p>
            <a:endParaRPr lang="en-CA" dirty="0" smtClean="0"/>
          </a:p>
          <a:p>
            <a:r>
              <a:rPr lang="en-CA" dirty="0" smtClean="0"/>
              <a:t>All owned a mobile device that has a physical or on-screen QWERTY keyboard</a:t>
            </a:r>
          </a:p>
          <a:p>
            <a:endParaRPr lang="en-CA" dirty="0" smtClean="0"/>
          </a:p>
          <a:p>
            <a:r>
              <a:rPr lang="en-CA" dirty="0" smtClean="0"/>
              <a:t>All enter text on their mobile device daily</a:t>
            </a:r>
            <a:endParaRPr lang="en-CA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Experimental Design &amp; Procedure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85926"/>
            <a:ext cx="8401080" cy="4572032"/>
          </a:xfrm>
        </p:spPr>
        <p:txBody>
          <a:bodyPr>
            <a:normAutofit/>
          </a:bodyPr>
          <a:lstStyle/>
          <a:p>
            <a:r>
              <a:rPr lang="en-CA" dirty="0" smtClean="0"/>
              <a:t>Target Selection experiment was conducted before the Text Formatting experiment</a:t>
            </a:r>
          </a:p>
          <a:p>
            <a:pPr lvl="1"/>
            <a:r>
              <a:rPr lang="en-CA" dirty="0" smtClean="0"/>
              <a:t>Input Types were counterbalanced within each</a:t>
            </a:r>
          </a:p>
          <a:p>
            <a:endParaRPr lang="en-CA" dirty="0" smtClean="0"/>
          </a:p>
          <a:p>
            <a:r>
              <a:rPr lang="en-CA" dirty="0" smtClean="0"/>
              <a:t>Target Selection (4 x 4 design)</a:t>
            </a:r>
          </a:p>
          <a:p>
            <a:pPr lvl="1"/>
            <a:r>
              <a:rPr lang="en-CA" dirty="0" smtClean="0"/>
              <a:t>Input Type {Touch, Tilt, Foot, Speech}</a:t>
            </a:r>
          </a:p>
          <a:p>
            <a:pPr lvl="1"/>
            <a:r>
              <a:rPr lang="en-CA" dirty="0" smtClean="0"/>
              <a:t>Target Position {1, 2, 3, 4}</a:t>
            </a:r>
          </a:p>
          <a:p>
            <a:pPr lvl="2"/>
            <a:r>
              <a:rPr lang="en-CA" dirty="0" smtClean="0"/>
              <a:t>6 blocks of trials (first is training)</a:t>
            </a:r>
          </a:p>
          <a:p>
            <a:pPr lvl="2"/>
            <a:r>
              <a:rPr lang="en-CA" dirty="0" smtClean="0"/>
              <a:t>20 trials per block</a:t>
            </a:r>
          </a:p>
          <a:p>
            <a:pPr lvl="1"/>
            <a:r>
              <a:rPr lang="en-CA" dirty="0" smtClean="0"/>
              <a:t>Overall: 400 trials</a:t>
            </a:r>
          </a:p>
          <a:p>
            <a:pPr lvl="1"/>
            <a:endParaRPr lang="en-CA" dirty="0" smtClean="0"/>
          </a:p>
          <a:p>
            <a:pPr marL="624078" indent="-514350">
              <a:buFont typeface="+mj-lt"/>
              <a:buAutoNum type="arabicPeriod"/>
            </a:pPr>
            <a:endParaRPr lang="en-CA" dirty="0" smtClean="0"/>
          </a:p>
          <a:p>
            <a:endParaRPr lang="en-CA" dirty="0" smtClean="0"/>
          </a:p>
          <a:p>
            <a:endParaRPr lang="en-CA" dirty="0" smtClean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Experimental Design &amp; Procedure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 smtClean="0"/>
              <a:t>Text Formatting (4 x 3 x 4 design)</a:t>
            </a:r>
          </a:p>
          <a:p>
            <a:pPr lvl="1"/>
            <a:r>
              <a:rPr lang="en-CA" dirty="0" smtClean="0"/>
              <a:t>Input Type {Touch, Tilt, Foot, Speech}</a:t>
            </a:r>
          </a:p>
          <a:p>
            <a:pPr lvl="1"/>
            <a:r>
              <a:rPr lang="en-CA" dirty="0" smtClean="0"/>
              <a:t>Format Position {Start, Middle, End}</a:t>
            </a:r>
          </a:p>
          <a:p>
            <a:pPr lvl="1"/>
            <a:r>
              <a:rPr lang="en-CA" dirty="0" smtClean="0"/>
              <a:t>Target Position {1, 2, 3, 4}</a:t>
            </a:r>
          </a:p>
          <a:p>
            <a:pPr lvl="2"/>
            <a:r>
              <a:rPr lang="en-CA" dirty="0" smtClean="0"/>
              <a:t>5 blocks of trials (first is training)</a:t>
            </a:r>
          </a:p>
          <a:p>
            <a:pPr lvl="2"/>
            <a:r>
              <a:rPr lang="en-CA" dirty="0" smtClean="0"/>
              <a:t>48 trials per block</a:t>
            </a:r>
          </a:p>
          <a:p>
            <a:pPr lvl="1"/>
            <a:r>
              <a:rPr lang="en-CA" dirty="0" smtClean="0"/>
              <a:t>Overall: 768 trials and 3,111 characters of text</a:t>
            </a:r>
          </a:p>
          <a:p>
            <a:endParaRPr lang="en-CA" dirty="0" smtClean="0"/>
          </a:p>
          <a:p>
            <a:endParaRPr lang="en-CA" dirty="0" smtClean="0"/>
          </a:p>
          <a:p>
            <a:pPr lvl="1"/>
            <a:endParaRPr lang="en-CA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Results: Target Selection (Time)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714884"/>
            <a:ext cx="8229600" cy="1571636"/>
          </a:xfrm>
        </p:spPr>
        <p:txBody>
          <a:bodyPr/>
          <a:lstStyle/>
          <a:p>
            <a:r>
              <a:rPr lang="en-CA" i="1" dirty="0" smtClean="0"/>
              <a:t>Tilt </a:t>
            </a:r>
            <a:r>
              <a:rPr lang="en-CA" dirty="0" smtClean="0"/>
              <a:t> resulted in the fastest selection time</a:t>
            </a:r>
          </a:p>
          <a:p>
            <a:r>
              <a:rPr lang="en-CA" i="1" dirty="0" smtClean="0"/>
              <a:t>Speech</a:t>
            </a:r>
            <a:r>
              <a:rPr lang="en-CA" dirty="0" smtClean="0"/>
              <a:t> resulted in the slowest selection time</a:t>
            </a:r>
          </a:p>
          <a:p>
            <a:endParaRPr lang="en-CA" dirty="0"/>
          </a:p>
        </p:txBody>
      </p:sp>
      <p:graphicFrame>
        <p:nvGraphicFramePr>
          <p:cNvPr id="4" name="Chart 3"/>
          <p:cNvGraphicFramePr/>
          <p:nvPr/>
        </p:nvGraphicFramePr>
        <p:xfrm>
          <a:off x="428596" y="1714488"/>
          <a:ext cx="8143932" cy="292895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Text Entry on Mobile Devices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CA" dirty="0" smtClean="0"/>
              <a:t>Many mobile applications offer rich text features that are selectable through UI components</a:t>
            </a:r>
          </a:p>
          <a:p>
            <a:pPr lvl="1"/>
            <a:r>
              <a:rPr lang="en-CA" dirty="0" smtClean="0"/>
              <a:t>Word completion and correction</a:t>
            </a:r>
          </a:p>
          <a:p>
            <a:pPr lvl="1"/>
            <a:r>
              <a:rPr lang="en-CA" dirty="0" smtClean="0"/>
              <a:t>Descriptive formatting (</a:t>
            </a:r>
            <a:r>
              <a:rPr lang="en-CA" i="1" dirty="0" smtClean="0"/>
              <a:t>e.g., </a:t>
            </a:r>
            <a:r>
              <a:rPr lang="en-CA" dirty="0" smtClean="0"/>
              <a:t>font, format, colour)</a:t>
            </a:r>
          </a:p>
          <a:p>
            <a:pPr lvl="1"/>
            <a:r>
              <a:rPr lang="en-CA" dirty="0" smtClean="0"/>
              <a:t>Structure formatting (</a:t>
            </a:r>
            <a:r>
              <a:rPr lang="en-CA" i="1" dirty="0" smtClean="0"/>
              <a:t>e.g., </a:t>
            </a:r>
            <a:r>
              <a:rPr lang="en-CA" dirty="0" smtClean="0"/>
              <a:t>bullets, indentation)</a:t>
            </a:r>
          </a:p>
          <a:p>
            <a:endParaRPr lang="en-CA" dirty="0" smtClean="0"/>
          </a:p>
          <a:p>
            <a:r>
              <a:rPr lang="en-CA" dirty="0" smtClean="0"/>
              <a:t>Selecting these features typically requires the user to touch the display or use a directional pad</a:t>
            </a:r>
          </a:p>
          <a:p>
            <a:pPr lvl="1"/>
            <a:r>
              <a:rPr lang="en-CA" dirty="0" smtClean="0"/>
              <a:t>Slows text input because the user has to interleave selection and typing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Results: Target Selection (Error)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643446"/>
            <a:ext cx="8229600" cy="1467592"/>
          </a:xfrm>
        </p:spPr>
        <p:txBody>
          <a:bodyPr/>
          <a:lstStyle/>
          <a:p>
            <a:pPr lvl="0"/>
            <a:r>
              <a:rPr lang="en-CA" dirty="0" smtClean="0"/>
              <a:t>Overall error rate of 2.47%</a:t>
            </a:r>
          </a:p>
          <a:p>
            <a:pPr lvl="0"/>
            <a:r>
              <a:rPr lang="en-CA" dirty="0" smtClean="0"/>
              <a:t>The error rate for </a:t>
            </a:r>
            <a:r>
              <a:rPr lang="en-CA" i="1" dirty="0" smtClean="0"/>
              <a:t>Touch</a:t>
            </a:r>
            <a:r>
              <a:rPr lang="en-CA" dirty="0" smtClean="0"/>
              <a:t> and </a:t>
            </a:r>
            <a:r>
              <a:rPr lang="en-CA" i="1" dirty="0" smtClean="0"/>
              <a:t>Speech</a:t>
            </a:r>
            <a:r>
              <a:rPr lang="en-CA" dirty="0" smtClean="0"/>
              <a:t> is lower than </a:t>
            </a:r>
            <a:r>
              <a:rPr lang="en-CA" i="1" dirty="0" smtClean="0"/>
              <a:t>Tilt</a:t>
            </a:r>
            <a:r>
              <a:rPr lang="en-CA" dirty="0" smtClean="0"/>
              <a:t> and </a:t>
            </a:r>
            <a:r>
              <a:rPr lang="en-CA" i="1" dirty="0" smtClean="0"/>
              <a:t>Foot</a:t>
            </a:r>
            <a:endParaRPr lang="en-CA" dirty="0" smtClean="0"/>
          </a:p>
          <a:p>
            <a:endParaRPr lang="en-CA" dirty="0"/>
          </a:p>
        </p:txBody>
      </p:sp>
      <p:graphicFrame>
        <p:nvGraphicFramePr>
          <p:cNvPr id="4" name="Chart 3"/>
          <p:cNvGraphicFramePr/>
          <p:nvPr/>
        </p:nvGraphicFramePr>
        <p:xfrm>
          <a:off x="428596" y="1857364"/>
          <a:ext cx="8286808" cy="28575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Results: Text Formatting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CA" dirty="0" smtClean="0"/>
              <a:t>Selection Time (ms)</a:t>
            </a:r>
          </a:p>
          <a:p>
            <a:pPr lvl="1"/>
            <a:r>
              <a:rPr lang="en-CA" dirty="0" smtClean="0"/>
              <a:t>The time between typing a character and selecting a subsequent text format</a:t>
            </a:r>
          </a:p>
          <a:p>
            <a:pPr lvl="1"/>
            <a:endParaRPr lang="en-CA" dirty="0" smtClean="0"/>
          </a:p>
          <a:p>
            <a:r>
              <a:rPr lang="en-CA" dirty="0" smtClean="0"/>
              <a:t>Resumption Time (ms)</a:t>
            </a:r>
          </a:p>
          <a:p>
            <a:pPr lvl="1"/>
            <a:r>
              <a:rPr lang="en-CA" dirty="0" smtClean="0"/>
              <a:t>The time between selecting a text format and typing the following character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14356"/>
            <a:ext cx="8472518" cy="1066800"/>
          </a:xfrm>
        </p:spPr>
        <p:txBody>
          <a:bodyPr rIns="0">
            <a:normAutofit/>
          </a:bodyPr>
          <a:lstStyle/>
          <a:p>
            <a:r>
              <a:rPr lang="en-CA" dirty="0" smtClean="0"/>
              <a:t>Results: Text Formatting (Time)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596" y="4929198"/>
            <a:ext cx="8229600" cy="1785950"/>
          </a:xfrm>
        </p:spPr>
        <p:txBody>
          <a:bodyPr>
            <a:normAutofit lnSpcReduction="10000"/>
          </a:bodyPr>
          <a:lstStyle/>
          <a:p>
            <a:r>
              <a:rPr lang="en-CA" dirty="0" smtClean="0"/>
              <a:t>Selection Time (S): </a:t>
            </a:r>
            <a:r>
              <a:rPr lang="en-CA" i="1" dirty="0" smtClean="0"/>
              <a:t>Tilt</a:t>
            </a:r>
            <a:r>
              <a:rPr lang="en-CA" dirty="0" smtClean="0"/>
              <a:t> is faster than </a:t>
            </a:r>
            <a:r>
              <a:rPr lang="en-CA" i="1" dirty="0" smtClean="0"/>
              <a:t>Touch</a:t>
            </a:r>
            <a:r>
              <a:rPr lang="en-CA" dirty="0" smtClean="0"/>
              <a:t>, and </a:t>
            </a:r>
            <a:r>
              <a:rPr lang="en-CA" i="1" dirty="0" smtClean="0"/>
              <a:t>Speech</a:t>
            </a:r>
            <a:r>
              <a:rPr lang="en-CA" dirty="0" smtClean="0"/>
              <a:t> is slower than all Input Types</a:t>
            </a:r>
          </a:p>
          <a:p>
            <a:r>
              <a:rPr lang="en-CA" dirty="0" smtClean="0"/>
              <a:t>Resumption Time (R): </a:t>
            </a:r>
            <a:r>
              <a:rPr lang="en-CA" i="1" dirty="0" smtClean="0"/>
              <a:t>Speech</a:t>
            </a:r>
            <a:r>
              <a:rPr lang="en-CA" dirty="0" smtClean="0"/>
              <a:t> is faster than all Input Types, and </a:t>
            </a:r>
            <a:r>
              <a:rPr lang="en-CA" i="1" dirty="0" smtClean="0"/>
              <a:t>Touch</a:t>
            </a:r>
            <a:r>
              <a:rPr lang="en-CA" dirty="0" smtClean="0"/>
              <a:t> is faster than </a:t>
            </a:r>
            <a:r>
              <a:rPr lang="en-CA" i="1" dirty="0" smtClean="0"/>
              <a:t>Tilt</a:t>
            </a:r>
            <a:endParaRPr lang="en-CA" i="1" dirty="0"/>
          </a:p>
        </p:txBody>
      </p:sp>
      <p:graphicFrame>
        <p:nvGraphicFramePr>
          <p:cNvPr id="4" name="Chart 3"/>
          <p:cNvGraphicFramePr/>
          <p:nvPr/>
        </p:nvGraphicFramePr>
        <p:xfrm>
          <a:off x="571472" y="1643050"/>
          <a:ext cx="8143932" cy="307183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CA" dirty="0" smtClean="0"/>
              <a:t>Results: Text Formatting (Position)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596" y="5000636"/>
            <a:ext cx="8229600" cy="1643074"/>
          </a:xfrm>
        </p:spPr>
        <p:txBody>
          <a:bodyPr/>
          <a:lstStyle/>
          <a:p>
            <a:r>
              <a:rPr lang="en-CA" dirty="0" smtClean="0"/>
              <a:t>Toggling a format at the </a:t>
            </a:r>
            <a:r>
              <a:rPr lang="en-CA" i="1" dirty="0" smtClean="0"/>
              <a:t>End</a:t>
            </a:r>
            <a:r>
              <a:rPr lang="en-CA" dirty="0" smtClean="0"/>
              <a:t> of a word is faster than the </a:t>
            </a:r>
            <a:r>
              <a:rPr lang="en-CA" i="1" dirty="0" smtClean="0"/>
              <a:t>Start</a:t>
            </a:r>
            <a:r>
              <a:rPr lang="en-CA" dirty="0" smtClean="0"/>
              <a:t> and </a:t>
            </a:r>
            <a:r>
              <a:rPr lang="en-CA" i="1" dirty="0" smtClean="0"/>
              <a:t>Middle</a:t>
            </a:r>
            <a:r>
              <a:rPr lang="en-CA" dirty="0" smtClean="0"/>
              <a:t> of a word</a:t>
            </a:r>
          </a:p>
          <a:p>
            <a:pPr lvl="1"/>
            <a:r>
              <a:rPr lang="en-CA" dirty="0" smtClean="0"/>
              <a:t>Selection (S) and Resumption (R) Time</a:t>
            </a:r>
          </a:p>
          <a:p>
            <a:endParaRPr lang="en-CA" dirty="0"/>
          </a:p>
        </p:txBody>
      </p:sp>
      <p:graphicFrame>
        <p:nvGraphicFramePr>
          <p:cNvPr id="4" name="Chart 3"/>
          <p:cNvGraphicFramePr/>
          <p:nvPr/>
        </p:nvGraphicFramePr>
        <p:xfrm>
          <a:off x="571472" y="1643050"/>
          <a:ext cx="8143932" cy="321471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Results: Text Formatting (Errors)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00570"/>
            <a:ext cx="8229600" cy="1610468"/>
          </a:xfrm>
        </p:spPr>
        <p:txBody>
          <a:bodyPr/>
          <a:lstStyle/>
          <a:p>
            <a:r>
              <a:rPr lang="en-CA" dirty="0" smtClean="0"/>
              <a:t>Error rate of 14.9% (overall)</a:t>
            </a:r>
          </a:p>
          <a:p>
            <a:r>
              <a:rPr lang="en-CA" dirty="0" smtClean="0"/>
              <a:t>Touch resulted is the least number of format selection errors</a:t>
            </a:r>
            <a:endParaRPr lang="en-CA" dirty="0"/>
          </a:p>
        </p:txBody>
      </p:sp>
      <p:graphicFrame>
        <p:nvGraphicFramePr>
          <p:cNvPr id="4" name="Chart 3"/>
          <p:cNvGraphicFramePr/>
          <p:nvPr/>
        </p:nvGraphicFramePr>
        <p:xfrm>
          <a:off x="571472" y="1643050"/>
          <a:ext cx="8072494" cy="278608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Results: Text Throughput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071942"/>
            <a:ext cx="8229600" cy="2357454"/>
          </a:xfrm>
        </p:spPr>
        <p:txBody>
          <a:bodyPr>
            <a:normAutofit/>
          </a:bodyPr>
          <a:lstStyle/>
          <a:p>
            <a:r>
              <a:rPr lang="en-CA" dirty="0" smtClean="0"/>
              <a:t>Average of 1.36 characters per second</a:t>
            </a:r>
          </a:p>
          <a:p>
            <a:pPr lvl="1"/>
            <a:r>
              <a:rPr lang="en-CA" dirty="0" smtClean="0"/>
              <a:t>2.56 CPS for mini-QWERTY </a:t>
            </a:r>
            <a:r>
              <a:rPr lang="en-CA" sz="2000" dirty="0" smtClean="0"/>
              <a:t>[Clarkson et al. 05]</a:t>
            </a:r>
            <a:endParaRPr lang="en-CA" dirty="0" smtClean="0"/>
          </a:p>
          <a:p>
            <a:endParaRPr lang="en-CA" dirty="0" smtClean="0"/>
          </a:p>
          <a:p>
            <a:r>
              <a:rPr lang="en-CA" dirty="0" smtClean="0"/>
              <a:t>The characters per second throughput for </a:t>
            </a:r>
            <a:r>
              <a:rPr lang="en-CA" i="1" dirty="0" smtClean="0"/>
              <a:t>Touch</a:t>
            </a:r>
            <a:r>
              <a:rPr lang="en-CA" dirty="0" smtClean="0"/>
              <a:t> is greater than </a:t>
            </a:r>
            <a:r>
              <a:rPr lang="en-CA" i="1" dirty="0" smtClean="0"/>
              <a:t>Tilt</a:t>
            </a:r>
            <a:r>
              <a:rPr lang="en-CA" dirty="0" smtClean="0"/>
              <a:t> and </a:t>
            </a:r>
            <a:r>
              <a:rPr lang="en-CA" i="1" dirty="0" smtClean="0"/>
              <a:t>Foot</a:t>
            </a:r>
            <a:endParaRPr lang="en-CA" i="1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1571604" y="1857364"/>
          <a:ext cx="5786478" cy="1992549"/>
        </p:xfrm>
        <a:graphic>
          <a:graphicData uri="http://schemas.openxmlformats.org/drawingml/2006/table">
            <a:tbl>
              <a:tblPr/>
              <a:tblGrid>
                <a:gridCol w="1571636"/>
                <a:gridCol w="4214842"/>
              </a:tblGrid>
              <a:tr h="529509">
                <a:tc>
                  <a:txBody>
                    <a:bodyPr/>
                    <a:lstStyle/>
                    <a:p>
                      <a:pPr algn="l"/>
                      <a:endParaRPr lang="en-CA" sz="2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7780" marR="177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09855" algn="ctr">
                        <a:spcAft>
                          <a:spcPts val="0"/>
                        </a:spcAft>
                      </a:pPr>
                      <a:r>
                        <a:rPr lang="en-GB" sz="2400" b="1" i="1" dirty="0" smtClean="0">
                          <a:latin typeface="Times"/>
                          <a:ea typeface="Times New Roman"/>
                          <a:cs typeface="Times New Roman"/>
                        </a:rPr>
                        <a:t>Characters</a:t>
                      </a:r>
                      <a:r>
                        <a:rPr lang="en-GB" sz="2400" b="1" i="1" baseline="0" dirty="0" smtClean="0">
                          <a:latin typeface="Times"/>
                          <a:ea typeface="Times New Roman"/>
                          <a:cs typeface="Times New Roman"/>
                        </a:rPr>
                        <a:t> Per Second</a:t>
                      </a:r>
                      <a:r>
                        <a:rPr lang="en-GB" sz="2400" b="1" i="1" dirty="0" smtClean="0">
                          <a:latin typeface="Times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GB" sz="2400" b="1" i="1" dirty="0">
                          <a:latin typeface="Times"/>
                          <a:ea typeface="Times New Roman"/>
                          <a:cs typeface="Times New Roman"/>
                        </a:rPr>
                        <a:t>(N/s)</a:t>
                      </a:r>
                      <a:endParaRPr lang="en-CA" sz="2400" dirty="0">
                        <a:latin typeface="Times"/>
                        <a:ea typeface="Times New Roman"/>
                        <a:cs typeface="Times New Roman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6807">
                <a:tc>
                  <a:txBody>
                    <a:bodyPr/>
                    <a:lstStyle/>
                    <a:p>
                      <a:pPr indent="109855" algn="just">
                        <a:spcAft>
                          <a:spcPts val="0"/>
                        </a:spcAft>
                      </a:pPr>
                      <a:r>
                        <a:rPr lang="en-GB" sz="2400" i="1" dirty="0">
                          <a:latin typeface="Times"/>
                          <a:ea typeface="Times New Roman"/>
                          <a:cs typeface="Times New Roman"/>
                        </a:rPr>
                        <a:t>Tilt</a:t>
                      </a:r>
                      <a:endParaRPr lang="en-CA" sz="2400" dirty="0">
                        <a:latin typeface="Times"/>
                        <a:ea typeface="Times New Roman"/>
                        <a:cs typeface="Times New Roman"/>
                      </a:endParaRPr>
                    </a:p>
                  </a:txBody>
                  <a:tcPr marL="36195" marR="177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indent="109855" algn="ctr">
                        <a:spcAft>
                          <a:spcPts val="0"/>
                        </a:spcAft>
                      </a:pPr>
                      <a:r>
                        <a:rPr lang="en-GB" sz="2400" dirty="0">
                          <a:latin typeface="Times"/>
                          <a:ea typeface="Times New Roman"/>
                          <a:cs typeface="Times New Roman"/>
                        </a:rPr>
                        <a:t>1.32</a:t>
                      </a:r>
                      <a:endParaRPr lang="en-CA" sz="2400" dirty="0">
                        <a:latin typeface="Times"/>
                        <a:ea typeface="Times New Roman"/>
                        <a:cs typeface="Times New Roman"/>
                      </a:endParaRPr>
                    </a:p>
                  </a:txBody>
                  <a:tcPr marL="54610" marR="5461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306807">
                <a:tc>
                  <a:txBody>
                    <a:bodyPr/>
                    <a:lstStyle/>
                    <a:p>
                      <a:pPr indent="109855" algn="just">
                        <a:spcAft>
                          <a:spcPts val="0"/>
                        </a:spcAft>
                      </a:pPr>
                      <a:r>
                        <a:rPr lang="en-GB" sz="2400" i="1" dirty="0">
                          <a:latin typeface="Times"/>
                          <a:ea typeface="Times New Roman"/>
                          <a:cs typeface="Times New Roman"/>
                        </a:rPr>
                        <a:t>Touch</a:t>
                      </a:r>
                      <a:endParaRPr lang="en-CA" sz="2400" dirty="0">
                        <a:latin typeface="Times"/>
                        <a:ea typeface="Times New Roman"/>
                        <a:cs typeface="Times New Roman"/>
                      </a:endParaRPr>
                    </a:p>
                  </a:txBody>
                  <a:tcPr marL="36195" marR="177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indent="109855" algn="ctr">
                        <a:spcAft>
                          <a:spcPts val="0"/>
                        </a:spcAft>
                      </a:pPr>
                      <a:r>
                        <a:rPr lang="en-GB" sz="2400" dirty="0">
                          <a:latin typeface="Times"/>
                          <a:ea typeface="Times New Roman"/>
                          <a:cs typeface="Times New Roman"/>
                        </a:rPr>
                        <a:t>1.45</a:t>
                      </a:r>
                      <a:endParaRPr lang="en-CA" sz="2400" dirty="0">
                        <a:latin typeface="Times"/>
                        <a:ea typeface="Times New Roman"/>
                        <a:cs typeface="Times New Roman"/>
                      </a:endParaRPr>
                    </a:p>
                  </a:txBody>
                  <a:tcPr marL="54610" marR="5461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06807">
                <a:tc>
                  <a:txBody>
                    <a:bodyPr/>
                    <a:lstStyle/>
                    <a:p>
                      <a:pPr indent="109855" algn="just">
                        <a:spcAft>
                          <a:spcPts val="0"/>
                        </a:spcAft>
                      </a:pPr>
                      <a:r>
                        <a:rPr lang="en-GB" sz="2400" i="1" dirty="0">
                          <a:latin typeface="Times"/>
                          <a:ea typeface="Times New Roman"/>
                          <a:cs typeface="Times New Roman"/>
                        </a:rPr>
                        <a:t>Speech</a:t>
                      </a:r>
                      <a:endParaRPr lang="en-CA" sz="2400" dirty="0">
                        <a:latin typeface="Times"/>
                        <a:ea typeface="Times New Roman"/>
                        <a:cs typeface="Times New Roman"/>
                      </a:endParaRPr>
                    </a:p>
                  </a:txBody>
                  <a:tcPr marL="36195" marR="177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indent="109855" algn="ctr">
                        <a:spcAft>
                          <a:spcPts val="0"/>
                        </a:spcAft>
                      </a:pPr>
                      <a:r>
                        <a:rPr lang="en-GB" sz="2400" dirty="0">
                          <a:latin typeface="Times"/>
                          <a:ea typeface="Times New Roman"/>
                          <a:cs typeface="Times New Roman"/>
                        </a:rPr>
                        <a:t>1.37</a:t>
                      </a:r>
                      <a:endParaRPr lang="en-CA" sz="2400" dirty="0">
                        <a:latin typeface="Times"/>
                        <a:ea typeface="Times New Roman"/>
                        <a:cs typeface="Times New Roman"/>
                      </a:endParaRPr>
                    </a:p>
                  </a:txBody>
                  <a:tcPr marL="54610" marR="5461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06807">
                <a:tc>
                  <a:txBody>
                    <a:bodyPr/>
                    <a:lstStyle/>
                    <a:p>
                      <a:pPr indent="109855" algn="just">
                        <a:spcAft>
                          <a:spcPts val="0"/>
                        </a:spcAft>
                      </a:pPr>
                      <a:r>
                        <a:rPr lang="en-GB" sz="2400" i="1" dirty="0">
                          <a:latin typeface="Times"/>
                          <a:ea typeface="Times New Roman"/>
                          <a:cs typeface="Times New Roman"/>
                        </a:rPr>
                        <a:t>Foot</a:t>
                      </a:r>
                      <a:endParaRPr lang="en-CA" sz="2400" dirty="0">
                        <a:latin typeface="Times"/>
                        <a:ea typeface="Times New Roman"/>
                        <a:cs typeface="Times New Roman"/>
                      </a:endParaRPr>
                    </a:p>
                  </a:txBody>
                  <a:tcPr marL="36195" marR="177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09855" algn="ctr">
                        <a:spcAft>
                          <a:spcPts val="0"/>
                        </a:spcAft>
                      </a:pPr>
                      <a:r>
                        <a:rPr lang="en-GB" sz="2400" dirty="0">
                          <a:latin typeface="Times"/>
                          <a:ea typeface="Times New Roman"/>
                          <a:cs typeface="Times New Roman"/>
                        </a:rPr>
                        <a:t>1.31</a:t>
                      </a:r>
                      <a:endParaRPr lang="en-CA" sz="2400" dirty="0">
                        <a:latin typeface="Times"/>
                        <a:ea typeface="Times New Roman"/>
                        <a:cs typeface="Times New Roman"/>
                      </a:endParaRPr>
                    </a:p>
                  </a:txBody>
                  <a:tcPr marL="54610" marR="5461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CA" dirty="0" smtClean="0"/>
              <a:t>Results: Corrections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57628"/>
            <a:ext cx="8401080" cy="2571768"/>
          </a:xfrm>
        </p:spPr>
        <p:txBody>
          <a:bodyPr>
            <a:normAutofit/>
          </a:bodyPr>
          <a:lstStyle/>
          <a:p>
            <a:r>
              <a:rPr lang="en-CA" dirty="0" smtClean="0"/>
              <a:t>Use of the backspace button and the corrected error rate is lowest with </a:t>
            </a:r>
            <a:r>
              <a:rPr lang="en-CA" i="1" dirty="0" smtClean="0"/>
              <a:t>Tilt</a:t>
            </a:r>
            <a:r>
              <a:rPr lang="en-CA" dirty="0" smtClean="0"/>
              <a:t> and </a:t>
            </a:r>
            <a:r>
              <a:rPr lang="en-CA" i="1" dirty="0" smtClean="0"/>
              <a:t>Touch</a:t>
            </a:r>
          </a:p>
          <a:p>
            <a:pPr lvl="1"/>
            <a:r>
              <a:rPr lang="en-CA" dirty="0" smtClean="0"/>
              <a:t>Suggests participants had difficulty coordinating selection and typing with </a:t>
            </a:r>
            <a:r>
              <a:rPr lang="en-CA" i="1" dirty="0" smtClean="0"/>
              <a:t>Speech</a:t>
            </a:r>
            <a:r>
              <a:rPr lang="en-CA" dirty="0" smtClean="0"/>
              <a:t> and </a:t>
            </a:r>
            <a:r>
              <a:rPr lang="en-CA" i="1" dirty="0" smtClean="0"/>
              <a:t>Foot</a:t>
            </a:r>
            <a:endParaRPr lang="en-CA" i="1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714347" y="1785926"/>
          <a:ext cx="7929620" cy="1828800"/>
        </p:xfrm>
        <a:graphic>
          <a:graphicData uri="http://schemas.openxmlformats.org/drawingml/2006/table">
            <a:tbl>
              <a:tblPr/>
              <a:tblGrid>
                <a:gridCol w="1357323"/>
                <a:gridCol w="3000396"/>
                <a:gridCol w="3571901"/>
              </a:tblGrid>
              <a:tr h="283845">
                <a:tc>
                  <a:txBody>
                    <a:bodyPr/>
                    <a:lstStyle/>
                    <a:p>
                      <a:pPr algn="l"/>
                      <a:endParaRPr lang="en-CA" sz="2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7780" marR="177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09855" algn="ctr">
                        <a:spcAft>
                          <a:spcPts val="0"/>
                        </a:spcAft>
                      </a:pPr>
                      <a:r>
                        <a:rPr lang="en-GB" sz="2400" b="1" i="1" dirty="0" smtClean="0">
                          <a:latin typeface="Times"/>
                          <a:ea typeface="Times New Roman"/>
                          <a:cs typeface="Times New Roman"/>
                        </a:rPr>
                        <a:t>Backspace </a:t>
                      </a:r>
                      <a:r>
                        <a:rPr lang="en-GB" sz="2400" b="1" i="1" dirty="0">
                          <a:latin typeface="Times"/>
                          <a:ea typeface="Times New Roman"/>
                          <a:cs typeface="Times New Roman"/>
                        </a:rPr>
                        <a:t>(N)</a:t>
                      </a:r>
                      <a:endParaRPr lang="en-CA" sz="2400" dirty="0">
                        <a:latin typeface="Times"/>
                        <a:ea typeface="Times New Roman"/>
                        <a:cs typeface="Times New Roman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09855" algn="ctr">
                        <a:spcAft>
                          <a:spcPts val="0"/>
                        </a:spcAft>
                      </a:pPr>
                      <a:r>
                        <a:rPr lang="en-GB" sz="2400" b="1" i="1" dirty="0" smtClean="0">
                          <a:latin typeface="Times"/>
                          <a:ea typeface="Times New Roman"/>
                          <a:cs typeface="Times New Roman"/>
                        </a:rPr>
                        <a:t>Corrected</a:t>
                      </a:r>
                      <a:r>
                        <a:rPr lang="en-GB" sz="2400" b="1" i="1" baseline="0" dirty="0" smtClean="0">
                          <a:latin typeface="Times"/>
                          <a:ea typeface="Times New Roman"/>
                          <a:cs typeface="Times New Roman"/>
                        </a:rPr>
                        <a:t> Error Rate</a:t>
                      </a:r>
                      <a:r>
                        <a:rPr lang="en-GB" sz="2400" b="1" i="1" dirty="0" smtClean="0">
                          <a:latin typeface="Times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GB" sz="2400" b="1" i="1" dirty="0">
                          <a:latin typeface="Times"/>
                          <a:ea typeface="Times New Roman"/>
                          <a:cs typeface="Times New Roman"/>
                        </a:rPr>
                        <a:t>(N/s)</a:t>
                      </a:r>
                      <a:endParaRPr lang="en-CA" sz="2400" dirty="0">
                        <a:latin typeface="Times"/>
                        <a:ea typeface="Times New Roman"/>
                        <a:cs typeface="Times New Roman"/>
                      </a:endParaRPr>
                    </a:p>
                  </a:txBody>
                  <a:tcPr marL="17780" marR="177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4465">
                <a:tc>
                  <a:txBody>
                    <a:bodyPr/>
                    <a:lstStyle/>
                    <a:p>
                      <a:pPr indent="109855" algn="just">
                        <a:spcAft>
                          <a:spcPts val="0"/>
                        </a:spcAft>
                      </a:pPr>
                      <a:r>
                        <a:rPr lang="en-GB" sz="2400" i="1" dirty="0">
                          <a:latin typeface="Times"/>
                          <a:ea typeface="Times New Roman"/>
                          <a:cs typeface="Times New Roman"/>
                        </a:rPr>
                        <a:t>Tilt</a:t>
                      </a:r>
                      <a:endParaRPr lang="en-CA" sz="2400" dirty="0">
                        <a:latin typeface="Times"/>
                        <a:ea typeface="Times New Roman"/>
                        <a:cs typeface="Times New Roman"/>
                      </a:endParaRPr>
                    </a:p>
                  </a:txBody>
                  <a:tcPr marL="36195" marR="177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indent="109855" algn="ctr">
                        <a:spcAft>
                          <a:spcPts val="0"/>
                        </a:spcAft>
                      </a:pPr>
                      <a:r>
                        <a:rPr lang="en-GB" sz="2400" dirty="0">
                          <a:latin typeface="Times"/>
                          <a:ea typeface="Times New Roman"/>
                          <a:cs typeface="Times New Roman"/>
                        </a:rPr>
                        <a:t>1062</a:t>
                      </a:r>
                      <a:endParaRPr lang="en-CA" sz="2400" dirty="0">
                        <a:latin typeface="Times"/>
                        <a:ea typeface="Times New Roman"/>
                        <a:cs typeface="Times New Roman"/>
                      </a:endParaRPr>
                    </a:p>
                  </a:txBody>
                  <a:tcPr marL="36195" marR="5461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indent="109855" algn="ctr">
                        <a:spcAft>
                          <a:spcPts val="0"/>
                        </a:spcAft>
                      </a:pPr>
                      <a:r>
                        <a:rPr lang="en-GB" sz="2400" dirty="0">
                          <a:latin typeface="Times"/>
                          <a:ea typeface="Times New Roman"/>
                          <a:cs typeface="Times New Roman"/>
                        </a:rPr>
                        <a:t>0.0522</a:t>
                      </a:r>
                      <a:endParaRPr lang="en-CA" sz="2400" dirty="0">
                        <a:latin typeface="Times"/>
                        <a:ea typeface="Times New Roman"/>
                        <a:cs typeface="Times New Roman"/>
                      </a:endParaRPr>
                    </a:p>
                  </a:txBody>
                  <a:tcPr marL="54610" marR="5461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164465">
                <a:tc>
                  <a:txBody>
                    <a:bodyPr/>
                    <a:lstStyle/>
                    <a:p>
                      <a:pPr indent="109855" algn="just">
                        <a:spcAft>
                          <a:spcPts val="0"/>
                        </a:spcAft>
                      </a:pPr>
                      <a:r>
                        <a:rPr lang="en-GB" sz="2400" i="1" dirty="0">
                          <a:latin typeface="Times"/>
                          <a:ea typeface="Times New Roman"/>
                          <a:cs typeface="Times New Roman"/>
                        </a:rPr>
                        <a:t>Touch</a:t>
                      </a:r>
                      <a:endParaRPr lang="en-CA" sz="2400" dirty="0">
                        <a:latin typeface="Times"/>
                        <a:ea typeface="Times New Roman"/>
                        <a:cs typeface="Times New Roman"/>
                      </a:endParaRPr>
                    </a:p>
                  </a:txBody>
                  <a:tcPr marL="36195" marR="177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indent="109855" algn="ctr">
                        <a:spcAft>
                          <a:spcPts val="0"/>
                        </a:spcAft>
                      </a:pPr>
                      <a:r>
                        <a:rPr lang="en-GB" sz="2400" dirty="0">
                          <a:latin typeface="Times"/>
                          <a:ea typeface="Times New Roman"/>
                          <a:cs typeface="Times New Roman"/>
                        </a:rPr>
                        <a:t>1048</a:t>
                      </a:r>
                      <a:endParaRPr lang="en-CA" sz="2400" dirty="0">
                        <a:latin typeface="Times"/>
                        <a:ea typeface="Times New Roman"/>
                        <a:cs typeface="Times New Roman"/>
                      </a:endParaRPr>
                    </a:p>
                  </a:txBody>
                  <a:tcPr marL="36195" marR="5461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indent="109855" algn="ctr">
                        <a:spcAft>
                          <a:spcPts val="0"/>
                        </a:spcAft>
                      </a:pPr>
                      <a:r>
                        <a:rPr lang="en-GB" sz="2400" dirty="0">
                          <a:latin typeface="Times"/>
                          <a:ea typeface="Times New Roman"/>
                          <a:cs typeface="Times New Roman"/>
                        </a:rPr>
                        <a:t>0.0506</a:t>
                      </a:r>
                      <a:endParaRPr lang="en-CA" sz="2400" dirty="0">
                        <a:latin typeface="Times"/>
                        <a:ea typeface="Times New Roman"/>
                        <a:cs typeface="Times New Roman"/>
                      </a:endParaRPr>
                    </a:p>
                  </a:txBody>
                  <a:tcPr marL="54610" marR="5461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4465">
                <a:tc>
                  <a:txBody>
                    <a:bodyPr/>
                    <a:lstStyle/>
                    <a:p>
                      <a:pPr indent="109855" algn="just">
                        <a:spcAft>
                          <a:spcPts val="0"/>
                        </a:spcAft>
                      </a:pPr>
                      <a:r>
                        <a:rPr lang="en-GB" sz="2400" i="1" dirty="0">
                          <a:latin typeface="Times"/>
                          <a:ea typeface="Times New Roman"/>
                          <a:cs typeface="Times New Roman"/>
                        </a:rPr>
                        <a:t>Speech</a:t>
                      </a:r>
                      <a:endParaRPr lang="en-CA" sz="2400" dirty="0">
                        <a:latin typeface="Times"/>
                        <a:ea typeface="Times New Roman"/>
                        <a:cs typeface="Times New Roman"/>
                      </a:endParaRPr>
                    </a:p>
                  </a:txBody>
                  <a:tcPr marL="36195" marR="177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indent="109855" algn="ctr">
                        <a:spcAft>
                          <a:spcPts val="0"/>
                        </a:spcAft>
                      </a:pPr>
                      <a:r>
                        <a:rPr lang="en-GB" sz="2400" dirty="0">
                          <a:latin typeface="Times"/>
                          <a:ea typeface="Times New Roman"/>
                          <a:cs typeface="Times New Roman"/>
                        </a:rPr>
                        <a:t>1619</a:t>
                      </a:r>
                      <a:endParaRPr lang="en-CA" sz="2400" dirty="0">
                        <a:latin typeface="Times"/>
                        <a:ea typeface="Times New Roman"/>
                        <a:cs typeface="Times New Roman"/>
                      </a:endParaRPr>
                    </a:p>
                  </a:txBody>
                  <a:tcPr marL="36195" marR="5461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indent="109855" algn="ctr">
                        <a:spcAft>
                          <a:spcPts val="0"/>
                        </a:spcAft>
                      </a:pPr>
                      <a:r>
                        <a:rPr lang="en-GB" sz="2400" dirty="0">
                          <a:latin typeface="Times"/>
                          <a:ea typeface="Times New Roman"/>
                          <a:cs typeface="Times New Roman"/>
                        </a:rPr>
                        <a:t>0.0770</a:t>
                      </a:r>
                      <a:endParaRPr lang="en-CA" sz="2400" dirty="0">
                        <a:latin typeface="Times"/>
                        <a:ea typeface="Times New Roman"/>
                        <a:cs typeface="Times New Roman"/>
                      </a:endParaRPr>
                    </a:p>
                  </a:txBody>
                  <a:tcPr marL="54610" marR="5461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4465">
                <a:tc>
                  <a:txBody>
                    <a:bodyPr/>
                    <a:lstStyle/>
                    <a:p>
                      <a:pPr indent="109855" algn="just">
                        <a:spcAft>
                          <a:spcPts val="0"/>
                        </a:spcAft>
                      </a:pPr>
                      <a:r>
                        <a:rPr lang="en-GB" sz="2400" i="1" dirty="0">
                          <a:latin typeface="Times"/>
                          <a:ea typeface="Times New Roman"/>
                          <a:cs typeface="Times New Roman"/>
                        </a:rPr>
                        <a:t>Foot</a:t>
                      </a:r>
                      <a:endParaRPr lang="en-CA" sz="2400" dirty="0">
                        <a:latin typeface="Times"/>
                        <a:ea typeface="Times New Roman"/>
                        <a:cs typeface="Times New Roman"/>
                      </a:endParaRPr>
                    </a:p>
                  </a:txBody>
                  <a:tcPr marL="36195" marR="177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09855" algn="ctr">
                        <a:spcAft>
                          <a:spcPts val="0"/>
                        </a:spcAft>
                      </a:pPr>
                      <a:r>
                        <a:rPr lang="en-GB" sz="2400" dirty="0">
                          <a:latin typeface="Times"/>
                          <a:ea typeface="Times New Roman"/>
                          <a:cs typeface="Times New Roman"/>
                        </a:rPr>
                        <a:t>1451</a:t>
                      </a:r>
                      <a:endParaRPr lang="en-CA" sz="2400" dirty="0">
                        <a:latin typeface="Times"/>
                        <a:ea typeface="Times New Roman"/>
                        <a:cs typeface="Times New Roman"/>
                      </a:endParaRPr>
                    </a:p>
                  </a:txBody>
                  <a:tcPr marL="36195" marR="5461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09855" algn="ctr">
                        <a:spcAft>
                          <a:spcPts val="0"/>
                        </a:spcAft>
                      </a:pPr>
                      <a:r>
                        <a:rPr lang="en-GB" sz="2400" dirty="0">
                          <a:latin typeface="Times"/>
                          <a:ea typeface="Times New Roman"/>
                          <a:cs typeface="Times New Roman"/>
                        </a:rPr>
                        <a:t>0.0702</a:t>
                      </a:r>
                      <a:endParaRPr lang="en-CA" sz="2400" dirty="0">
                        <a:latin typeface="Times"/>
                        <a:ea typeface="Times New Roman"/>
                        <a:cs typeface="Times New Roman"/>
                      </a:endParaRPr>
                    </a:p>
                  </a:txBody>
                  <a:tcPr marL="54610" marR="5461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Discussion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CA" dirty="0" smtClean="0"/>
              <a:t>A fast selection time does not necessarily imply a high character per second text throughput</a:t>
            </a:r>
          </a:p>
          <a:p>
            <a:pPr lvl="1"/>
            <a:r>
              <a:rPr lang="en-CA" i="1" dirty="0" smtClean="0"/>
              <a:t>Tilt</a:t>
            </a:r>
            <a:r>
              <a:rPr lang="en-CA" dirty="0" smtClean="0"/>
              <a:t> and </a:t>
            </a:r>
            <a:r>
              <a:rPr lang="en-CA" i="1" dirty="0" smtClean="0"/>
              <a:t>Foot</a:t>
            </a:r>
            <a:r>
              <a:rPr lang="en-CA" dirty="0" smtClean="0"/>
              <a:t> resulted in the fastest target selection times, but a slower characters per second throughput than </a:t>
            </a:r>
            <a:r>
              <a:rPr lang="en-CA" i="1" dirty="0" smtClean="0"/>
              <a:t>Speech</a:t>
            </a:r>
            <a:r>
              <a:rPr lang="en-CA" dirty="0" smtClean="0"/>
              <a:t> and </a:t>
            </a:r>
            <a:r>
              <a:rPr lang="en-CA" i="1" dirty="0" smtClean="0"/>
              <a:t>Touch</a:t>
            </a:r>
          </a:p>
          <a:p>
            <a:pPr lvl="1"/>
            <a:r>
              <a:rPr lang="en-CA" dirty="0" smtClean="0"/>
              <a:t>The accumulated time to correct the errors for Tilt and Touch significantly impacted their throughput</a:t>
            </a:r>
            <a:endParaRPr lang="en-CA" b="1" dirty="0" smtClean="0"/>
          </a:p>
          <a:p>
            <a:pPr lvl="1"/>
            <a:endParaRPr lang="en-CA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Discussion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CA" dirty="0" smtClean="0"/>
              <a:t>The sequential ordering of text entry and selection was a benefit to </a:t>
            </a:r>
            <a:r>
              <a:rPr lang="en-CA" i="1" dirty="0" smtClean="0"/>
              <a:t>Touch</a:t>
            </a:r>
          </a:p>
          <a:p>
            <a:pPr lvl="1"/>
            <a:r>
              <a:rPr lang="en-CA" i="1" dirty="0" smtClean="0"/>
              <a:t>“I would find myself typing the word that was supposed to be green ... before saying green”</a:t>
            </a:r>
          </a:p>
          <a:p>
            <a:endParaRPr lang="en-CA" dirty="0" smtClean="0"/>
          </a:p>
          <a:p>
            <a:r>
              <a:rPr lang="en-CA" dirty="0" smtClean="0"/>
              <a:t>However, we believe it is possible to improve parallel input</a:t>
            </a:r>
          </a:p>
          <a:p>
            <a:pPr lvl="1"/>
            <a:r>
              <a:rPr lang="en-CA" dirty="0" smtClean="0"/>
              <a:t>Format could be activated at any point in a word</a:t>
            </a:r>
          </a:p>
          <a:p>
            <a:pPr lvl="1"/>
            <a:r>
              <a:rPr lang="en-CA" dirty="0" smtClean="0"/>
              <a:t>Format characters when the utterance was started rather than when it was recognized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Discussion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 smtClean="0"/>
              <a:t>Making a selection at the End of a word allows for faster selection and resumption time</a:t>
            </a:r>
          </a:p>
          <a:p>
            <a:endParaRPr lang="en-CA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Alternative Types of Input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85926"/>
            <a:ext cx="8229600" cy="4643470"/>
          </a:xfrm>
        </p:spPr>
        <p:txBody>
          <a:bodyPr>
            <a:normAutofit/>
          </a:bodyPr>
          <a:lstStyle/>
          <a:p>
            <a:r>
              <a:rPr lang="en-CA" dirty="0" smtClean="0"/>
              <a:t>Modern smart devices can support alternative types of input</a:t>
            </a:r>
          </a:p>
          <a:p>
            <a:pPr lvl="1"/>
            <a:r>
              <a:rPr lang="en-CA" dirty="0" smtClean="0"/>
              <a:t>Accelerometers (sense changes in orientation)</a:t>
            </a:r>
          </a:p>
          <a:p>
            <a:pPr lvl="1"/>
            <a:r>
              <a:rPr lang="en-CA" dirty="0" smtClean="0"/>
              <a:t>Speech recognition (talk to our devices)</a:t>
            </a:r>
          </a:p>
          <a:p>
            <a:pPr lvl="1"/>
            <a:r>
              <a:rPr lang="en-CA" dirty="0" smtClean="0"/>
              <a:t>Even the foot (Nike+ iPod sport kit)</a:t>
            </a:r>
          </a:p>
          <a:p>
            <a:pPr lvl="1"/>
            <a:endParaRPr lang="en-CA" dirty="0" smtClean="0"/>
          </a:p>
          <a:p>
            <a:r>
              <a:rPr lang="en-CA" dirty="0" smtClean="0"/>
              <a:t>These alternative methods can potentially be used to provide parallel selection and typing</a:t>
            </a:r>
          </a:p>
          <a:p>
            <a:pPr lvl="1"/>
            <a:r>
              <a:rPr lang="en-CA" dirty="0" smtClean="0"/>
              <a:t>The user can keep typing while making selections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Conclusion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CA" i="1" dirty="0" smtClean="0"/>
              <a:t>Tilt</a:t>
            </a:r>
            <a:r>
              <a:rPr lang="en-CA" dirty="0" smtClean="0"/>
              <a:t> resulted in the fastest selection time, but participants had difficulty coordinating parallel entry and selection making it highly erroneous</a:t>
            </a:r>
          </a:p>
          <a:p>
            <a:pPr>
              <a:buNone/>
            </a:pPr>
            <a:endParaRPr lang="en-CA" dirty="0" smtClean="0"/>
          </a:p>
          <a:p>
            <a:r>
              <a:rPr lang="en-CA" i="1" dirty="0" smtClean="0"/>
              <a:t>Touch</a:t>
            </a:r>
            <a:r>
              <a:rPr lang="en-CA" dirty="0" smtClean="0"/>
              <a:t> resulted in the greatest characters per second text throughput because it allowed for sequential text entry and selection</a:t>
            </a:r>
          </a:p>
          <a:p>
            <a:endParaRPr lang="en-CA" dirty="0"/>
          </a:p>
        </p:txBody>
      </p:sp>
      <p:sp>
        <p:nvSpPr>
          <p:cNvPr id="4" name="Rectangle 3"/>
          <p:cNvSpPr/>
          <p:nvPr/>
        </p:nvSpPr>
        <p:spPr>
          <a:xfrm>
            <a:off x="2285984" y="5500702"/>
            <a:ext cx="4572000" cy="830997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buNone/>
            </a:pPr>
            <a:r>
              <a:rPr lang="en-CA" sz="2400" dirty="0" smtClean="0"/>
              <a:t>David Dearman</a:t>
            </a:r>
          </a:p>
          <a:p>
            <a:pPr algn="ctr">
              <a:buNone/>
            </a:pPr>
            <a:r>
              <a:rPr lang="en-CA" sz="2400" dirty="0" smtClean="0"/>
              <a:t>dearman@dgp.toronto.edu</a:t>
            </a:r>
            <a:endParaRPr lang="en-CA" sz="2400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Future Work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 smtClean="0"/>
              <a:t>Methods to limit the impact of difficulty coordinating text entry and selection</a:t>
            </a:r>
          </a:p>
          <a:p>
            <a:endParaRPr lang="en-CA" dirty="0" smtClean="0"/>
          </a:p>
          <a:p>
            <a:r>
              <a:rPr lang="en-CA" dirty="0" smtClean="0"/>
              <a:t>Will greater exposure to the Input Types improve throughput</a:t>
            </a:r>
            <a:endParaRPr lang="en-CA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Evaluating Alternate Input Types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CA" dirty="0" smtClean="0"/>
              <a:t>What performance benefit to the expressivity and throughput of text entry can these alternate types of input offer?</a:t>
            </a:r>
          </a:p>
          <a:p>
            <a:endParaRPr lang="en-CA" dirty="0" smtClean="0"/>
          </a:p>
          <a:p>
            <a:r>
              <a:rPr lang="en-CA" dirty="0" smtClean="0"/>
              <a:t>We compare 3 alternate Input Types against selecting on-screen widgets (</a:t>
            </a:r>
            <a:r>
              <a:rPr lang="en-CA" i="1" dirty="0" smtClean="0"/>
              <a:t>Touch</a:t>
            </a:r>
            <a:r>
              <a:rPr lang="en-CA" dirty="0" smtClean="0"/>
              <a:t>):</a:t>
            </a:r>
          </a:p>
          <a:p>
            <a:pPr lvl="1"/>
            <a:r>
              <a:rPr lang="en-CA" i="1" dirty="0" smtClean="0"/>
              <a:t>Tilt</a:t>
            </a:r>
            <a:r>
              <a:rPr lang="en-CA" dirty="0" smtClean="0"/>
              <a:t> – the orientation of the device</a:t>
            </a:r>
          </a:p>
          <a:p>
            <a:pPr lvl="1"/>
            <a:r>
              <a:rPr lang="en-CA" i="1" dirty="0" smtClean="0"/>
              <a:t>Speech</a:t>
            </a:r>
            <a:r>
              <a:rPr lang="en-CA" dirty="0" smtClean="0"/>
              <a:t> – voice recognition</a:t>
            </a:r>
          </a:p>
          <a:p>
            <a:pPr lvl="1"/>
            <a:r>
              <a:rPr lang="en-CA" i="1" dirty="0" smtClean="0"/>
              <a:t>Foot</a:t>
            </a:r>
            <a:r>
              <a:rPr lang="en-CA" dirty="0" smtClean="0"/>
              <a:t> – foot tapping</a:t>
            </a:r>
          </a:p>
          <a:p>
            <a:endParaRPr lang="en-CA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Two Experiments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85926"/>
            <a:ext cx="8229600" cy="4714908"/>
          </a:xfrm>
        </p:spPr>
        <p:txBody>
          <a:bodyPr>
            <a:normAutofit/>
          </a:bodyPr>
          <a:lstStyle/>
          <a:p>
            <a:r>
              <a:rPr lang="en-CA" dirty="0" smtClean="0"/>
              <a:t>Experiment 1: Target Selection</a:t>
            </a:r>
          </a:p>
          <a:p>
            <a:pPr lvl="1"/>
            <a:r>
              <a:rPr lang="en-CA" dirty="0" smtClean="0"/>
              <a:t>Stimulus response task</a:t>
            </a:r>
          </a:p>
          <a:p>
            <a:pPr lvl="1"/>
            <a:r>
              <a:rPr lang="en-CA" dirty="0" smtClean="0"/>
              <a:t>Evaluate the selection speed and accuracy of the Input Types in isolations</a:t>
            </a:r>
          </a:p>
          <a:p>
            <a:r>
              <a:rPr lang="en-CA" dirty="0" smtClean="0"/>
              <a:t>Experiment 2: Text Formatting</a:t>
            </a:r>
          </a:p>
          <a:p>
            <a:pPr lvl="1"/>
            <a:r>
              <a:rPr lang="en-CA" dirty="0" smtClean="0"/>
              <a:t>Text entry and formatting task</a:t>
            </a:r>
          </a:p>
          <a:p>
            <a:pPr lvl="1"/>
            <a:r>
              <a:rPr lang="en-CA" dirty="0" smtClean="0"/>
              <a:t>Evaluate the selection speed and accuracy of the Input Types during text entry</a:t>
            </a:r>
          </a:p>
          <a:p>
            <a:pPr lvl="1"/>
            <a:r>
              <a:rPr lang="en-CA" dirty="0" smtClean="0"/>
              <a:t>Identify influences affecting the flow and throughput of text entry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Expressivity Limits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85926"/>
            <a:ext cx="8472518" cy="4572032"/>
          </a:xfrm>
        </p:spPr>
        <p:txBody>
          <a:bodyPr>
            <a:normAutofit/>
          </a:bodyPr>
          <a:lstStyle/>
          <a:p>
            <a:r>
              <a:rPr lang="en-CA" i="1" dirty="0" smtClean="0"/>
              <a:t>Tilt</a:t>
            </a:r>
            <a:r>
              <a:rPr lang="en-CA" dirty="0" smtClean="0"/>
              <a:t>, </a:t>
            </a:r>
            <a:r>
              <a:rPr lang="en-CA" i="1" dirty="0" smtClean="0"/>
              <a:t>Touch</a:t>
            </a:r>
            <a:r>
              <a:rPr lang="en-CA" dirty="0" smtClean="0"/>
              <a:t>, </a:t>
            </a:r>
            <a:r>
              <a:rPr lang="en-CA" i="1" dirty="0" smtClean="0"/>
              <a:t>Speech</a:t>
            </a:r>
            <a:r>
              <a:rPr lang="en-CA" dirty="0" smtClean="0"/>
              <a:t> and </a:t>
            </a:r>
            <a:r>
              <a:rPr lang="en-CA" i="1" dirty="0" smtClean="0"/>
              <a:t>Foot</a:t>
            </a:r>
            <a:r>
              <a:rPr lang="en-CA" dirty="0" smtClean="0"/>
              <a:t> vary greatly in the granularity of expression they support</a:t>
            </a:r>
          </a:p>
          <a:p>
            <a:pPr lvl="1"/>
            <a:r>
              <a:rPr lang="en-CA" dirty="0" smtClean="0"/>
              <a:t>Voice</a:t>
            </a:r>
            <a:r>
              <a:rPr lang="en-CA" i="1" dirty="0" smtClean="0"/>
              <a:t> </a:t>
            </a:r>
            <a:r>
              <a:rPr lang="en-CA" dirty="0" smtClean="0"/>
              <a:t>supports a large unconstrained space</a:t>
            </a:r>
          </a:p>
          <a:p>
            <a:pPr lvl="1"/>
            <a:r>
              <a:rPr lang="en-CA" dirty="0" smtClean="0"/>
              <a:t>Hand tilt is a much smaller input space </a:t>
            </a:r>
            <a:r>
              <a:rPr lang="en-CA" sz="1600" dirty="0" smtClean="0"/>
              <a:t>[Rahman </a:t>
            </a:r>
            <a:r>
              <a:rPr lang="en-CA" sz="1600" i="1" dirty="0" smtClean="0"/>
              <a:t>et al</a:t>
            </a:r>
            <a:r>
              <a:rPr lang="en-CA" sz="1600" dirty="0" smtClean="0"/>
              <a:t>. 09]</a:t>
            </a:r>
          </a:p>
          <a:p>
            <a:pPr>
              <a:buNone/>
            </a:pPr>
            <a:endParaRPr lang="en-CA" dirty="0" smtClean="0"/>
          </a:p>
          <a:p>
            <a:r>
              <a:rPr lang="en-CA" dirty="0" smtClean="0"/>
              <a:t>We limit the selections to 4 options to ensure parity across the alternative methods of input</a:t>
            </a:r>
          </a:p>
          <a:p>
            <a:pPr lvl="1"/>
            <a:r>
              <a:rPr lang="en-CA" dirty="0" smtClean="0"/>
              <a:t>Placement of targets differs across Input Type</a:t>
            </a:r>
          </a:p>
          <a:p>
            <a:pPr lvl="1"/>
            <a:r>
              <a:rPr lang="en-CA" dirty="0" smtClean="0"/>
              <a:t>Placement corresponds to the physical action required to perform the selection</a:t>
            </a:r>
            <a:endParaRPr lang="en-C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Target Selection (Task)</a:t>
            </a:r>
            <a:endParaRPr lang="en-CA" dirty="0"/>
          </a:p>
        </p:txBody>
      </p:sp>
      <p:pic>
        <p:nvPicPr>
          <p:cNvPr id="4" name="Picture 3" descr="colour_foot_capture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14282" y="2328866"/>
            <a:ext cx="2667000" cy="16002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</p:pic>
      <p:pic>
        <p:nvPicPr>
          <p:cNvPr id="5" name="Picture 4" descr="colour_tilt_capture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214678" y="2328866"/>
            <a:ext cx="2667000" cy="16002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</p:pic>
      <p:pic>
        <p:nvPicPr>
          <p:cNvPr id="6" name="Picture 5" descr="colour_voice_capture"/>
          <p:cNvPicPr>
            <a:picLocks noChangeAspect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262718" y="2328866"/>
            <a:ext cx="2667000" cy="16002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</p:pic>
      <p:sp>
        <p:nvSpPr>
          <p:cNvPr id="7" name="TextBox 6"/>
          <p:cNvSpPr txBox="1"/>
          <p:nvPr/>
        </p:nvSpPr>
        <p:spPr>
          <a:xfrm>
            <a:off x="1120559" y="1857364"/>
            <a:ext cx="80823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400" dirty="0" smtClean="0"/>
              <a:t>Foot</a:t>
            </a:r>
            <a:endParaRPr lang="en-CA" sz="2400" dirty="0"/>
          </a:p>
        </p:txBody>
      </p:sp>
      <p:sp>
        <p:nvSpPr>
          <p:cNvPr id="8" name="TextBox 7"/>
          <p:cNvSpPr txBox="1"/>
          <p:nvPr/>
        </p:nvSpPr>
        <p:spPr>
          <a:xfrm>
            <a:off x="4214810" y="1857364"/>
            <a:ext cx="65915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400" dirty="0" smtClean="0"/>
              <a:t>Tilt</a:t>
            </a:r>
            <a:endParaRPr lang="en-CA" sz="2400" dirty="0"/>
          </a:p>
        </p:txBody>
      </p:sp>
      <p:sp>
        <p:nvSpPr>
          <p:cNvPr id="9" name="TextBox 8"/>
          <p:cNvSpPr txBox="1"/>
          <p:nvPr/>
        </p:nvSpPr>
        <p:spPr>
          <a:xfrm>
            <a:off x="6500826" y="1824327"/>
            <a:ext cx="21531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400" dirty="0" smtClean="0"/>
              <a:t>Touch &amp; Voice</a:t>
            </a:r>
            <a:endParaRPr lang="en-CA" sz="2400" dirty="0"/>
          </a:p>
        </p:txBody>
      </p:sp>
      <p:sp>
        <p:nvSpPr>
          <p:cNvPr id="10" name="Content Placeholder 2"/>
          <p:cNvSpPr>
            <a:spLocks noGrp="1"/>
          </p:cNvSpPr>
          <p:nvPr>
            <p:ph idx="1"/>
          </p:nvPr>
        </p:nvSpPr>
        <p:spPr>
          <a:xfrm>
            <a:off x="428596" y="4357694"/>
            <a:ext cx="8329642" cy="2039096"/>
          </a:xfrm>
        </p:spPr>
        <p:txBody>
          <a:bodyPr/>
          <a:lstStyle/>
          <a:p>
            <a:r>
              <a:rPr lang="en-CA" dirty="0" smtClean="0"/>
              <a:t>Participants were required to select the red target as quickly and accurately as possible</a:t>
            </a:r>
            <a:endParaRPr lang="en-C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Target Selection (Task)</a:t>
            </a:r>
            <a:endParaRPr lang="en-CA" dirty="0"/>
          </a:p>
        </p:txBody>
      </p:sp>
      <p:pic>
        <p:nvPicPr>
          <p:cNvPr id="5" name="Content Placeholder 3" descr="foot screen empty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077302" y="1857364"/>
            <a:ext cx="2673901" cy="1620000"/>
          </a:xfrm>
          <a:prstGeom prst="rect">
            <a:avLst/>
          </a:prstGeom>
        </p:spPr>
      </p:pic>
      <p:cxnSp>
        <p:nvCxnSpPr>
          <p:cNvPr id="6" name="Straight Arrow Connector 5"/>
          <p:cNvCxnSpPr/>
          <p:nvPr/>
        </p:nvCxnSpPr>
        <p:spPr>
          <a:xfrm rot="5400000">
            <a:off x="2290954" y="3785396"/>
            <a:ext cx="285752" cy="1588"/>
          </a:xfrm>
          <a:prstGeom prst="straightConnector1">
            <a:avLst/>
          </a:prstGeom>
          <a:ln w="508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1000100" y="3957584"/>
            <a:ext cx="286328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000" dirty="0" smtClean="0"/>
              <a:t>Press the ‘F’ and ‘J’ key </a:t>
            </a:r>
            <a:endParaRPr lang="en-CA" sz="2000" dirty="0"/>
          </a:p>
        </p:txBody>
      </p:sp>
      <p:pic>
        <p:nvPicPr>
          <p:cNvPr id="8" name="Picture 7" descr="colour_foot_capture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77302" y="4880834"/>
            <a:ext cx="2700000" cy="16200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</p:pic>
      <p:cxnSp>
        <p:nvCxnSpPr>
          <p:cNvPr id="9" name="Straight Arrow Connector 8"/>
          <p:cNvCxnSpPr/>
          <p:nvPr/>
        </p:nvCxnSpPr>
        <p:spPr>
          <a:xfrm rot="5400000">
            <a:off x="2292542" y="4571214"/>
            <a:ext cx="285752" cy="1588"/>
          </a:xfrm>
          <a:prstGeom prst="straightConnector1">
            <a:avLst/>
          </a:prstGeom>
          <a:ln w="508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 descr="IMG_2790 (800x600)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429124" y="2643182"/>
            <a:ext cx="4286280" cy="3198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2" name="Straight Connector 11"/>
          <p:cNvCxnSpPr>
            <a:endCxn id="7" idx="3"/>
          </p:cNvCxnSpPr>
          <p:nvPr/>
        </p:nvCxnSpPr>
        <p:spPr>
          <a:xfrm rot="5400000">
            <a:off x="3389026" y="3117540"/>
            <a:ext cx="1514457" cy="56574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>
            <a:endCxn id="7" idx="3"/>
          </p:cNvCxnSpPr>
          <p:nvPr/>
        </p:nvCxnSpPr>
        <p:spPr>
          <a:xfrm rot="16200000" flipV="1">
            <a:off x="3336095" y="4684928"/>
            <a:ext cx="1614556" cy="55997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Text Formatting (Task)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214818"/>
            <a:ext cx="8229600" cy="1896220"/>
          </a:xfrm>
        </p:spPr>
        <p:txBody>
          <a:bodyPr>
            <a:normAutofit fontScale="92500"/>
          </a:bodyPr>
          <a:lstStyle/>
          <a:p>
            <a:r>
              <a:rPr lang="en-CA" dirty="0" smtClean="0"/>
              <a:t>Participants were required to reproduce the text and visual format; and correct their errors</a:t>
            </a:r>
          </a:p>
          <a:p>
            <a:pPr lvl="1"/>
            <a:r>
              <a:rPr lang="en-CA" dirty="0" smtClean="0"/>
              <a:t>Text from MacKenzie’s phrase list </a:t>
            </a:r>
            <a:r>
              <a:rPr lang="en-CA" sz="1600" dirty="0" smtClean="0"/>
              <a:t>[MacKenzie 03]</a:t>
            </a:r>
          </a:p>
          <a:p>
            <a:pPr lvl="1"/>
            <a:r>
              <a:rPr lang="en-CA" dirty="0" smtClean="0"/>
              <a:t>Three different format positions {</a:t>
            </a:r>
            <a:r>
              <a:rPr lang="en-CA" i="1" dirty="0" smtClean="0"/>
              <a:t>Start, Middle, End</a:t>
            </a:r>
            <a:r>
              <a:rPr lang="en-CA" dirty="0" smtClean="0"/>
              <a:t>}</a:t>
            </a:r>
          </a:p>
        </p:txBody>
      </p:sp>
      <p:pic>
        <p:nvPicPr>
          <p:cNvPr id="4" name="Picture 3" descr="format_foot_capture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4270" y="2285980"/>
            <a:ext cx="2711078" cy="1602000"/>
          </a:xfrm>
          <a:prstGeom prst="rect">
            <a:avLst/>
          </a:prstGeom>
          <a:noFill/>
          <a:ln w="3175" cmpd="sng">
            <a:solidFill>
              <a:schemeClr val="tx1"/>
            </a:solidFill>
            <a:miter lim="800000"/>
            <a:headEnd/>
            <a:tailEnd/>
          </a:ln>
          <a:effectLst/>
        </p:spPr>
      </p:pic>
      <p:pic>
        <p:nvPicPr>
          <p:cNvPr id="5" name="Picture 4" descr="format_tilt_capture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14678" y="2285992"/>
            <a:ext cx="2711078" cy="1602000"/>
          </a:xfrm>
          <a:prstGeom prst="rect">
            <a:avLst/>
          </a:prstGeom>
          <a:noFill/>
          <a:ln w="3175" cmpd="sng">
            <a:solidFill>
              <a:srgbClr val="000000"/>
            </a:solidFill>
            <a:miter lim="800000"/>
            <a:headEnd/>
            <a:tailEnd/>
          </a:ln>
          <a:effectLst/>
        </p:spPr>
      </p:pic>
      <p:pic>
        <p:nvPicPr>
          <p:cNvPr id="6" name="Picture 5" descr="format_voice_capture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215074" y="2285992"/>
            <a:ext cx="2711078" cy="1602000"/>
          </a:xfrm>
          <a:prstGeom prst="rect">
            <a:avLst/>
          </a:prstGeom>
          <a:noFill/>
          <a:ln w="3175" cmpd="sng">
            <a:solidFill>
              <a:srgbClr val="000000"/>
            </a:solidFill>
            <a:miter lim="800000"/>
            <a:headEnd/>
            <a:tailEnd/>
          </a:ln>
          <a:effectLst/>
        </p:spPr>
      </p:pic>
      <p:sp>
        <p:nvSpPr>
          <p:cNvPr id="10" name="TextBox 9"/>
          <p:cNvSpPr txBox="1"/>
          <p:nvPr/>
        </p:nvSpPr>
        <p:spPr>
          <a:xfrm>
            <a:off x="1120559" y="1857364"/>
            <a:ext cx="80823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400" dirty="0" smtClean="0"/>
              <a:t>Foot</a:t>
            </a:r>
            <a:endParaRPr lang="en-CA" sz="2400" dirty="0"/>
          </a:p>
        </p:txBody>
      </p:sp>
      <p:sp>
        <p:nvSpPr>
          <p:cNvPr id="11" name="TextBox 10"/>
          <p:cNvSpPr txBox="1"/>
          <p:nvPr/>
        </p:nvSpPr>
        <p:spPr>
          <a:xfrm>
            <a:off x="4214810" y="1857364"/>
            <a:ext cx="65915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400" dirty="0" smtClean="0"/>
              <a:t>Tilt</a:t>
            </a:r>
            <a:endParaRPr lang="en-CA" sz="2400" dirty="0"/>
          </a:p>
        </p:txBody>
      </p:sp>
      <p:sp>
        <p:nvSpPr>
          <p:cNvPr id="12" name="TextBox 11"/>
          <p:cNvSpPr txBox="1"/>
          <p:nvPr/>
        </p:nvSpPr>
        <p:spPr>
          <a:xfrm>
            <a:off x="6500826" y="1824327"/>
            <a:ext cx="21531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400" dirty="0" smtClean="0"/>
              <a:t>Touch &amp; Voice</a:t>
            </a:r>
            <a:endParaRPr lang="en-CA" sz="2400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">
  <a:themeElements>
    <a:clrScheme name="Origin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Urban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Urban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638</TotalTime>
  <Words>1438</Words>
  <Application>Microsoft Office PowerPoint</Application>
  <PresentationFormat>On-screen Show (4:3)</PresentationFormat>
  <Paragraphs>219</Paragraphs>
  <Slides>31</Slides>
  <Notes>9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2" baseType="lpstr">
      <vt:lpstr>Urban</vt:lpstr>
      <vt:lpstr>Multi-Modal Text Entry and Selection on a Mobile Device</vt:lpstr>
      <vt:lpstr>Text Entry on Mobile Devices</vt:lpstr>
      <vt:lpstr>Alternative Types of Input</vt:lpstr>
      <vt:lpstr>Evaluating Alternate Input Types</vt:lpstr>
      <vt:lpstr>Two Experiments</vt:lpstr>
      <vt:lpstr>Expressivity Limits</vt:lpstr>
      <vt:lpstr>Target Selection (Task)</vt:lpstr>
      <vt:lpstr>Target Selection (Task)</vt:lpstr>
      <vt:lpstr>Text Formatting (Task)</vt:lpstr>
      <vt:lpstr>Text Formatting (Task)</vt:lpstr>
      <vt:lpstr>Implementation</vt:lpstr>
      <vt:lpstr>Implementation (Foot)</vt:lpstr>
      <vt:lpstr>Implementation (Speech)</vt:lpstr>
      <vt:lpstr>Implementation (Tilt)</vt:lpstr>
      <vt:lpstr>Implementation (Touch)</vt:lpstr>
      <vt:lpstr>Participants</vt:lpstr>
      <vt:lpstr>Experimental Design &amp; Procedure</vt:lpstr>
      <vt:lpstr>Experimental Design &amp; Procedure</vt:lpstr>
      <vt:lpstr>Results: Target Selection (Time)</vt:lpstr>
      <vt:lpstr>Results: Target Selection (Error)</vt:lpstr>
      <vt:lpstr>Results: Text Formatting</vt:lpstr>
      <vt:lpstr>Results: Text Formatting (Time)</vt:lpstr>
      <vt:lpstr>Results: Text Formatting (Position)</vt:lpstr>
      <vt:lpstr>Results: Text Formatting (Errors)</vt:lpstr>
      <vt:lpstr>Results: Text Throughput</vt:lpstr>
      <vt:lpstr>Results: Corrections</vt:lpstr>
      <vt:lpstr>Discussion</vt:lpstr>
      <vt:lpstr>Discussion</vt:lpstr>
      <vt:lpstr>Discussion</vt:lpstr>
      <vt:lpstr>Conclusion</vt:lpstr>
      <vt:lpstr>Future Work</vt:lpstr>
    </vt:vector>
  </TitlesOfParts>
  <Company>Dynamic Graphics Project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Multi-Modal Text Entry and Selection on a Mobile Device</dc:title>
  <dc:creator>David Dearman</dc:creator>
  <cp:lastModifiedBy>Amy Karlson</cp:lastModifiedBy>
  <cp:revision>62</cp:revision>
  <dcterms:created xsi:type="dcterms:W3CDTF">2010-05-30T19:40:00Z</dcterms:created>
  <dcterms:modified xsi:type="dcterms:W3CDTF">2010-10-27T19:24:48Z</dcterms:modified>
</cp:coreProperties>
</file>