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93" r:id="rId2"/>
    <p:sldId id="324" r:id="rId3"/>
    <p:sldId id="295" r:id="rId4"/>
    <p:sldId id="296" r:id="rId5"/>
    <p:sldId id="297" r:id="rId6"/>
    <p:sldId id="298" r:id="rId7"/>
    <p:sldId id="299" r:id="rId8"/>
    <p:sldId id="302" r:id="rId9"/>
    <p:sldId id="303" r:id="rId10"/>
    <p:sldId id="305" r:id="rId11"/>
    <p:sldId id="301" r:id="rId12"/>
    <p:sldId id="306" r:id="rId13"/>
    <p:sldId id="307" r:id="rId14"/>
    <p:sldId id="308" r:id="rId15"/>
    <p:sldId id="304" r:id="rId16"/>
    <p:sldId id="309" r:id="rId17"/>
    <p:sldId id="310" r:id="rId18"/>
    <p:sldId id="311" r:id="rId19"/>
    <p:sldId id="312" r:id="rId20"/>
    <p:sldId id="313" r:id="rId21"/>
    <p:sldId id="314" r:id="rId22"/>
    <p:sldId id="316" r:id="rId23"/>
    <p:sldId id="315" r:id="rId24"/>
    <p:sldId id="317" r:id="rId25"/>
    <p:sldId id="319" r:id="rId26"/>
    <p:sldId id="318" r:id="rId27"/>
    <p:sldId id="320" r:id="rId28"/>
    <p:sldId id="321" r:id="rId29"/>
    <p:sldId id="322" r:id="rId30"/>
    <p:sldId id="323" r:id="rId31"/>
    <p:sldId id="27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31" autoAdjust="0"/>
  </p:normalViewPr>
  <p:slideViewPr>
    <p:cSldViewPr>
      <p:cViewPr varScale="1">
        <p:scale>
          <a:sx n="92" d="100"/>
          <a:sy n="92" d="100"/>
        </p:scale>
        <p:origin x="-1196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903C8-7ADA-40EA-AAA9-AB9708A91B47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E918F-C611-4DC5-8B6D-6704A2750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the past several years, we have been dedicated to accelerating …</a:t>
            </a:r>
          </a:p>
          <a:p>
            <a:r>
              <a:rPr lang="en-US" dirty="0" smtClean="0"/>
              <a:t>We work closely with product teams, representing</a:t>
            </a:r>
            <a:r>
              <a:rPr lang="en-US" baseline="0" dirty="0" smtClean="0"/>
              <a:t> a new model for …</a:t>
            </a:r>
          </a:p>
          <a:p>
            <a:r>
              <a:rPr lang="en-US" baseline="0" dirty="0" smtClean="0"/>
              <a:t>Most of these papers have been shipped </a:t>
            </a:r>
            <a:r>
              <a:rPr lang="en-US" baseline="0" smtClean="0"/>
              <a:t>into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907DDD-D5F5-4BDC-A0E4-DE9693AB78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E918F-C611-4DC5-8B6D-6704A275079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044" y="1344735"/>
            <a:ext cx="6995214" cy="747897"/>
          </a:xfrm>
        </p:spPr>
        <p:txBody>
          <a:bodyPr vert="horz" wrap="square" lIns="0" tIns="0" rIns="0" bIns="0" rtlCol="0" anchor="ctr" anchorCtr="0">
            <a:spAutoFit/>
          </a:bodyPr>
          <a:lstStyle>
            <a:lvl1pPr algn="l" defTabSz="109537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kern="1200" spc="-360" baseline="0" dirty="0">
                <a:ln w="3175"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212" y="5030791"/>
            <a:ext cx="6994950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29456" y="3319952"/>
            <a:ext cx="7682119" cy="1384994"/>
          </a:xfrm>
        </p:spPr>
        <p:txBody>
          <a:bodyPr lIns="68589" tIns="34295" rIns="68589" bIns="34295" rtlCol="0" anchor="b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r" defTabSz="685864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n-US" sz="8800" b="1" i="1" u="none" strike="noStrike" kern="600" cap="none" spc="-188" normalizeH="0" baseline="0" noProof="0" smtClean="0">
                <a:ln w="11430"/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57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4983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74800"/>
            <a:ext cx="8100785" cy="1506600"/>
          </a:xfrm>
        </p:spPr>
        <p:txBody>
          <a:bodyPr/>
          <a:lstStyle/>
          <a:p>
            <a:r>
              <a:rPr lang="en-US" sz="4800" dirty="0" smtClean="0">
                <a:latin typeface="Segoe UI Semibold" pitchFamily="34" charset="0"/>
              </a:rPr>
              <a:t>Building Taxonomy of Web Search Intents  for Name Entity Queries</a:t>
            </a: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60" y="3886200"/>
            <a:ext cx="8750706" cy="2768345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tx2"/>
                </a:solidFill>
              </a:rPr>
              <a:t>Xiaoxin Yin</a:t>
            </a:r>
            <a:r>
              <a:rPr lang="en-US" baseline="30000" dirty="0" smtClean="0">
                <a:solidFill>
                  <a:schemeClr val="tx2"/>
                </a:solidFill>
              </a:rPr>
              <a:t>1</a:t>
            </a:r>
            <a:r>
              <a:rPr lang="en-US" dirty="0" smtClean="0">
                <a:solidFill>
                  <a:schemeClr val="tx2"/>
                </a:solidFill>
              </a:rPr>
              <a:t>, Sarthak Shah</a:t>
            </a:r>
            <a:r>
              <a:rPr lang="en-US" baseline="30000" dirty="0" smtClean="0">
                <a:solidFill>
                  <a:schemeClr val="tx2"/>
                </a:solidFill>
              </a:rPr>
              <a:t>2</a:t>
            </a:r>
          </a:p>
          <a:p>
            <a:pPr algn="r"/>
            <a:endParaRPr lang="en-US" dirty="0" smtClean="0">
              <a:solidFill>
                <a:schemeClr val="tx2"/>
              </a:solidFill>
            </a:endParaRPr>
          </a:p>
          <a:p>
            <a:pPr algn="r"/>
            <a:r>
              <a:rPr lang="en-US" baseline="30000" dirty="0" smtClean="0">
                <a:solidFill>
                  <a:schemeClr val="tx2"/>
                </a:solidFill>
              </a:rPr>
              <a:t>1</a:t>
            </a:r>
            <a:r>
              <a:rPr lang="en-US" dirty="0" smtClean="0">
                <a:solidFill>
                  <a:schemeClr val="tx2"/>
                </a:solidFill>
              </a:rPr>
              <a:t>Internet Services Research Center (ISRC)</a:t>
            </a:r>
          </a:p>
          <a:p>
            <a:pPr algn="r"/>
            <a:r>
              <a:rPr lang="en-US" dirty="0" smtClean="0">
                <a:solidFill>
                  <a:schemeClr val="tx2"/>
                </a:solidFill>
              </a:rPr>
              <a:t>Microsoft Research Redmond</a:t>
            </a:r>
          </a:p>
          <a:p>
            <a:pPr algn="r"/>
            <a:r>
              <a:rPr lang="en-US" sz="2800" dirty="0" smtClean="0">
                <a:solidFill>
                  <a:schemeClr val="tx2"/>
                </a:solidFill>
              </a:rPr>
              <a:t>http://research.microsoft.com/en-us/groups/isrc</a:t>
            </a:r>
          </a:p>
          <a:p>
            <a:pPr algn="r"/>
            <a:r>
              <a:rPr lang="en-US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Microsoft Corporation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026" name="Picture 2" descr="\\chunkaiwxps\_ckshare\isrc.logo\isrc.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246" y="5425441"/>
            <a:ext cx="1377578" cy="1274399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95917" y="271273"/>
            <a:ext cx="1728665" cy="49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How to represent search intents?</a:t>
            </a:r>
          </a:p>
          <a:p>
            <a:r>
              <a:rPr lang="en-US" dirty="0" smtClean="0"/>
              <a:t>How to model relationships between intents?</a:t>
            </a:r>
          </a:p>
          <a:p>
            <a:r>
              <a:rPr lang="en-US" dirty="0" smtClean="0"/>
              <a:t>How to build a taxonomy of intents?</a:t>
            </a:r>
          </a:p>
          <a:p>
            <a:r>
              <a:rPr lang="en-US" dirty="0" smtClean="0"/>
              <a:t>Experiment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 Search Intents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1"/>
            <a:ext cx="87630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to represent search intents?</a:t>
            </a:r>
          </a:p>
          <a:p>
            <a:pPr lvl="1"/>
            <a:r>
              <a:rPr lang="en-US" dirty="0" smtClean="0"/>
              <a:t>User query words/phrases can represent search intents</a:t>
            </a:r>
          </a:p>
          <a:p>
            <a:pPr lvl="2"/>
            <a:r>
              <a:rPr lang="en-US" dirty="0" smtClean="0"/>
              <a:t>Especially the popular words/phrases appearing together with many name entities of a category</a:t>
            </a:r>
          </a:p>
          <a:p>
            <a:r>
              <a:rPr lang="en-US" dirty="0" smtClean="0"/>
              <a:t>Why work on name entities of a </a:t>
            </a:r>
            <a:r>
              <a:rPr lang="en-US" b="1" i="1" dirty="0" smtClean="0"/>
              <a:t>category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Why not work on individual queries?</a:t>
            </a:r>
          </a:p>
          <a:p>
            <a:pPr lvl="1"/>
            <a:r>
              <a:rPr lang="en-US" dirty="0" smtClean="0"/>
              <a:t>It is difficult to accurately infer the relationships between two queries</a:t>
            </a:r>
          </a:p>
          <a:p>
            <a:pPr lvl="1"/>
            <a:r>
              <a:rPr lang="en-US" dirty="0" smtClean="0"/>
              <a:t>By aggregating information for different entities of same category, we can greatly reduce noise level in our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Popular Intent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Intent phrases co-appearing with most entities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885188"/>
          <a:ext cx="6629399" cy="2839212"/>
        </p:xfrm>
        <a:graphic>
          <a:graphicData uri="http://schemas.openxmlformats.org/drawingml/2006/table">
            <a:tbl>
              <a:tblPr/>
              <a:tblGrid>
                <a:gridCol w="1832399"/>
                <a:gridCol w="1587990"/>
                <a:gridCol w="1619698"/>
                <a:gridCol w="1589312"/>
              </a:tblGrid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i="1" kern="800" dirty="0">
                          <a:latin typeface="Times New Roman"/>
                          <a:ea typeface="SimSun"/>
                          <a:cs typeface="Times New Roman"/>
                        </a:rPr>
                        <a:t>Actors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i="1" kern="800">
                          <a:latin typeface="Times New Roman"/>
                          <a:ea typeface="SimSun"/>
                          <a:cs typeface="Times New Roman"/>
                        </a:rPr>
                        <a:t>Cities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i="1" kern="800">
                          <a:latin typeface="Times New Roman"/>
                          <a:ea typeface="SimSun"/>
                          <a:cs typeface="Times New Roman"/>
                        </a:rPr>
                        <a:t>Musicians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i="1" kern="800">
                          <a:latin typeface="Times New Roman"/>
                          <a:ea typeface="SimSun"/>
                          <a:cs typeface="Times New Roman"/>
                        </a:rPr>
                        <a:t>Universities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actor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city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lyrics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library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photos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city of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music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employment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biography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news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 err="1">
                          <a:latin typeface="Times New Roman"/>
                          <a:ea typeface="SimSun"/>
                          <a:cs typeface="Times New Roman"/>
                        </a:rPr>
                        <a:t>youtube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jobs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pictures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real estate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 err="1">
                          <a:latin typeface="Times New Roman"/>
                          <a:ea typeface="SimSun"/>
                          <a:cs typeface="Times New Roman"/>
                        </a:rPr>
                        <a:t>wikipedia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bookstore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imdb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hospital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songs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address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bio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apartments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Wiki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athletics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wikipedia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jobs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discography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alumni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movies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map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  <a:cs typeface="Times New Roman"/>
                        </a:rPr>
                        <a:t>biography</a:t>
                      </a:r>
                      <a:endParaRPr lang="en-US" sz="18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  <a:cs typeface="Times New Roman"/>
                        </a:rPr>
                        <a:t>tuition</a:t>
                      </a:r>
                      <a:endParaRPr lang="en-US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How to represent search intents?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How to model relationships between intents?</a:t>
            </a:r>
          </a:p>
          <a:p>
            <a:r>
              <a:rPr lang="en-US" dirty="0" smtClean="0"/>
              <a:t>How to build a taxonomy of intents?</a:t>
            </a:r>
          </a:p>
          <a:p>
            <a:r>
              <a:rPr lang="en-US" dirty="0" smtClean="0"/>
              <a:t>Experiment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model intent(s) of a query?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5334000"/>
          </a:xfrm>
        </p:spPr>
        <p:txBody>
          <a:bodyPr/>
          <a:lstStyle/>
          <a:p>
            <a:r>
              <a:rPr lang="en-US" dirty="0" smtClean="0"/>
              <a:t>A user express intent by clicking on result URLs</a:t>
            </a:r>
          </a:p>
          <a:p>
            <a:pPr lvl="1"/>
            <a:r>
              <a:rPr lang="en-US" dirty="0" smtClean="0"/>
              <a:t>Distribution of intents of query {Seattle}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  <a:p>
            <a:endParaRPr lang="en-US" dirty="0" smtClean="0"/>
          </a:p>
          <a:p>
            <a:r>
              <a:rPr lang="en-US" dirty="0" smtClean="0"/>
              <a:t>The relevance of a URL </a:t>
            </a:r>
            <a:r>
              <a:rPr lang="en-US" dirty="0" err="1" smtClean="0"/>
              <a:t>w.r.t</a:t>
            </a:r>
            <a:r>
              <a:rPr lang="en-US" dirty="0" smtClean="0"/>
              <a:t>. a query is the probability it is clicked when viewed for the query</a:t>
            </a:r>
          </a:p>
          <a:p>
            <a:endParaRPr lang="en-US" dirty="0"/>
          </a:p>
        </p:txBody>
      </p:sp>
      <p:sp>
        <p:nvSpPr>
          <p:cNvPr id="33842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2854219" y="2349666"/>
            <a:ext cx="3698981" cy="2069934"/>
            <a:chOff x="2778019" y="2044866"/>
            <a:chExt cx="3698981" cy="2069934"/>
          </a:xfrm>
        </p:grpSpPr>
        <p:sp>
          <p:nvSpPr>
            <p:cNvPr id="33840" name="Rectangle 48"/>
            <p:cNvSpPr>
              <a:spLocks noChangeArrowheads="1"/>
            </p:cNvSpPr>
            <p:nvPr/>
          </p:nvSpPr>
          <p:spPr bwMode="auto">
            <a:xfrm>
              <a:off x="2778019" y="2044866"/>
              <a:ext cx="2186284" cy="37927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www.seattle.gov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(official site of city)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9" name="Rectangle 47"/>
            <p:cNvSpPr>
              <a:spLocks noChangeArrowheads="1"/>
            </p:cNvSpPr>
            <p:nvPr/>
          </p:nvSpPr>
          <p:spPr bwMode="auto">
            <a:xfrm>
              <a:off x="2778019" y="2491953"/>
              <a:ext cx="2186284" cy="23331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en.wikipedia.org/wiki/seattle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8" name="Rectangle 46"/>
            <p:cNvSpPr>
              <a:spLocks noChangeArrowheads="1"/>
            </p:cNvSpPr>
            <p:nvPr/>
          </p:nvSpPr>
          <p:spPr bwMode="auto">
            <a:xfrm>
              <a:off x="2778019" y="2812615"/>
              <a:ext cx="2186284" cy="37927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www.visitseattle.org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(convention and visitor’s bureau)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7" name="Rectangle 45"/>
            <p:cNvSpPr>
              <a:spLocks noChangeArrowheads="1"/>
            </p:cNvSpPr>
            <p:nvPr/>
          </p:nvSpPr>
          <p:spPr bwMode="auto">
            <a:xfrm>
              <a:off x="2778019" y="3279241"/>
              <a:ext cx="2186284" cy="37927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www.seattle.gov/html/visitor</a:t>
              </a:r>
              <a:endPara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(visiting seattle)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6" name="Rectangle 44"/>
            <p:cNvSpPr>
              <a:spLocks noChangeArrowheads="1"/>
            </p:cNvSpPr>
            <p:nvPr/>
          </p:nvSpPr>
          <p:spPr bwMode="auto">
            <a:xfrm>
              <a:off x="2778019" y="3735523"/>
              <a:ext cx="2186284" cy="37927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www.seattle.com</a:t>
              </a:r>
              <a:endPara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(hotels, attractions, restaurants)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4" name="AutoShape 42"/>
            <p:cNvSpPr>
              <a:spLocks noChangeArrowheads="1"/>
            </p:cNvSpPr>
            <p:nvPr/>
          </p:nvSpPr>
          <p:spPr bwMode="auto">
            <a:xfrm>
              <a:off x="5532139" y="2864335"/>
              <a:ext cx="944861" cy="283883"/>
            </a:xfrm>
            <a:prstGeom prst="bracePair">
              <a:avLst>
                <a:gd name="adj" fmla="val 8333"/>
              </a:avLst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Seattle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5" name="AutoShape 33"/>
            <p:cNvSpPr>
              <a:spLocks noChangeShapeType="1"/>
            </p:cNvSpPr>
            <p:nvPr/>
          </p:nvSpPr>
          <p:spPr bwMode="auto">
            <a:xfrm flipH="1" flipV="1">
              <a:off x="4964303" y="2234505"/>
              <a:ext cx="567836" cy="772346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3824" name="AutoShape 32"/>
            <p:cNvSpPr>
              <a:spLocks noChangeShapeType="1"/>
            </p:cNvSpPr>
            <p:nvPr/>
          </p:nvSpPr>
          <p:spPr bwMode="auto">
            <a:xfrm flipH="1" flipV="1">
              <a:off x="4964303" y="2609184"/>
              <a:ext cx="567836" cy="397666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3823" name="AutoShape 31"/>
            <p:cNvSpPr>
              <a:spLocks noChangeShapeType="1"/>
            </p:cNvSpPr>
            <p:nvPr/>
          </p:nvSpPr>
          <p:spPr bwMode="auto">
            <a:xfrm flipH="1" flipV="1">
              <a:off x="4964303" y="3002254"/>
              <a:ext cx="567836" cy="4597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3822" name="AutoShape 30"/>
            <p:cNvSpPr>
              <a:spLocks noChangeShapeType="1"/>
            </p:cNvSpPr>
            <p:nvPr/>
          </p:nvSpPr>
          <p:spPr bwMode="auto">
            <a:xfrm flipH="1">
              <a:off x="4964303" y="3006851"/>
              <a:ext cx="567836" cy="46202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3821" name="AutoShape 29"/>
            <p:cNvSpPr>
              <a:spLocks noChangeShapeType="1"/>
            </p:cNvSpPr>
            <p:nvPr/>
          </p:nvSpPr>
          <p:spPr bwMode="auto">
            <a:xfrm flipH="1">
              <a:off x="4964303" y="3006851"/>
              <a:ext cx="567836" cy="918311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33815" name="Text Box 23"/>
            <p:cNvSpPr txBox="1">
              <a:spLocks noChangeArrowheads="1"/>
            </p:cNvSpPr>
            <p:nvPr/>
          </p:nvSpPr>
          <p:spPr bwMode="auto">
            <a:xfrm>
              <a:off x="4964303" y="2186233"/>
              <a:ext cx="451740" cy="18619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13%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4" name="Text Box 22"/>
            <p:cNvSpPr txBox="1">
              <a:spLocks noChangeArrowheads="1"/>
            </p:cNvSpPr>
            <p:nvPr/>
          </p:nvSpPr>
          <p:spPr bwMode="auto">
            <a:xfrm>
              <a:off x="4964303" y="2491953"/>
              <a:ext cx="451740" cy="18619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3.4%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3" name="Text Box 21"/>
            <p:cNvSpPr txBox="1">
              <a:spLocks noChangeArrowheads="1"/>
            </p:cNvSpPr>
            <p:nvPr/>
          </p:nvSpPr>
          <p:spPr bwMode="auto">
            <a:xfrm>
              <a:off x="4910278" y="2812615"/>
              <a:ext cx="451740" cy="18619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6%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2" name="Text Box 20"/>
            <p:cNvSpPr txBox="1">
              <a:spLocks noChangeArrowheads="1"/>
            </p:cNvSpPr>
            <p:nvPr/>
          </p:nvSpPr>
          <p:spPr bwMode="auto">
            <a:xfrm>
              <a:off x="4920623" y="3106842"/>
              <a:ext cx="505765" cy="18619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14.9%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1" name="Text Box 19"/>
            <p:cNvSpPr txBox="1">
              <a:spLocks noChangeArrowheads="1"/>
            </p:cNvSpPr>
            <p:nvPr/>
          </p:nvSpPr>
          <p:spPr bwMode="auto">
            <a:xfrm>
              <a:off x="5080399" y="3658518"/>
              <a:ext cx="451740" cy="18619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1.5%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863" name="Object 71"/>
          <p:cNvGraphicFramePr>
            <a:graphicFrameLocks noChangeAspect="1"/>
          </p:cNvGraphicFramePr>
          <p:nvPr/>
        </p:nvGraphicFramePr>
        <p:xfrm>
          <a:off x="2286000" y="5562600"/>
          <a:ext cx="4055322" cy="762000"/>
        </p:xfrm>
        <a:graphic>
          <a:graphicData uri="http://schemas.openxmlformats.org/presentationml/2006/ole">
            <p:oleObj spid="_x0000_s33863" name="Equation" r:id="rId3" imgW="22606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Relationship between Queries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763000" cy="49831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Clicks on URLs for four queries involving “Seattle”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16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For query </a:t>
            </a:r>
            <a:r>
              <a:rPr lang="en-US" sz="2800" i="1" dirty="0" smtClean="0"/>
              <a:t>q</a:t>
            </a:r>
            <a:r>
              <a:rPr lang="en-US" sz="2800" baseline="-25000" dirty="0" smtClean="0"/>
              <a:t>1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and </a:t>
            </a:r>
            <a:r>
              <a:rPr lang="en-US" altLang="zh-CN" sz="2800" i="1" dirty="0" smtClean="0"/>
              <a:t>q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, if most clicks of </a:t>
            </a:r>
            <a:r>
              <a:rPr lang="en-US" sz="2800" i="1" dirty="0" smtClean="0"/>
              <a:t>q</a:t>
            </a:r>
            <a:r>
              <a:rPr lang="en-US" sz="2800" baseline="-25000" dirty="0" smtClean="0"/>
              <a:t>1</a:t>
            </a:r>
            <a:r>
              <a:rPr lang="en-US" altLang="zh-CN" sz="2800" dirty="0" smtClean="0"/>
              <a:t> are on URLs highly relevant to </a:t>
            </a:r>
            <a:r>
              <a:rPr lang="en-US" altLang="zh-CN" sz="2800" i="1" dirty="0" smtClean="0"/>
              <a:t>q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, then               with high confidence</a:t>
            </a:r>
          </a:p>
          <a:p>
            <a:r>
              <a:rPr lang="en-US" sz="2800" dirty="0" smtClean="0"/>
              <a:t>Belong relationship between queries is defined as </a:t>
            </a:r>
          </a:p>
          <a:p>
            <a:endParaRPr lang="en-US" sz="2800" dirty="0" smtClean="0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02" name="Picture 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447800"/>
            <a:ext cx="523613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04" name="Object 56"/>
          <p:cNvGraphicFramePr>
            <a:graphicFrameLocks noChangeAspect="1"/>
          </p:cNvGraphicFramePr>
          <p:nvPr/>
        </p:nvGraphicFramePr>
        <p:xfrm>
          <a:off x="4572000" y="4267200"/>
          <a:ext cx="1021978" cy="457201"/>
        </p:xfrm>
        <a:graphic>
          <a:graphicData uri="http://schemas.openxmlformats.org/presentationml/2006/ole">
            <p:oleObj spid="_x0000_s2104" name="Equation" r:id="rId4" imgW="482400" imgH="215640" progId="Equation.3">
              <p:embed/>
            </p:oleObj>
          </a:graphicData>
        </a:graphic>
      </p:graphicFrame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05" name="Object 57"/>
          <p:cNvGraphicFramePr>
            <a:graphicFrameLocks noChangeAspect="1"/>
          </p:cNvGraphicFramePr>
          <p:nvPr/>
        </p:nvGraphicFramePr>
        <p:xfrm>
          <a:off x="2557463" y="5257800"/>
          <a:ext cx="4067175" cy="1219200"/>
        </p:xfrm>
        <a:graphic>
          <a:graphicData uri="http://schemas.openxmlformats.org/presentationml/2006/ole">
            <p:oleObj spid="_x0000_s2105" name="Equation" r:id="rId5" imgW="236196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between intent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5410200"/>
          </a:xfrm>
        </p:spPr>
        <p:txBody>
          <a:bodyPr/>
          <a:lstStyle/>
          <a:p>
            <a:r>
              <a:rPr lang="en-US" sz="2800" dirty="0" smtClean="0"/>
              <a:t>An intent word/phrase is represented by the set of queries containing it</a:t>
            </a:r>
          </a:p>
          <a:p>
            <a:endParaRPr lang="en-US" dirty="0" smtClean="0"/>
          </a:p>
          <a:p>
            <a:endParaRPr lang="en-US" sz="1400" dirty="0" smtClean="0"/>
          </a:p>
          <a:p>
            <a:endParaRPr lang="en-US" dirty="0" smtClean="0"/>
          </a:p>
          <a:p>
            <a:r>
              <a:rPr lang="en-US" sz="2800" dirty="0" smtClean="0"/>
              <a:t>“Belongness” between two intent phrases is defined as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Two intent phrases are considered equivalent if each has high belongness to the other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381000" y="2667000"/>
            <a:ext cx="990600" cy="304800"/>
          </a:xfrm>
          <a:prstGeom prst="flowChartProcess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songs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371600" y="2209800"/>
            <a:ext cx="2667000" cy="1219200"/>
            <a:chOff x="1371600" y="2286000"/>
            <a:chExt cx="2667000" cy="1219200"/>
          </a:xfrm>
        </p:grpSpPr>
        <p:sp>
          <p:nvSpPr>
            <p:cNvPr id="5" name="Flowchart: Process 4"/>
            <p:cNvSpPr/>
            <p:nvPr/>
          </p:nvSpPr>
          <p:spPr>
            <a:xfrm>
              <a:off x="1828800" y="2286000"/>
              <a:ext cx="22098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Britney Spears songs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Flowchart: Process 5"/>
            <p:cNvSpPr/>
            <p:nvPr/>
          </p:nvSpPr>
          <p:spPr>
            <a:xfrm>
              <a:off x="1828800" y="2743200"/>
              <a:ext cx="22098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Madonna songs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Flowchart: Process 6"/>
            <p:cNvSpPr/>
            <p:nvPr/>
          </p:nvSpPr>
          <p:spPr>
            <a:xfrm>
              <a:off x="1828800" y="3200400"/>
              <a:ext cx="22098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Josh </a:t>
              </a:r>
              <a:r>
                <a:rPr lang="en-US" dirty="0" err="1" smtClean="0">
                  <a:solidFill>
                    <a:schemeClr val="tx1"/>
                  </a:solidFill>
                </a:rPr>
                <a:t>Groban</a:t>
              </a:r>
              <a:r>
                <a:rPr lang="en-US" dirty="0" smtClean="0">
                  <a:solidFill>
                    <a:schemeClr val="tx1"/>
                  </a:solidFill>
                </a:rPr>
                <a:t> songs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15"/>
            <p:cNvCxnSpPr>
              <a:stCxn id="4" idx="3"/>
              <a:endCxn id="5" idx="1"/>
            </p:cNvCxnSpPr>
            <p:nvPr/>
          </p:nvCxnSpPr>
          <p:spPr>
            <a:xfrm flipV="1">
              <a:off x="1371600" y="2438400"/>
              <a:ext cx="457200" cy="3810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3"/>
              <a:endCxn id="6" idx="1"/>
            </p:cNvCxnSpPr>
            <p:nvPr/>
          </p:nvCxnSpPr>
          <p:spPr>
            <a:xfrm>
              <a:off x="1371600" y="2819400"/>
              <a:ext cx="457200" cy="762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4" idx="3"/>
              <a:endCxn id="7" idx="1"/>
            </p:cNvCxnSpPr>
            <p:nvPr/>
          </p:nvCxnSpPr>
          <p:spPr>
            <a:xfrm>
              <a:off x="1371600" y="2819400"/>
              <a:ext cx="457200" cy="5334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038600" y="2209800"/>
            <a:ext cx="4343400" cy="1219200"/>
            <a:chOff x="4038600" y="2286000"/>
            <a:chExt cx="4343400" cy="1219200"/>
          </a:xfrm>
        </p:grpSpPr>
        <p:sp>
          <p:nvSpPr>
            <p:cNvPr id="8" name="Flowchart: Process 7"/>
            <p:cNvSpPr/>
            <p:nvPr/>
          </p:nvSpPr>
          <p:spPr>
            <a:xfrm>
              <a:off x="4648200" y="2286000"/>
              <a:ext cx="22098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Britney Spears music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Flowchart: Process 8"/>
            <p:cNvSpPr/>
            <p:nvPr/>
          </p:nvSpPr>
          <p:spPr>
            <a:xfrm>
              <a:off x="4648200" y="2743200"/>
              <a:ext cx="22098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Madonna music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Flowchart: Process 9"/>
            <p:cNvSpPr/>
            <p:nvPr/>
          </p:nvSpPr>
          <p:spPr>
            <a:xfrm>
              <a:off x="4648200" y="3200400"/>
              <a:ext cx="22098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Josh </a:t>
              </a:r>
              <a:r>
                <a:rPr lang="en-US" dirty="0" err="1" smtClean="0">
                  <a:solidFill>
                    <a:schemeClr val="tx1"/>
                  </a:solidFill>
                </a:rPr>
                <a:t>Groban</a:t>
              </a:r>
              <a:r>
                <a:rPr lang="en-US" dirty="0" smtClean="0">
                  <a:solidFill>
                    <a:schemeClr val="tx1"/>
                  </a:solidFill>
                </a:rPr>
                <a:t> music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Flowchart: Process 13"/>
            <p:cNvSpPr/>
            <p:nvPr/>
          </p:nvSpPr>
          <p:spPr>
            <a:xfrm>
              <a:off x="7391400" y="2743200"/>
              <a:ext cx="990600" cy="3048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music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Connector 21"/>
            <p:cNvCxnSpPr>
              <a:stCxn id="8" idx="3"/>
              <a:endCxn id="14" idx="1"/>
            </p:cNvCxnSpPr>
            <p:nvPr/>
          </p:nvCxnSpPr>
          <p:spPr>
            <a:xfrm>
              <a:off x="6858000" y="2438400"/>
              <a:ext cx="533400" cy="4572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9" idx="3"/>
              <a:endCxn id="14" idx="1"/>
            </p:cNvCxnSpPr>
            <p:nvPr/>
          </p:nvCxnSpPr>
          <p:spPr>
            <a:xfrm>
              <a:off x="6858000" y="2895600"/>
              <a:ext cx="533400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0" idx="3"/>
              <a:endCxn id="14" idx="1"/>
            </p:cNvCxnSpPr>
            <p:nvPr/>
          </p:nvCxnSpPr>
          <p:spPr>
            <a:xfrm flipV="1">
              <a:off x="6858000" y="2895600"/>
              <a:ext cx="533400" cy="4572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5" idx="3"/>
              <a:endCxn id="8" idx="1"/>
            </p:cNvCxnSpPr>
            <p:nvPr/>
          </p:nvCxnSpPr>
          <p:spPr>
            <a:xfrm>
              <a:off x="4038600" y="2362200"/>
              <a:ext cx="609600" cy="7620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6" idx="3"/>
              <a:endCxn id="9" idx="1"/>
            </p:cNvCxnSpPr>
            <p:nvPr/>
          </p:nvCxnSpPr>
          <p:spPr>
            <a:xfrm>
              <a:off x="4038600" y="2819400"/>
              <a:ext cx="609600" cy="7620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7" idx="3"/>
              <a:endCxn id="10" idx="1"/>
            </p:cNvCxnSpPr>
            <p:nvPr/>
          </p:nvCxnSpPr>
          <p:spPr>
            <a:xfrm>
              <a:off x="4038600" y="3276600"/>
              <a:ext cx="609600" cy="76200"/>
            </a:xfrm>
            <a:prstGeom prst="straightConnector1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1354138" y="4038600"/>
          <a:ext cx="6024562" cy="1447800"/>
        </p:xfrm>
        <a:graphic>
          <a:graphicData uri="http://schemas.openxmlformats.org/presentationml/2006/ole">
            <p:oleObj spid="_x0000_s34817" name="Equation" r:id="rId3" imgW="300960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Taxonomy of Intent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Desired output</a:t>
            </a:r>
          </a:p>
          <a:p>
            <a:pPr lvl="1"/>
            <a:r>
              <a:rPr lang="en-US" dirty="0" smtClean="0"/>
              <a:t>A tree of intent phrases, with one or multiple phrases on each node</a:t>
            </a:r>
          </a:p>
          <a:p>
            <a:pPr lvl="1"/>
            <a:r>
              <a:rPr lang="en-US" dirty="0" smtClean="0"/>
              <a:t>Intent phrases on each node should carry equivalent intents</a:t>
            </a:r>
          </a:p>
          <a:p>
            <a:pPr lvl="1"/>
            <a:r>
              <a:rPr lang="en-US" dirty="0" smtClean="0"/>
              <a:t>Intent phrases on a child node should be sub-concepts of intent phrases of its parent node</a:t>
            </a:r>
          </a:p>
          <a:p>
            <a:r>
              <a:rPr lang="en-US" dirty="0" smtClean="0"/>
              <a:t>Three approaches: Directed Maximum Spanning Tree, Hierarchical Agglomerative Clustering, and Pachinko Allocation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/>
              <a:t>Approach 1: Directed Maximum Spanning Tree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graph of intent phrases</a:t>
            </a:r>
          </a:p>
          <a:p>
            <a:pPr lvl="1"/>
            <a:r>
              <a:rPr lang="en-US" dirty="0" smtClean="0"/>
              <a:t>Each node is an intent phrase</a:t>
            </a:r>
          </a:p>
          <a:p>
            <a:pPr lvl="1"/>
            <a:r>
              <a:rPr lang="en-US" dirty="0" smtClean="0"/>
              <a:t>Weight of each directed edge is the belongness between two intent phrases</a:t>
            </a:r>
          </a:p>
          <a:p>
            <a:pPr lvl="2"/>
            <a:r>
              <a:rPr lang="en-US" dirty="0" smtClean="0"/>
              <a:t>If two intent phrases are equivalent, the weight of an edge between them is the sum of their belongness to each other</a:t>
            </a:r>
          </a:p>
          <a:p>
            <a:r>
              <a:rPr lang="en-US" dirty="0" smtClean="0"/>
              <a:t>Goal: Find a spanning tree that maximize belongness on all edges</a:t>
            </a:r>
          </a:p>
          <a:p>
            <a:pPr lvl="1"/>
            <a:r>
              <a:rPr lang="en-US" dirty="0" smtClean="0"/>
              <a:t>All nodes connected by “equivalent” edges are considered equivalent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Edmond’s algorithm</a:t>
            </a:r>
          </a:p>
          <a:p>
            <a:pPr lvl="1"/>
            <a:r>
              <a:rPr lang="en-US" sz="1400" dirty="0" smtClean="0"/>
              <a:t>J. Edmonds. Optimum branching. </a:t>
            </a:r>
            <a:r>
              <a:rPr lang="en-US" sz="1400" i="1" dirty="0" smtClean="0"/>
              <a:t>J. Research of the National Bureau of Standards</a:t>
            </a:r>
            <a:r>
              <a:rPr lang="en-US" sz="1400" dirty="0" smtClean="0"/>
              <a:t>, 71(B), pp.233-240, 1967.</a:t>
            </a:r>
          </a:p>
          <a:p>
            <a:r>
              <a:rPr lang="en-US" dirty="0" smtClean="0"/>
              <a:t>Main idea: Find maximum edge to each node, and break cycles by replacing edges, until a tree is built</a:t>
            </a:r>
          </a:p>
          <a:p>
            <a:r>
              <a:rPr lang="en-US" dirty="0" smtClean="0"/>
              <a:t>Can find the maximum spanning tree in O(</a:t>
            </a:r>
            <a:r>
              <a:rPr lang="en-US" i="1" dirty="0" smtClean="0"/>
              <a:t>nm</a:t>
            </a:r>
            <a:r>
              <a:rPr lang="en-US" dirty="0" smtClean="0"/>
              <a:t>) time for </a:t>
            </a:r>
            <a:r>
              <a:rPr lang="en-US" i="1" dirty="0" smtClean="0"/>
              <a:t>n</a:t>
            </a:r>
            <a:r>
              <a:rPr lang="en-US" dirty="0" smtClean="0"/>
              <a:t> nodes and </a:t>
            </a:r>
            <a:r>
              <a:rPr lang="en-US" i="1" dirty="0" smtClean="0"/>
              <a:t>m</a:t>
            </a:r>
            <a:r>
              <a:rPr lang="en-US" dirty="0" smtClean="0"/>
              <a:t> edges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sz="4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itchFamily="34" charset="0"/>
              </a:rPr>
              <a:t>Internet Services Research Center (ISRC)</a:t>
            </a:r>
            <a:endParaRPr lang="en-US" sz="42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838200"/>
            <a:ext cx="8686800" cy="22860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Advancing the state of the art in online services</a:t>
            </a:r>
          </a:p>
          <a:p>
            <a:pPr lvl="0"/>
            <a:r>
              <a:rPr lang="en-US" sz="2400" dirty="0" smtClean="0"/>
              <a:t>Dedicated to accelerating innovations in search and ad technologies</a:t>
            </a:r>
          </a:p>
          <a:p>
            <a:pPr lvl="0"/>
            <a:r>
              <a:rPr lang="en-US" sz="2400" dirty="0" smtClean="0"/>
              <a:t>Representing a new model for moving technologies quickly from research projects to improved products and </a:t>
            </a:r>
            <a:r>
              <a:rPr lang="en-US" sz="2400" dirty="0" smtClean="0"/>
              <a:t>services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Segoe UI Semibold" pitchFamily="34" charset="0"/>
            </a:endParaRPr>
          </a:p>
          <a:p>
            <a:pPr marL="517525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3036588"/>
              </p:ext>
            </p:extLst>
          </p:nvPr>
        </p:nvGraphicFramePr>
        <p:xfrm>
          <a:off x="291275" y="3048000"/>
          <a:ext cx="8653182" cy="3363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027"/>
                <a:gridCol w="4369155"/>
              </a:tblGrid>
              <a:tr h="391315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Thursday, 04/29/2010</a:t>
                      </a:r>
                      <a:endParaRPr lang="en-US" sz="20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68598" marR="68598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Friday, 04/30/2010</a:t>
                      </a:r>
                    </a:p>
                  </a:txBody>
                  <a:tcPr marL="68598" marR="68598">
                    <a:solidFill>
                      <a:srgbClr val="FFC000"/>
                    </a:solidFill>
                  </a:tcPr>
                </a:tc>
              </a:tr>
              <a:tr h="1555661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10:30~12:00pm: Data Analysis &amp; Efficiency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u="sng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Distributed Nonnegative Matrix Factorization for Web-Scale Dyadic Data Analysis on </a:t>
                      </a:r>
                      <a:r>
                        <a:rPr lang="en-US" sz="1600" b="1" u="sng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MapReduce</a:t>
                      </a:r>
                      <a:endParaRPr lang="en-US" sz="1600" b="1" u="sng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98" marR="68598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11:00~12:30pm: Query Analysis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Exploring Web Scale Language Models for Search Query Processing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(Come see our live demos at exhibition!)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Building Taxonomy of Web Search Intents for Name Entity Queries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Optimal Rare Query Suggestion With Implicit User Feedback</a:t>
                      </a:r>
                    </a:p>
                  </a:txBody>
                  <a:tcPr marL="68598" marR="68598"/>
                </a:tc>
              </a:tr>
              <a:tr h="894235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1:30~3:00pm: Information Extraction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Automatic Extraction of Clickable Structured Web  Contents for Name Entity Queries</a:t>
                      </a:r>
                    </a:p>
                  </a:txBody>
                  <a:tcPr marL="68598" marR="68598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1:30~3:00pm: Infrastructure 2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0-Cost </a:t>
                      </a:r>
                      <a:r>
                        <a:rPr lang="en-US" sz="1600" b="1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Semisupervised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Bot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Detection for Search Engines</a:t>
                      </a:r>
                    </a:p>
                  </a:txBody>
                  <a:tcPr marL="68598" marR="68598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Approach 2: Hierarchical Agglomerative Clustering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a graph of intent phrases with two types of edges</a:t>
            </a:r>
          </a:p>
          <a:p>
            <a:pPr lvl="1"/>
            <a:r>
              <a:rPr lang="en-US" dirty="0" smtClean="0"/>
              <a:t>Merging edge: Two phrases belong to each other</a:t>
            </a:r>
          </a:p>
          <a:p>
            <a:pPr lvl="2"/>
            <a:r>
              <a:rPr lang="en-US" dirty="0" smtClean="0"/>
              <a:t>For two phrases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, if                   </a:t>
            </a:r>
          </a:p>
          <a:p>
            <a:pPr lvl="2"/>
            <a:endParaRPr lang="en-US" dirty="0" smtClean="0"/>
          </a:p>
          <a:p>
            <a:pPr lvl="2">
              <a:buNone/>
            </a:pPr>
            <a:r>
              <a:rPr lang="en-US" dirty="0" smtClean="0"/>
              <a:t>	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0.5 &lt;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&lt; 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Belonging edge: Only one phrase belong to the other</a:t>
            </a: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535113" y="3200400"/>
          <a:ext cx="6343650" cy="381000"/>
        </p:xfrm>
        <a:graphic>
          <a:graphicData uri="http://schemas.openxmlformats.org/presentationml/2006/ole">
            <p:oleObj spid="_x0000_s35843" name="Equation" r:id="rId3" imgW="35938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Algorithm of agglomerative clustering</a:t>
            </a:r>
          </a:p>
          <a:p>
            <a:pPr lvl="1">
              <a:buNone/>
            </a:pPr>
            <a:r>
              <a:rPr lang="en-US" dirty="0" smtClean="0"/>
              <a:t>build a cluster for each node</a:t>
            </a:r>
          </a:p>
          <a:p>
            <a:pPr lvl="1">
              <a:buNone/>
            </a:pPr>
            <a:r>
              <a:rPr lang="en-US" dirty="0" smtClean="0"/>
              <a:t>do</a:t>
            </a:r>
          </a:p>
          <a:p>
            <a:pPr lvl="1">
              <a:buNone/>
            </a:pPr>
            <a:r>
              <a:rPr lang="en-US" dirty="0" smtClean="0"/>
              <a:t>	find the edge with max weight connecting two 	individual clusters</a:t>
            </a:r>
          </a:p>
          <a:p>
            <a:pPr lvl="1">
              <a:buNone/>
            </a:pPr>
            <a:r>
              <a:rPr lang="en-US" dirty="0" smtClean="0"/>
              <a:t>	if it is a merging edge, merge these two clusters</a:t>
            </a:r>
          </a:p>
          <a:p>
            <a:pPr lvl="1">
              <a:buNone/>
            </a:pPr>
            <a:r>
              <a:rPr lang="en-US" dirty="0" smtClean="0"/>
              <a:t>	if it is a belonging edge, put one cluster as the child of 	the other</a:t>
            </a:r>
          </a:p>
          <a:p>
            <a:pPr lvl="1">
              <a:buNone/>
            </a:pPr>
            <a:r>
              <a:rPr lang="en-US" dirty="0" smtClean="0"/>
              <a:t>	compute weight of edges from newly merged cluster 	to every other cluster</a:t>
            </a:r>
          </a:p>
          <a:p>
            <a:pPr lvl="1">
              <a:buNone/>
            </a:pPr>
            <a:r>
              <a:rPr lang="en-US" dirty="0" smtClean="0"/>
              <a:t>until no edge with sufficient weight can be found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DMST and HAC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Directed Maximum Spanning Tree</a:t>
            </a:r>
          </a:p>
          <a:p>
            <a:pPr lvl="1"/>
            <a:r>
              <a:rPr lang="en-US" dirty="0" smtClean="0"/>
              <a:t>Pros: Can find optimal solution</a:t>
            </a:r>
          </a:p>
          <a:p>
            <a:pPr lvl="1"/>
            <a:r>
              <a:rPr lang="en-US" dirty="0" smtClean="0"/>
              <a:t>Cons: Vulnerable to noise, as it may merge two groups of nodes because of a single strong link</a:t>
            </a:r>
          </a:p>
          <a:p>
            <a:r>
              <a:rPr lang="en-US" dirty="0" smtClean="0"/>
              <a:t>Hierarchical Agglomerative Clustering</a:t>
            </a:r>
          </a:p>
          <a:p>
            <a:pPr lvl="1"/>
            <a:r>
              <a:rPr lang="en-US" dirty="0" smtClean="0"/>
              <a:t>Pros: Consider aggregated relationships between different clusters</a:t>
            </a:r>
          </a:p>
          <a:p>
            <a:pPr lvl="1"/>
            <a:r>
              <a:rPr lang="en-US" dirty="0" smtClean="0"/>
              <a:t>Cons: Greedy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Baseline Approach: Pachinko Allocation Models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approach for building a two-level topic model</a:t>
            </a:r>
          </a:p>
          <a:p>
            <a:pPr lvl="1"/>
            <a:r>
              <a:rPr lang="en-US" sz="1600" dirty="0" smtClean="0"/>
              <a:t>W. Li and A. McCallum. Pachinko Allocation: DAG-structured mixture models of topic correlations. </a:t>
            </a:r>
            <a:r>
              <a:rPr lang="en-US" sz="1600" i="1" dirty="0" smtClean="0"/>
              <a:t>ICML’06</a:t>
            </a:r>
            <a:endParaRPr lang="en-US" sz="1600" dirty="0" smtClean="0"/>
          </a:p>
          <a:p>
            <a:pPr lvl="1"/>
            <a:r>
              <a:rPr lang="en-US" dirty="0" smtClean="0"/>
              <a:t>The upper level contains more general topics, and the lower level contains more specific topics</a:t>
            </a:r>
          </a:p>
          <a:p>
            <a:r>
              <a:rPr lang="en-US" dirty="0" smtClean="0"/>
              <a:t>Convert our problem into topic modeling</a:t>
            </a:r>
          </a:p>
          <a:p>
            <a:pPr lvl="1"/>
            <a:r>
              <a:rPr lang="en-US" dirty="0" smtClean="0"/>
              <a:t>Consider each URL </a:t>
            </a:r>
            <a:r>
              <a:rPr lang="en-US" i="1" dirty="0" smtClean="0"/>
              <a:t>u </a:t>
            </a:r>
            <a:r>
              <a:rPr lang="en-US" dirty="0" smtClean="0"/>
              <a:t>as a document </a:t>
            </a:r>
            <a:r>
              <a:rPr lang="en-US" i="1" dirty="0" smtClean="0"/>
              <a:t>d</a:t>
            </a:r>
            <a:endParaRPr lang="en-US" dirty="0" smtClean="0"/>
          </a:p>
          <a:p>
            <a:pPr lvl="1"/>
            <a:r>
              <a:rPr lang="en-US" dirty="0" smtClean="0"/>
              <a:t>All intent phrase in queries clicking on </a:t>
            </a:r>
            <a:r>
              <a:rPr lang="en-US" i="1" dirty="0" smtClean="0"/>
              <a:t>u </a:t>
            </a:r>
            <a:r>
              <a:rPr lang="en-US" dirty="0" smtClean="0"/>
              <a:t>are the content of </a:t>
            </a:r>
            <a:r>
              <a:rPr lang="en-US" i="1" dirty="0" smtClean="0"/>
              <a:t>d</a:t>
            </a:r>
          </a:p>
          <a:p>
            <a:pPr lvl="1"/>
            <a:r>
              <a:rPr lang="en-US" dirty="0" smtClean="0"/>
              <a:t>Apply Pachinko Allocation Models to generate a taxonomy of intent phrases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test on 10 classes of entities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Use query-click logs of the year of 2008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828800"/>
          <a:ext cx="7620001" cy="2971140"/>
        </p:xfrm>
        <a:graphic>
          <a:graphicData uri="http://schemas.openxmlformats.org/drawingml/2006/table">
            <a:tbl>
              <a:tblPr/>
              <a:tblGrid>
                <a:gridCol w="1951233"/>
                <a:gridCol w="1249167"/>
                <a:gridCol w="4419601"/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i="1" kern="800" dirty="0">
                          <a:latin typeface="Times New Roman"/>
                          <a:ea typeface="SimSun"/>
                        </a:rPr>
                        <a:t>Class of entity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i="1" kern="800" dirty="0">
                          <a:latin typeface="Times New Roman"/>
                          <a:ea typeface="SimSun"/>
                        </a:rPr>
                        <a:t>Num. Entity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Wikipedia categories or Web source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car models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859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2000s_automobiles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U.S. clothing stores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103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clothing_retailers_of_the_united_states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film actors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19432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*_</a:t>
                      </a: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film_actors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musicians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21091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*_</a:t>
                      </a: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female_singers</a:t>
                      </a: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, *_</a:t>
                      </a: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male_singers</a:t>
                      </a: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, </a:t>
                      </a: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music_groups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restaurants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694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*_restaurants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universities / colleges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7191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universities_and_colleges</a:t>
                      </a: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_*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U.S. cities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246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www.mongabay.com/igapo/US.htm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U.S. presidents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57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presidents_of_the_united_states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U.S. retail companies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180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retail_companies_of_the_united_states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U.S. TV networks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276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err="1">
                          <a:latin typeface="Times New Roman"/>
                          <a:ea typeface="SimSun"/>
                        </a:rPr>
                        <a:t>american_television_networks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of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two queries or intent phrases, there are four situations</a:t>
            </a:r>
          </a:p>
          <a:p>
            <a:pPr lvl="1"/>
            <a:r>
              <a:rPr lang="en-US" dirty="0" smtClean="0"/>
              <a:t>They are (almost) equivalent</a:t>
            </a:r>
          </a:p>
          <a:p>
            <a:pPr lvl="1"/>
            <a:r>
              <a:rPr lang="en-US" dirty="0" smtClean="0"/>
              <a:t>One belongs to the other (two possibilities)</a:t>
            </a:r>
          </a:p>
          <a:p>
            <a:pPr lvl="1"/>
            <a:r>
              <a:rPr lang="en-US" dirty="0" smtClean="0"/>
              <a:t>Otherwise, which indicates they are not tightly related</a:t>
            </a:r>
          </a:p>
          <a:p>
            <a:r>
              <a:rPr lang="en-US" dirty="0" smtClean="0"/>
              <a:t>We use Mechanical Turk for evaluation</a:t>
            </a:r>
          </a:p>
          <a:p>
            <a:pPr lvl="1"/>
            <a:r>
              <a:rPr lang="en-US" dirty="0" smtClean="0"/>
              <a:t>Accuracy of Mechanical Turk: 0.83</a:t>
            </a:r>
          </a:p>
          <a:p>
            <a:pPr lvl="2"/>
            <a:r>
              <a:rPr lang="en-US" dirty="0" smtClean="0"/>
              <a:t>Inferred from a manually labeled set of 100 query pairs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5334000"/>
          <a:ext cx="4343400" cy="990600"/>
        </p:xfrm>
        <a:graphic>
          <a:graphicData uri="http://schemas.openxmlformats.org/drawingml/2006/table">
            <a:tbl>
              <a:tblPr/>
              <a:tblGrid>
                <a:gridCol w="1207038"/>
                <a:gridCol w="1176741"/>
                <a:gridCol w="1048282"/>
                <a:gridCol w="911339"/>
              </a:tblGrid>
              <a:tr h="247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600" kern="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Precision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Recall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Unrelated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1.000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0.727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0.842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Belongs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0.680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0.895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0.773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Equivalent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0.944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0.919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0.931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/>
              <a:t>Relationships between Queries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“</a:t>
            </a:r>
            <a:r>
              <a:rPr lang="en-US" dirty="0" err="1" smtClean="0"/>
              <a:t>belongness</a:t>
            </a:r>
            <a:r>
              <a:rPr lang="en-US" dirty="0" smtClean="0"/>
              <a:t>” between queries to predict their relationships</a:t>
            </a:r>
          </a:p>
          <a:p>
            <a:endParaRPr lang="en-US" dirty="0" smtClean="0"/>
          </a:p>
          <a:p>
            <a:endParaRPr lang="en-US" sz="1600" dirty="0" smtClean="0"/>
          </a:p>
          <a:p>
            <a:endParaRPr lang="en-US" dirty="0" smtClean="0"/>
          </a:p>
          <a:p>
            <a:r>
              <a:rPr lang="en-US" dirty="0" smtClean="0"/>
              <a:t>Relationships between queries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399" y="4343400"/>
          <a:ext cx="7239001" cy="1717125"/>
        </p:xfrm>
        <a:graphic>
          <a:graphicData uri="http://schemas.openxmlformats.org/drawingml/2006/table">
            <a:tbl>
              <a:tblPr/>
              <a:tblGrid>
                <a:gridCol w="1410012"/>
                <a:gridCol w="979045"/>
                <a:gridCol w="983730"/>
                <a:gridCol w="929078"/>
                <a:gridCol w="897848"/>
                <a:gridCol w="983730"/>
                <a:gridCol w="1055558"/>
              </a:tblGrid>
              <a:tr h="294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By manually labeled </a:t>
                      </a:r>
                      <a:r>
                        <a:rPr lang="en-US" sz="1600" i="1" kern="800" dirty="0" smtClean="0">
                          <a:latin typeface="Times New Roman"/>
                          <a:ea typeface="SimSun"/>
                        </a:rPr>
                        <a:t>data       (2500</a:t>
                      </a:r>
                      <a:r>
                        <a:rPr lang="en-US" sz="1600" i="1" kern="800" baseline="0" dirty="0" smtClean="0">
                          <a:latin typeface="Times New Roman"/>
                          <a:ea typeface="SimSun"/>
                        </a:rPr>
                        <a:t> cases)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By Mechanical Turk </a:t>
                      </a:r>
                      <a:r>
                        <a:rPr lang="en-US" sz="1600" i="1" kern="800" dirty="0" smtClean="0">
                          <a:latin typeface="Times New Roman"/>
                          <a:ea typeface="SimSun"/>
                        </a:rPr>
                        <a:t>data          (100 cases)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8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Accuracy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0.540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0.543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8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600" kern="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rec'l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prec.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 err="1">
                          <a:latin typeface="Times New Roman"/>
                          <a:ea typeface="SimSun"/>
                        </a:rPr>
                        <a:t>rec'l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 dirty="0">
                          <a:latin typeface="Times New Roman"/>
                          <a:ea typeface="SimSun"/>
                        </a:rPr>
                        <a:t>1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8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unrelated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0.763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0.659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0.707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0.698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0.789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0.741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8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belongs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0.125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0.211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0.157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0.195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0.180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0.187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8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equivalent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0.700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0.568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0.627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0.623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0.564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0.592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913" y="2133601"/>
            <a:ext cx="7286487" cy="16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of Taxonomies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taxonomies built by each approach to predict the relationships between pairs of queries</a:t>
            </a:r>
          </a:p>
          <a:p>
            <a:pPr lvl="1"/>
            <a:r>
              <a:rPr lang="en-US" dirty="0" smtClean="0"/>
              <a:t>With Mechanical Turk judgments (2500 cases)</a:t>
            </a:r>
          </a:p>
          <a:p>
            <a:pPr lvl="1"/>
            <a:endParaRPr lang="en-US" sz="32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With Manually labeled data (100 cases)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2743200"/>
          <a:ext cx="6400798" cy="1524000"/>
        </p:xfrm>
        <a:graphic>
          <a:graphicData uri="http://schemas.openxmlformats.org/drawingml/2006/table">
            <a:tbl>
              <a:tblPr/>
              <a:tblGrid>
                <a:gridCol w="1084610"/>
                <a:gridCol w="598405"/>
                <a:gridCol w="598405"/>
                <a:gridCol w="598405"/>
                <a:gridCol w="598405"/>
                <a:gridCol w="598405"/>
                <a:gridCol w="598405"/>
                <a:gridCol w="598405"/>
                <a:gridCol w="598405"/>
                <a:gridCol w="528948"/>
              </a:tblGrid>
              <a:tr h="235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800" kern="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PAM (baseline)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DMST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HAC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26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Accuracy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smtClean="0">
                          <a:latin typeface="Times New Roman"/>
                          <a:ea typeface="SimSun"/>
                        </a:rPr>
                        <a:t>0.532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smtClean="0">
                          <a:latin typeface="Times New Roman"/>
                          <a:ea typeface="SimSun"/>
                        </a:rPr>
                        <a:t>0.560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smtClean="0">
                          <a:latin typeface="Times New Roman"/>
                          <a:ea typeface="SimSun"/>
                        </a:rPr>
                        <a:t>0.675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7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800" kern="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rec'l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prec.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 err="1">
                          <a:latin typeface="Times New Roman"/>
                          <a:ea typeface="SimSun"/>
                        </a:rPr>
                        <a:t>rec'l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rec’l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unrelated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.497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.924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.646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.678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.817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.741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.727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.867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kern="800">
                          <a:latin typeface="Times New Roman"/>
                          <a:ea typeface="SimSun"/>
                        </a:rPr>
                        <a:t>.791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belongs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.220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.050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.082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.308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.405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kern="800">
                          <a:latin typeface="Times New Roman"/>
                          <a:ea typeface="SimSun"/>
                        </a:rPr>
                        <a:t>.350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.389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.198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.262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equivalent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.807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.549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.653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.854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.379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.525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.723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.873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kern="800" dirty="0">
                          <a:latin typeface="Times New Roman"/>
                          <a:ea typeface="SimSun"/>
                        </a:rPr>
                        <a:t>.791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4876800"/>
          <a:ext cx="6400803" cy="1524000"/>
        </p:xfrm>
        <a:graphic>
          <a:graphicData uri="http://schemas.openxmlformats.org/drawingml/2006/table">
            <a:tbl>
              <a:tblPr/>
              <a:tblGrid>
                <a:gridCol w="1084092"/>
                <a:gridCol w="598579"/>
                <a:gridCol w="598579"/>
                <a:gridCol w="598579"/>
                <a:gridCol w="598579"/>
                <a:gridCol w="598579"/>
                <a:gridCol w="598579"/>
                <a:gridCol w="598579"/>
                <a:gridCol w="598579"/>
                <a:gridCol w="528079"/>
              </a:tblGrid>
              <a:tr h="2323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PAM (baseline)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DMST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HAC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00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Accuracy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smtClean="0">
                          <a:latin typeface="Times New Roman"/>
                          <a:ea typeface="SimSun"/>
                        </a:rPr>
                        <a:t>0.586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smtClean="0">
                          <a:latin typeface="Times New Roman"/>
                          <a:ea typeface="SimSun"/>
                        </a:rPr>
                        <a:t>0.610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smtClean="0">
                          <a:latin typeface="Times New Roman"/>
                          <a:ea typeface="SimSun"/>
                        </a:rPr>
                        <a:t>0.760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3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800" kern="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rec'l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prec.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 dirty="0" err="1">
                          <a:latin typeface="Times New Roman"/>
                          <a:ea typeface="SimSun"/>
                        </a:rPr>
                        <a:t>rec'l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prec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rec’l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F</a:t>
                      </a:r>
                      <a:r>
                        <a:rPr lang="en-US" sz="1600" kern="800" baseline="-25000">
                          <a:latin typeface="Times New Roman"/>
                          <a:ea typeface="SimSun"/>
                        </a:rPr>
                        <a:t>1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unrelated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.609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.824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.700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.854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.796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.824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.848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.886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kern="800">
                          <a:latin typeface="Times New Roman"/>
                          <a:ea typeface="SimSun"/>
                        </a:rPr>
                        <a:t>.867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belongs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.500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.737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kern="800" dirty="0">
                          <a:latin typeface="Times New Roman"/>
                          <a:ea typeface="SimSun"/>
                        </a:rPr>
                        <a:t>.596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.625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.263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.370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equivalent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.684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.542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.605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.857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.324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.470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.762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.865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kern="800" dirty="0">
                          <a:latin typeface="Times New Roman"/>
                          <a:ea typeface="SimSun"/>
                        </a:rPr>
                        <a:t>.810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Taxonomy</a:t>
            </a:r>
            <a:endParaRPr lang="en-US" dirty="0"/>
          </a:p>
        </p:txBody>
      </p:sp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76400"/>
            <a:ext cx="8013762" cy="476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4983163"/>
          </a:xfrm>
        </p:spPr>
        <p:txBody>
          <a:bodyPr/>
          <a:lstStyle/>
          <a:p>
            <a:r>
              <a:rPr lang="en-US" dirty="0" smtClean="0"/>
              <a:t>For Car Models, by HAC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US Presidents, by HAC</a:t>
            </a:r>
            <a:endParaRPr lang="en-US" dirty="0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730919"/>
            <a:ext cx="7848600" cy="474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Web Search Result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“Ten blue links” (faked from Google results)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613" y="1785938"/>
            <a:ext cx="7723187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" y="5094287"/>
            <a:ext cx="7794625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Universities, by HAC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4343400"/>
            <a:ext cx="1066800" cy="3048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root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2590800"/>
            <a:ext cx="1828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athletics, football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4400" y="1676400"/>
            <a:ext cx="21336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basket ball, </a:t>
            </a:r>
            <a:r>
              <a:rPr lang="en-US" dirty="0" err="1" smtClean="0">
                <a:solidFill>
                  <a:schemeClr val="tx1"/>
                </a:solidFill>
              </a:rPr>
              <a:t>mens</a:t>
            </a:r>
            <a:r>
              <a:rPr lang="en-US" dirty="0" smtClean="0">
                <a:solidFill>
                  <a:schemeClr val="tx1"/>
                </a:solidFill>
              </a:rPr>
              <a:t> basketball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1200" y="3962400"/>
            <a:ext cx="1828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jobs, employment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4724400" y="2743200"/>
            <a:ext cx="21336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softball, volleyball, swimming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4724400" y="3962400"/>
            <a:ext cx="32004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human resources, job openings </a:t>
            </a:r>
          </a:p>
        </p:txBody>
      </p:sp>
      <p:cxnSp>
        <p:nvCxnSpPr>
          <p:cNvPr id="10" name="Straight Connector 9"/>
          <p:cNvCxnSpPr>
            <a:stCxn id="4" idx="3"/>
            <a:endCxn id="5" idx="1"/>
          </p:cNvCxnSpPr>
          <p:nvPr/>
        </p:nvCxnSpPr>
        <p:spPr>
          <a:xfrm flipV="1">
            <a:off x="1219200" y="2705100"/>
            <a:ext cx="762000" cy="1790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3"/>
            <a:endCxn id="7" idx="1"/>
          </p:cNvCxnSpPr>
          <p:nvPr/>
        </p:nvCxnSpPr>
        <p:spPr>
          <a:xfrm flipV="1">
            <a:off x="1219200" y="4076700"/>
            <a:ext cx="762000" cy="419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  <a:endCxn id="19" idx="1"/>
          </p:cNvCxnSpPr>
          <p:nvPr/>
        </p:nvCxnSpPr>
        <p:spPr>
          <a:xfrm>
            <a:off x="1219200" y="4495800"/>
            <a:ext cx="762000" cy="190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3"/>
            <a:endCxn id="25" idx="1"/>
          </p:cNvCxnSpPr>
          <p:nvPr/>
        </p:nvCxnSpPr>
        <p:spPr>
          <a:xfrm>
            <a:off x="1219200" y="4495800"/>
            <a:ext cx="76200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3"/>
            <a:endCxn id="26" idx="1"/>
          </p:cNvCxnSpPr>
          <p:nvPr/>
        </p:nvCxnSpPr>
        <p:spPr>
          <a:xfrm>
            <a:off x="1219200" y="4495800"/>
            <a:ext cx="762000" cy="1181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6" idx="1"/>
          </p:cNvCxnSpPr>
          <p:nvPr/>
        </p:nvCxnSpPr>
        <p:spPr>
          <a:xfrm flipV="1">
            <a:off x="3810000" y="1905000"/>
            <a:ext cx="914400" cy="800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3"/>
            <a:endCxn id="24" idx="1"/>
          </p:cNvCxnSpPr>
          <p:nvPr/>
        </p:nvCxnSpPr>
        <p:spPr>
          <a:xfrm flipV="1">
            <a:off x="3810000" y="2438400"/>
            <a:ext cx="91440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3"/>
            <a:endCxn id="8" idx="1"/>
          </p:cNvCxnSpPr>
          <p:nvPr/>
        </p:nvCxnSpPr>
        <p:spPr>
          <a:xfrm>
            <a:off x="3810000" y="2705100"/>
            <a:ext cx="91440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3"/>
            <a:endCxn id="9" idx="1"/>
          </p:cNvCxnSpPr>
          <p:nvPr/>
        </p:nvCxnSpPr>
        <p:spPr>
          <a:xfrm>
            <a:off x="3810000" y="40767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981200" y="4572000"/>
            <a:ext cx="1828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bookstore, store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24400" y="457200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apparel, merchandise</a:t>
            </a:r>
          </a:p>
        </p:txBody>
      </p:sp>
      <p:cxnSp>
        <p:nvCxnSpPr>
          <p:cNvPr id="21" name="Straight Connector 20"/>
          <p:cNvCxnSpPr>
            <a:stCxn id="19" idx="3"/>
            <a:endCxn id="20" idx="1"/>
          </p:cNvCxnSpPr>
          <p:nvPr/>
        </p:nvCxnSpPr>
        <p:spPr>
          <a:xfrm>
            <a:off x="3810000" y="46863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724400" y="4876800"/>
            <a:ext cx="1828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faculty, staff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24400" y="5181600"/>
            <a:ext cx="1828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directory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24400" y="2209800"/>
            <a:ext cx="21336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baseball, </a:t>
            </a:r>
          </a:p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baseball camp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81200" y="5029200"/>
            <a:ext cx="19050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map, campus map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81200" y="5562600"/>
            <a:ext cx="13716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library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24400" y="5486400"/>
            <a:ext cx="20574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calendar, academic calendar, events</a:t>
            </a:r>
          </a:p>
        </p:txBody>
      </p:sp>
      <p:cxnSp>
        <p:nvCxnSpPr>
          <p:cNvPr id="28" name="Straight Connector 27"/>
          <p:cNvCxnSpPr>
            <a:stCxn id="26" idx="3"/>
            <a:endCxn id="27" idx="1"/>
          </p:cNvCxnSpPr>
          <p:nvPr/>
        </p:nvCxnSpPr>
        <p:spPr>
          <a:xfrm>
            <a:off x="3352800" y="5676900"/>
            <a:ext cx="1371600" cy="38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5" idx="3"/>
            <a:endCxn id="22" idx="1"/>
          </p:cNvCxnSpPr>
          <p:nvPr/>
        </p:nvCxnSpPr>
        <p:spPr>
          <a:xfrm flipV="1">
            <a:off x="3886200" y="4991100"/>
            <a:ext cx="8382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5" idx="3"/>
            <a:endCxn id="23" idx="1"/>
          </p:cNvCxnSpPr>
          <p:nvPr/>
        </p:nvCxnSpPr>
        <p:spPr>
          <a:xfrm>
            <a:off x="3886200" y="5143500"/>
            <a:ext cx="8382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724400" y="42672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careers</a:t>
            </a:r>
          </a:p>
        </p:txBody>
      </p:sp>
      <p:cxnSp>
        <p:nvCxnSpPr>
          <p:cNvPr id="32" name="Straight Connector 31"/>
          <p:cNvCxnSpPr>
            <a:stCxn id="7" idx="3"/>
            <a:endCxn id="31" idx="1"/>
          </p:cNvCxnSpPr>
          <p:nvPr/>
        </p:nvCxnSpPr>
        <p:spPr>
          <a:xfrm>
            <a:off x="3810000" y="4076700"/>
            <a:ext cx="91440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391400" y="1676400"/>
            <a:ext cx="12192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womens</a:t>
            </a:r>
            <a:r>
              <a:rPr lang="en-US" dirty="0" smtClean="0">
                <a:solidFill>
                  <a:schemeClr val="tx1"/>
                </a:solidFill>
              </a:rPr>
              <a:t> basketball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91400" y="2209800"/>
            <a:ext cx="12192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basketball schedule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391400" y="2819400"/>
            <a:ext cx="12192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school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724400" y="32766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sports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724400" y="3581400"/>
            <a:ext cx="14478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hockey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86600" y="4267200"/>
            <a:ext cx="16002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career services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086600" y="5486400"/>
            <a:ext cx="1600200" cy="457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catalog, </a:t>
            </a:r>
          </a:p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course catalog</a:t>
            </a:r>
          </a:p>
        </p:txBody>
      </p:sp>
      <p:cxnSp>
        <p:nvCxnSpPr>
          <p:cNvPr id="40" name="Straight Connector 39"/>
          <p:cNvCxnSpPr>
            <a:stCxn id="6" idx="3"/>
            <a:endCxn id="33" idx="1"/>
          </p:cNvCxnSpPr>
          <p:nvPr/>
        </p:nvCxnSpPr>
        <p:spPr>
          <a:xfrm>
            <a:off x="6858000" y="19050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6" idx="3"/>
            <a:endCxn id="34" idx="1"/>
          </p:cNvCxnSpPr>
          <p:nvPr/>
        </p:nvCxnSpPr>
        <p:spPr>
          <a:xfrm>
            <a:off x="6858000" y="1905000"/>
            <a:ext cx="533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4" idx="3"/>
            <a:endCxn id="35" idx="1"/>
          </p:cNvCxnSpPr>
          <p:nvPr/>
        </p:nvCxnSpPr>
        <p:spPr>
          <a:xfrm>
            <a:off x="6858000" y="2438400"/>
            <a:ext cx="53340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1" idx="3"/>
            <a:endCxn id="38" idx="1"/>
          </p:cNvCxnSpPr>
          <p:nvPr/>
        </p:nvCxnSpPr>
        <p:spPr>
          <a:xfrm>
            <a:off x="6172200" y="438150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7" idx="3"/>
            <a:endCxn id="39" idx="1"/>
          </p:cNvCxnSpPr>
          <p:nvPr/>
        </p:nvCxnSpPr>
        <p:spPr>
          <a:xfrm>
            <a:off x="6781800" y="57150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5" idx="3"/>
            <a:endCxn id="36" idx="1"/>
          </p:cNvCxnSpPr>
          <p:nvPr/>
        </p:nvCxnSpPr>
        <p:spPr>
          <a:xfrm>
            <a:off x="3810000" y="2705100"/>
            <a:ext cx="9144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5" idx="3"/>
            <a:endCxn id="37" idx="1"/>
          </p:cNvCxnSpPr>
          <p:nvPr/>
        </p:nvCxnSpPr>
        <p:spPr>
          <a:xfrm>
            <a:off x="3810000" y="2705100"/>
            <a:ext cx="914400" cy="990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981200" y="6019800"/>
            <a:ext cx="24384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hospital, medical center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724400" y="6019800"/>
            <a:ext cx="20574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school of medicine</a:t>
            </a:r>
          </a:p>
        </p:txBody>
      </p:sp>
      <p:cxnSp>
        <p:nvCxnSpPr>
          <p:cNvPr id="49" name="Straight Connector 48"/>
          <p:cNvCxnSpPr>
            <a:stCxn id="47" idx="3"/>
            <a:endCxn id="48" idx="1"/>
          </p:cNvCxnSpPr>
          <p:nvPr/>
        </p:nvCxnSpPr>
        <p:spPr>
          <a:xfrm>
            <a:off x="4419600" y="61341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1981200" y="6400800"/>
            <a:ext cx="2438400" cy="228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en-US" dirty="0" smtClean="0">
                <a:solidFill>
                  <a:schemeClr val="tx1"/>
                </a:solidFill>
              </a:rPr>
              <a:t>admissions, application</a:t>
            </a:r>
          </a:p>
        </p:txBody>
      </p:sp>
      <p:cxnSp>
        <p:nvCxnSpPr>
          <p:cNvPr id="51" name="Straight Connector 50"/>
          <p:cNvCxnSpPr>
            <a:stCxn id="4" idx="3"/>
            <a:endCxn id="47" idx="1"/>
          </p:cNvCxnSpPr>
          <p:nvPr/>
        </p:nvCxnSpPr>
        <p:spPr>
          <a:xfrm>
            <a:off x="1219200" y="4495800"/>
            <a:ext cx="762000" cy="1638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" idx="3"/>
            <a:endCxn id="50" idx="1"/>
          </p:cNvCxnSpPr>
          <p:nvPr/>
        </p:nvCxnSpPr>
        <p:spPr>
          <a:xfrm>
            <a:off x="1219200" y="4495800"/>
            <a:ext cx="762000" cy="2019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9906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763000" cy="4602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1750" name="Picture 6" descr="C:\Users\xyin\AppData\Local\Microsoft\Windows\Temporary Internet Files\Content.IE5\K31KJ63N\MCj0440405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286000"/>
            <a:ext cx="2532185" cy="2532185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95917" y="271273"/>
            <a:ext cx="1728665" cy="49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Richer Search Result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Bing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828800"/>
            <a:ext cx="719570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3657600"/>
            <a:ext cx="914400" cy="646331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Related intents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2743200"/>
            <a:ext cx="1905000" cy="36933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Official Web site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3810000"/>
            <a:ext cx="762000" cy="36933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Songs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2895600"/>
            <a:ext cx="914400" cy="36933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Images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Richer Search Result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Yahoo!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76400"/>
            <a:ext cx="6477571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124200" y="2438400"/>
            <a:ext cx="838200" cy="646331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Music videos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2057400"/>
            <a:ext cx="1905000" cy="36933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Official Web site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2438400"/>
            <a:ext cx="1676400" cy="380999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Related intents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2983468"/>
            <a:ext cx="762000" cy="36933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Songs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3810000"/>
            <a:ext cx="762000" cy="369332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News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Richer Search Result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Richer information are shown on the result page of Britney Spears</a:t>
            </a:r>
          </a:p>
          <a:p>
            <a:pPr lvl="1"/>
            <a:r>
              <a:rPr lang="en-US" dirty="0" smtClean="0"/>
              <a:t>Verticals</a:t>
            </a:r>
          </a:p>
          <a:p>
            <a:pPr lvl="2"/>
            <a:r>
              <a:rPr lang="en-US" dirty="0" smtClean="0"/>
              <a:t>Images</a:t>
            </a:r>
          </a:p>
          <a:p>
            <a:pPr lvl="2"/>
            <a:r>
              <a:rPr lang="en-US" dirty="0" smtClean="0"/>
              <a:t>Videos</a:t>
            </a:r>
          </a:p>
          <a:p>
            <a:pPr lvl="2"/>
            <a:r>
              <a:rPr lang="en-US" dirty="0" smtClean="0"/>
              <a:t>News</a:t>
            </a:r>
          </a:p>
          <a:p>
            <a:pPr lvl="1"/>
            <a:r>
              <a:rPr lang="en-US" dirty="0" smtClean="0"/>
              <a:t>Related intents</a:t>
            </a:r>
          </a:p>
          <a:p>
            <a:pPr lvl="2"/>
            <a:r>
              <a:rPr lang="en-US" dirty="0" smtClean="0"/>
              <a:t>Albums</a:t>
            </a:r>
          </a:p>
          <a:p>
            <a:pPr lvl="2"/>
            <a:r>
              <a:rPr lang="en-US" dirty="0" smtClean="0"/>
              <a:t>Songs</a:t>
            </a:r>
          </a:p>
          <a:p>
            <a:pPr lvl="2"/>
            <a:r>
              <a:rPr lang="en-US" dirty="0" smtClean="0"/>
              <a:t>Lyrics</a:t>
            </a:r>
          </a:p>
          <a:p>
            <a:r>
              <a:rPr lang="en-US" dirty="0" smtClean="0"/>
              <a:t>Rather consistent for any popular musician</a:t>
            </a:r>
          </a:p>
          <a:p>
            <a:r>
              <a:rPr lang="en-US" dirty="0" smtClean="0"/>
              <a:t>How to decide what to show and how to organize them?</a:t>
            </a:r>
          </a:p>
          <a:p>
            <a:pPr lvl="1"/>
            <a:r>
              <a:rPr lang="en-US" dirty="0" smtClean="0"/>
              <a:t>By UI designer?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Build a taxonomy of search intents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For queries consisted of a category of name entities</a:t>
            </a:r>
          </a:p>
          <a:p>
            <a:pPr lvl="2"/>
            <a:r>
              <a:rPr lang="en-US" dirty="0" smtClean="0"/>
              <a:t>E.g., Musicians, Actors, Cities, Car brands, etc.</a:t>
            </a:r>
            <a:endParaRPr lang="en-US" dirty="0"/>
          </a:p>
        </p:txBody>
      </p:sp>
      <p:sp>
        <p:nvSpPr>
          <p:cNvPr id="4164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63" name="AutoShape 67"/>
          <p:cNvSpPr>
            <a:spLocks noChangeAspect="1" noChangeArrowheads="1" noTextEdit="1"/>
          </p:cNvSpPr>
          <p:nvPr/>
        </p:nvSpPr>
        <p:spPr bwMode="auto">
          <a:xfrm>
            <a:off x="1523778" y="1727228"/>
            <a:ext cx="4800600" cy="331618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4162" name="Rectangle 66"/>
          <p:cNvSpPr>
            <a:spLocks noChangeArrowheads="1"/>
          </p:cNvSpPr>
          <p:nvPr/>
        </p:nvSpPr>
        <p:spPr bwMode="auto">
          <a:xfrm>
            <a:off x="1447800" y="3022910"/>
            <a:ext cx="624818" cy="3049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root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61" name="Rectangle 65"/>
          <p:cNvSpPr>
            <a:spLocks noChangeArrowheads="1"/>
          </p:cNvSpPr>
          <p:nvPr/>
        </p:nvSpPr>
        <p:spPr bwMode="auto">
          <a:xfrm>
            <a:off x="2446509" y="2413060"/>
            <a:ext cx="763777" cy="430894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music, videos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2361534" y="4622518"/>
            <a:ext cx="914733" cy="48288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biography, bio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1" name="Rectangle 55"/>
          <p:cNvSpPr>
            <a:spLocks noChangeArrowheads="1"/>
          </p:cNvSpPr>
          <p:nvPr/>
        </p:nvSpPr>
        <p:spPr bwMode="auto">
          <a:xfrm>
            <a:off x="2446509" y="3327836"/>
            <a:ext cx="829758" cy="675834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pictures, photos, images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2446509" y="4157632"/>
            <a:ext cx="763777" cy="321921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concert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42" name="AutoShape 46"/>
          <p:cNvSpPr>
            <a:spLocks noChangeShapeType="1"/>
          </p:cNvSpPr>
          <p:nvPr/>
        </p:nvSpPr>
        <p:spPr bwMode="auto">
          <a:xfrm flipV="1">
            <a:off x="2072618" y="2659000"/>
            <a:ext cx="373891" cy="526871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4141" name="AutoShape 45"/>
          <p:cNvSpPr>
            <a:spLocks noChangeShapeType="1"/>
          </p:cNvSpPr>
          <p:nvPr/>
        </p:nvSpPr>
        <p:spPr bwMode="auto">
          <a:xfrm>
            <a:off x="2072618" y="3185870"/>
            <a:ext cx="288916" cy="1665592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4140" name="AutoShape 44"/>
          <p:cNvSpPr>
            <a:spLocks noChangeShapeType="1"/>
          </p:cNvSpPr>
          <p:nvPr/>
        </p:nvSpPr>
        <p:spPr bwMode="auto">
          <a:xfrm>
            <a:off x="2072618" y="3185870"/>
            <a:ext cx="373891" cy="570860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sp>
        <p:nvSpPr>
          <p:cNvPr id="4139" name="AutoShape 43"/>
          <p:cNvSpPr>
            <a:spLocks noChangeShapeType="1"/>
          </p:cNvSpPr>
          <p:nvPr/>
        </p:nvSpPr>
        <p:spPr bwMode="auto">
          <a:xfrm>
            <a:off x="2072618" y="3185870"/>
            <a:ext cx="373891" cy="1132722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600"/>
          </a:p>
        </p:txBody>
      </p:sp>
      <p:grpSp>
        <p:nvGrpSpPr>
          <p:cNvPr id="72" name="Group 71"/>
          <p:cNvGrpSpPr/>
          <p:nvPr/>
        </p:nvGrpSpPr>
        <p:grpSpPr>
          <a:xfrm>
            <a:off x="3210286" y="1759220"/>
            <a:ext cx="1355605" cy="1837549"/>
            <a:chOff x="3210286" y="1860792"/>
            <a:chExt cx="1355605" cy="1837549"/>
          </a:xfrm>
        </p:grpSpPr>
        <p:sp>
          <p:nvSpPr>
            <p:cNvPr id="4160" name="Rectangle 64"/>
            <p:cNvSpPr>
              <a:spLocks noChangeArrowheads="1"/>
            </p:cNvSpPr>
            <p:nvPr/>
          </p:nvSpPr>
          <p:spPr bwMode="auto">
            <a:xfrm>
              <a:off x="3601172" y="1860792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song, albums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9" name="Rectangle 63"/>
            <p:cNvSpPr>
              <a:spLocks noChangeArrowheads="1"/>
            </p:cNvSpPr>
            <p:nvPr/>
          </p:nvSpPr>
          <p:spPr bwMode="auto">
            <a:xfrm>
              <a:off x="3601172" y="2060743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youtube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7" name="Rectangle 61"/>
            <p:cNvSpPr>
              <a:spLocks noChangeArrowheads="1"/>
            </p:cNvSpPr>
            <p:nvPr/>
          </p:nvSpPr>
          <p:spPr bwMode="auto">
            <a:xfrm>
              <a:off x="3601172" y="2260694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cd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6" name="Rectangle 60"/>
            <p:cNvSpPr>
              <a:spLocks noChangeArrowheads="1"/>
            </p:cNvSpPr>
            <p:nvPr/>
          </p:nvSpPr>
          <p:spPr bwMode="auto">
            <a:xfrm>
              <a:off x="3609170" y="2468643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music videos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5" name="Rectangle 59"/>
            <p:cNvSpPr>
              <a:spLocks noChangeArrowheads="1"/>
            </p:cNvSpPr>
            <p:nvPr/>
          </p:nvSpPr>
          <p:spPr bwMode="auto">
            <a:xfrm>
              <a:off x="3609170" y="2684590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tv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3609170" y="2901537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downloads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2" name="Rectangle 56"/>
            <p:cNvSpPr>
              <a:spLocks noChangeArrowheads="1"/>
            </p:cNvSpPr>
            <p:nvPr/>
          </p:nvSpPr>
          <p:spPr bwMode="auto">
            <a:xfrm>
              <a:off x="3609170" y="3117484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videos de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3601172" y="3328432"/>
              <a:ext cx="964719" cy="15596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mp3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3601172" y="3536381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listen to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8" name="AutoShape 42"/>
            <p:cNvSpPr>
              <a:spLocks noChangeShapeType="1"/>
            </p:cNvSpPr>
            <p:nvPr/>
          </p:nvSpPr>
          <p:spPr bwMode="auto">
            <a:xfrm flipV="1">
              <a:off x="3210286" y="1941772"/>
              <a:ext cx="390886" cy="81879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7" name="AutoShape 41"/>
            <p:cNvSpPr>
              <a:spLocks noChangeShapeType="1"/>
            </p:cNvSpPr>
            <p:nvPr/>
          </p:nvSpPr>
          <p:spPr bwMode="auto">
            <a:xfrm flipV="1">
              <a:off x="3210286" y="2141723"/>
              <a:ext cx="390886" cy="618848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6" name="AutoShape 40"/>
            <p:cNvSpPr>
              <a:spLocks noChangeShapeType="1"/>
            </p:cNvSpPr>
            <p:nvPr/>
          </p:nvSpPr>
          <p:spPr bwMode="auto">
            <a:xfrm flipV="1">
              <a:off x="3210286" y="2341674"/>
              <a:ext cx="390886" cy="418897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5" name="AutoShape 39"/>
            <p:cNvSpPr>
              <a:spLocks noChangeShapeType="1"/>
            </p:cNvSpPr>
            <p:nvPr/>
          </p:nvSpPr>
          <p:spPr bwMode="auto">
            <a:xfrm flipV="1">
              <a:off x="3210286" y="2549623"/>
              <a:ext cx="398884" cy="210948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4" name="AutoShape 38"/>
            <p:cNvSpPr>
              <a:spLocks noChangeShapeType="1"/>
            </p:cNvSpPr>
            <p:nvPr/>
          </p:nvSpPr>
          <p:spPr bwMode="auto">
            <a:xfrm>
              <a:off x="3210286" y="2760572"/>
              <a:ext cx="398884" cy="499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2" name="AutoShape 36"/>
            <p:cNvSpPr>
              <a:spLocks noChangeShapeType="1"/>
            </p:cNvSpPr>
            <p:nvPr/>
          </p:nvSpPr>
          <p:spPr bwMode="auto">
            <a:xfrm>
              <a:off x="3210286" y="2760572"/>
              <a:ext cx="398884" cy="221946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1" name="AutoShape 35"/>
            <p:cNvSpPr>
              <a:spLocks noChangeShapeType="1"/>
            </p:cNvSpPr>
            <p:nvPr/>
          </p:nvSpPr>
          <p:spPr bwMode="auto">
            <a:xfrm>
              <a:off x="3210286" y="2760572"/>
              <a:ext cx="398884" cy="437893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30" name="AutoShape 34"/>
            <p:cNvSpPr>
              <a:spLocks noChangeShapeType="1"/>
            </p:cNvSpPr>
            <p:nvPr/>
          </p:nvSpPr>
          <p:spPr bwMode="auto">
            <a:xfrm>
              <a:off x="3210286" y="2760572"/>
              <a:ext cx="390886" cy="645842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29" name="AutoShape 33"/>
            <p:cNvSpPr>
              <a:spLocks noChangeShapeType="1"/>
            </p:cNvSpPr>
            <p:nvPr/>
          </p:nvSpPr>
          <p:spPr bwMode="auto">
            <a:xfrm>
              <a:off x="3210286" y="2760572"/>
              <a:ext cx="390886" cy="85679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557893" y="1761220"/>
            <a:ext cx="1732495" cy="981759"/>
            <a:chOff x="4557893" y="1862792"/>
            <a:chExt cx="1732495" cy="981759"/>
          </a:xfrm>
        </p:grpSpPr>
        <p:sp>
          <p:nvSpPr>
            <p:cNvPr id="4158" name="Rectangle 62"/>
            <p:cNvSpPr>
              <a:spLocks noChangeArrowheads="1"/>
            </p:cNvSpPr>
            <p:nvPr/>
          </p:nvSpPr>
          <p:spPr bwMode="auto">
            <a:xfrm>
              <a:off x="4745838" y="1862792"/>
              <a:ext cx="758779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song lyrics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3" name="AutoShape 37"/>
            <p:cNvSpPr>
              <a:spLocks noChangeShapeType="1"/>
            </p:cNvSpPr>
            <p:nvPr/>
          </p:nvSpPr>
          <p:spPr bwMode="auto">
            <a:xfrm>
              <a:off x="4557893" y="1941772"/>
              <a:ext cx="187945" cy="100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23" name="Rectangle 27"/>
            <p:cNvSpPr>
              <a:spLocks noChangeArrowheads="1"/>
            </p:cNvSpPr>
            <p:nvPr/>
          </p:nvSpPr>
          <p:spPr bwMode="auto">
            <a:xfrm>
              <a:off x="5660572" y="1868790"/>
              <a:ext cx="609822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lyrics for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2" name="Rectangle 26"/>
            <p:cNvSpPr>
              <a:spLocks noChangeArrowheads="1"/>
            </p:cNvSpPr>
            <p:nvPr/>
          </p:nvSpPr>
          <p:spPr bwMode="auto">
            <a:xfrm>
              <a:off x="5711557" y="2144723"/>
              <a:ext cx="578831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lyrics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1" name="Rectangle 25"/>
            <p:cNvSpPr>
              <a:spLocks noChangeArrowheads="1"/>
            </p:cNvSpPr>
            <p:nvPr/>
          </p:nvSpPr>
          <p:spPr bwMode="auto">
            <a:xfrm>
              <a:off x="4745838" y="2062743"/>
              <a:ext cx="828758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discography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4745838" y="2262694"/>
              <a:ext cx="578831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hits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4745838" y="2684590"/>
              <a:ext cx="578831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show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9" name="AutoShape 13"/>
            <p:cNvSpPr>
              <a:spLocks noChangeShapeType="1"/>
            </p:cNvSpPr>
            <p:nvPr/>
          </p:nvSpPr>
          <p:spPr bwMode="auto">
            <a:xfrm>
              <a:off x="4557893" y="1941772"/>
              <a:ext cx="187945" cy="200951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8" name="AutoShape 12"/>
            <p:cNvSpPr>
              <a:spLocks noChangeShapeType="1"/>
            </p:cNvSpPr>
            <p:nvPr/>
          </p:nvSpPr>
          <p:spPr bwMode="auto">
            <a:xfrm>
              <a:off x="5504617" y="1942772"/>
              <a:ext cx="155955" cy="599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7" name="AutoShape 11"/>
            <p:cNvSpPr>
              <a:spLocks noChangeShapeType="1"/>
            </p:cNvSpPr>
            <p:nvPr/>
          </p:nvSpPr>
          <p:spPr bwMode="auto">
            <a:xfrm>
              <a:off x="5965483" y="2028751"/>
              <a:ext cx="35990" cy="115972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6" name="AutoShape 10"/>
            <p:cNvSpPr>
              <a:spLocks noChangeShapeType="1"/>
            </p:cNvSpPr>
            <p:nvPr/>
          </p:nvSpPr>
          <p:spPr bwMode="auto">
            <a:xfrm>
              <a:off x="4557893" y="1941772"/>
              <a:ext cx="187945" cy="400902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5" name="AutoShape 9"/>
            <p:cNvSpPr>
              <a:spLocks noChangeShapeType="1"/>
            </p:cNvSpPr>
            <p:nvPr/>
          </p:nvSpPr>
          <p:spPr bwMode="auto">
            <a:xfrm flipV="1">
              <a:off x="4565891" y="2764571"/>
              <a:ext cx="179948" cy="100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3210286" y="3669752"/>
            <a:ext cx="3190514" cy="1410275"/>
            <a:chOff x="3210286" y="3771324"/>
            <a:chExt cx="3190514" cy="1410275"/>
          </a:xfrm>
        </p:grpSpPr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3601172" y="3771324"/>
              <a:ext cx="1064690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pics, pictures of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3593174" y="4208217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tickets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5031977" y="4010265"/>
              <a:ext cx="539843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tour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3484206" y="4431162"/>
              <a:ext cx="1392594" cy="30792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concert schedule, concert dates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3601172" y="3979273"/>
              <a:ext cx="956721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movie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8" name="AutoShape 32"/>
            <p:cNvSpPr>
              <a:spLocks noChangeShapeType="1"/>
            </p:cNvSpPr>
            <p:nvPr/>
          </p:nvSpPr>
          <p:spPr bwMode="auto">
            <a:xfrm>
              <a:off x="3276267" y="3806315"/>
              <a:ext cx="324905" cy="4598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27" name="AutoShape 31"/>
            <p:cNvSpPr>
              <a:spLocks noChangeShapeType="1"/>
            </p:cNvSpPr>
            <p:nvPr/>
          </p:nvSpPr>
          <p:spPr bwMode="auto">
            <a:xfrm>
              <a:off x="3276267" y="3810314"/>
              <a:ext cx="324905" cy="24993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26" name="AutoShape 30"/>
            <p:cNvSpPr>
              <a:spLocks noChangeShapeType="1"/>
            </p:cNvSpPr>
            <p:nvPr/>
          </p:nvSpPr>
          <p:spPr bwMode="auto">
            <a:xfrm flipV="1">
              <a:off x="3210286" y="4289197"/>
              <a:ext cx="382888" cy="130968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25" name="AutoShape 29"/>
            <p:cNvSpPr>
              <a:spLocks noChangeShapeType="1"/>
            </p:cNvSpPr>
            <p:nvPr/>
          </p:nvSpPr>
          <p:spPr bwMode="auto">
            <a:xfrm>
              <a:off x="3210286" y="4420165"/>
              <a:ext cx="273920" cy="16496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24" name="AutoShape 28"/>
            <p:cNvSpPr>
              <a:spLocks noChangeShapeType="1"/>
            </p:cNvSpPr>
            <p:nvPr/>
          </p:nvSpPr>
          <p:spPr bwMode="auto">
            <a:xfrm flipV="1">
              <a:off x="4572001" y="4091244"/>
              <a:ext cx="461976" cy="175955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5784757" y="4007266"/>
              <a:ext cx="539843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band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5028978" y="4412167"/>
              <a:ext cx="609822" cy="15983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fan club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5860957" y="4409168"/>
              <a:ext cx="539843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fan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5028978" y="4214215"/>
              <a:ext cx="880743" cy="16196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tour dates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3601172" y="4783076"/>
              <a:ext cx="1123228" cy="16992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wikipedia, wiki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3601172" y="4983026"/>
              <a:ext cx="1123228" cy="19857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singer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4912345" y="4785075"/>
              <a:ext cx="758779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who is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1" name="AutoShape 15"/>
            <p:cNvSpPr>
              <a:spLocks noChangeShapeType="1"/>
            </p:cNvSpPr>
            <p:nvPr/>
          </p:nvSpPr>
          <p:spPr bwMode="auto">
            <a:xfrm>
              <a:off x="4724400" y="4864056"/>
              <a:ext cx="187945" cy="100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4912345" y="4985026"/>
              <a:ext cx="758779" cy="15996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SimSun" pitchFamily="2" charset="-122"/>
                  <a:cs typeface="Arial" pitchFamily="34" charset="0"/>
                </a:rPr>
                <a:t>death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4" name="AutoShape 8"/>
            <p:cNvSpPr>
              <a:spLocks noChangeShapeType="1"/>
            </p:cNvSpPr>
            <p:nvPr/>
          </p:nvSpPr>
          <p:spPr bwMode="auto">
            <a:xfrm flipV="1">
              <a:off x="3276600" y="4864056"/>
              <a:ext cx="324572" cy="88944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03" name="AutoShape 7"/>
            <p:cNvSpPr>
              <a:spLocks noChangeShapeType="1"/>
            </p:cNvSpPr>
            <p:nvPr/>
          </p:nvSpPr>
          <p:spPr bwMode="auto">
            <a:xfrm>
              <a:off x="3276267" y="4953034"/>
              <a:ext cx="324905" cy="110973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sp>
          <p:nvSpPr>
            <p:cNvPr id="4102" name="AutoShape 6"/>
            <p:cNvSpPr>
              <a:spLocks noChangeShapeType="1"/>
            </p:cNvSpPr>
            <p:nvPr/>
          </p:nvSpPr>
          <p:spPr bwMode="auto">
            <a:xfrm>
              <a:off x="4724400" y="5064007"/>
              <a:ext cx="187945" cy="100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1" name="AutoShape 5"/>
            <p:cNvSpPr>
              <a:spLocks noChangeShapeType="1"/>
            </p:cNvSpPr>
            <p:nvPr/>
          </p:nvSpPr>
          <p:spPr bwMode="auto">
            <a:xfrm>
              <a:off x="4572001" y="4249477"/>
              <a:ext cx="457200" cy="4571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100" name="AutoShape 4"/>
            <p:cNvSpPr>
              <a:spLocks noChangeShapeType="1"/>
            </p:cNvSpPr>
            <p:nvPr/>
          </p:nvSpPr>
          <p:spPr bwMode="auto">
            <a:xfrm>
              <a:off x="4572000" y="4267200"/>
              <a:ext cx="458977" cy="225947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099" name="AutoShape 3"/>
            <p:cNvSpPr>
              <a:spLocks noChangeShapeType="1"/>
            </p:cNvSpPr>
            <p:nvPr/>
          </p:nvSpPr>
          <p:spPr bwMode="auto">
            <a:xfrm flipV="1">
              <a:off x="5648019" y="4490148"/>
              <a:ext cx="212938" cy="299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4098" name="AutoShape 2"/>
            <p:cNvSpPr>
              <a:spLocks noChangeShapeType="1"/>
            </p:cNvSpPr>
            <p:nvPr/>
          </p:nvSpPr>
          <p:spPr bwMode="auto">
            <a:xfrm flipV="1">
              <a:off x="5571819" y="4088246"/>
              <a:ext cx="212938" cy="2999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2" grpId="0" animBg="1"/>
      <p:bldP spid="4161" grpId="0" animBg="1"/>
      <p:bldP spid="4154" grpId="0" animBg="1"/>
      <p:bldP spid="4151" grpId="0" animBg="1"/>
      <p:bldP spid="4147" grpId="0" animBg="1"/>
      <p:bldP spid="4142" grpId="0" animBg="1"/>
      <p:bldP spid="4141" grpId="0" animBg="1"/>
      <p:bldP spid="4140" grpId="0" animBg="1"/>
      <p:bldP spid="41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tree of related queries</a:t>
            </a:r>
          </a:p>
          <a:p>
            <a:endParaRPr lang="en-US" dirty="0" smtClean="0"/>
          </a:p>
          <a:p>
            <a:endParaRPr lang="en-US" sz="2000" dirty="0" smtClean="0"/>
          </a:p>
          <a:p>
            <a:endParaRPr lang="en-US" dirty="0" smtClean="0"/>
          </a:p>
          <a:p>
            <a:r>
              <a:rPr lang="en-US" dirty="0" smtClean="0"/>
              <a:t>Help arrange rich contents on result page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1752600"/>
            <a:ext cx="2133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Madonna images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286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{Madonna}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133600" y="2286000"/>
            <a:ext cx="304800" cy="3810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0800" y="2145268"/>
            <a:ext cx="2133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Madonna music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2526268"/>
            <a:ext cx="2133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Madonna concerts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2907268"/>
            <a:ext cx="2133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Madonna biography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76800" y="1752600"/>
            <a:ext cx="2514600" cy="1524000"/>
            <a:chOff x="4876800" y="1752600"/>
            <a:chExt cx="2514600" cy="1524000"/>
          </a:xfrm>
        </p:grpSpPr>
        <p:sp>
          <p:nvSpPr>
            <p:cNvPr id="10" name="TextBox 9"/>
            <p:cNvSpPr txBox="1"/>
            <p:nvPr/>
          </p:nvSpPr>
          <p:spPr>
            <a:xfrm>
              <a:off x="5257800" y="1752600"/>
              <a:ext cx="2133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Madonna songs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57800" y="2145268"/>
              <a:ext cx="2133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Madonna albums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57800" y="2526268"/>
              <a:ext cx="2133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Madonna lyrics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57800" y="2907268"/>
              <a:ext cx="21336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Madonna mp3</a:t>
              </a:r>
              <a:endParaRPr lang="en-US" dirty="0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4876800" y="2286000"/>
              <a:ext cx="304800" cy="38100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514600" y="3810000"/>
            <a:ext cx="4648200" cy="2971800"/>
            <a:chOff x="2514600" y="3810000"/>
            <a:chExt cx="4648200" cy="2971800"/>
          </a:xfrm>
        </p:grpSpPr>
        <p:sp>
          <p:nvSpPr>
            <p:cNvPr id="24" name="Rectangle 23"/>
            <p:cNvSpPr/>
            <p:nvPr/>
          </p:nvSpPr>
          <p:spPr>
            <a:xfrm>
              <a:off x="2514600" y="3810000"/>
              <a:ext cx="220980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590799" y="3886200"/>
              <a:ext cx="947057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Albums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657600" y="3886200"/>
              <a:ext cx="947057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Lyrics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90799" y="4419600"/>
              <a:ext cx="947057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Songs</a:t>
              </a:r>
              <a:endParaRPr lang="en-US" sz="13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57600" y="4419600"/>
              <a:ext cx="947057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Music Videos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514600" y="50292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Official Web site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514600" y="57912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Biography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514600" y="5410200"/>
              <a:ext cx="2209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Images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590800" y="6248400"/>
              <a:ext cx="990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Tour dates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657600" y="6248400"/>
              <a:ext cx="990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Concert tickets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14600" y="6172200"/>
              <a:ext cx="22098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7" name="Down Arrow 46"/>
            <p:cNvSpPr/>
            <p:nvPr/>
          </p:nvSpPr>
          <p:spPr>
            <a:xfrm>
              <a:off x="5029200" y="4114800"/>
              <a:ext cx="381000" cy="2209800"/>
            </a:xfrm>
            <a:prstGeom prst="down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410200" y="4114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More user clicks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10200" y="6019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Less user clicks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5" grpId="0"/>
      <p:bldP spid="6" grpId="0" animBg="1"/>
      <p:bldP spid="7" grpId="0" animBg="1"/>
      <p:bldP spid="8" grpId="0" animBg="1"/>
      <p:bldP spid="8" grpId="1" animBg="1"/>
      <p:bldP spid="9" grpId="0" animBg="1"/>
      <p:bldP spid="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Our Approach</a:t>
            </a:r>
            <a:endParaRPr lang="en-US" dirty="0"/>
          </a:p>
        </p:txBody>
      </p:sp>
      <p:sp>
        <p:nvSpPr>
          <p:cNvPr id="4" name="Flowchart: Predefined Process 3"/>
          <p:cNvSpPr/>
          <p:nvPr/>
        </p:nvSpPr>
        <p:spPr>
          <a:xfrm>
            <a:off x="533400" y="1371600"/>
            <a:ext cx="1447800" cy="16002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Entities of a category</a:t>
            </a:r>
            <a:endParaRPr lang="en-US" sz="2000" dirty="0"/>
          </a:p>
        </p:txBody>
      </p:sp>
      <p:sp>
        <p:nvSpPr>
          <p:cNvPr id="6" name="Right Arrow 5"/>
          <p:cNvSpPr/>
          <p:nvPr/>
        </p:nvSpPr>
        <p:spPr>
          <a:xfrm>
            <a:off x="2133600" y="1905000"/>
            <a:ext cx="533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ocess 6"/>
          <p:cNvSpPr/>
          <p:nvPr/>
        </p:nvSpPr>
        <p:spPr>
          <a:xfrm>
            <a:off x="2819400" y="1676400"/>
            <a:ext cx="1066800" cy="1066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Common Search Intents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038600" y="1905000"/>
            <a:ext cx="533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Process 8"/>
          <p:cNvSpPr/>
          <p:nvPr/>
        </p:nvSpPr>
        <p:spPr>
          <a:xfrm>
            <a:off x="4724400" y="1752600"/>
            <a:ext cx="1447800" cy="914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Relationships between intents</a:t>
            </a:r>
            <a:endParaRPr lang="en-US" dirty="0"/>
          </a:p>
        </p:txBody>
      </p:sp>
      <p:sp>
        <p:nvSpPr>
          <p:cNvPr id="11" name="Flowchart: Extract 10"/>
          <p:cNvSpPr/>
          <p:nvPr/>
        </p:nvSpPr>
        <p:spPr>
          <a:xfrm>
            <a:off x="6781800" y="1371600"/>
            <a:ext cx="1676400" cy="14478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Tree of intents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6324600" y="1905000"/>
            <a:ext cx="533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edefined Process 12"/>
          <p:cNvSpPr/>
          <p:nvPr/>
        </p:nvSpPr>
        <p:spPr>
          <a:xfrm>
            <a:off x="228600" y="3810000"/>
            <a:ext cx="1752600" cy="1600200"/>
          </a:xfrm>
          <a:prstGeom prst="flowChartPredefinedProcess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Britney spears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Madonna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Josh </a:t>
            </a:r>
            <a:r>
              <a:rPr lang="en-US" sz="1400" dirty="0" err="1" smtClean="0">
                <a:solidFill>
                  <a:schemeClr val="tx1"/>
                </a:solidFill>
              </a:rPr>
              <a:t>Groban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Beyonce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T. I.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……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2133600" y="4343400"/>
            <a:ext cx="457200" cy="609600"/>
          </a:xfrm>
          <a:prstGeom prst="rightArrow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ocess 14"/>
          <p:cNvSpPr/>
          <p:nvPr/>
        </p:nvSpPr>
        <p:spPr>
          <a:xfrm>
            <a:off x="2743200" y="3810000"/>
            <a:ext cx="1143000" cy="1600200"/>
          </a:xfrm>
          <a:prstGeom prst="flowChartProcess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music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lyrics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songs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albums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biography……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038600" y="4343400"/>
            <a:ext cx="533400" cy="609600"/>
          </a:xfrm>
          <a:prstGeom prst="rightArrow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ocess 16"/>
          <p:cNvSpPr/>
          <p:nvPr/>
        </p:nvSpPr>
        <p:spPr>
          <a:xfrm>
            <a:off x="4724400" y="3886200"/>
            <a:ext cx="1600200" cy="1447800"/>
          </a:xfrm>
          <a:prstGeom prst="flowChartProcess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songs → music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albums → music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albums = CDs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wiki→ biography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……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6477000" y="4343400"/>
            <a:ext cx="533400" cy="609600"/>
          </a:xfrm>
          <a:prstGeom prst="rightArrow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6934200" y="3810000"/>
            <a:ext cx="1981200" cy="1676400"/>
            <a:chOff x="6934200" y="3810000"/>
            <a:chExt cx="1981200" cy="1676400"/>
          </a:xfrm>
        </p:grpSpPr>
        <p:sp>
          <p:nvSpPr>
            <p:cNvPr id="21" name="Flowchart: Process 20"/>
            <p:cNvSpPr/>
            <p:nvPr/>
          </p:nvSpPr>
          <p:spPr>
            <a:xfrm>
              <a:off x="7620000" y="3810000"/>
              <a:ext cx="762000" cy="2286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root</a:t>
              </a:r>
            </a:p>
          </p:txBody>
        </p:sp>
        <p:sp>
          <p:nvSpPr>
            <p:cNvPr id="23" name="Flowchart: Process 22"/>
            <p:cNvSpPr/>
            <p:nvPr/>
          </p:nvSpPr>
          <p:spPr>
            <a:xfrm>
              <a:off x="7239000" y="4343400"/>
              <a:ext cx="609600" cy="2286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music</a:t>
              </a:r>
            </a:p>
          </p:txBody>
        </p:sp>
        <p:sp>
          <p:nvSpPr>
            <p:cNvPr id="24" name="Flowchart: Process 23"/>
            <p:cNvSpPr/>
            <p:nvPr/>
          </p:nvSpPr>
          <p:spPr>
            <a:xfrm>
              <a:off x="8001000" y="4343400"/>
              <a:ext cx="914400" cy="2286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biography</a:t>
              </a:r>
            </a:p>
          </p:txBody>
        </p:sp>
        <p:sp>
          <p:nvSpPr>
            <p:cNvPr id="25" name="Flowchart: Process 24"/>
            <p:cNvSpPr/>
            <p:nvPr/>
          </p:nvSpPr>
          <p:spPr>
            <a:xfrm>
              <a:off x="6934200" y="4953000"/>
              <a:ext cx="533400" cy="2286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lyrics</a:t>
              </a:r>
            </a:p>
          </p:txBody>
        </p:sp>
        <p:sp>
          <p:nvSpPr>
            <p:cNvPr id="28" name="Flowchart: Process 27"/>
            <p:cNvSpPr/>
            <p:nvPr/>
          </p:nvSpPr>
          <p:spPr>
            <a:xfrm>
              <a:off x="7543800" y="4953000"/>
              <a:ext cx="533400" cy="2286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songs</a:t>
              </a:r>
            </a:p>
          </p:txBody>
        </p:sp>
        <p:sp>
          <p:nvSpPr>
            <p:cNvPr id="29" name="Flowchart: Process 28"/>
            <p:cNvSpPr/>
            <p:nvPr/>
          </p:nvSpPr>
          <p:spPr>
            <a:xfrm>
              <a:off x="8382000" y="4953000"/>
              <a:ext cx="533400" cy="228600"/>
            </a:xfrm>
            <a:prstGeom prst="flowChartProcess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wiki</a:t>
              </a:r>
            </a:p>
          </p:txBody>
        </p:sp>
        <p:cxnSp>
          <p:nvCxnSpPr>
            <p:cNvPr id="33" name="Straight Connector 32"/>
            <p:cNvCxnSpPr>
              <a:stCxn id="21" idx="2"/>
              <a:endCxn id="23" idx="0"/>
            </p:cNvCxnSpPr>
            <p:nvPr/>
          </p:nvCxnSpPr>
          <p:spPr>
            <a:xfrm rot="5400000">
              <a:off x="7620000" y="3962400"/>
              <a:ext cx="304800" cy="4572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1" idx="2"/>
              <a:endCxn id="24" idx="0"/>
            </p:cNvCxnSpPr>
            <p:nvPr/>
          </p:nvCxnSpPr>
          <p:spPr>
            <a:xfrm rot="16200000" flipH="1">
              <a:off x="8077200" y="3962400"/>
              <a:ext cx="304800" cy="4572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3" idx="2"/>
              <a:endCxn id="25" idx="0"/>
            </p:cNvCxnSpPr>
            <p:nvPr/>
          </p:nvCxnSpPr>
          <p:spPr>
            <a:xfrm rot="5400000">
              <a:off x="7181850" y="4591050"/>
              <a:ext cx="381000" cy="3429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23" idx="2"/>
              <a:endCxn id="28" idx="0"/>
            </p:cNvCxnSpPr>
            <p:nvPr/>
          </p:nvCxnSpPr>
          <p:spPr>
            <a:xfrm rot="16200000" flipH="1">
              <a:off x="7486650" y="4629150"/>
              <a:ext cx="381000" cy="2667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4" idx="2"/>
              <a:endCxn id="29" idx="0"/>
            </p:cNvCxnSpPr>
            <p:nvPr/>
          </p:nvCxnSpPr>
          <p:spPr>
            <a:xfrm rot="16200000" flipH="1">
              <a:off x="8362950" y="4667250"/>
              <a:ext cx="3810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25" idx="2"/>
            </p:cNvCxnSpPr>
            <p:nvPr/>
          </p:nvCxnSpPr>
          <p:spPr>
            <a:xfrm rot="5400000">
              <a:off x="6953250" y="5238750"/>
              <a:ext cx="3048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5" idx="2"/>
            </p:cNvCxnSpPr>
            <p:nvPr/>
          </p:nvCxnSpPr>
          <p:spPr>
            <a:xfrm rot="16200000" flipH="1">
              <a:off x="7143750" y="5238750"/>
              <a:ext cx="3048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8" idx="2"/>
            </p:cNvCxnSpPr>
            <p:nvPr/>
          </p:nvCxnSpPr>
          <p:spPr>
            <a:xfrm rot="5400000">
              <a:off x="7562850" y="5238750"/>
              <a:ext cx="3048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8" idx="2"/>
            </p:cNvCxnSpPr>
            <p:nvPr/>
          </p:nvCxnSpPr>
          <p:spPr>
            <a:xfrm rot="16200000" flipH="1">
              <a:off x="7753350" y="5238750"/>
              <a:ext cx="3048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29" idx="2"/>
            </p:cNvCxnSpPr>
            <p:nvPr/>
          </p:nvCxnSpPr>
          <p:spPr>
            <a:xfrm rot="5400000">
              <a:off x="8401050" y="5238750"/>
              <a:ext cx="3048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29" idx="2"/>
            </p:cNvCxnSpPr>
            <p:nvPr/>
          </p:nvCxnSpPr>
          <p:spPr>
            <a:xfrm rot="16200000" flipH="1">
              <a:off x="8591550" y="5238750"/>
              <a:ext cx="304800" cy="19050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75000"/>
              <a:lumOff val="25000"/>
            </a:schemeClr>
          </a:solidFill>
        </a:ln>
      </a:spPr>
      <a:bodyPr rtlCol="0" anchor="ctr"/>
      <a:lstStyle>
        <a:defPPr algn="ctr"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>
              <a:lumMod val="75000"/>
              <a:lumOff val="2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1745</Words>
  <Application>Microsoft Office PowerPoint</Application>
  <PresentationFormat>On-screen Show (4:3)</PresentationFormat>
  <Paragraphs>545</Paragraphs>
  <Slides>31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Office Theme</vt:lpstr>
      <vt:lpstr>Equation</vt:lpstr>
      <vt:lpstr>Building Taxonomy of Web Search Intents  for Name Entity Queries</vt:lpstr>
      <vt:lpstr>Internet Services Research Center (ISRC)</vt:lpstr>
      <vt:lpstr>Traditional Web Search Result Page</vt:lpstr>
      <vt:lpstr>Richer Search Result Page</vt:lpstr>
      <vt:lpstr>Richer Search Result Page</vt:lpstr>
      <vt:lpstr>Richer Search Result Page</vt:lpstr>
      <vt:lpstr>Goal of this study</vt:lpstr>
      <vt:lpstr>Potential Applications</vt:lpstr>
      <vt:lpstr>Overview of Our Approach</vt:lpstr>
      <vt:lpstr>Road Map</vt:lpstr>
      <vt:lpstr>Represent Search Intents</vt:lpstr>
      <vt:lpstr>Most Popular Intent Phrases</vt:lpstr>
      <vt:lpstr>Road Map</vt:lpstr>
      <vt:lpstr>How to model intent(s) of a query?</vt:lpstr>
      <vt:lpstr>Relationship between Queries</vt:lpstr>
      <vt:lpstr>Relationship between intent phrases</vt:lpstr>
      <vt:lpstr>Building Taxonomy of Intent Phrases</vt:lpstr>
      <vt:lpstr>Approach 1: Directed Maximum Spanning Tree</vt:lpstr>
      <vt:lpstr>(continued)</vt:lpstr>
      <vt:lpstr>Approach 2: Hierarchical Agglomerative Clustering</vt:lpstr>
      <vt:lpstr>(continued)</vt:lpstr>
      <vt:lpstr>Comparison of DMST and HAC</vt:lpstr>
      <vt:lpstr>Baseline Approach: Pachinko Allocation Models</vt:lpstr>
      <vt:lpstr>Experiments</vt:lpstr>
      <vt:lpstr>Method of Evaluation</vt:lpstr>
      <vt:lpstr>Relationships between Queries</vt:lpstr>
      <vt:lpstr>Accuracy of Taxonomies</vt:lpstr>
      <vt:lpstr>Example Taxonomy</vt:lpstr>
      <vt:lpstr>Example Taxonomy</vt:lpstr>
      <vt:lpstr>Example Taxonomy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Automatically Extracting Structured Data for Web Search</dc:title>
  <dc:creator>Xiaoxin Yin</dc:creator>
  <cp:lastModifiedBy>Xiaoxin Yin</cp:lastModifiedBy>
  <cp:revision>640</cp:revision>
  <dcterms:created xsi:type="dcterms:W3CDTF">2006-08-16T00:00:00Z</dcterms:created>
  <dcterms:modified xsi:type="dcterms:W3CDTF">2010-04-27T01:31:31Z</dcterms:modified>
</cp:coreProperties>
</file>