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93" r:id="rId2"/>
    <p:sldId id="294" r:id="rId3"/>
    <p:sldId id="282" r:id="rId4"/>
    <p:sldId id="272" r:id="rId5"/>
    <p:sldId id="273" r:id="rId6"/>
    <p:sldId id="284" r:id="rId7"/>
    <p:sldId id="268" r:id="rId8"/>
    <p:sldId id="285" r:id="rId9"/>
    <p:sldId id="286" r:id="rId10"/>
    <p:sldId id="287" r:id="rId11"/>
    <p:sldId id="288" r:id="rId12"/>
    <p:sldId id="289" r:id="rId13"/>
    <p:sldId id="275" r:id="rId14"/>
    <p:sldId id="290" r:id="rId15"/>
    <p:sldId id="276" r:id="rId16"/>
    <p:sldId id="291" r:id="rId17"/>
    <p:sldId id="292" r:id="rId18"/>
    <p:sldId id="295" r:id="rId19"/>
    <p:sldId id="296" r:id="rId20"/>
    <p:sldId id="277" r:id="rId21"/>
    <p:sldId id="297" r:id="rId22"/>
    <p:sldId id="298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931" autoAdjust="0"/>
  </p:normalViewPr>
  <p:slideViewPr>
    <p:cSldViewPr>
      <p:cViewPr varScale="1">
        <p:scale>
          <a:sx n="92" d="100"/>
          <a:sy n="92" d="100"/>
        </p:scale>
        <p:origin x="-1196" y="-8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B903C8-7ADA-40EA-AAA9-AB9708A91B47}" type="datetimeFigureOut">
              <a:rPr lang="en-US" smtClean="0"/>
              <a:pPr/>
              <a:t>4/26/2010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8E918F-C611-4DC5-8B6D-6704A2750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the past several years, we have been dedicated to accelerating …</a:t>
            </a:r>
          </a:p>
          <a:p>
            <a:r>
              <a:rPr lang="en-US" dirty="0" smtClean="0"/>
              <a:t>We work closely with product teams, representing</a:t>
            </a:r>
            <a:r>
              <a:rPr lang="en-US" baseline="0" dirty="0" smtClean="0"/>
              <a:t> a new model for …</a:t>
            </a:r>
          </a:p>
          <a:p>
            <a:r>
              <a:rPr lang="en-US" baseline="0" dirty="0" smtClean="0"/>
              <a:t>Most of these papers have been shipped </a:t>
            </a:r>
            <a:r>
              <a:rPr lang="en-US" baseline="0" smtClean="0"/>
              <a:t>into products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907DDD-D5F5-4BDC-A0E4-DE9693AB78B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044" y="1344735"/>
            <a:ext cx="6995214" cy="747897"/>
          </a:xfrm>
        </p:spPr>
        <p:txBody>
          <a:bodyPr vert="horz" wrap="square" lIns="0" tIns="0" rIns="0" bIns="0" rtlCol="0" anchor="ctr" anchorCtr="0">
            <a:spAutoFit/>
          </a:bodyPr>
          <a:lstStyle>
            <a:lvl1pPr algn="l" defTabSz="1095375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5400" kern="1200" spc="-360" baseline="0" dirty="0">
                <a:ln w="3175">
                  <a:noFill/>
                </a:ln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Arial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7212" y="5030791"/>
            <a:ext cx="6994950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729456" y="3319952"/>
            <a:ext cx="7682119" cy="1384994"/>
          </a:xfrm>
        </p:spPr>
        <p:txBody>
          <a:bodyPr lIns="68589" tIns="34295" rIns="68589" bIns="34295" rtlCol="0" anchor="b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r" defTabSz="685864" rtl="0" eaLnBrk="1" latinLnBrk="0" hangingPunct="1">
              <a:spcBef>
                <a:spcPct val="20000"/>
              </a:spcBef>
              <a:buFont typeface="Arial" pitchFamily="34" charset="0"/>
              <a:buNone/>
              <a:defRPr kumimoji="0" lang="en-US" sz="8800" b="1" i="1" u="none" strike="noStrike" kern="600" cap="none" spc="-188" normalizeH="0" baseline="0" noProof="0" smtClean="0">
                <a:ln w="11430"/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57000"/>
                    </a:prstClr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9906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763000" cy="4983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mdb.com/name/nm2067953" TargetMode="External"/><Relationship Id="rId2" Type="http://schemas.openxmlformats.org/officeDocument/2006/relationships/hyperlink" Target="http://www.imdb.com/name/nm0000*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ast.fm/music/Britney+Spear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st.fm/music/*" TargetMode="External"/><Relationship Id="rId2" Type="http://schemas.openxmlformats.org/officeDocument/2006/relationships/hyperlink" Target="http://www.imdb.com/name/nm*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044" y="2033250"/>
            <a:ext cx="7904141" cy="2077492"/>
          </a:xfrm>
        </p:spPr>
        <p:txBody>
          <a:bodyPr/>
          <a:lstStyle/>
          <a:p>
            <a:r>
              <a:rPr lang="en-US" sz="4800" dirty="0" smtClean="0">
                <a:latin typeface="Segoe UI Semibold" pitchFamily="34" charset="0"/>
              </a:rPr>
              <a:t>Automatically Extracting Structured Data for Web Search 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endParaRPr lang="en-US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360" y="4272595"/>
            <a:ext cx="8750706" cy="2381950"/>
          </a:xfrm>
        </p:spPr>
        <p:txBody>
          <a:bodyPr/>
          <a:lstStyle/>
          <a:p>
            <a:pPr algn="r"/>
            <a:r>
              <a:rPr lang="en-US" dirty="0" smtClean="0">
                <a:solidFill>
                  <a:schemeClr val="tx2"/>
                </a:solidFill>
              </a:rPr>
              <a:t>Xiaoxin Yin, Wenzhao Tan, Xiao Li, Ethan Tu</a:t>
            </a:r>
          </a:p>
          <a:p>
            <a:pPr algn="r"/>
            <a:endParaRPr lang="en-US" dirty="0" smtClean="0">
              <a:solidFill>
                <a:schemeClr val="tx2"/>
              </a:solidFill>
            </a:endParaRPr>
          </a:p>
          <a:p>
            <a:pPr algn="r"/>
            <a:r>
              <a:rPr lang="en-US" dirty="0" smtClean="0">
                <a:solidFill>
                  <a:schemeClr val="tx2"/>
                </a:solidFill>
              </a:rPr>
              <a:t>Internet Services Research Center (ISRC)</a:t>
            </a:r>
          </a:p>
          <a:p>
            <a:pPr algn="r"/>
            <a:r>
              <a:rPr lang="en-US" dirty="0" smtClean="0">
                <a:solidFill>
                  <a:schemeClr val="tx2"/>
                </a:solidFill>
              </a:rPr>
              <a:t>Microsoft Research Redmond</a:t>
            </a:r>
          </a:p>
          <a:p>
            <a:pPr algn="r"/>
            <a:r>
              <a:rPr lang="en-US" sz="2800" dirty="0" smtClean="0">
                <a:solidFill>
                  <a:schemeClr val="tx2"/>
                </a:solidFill>
              </a:rPr>
              <a:t>http://research.microsoft.com/en-us/groups/isrc</a:t>
            </a:r>
            <a:endParaRPr lang="en-US" sz="2800" dirty="0">
              <a:solidFill>
                <a:schemeClr val="tx2"/>
              </a:solidFill>
            </a:endParaRPr>
          </a:p>
        </p:txBody>
      </p:sp>
      <p:pic>
        <p:nvPicPr>
          <p:cNvPr id="1026" name="Picture 2" descr="\\chunkaiwxps\_ckshare\isrc.logo\isrc.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5246" y="5425441"/>
            <a:ext cx="1377578" cy="1274399"/>
          </a:xfrm>
          <a:prstGeom prst="rect">
            <a:avLst/>
          </a:prstGeom>
          <a:noFill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5917" y="271273"/>
            <a:ext cx="1728665" cy="490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Procedure for finding URL patterns</a:t>
            </a:r>
          </a:p>
          <a:p>
            <a:pPr lvl="1"/>
            <a:r>
              <a:rPr lang="en-US" dirty="0" smtClean="0"/>
              <a:t>Iterate through a large sample of URLs in a domain</a:t>
            </a:r>
          </a:p>
          <a:p>
            <a:pPr lvl="1"/>
            <a:r>
              <a:rPr lang="en-US" dirty="0" smtClean="0"/>
              <a:t>For each URL </a:t>
            </a:r>
            <a:r>
              <a:rPr lang="en-US" i="1" dirty="0" smtClean="0"/>
              <a:t>u</a:t>
            </a:r>
            <a:r>
              <a:rPr lang="en-US" dirty="0" smtClean="0"/>
              <a:t>, if </a:t>
            </a:r>
            <a:r>
              <a:rPr lang="en-US" i="1" dirty="0" smtClean="0"/>
              <a:t>u</a:t>
            </a:r>
            <a:r>
              <a:rPr lang="en-US" dirty="0" smtClean="0"/>
              <a:t> cannot be matched with a pattern with at most one wildcard, generate new patterns with </a:t>
            </a:r>
            <a:r>
              <a:rPr lang="en-US" i="1" dirty="0" smtClean="0"/>
              <a:t>u</a:t>
            </a:r>
            <a:r>
              <a:rPr lang="en-US" dirty="0" smtClean="0"/>
              <a:t> and by compromising </a:t>
            </a:r>
            <a:r>
              <a:rPr lang="en-US" i="1" dirty="0" smtClean="0"/>
              <a:t>u</a:t>
            </a:r>
            <a:r>
              <a:rPr lang="en-US" dirty="0" smtClean="0"/>
              <a:t> with existing patterns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Prefer URL patterns that have high coverage and are specific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3657600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"/>
              </a:rPr>
              <a:t>http://www.imdb.com/name/nm0000*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4191000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"/>
              </a:rPr>
              <a:t>http://www.imdb.com/name/nm2067953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181600" y="3897868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"/>
              </a:rPr>
              <a:t>http://www.imdb.com/name/nm*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 rot="1606143">
            <a:off x="4642462" y="3886200"/>
            <a:ext cx="5334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rot="19590109">
            <a:off x="4650442" y="4188249"/>
            <a:ext cx="5334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5486400"/>
            <a:ext cx="6400800" cy="737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Coverage of URL patterns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Precision of URL patterns – </a:t>
            </a:r>
            <a:r>
              <a:rPr lang="en-US" sz="2800" dirty="0" smtClean="0"/>
              <a:t>If a pair of URLs belong to same pattern, how likely they have same format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38200" y="1706880"/>
          <a:ext cx="7010399" cy="1645920"/>
        </p:xfrm>
        <a:graphic>
          <a:graphicData uri="http://schemas.openxmlformats.org/drawingml/2006/table">
            <a:tbl>
              <a:tblPr/>
              <a:tblGrid>
                <a:gridCol w="2827263"/>
                <a:gridCol w="1169603"/>
                <a:gridCol w="1429515"/>
                <a:gridCol w="1584018"/>
              </a:tblGrid>
              <a:tr h="2159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kern="800" dirty="0">
                          <a:latin typeface="Times New Roman"/>
                          <a:ea typeface="SimSun"/>
                        </a:rPr>
                        <a:t>Category of queries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kern="800">
                          <a:latin typeface="Times New Roman"/>
                          <a:ea typeface="SimSun"/>
                        </a:rPr>
                        <a:t>#URLs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kern="800">
                          <a:latin typeface="Times New Roman"/>
                          <a:ea typeface="SimSun"/>
                        </a:rPr>
                        <a:t>#Patterns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kern="800">
                          <a:latin typeface="Times New Roman"/>
                          <a:ea typeface="SimSun"/>
                        </a:rPr>
                        <a:t>Coverage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</a:rPr>
                        <a:t>actor movies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</a:rPr>
                        <a:t>70750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</a:rPr>
                        <a:t>83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</a:rPr>
                        <a:t>89.72%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</a:rPr>
                        <a:t>musician songs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</a:rPr>
                        <a:t>55057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</a:rPr>
                        <a:t>153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</a:rPr>
                        <a:t>83.76%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</a:rPr>
                        <a:t>city tourism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</a:rPr>
                        <a:t>3234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</a:rPr>
                        <a:t>19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</a:rPr>
                        <a:t>52.50%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</a:rPr>
                        <a:t>national park lodging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</a:rPr>
                        <a:t>2383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</a:rPr>
                        <a:t>13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</a:rPr>
                        <a:t>50.10%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kern="800">
                          <a:latin typeface="Times New Roman"/>
                          <a:ea typeface="SimSun"/>
                        </a:rPr>
                        <a:t>Total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</a:rPr>
                        <a:t>131424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</a:rPr>
                        <a:t>268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</a:rPr>
                        <a:t>85.46%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2000" y="4495800"/>
          <a:ext cx="7086599" cy="1905000"/>
        </p:xfrm>
        <a:graphic>
          <a:graphicData uri="http://schemas.openxmlformats.org/drawingml/2006/table">
            <a:tbl>
              <a:tblPr/>
              <a:tblGrid>
                <a:gridCol w="2857994"/>
                <a:gridCol w="1182316"/>
                <a:gridCol w="1445053"/>
                <a:gridCol w="1601236"/>
              </a:tblGrid>
              <a:tr h="317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kern="800" dirty="0">
                          <a:latin typeface="Times New Roman"/>
                          <a:ea typeface="SimSun"/>
                        </a:rPr>
                        <a:t>Category of queries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kern="800">
                          <a:latin typeface="Times New Roman"/>
                          <a:ea typeface="SimSun"/>
                        </a:rPr>
                        <a:t>#pairs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kern="800">
                          <a:latin typeface="Times New Roman"/>
                          <a:ea typeface="SimSun"/>
                        </a:rPr>
                        <a:t>#correct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kern="800">
                          <a:latin typeface="Times New Roman"/>
                          <a:ea typeface="SimSun"/>
                        </a:rPr>
                        <a:t>Accuracy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</a:rPr>
                        <a:t>actor movies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</a:rPr>
                        <a:t>20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</a:rPr>
                        <a:t>20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</a:rPr>
                        <a:t>100%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</a:rPr>
                        <a:t>musician songs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</a:rPr>
                        <a:t>20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</a:rPr>
                        <a:t>20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</a:rPr>
                        <a:t>100%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</a:rPr>
                        <a:t>city tourism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</a:rPr>
                        <a:t>20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</a:rPr>
                        <a:t>18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</a:rPr>
                        <a:t>90%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</a:rPr>
                        <a:t>national park lodging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</a:rPr>
                        <a:t>20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</a:rPr>
                        <a:t>19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</a:rPr>
                        <a:t>95%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kern="800">
                          <a:latin typeface="Times New Roman"/>
                          <a:ea typeface="SimSun"/>
                        </a:rPr>
                        <a:t>Total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</a:rPr>
                        <a:t>80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</a:rPr>
                        <a:t>77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</a:rPr>
                        <a:t>96.25%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2: Extracting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Building wrappers for clicked items</a:t>
            </a:r>
          </a:p>
          <a:p>
            <a:pPr lvl="1"/>
            <a:r>
              <a:rPr lang="en-US" dirty="0" smtClean="0"/>
              <a:t>Adopt a HTML tag-path based approach</a:t>
            </a:r>
            <a:endParaRPr lang="en-US" dirty="0"/>
          </a:p>
          <a:p>
            <a:pPr lvl="2"/>
            <a:r>
              <a:rPr lang="en-US" dirty="0" smtClean="0"/>
              <a:t>Proposed by G. Miao et al. in WWW’09</a:t>
            </a:r>
          </a:p>
          <a:p>
            <a:pPr lvl="1"/>
            <a:r>
              <a:rPr lang="en-US" dirty="0" smtClean="0"/>
              <a:t>Given all clicked items in pages of a URL pattern</a:t>
            </a:r>
          </a:p>
          <a:p>
            <a:pPr lvl="2"/>
            <a:r>
              <a:rPr lang="en-US" dirty="0" smtClean="0"/>
              <a:t>Build a candidate wrapper for each clicked item</a:t>
            </a:r>
          </a:p>
          <a:p>
            <a:pPr lvl="2"/>
            <a:r>
              <a:rPr lang="en-US" dirty="0" smtClean="0"/>
              <a:t>Merge identical wrappers</a:t>
            </a:r>
          </a:p>
          <a:p>
            <a:pPr lvl="2"/>
            <a:r>
              <a:rPr lang="en-US" dirty="0" smtClean="0"/>
              <a:t>Only keep wrappers that can be applied to majority of pages, and can cover a significant portion of clicked items (&gt;5%)</a:t>
            </a:r>
          </a:p>
          <a:p>
            <a:r>
              <a:rPr lang="en-US" dirty="0" smtClean="0"/>
              <a:t>Building wrappers for entity names</a:t>
            </a:r>
          </a:p>
          <a:p>
            <a:pPr lvl="1"/>
            <a:r>
              <a:rPr lang="en-US" dirty="0" smtClean="0"/>
              <a:t>Adopt a similar approach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3: Noises in User Clicks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143000"/>
            <a:ext cx="4876800" cy="5334000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 smtClean="0"/>
              <a:t>Users may change their minds</a:t>
            </a:r>
          </a:p>
          <a:p>
            <a:r>
              <a:rPr lang="en-US" dirty="0" smtClean="0"/>
              <a:t>How to distinguish relevant and irrelevant items? 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5105400" y="1600200"/>
            <a:ext cx="3868747" cy="4724400"/>
            <a:chOff x="5105400" y="1600200"/>
            <a:chExt cx="3868747" cy="4724400"/>
          </a:xfrm>
        </p:grpSpPr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105400" y="1600200"/>
              <a:ext cx="3868747" cy="46811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854197" y="4606636"/>
              <a:ext cx="2996087" cy="17179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9" name="Group 28"/>
          <p:cNvGrpSpPr/>
          <p:nvPr/>
        </p:nvGrpSpPr>
        <p:grpSpPr>
          <a:xfrm>
            <a:off x="4965709" y="3822971"/>
            <a:ext cx="704956" cy="2143720"/>
            <a:chOff x="4965709" y="3822971"/>
            <a:chExt cx="704956" cy="2143720"/>
          </a:xfrm>
        </p:grpSpPr>
        <p:sp>
          <p:nvSpPr>
            <p:cNvPr id="8" name="Rectangle 7"/>
            <p:cNvSpPr/>
            <p:nvPr/>
          </p:nvSpPr>
          <p:spPr>
            <a:xfrm>
              <a:off x="5176058" y="3962400"/>
              <a:ext cx="494607" cy="357909"/>
            </a:xfrm>
            <a:prstGeom prst="rect">
              <a:avLst/>
            </a:prstGeom>
            <a:noFill/>
            <a:ln w="158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176058" y="4535055"/>
              <a:ext cx="494607" cy="1002145"/>
            </a:xfrm>
            <a:prstGeom prst="rect">
              <a:avLst/>
            </a:prstGeom>
            <a:noFill/>
            <a:ln w="158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176058" y="5608782"/>
              <a:ext cx="494607" cy="357909"/>
            </a:xfrm>
            <a:prstGeom prst="rect">
              <a:avLst/>
            </a:prstGeom>
            <a:noFill/>
            <a:ln w="158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ight Arrow 16"/>
            <p:cNvSpPr/>
            <p:nvPr/>
          </p:nvSpPr>
          <p:spPr>
            <a:xfrm rot="2673815">
              <a:off x="4965709" y="3822971"/>
              <a:ext cx="323279" cy="168689"/>
            </a:xfrm>
            <a:prstGeom prst="rightArrow">
              <a:avLst>
                <a:gd name="adj1" fmla="val 42000"/>
                <a:gd name="adj2" fmla="val 114000"/>
              </a:avLst>
            </a:prstGeom>
            <a:solidFill>
              <a:schemeClr val="bg1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ight Arrow 17"/>
            <p:cNvSpPr/>
            <p:nvPr/>
          </p:nvSpPr>
          <p:spPr>
            <a:xfrm rot="2673815">
              <a:off x="4965709" y="4432570"/>
              <a:ext cx="323279" cy="168689"/>
            </a:xfrm>
            <a:prstGeom prst="rightArrow">
              <a:avLst>
                <a:gd name="adj1" fmla="val 42000"/>
                <a:gd name="adj2" fmla="val 114000"/>
              </a:avLst>
            </a:prstGeom>
            <a:solidFill>
              <a:schemeClr val="bg1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ight Arrow 18"/>
            <p:cNvSpPr/>
            <p:nvPr/>
          </p:nvSpPr>
          <p:spPr>
            <a:xfrm rot="2673815">
              <a:off x="4965710" y="5499371"/>
              <a:ext cx="323279" cy="168689"/>
            </a:xfrm>
            <a:prstGeom prst="rightArrow">
              <a:avLst>
                <a:gd name="adj1" fmla="val 42000"/>
                <a:gd name="adj2" fmla="val 114000"/>
              </a:avLst>
            </a:prstGeom>
            <a:solidFill>
              <a:schemeClr val="bg1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6489708" y="2832370"/>
            <a:ext cx="1252655" cy="915285"/>
            <a:chOff x="6489708" y="2832370"/>
            <a:chExt cx="1252655" cy="915285"/>
          </a:xfrm>
        </p:grpSpPr>
        <p:sp>
          <p:nvSpPr>
            <p:cNvPr id="5" name="Rectangle 4"/>
            <p:cNvSpPr/>
            <p:nvPr/>
          </p:nvSpPr>
          <p:spPr>
            <a:xfrm>
              <a:off x="7507778" y="3031836"/>
              <a:ext cx="234585" cy="114531"/>
            </a:xfrm>
            <a:prstGeom prst="rect">
              <a:avLst/>
            </a:prstGeom>
            <a:noFill/>
            <a:ln w="158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6730538" y="3389745"/>
              <a:ext cx="282633" cy="143164"/>
            </a:xfrm>
            <a:prstGeom prst="rect">
              <a:avLst/>
            </a:prstGeom>
            <a:noFill/>
            <a:ln w="158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801196" y="3604491"/>
              <a:ext cx="282633" cy="143164"/>
            </a:xfrm>
            <a:prstGeom prst="rect">
              <a:avLst/>
            </a:prstGeom>
            <a:noFill/>
            <a:ln w="158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ight Arrow 19"/>
            <p:cNvSpPr/>
            <p:nvPr/>
          </p:nvSpPr>
          <p:spPr>
            <a:xfrm rot="2673815">
              <a:off x="7251710" y="2832370"/>
              <a:ext cx="323279" cy="168689"/>
            </a:xfrm>
            <a:prstGeom prst="rightArrow">
              <a:avLst>
                <a:gd name="adj1" fmla="val 42000"/>
                <a:gd name="adj2" fmla="val 114000"/>
              </a:avLst>
            </a:prstGeom>
            <a:solidFill>
              <a:schemeClr val="bg1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ight Arrow 20"/>
            <p:cNvSpPr/>
            <p:nvPr/>
          </p:nvSpPr>
          <p:spPr>
            <a:xfrm rot="2673815">
              <a:off x="6489708" y="3213370"/>
              <a:ext cx="323279" cy="168689"/>
            </a:xfrm>
            <a:prstGeom prst="rightArrow">
              <a:avLst>
                <a:gd name="adj1" fmla="val 42000"/>
                <a:gd name="adj2" fmla="val 114000"/>
              </a:avLst>
            </a:prstGeom>
            <a:solidFill>
              <a:schemeClr val="bg1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880110" y="4584971"/>
            <a:ext cx="1203719" cy="1596465"/>
            <a:chOff x="5880110" y="4584971"/>
            <a:chExt cx="1203719" cy="1596465"/>
          </a:xfrm>
        </p:grpSpPr>
        <p:sp>
          <p:nvSpPr>
            <p:cNvPr id="14" name="Rectangle 13"/>
            <p:cNvSpPr/>
            <p:nvPr/>
          </p:nvSpPr>
          <p:spPr>
            <a:xfrm>
              <a:off x="6165273" y="4749800"/>
              <a:ext cx="918556" cy="1431636"/>
            </a:xfrm>
            <a:prstGeom prst="rect">
              <a:avLst/>
            </a:prstGeom>
            <a:noFill/>
            <a:ln w="158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ight Arrow 21"/>
            <p:cNvSpPr/>
            <p:nvPr/>
          </p:nvSpPr>
          <p:spPr>
            <a:xfrm rot="2673815">
              <a:off x="5880110" y="4584971"/>
              <a:ext cx="323279" cy="168689"/>
            </a:xfrm>
            <a:prstGeom prst="rightArrow">
              <a:avLst>
                <a:gd name="adj1" fmla="val 42000"/>
                <a:gd name="adj2" fmla="val 114000"/>
              </a:avLst>
            </a:prstGeom>
            <a:solidFill>
              <a:schemeClr val="bg1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6184909" y="3899171"/>
            <a:ext cx="2806691" cy="421138"/>
            <a:chOff x="6184909" y="3899171"/>
            <a:chExt cx="2806691" cy="421138"/>
          </a:xfrm>
        </p:grpSpPr>
        <p:sp>
          <p:nvSpPr>
            <p:cNvPr id="11" name="Rectangle 10"/>
            <p:cNvSpPr/>
            <p:nvPr/>
          </p:nvSpPr>
          <p:spPr>
            <a:xfrm>
              <a:off x="6447905" y="4033982"/>
              <a:ext cx="1413164" cy="143164"/>
            </a:xfrm>
            <a:prstGeom prst="rect">
              <a:avLst/>
            </a:prstGeom>
            <a:noFill/>
            <a:ln w="158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447905" y="4248727"/>
              <a:ext cx="2543695" cy="71582"/>
            </a:xfrm>
            <a:prstGeom prst="rect">
              <a:avLst/>
            </a:prstGeom>
            <a:noFill/>
            <a:ln w="158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ight Arrow 22"/>
            <p:cNvSpPr/>
            <p:nvPr/>
          </p:nvSpPr>
          <p:spPr>
            <a:xfrm rot="2673815">
              <a:off x="6184909" y="3899171"/>
              <a:ext cx="323279" cy="168689"/>
            </a:xfrm>
            <a:prstGeom prst="rightArrow">
              <a:avLst>
                <a:gd name="adj1" fmla="val 42000"/>
                <a:gd name="adj2" fmla="val 114000"/>
              </a:avLst>
            </a:prstGeom>
            <a:solidFill>
              <a:schemeClr val="bg1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6946909" y="4584971"/>
            <a:ext cx="984818" cy="1596465"/>
            <a:chOff x="6946909" y="4584971"/>
            <a:chExt cx="984818" cy="1596465"/>
          </a:xfrm>
        </p:grpSpPr>
        <p:sp>
          <p:nvSpPr>
            <p:cNvPr id="15" name="Rectangle 14"/>
            <p:cNvSpPr/>
            <p:nvPr/>
          </p:nvSpPr>
          <p:spPr>
            <a:xfrm>
              <a:off x="7154487" y="4749800"/>
              <a:ext cx="777240" cy="1431636"/>
            </a:xfrm>
            <a:prstGeom prst="rect">
              <a:avLst/>
            </a:prstGeom>
            <a:noFill/>
            <a:ln w="158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ight Arrow 23"/>
            <p:cNvSpPr/>
            <p:nvPr/>
          </p:nvSpPr>
          <p:spPr>
            <a:xfrm rot="2673815">
              <a:off x="6946909" y="4584971"/>
              <a:ext cx="323279" cy="168689"/>
            </a:xfrm>
            <a:prstGeom prst="rightArrow">
              <a:avLst>
                <a:gd name="adj1" fmla="val 42000"/>
                <a:gd name="adj2" fmla="val 114000"/>
              </a:avLst>
            </a:prstGeom>
            <a:solidFill>
              <a:schemeClr val="bg1"/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5105400" y="1143000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User clicks for {Tom Hanks movies}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 dirty="0" smtClean="0"/>
              <a:t>Two items extracted by same wrapper are usually both relevant or both irrelevant </a:t>
            </a:r>
          </a:p>
          <a:p>
            <a:pPr lvl="1"/>
            <a:r>
              <a:rPr lang="en-US" sz="2600" dirty="0" smtClean="0"/>
              <a:t>Items extracted by same wrapper are usually of same type</a:t>
            </a:r>
          </a:p>
          <a:p>
            <a:r>
              <a:rPr lang="en-US" sz="3000" dirty="0" smtClean="0"/>
              <a:t>An item is likely to be relevant if clicked for a relevant query</a:t>
            </a:r>
          </a:p>
          <a:p>
            <a:pPr lvl="1"/>
            <a:r>
              <a:rPr lang="en-US" sz="2600" dirty="0" smtClean="0"/>
              <a:t>There is a good chance users don’t change their minds</a:t>
            </a:r>
          </a:p>
          <a:p>
            <a:r>
              <a:rPr lang="en-US" sz="3000" dirty="0" smtClean="0"/>
              <a:t>Different web sites often have same item for same entity</a:t>
            </a:r>
          </a:p>
          <a:p>
            <a:pPr lvl="1"/>
            <a:r>
              <a:rPr lang="en-US" dirty="0" smtClean="0"/>
              <a:t>Especially the most popular or latest items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763000" cy="4191000"/>
          </a:xfrm>
        </p:spPr>
        <p:txBody>
          <a:bodyPr>
            <a:normAutofit/>
          </a:bodyPr>
          <a:lstStyle/>
          <a:p>
            <a:r>
              <a:rPr lang="en-US" sz="2800" b="1" i="1" dirty="0" smtClean="0"/>
              <a:t>Authority Analyzer</a:t>
            </a:r>
            <a:r>
              <a:rPr lang="en-US" sz="2800" dirty="0" smtClean="0"/>
              <a:t> using graph regularization</a:t>
            </a:r>
          </a:p>
          <a:p>
            <a:pPr lvl="1"/>
            <a:r>
              <a:rPr lang="en-US" sz="2400" dirty="0" smtClean="0"/>
              <a:t>Build a graph with each node being an item</a:t>
            </a:r>
          </a:p>
          <a:p>
            <a:pPr lvl="1"/>
            <a:r>
              <a:rPr lang="en-US" sz="2400" dirty="0" smtClean="0"/>
              <a:t>An edge between each two items from same wrapper</a:t>
            </a:r>
          </a:p>
          <a:p>
            <a:pPr lvl="1"/>
            <a:r>
              <a:rPr lang="en-US" sz="2400" dirty="0" smtClean="0"/>
              <a:t>Some items are clicked (usually &lt;1%)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2800" dirty="0" smtClean="0"/>
              <a:t>Assign a relevance score to each node and minimize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982804" y="2992204"/>
            <a:ext cx="3540592" cy="970196"/>
            <a:chOff x="2839804" y="3297004"/>
            <a:chExt cx="3540592" cy="970196"/>
          </a:xfrm>
        </p:grpSpPr>
        <p:cxnSp>
          <p:nvCxnSpPr>
            <p:cNvPr id="5" name="Straight Connector 4"/>
            <p:cNvCxnSpPr>
              <a:stCxn id="16" idx="5"/>
              <a:endCxn id="17" idx="0"/>
            </p:cNvCxnSpPr>
            <p:nvPr/>
          </p:nvCxnSpPr>
          <p:spPr>
            <a:xfrm rot="16200000" flipH="1">
              <a:off x="2515954" y="3849454"/>
              <a:ext cx="741596" cy="93896"/>
            </a:xfrm>
            <a:prstGeom prst="line">
              <a:avLst/>
            </a:prstGeom>
            <a:ln w="15875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>
              <a:stCxn id="17" idx="0"/>
              <a:endCxn id="18" idx="2"/>
            </p:cNvCxnSpPr>
            <p:nvPr/>
          </p:nvCxnSpPr>
          <p:spPr>
            <a:xfrm rot="5400000" flipH="1" flipV="1">
              <a:off x="3009900" y="3695700"/>
              <a:ext cx="495300" cy="647700"/>
            </a:xfrm>
            <a:prstGeom prst="line">
              <a:avLst/>
            </a:prstGeom>
            <a:ln w="15875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>
              <a:stCxn id="18" idx="2"/>
              <a:endCxn id="16" idx="5"/>
            </p:cNvCxnSpPr>
            <p:nvPr/>
          </p:nvCxnSpPr>
          <p:spPr>
            <a:xfrm rot="10800000">
              <a:off x="2839804" y="3525604"/>
              <a:ext cx="741596" cy="246296"/>
            </a:xfrm>
            <a:prstGeom prst="line">
              <a:avLst/>
            </a:prstGeom>
            <a:ln w="15875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>
              <a:stCxn id="18" idx="6"/>
              <a:endCxn id="19" idx="4"/>
            </p:cNvCxnSpPr>
            <p:nvPr/>
          </p:nvCxnSpPr>
          <p:spPr>
            <a:xfrm flipV="1">
              <a:off x="3962400" y="3352800"/>
              <a:ext cx="952500" cy="419100"/>
            </a:xfrm>
            <a:prstGeom prst="line">
              <a:avLst/>
            </a:prstGeom>
            <a:ln w="15875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>
              <a:stCxn id="19" idx="4"/>
              <a:endCxn id="20" idx="2"/>
            </p:cNvCxnSpPr>
            <p:nvPr/>
          </p:nvCxnSpPr>
          <p:spPr>
            <a:xfrm rot="16200000" flipH="1">
              <a:off x="4914900" y="3352800"/>
              <a:ext cx="647700" cy="647700"/>
            </a:xfrm>
            <a:prstGeom prst="line">
              <a:avLst/>
            </a:prstGeom>
            <a:ln w="15875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18" idx="6"/>
              <a:endCxn id="20" idx="2"/>
            </p:cNvCxnSpPr>
            <p:nvPr/>
          </p:nvCxnSpPr>
          <p:spPr>
            <a:xfrm>
              <a:off x="3962400" y="3771900"/>
              <a:ext cx="1600200" cy="228600"/>
            </a:xfrm>
            <a:prstGeom prst="line">
              <a:avLst/>
            </a:prstGeom>
            <a:ln w="15875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20" idx="7"/>
              <a:endCxn id="21" idx="3"/>
            </p:cNvCxnSpPr>
            <p:nvPr/>
          </p:nvCxnSpPr>
          <p:spPr>
            <a:xfrm rot="5400000" flipH="1" flipV="1">
              <a:off x="5849704" y="3335104"/>
              <a:ext cx="568792" cy="492592"/>
            </a:xfrm>
            <a:prstGeom prst="line">
              <a:avLst/>
            </a:prstGeom>
            <a:ln w="15875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3657600" y="2667000"/>
            <a:ext cx="4191000" cy="1676400"/>
            <a:chOff x="2514600" y="3048000"/>
            <a:chExt cx="4191000" cy="1676400"/>
          </a:xfrm>
        </p:grpSpPr>
        <p:sp>
          <p:nvSpPr>
            <p:cNvPr id="16" name="Oval 15"/>
            <p:cNvSpPr/>
            <p:nvPr/>
          </p:nvSpPr>
          <p:spPr>
            <a:xfrm>
              <a:off x="2514600" y="3276600"/>
              <a:ext cx="381000" cy="3810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i="1" dirty="0" smtClean="0"/>
                <a:t>i</a:t>
              </a:r>
              <a:r>
                <a:rPr lang="en-US" baseline="-25000" dirty="0" smtClean="0"/>
                <a:t>1</a:t>
              </a:r>
              <a:endParaRPr lang="en-US" baseline="-25000" dirty="0"/>
            </a:p>
          </p:txBody>
        </p:sp>
        <p:sp>
          <p:nvSpPr>
            <p:cNvPr id="17" name="Oval 16"/>
            <p:cNvSpPr/>
            <p:nvPr/>
          </p:nvSpPr>
          <p:spPr>
            <a:xfrm>
              <a:off x="2743200" y="4343400"/>
              <a:ext cx="381000" cy="3810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i="1" dirty="0" smtClean="0"/>
                <a:t>i</a:t>
              </a:r>
              <a:r>
                <a:rPr lang="en-US" baseline="-25000" dirty="0" smtClean="0"/>
                <a:t>2</a:t>
              </a:r>
              <a:endParaRPr lang="en-US" baseline="-25000" dirty="0"/>
            </a:p>
          </p:txBody>
        </p:sp>
        <p:sp>
          <p:nvSpPr>
            <p:cNvPr id="18" name="Oval 17"/>
            <p:cNvSpPr/>
            <p:nvPr/>
          </p:nvSpPr>
          <p:spPr>
            <a:xfrm>
              <a:off x="3581400" y="3657600"/>
              <a:ext cx="381000" cy="3810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i="1" dirty="0" smtClean="0"/>
                <a:t>i</a:t>
              </a:r>
              <a:r>
                <a:rPr lang="en-US" baseline="-25000" dirty="0" smtClean="0"/>
                <a:t>3</a:t>
              </a:r>
              <a:endParaRPr lang="en-US" baseline="-25000" dirty="0"/>
            </a:p>
          </p:txBody>
        </p:sp>
        <p:sp>
          <p:nvSpPr>
            <p:cNvPr id="19" name="Oval 18"/>
            <p:cNvSpPr/>
            <p:nvPr/>
          </p:nvSpPr>
          <p:spPr>
            <a:xfrm>
              <a:off x="4724400" y="3048000"/>
              <a:ext cx="381000" cy="3810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i="1" dirty="0" smtClean="0"/>
                <a:t>i</a:t>
              </a:r>
              <a:r>
                <a:rPr lang="en-US" baseline="-25000" dirty="0" smtClean="0"/>
                <a:t>4</a:t>
              </a:r>
              <a:endParaRPr lang="en-US" baseline="-25000" dirty="0"/>
            </a:p>
          </p:txBody>
        </p:sp>
        <p:sp>
          <p:nvSpPr>
            <p:cNvPr id="20" name="Oval 19"/>
            <p:cNvSpPr/>
            <p:nvPr/>
          </p:nvSpPr>
          <p:spPr>
            <a:xfrm>
              <a:off x="5562600" y="3886200"/>
              <a:ext cx="381000" cy="3810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i="1" dirty="0" smtClean="0"/>
                <a:t>i</a:t>
              </a:r>
              <a:r>
                <a:rPr lang="en-US" baseline="-25000" dirty="0" smtClean="0"/>
                <a:t>5</a:t>
              </a:r>
              <a:endParaRPr lang="en-US" baseline="-25000" dirty="0"/>
            </a:p>
          </p:txBody>
        </p:sp>
        <p:sp>
          <p:nvSpPr>
            <p:cNvPr id="21" name="Oval 20"/>
            <p:cNvSpPr/>
            <p:nvPr/>
          </p:nvSpPr>
          <p:spPr>
            <a:xfrm>
              <a:off x="6324600" y="3048000"/>
              <a:ext cx="381000" cy="3810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i="1" dirty="0" smtClean="0"/>
                <a:t>i</a:t>
              </a:r>
              <a:r>
                <a:rPr lang="en-US" baseline="-25000" dirty="0" smtClean="0"/>
                <a:t>6</a:t>
              </a:r>
              <a:endParaRPr lang="en-US" baseline="-250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590800" y="2971800"/>
            <a:ext cx="5943600" cy="1808397"/>
            <a:chOff x="1447800" y="3297003"/>
            <a:chExt cx="5943600" cy="1808397"/>
          </a:xfrm>
        </p:grpSpPr>
        <p:sp>
          <p:nvSpPr>
            <p:cNvPr id="13" name="Oval 12"/>
            <p:cNvSpPr/>
            <p:nvPr/>
          </p:nvSpPr>
          <p:spPr>
            <a:xfrm>
              <a:off x="1447800" y="38862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/>
                <a:t>W</a:t>
              </a:r>
              <a:r>
                <a:rPr lang="en-US" baseline="-25000" dirty="0" smtClean="0"/>
                <a:t>1</a:t>
              </a:r>
              <a:endParaRPr lang="en-US" baseline="-25000" dirty="0"/>
            </a:p>
          </p:txBody>
        </p:sp>
        <p:sp>
          <p:nvSpPr>
            <p:cNvPr id="14" name="Oval 13"/>
            <p:cNvSpPr/>
            <p:nvPr/>
          </p:nvSpPr>
          <p:spPr>
            <a:xfrm>
              <a:off x="4419600" y="45720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/>
                <a:t>W</a:t>
              </a:r>
              <a:r>
                <a:rPr lang="en-US" baseline="-25000" dirty="0" smtClean="0"/>
                <a:t>2</a:t>
              </a:r>
              <a:endParaRPr lang="en-US" baseline="-25000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6858000" y="38862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/>
                <a:t>W</a:t>
              </a:r>
              <a:r>
                <a:rPr lang="en-US" baseline="-25000" dirty="0" smtClean="0"/>
                <a:t>3</a:t>
              </a:r>
              <a:endParaRPr lang="en-US" baseline="-25000" dirty="0"/>
            </a:p>
          </p:txBody>
        </p:sp>
        <p:cxnSp>
          <p:nvCxnSpPr>
            <p:cNvPr id="22" name="Straight Connector 21"/>
            <p:cNvCxnSpPr>
              <a:stCxn id="13" idx="7"/>
              <a:endCxn id="16" idx="2"/>
            </p:cNvCxnSpPr>
            <p:nvPr/>
          </p:nvCxnSpPr>
          <p:spPr>
            <a:xfrm rot="5400000" flipH="1" flipV="1">
              <a:off x="1922135" y="3371851"/>
              <a:ext cx="573415" cy="611515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13" idx="6"/>
              <a:endCxn id="18" idx="2"/>
            </p:cNvCxnSpPr>
            <p:nvPr/>
          </p:nvCxnSpPr>
          <p:spPr>
            <a:xfrm flipV="1">
              <a:off x="1981200" y="3771900"/>
              <a:ext cx="1600200" cy="38100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13" idx="5"/>
              <a:endCxn id="17" idx="2"/>
            </p:cNvCxnSpPr>
            <p:nvPr/>
          </p:nvCxnSpPr>
          <p:spPr>
            <a:xfrm rot="16200000" flipH="1">
              <a:off x="2265035" y="3979534"/>
              <a:ext cx="116215" cy="840115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18" idx="5"/>
              <a:endCxn id="14" idx="1"/>
            </p:cNvCxnSpPr>
            <p:nvPr/>
          </p:nvCxnSpPr>
          <p:spPr>
            <a:xfrm rot="16200000" flipH="1">
              <a:off x="3830404" y="3982803"/>
              <a:ext cx="743511" cy="591111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14" idx="0"/>
              <a:endCxn id="19" idx="4"/>
            </p:cNvCxnSpPr>
            <p:nvPr/>
          </p:nvCxnSpPr>
          <p:spPr>
            <a:xfrm rot="5400000" flipH="1" flipV="1">
              <a:off x="4191000" y="3848100"/>
              <a:ext cx="1219200" cy="22860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14" idx="7"/>
              <a:endCxn id="20" idx="3"/>
            </p:cNvCxnSpPr>
            <p:nvPr/>
          </p:nvCxnSpPr>
          <p:spPr>
            <a:xfrm rot="5400000" flipH="1" flipV="1">
              <a:off x="4989185" y="4020905"/>
              <a:ext cx="514911" cy="743511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20" idx="6"/>
              <a:endCxn id="15" idx="2"/>
            </p:cNvCxnSpPr>
            <p:nvPr/>
          </p:nvCxnSpPr>
          <p:spPr>
            <a:xfrm>
              <a:off x="5943600" y="4000500"/>
              <a:ext cx="914400" cy="15240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21" idx="5"/>
              <a:endCxn id="15" idx="1"/>
            </p:cNvCxnSpPr>
            <p:nvPr/>
          </p:nvCxnSpPr>
          <p:spPr>
            <a:xfrm rot="16200000" flipH="1">
              <a:off x="6459304" y="3487503"/>
              <a:ext cx="667311" cy="286311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Right Arrow 29"/>
          <p:cNvSpPr/>
          <p:nvPr/>
        </p:nvSpPr>
        <p:spPr>
          <a:xfrm rot="2673815">
            <a:off x="3702612" y="3856939"/>
            <a:ext cx="323279" cy="168689"/>
          </a:xfrm>
          <a:prstGeom prst="rightArrow">
            <a:avLst>
              <a:gd name="adj1" fmla="val 42000"/>
              <a:gd name="adj2" fmla="val 114000"/>
            </a:avLst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5181600"/>
            <a:ext cx="5486400" cy="753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TextBox 41"/>
          <p:cNvSpPr txBox="1"/>
          <p:nvPr/>
        </p:nvSpPr>
        <p:spPr>
          <a:xfrm>
            <a:off x="1143000" y="6107668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Discrepancy between neighbor nodes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5181600" y="6107668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Discrepancy between nodes and labels</a:t>
            </a:r>
            <a:endParaRPr lang="en-US" dirty="0"/>
          </a:p>
        </p:txBody>
      </p:sp>
      <p:sp>
        <p:nvSpPr>
          <p:cNvPr id="44" name="Up Arrow 43"/>
          <p:cNvSpPr/>
          <p:nvPr/>
        </p:nvSpPr>
        <p:spPr>
          <a:xfrm rot="1441021">
            <a:off x="3429000" y="5824527"/>
            <a:ext cx="228600" cy="304800"/>
          </a:xfrm>
          <a:prstGeom prst="upArrow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Up Arrow 44"/>
          <p:cNvSpPr/>
          <p:nvPr/>
        </p:nvSpPr>
        <p:spPr>
          <a:xfrm rot="19662246">
            <a:off x="6489456" y="5834073"/>
            <a:ext cx="228600" cy="304800"/>
          </a:xfrm>
          <a:prstGeom prst="upArrow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2" grpId="0"/>
      <p:bldP spid="43" grpId="0"/>
      <p:bldP spid="44" grpId="0" animBg="1"/>
      <p:bldP spid="4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formula is similar to </a:t>
            </a:r>
            <a:r>
              <a:rPr lang="en-US" i="1" dirty="0" smtClean="0"/>
              <a:t>Graph Regularization</a:t>
            </a:r>
            <a:r>
              <a:rPr lang="en-US" dirty="0" smtClean="0"/>
              <a:t> proposed by D. Zhou et al. in NIPS’03</a:t>
            </a:r>
          </a:p>
          <a:p>
            <a:pPr lvl="1">
              <a:buNone/>
            </a:pPr>
            <a:r>
              <a:rPr lang="en-US" dirty="0" smtClean="0"/>
              <a:t>Their formula:</a:t>
            </a:r>
          </a:p>
          <a:p>
            <a:pPr lvl="1">
              <a:buNone/>
            </a:pPr>
            <a:endParaRPr lang="en-US" sz="1200" dirty="0" smtClean="0"/>
          </a:p>
          <a:p>
            <a:pPr lvl="1">
              <a:buNone/>
            </a:pPr>
            <a:r>
              <a:rPr lang="en-US" dirty="0" smtClean="0"/>
              <a:t>Our formula: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Major difference: We assign weight to each item according to #click it receives, because a heavily clicked item is more important</a:t>
            </a:r>
          </a:p>
          <a:p>
            <a:pPr lvl="1"/>
            <a:r>
              <a:rPr lang="en-US" dirty="0" smtClean="0"/>
              <a:t>Weights of items are stored in 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Λ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904565"/>
            <a:ext cx="5562600" cy="763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90850" y="2169176"/>
            <a:ext cx="5010150" cy="650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iterative approach is proved to converge to optimal solution</a:t>
            </a:r>
          </a:p>
          <a:p>
            <a:pPr lvl="1"/>
            <a:r>
              <a:rPr lang="en-US" dirty="0" smtClean="0"/>
              <a:t>Proof is similar to that by D. Zhou et al.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Suppose there are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wrappers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…,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items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…,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Each wrapper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w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provides a set of items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), and let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be a  matrix so that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equals 1 if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is in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and 0 otherwise. Let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B = D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–½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W. 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Algorithm:</a:t>
            </a:r>
          </a:p>
          <a:p>
            <a:pPr lvl="1"/>
            <a:endParaRPr lang="en-US" dirty="0"/>
          </a:p>
        </p:txBody>
      </p:sp>
      <p:pic>
        <p:nvPicPr>
          <p:cNvPr id="31757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2988" y="4373966"/>
            <a:ext cx="1756612" cy="762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8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2800" y="5059767"/>
            <a:ext cx="2971800" cy="891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9" name="Picture 1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67000" y="5974167"/>
            <a:ext cx="2819400" cy="350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Search trails: From </a:t>
            </a:r>
            <a:r>
              <a:rPr lang="en-US" dirty="0" err="1" smtClean="0"/>
              <a:t>Bing’s</a:t>
            </a:r>
            <a:r>
              <a:rPr lang="en-US" dirty="0" smtClean="0"/>
              <a:t> search logs from April to August, 2009</a:t>
            </a:r>
          </a:p>
          <a:p>
            <a:r>
              <a:rPr lang="en-US" dirty="0" smtClean="0"/>
              <a:t>Entities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2895600"/>
          <a:ext cx="6324600" cy="1920240"/>
        </p:xfrm>
        <a:graphic>
          <a:graphicData uri="http://schemas.openxmlformats.org/drawingml/2006/table">
            <a:tbl>
              <a:tblPr/>
              <a:tblGrid>
                <a:gridCol w="1517644"/>
                <a:gridCol w="1406914"/>
                <a:gridCol w="3400042"/>
              </a:tblGrid>
              <a:tr h="27380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"/>
                        </a:spcAft>
                      </a:pPr>
                      <a:r>
                        <a:rPr lang="en-US" sz="1800" i="1" kern="800" dirty="0">
                          <a:latin typeface="Times New Roman"/>
                          <a:ea typeface="SimSun"/>
                        </a:rPr>
                        <a:t>Class of entity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"/>
                        </a:spcAft>
                      </a:pPr>
                      <a:r>
                        <a:rPr lang="en-US" sz="1800" i="1" kern="800" dirty="0">
                          <a:latin typeface="Times New Roman"/>
                          <a:ea typeface="SimSun"/>
                        </a:rPr>
                        <a:t>Num. Entity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3175" algn="ctr">
                        <a:spcBef>
                          <a:spcPts val="0"/>
                        </a:spcBef>
                        <a:spcAft>
                          <a:spcPts val="100"/>
                        </a:spcAft>
                      </a:pPr>
                      <a:r>
                        <a:rPr lang="en-US" sz="1800" i="1" kern="800">
                          <a:latin typeface="Times New Roman"/>
                          <a:ea typeface="SimSun"/>
                        </a:rPr>
                        <a:t>Wikipedia categories or Web source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7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</a:rPr>
                        <a:t>actors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</a:rPr>
                        <a:t>19432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3175" algn="ctr">
                        <a:spcBef>
                          <a:spcPts val="0"/>
                        </a:spcBef>
                        <a:spcAft>
                          <a:spcPts val="10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</a:rPr>
                        <a:t>*_</a:t>
                      </a:r>
                      <a:r>
                        <a:rPr lang="en-US" sz="1800" kern="800" dirty="0" err="1">
                          <a:latin typeface="Times New Roman"/>
                          <a:ea typeface="SimSun"/>
                        </a:rPr>
                        <a:t>film_actors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53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</a:rPr>
                        <a:t>musicians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</a:rPr>
                        <a:t>21091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3175" algn="ctr">
                        <a:spcBef>
                          <a:spcPts val="0"/>
                        </a:spcBef>
                        <a:spcAft>
                          <a:spcPts val="10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</a:rPr>
                        <a:t>*_</a:t>
                      </a:r>
                      <a:r>
                        <a:rPr lang="en-US" sz="1800" kern="800" dirty="0" err="1">
                          <a:latin typeface="Times New Roman"/>
                          <a:ea typeface="SimSun"/>
                        </a:rPr>
                        <a:t>female_singers</a:t>
                      </a:r>
                      <a:r>
                        <a:rPr lang="en-US" sz="1800" kern="800" dirty="0">
                          <a:latin typeface="Times New Roman"/>
                          <a:ea typeface="SimSun"/>
                        </a:rPr>
                        <a:t>, *_</a:t>
                      </a:r>
                      <a:r>
                        <a:rPr lang="en-US" sz="1800" kern="800" dirty="0" err="1">
                          <a:latin typeface="Times New Roman"/>
                          <a:ea typeface="SimSun"/>
                        </a:rPr>
                        <a:t>male_singers</a:t>
                      </a:r>
                      <a:r>
                        <a:rPr lang="en-US" sz="1800" kern="800" dirty="0">
                          <a:latin typeface="Times New Roman"/>
                          <a:ea typeface="SimSun"/>
                        </a:rPr>
                        <a:t>, </a:t>
                      </a:r>
                      <a:r>
                        <a:rPr lang="en-US" sz="1800" kern="800" dirty="0" err="1">
                          <a:latin typeface="Times New Roman"/>
                          <a:ea typeface="SimSun"/>
                        </a:rPr>
                        <a:t>music_groups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53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</a:rPr>
                        <a:t>cities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</a:rPr>
                        <a:t>1000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3175" algn="ctr">
                        <a:spcBef>
                          <a:spcPts val="0"/>
                        </a:spcBef>
                        <a:spcAft>
                          <a:spcPts val="10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</a:rPr>
                        <a:t>www.tiptopglobe.com/biggest-cities-world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7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"/>
                        </a:spcAft>
                      </a:pPr>
                      <a:r>
                        <a:rPr lang="en-US" sz="1800" kern="800">
                          <a:latin typeface="Times New Roman"/>
                          <a:ea typeface="SimSun"/>
                        </a:rPr>
                        <a:t>national parks</a:t>
                      </a:r>
                      <a:endParaRPr lang="en-US" sz="18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</a:rPr>
                        <a:t>2337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3175" algn="ctr">
                        <a:spcBef>
                          <a:spcPts val="0"/>
                        </a:spcBef>
                        <a:spcAft>
                          <a:spcPts val="100"/>
                        </a:spcAft>
                      </a:pPr>
                      <a:r>
                        <a:rPr lang="en-US" sz="1800" kern="800" dirty="0">
                          <a:latin typeface="Times New Roman"/>
                          <a:ea typeface="SimSun"/>
                        </a:rPr>
                        <a:t>*_</a:t>
                      </a:r>
                      <a:r>
                        <a:rPr lang="en-US" sz="1800" kern="800" dirty="0" err="1">
                          <a:latin typeface="Times New Roman"/>
                          <a:ea typeface="SimSun"/>
                        </a:rPr>
                        <a:t>national_parks</a:t>
                      </a:r>
                      <a:r>
                        <a:rPr lang="en-US" sz="1800" kern="800" dirty="0">
                          <a:latin typeface="Times New Roman"/>
                          <a:ea typeface="SimSun"/>
                        </a:rPr>
                        <a:t>, </a:t>
                      </a:r>
                      <a:r>
                        <a:rPr lang="en-US" sz="1800" kern="800" dirty="0" err="1">
                          <a:latin typeface="Times New Roman"/>
                          <a:ea typeface="SimSun"/>
                        </a:rPr>
                        <a:t>national_parks</a:t>
                      </a:r>
                      <a:r>
                        <a:rPr lang="en-US" sz="1800" kern="800" dirty="0">
                          <a:latin typeface="Times New Roman"/>
                          <a:ea typeface="SimSun"/>
                        </a:rPr>
                        <a:t>_*</a:t>
                      </a:r>
                      <a:endParaRPr lang="en-US" sz="1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Measured by Mechanical Turk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example question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1828800"/>
            <a:ext cx="55626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838200"/>
          </a:xfrm>
        </p:spPr>
        <p:txBody>
          <a:bodyPr>
            <a:normAutofit fontScale="90000"/>
          </a:bodyPr>
          <a:lstStyle/>
          <a:p>
            <a:r>
              <a:rPr lang="en-US" sz="4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Semibold" pitchFamily="34" charset="0"/>
              </a:rPr>
              <a:t>Internet Services Research Center (ISRC)</a:t>
            </a:r>
            <a:endParaRPr lang="en-US" sz="4200" dirty="0">
              <a:solidFill>
                <a:schemeClr val="tx1">
                  <a:lumMod val="75000"/>
                  <a:lumOff val="25000"/>
                </a:schemeClr>
              </a:solidFill>
              <a:latin typeface="Segoe UI Semi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838200"/>
            <a:ext cx="8686800" cy="2286000"/>
          </a:xfrm>
        </p:spPr>
        <p:txBody>
          <a:bodyPr>
            <a:normAutofit/>
          </a:bodyPr>
          <a:lstStyle/>
          <a:p>
            <a:pPr lvl="0"/>
            <a:r>
              <a:rPr lang="en-US" sz="2400" dirty="0" smtClean="0"/>
              <a:t>Advancing the state of the art in online services</a:t>
            </a:r>
          </a:p>
          <a:p>
            <a:pPr lvl="0"/>
            <a:r>
              <a:rPr lang="en-US" sz="2400" dirty="0" smtClean="0"/>
              <a:t>Dedicated to accelerating innovations in search and ad technologies</a:t>
            </a:r>
          </a:p>
          <a:p>
            <a:pPr lvl="0"/>
            <a:r>
              <a:rPr lang="en-US" sz="2400" dirty="0" smtClean="0"/>
              <a:t>Representing a new model for moving technologies quickly from research projects to improved products and </a:t>
            </a:r>
            <a:r>
              <a:rPr lang="en-US" sz="2400" dirty="0" smtClean="0"/>
              <a:t>services</a:t>
            </a:r>
            <a:endParaRPr lang="en-US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Segoe UI Semibold" pitchFamily="34" charset="0"/>
            </a:endParaRPr>
          </a:p>
          <a:p>
            <a:pPr marL="517525" lvl="1" indent="0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43036588"/>
              </p:ext>
            </p:extLst>
          </p:nvPr>
        </p:nvGraphicFramePr>
        <p:xfrm>
          <a:off x="291275" y="3048000"/>
          <a:ext cx="8653182" cy="3363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027"/>
                <a:gridCol w="4369155"/>
              </a:tblGrid>
              <a:tr h="391315">
                <a:tc>
                  <a:txBody>
                    <a:bodyPr/>
                    <a:lstStyle/>
                    <a:p>
                      <a:r>
                        <a:rPr lang="en-US" sz="20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Thursday, 04/29/2010</a:t>
                      </a:r>
                      <a:endParaRPr lang="en-US" sz="2000" baseline="0" dirty="0">
                        <a:solidFill>
                          <a:srgbClr val="FF0000"/>
                        </a:solidFill>
                      </a:endParaRPr>
                    </a:p>
                  </a:txBody>
                  <a:tcPr marL="68598" marR="68598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Friday, 04/30/2010</a:t>
                      </a:r>
                    </a:p>
                  </a:txBody>
                  <a:tcPr marL="68598" marR="68598">
                    <a:solidFill>
                      <a:srgbClr val="FFC000"/>
                    </a:solidFill>
                  </a:tcPr>
                </a:tc>
              </a:tr>
              <a:tr h="1555661">
                <a:tc>
                  <a:txBody>
                    <a:bodyPr/>
                    <a:lstStyle/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10:30~12:00pm: Data Analysis &amp; Efficiency</a:t>
                      </a:r>
                    </a:p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600" b="1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u="sng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Distributed Nonnegative Matrix Factorization for Web-Scale Dyadic Data Analysis on </a:t>
                      </a:r>
                      <a:r>
                        <a:rPr lang="en-US" sz="1600" b="1" u="sng" kern="1200" baseline="0" dirty="0" err="1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MapReduce</a:t>
                      </a:r>
                      <a:endParaRPr lang="en-US" sz="1600" b="1" u="sng" kern="1200" baseline="0" dirty="0" smtClean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98" marR="68598"/>
                </a:tc>
                <a:tc>
                  <a:txBody>
                    <a:bodyPr/>
                    <a:lstStyle/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11:00~12:30pm: Query Analysis</a:t>
                      </a:r>
                    </a:p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200" b="1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Exploring Web Scale Language Models for Search Query Processing </a:t>
                      </a:r>
                      <a:r>
                        <a:rPr lang="en-US" sz="16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(Come see our live demos at exhibition!)</a:t>
                      </a:r>
                    </a:p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600" b="1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Building Taxonomy of Web Search Intents for Name Entity Queries</a:t>
                      </a:r>
                    </a:p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600" b="1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Optimal Rare Query Suggestion With Implicit User Feedback</a:t>
                      </a:r>
                    </a:p>
                  </a:txBody>
                  <a:tcPr marL="68598" marR="68598"/>
                </a:tc>
              </a:tr>
              <a:tr h="894235">
                <a:tc>
                  <a:txBody>
                    <a:bodyPr/>
                    <a:lstStyle/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1:30~3:00pm: Information Extraction</a:t>
                      </a:r>
                    </a:p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600" b="1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Automatic Extraction of Clickable Structured Web  Contents for Name Entity Queries</a:t>
                      </a:r>
                    </a:p>
                  </a:txBody>
                  <a:tcPr marL="68598" marR="68598"/>
                </a:tc>
                <a:tc>
                  <a:txBody>
                    <a:bodyPr/>
                    <a:lstStyle/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1:30~3:00pm: Infrastructure 2</a:t>
                      </a:r>
                    </a:p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200" b="1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600" b="1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0-Cost </a:t>
                      </a:r>
                      <a:r>
                        <a:rPr lang="en-US" sz="1600" b="1" kern="1200" baseline="0" dirty="0" err="1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Semisupervised</a:t>
                      </a:r>
                      <a:r>
                        <a:rPr lang="en-US" sz="1600" b="1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baseline="0" dirty="0" err="1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Bot</a:t>
                      </a:r>
                      <a:r>
                        <a:rPr lang="en-US" sz="1600" b="1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Detection for Search Engines</a:t>
                      </a:r>
                    </a:p>
                  </a:txBody>
                  <a:tcPr marL="68598" marR="68598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Accuracy &amp; Data Amount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3809999"/>
          </a:xfrm>
        </p:spPr>
        <p:txBody>
          <a:bodyPr>
            <a:normAutofit/>
          </a:bodyPr>
          <a:lstStyle/>
          <a:p>
            <a:r>
              <a:rPr lang="en-US" dirty="0" smtClean="0"/>
              <a:t>&gt; 97% average accuracy of top items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2600" dirty="0" smtClean="0"/>
              <a:t>Extract 100 – 10000 times data than those clicked by users</a:t>
            </a:r>
          </a:p>
          <a:p>
            <a:pPr lvl="1"/>
            <a:r>
              <a:rPr lang="en-US" sz="2200" dirty="0" smtClean="0"/>
              <a:t>especially useful for tail queries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38200" y="1600200"/>
          <a:ext cx="7010400" cy="2011680"/>
        </p:xfrm>
        <a:graphic>
          <a:graphicData uri="http://schemas.openxmlformats.org/drawingml/2006/table">
            <a:tbl>
              <a:tblPr/>
              <a:tblGrid>
                <a:gridCol w="1128368"/>
                <a:gridCol w="1233832"/>
                <a:gridCol w="1479856"/>
                <a:gridCol w="1187144"/>
                <a:gridCol w="1981200"/>
              </a:tblGrid>
              <a:tr h="304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kern="800" dirty="0" smtClean="0">
                          <a:latin typeface="Times New Roman"/>
                          <a:ea typeface="SimSun"/>
                        </a:rPr>
                        <a:t>Top-k avg.</a:t>
                      </a:r>
                      <a:endParaRPr lang="en-US" sz="1600" i="1" kern="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kern="800" dirty="0">
                          <a:latin typeface="Times New Roman"/>
                          <a:ea typeface="SimSun"/>
                        </a:rPr>
                        <a:t>Actor movies</a:t>
                      </a:r>
                      <a:endParaRPr lang="en-US" sz="1600" i="1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kern="800" dirty="0">
                          <a:latin typeface="Times New Roman"/>
                          <a:ea typeface="SimSun"/>
                        </a:rPr>
                        <a:t>Musician songs</a:t>
                      </a:r>
                      <a:endParaRPr lang="en-US" sz="1600" i="1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kern="800" dirty="0">
                          <a:latin typeface="Times New Roman"/>
                          <a:ea typeface="SimSun"/>
                        </a:rPr>
                        <a:t>City tourism</a:t>
                      </a:r>
                      <a:endParaRPr lang="en-US" sz="1600" i="1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kern="800" dirty="0">
                          <a:latin typeface="Times New Roman"/>
                          <a:ea typeface="SimSun"/>
                        </a:rPr>
                        <a:t>National park lodging</a:t>
                      </a:r>
                      <a:endParaRPr lang="en-US" sz="1600" i="1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98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u="none" kern="800" dirty="0">
                          <a:latin typeface="Times New Roman"/>
                          <a:ea typeface="SimSun"/>
                        </a:rPr>
                        <a:t>1</a:t>
                      </a:r>
                      <a:endParaRPr lang="en-US" sz="1600" i="1" u="none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.970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.978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1.00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1.00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98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u="none" kern="800" dirty="0">
                          <a:latin typeface="Times New Roman"/>
                          <a:ea typeface="SimSun"/>
                        </a:rPr>
                        <a:t>2</a:t>
                      </a:r>
                      <a:endParaRPr lang="en-US" sz="1600" i="1" u="none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.964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.984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1.00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.978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98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u="none" kern="800" dirty="0">
                          <a:latin typeface="Times New Roman"/>
                          <a:ea typeface="SimSun"/>
                        </a:rPr>
                        <a:t>3</a:t>
                      </a:r>
                      <a:endParaRPr lang="en-US" sz="1600" i="1" u="none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.959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.982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1.00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.978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98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u="none" kern="800" dirty="0">
                          <a:latin typeface="Times New Roman"/>
                          <a:ea typeface="SimSun"/>
                        </a:rPr>
                        <a:t>4</a:t>
                      </a:r>
                      <a:endParaRPr lang="en-US" sz="1600" i="1" u="none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.962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.981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.990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.960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98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u="none" kern="800" dirty="0">
                          <a:latin typeface="Times New Roman"/>
                          <a:ea typeface="SimSun"/>
                        </a:rPr>
                        <a:t>5</a:t>
                      </a:r>
                      <a:endParaRPr lang="en-US" sz="1600" i="1" u="none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.967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.978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.992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.954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kern="800" dirty="0" smtClean="0">
                          <a:latin typeface="Times New Roman"/>
                          <a:ea typeface="SimSun"/>
                        </a:rPr>
                        <a:t>User clicked</a:t>
                      </a:r>
                      <a:endParaRPr lang="en-US" sz="1600" i="1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.713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.527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.770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.842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 smtClean="0">
                          <a:latin typeface="Times New Roman"/>
                          <a:ea typeface="SimSun"/>
                        </a:rPr>
                        <a:t>Extracted</a:t>
                      </a:r>
                      <a:endParaRPr lang="en-US" sz="1600" i="1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.735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.747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.780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.932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62000" y="4953000"/>
          <a:ext cx="7772398" cy="1322508"/>
        </p:xfrm>
        <a:graphic>
          <a:graphicData uri="http://schemas.openxmlformats.org/drawingml/2006/table">
            <a:tbl>
              <a:tblPr/>
              <a:tblGrid>
                <a:gridCol w="1261515"/>
                <a:gridCol w="813260"/>
                <a:gridCol w="744625"/>
                <a:gridCol w="883496"/>
                <a:gridCol w="716704"/>
                <a:gridCol w="762000"/>
                <a:gridCol w="685800"/>
                <a:gridCol w="1090137"/>
                <a:gridCol w="814861"/>
              </a:tblGrid>
              <a:tr h="37009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8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kern="800" dirty="0">
                          <a:latin typeface="Times New Roman"/>
                          <a:ea typeface="SimSun"/>
                        </a:rPr>
                        <a:t>Actor </a:t>
                      </a:r>
                      <a:r>
                        <a:rPr lang="en-US" sz="1600" i="1" kern="800" dirty="0" smtClean="0">
                          <a:latin typeface="Times New Roman"/>
                          <a:ea typeface="SimSun"/>
                        </a:rPr>
                        <a:t>movies</a:t>
                      </a:r>
                      <a:endParaRPr lang="en-US" sz="1600" i="1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kern="800" dirty="0">
                          <a:latin typeface="Times New Roman"/>
                          <a:ea typeface="SimSun"/>
                        </a:rPr>
                        <a:t>Musician songs</a:t>
                      </a:r>
                      <a:endParaRPr lang="en-US" sz="1600" i="1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kern="800" dirty="0">
                          <a:latin typeface="Times New Roman"/>
                          <a:ea typeface="SimSun"/>
                        </a:rPr>
                        <a:t>City </a:t>
                      </a:r>
                      <a:r>
                        <a:rPr lang="en-US" sz="1600" i="1" kern="800" dirty="0" smtClean="0">
                          <a:latin typeface="Times New Roman"/>
                          <a:ea typeface="SimSun"/>
                        </a:rPr>
                        <a:t>tourism</a:t>
                      </a:r>
                      <a:endParaRPr lang="en-US" sz="1600" i="1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kern="800" dirty="0">
                          <a:latin typeface="Times New Roman"/>
                          <a:ea typeface="SimSun"/>
                        </a:rPr>
                        <a:t>National park lodging</a:t>
                      </a:r>
                      <a:endParaRPr lang="en-US" sz="1600" i="1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kern="800" dirty="0">
                          <a:latin typeface="Times New Roman"/>
                          <a:ea typeface="SimSun"/>
                        </a:rPr>
                        <a:t>entity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item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kern="800" dirty="0">
                          <a:latin typeface="Times New Roman"/>
                          <a:ea typeface="SimSun"/>
                        </a:rPr>
                        <a:t>entity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kern="800" dirty="0">
                          <a:latin typeface="Times New Roman"/>
                          <a:ea typeface="SimSun"/>
                        </a:rPr>
                        <a:t>item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entity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item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entity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item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kern="800">
                          <a:latin typeface="Times New Roman"/>
                          <a:ea typeface="SimSun"/>
                        </a:rPr>
                        <a:t>User clicked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1834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27906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962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10562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170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1097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18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68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8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kern="800" dirty="0">
                          <a:latin typeface="Times New Roman"/>
                          <a:ea typeface="SimSun"/>
                        </a:rPr>
                        <a:t>Final result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1.23M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11.7M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97232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1.75M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20789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>
                          <a:latin typeface="Times New Roman"/>
                          <a:ea typeface="SimSun"/>
                        </a:rPr>
                        <a:t>285K</a:t>
                      </a:r>
                      <a:endParaRPr lang="en-US" sz="160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23338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800" dirty="0">
                          <a:latin typeface="Times New Roman"/>
                          <a:ea typeface="SimSun"/>
                        </a:rPr>
                        <a:t>955K</a:t>
                      </a:r>
                      <a:endParaRPr lang="en-US" sz="1600" dirty="0">
                        <a:latin typeface="Times New Roman"/>
                        <a:ea typeface="SimSu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52400" y="1066800"/>
          <a:ext cx="4343400" cy="5503799"/>
        </p:xfrm>
        <a:graphic>
          <a:graphicData uri="http://schemas.openxmlformats.org/drawingml/2006/table">
            <a:tbl>
              <a:tblPr/>
              <a:tblGrid>
                <a:gridCol w="4343400"/>
              </a:tblGrid>
              <a:tr h="502920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 dirty="0">
                          <a:latin typeface="+mn-lt"/>
                          <a:ea typeface="SimSun"/>
                        </a:rPr>
                        <a:t>Query: {Britney Spears songs</a:t>
                      </a:r>
                      <a:r>
                        <a:rPr lang="en-US" sz="1800" kern="800" dirty="0" smtClean="0">
                          <a:latin typeface="+mn-lt"/>
                          <a:ea typeface="SimSun"/>
                        </a:rPr>
                        <a:t>}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 smtClean="0">
                          <a:latin typeface="+mn-lt"/>
                          <a:ea typeface="SimSun"/>
                        </a:rPr>
                        <a:t>Baby </a:t>
                      </a:r>
                      <a:r>
                        <a:rPr lang="en-US" sz="1600" kern="800" dirty="0">
                          <a:latin typeface="+mn-lt"/>
                          <a:ea typeface="SimSun"/>
                        </a:rPr>
                        <a:t>One More </a:t>
                      </a:r>
                      <a:r>
                        <a:rPr lang="en-US" sz="1600" kern="800" dirty="0" smtClean="0">
                          <a:latin typeface="+mn-lt"/>
                          <a:ea typeface="SimSun"/>
                        </a:rPr>
                        <a:t>Time</a:t>
                      </a: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6075" marR="0" indent="-11430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800" dirty="0">
                          <a:latin typeface="+mn-lt"/>
                          <a:ea typeface="SimSun"/>
                        </a:rPr>
                        <a:t>http://www.kissthisguy.com/1874song-Baby-One-More-Time.htm</a:t>
                      </a: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6075" marR="0" indent="-11430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800" dirty="0">
                          <a:latin typeface="+mn-lt"/>
                          <a:ea typeface="SimSun"/>
                        </a:rPr>
                        <a:t>http://www.poemhunter.com/song/baby-one-more-time/</a:t>
                      </a: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6075" marR="0" indent="-11430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800" dirty="0">
                          <a:latin typeface="+mn-lt"/>
                          <a:ea typeface="SimSun"/>
                        </a:rPr>
                        <a:t>http://new.music.yahoo.com/britney-spears/tracks/baby-one-more-time--1486500</a:t>
                      </a: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6075" marR="0" indent="-11430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800" dirty="0">
                          <a:latin typeface="+mn-lt"/>
                          <a:ea typeface="SimSun"/>
                        </a:rPr>
                        <a:t>http://album.lyricsfreak.com/b/britney+spears/baby+one+more+time_20001894.html</a:t>
                      </a: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6075" marR="0" indent="-11430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800" dirty="0">
                          <a:latin typeface="+mn-lt"/>
                          <a:ea typeface="SimSun"/>
                        </a:rPr>
                        <a:t>http://www.mtv.com/lyrics/spears_britney/baby_one_more_time/1492102/lyrics.jhtml</a:t>
                      </a: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6075" marR="0" indent="-11430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800" dirty="0">
                          <a:latin typeface="+mn-lt"/>
                          <a:ea typeface="SimSun"/>
                        </a:rPr>
                        <a:t>http://www.lyred.com/lyrics/Britney%20Spears/%7E%7E%7EBaby+One+More+Time</a:t>
                      </a:r>
                      <a:r>
                        <a:rPr lang="en-US" sz="1400" kern="800" dirty="0" smtClean="0">
                          <a:latin typeface="+mn-lt"/>
                          <a:ea typeface="SimSun"/>
                        </a:rPr>
                        <a:t>/</a:t>
                      </a:r>
                    </a:p>
                    <a:p>
                      <a:pPr marL="346075" marR="0" indent="-11430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 smtClean="0">
                          <a:latin typeface="+mn-lt"/>
                          <a:ea typeface="SimSun"/>
                        </a:rPr>
                        <a:t>Oops </a:t>
                      </a:r>
                      <a:r>
                        <a:rPr lang="en-US" sz="1600" kern="800" dirty="0">
                          <a:latin typeface="+mn-lt"/>
                          <a:ea typeface="SimSun"/>
                        </a:rPr>
                        <a:t>I Did It </a:t>
                      </a:r>
                      <a:r>
                        <a:rPr lang="en-US" sz="1600" kern="800" dirty="0" smtClean="0">
                          <a:latin typeface="+mn-lt"/>
                          <a:ea typeface="SimSun"/>
                        </a:rPr>
                        <a:t>Again</a:t>
                      </a: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 smtClean="0">
                          <a:latin typeface="+mn-lt"/>
                          <a:ea typeface="SimSun"/>
                        </a:rPr>
                        <a:t>Circus</a:t>
                      </a: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>
                          <a:latin typeface="+mn-lt"/>
                          <a:ea typeface="SimSun"/>
                        </a:rPr>
                        <a:t>(You Drive Me) </a:t>
                      </a:r>
                      <a:r>
                        <a:rPr lang="en-US" sz="1600" kern="800" dirty="0" smtClean="0">
                          <a:latin typeface="+mn-lt"/>
                          <a:ea typeface="SimSun"/>
                        </a:rPr>
                        <a:t>Crazy</a:t>
                      </a: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 smtClean="0">
                          <a:latin typeface="+mn-lt"/>
                          <a:ea typeface="SimSun"/>
                        </a:rPr>
                        <a:t>Lucky</a:t>
                      </a: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 smtClean="0">
                          <a:latin typeface="+mn-lt"/>
                          <a:ea typeface="SimSun"/>
                        </a:rPr>
                        <a:t>Satisfaction</a:t>
                      </a: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 err="1" smtClean="0">
                          <a:latin typeface="+mn-lt"/>
                          <a:ea typeface="SimSun"/>
                        </a:rPr>
                        <a:t>Everytime</a:t>
                      </a:r>
                      <a:endParaRPr lang="en-US" sz="1600" kern="800" dirty="0" smtClean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>
                          <a:latin typeface="+mn-lt"/>
                          <a:ea typeface="SimSun"/>
                        </a:rPr>
                        <a:t>Piece of </a:t>
                      </a:r>
                      <a:r>
                        <a:rPr lang="en-US" sz="1600" kern="800" dirty="0" smtClean="0">
                          <a:latin typeface="+mn-lt"/>
                          <a:ea typeface="SimSun"/>
                        </a:rPr>
                        <a:t>Me</a:t>
                      </a: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 smtClean="0">
                          <a:latin typeface="+mn-lt"/>
                          <a:ea typeface="SimSun"/>
                        </a:rPr>
                        <a:t>Radar</a:t>
                      </a: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endParaRPr lang="en-US" sz="1600" kern="800" dirty="0" smtClean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 smtClean="0">
                          <a:latin typeface="+mn-lt"/>
                          <a:ea typeface="SimSun"/>
                        </a:rPr>
                        <a:t>Toxic</a:t>
                      </a:r>
                      <a:endParaRPr lang="en-US" sz="1600" dirty="0">
                        <a:latin typeface="+mn-lt"/>
                        <a:ea typeface="SimSun"/>
                      </a:endParaRPr>
                    </a:p>
                  </a:txBody>
                  <a:tcPr marL="118745" marR="11874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495800" y="1066800"/>
          <a:ext cx="4648200" cy="4495800"/>
        </p:xfrm>
        <a:graphic>
          <a:graphicData uri="http://schemas.openxmlformats.org/drawingml/2006/table">
            <a:tbl>
              <a:tblPr/>
              <a:tblGrid>
                <a:gridCol w="4648200"/>
              </a:tblGrid>
              <a:tr h="449580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 dirty="0">
                          <a:latin typeface="+mn-lt"/>
                          <a:ea typeface="SimSun"/>
                        </a:rPr>
                        <a:t>Query: {Mount Rainier National Park lodging</a:t>
                      </a:r>
                      <a:r>
                        <a:rPr lang="en-US" sz="1800" kern="800" dirty="0" smtClean="0">
                          <a:latin typeface="+mn-lt"/>
                          <a:ea typeface="SimSun"/>
                        </a:rPr>
                        <a:t>}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>
                          <a:latin typeface="+mn-lt"/>
                          <a:ea typeface="SimSun"/>
                        </a:rPr>
                        <a:t>Crystal Mountain Village Inn</a:t>
                      </a: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6075" marR="0" indent="-11430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800" dirty="0">
                          <a:latin typeface="+mn-lt"/>
                          <a:ea typeface="SimSun"/>
                        </a:rPr>
                        <a:t>http://</a:t>
                      </a:r>
                      <a:r>
                        <a:rPr lang="en-US" sz="1400" kern="800" dirty="0" smtClean="0">
                          <a:latin typeface="+mn-lt"/>
                          <a:ea typeface="SimSun"/>
                        </a:rPr>
                        <a:t>www.tripadvisor.com/Hotel_Review-g143044-d1146125-Reviews-Crystal_Mt_Hotels-Mount_Rainier_National_Park_Washington.html</a:t>
                      </a:r>
                    </a:p>
                    <a:p>
                      <a:pPr marL="346075" marR="0" indent="-11430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>
                          <a:latin typeface="+mn-lt"/>
                          <a:ea typeface="SimSun"/>
                        </a:rPr>
                        <a:t>Cougar Rock Campground  </a:t>
                      </a:r>
                      <a:endParaRPr lang="en-US" sz="1600" kern="800" dirty="0" smtClean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>
                          <a:latin typeface="+mn-lt"/>
                          <a:ea typeface="SimSun"/>
                        </a:rPr>
                        <a:t>Alta Crystal Resort at Mount Rainier  </a:t>
                      </a:r>
                      <a:endParaRPr lang="en-US" sz="1600" kern="800" dirty="0" smtClean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>
                          <a:latin typeface="+mn-lt"/>
                          <a:ea typeface="SimSun"/>
                        </a:rPr>
                        <a:t>Travelodge Auburn Suites  </a:t>
                      </a:r>
                      <a:endParaRPr lang="en-US" sz="1600" kern="800" dirty="0" smtClean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>
                          <a:latin typeface="+mn-lt"/>
                          <a:ea typeface="SimSun"/>
                        </a:rPr>
                        <a:t>Holiday Inn Express Puyallup (Tacoma Area)  </a:t>
                      </a:r>
                      <a:endParaRPr lang="en-US" sz="1600" kern="800" dirty="0" smtClean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 err="1">
                          <a:latin typeface="+mn-lt"/>
                          <a:ea typeface="SimSun"/>
                        </a:rPr>
                        <a:t>Tayberry</a:t>
                      </a:r>
                      <a:r>
                        <a:rPr lang="en-US" sz="1600" kern="800" dirty="0">
                          <a:latin typeface="+mn-lt"/>
                          <a:ea typeface="SimSun"/>
                        </a:rPr>
                        <a:t> Victorian Cottage B&amp;B  </a:t>
                      </a:r>
                      <a:endParaRPr lang="en-US" sz="1600" kern="800" dirty="0" smtClean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>
                          <a:latin typeface="+mn-lt"/>
                          <a:ea typeface="SimSun"/>
                        </a:rPr>
                        <a:t>Crest Trail Lodge  </a:t>
                      </a:r>
                      <a:endParaRPr lang="en-US" sz="1600" kern="800" dirty="0" smtClean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>
                          <a:latin typeface="+mn-lt"/>
                          <a:ea typeface="SimSun"/>
                        </a:rPr>
                        <a:t>Auburn Days Inn  </a:t>
                      </a:r>
                      <a:endParaRPr lang="en-US" sz="1600" kern="800" dirty="0" smtClean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>
                          <a:latin typeface="+mn-lt"/>
                          <a:ea typeface="SimSun"/>
                        </a:rPr>
                        <a:t>Paradise Inn  </a:t>
                      </a:r>
                      <a:endParaRPr lang="en-US" sz="1600" kern="800" dirty="0" smtClean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endParaRPr lang="en-US" sz="1600" kern="800" dirty="0" smtClean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 smtClean="0">
                          <a:latin typeface="+mn-lt"/>
                          <a:ea typeface="SimSun"/>
                        </a:rPr>
                        <a:t>Copper Creek Inn</a:t>
                      </a:r>
                      <a:endParaRPr lang="en-US" sz="1800" dirty="0">
                        <a:latin typeface="+mn-lt"/>
                        <a:ea typeface="SimSun"/>
                      </a:endParaRPr>
                    </a:p>
                  </a:txBody>
                  <a:tcPr marL="118745" marR="11874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52400" y="1143000"/>
          <a:ext cx="3886200" cy="5077079"/>
        </p:xfrm>
        <a:graphic>
          <a:graphicData uri="http://schemas.openxmlformats.org/drawingml/2006/table">
            <a:tbl>
              <a:tblPr/>
              <a:tblGrid>
                <a:gridCol w="3886200"/>
              </a:tblGrid>
              <a:tr h="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 dirty="0">
                          <a:latin typeface="+mn-lt"/>
                          <a:ea typeface="SimSun"/>
                        </a:rPr>
                        <a:t>Query: {Leonardo </a:t>
                      </a:r>
                      <a:r>
                        <a:rPr lang="en-US" sz="1800" kern="800" dirty="0" err="1">
                          <a:latin typeface="+mn-lt"/>
                          <a:ea typeface="SimSun"/>
                        </a:rPr>
                        <a:t>DeCaprio</a:t>
                      </a:r>
                      <a:r>
                        <a:rPr lang="en-US" sz="1800" kern="800" dirty="0">
                          <a:latin typeface="+mn-lt"/>
                          <a:ea typeface="SimSun"/>
                        </a:rPr>
                        <a:t> movies</a:t>
                      </a:r>
                      <a:r>
                        <a:rPr lang="en-US" sz="1800" kern="800" dirty="0" smtClean="0">
                          <a:latin typeface="+mn-lt"/>
                          <a:ea typeface="SimSun"/>
                        </a:rPr>
                        <a:t>}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>
                          <a:latin typeface="+mn-lt"/>
                          <a:ea typeface="SimSun"/>
                        </a:rPr>
                        <a:t>Body of Lies</a:t>
                      </a: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6075" marR="0" indent="-11430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800" dirty="0">
                          <a:latin typeface="+mn-lt"/>
                          <a:ea typeface="SimSun"/>
                        </a:rPr>
                        <a:t>http://www.netflix.com/Movie/Body_of_Lies/70101694</a:t>
                      </a: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6075" marR="0" indent="-11430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800" dirty="0">
                          <a:latin typeface="+mn-lt"/>
                          <a:ea typeface="SimSun"/>
                        </a:rPr>
                        <a:t>http://movies.yahoo.com/movie/1809968047/info</a:t>
                      </a: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6075" marR="0" indent="-11430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800" dirty="0">
                          <a:latin typeface="+mn-lt"/>
                          <a:ea typeface="SimSun"/>
                        </a:rPr>
                        <a:t>http://www.hollywood.com/movie/Penetration/3482012</a:t>
                      </a: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6075" marR="0" indent="-11430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800" dirty="0">
                          <a:latin typeface="+mn-lt"/>
                          <a:ea typeface="SimSun"/>
                        </a:rPr>
                        <a:t>http://us.imdb.com/title/tt0758774/</a:t>
                      </a: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6075" marR="0" indent="-11430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800" dirty="0">
                          <a:latin typeface="+mn-lt"/>
                          <a:ea typeface="SimSun"/>
                        </a:rPr>
                        <a:t>http://movies.msn.com/movies/movie/body-of-lies/</a:t>
                      </a: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6075" marR="0" indent="-11430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800" dirty="0">
                          <a:latin typeface="+mn-lt"/>
                          <a:ea typeface="SimSun"/>
                        </a:rPr>
                        <a:t>http://www.imdb.com/title/tt0758774</a:t>
                      </a:r>
                      <a:r>
                        <a:rPr lang="en-US" sz="1400" kern="800" dirty="0" smtClean="0">
                          <a:latin typeface="+mn-lt"/>
                          <a:ea typeface="SimSun"/>
                        </a:rPr>
                        <a:t>/</a:t>
                      </a:r>
                    </a:p>
                    <a:p>
                      <a:pPr marL="346075" marR="0" indent="-11430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>
                          <a:latin typeface="+mn-lt"/>
                          <a:ea typeface="SimSun"/>
                        </a:rPr>
                        <a:t>Shutter Island (2009</a:t>
                      </a:r>
                      <a:r>
                        <a:rPr lang="en-US" sz="1600" kern="800" dirty="0" smtClean="0">
                          <a:latin typeface="+mn-lt"/>
                          <a:ea typeface="SimSun"/>
                        </a:rPr>
                        <a:t>)</a:t>
                      </a: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>
                          <a:latin typeface="+mn-lt"/>
                          <a:ea typeface="SimSun"/>
                        </a:rPr>
                        <a:t>Revolutionary Road (2008</a:t>
                      </a:r>
                      <a:r>
                        <a:rPr lang="en-US" sz="1600" kern="800" dirty="0" smtClean="0">
                          <a:latin typeface="+mn-lt"/>
                          <a:ea typeface="SimSun"/>
                        </a:rPr>
                        <a:t>)</a:t>
                      </a: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>
                          <a:latin typeface="+mn-lt"/>
                          <a:ea typeface="SimSun"/>
                        </a:rPr>
                        <a:t>Catch Me If You </a:t>
                      </a:r>
                      <a:r>
                        <a:rPr lang="en-US" sz="1600" kern="800" dirty="0" smtClean="0">
                          <a:latin typeface="+mn-lt"/>
                          <a:ea typeface="SimSun"/>
                        </a:rPr>
                        <a:t>Can</a:t>
                      </a: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>
                          <a:latin typeface="+mn-lt"/>
                          <a:ea typeface="SimSun"/>
                        </a:rPr>
                        <a:t>Blood </a:t>
                      </a:r>
                      <a:r>
                        <a:rPr lang="en-US" sz="1600" kern="800" dirty="0" smtClean="0">
                          <a:latin typeface="+mn-lt"/>
                          <a:ea typeface="SimSun"/>
                        </a:rPr>
                        <a:t>Diamond</a:t>
                      </a: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>
                          <a:latin typeface="+mn-lt"/>
                          <a:ea typeface="SimSun"/>
                        </a:rPr>
                        <a:t>The </a:t>
                      </a:r>
                      <a:r>
                        <a:rPr lang="en-US" sz="1600" kern="800" dirty="0" smtClean="0">
                          <a:latin typeface="+mn-lt"/>
                          <a:ea typeface="SimSun"/>
                        </a:rPr>
                        <a:t>Departed</a:t>
                      </a: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>
                          <a:latin typeface="+mn-lt"/>
                          <a:ea typeface="SimSun"/>
                        </a:rPr>
                        <a:t>The </a:t>
                      </a:r>
                      <a:r>
                        <a:rPr lang="en-US" sz="1600" kern="800" dirty="0" smtClean="0">
                          <a:latin typeface="+mn-lt"/>
                          <a:ea typeface="SimSun"/>
                        </a:rPr>
                        <a:t>Aviator</a:t>
                      </a: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>
                          <a:latin typeface="+mn-lt"/>
                          <a:ea typeface="SimSun"/>
                        </a:rPr>
                        <a:t>Conspiracy of </a:t>
                      </a:r>
                      <a:r>
                        <a:rPr lang="en-US" sz="1600" kern="800" dirty="0" smtClean="0">
                          <a:latin typeface="+mn-lt"/>
                          <a:ea typeface="SimSun"/>
                        </a:rPr>
                        <a:t>Fools</a:t>
                      </a: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>
                          <a:latin typeface="+mn-lt"/>
                          <a:ea typeface="SimSun"/>
                        </a:rPr>
                        <a:t>Confessions of Pain (Warner Bros</a:t>
                      </a:r>
                      <a:r>
                        <a:rPr lang="en-US" sz="1600" kern="800" dirty="0" smtClean="0">
                          <a:latin typeface="+mn-lt"/>
                          <a:ea typeface="SimSun"/>
                        </a:rPr>
                        <a:t>.)</a:t>
                      </a: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endParaRPr lang="en-US" sz="1600" kern="800" dirty="0" smtClean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 smtClean="0">
                          <a:latin typeface="+mn-lt"/>
                          <a:ea typeface="SimSun"/>
                        </a:rPr>
                        <a:t>The Low Dweller</a:t>
                      </a:r>
                      <a:endParaRPr lang="en-US" sz="1800" dirty="0">
                        <a:latin typeface="+mn-lt"/>
                        <a:ea typeface="SimSun"/>
                      </a:endParaRPr>
                    </a:p>
                  </a:txBody>
                  <a:tcPr marL="118745" marR="11874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114800" y="1143000"/>
          <a:ext cx="5105400" cy="3796919"/>
        </p:xfrm>
        <a:graphic>
          <a:graphicData uri="http://schemas.openxmlformats.org/drawingml/2006/table">
            <a:tbl>
              <a:tblPr/>
              <a:tblGrid>
                <a:gridCol w="5105400"/>
              </a:tblGrid>
              <a:tr h="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800" dirty="0">
                          <a:latin typeface="+mn-lt"/>
                          <a:ea typeface="SimSun"/>
                        </a:rPr>
                        <a:t>Query: {Los Angeles tourism</a:t>
                      </a:r>
                      <a:r>
                        <a:rPr lang="en-US" sz="1800" kern="800" dirty="0" smtClean="0">
                          <a:latin typeface="+mn-lt"/>
                          <a:ea typeface="SimSun"/>
                        </a:rPr>
                        <a:t>}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>
                          <a:latin typeface="+mn-lt"/>
                          <a:ea typeface="SimSun"/>
                        </a:rPr>
                        <a:t>Universal Studios</a:t>
                      </a: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6075" marR="0" indent="-11430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800" dirty="0">
                          <a:latin typeface="+mn-lt"/>
                          <a:ea typeface="SimSun"/>
                        </a:rPr>
                        <a:t>http://www.planetware.com/los-angeles/universal-studios-us-ca-uns.htm</a:t>
                      </a: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6075" marR="0" indent="-11430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800" dirty="0">
                          <a:latin typeface="+mn-lt"/>
                          <a:ea typeface="SimSun"/>
                        </a:rPr>
                        <a:t>http://</a:t>
                      </a:r>
                      <a:r>
                        <a:rPr lang="en-US" sz="1400" kern="800" dirty="0" smtClean="0">
                          <a:latin typeface="+mn-lt"/>
                          <a:ea typeface="SimSun"/>
                        </a:rPr>
                        <a:t>www.igougo.com/attractions-reviews-b80978-Universal_City-Universal_Studios_Hollywood.html</a:t>
                      </a:r>
                    </a:p>
                    <a:p>
                      <a:pPr marL="346075" marR="0" indent="-11430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>
                          <a:latin typeface="+mn-lt"/>
                          <a:ea typeface="SimSun"/>
                        </a:rPr>
                        <a:t>J. Paul Getty </a:t>
                      </a:r>
                      <a:r>
                        <a:rPr lang="en-US" sz="1600" kern="800" dirty="0" smtClean="0">
                          <a:latin typeface="+mn-lt"/>
                          <a:ea typeface="SimSun"/>
                        </a:rPr>
                        <a:t>Center</a:t>
                      </a: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>
                          <a:latin typeface="+mn-lt"/>
                          <a:ea typeface="SimSun"/>
                        </a:rPr>
                        <a:t>Hollywood - Sunset Strip  </a:t>
                      </a:r>
                      <a:endParaRPr lang="en-US" sz="1600" kern="800" dirty="0" smtClean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>
                          <a:latin typeface="+mn-lt"/>
                          <a:ea typeface="SimSun"/>
                        </a:rPr>
                        <a:t>Hollywood - </a:t>
                      </a:r>
                      <a:r>
                        <a:rPr lang="en-US" sz="1600" kern="800" dirty="0" err="1">
                          <a:latin typeface="+mn-lt"/>
                          <a:ea typeface="SimSun"/>
                        </a:rPr>
                        <a:t>Grauman's</a:t>
                      </a:r>
                      <a:r>
                        <a:rPr lang="en-US" sz="1600" kern="800" dirty="0">
                          <a:latin typeface="+mn-lt"/>
                          <a:ea typeface="SimSun"/>
                        </a:rPr>
                        <a:t> Chinese Theatre / </a:t>
                      </a:r>
                      <a:r>
                        <a:rPr lang="en-US" sz="1600" kern="800" dirty="0" smtClean="0">
                          <a:latin typeface="+mn-lt"/>
                          <a:ea typeface="SimSun"/>
                        </a:rPr>
                        <a:t>Mann Theaters  </a:t>
                      </a: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>
                          <a:latin typeface="+mn-lt"/>
                          <a:ea typeface="SimSun"/>
                        </a:rPr>
                        <a:t>Bunker Hill  </a:t>
                      </a:r>
                      <a:endParaRPr lang="en-US" sz="1600" kern="800" dirty="0" smtClean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>
                          <a:latin typeface="+mn-lt"/>
                          <a:ea typeface="SimSun"/>
                        </a:rPr>
                        <a:t>El Pueblo de Los Angeles Historical Monument </a:t>
                      </a:r>
                      <a:endParaRPr lang="en-US" sz="1600" kern="800" dirty="0" smtClean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 smtClean="0">
                          <a:latin typeface="+mn-lt"/>
                          <a:ea typeface="SimSun"/>
                        </a:rPr>
                        <a:t> </a:t>
                      </a: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>
                          <a:latin typeface="+mn-lt"/>
                          <a:ea typeface="SimSun"/>
                        </a:rPr>
                        <a:t>Farmers Market  </a:t>
                      </a:r>
                      <a:endParaRPr lang="en-US" sz="1600" kern="800" dirty="0" smtClean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>
                          <a:latin typeface="+mn-lt"/>
                          <a:ea typeface="SimSun"/>
                        </a:rPr>
                        <a:t>J Paul Getty Museum  </a:t>
                      </a:r>
                      <a:endParaRPr lang="en-US" sz="1600" kern="800" dirty="0" smtClean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endParaRPr lang="en-US" sz="1800" dirty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>
                          <a:latin typeface="+mn-lt"/>
                          <a:ea typeface="SimSun"/>
                        </a:rPr>
                        <a:t>Hollywood - Walk of Fame  </a:t>
                      </a:r>
                      <a:endParaRPr lang="en-US" sz="1600" kern="800" dirty="0" smtClean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endParaRPr lang="en-US" sz="1600" kern="800" dirty="0" smtClean="0">
                        <a:latin typeface="+mn-lt"/>
                        <a:ea typeface="SimSun"/>
                      </a:endParaRPr>
                    </a:p>
                    <a:p>
                      <a:pPr marL="342900" marR="0" lvl="0" indent="-342900" algn="just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+mj-lt"/>
                        <a:buNone/>
                      </a:pPr>
                      <a:r>
                        <a:rPr lang="en-US" sz="1600" kern="800" dirty="0" smtClean="0">
                          <a:latin typeface="+mn-lt"/>
                          <a:ea typeface="SimSun"/>
                        </a:rPr>
                        <a:t>Map</a:t>
                      </a:r>
                      <a:r>
                        <a:rPr lang="en-US" sz="1600" kern="800" baseline="0" dirty="0" smtClean="0">
                          <a:latin typeface="+mn-lt"/>
                          <a:ea typeface="SimSun"/>
                        </a:rPr>
                        <a:t> of Los Angeles – Downtown</a:t>
                      </a:r>
                    </a:p>
                  </a:txBody>
                  <a:tcPr marL="118745" marR="11874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85800"/>
            <a:ext cx="9144000" cy="990600"/>
          </a:xfrm>
        </p:spPr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763000" cy="41449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1750" name="Picture 6" descr="C:\Users\xyin\AppData\Local\Microsoft\Windows\Temporary Internet Files\Content.IE5\K31KJ63N\MCj0440405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2286000"/>
            <a:ext cx="2532185" cy="2532185"/>
          </a:xfrm>
          <a:prstGeom prst="rect">
            <a:avLst/>
          </a:prstGeom>
          <a:noFill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5917" y="271273"/>
            <a:ext cx="1728665" cy="490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Structured Web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103438"/>
            <a:ext cx="4343400" cy="2971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Entity-Card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800600" y="2103437"/>
            <a:ext cx="4114800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/>
              <a:t>Main line answers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28600" y="990600"/>
            <a:ext cx="8915400" cy="1600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Structured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Data has become more and more popular in web search results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87433" y="2560637"/>
            <a:ext cx="3799367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>
          <a:xfrm>
            <a:off x="5715000" y="3932237"/>
            <a:ext cx="2743200" cy="1066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81000" y="5227637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Manual labeling is involved in generating these data. Here we will show a fully automatic approach.</a:t>
            </a:r>
            <a:endParaRPr lang="en-US" sz="24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2560637"/>
            <a:ext cx="4306447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1143000" y="4084637"/>
            <a:ext cx="685800" cy="685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981200" y="4084637"/>
            <a:ext cx="1295400" cy="685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810000" y="4114800"/>
            <a:ext cx="685800" cy="685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19" grpId="0" animBg="1"/>
      <p:bldP spid="20" grpId="0"/>
      <p:bldP spid="15" grpId="0" animBg="1"/>
      <p:bldP spid="18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990600"/>
          </a:xfrm>
        </p:spPr>
        <p:txBody>
          <a:bodyPr lIns="0" rIns="0">
            <a:noAutofit/>
          </a:bodyPr>
          <a:lstStyle/>
          <a:p>
            <a:r>
              <a:rPr lang="en-US" dirty="0" smtClean="0"/>
              <a:t>Existing Approaches</a:t>
            </a:r>
            <a:endParaRPr lang="en-US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763000" cy="49831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Wrapper induction</a:t>
            </a:r>
          </a:p>
          <a:p>
            <a:pPr lvl="1"/>
            <a:r>
              <a:rPr lang="en-US" dirty="0" smtClean="0"/>
              <a:t>Based on manually labeled web pages</a:t>
            </a:r>
          </a:p>
          <a:p>
            <a:r>
              <a:rPr lang="en-US" dirty="0" smtClean="0"/>
              <a:t>Automatic information extraction</a:t>
            </a:r>
          </a:p>
          <a:p>
            <a:pPr lvl="1"/>
            <a:r>
              <a:rPr lang="en-US" dirty="0" smtClean="0"/>
              <a:t>Convert HTML into XML, with no semantics</a:t>
            </a:r>
          </a:p>
          <a:p>
            <a:r>
              <a:rPr lang="en-US" dirty="0" smtClean="0"/>
              <a:t>Unsolved challenge: How to associate web pages contents with users’ search intents</a:t>
            </a:r>
          </a:p>
          <a:p>
            <a:pPr lvl="1"/>
            <a:r>
              <a:rPr lang="en-US" dirty="0" smtClean="0"/>
              <a:t>This can only be done using logs</a:t>
            </a:r>
          </a:p>
          <a:p>
            <a:r>
              <a:rPr lang="en-US" dirty="0" smtClean="0"/>
              <a:t>Our goal: Automatically extract data to answer web queries</a:t>
            </a:r>
          </a:p>
          <a:p>
            <a:pPr lvl="1"/>
            <a:r>
              <a:rPr lang="en-US" dirty="0" smtClean="0"/>
              <a:t>Use search logs to identify useful web sites</a:t>
            </a:r>
          </a:p>
          <a:p>
            <a:pPr lvl="1"/>
            <a:r>
              <a:rPr lang="en-US" dirty="0" smtClean="0"/>
              <a:t>Use browsing logs to extract structured data from page contents and get semantics from user queries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err="1" smtClean="0"/>
              <a:t>StruClick</a:t>
            </a:r>
            <a:r>
              <a:rPr lang="en-US" dirty="0" smtClean="0"/>
              <a:t> System: Inputs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9831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Entities of certain categories </a:t>
            </a:r>
          </a:p>
          <a:p>
            <a:pPr lvl="1"/>
            <a:r>
              <a:rPr lang="en-US" dirty="0" smtClean="0"/>
              <a:t>E.g., musicians, cities</a:t>
            </a:r>
          </a:p>
          <a:p>
            <a:pPr lvl="1"/>
            <a:r>
              <a:rPr lang="en-US" dirty="0" smtClean="0"/>
              <a:t>Can be retrieved from Wikipedia or specialized web sites such as last.fm or imdb.com</a:t>
            </a:r>
          </a:p>
          <a:p>
            <a:r>
              <a:rPr lang="en-US" dirty="0" smtClean="0"/>
              <a:t>Search trails: Search logs + post-search browsing behaviors</a:t>
            </a:r>
          </a:p>
          <a:p>
            <a:pPr lvl="1"/>
            <a:r>
              <a:rPr lang="en-US" dirty="0" smtClean="0"/>
              <a:t>E.g., a user queries {Britney Spears songs}, clicks </a:t>
            </a:r>
            <a:r>
              <a:rPr lang="en-US" sz="2000" dirty="0" smtClean="0">
                <a:hlinkClick r:id="rId2"/>
              </a:rPr>
              <a:t>http://www.last.fm/music/Britney+Spears</a:t>
            </a:r>
            <a:r>
              <a:rPr lang="en-US" dirty="0" smtClean="0"/>
              <a:t>, and then clicks a song on it</a:t>
            </a:r>
          </a:p>
          <a:p>
            <a:r>
              <a:rPr lang="en-US" dirty="0" smtClean="0"/>
              <a:t>Web pages (from </a:t>
            </a:r>
            <a:r>
              <a:rPr lang="en-US" dirty="0" err="1" smtClean="0"/>
              <a:t>Bing’s</a:t>
            </a:r>
            <a:r>
              <a:rPr lang="en-US" dirty="0" smtClean="0"/>
              <a:t> index)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err="1" smtClean="0"/>
              <a:t>StruClick</a:t>
            </a:r>
            <a:r>
              <a:rPr lang="en-US" dirty="0" smtClean="0"/>
              <a:t> System: 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4800600" cy="49831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Structured information for queries consisted of an entity and an “intent word”</a:t>
            </a:r>
          </a:p>
          <a:p>
            <a:pPr lvl="1"/>
            <a:r>
              <a:rPr lang="en-US" sz="2400" dirty="0" smtClean="0"/>
              <a:t>E.g., {Britney Spears songs}</a:t>
            </a:r>
          </a:p>
          <a:p>
            <a:r>
              <a:rPr lang="en-US" sz="2800" dirty="0" smtClean="0"/>
              <a:t>Most popular intent words: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105400" y="1295400"/>
            <a:ext cx="37338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dirty="0" smtClean="0"/>
              <a:t>Query: {Britney Spears songs}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 smtClean="0"/>
              <a:t>Baby One More Time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050" dirty="0" smtClean="0"/>
              <a:t>http://www.kissthisguy.com/1874song-Baby-One-More-Time.htm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050" dirty="0" smtClean="0"/>
              <a:t>http://www.poemhunter.com/song/baby-one-more-time/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050" dirty="0" smtClean="0"/>
              <a:t>http://new.music.yahoo.com/britney-spears/tracks/baby-one-more-time--1486500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050" dirty="0" smtClean="0"/>
              <a:t>http://album.lyricsfreak.com/b/britney+spears/baby+one+more+time_20001894.html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050" dirty="0" smtClean="0"/>
              <a:t>http://www.mtv.com/lyrics/spears_britney/baby_one_more_time/1492102/lyrics.jhtml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050" dirty="0" smtClean="0"/>
              <a:t>http://www.lyred.com/lyrics/Britney%20Spears/%7E%7E%7EBaby+One+More+Time/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 smtClean="0"/>
              <a:t>Oops I Did It Again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 smtClean="0"/>
              <a:t>Circus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 smtClean="0"/>
              <a:t>(You Drive Me) Crazy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 smtClean="0"/>
              <a:t>Lucky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 smtClean="0"/>
              <a:t>Satisfaction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 err="1" smtClean="0"/>
              <a:t>Everytime</a:t>
            </a:r>
            <a:endParaRPr lang="en-US" sz="16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en-US" sz="1600" dirty="0" smtClean="0"/>
              <a:t>Piece of Me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 smtClean="0"/>
              <a:t>Radar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/>
              <a:t>Toxic</a:t>
            </a:r>
            <a:endParaRPr lang="en-US" sz="1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81000" y="3572470"/>
          <a:ext cx="4495800" cy="1682496"/>
        </p:xfrm>
        <a:graphic>
          <a:graphicData uri="http://schemas.openxmlformats.org/drawingml/2006/table">
            <a:tbl>
              <a:tblPr/>
              <a:tblGrid>
                <a:gridCol w="990600"/>
                <a:gridCol w="1066800"/>
                <a:gridCol w="990600"/>
                <a:gridCol w="1447800"/>
              </a:tblGrid>
              <a:tr h="2321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b="1" i="1" kern="800" dirty="0">
                          <a:latin typeface="Times New Roman"/>
                          <a:ea typeface="SimSun"/>
                          <a:cs typeface="Times New Roman"/>
                        </a:rPr>
                        <a:t>Actors</a:t>
                      </a:r>
                      <a:endParaRPr lang="en-US" sz="16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b="1" i="1" kern="800" dirty="0">
                          <a:latin typeface="Times New Roman"/>
                          <a:ea typeface="SimSun"/>
                          <a:cs typeface="Times New Roman"/>
                        </a:rPr>
                        <a:t>Musicians</a:t>
                      </a:r>
                      <a:endParaRPr lang="en-US" sz="16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b="1" i="1" kern="800">
                          <a:latin typeface="Times New Roman"/>
                          <a:ea typeface="SimSun"/>
                          <a:cs typeface="Times New Roman"/>
                        </a:rPr>
                        <a:t>Cities</a:t>
                      </a:r>
                      <a:endParaRPr lang="en-US" sz="16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b="1" i="1" kern="800">
                          <a:latin typeface="Times New Roman"/>
                          <a:ea typeface="SimSun"/>
                          <a:cs typeface="Times New Roman"/>
                        </a:rPr>
                        <a:t>National parks</a:t>
                      </a:r>
                      <a:endParaRPr lang="en-US" sz="16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89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solidFill>
                            <a:srgbClr val="0070C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pictures</a:t>
                      </a:r>
                      <a:endParaRPr lang="en-US" sz="1600" dirty="0">
                        <a:solidFill>
                          <a:srgbClr val="0070C0"/>
                        </a:solidFill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solidFill>
                            <a:srgbClr val="FF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lyrics</a:t>
                      </a:r>
                      <a:endParaRPr lang="en-US" sz="1600" dirty="0">
                        <a:solidFill>
                          <a:srgbClr val="FF0000"/>
                        </a:solidFill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craiglist</a:t>
                      </a:r>
                      <a:endParaRPr lang="en-US" sz="1600" kern="8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solidFill>
                            <a:srgbClr val="FF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lodging</a:t>
                      </a:r>
                      <a:endParaRPr lang="en-US" sz="1600" dirty="0">
                        <a:solidFill>
                          <a:srgbClr val="FF0000"/>
                        </a:solidFill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89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solidFill>
                            <a:srgbClr val="FF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movies</a:t>
                      </a:r>
                      <a:endParaRPr lang="en-US" sz="1600" dirty="0">
                        <a:solidFill>
                          <a:srgbClr val="FF0000"/>
                        </a:solidFill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solidFill>
                            <a:srgbClr val="FF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songs</a:t>
                      </a:r>
                      <a:endParaRPr lang="en-US" sz="1600" dirty="0">
                        <a:solidFill>
                          <a:srgbClr val="FF0000"/>
                        </a:solidFill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times</a:t>
                      </a: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solidFill>
                            <a:srgbClr val="0070C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map</a:t>
                      </a: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89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solidFill>
                            <a:srgbClr val="FF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songs</a:t>
                      </a:r>
                      <a:endParaRPr lang="en-US" sz="1600" dirty="0">
                        <a:solidFill>
                          <a:srgbClr val="FF0000"/>
                        </a:solidFill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solidFill>
                            <a:srgbClr val="0070C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pictures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solidFill>
                            <a:srgbClr val="FF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hotels</a:t>
                      </a:r>
                      <a:endParaRPr lang="en-US" sz="1600" dirty="0">
                        <a:solidFill>
                          <a:srgbClr val="FF0000"/>
                        </a:solidFill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solidFill>
                            <a:srgbClr val="0070C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pictures</a:t>
                      </a: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897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solidFill>
                            <a:srgbClr val="0070C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wallpaper</a:t>
                      </a: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live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university</a:t>
                      </a: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solidFill>
                            <a:srgbClr val="FF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camping</a:t>
                      </a:r>
                      <a:endParaRPr lang="en-US" sz="1600" dirty="0">
                        <a:solidFill>
                          <a:srgbClr val="FF0000"/>
                        </a:solidFill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89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thriller</a:t>
                      </a:r>
                      <a:endParaRPr lang="en-US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2009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airport</a:t>
                      </a: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600" kern="800" dirty="0">
                          <a:solidFill>
                            <a:srgbClr val="FF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hotels</a:t>
                      </a:r>
                      <a:endParaRPr lang="en-US" sz="1600" dirty="0">
                        <a:solidFill>
                          <a:srgbClr val="FF0000"/>
                        </a:solidFill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3400" y="5248870"/>
            <a:ext cx="419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sym typeface="Wingdings"/>
              </a:rPr>
              <a:t></a:t>
            </a:r>
            <a:r>
              <a:rPr lang="en-US" dirty="0" smtClean="0">
                <a:sym typeface="Wingdings"/>
              </a:rPr>
              <a:t> : Can be answered by existing verticals</a:t>
            </a:r>
          </a:p>
          <a:p>
            <a:r>
              <a:rPr lang="en-US" dirty="0" smtClean="0">
                <a:solidFill>
                  <a:srgbClr val="FF0000"/>
                </a:solidFill>
                <a:sym typeface="Wingdings"/>
              </a:rPr>
              <a:t></a:t>
            </a:r>
            <a:r>
              <a:rPr lang="en-US" dirty="0" smtClean="0">
                <a:sym typeface="Wingdings"/>
              </a:rPr>
              <a:t> : Can be answered by </a:t>
            </a:r>
            <a:r>
              <a:rPr lang="en-US" dirty="0" err="1" smtClean="0">
                <a:sym typeface="Wingdings"/>
              </a:rPr>
              <a:t>StruClick</a:t>
            </a:r>
            <a:endParaRPr lang="en-US" dirty="0" smtClean="0">
              <a:sym typeface="Wingdings"/>
            </a:endParaRP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  <a:sym typeface="Wingdings"/>
              </a:rPr>
              <a:t></a:t>
            </a:r>
            <a:r>
              <a:rPr lang="en-US" dirty="0" smtClean="0">
                <a:sym typeface="Wingdings"/>
              </a:rPr>
              <a:t> : Neither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dirty="0" smtClean="0"/>
              <a:t>Get Semantics from Users’ Search Trails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066801"/>
            <a:ext cx="4191000" cy="1143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      {Britney Spears songs} </a:t>
            </a:r>
          </a:p>
          <a:p>
            <a:pPr>
              <a:buNone/>
            </a:pPr>
            <a:r>
              <a:rPr lang="en-US" sz="1600" dirty="0" smtClean="0"/>
              <a:t>        http://www.last.fm/music/Britney+Spears</a:t>
            </a:r>
            <a:endParaRPr lang="en-US" sz="16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1563718" y="1905000"/>
            <a:ext cx="2703482" cy="4724400"/>
            <a:chOff x="1106518" y="1981200"/>
            <a:chExt cx="2703482" cy="472440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143000" y="1981200"/>
              <a:ext cx="2590800" cy="1552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106518" y="2743201"/>
              <a:ext cx="2703482" cy="39623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0" name="Group 19"/>
          <p:cNvGrpSpPr/>
          <p:nvPr/>
        </p:nvGrpSpPr>
        <p:grpSpPr>
          <a:xfrm>
            <a:off x="5791200" y="1905000"/>
            <a:ext cx="2610080" cy="4800600"/>
            <a:chOff x="5334000" y="1981200"/>
            <a:chExt cx="2610080" cy="4800600"/>
          </a:xfrm>
        </p:grpSpPr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410200" y="1981200"/>
              <a:ext cx="253388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334000" y="3004715"/>
              <a:ext cx="2590800" cy="37770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Rectangle 9"/>
          <p:cNvSpPr/>
          <p:nvPr/>
        </p:nvSpPr>
        <p:spPr>
          <a:xfrm>
            <a:off x="1600200" y="1905000"/>
            <a:ext cx="838200" cy="1524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791200" y="1905000"/>
            <a:ext cx="838200" cy="1524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2673815">
            <a:off x="1701831" y="4596610"/>
            <a:ext cx="381000" cy="228600"/>
          </a:xfrm>
          <a:prstGeom prst="rightArrow">
            <a:avLst>
              <a:gd name="adj1" fmla="val 42000"/>
              <a:gd name="adj2" fmla="val 114000"/>
            </a:avLst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 rot="2673815">
            <a:off x="5816631" y="4596609"/>
            <a:ext cx="381000" cy="228600"/>
          </a:xfrm>
          <a:prstGeom prst="rightArrow">
            <a:avLst>
              <a:gd name="adj1" fmla="val 42000"/>
              <a:gd name="adj2" fmla="val 114000"/>
            </a:avLst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572000" y="1868269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Entity names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990600" y="42672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User click</a:t>
            </a:r>
            <a:endParaRPr lang="en-US" dirty="0"/>
          </a:p>
        </p:txBody>
      </p:sp>
      <p:cxnSp>
        <p:nvCxnSpPr>
          <p:cNvPr id="17" name="Straight Connector 16"/>
          <p:cNvCxnSpPr>
            <a:stCxn id="14" idx="1"/>
            <a:endCxn id="10" idx="3"/>
          </p:cNvCxnSpPr>
          <p:nvPr/>
        </p:nvCxnSpPr>
        <p:spPr>
          <a:xfrm rot="10800000">
            <a:off x="2438400" y="1981201"/>
            <a:ext cx="2133600" cy="2102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4" idx="3"/>
            <a:endCxn id="11" idx="1"/>
          </p:cNvCxnSpPr>
          <p:nvPr/>
        </p:nvCxnSpPr>
        <p:spPr>
          <a:xfrm flipV="1">
            <a:off x="5486400" y="1981200"/>
            <a:ext cx="304800" cy="2102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/>
          <p:cNvSpPr txBox="1">
            <a:spLocks/>
          </p:cNvSpPr>
          <p:nvPr/>
        </p:nvSpPr>
        <p:spPr>
          <a:xfrm>
            <a:off x="5029200" y="1066800"/>
            <a:ext cx="39624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{Josh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Groban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songs}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http://www.last.fm/music/Josh+Groban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447800" y="1143000"/>
            <a:ext cx="2057400" cy="381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>
            <a:stCxn id="14" idx="1"/>
            <a:endCxn id="24" idx="2"/>
          </p:cNvCxnSpPr>
          <p:nvPr/>
        </p:nvCxnSpPr>
        <p:spPr>
          <a:xfrm rot="10800000">
            <a:off x="2476500" y="1524001"/>
            <a:ext cx="2095500" cy="6674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105400" y="42672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User click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0" y="1154668"/>
            <a:ext cx="9144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Query:</a:t>
            </a:r>
          </a:p>
          <a:p>
            <a:pPr algn="r"/>
            <a:endParaRPr lang="en-US" sz="700" dirty="0" smtClean="0"/>
          </a:p>
          <a:p>
            <a:pPr algn="r"/>
            <a:r>
              <a:rPr lang="en-US" dirty="0" err="1" smtClean="0"/>
              <a:t>Url</a:t>
            </a:r>
            <a:r>
              <a:rPr lang="en-US" dirty="0" smtClean="0"/>
              <a:t>:</a:t>
            </a:r>
          </a:p>
          <a:p>
            <a:pPr algn="r"/>
            <a:endParaRPr lang="en-US" dirty="0" smtClean="0"/>
          </a:p>
          <a:p>
            <a:pPr algn="r"/>
            <a:endParaRPr lang="en-US" dirty="0" smtClean="0"/>
          </a:p>
          <a:p>
            <a:pPr algn="r"/>
            <a:r>
              <a:rPr lang="en-US" dirty="0" smtClean="0"/>
              <a:t>Result Page: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/>
      <p:bldP spid="15" grpId="0"/>
      <p:bldP spid="22" grpId="0"/>
      <p:bldP spid="24" grpId="0" animBg="1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</a:t>
            </a:r>
            <a:r>
              <a:rPr lang="en-US" dirty="0" err="1" smtClean="0"/>
              <a:t>StruClick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1"/>
            <a:ext cx="8763000" cy="685800"/>
          </a:xfrm>
        </p:spPr>
        <p:txBody>
          <a:bodyPr/>
          <a:lstStyle/>
          <a:p>
            <a:r>
              <a:rPr lang="en-US" dirty="0" smtClean="0"/>
              <a:t>System Architecture</a:t>
            </a:r>
            <a:endParaRPr lang="en-US" dirty="0"/>
          </a:p>
        </p:txBody>
      </p:sp>
      <p:sp>
        <p:nvSpPr>
          <p:cNvPr id="24622" name="AutoShape 46"/>
          <p:cNvSpPr>
            <a:spLocks noChangeArrowheads="1"/>
          </p:cNvSpPr>
          <p:nvPr/>
        </p:nvSpPr>
        <p:spPr bwMode="auto">
          <a:xfrm>
            <a:off x="966788" y="2057400"/>
            <a:ext cx="1367282" cy="912610"/>
          </a:xfrm>
          <a:prstGeom prst="flowChartPredefinedProcess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 dirty="0" smtClean="0">
                <a:latin typeface="Arial" pitchFamily="34" charset="0"/>
                <a:ea typeface="SimSun" pitchFamily="2" charset="-122"/>
                <a:cs typeface="Arial" pitchFamily="34" charset="0"/>
              </a:rPr>
              <a:t>Name entities of a category</a:t>
            </a:r>
          </a:p>
        </p:txBody>
      </p:sp>
      <p:sp>
        <p:nvSpPr>
          <p:cNvPr id="24623" name="AutoShape 47"/>
          <p:cNvSpPr>
            <a:spLocks noChangeArrowheads="1"/>
          </p:cNvSpPr>
          <p:nvPr/>
        </p:nvSpPr>
        <p:spPr bwMode="auto">
          <a:xfrm>
            <a:off x="963612" y="4591213"/>
            <a:ext cx="1413518" cy="971387"/>
          </a:xfrm>
          <a:prstGeom prst="flowChartInternalStorage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SimSun" pitchFamily="2" charset="-122"/>
                <a:cs typeface="Arial" pitchFamily="34" charset="0"/>
              </a:rPr>
              <a:t>User clicked result URLs</a:t>
            </a:r>
            <a:endParaRPr kumimoji="0" 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624" name="AutoShape 48"/>
          <p:cNvSpPr>
            <a:spLocks noChangeArrowheads="1"/>
          </p:cNvSpPr>
          <p:nvPr/>
        </p:nvSpPr>
        <p:spPr bwMode="auto">
          <a:xfrm>
            <a:off x="3200400" y="4591213"/>
            <a:ext cx="1370586" cy="965200"/>
          </a:xfrm>
          <a:prstGeom prst="flowChartInternalStorage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 dirty="0" smtClean="0">
                <a:latin typeface="Arial" pitchFamily="34" charset="0"/>
                <a:ea typeface="SimSun" pitchFamily="2" charset="-122"/>
                <a:cs typeface="Arial" pitchFamily="34" charset="0"/>
              </a:rPr>
              <a:t>Post-search clicks</a:t>
            </a:r>
          </a:p>
        </p:txBody>
      </p:sp>
      <p:sp>
        <p:nvSpPr>
          <p:cNvPr id="24625" name="AutoShape 49"/>
          <p:cNvSpPr>
            <a:spLocks noChangeArrowheads="1"/>
          </p:cNvSpPr>
          <p:nvPr/>
        </p:nvSpPr>
        <p:spPr bwMode="auto">
          <a:xfrm>
            <a:off x="977900" y="3345026"/>
            <a:ext cx="1264902" cy="810521"/>
          </a:xfrm>
          <a:prstGeom prst="flowChartAlternateProcess">
            <a:avLst/>
          </a:prstGeom>
          <a:solidFill>
            <a:srgbClr val="D8D8D8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 dirty="0" smtClean="0">
                <a:latin typeface="Arial" pitchFamily="34" charset="0"/>
                <a:ea typeface="SimSun" pitchFamily="2" charset="-122"/>
                <a:cs typeface="Arial" pitchFamily="34" charset="0"/>
              </a:rPr>
              <a:t>URL Pattern Summarizer</a:t>
            </a:r>
          </a:p>
        </p:txBody>
      </p:sp>
      <p:sp>
        <p:nvSpPr>
          <p:cNvPr id="24626" name="AutoShape 50"/>
          <p:cNvSpPr>
            <a:spLocks noChangeArrowheads="1"/>
          </p:cNvSpPr>
          <p:nvPr/>
        </p:nvSpPr>
        <p:spPr bwMode="auto">
          <a:xfrm>
            <a:off x="3244849" y="3343438"/>
            <a:ext cx="1155915" cy="810521"/>
          </a:xfrm>
          <a:prstGeom prst="flowChartAlternateProcess">
            <a:avLst/>
          </a:prstGeom>
          <a:solidFill>
            <a:srgbClr val="D8D8D8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 dirty="0" smtClean="0">
                <a:latin typeface="Arial" pitchFamily="34" charset="0"/>
                <a:ea typeface="SimSun" pitchFamily="2" charset="-122"/>
                <a:cs typeface="Arial" pitchFamily="34" charset="0"/>
              </a:rPr>
              <a:t>Information Extractor</a:t>
            </a:r>
          </a:p>
        </p:txBody>
      </p:sp>
      <p:sp>
        <p:nvSpPr>
          <p:cNvPr id="24627" name="AutoShape 51"/>
          <p:cNvSpPr>
            <a:spLocks noChangeArrowheads="1"/>
          </p:cNvSpPr>
          <p:nvPr/>
        </p:nvSpPr>
        <p:spPr bwMode="auto">
          <a:xfrm>
            <a:off x="5334001" y="3345026"/>
            <a:ext cx="1027112" cy="810521"/>
          </a:xfrm>
          <a:prstGeom prst="flowChartAlternateProcess">
            <a:avLst/>
          </a:prstGeom>
          <a:solidFill>
            <a:srgbClr val="D8D8D8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SimSun" pitchFamily="2" charset="-122"/>
                <a:cs typeface="Arial" pitchFamily="34" charset="0"/>
              </a:rPr>
              <a:t>Authority Analyzer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628" name="AutoShape 52"/>
          <p:cNvSpPr>
            <a:spLocks noChangeArrowheads="1"/>
          </p:cNvSpPr>
          <p:nvPr/>
        </p:nvSpPr>
        <p:spPr bwMode="auto">
          <a:xfrm>
            <a:off x="3267074" y="2079625"/>
            <a:ext cx="1109678" cy="860018"/>
          </a:xfrm>
          <a:prstGeom prst="flowChartMultidocumen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 dirty="0" smtClean="0">
                <a:latin typeface="Arial" pitchFamily="34" charset="0"/>
                <a:ea typeface="SimSun" pitchFamily="2" charset="-122"/>
                <a:cs typeface="Arial" pitchFamily="34" charset="0"/>
              </a:rPr>
              <a:t>Web pages</a:t>
            </a:r>
          </a:p>
        </p:txBody>
      </p:sp>
      <p:sp>
        <p:nvSpPr>
          <p:cNvPr id="24629" name="Rectangle 53"/>
          <p:cNvSpPr>
            <a:spLocks noChangeArrowheads="1"/>
          </p:cNvSpPr>
          <p:nvPr/>
        </p:nvSpPr>
        <p:spPr bwMode="auto">
          <a:xfrm>
            <a:off x="6821488" y="3306926"/>
            <a:ext cx="1027112" cy="96520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SimSun" pitchFamily="2" charset="-122"/>
                <a:cs typeface="Arial" pitchFamily="34" charset="0"/>
              </a:rPr>
              <a:t>Structured data for answering queries</a:t>
            </a:r>
            <a:endParaRPr kumimoji="0" 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630" name="Rectangle 54"/>
          <p:cNvSpPr>
            <a:spLocks noChangeArrowheads="1"/>
          </p:cNvSpPr>
          <p:nvPr/>
        </p:nvSpPr>
        <p:spPr bwMode="auto">
          <a:xfrm>
            <a:off x="2325688" y="2590800"/>
            <a:ext cx="874712" cy="96520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SimSun" pitchFamily="2" charset="-122"/>
                <a:cs typeface="Arial" pitchFamily="34" charset="0"/>
              </a:rPr>
              <a:t>Sets of uniformly formatted URLs</a:t>
            </a:r>
            <a:endParaRPr kumimoji="0" 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631" name="Rectangle 55"/>
          <p:cNvSpPr>
            <a:spLocks noChangeArrowheads="1"/>
          </p:cNvSpPr>
          <p:nvPr/>
        </p:nvSpPr>
        <p:spPr bwMode="auto">
          <a:xfrm>
            <a:off x="4412627" y="2616200"/>
            <a:ext cx="961061" cy="96520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SimSun" pitchFamily="2" charset="-122"/>
                <a:cs typeface="Arial" pitchFamily="34" charset="0"/>
              </a:rPr>
              <a:t>Structured data from each web site</a:t>
            </a:r>
            <a:endParaRPr kumimoji="0" 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632" name="AutoShape 56"/>
          <p:cNvSpPr>
            <a:spLocks noChangeArrowheads="1"/>
          </p:cNvSpPr>
          <p:nvPr/>
        </p:nvSpPr>
        <p:spPr bwMode="auto">
          <a:xfrm>
            <a:off x="2478088" y="3570654"/>
            <a:ext cx="624193" cy="309359"/>
          </a:xfrm>
          <a:prstGeom prst="rightArrow">
            <a:avLst>
              <a:gd name="adj1" fmla="val 50000"/>
              <a:gd name="adj2" fmla="val 47250"/>
            </a:avLst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33" name="AutoShape 57"/>
          <p:cNvSpPr>
            <a:spLocks noChangeArrowheads="1"/>
          </p:cNvSpPr>
          <p:nvPr/>
        </p:nvSpPr>
        <p:spPr bwMode="auto">
          <a:xfrm>
            <a:off x="4562297" y="3570654"/>
            <a:ext cx="620891" cy="309359"/>
          </a:xfrm>
          <a:prstGeom prst="rightArrow">
            <a:avLst>
              <a:gd name="adj1" fmla="val 50000"/>
              <a:gd name="adj2" fmla="val 47000"/>
            </a:avLst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34" name="AutoShape 58"/>
          <p:cNvSpPr>
            <a:spLocks noChangeArrowheads="1"/>
          </p:cNvSpPr>
          <p:nvPr/>
        </p:nvSpPr>
        <p:spPr bwMode="auto">
          <a:xfrm>
            <a:off x="1462210" y="3005301"/>
            <a:ext cx="366590" cy="290797"/>
          </a:xfrm>
          <a:prstGeom prst="downArrow">
            <a:avLst>
              <a:gd name="adj1" fmla="val 49787"/>
              <a:gd name="adj2" fmla="val 44681"/>
            </a:avLst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35" name="AutoShape 59"/>
          <p:cNvSpPr>
            <a:spLocks noChangeArrowheads="1"/>
          </p:cNvSpPr>
          <p:nvPr/>
        </p:nvSpPr>
        <p:spPr bwMode="auto">
          <a:xfrm>
            <a:off x="3638672" y="3008476"/>
            <a:ext cx="366591" cy="290797"/>
          </a:xfrm>
          <a:prstGeom prst="downArrow">
            <a:avLst>
              <a:gd name="adj1" fmla="val 49787"/>
              <a:gd name="adj2" fmla="val 44681"/>
            </a:avLst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36" name="AutoShape 60"/>
          <p:cNvSpPr>
            <a:spLocks noChangeArrowheads="1"/>
          </p:cNvSpPr>
          <p:nvPr/>
        </p:nvSpPr>
        <p:spPr bwMode="auto">
          <a:xfrm rot="10800000">
            <a:off x="1462210" y="4205003"/>
            <a:ext cx="366590" cy="290797"/>
          </a:xfrm>
          <a:prstGeom prst="downArrow">
            <a:avLst>
              <a:gd name="adj1" fmla="val 49787"/>
              <a:gd name="adj2" fmla="val 44681"/>
            </a:avLst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37" name="AutoShape 61"/>
          <p:cNvSpPr>
            <a:spLocks noChangeArrowheads="1"/>
          </p:cNvSpPr>
          <p:nvPr/>
        </p:nvSpPr>
        <p:spPr bwMode="auto">
          <a:xfrm rot="10800000">
            <a:off x="3638672" y="4205003"/>
            <a:ext cx="366591" cy="290797"/>
          </a:xfrm>
          <a:prstGeom prst="downArrow">
            <a:avLst>
              <a:gd name="adj1" fmla="val 49787"/>
              <a:gd name="adj2" fmla="val 44681"/>
            </a:avLst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38" name="AutoShape 62"/>
          <p:cNvSpPr>
            <a:spLocks noChangeArrowheads="1"/>
          </p:cNvSpPr>
          <p:nvPr/>
        </p:nvSpPr>
        <p:spPr bwMode="auto">
          <a:xfrm rot="16200000">
            <a:off x="6424020" y="3591682"/>
            <a:ext cx="343387" cy="310450"/>
          </a:xfrm>
          <a:prstGeom prst="downArrow">
            <a:avLst>
              <a:gd name="adj1" fmla="val 49787"/>
              <a:gd name="adj2" fmla="val 44681"/>
            </a:avLst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22" grpId="0" animBg="1"/>
      <p:bldP spid="24623" grpId="0" animBg="1"/>
      <p:bldP spid="24624" grpId="0" animBg="1"/>
      <p:bldP spid="24625" grpId="0" animBg="1"/>
      <p:bldP spid="24626" grpId="0" animBg="1"/>
      <p:bldP spid="24627" grpId="0" animBg="1"/>
      <p:bldP spid="24628" grpId="0" animBg="1"/>
      <p:bldP spid="24629" grpId="0"/>
      <p:bldP spid="24630" grpId="0"/>
      <p:bldP spid="24631" grpId="0"/>
      <p:bldP spid="24632" grpId="0" animBg="1"/>
      <p:bldP spid="24633" grpId="0" animBg="1"/>
      <p:bldP spid="24634" grpId="0" animBg="1"/>
      <p:bldP spid="24635" grpId="0" animBg="1"/>
      <p:bldP spid="24636" grpId="0" animBg="1"/>
      <p:bldP spid="24637" grpId="0" animBg="1"/>
      <p:bldP spid="2463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Challenge 1: Finding Pages of Same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Reason: The automatically built wrappers can only be applied to pages of same format</a:t>
            </a:r>
          </a:p>
          <a:p>
            <a:r>
              <a:rPr lang="en-US" dirty="0" smtClean="0"/>
              <a:t>We adopt a URL-based approach</a:t>
            </a:r>
          </a:p>
          <a:p>
            <a:pPr lvl="1"/>
            <a:r>
              <a:rPr lang="en-US" dirty="0" smtClean="0"/>
              <a:t>Page content analysis is very expensive on web scale</a:t>
            </a:r>
          </a:p>
          <a:p>
            <a:pPr lvl="1"/>
            <a:r>
              <a:rPr lang="en-US" dirty="0" smtClean="0"/>
              <a:t>URL-based approach is accurate enough</a:t>
            </a:r>
          </a:p>
          <a:p>
            <a:r>
              <a:rPr lang="en-US" dirty="0" smtClean="0"/>
              <a:t>Definition of URL patterns</a:t>
            </a:r>
          </a:p>
          <a:p>
            <a:pPr lvl="1"/>
            <a:r>
              <a:rPr lang="en-US" dirty="0" smtClean="0"/>
              <a:t>A list of tokens separated by {“/”, “.”, “&amp;”, “?”, “=”}, each being a string or wildcard “*”.</a:t>
            </a:r>
          </a:p>
          <a:p>
            <a:pPr lvl="1"/>
            <a:r>
              <a:rPr lang="en-US" dirty="0" smtClean="0"/>
              <a:t>Examples: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sz="2600" dirty="0" smtClean="0">
                <a:hlinkClick r:id="rId2"/>
              </a:rPr>
              <a:t>http://www.imdb.com/name/nm*</a:t>
            </a:r>
            <a:r>
              <a:rPr lang="en-US" dirty="0" smtClean="0"/>
              <a:t>: people’s pages on IMDB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sz="2600" dirty="0" smtClean="0">
                <a:hlinkClick r:id="rId3"/>
              </a:rPr>
              <a:t>http://www.last.fm/music/*</a:t>
            </a:r>
            <a:r>
              <a:rPr lang="en-US" dirty="0" smtClean="0"/>
              <a:t>: musicians’ pages on last.fm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1922</TotalTime>
  <Words>1633</Words>
  <Application>Microsoft Office PowerPoint</Application>
  <PresentationFormat>On-screen Show (4:3)</PresentationFormat>
  <Paragraphs>450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Automatically Extracting Structured Data for Web Search  </vt:lpstr>
      <vt:lpstr>Internet Services Research Center (ISRC)</vt:lpstr>
      <vt:lpstr>Structured Web Search</vt:lpstr>
      <vt:lpstr>Existing Approaches</vt:lpstr>
      <vt:lpstr>StruClick System: Inputs</vt:lpstr>
      <vt:lpstr>StruClick System: Output</vt:lpstr>
      <vt:lpstr>Get Semantics from Users’ Search Trails</vt:lpstr>
      <vt:lpstr>Overview of StruClick</vt:lpstr>
      <vt:lpstr>Challenge 1: Finding Pages of Same Format</vt:lpstr>
      <vt:lpstr>(continued)</vt:lpstr>
      <vt:lpstr>(continued)</vt:lpstr>
      <vt:lpstr>Challenge 2: Extracting Information</vt:lpstr>
      <vt:lpstr>Challenge 3: Noises in User Clicks</vt:lpstr>
      <vt:lpstr>Key Observations</vt:lpstr>
      <vt:lpstr>Our Approach</vt:lpstr>
      <vt:lpstr>(continued)</vt:lpstr>
      <vt:lpstr>(continued)</vt:lpstr>
      <vt:lpstr>Experiments</vt:lpstr>
      <vt:lpstr>Measured by Mechanical Turk</vt:lpstr>
      <vt:lpstr>Accuracy &amp; Data Amount</vt:lpstr>
      <vt:lpstr>Examples</vt:lpstr>
      <vt:lpstr>Examples</vt:lpstr>
      <vt:lpstr>Thank you!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Automatically Extracting Structured Data for Web Search</dc:title>
  <dc:creator>Xiaoxin Yin</dc:creator>
  <cp:lastModifiedBy>Xiaoxin Yin</cp:lastModifiedBy>
  <cp:revision>442</cp:revision>
  <dcterms:created xsi:type="dcterms:W3CDTF">2006-08-16T00:00:00Z</dcterms:created>
  <dcterms:modified xsi:type="dcterms:W3CDTF">2010-04-27T01:31:02Z</dcterms:modified>
</cp:coreProperties>
</file>