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0" r:id="rId4"/>
    <p:sldId id="291" r:id="rId5"/>
    <p:sldId id="257" r:id="rId6"/>
    <p:sldId id="258" r:id="rId7"/>
    <p:sldId id="279" r:id="rId8"/>
    <p:sldId id="259" r:id="rId9"/>
    <p:sldId id="262" r:id="rId10"/>
    <p:sldId id="261" r:id="rId11"/>
    <p:sldId id="293" r:id="rId12"/>
    <p:sldId id="295" r:id="rId13"/>
    <p:sldId id="296" r:id="rId14"/>
    <p:sldId id="263" r:id="rId15"/>
    <p:sldId id="294" r:id="rId16"/>
    <p:sldId id="277" r:id="rId17"/>
    <p:sldId id="280" r:id="rId18"/>
    <p:sldId id="265" r:id="rId19"/>
    <p:sldId id="274" r:id="rId20"/>
    <p:sldId id="281" r:id="rId21"/>
    <p:sldId id="282" r:id="rId22"/>
    <p:sldId id="283" r:id="rId23"/>
    <p:sldId id="284" r:id="rId24"/>
    <p:sldId id="285" r:id="rId25"/>
    <p:sldId id="286" r:id="rId26"/>
    <p:sldId id="272" r:id="rId27"/>
    <p:sldId id="271" r:id="rId28"/>
    <p:sldId id="273" r:id="rId29"/>
    <p:sldId id="278" r:id="rId30"/>
    <p:sldId id="288" r:id="rId31"/>
    <p:sldId id="29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38" autoAdjust="0"/>
    <p:restoredTop sz="94671" autoAdjust="0"/>
  </p:normalViewPr>
  <p:slideViewPr>
    <p:cSldViewPr snapToGrid="0">
      <p:cViewPr varScale="1">
        <p:scale>
          <a:sx n="85" d="100"/>
          <a:sy n="85" d="100"/>
        </p:scale>
        <p:origin x="141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186081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70520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3326918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D546504-FE04-4D79-9567-429BBD1B3E16}" type="datetimeFigureOut">
              <a:rPr lang="en-US" smtClean="0"/>
              <a:pPr/>
              <a:t>8/1/2016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BE33FE3-4AB7-4E46-86E4-13850F83746F}" type="slidenum">
              <a:rPr lang="en-GB" smtClean="0"/>
              <a:pPr/>
              <a:t>‹#›</a:t>
            </a:fld>
            <a:endParaRPr lang="en-GB"/>
          </a:p>
        </p:txBody>
      </p:sp>
    </p:spTree>
    <p:extLst>
      <p:ext uri="{BB962C8B-B14F-4D97-AF65-F5344CB8AC3E}">
        <p14:creationId xmlns:p14="http://schemas.microsoft.com/office/powerpoint/2010/main" val="94180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250560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176007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50743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1490501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140435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4123795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3240007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DC9083-8F3D-41A9-B1A3-87CA3F5BBFC0}" type="datetimeFigureOut">
              <a:rPr lang="en-GB" smtClean="0"/>
              <a:t>01/08/2016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43BDAA3-B211-4029-9230-E6D6844B92A6}" type="slidenum">
              <a:rPr lang="en-GB" smtClean="0"/>
              <a:t>‹#›</a:t>
            </a:fld>
            <a:endParaRPr lang="en-GB" dirty="0"/>
          </a:p>
        </p:txBody>
      </p:sp>
    </p:spTree>
    <p:extLst>
      <p:ext uri="{BB962C8B-B14F-4D97-AF65-F5344CB8AC3E}">
        <p14:creationId xmlns:p14="http://schemas.microsoft.com/office/powerpoint/2010/main" val="357932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DC9083-8F3D-41A9-B1A3-87CA3F5BBFC0}" type="datetimeFigureOut">
              <a:rPr lang="en-GB" smtClean="0"/>
              <a:t>01/08/2016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3BDAA3-B211-4029-9230-E6D6844B92A6}" type="slidenum">
              <a:rPr lang="en-GB" smtClean="0"/>
              <a:t>‹#›</a:t>
            </a:fld>
            <a:endParaRPr lang="en-GB" dirty="0"/>
          </a:p>
        </p:txBody>
      </p:sp>
    </p:spTree>
    <p:extLst>
      <p:ext uri="{BB962C8B-B14F-4D97-AF65-F5344CB8AC3E}">
        <p14:creationId xmlns:p14="http://schemas.microsoft.com/office/powerpoint/2010/main" val="330392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gif"/><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hyperlink" Target="http://en.wikipedia.org/wiki/File:Ban_Ki-moon_headshot.jpg" TargetMode="Externa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guardian.co.uk/environment/conservation"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79" t="33333" r="3507" b="22420"/>
          <a:stretch/>
        </p:blipFill>
        <p:spPr bwMode="auto">
          <a:xfrm>
            <a:off x="-756592" y="1700808"/>
            <a:ext cx="10697029" cy="323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51520" y="116632"/>
            <a:ext cx="7776864" cy="1323439"/>
          </a:xfrm>
          <a:prstGeom prst="rect">
            <a:avLst/>
          </a:prstGeom>
          <a:noFill/>
        </p:spPr>
        <p:txBody>
          <a:bodyPr wrap="square" rtlCol="0">
            <a:spAutoFit/>
          </a:bodyPr>
          <a:lstStyle/>
          <a:p>
            <a:r>
              <a:rPr lang="en-GB" sz="4000" b="1" dirty="0"/>
              <a:t>Can a new kind of ecology change the way we manage the planet?</a:t>
            </a:r>
          </a:p>
        </p:txBody>
      </p:sp>
      <p:sp>
        <p:nvSpPr>
          <p:cNvPr id="6" name="TextBox 5"/>
          <p:cNvSpPr txBox="1"/>
          <p:nvPr/>
        </p:nvSpPr>
        <p:spPr>
          <a:xfrm>
            <a:off x="1043608" y="5273913"/>
            <a:ext cx="7776864" cy="1323439"/>
          </a:xfrm>
          <a:prstGeom prst="rect">
            <a:avLst/>
          </a:prstGeom>
          <a:noFill/>
        </p:spPr>
        <p:txBody>
          <a:bodyPr wrap="square" rtlCol="0">
            <a:spAutoFit/>
          </a:bodyPr>
          <a:lstStyle/>
          <a:p>
            <a:pPr algn="r"/>
            <a:r>
              <a:rPr lang="en-GB" sz="4000" b="1" dirty="0"/>
              <a:t>Drew </a:t>
            </a:r>
            <a:r>
              <a:rPr lang="en-GB" sz="4000" b="1" dirty="0" err="1"/>
              <a:t>Purves</a:t>
            </a:r>
            <a:r>
              <a:rPr lang="en-GB" sz="4000" b="1" dirty="0"/>
              <a:t> and the CEES group Microsoft Research Cambridge</a:t>
            </a:r>
          </a:p>
        </p:txBody>
      </p:sp>
    </p:spTree>
    <p:extLst>
      <p:ext uri="{BB962C8B-B14F-4D97-AF65-F5344CB8AC3E}">
        <p14:creationId xmlns:p14="http://schemas.microsoft.com/office/powerpoint/2010/main" val="198254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249135" y="1151730"/>
            <a:ext cx="2476500" cy="1015663"/>
          </a:xfrm>
          <a:prstGeom prst="rect">
            <a:avLst/>
          </a:prstGeom>
          <a:noFill/>
        </p:spPr>
        <p:txBody>
          <a:bodyPr wrap="square" rtlCol="0">
            <a:spAutoFit/>
          </a:bodyPr>
          <a:lstStyle/>
          <a:p>
            <a:r>
              <a:rPr lang="en-GB" sz="2000" dirty="0">
                <a:solidFill>
                  <a:schemeClr val="bg2">
                    <a:lumMod val="50000"/>
                  </a:schemeClr>
                </a:solidFill>
              </a:rPr>
              <a:t>Will forests accelerate or slow climate change?</a:t>
            </a:r>
          </a:p>
        </p:txBody>
      </p:sp>
      <p:sp>
        <p:nvSpPr>
          <p:cNvPr id="17" name="TextBox 16"/>
          <p:cNvSpPr txBox="1"/>
          <p:nvPr/>
        </p:nvSpPr>
        <p:spPr>
          <a:xfrm>
            <a:off x="5695950" y="1130292"/>
            <a:ext cx="2476500" cy="1323439"/>
          </a:xfrm>
          <a:prstGeom prst="rect">
            <a:avLst/>
          </a:prstGeom>
          <a:noFill/>
        </p:spPr>
        <p:txBody>
          <a:bodyPr wrap="square" rtlCol="0">
            <a:spAutoFit/>
          </a:bodyPr>
          <a:lstStyle/>
          <a:p>
            <a:r>
              <a:rPr lang="en-GB" sz="2000" dirty="0">
                <a:solidFill>
                  <a:schemeClr val="bg2">
                    <a:lumMod val="50000"/>
                  </a:schemeClr>
                </a:solidFill>
              </a:rPr>
              <a:t>What would we do if a new disease hit wheat? Or the pollinators died out?</a:t>
            </a:r>
          </a:p>
        </p:txBody>
      </p:sp>
      <p:sp>
        <p:nvSpPr>
          <p:cNvPr id="27" name="TextBox 26"/>
          <p:cNvSpPr txBox="1"/>
          <p:nvPr/>
        </p:nvSpPr>
        <p:spPr>
          <a:xfrm>
            <a:off x="3448050" y="2599437"/>
            <a:ext cx="2247900" cy="1631216"/>
          </a:xfrm>
          <a:prstGeom prst="rect">
            <a:avLst/>
          </a:prstGeom>
          <a:noFill/>
        </p:spPr>
        <p:txBody>
          <a:bodyPr wrap="square" rtlCol="0">
            <a:spAutoFit/>
          </a:bodyPr>
          <a:lstStyle/>
          <a:p>
            <a:r>
              <a:rPr lang="en-GB" sz="2000" dirty="0">
                <a:solidFill>
                  <a:schemeClr val="bg2">
                    <a:lumMod val="50000"/>
                  </a:schemeClr>
                </a:solidFill>
              </a:rPr>
              <a:t>How can we feed 9+ billion humans, with less water, less oil and less phosphorous?</a:t>
            </a:r>
          </a:p>
        </p:txBody>
      </p:sp>
      <p:sp>
        <p:nvSpPr>
          <p:cNvPr id="18" name="Rectangle 17"/>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79512" y="116632"/>
            <a:ext cx="8848374" cy="707886"/>
          </a:xfrm>
          <a:prstGeom prst="rect">
            <a:avLst/>
          </a:prstGeom>
          <a:noFill/>
        </p:spPr>
        <p:txBody>
          <a:bodyPr wrap="square" rtlCol="0">
            <a:spAutoFit/>
          </a:bodyPr>
          <a:lstStyle/>
          <a:p>
            <a:r>
              <a:rPr lang="en-GB" sz="4000" b="1" dirty="0"/>
              <a:t>Some huge questions we can’t answer</a:t>
            </a:r>
          </a:p>
        </p:txBody>
      </p:sp>
      <p:sp>
        <p:nvSpPr>
          <p:cNvPr id="21" name="TextBox 20"/>
          <p:cNvSpPr txBox="1"/>
          <p:nvPr/>
        </p:nvSpPr>
        <p:spPr>
          <a:xfrm>
            <a:off x="221641" y="2599437"/>
            <a:ext cx="2921372" cy="1015663"/>
          </a:xfrm>
          <a:prstGeom prst="rect">
            <a:avLst/>
          </a:prstGeom>
          <a:noFill/>
        </p:spPr>
        <p:txBody>
          <a:bodyPr wrap="square" rtlCol="0">
            <a:spAutoFit/>
          </a:bodyPr>
          <a:lstStyle/>
          <a:p>
            <a:r>
              <a:rPr lang="en-GB" sz="2000" dirty="0">
                <a:solidFill>
                  <a:schemeClr val="bg2">
                    <a:lumMod val="50000"/>
                  </a:schemeClr>
                </a:solidFill>
              </a:rPr>
              <a:t>How can we safely genetically engineer crops?</a:t>
            </a:r>
          </a:p>
        </p:txBody>
      </p:sp>
      <p:sp>
        <p:nvSpPr>
          <p:cNvPr id="22" name="TextBox 21"/>
          <p:cNvSpPr txBox="1"/>
          <p:nvPr/>
        </p:nvSpPr>
        <p:spPr>
          <a:xfrm>
            <a:off x="6456784" y="3130030"/>
            <a:ext cx="2247900" cy="1631216"/>
          </a:xfrm>
          <a:prstGeom prst="rect">
            <a:avLst/>
          </a:prstGeom>
          <a:noFill/>
        </p:spPr>
        <p:txBody>
          <a:bodyPr wrap="square" rtlCol="0">
            <a:spAutoFit/>
          </a:bodyPr>
          <a:lstStyle/>
          <a:p>
            <a:r>
              <a:rPr lang="en-GB" sz="2000" dirty="0">
                <a:solidFill>
                  <a:schemeClr val="bg2">
                    <a:lumMod val="50000"/>
                  </a:schemeClr>
                </a:solidFill>
              </a:rPr>
              <a:t>How can we optimize supply chains to minimize environmental impact?</a:t>
            </a:r>
          </a:p>
        </p:txBody>
      </p:sp>
      <p:sp>
        <p:nvSpPr>
          <p:cNvPr id="23" name="TextBox 22"/>
          <p:cNvSpPr txBox="1"/>
          <p:nvPr/>
        </p:nvSpPr>
        <p:spPr>
          <a:xfrm>
            <a:off x="1682327" y="5681575"/>
            <a:ext cx="2921372" cy="1015663"/>
          </a:xfrm>
          <a:prstGeom prst="rect">
            <a:avLst/>
          </a:prstGeom>
          <a:noFill/>
        </p:spPr>
        <p:txBody>
          <a:bodyPr wrap="square" rtlCol="0">
            <a:spAutoFit/>
          </a:bodyPr>
          <a:lstStyle/>
          <a:p>
            <a:r>
              <a:rPr lang="en-GB" sz="2000" dirty="0">
                <a:solidFill>
                  <a:schemeClr val="bg2">
                    <a:lumMod val="50000"/>
                  </a:schemeClr>
                </a:solidFill>
              </a:rPr>
              <a:t>How many species are there on Earth? How can we predict them?</a:t>
            </a:r>
          </a:p>
        </p:txBody>
      </p:sp>
      <p:sp>
        <p:nvSpPr>
          <p:cNvPr id="25" name="TextBox 24"/>
          <p:cNvSpPr txBox="1"/>
          <p:nvPr/>
        </p:nvSpPr>
        <p:spPr>
          <a:xfrm>
            <a:off x="5310775" y="5445223"/>
            <a:ext cx="2921372" cy="1015663"/>
          </a:xfrm>
          <a:prstGeom prst="rect">
            <a:avLst/>
          </a:prstGeom>
          <a:noFill/>
        </p:spPr>
        <p:txBody>
          <a:bodyPr wrap="square" rtlCol="0">
            <a:spAutoFit/>
          </a:bodyPr>
          <a:lstStyle/>
          <a:p>
            <a:r>
              <a:rPr lang="en-GB" sz="2000" dirty="0">
                <a:solidFill>
                  <a:schemeClr val="bg2">
                    <a:lumMod val="50000"/>
                  </a:schemeClr>
                </a:solidFill>
              </a:rPr>
              <a:t>Will the world become more fire prone as the climate changes?</a:t>
            </a:r>
          </a:p>
        </p:txBody>
      </p:sp>
      <p:sp>
        <p:nvSpPr>
          <p:cNvPr id="26" name="TextBox 25"/>
          <p:cNvSpPr txBox="1"/>
          <p:nvPr/>
        </p:nvSpPr>
        <p:spPr>
          <a:xfrm>
            <a:off x="199469" y="4230653"/>
            <a:ext cx="2921372" cy="1015663"/>
          </a:xfrm>
          <a:prstGeom prst="rect">
            <a:avLst/>
          </a:prstGeom>
          <a:noFill/>
        </p:spPr>
        <p:txBody>
          <a:bodyPr wrap="square" rtlCol="0">
            <a:spAutoFit/>
          </a:bodyPr>
          <a:lstStyle/>
          <a:p>
            <a:r>
              <a:rPr lang="en-GB" sz="2000" dirty="0">
                <a:solidFill>
                  <a:schemeClr val="bg2">
                    <a:lumMod val="50000"/>
                  </a:schemeClr>
                </a:solidFill>
              </a:rPr>
              <a:t>Is there enough to water for both agriculture, and industry, in the future?</a:t>
            </a:r>
          </a:p>
        </p:txBody>
      </p:sp>
    </p:spTree>
    <p:extLst>
      <p:ext uri="{BB962C8B-B14F-4D97-AF65-F5344CB8AC3E}">
        <p14:creationId xmlns:p14="http://schemas.microsoft.com/office/powerpoint/2010/main" val="1090838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p:cNvPicPr>
            <a:picLocks noChangeAspect="1" noChangeArrowheads="1"/>
          </p:cNvPicPr>
          <p:nvPr/>
        </p:nvPicPr>
        <p:blipFill>
          <a:blip r:embed="rId2" cstate="print"/>
          <a:srcRect/>
          <a:stretch>
            <a:fillRect/>
          </a:stretch>
        </p:blipFill>
        <p:spPr bwMode="auto">
          <a:xfrm>
            <a:off x="1238249" y="1399707"/>
            <a:ext cx="6608589" cy="4367698"/>
          </a:xfrm>
          <a:prstGeom prst="rect">
            <a:avLst/>
          </a:prstGeom>
          <a:noFill/>
          <a:ln w="9525">
            <a:noFill/>
            <a:miter lim="800000"/>
            <a:headEnd/>
            <a:tailEnd/>
          </a:ln>
          <a:effectLst/>
        </p:spPr>
      </p:pic>
      <p:sp>
        <p:nvSpPr>
          <p:cNvPr id="9" name="TextBox 8"/>
          <p:cNvSpPr txBox="1"/>
          <p:nvPr/>
        </p:nvSpPr>
        <p:spPr>
          <a:xfrm>
            <a:off x="142595" y="49966"/>
            <a:ext cx="7704243" cy="400110"/>
          </a:xfrm>
          <a:prstGeom prst="rect">
            <a:avLst/>
          </a:prstGeom>
          <a:noFill/>
        </p:spPr>
        <p:txBody>
          <a:bodyPr wrap="square" rtlCol="0">
            <a:spAutoFit/>
          </a:bodyPr>
          <a:lstStyle/>
          <a:p>
            <a:pPr marL="342900" indent="-342900"/>
            <a:r>
              <a:rPr lang="en-GB" sz="2000" dirty="0"/>
              <a:t>Will forests accelerate, or decelerate, climate change?</a:t>
            </a:r>
          </a:p>
        </p:txBody>
      </p:sp>
      <p:sp>
        <p:nvSpPr>
          <p:cNvPr id="10" name="TextBox 9"/>
          <p:cNvSpPr txBox="1"/>
          <p:nvPr/>
        </p:nvSpPr>
        <p:spPr>
          <a:xfrm>
            <a:off x="-38100" y="6413440"/>
            <a:ext cx="9144000" cy="400110"/>
          </a:xfrm>
          <a:prstGeom prst="rect">
            <a:avLst/>
          </a:prstGeom>
          <a:noFill/>
        </p:spPr>
        <p:txBody>
          <a:bodyPr wrap="square" rtlCol="0">
            <a:spAutoFit/>
          </a:bodyPr>
          <a:lstStyle/>
          <a:p>
            <a:pPr algn="r"/>
            <a:r>
              <a:rPr lang="en-GB" sz="2000"/>
              <a:t>* Purves &amp; Pacala </a:t>
            </a:r>
            <a:r>
              <a:rPr lang="en-GB" sz="2000" i="1"/>
              <a:t>Science </a:t>
            </a:r>
            <a:r>
              <a:rPr lang="en-GB" sz="2000"/>
              <a:t>2008, based on Friedlingstein </a:t>
            </a:r>
            <a:r>
              <a:rPr lang="en-GB" sz="2000" i="1"/>
              <a:t>et al. </a:t>
            </a:r>
            <a:r>
              <a:rPr lang="en-GB" sz="2000"/>
              <a:t>2006</a:t>
            </a:r>
          </a:p>
        </p:txBody>
      </p:sp>
    </p:spTree>
    <p:extLst>
      <p:ext uri="{BB962C8B-B14F-4D97-AF65-F5344CB8AC3E}">
        <p14:creationId xmlns:p14="http://schemas.microsoft.com/office/powerpoint/2010/main" val="330939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cstate="print"/>
          <a:srcRect/>
          <a:stretch>
            <a:fillRect/>
          </a:stretch>
        </p:blipFill>
        <p:spPr bwMode="auto">
          <a:xfrm>
            <a:off x="3571868" y="1857364"/>
            <a:ext cx="5200556" cy="3214710"/>
          </a:xfrm>
          <a:prstGeom prst="rect">
            <a:avLst/>
          </a:prstGeom>
          <a:noFill/>
          <a:ln w="9525">
            <a:noFill/>
            <a:miter lim="800000"/>
            <a:headEnd/>
            <a:tailEnd/>
          </a:ln>
        </p:spPr>
      </p:pic>
      <p:grpSp>
        <p:nvGrpSpPr>
          <p:cNvPr id="2" name="Group 16"/>
          <p:cNvGrpSpPr/>
          <p:nvPr/>
        </p:nvGrpSpPr>
        <p:grpSpPr>
          <a:xfrm>
            <a:off x="285720" y="1857364"/>
            <a:ext cx="2571768" cy="3143272"/>
            <a:chOff x="142844" y="2357430"/>
            <a:chExt cx="2571768" cy="3143272"/>
          </a:xfrm>
        </p:grpSpPr>
        <p:grpSp>
          <p:nvGrpSpPr>
            <p:cNvPr id="3" name="Group 11"/>
            <p:cNvGrpSpPr/>
            <p:nvPr/>
          </p:nvGrpSpPr>
          <p:grpSpPr>
            <a:xfrm>
              <a:off x="285720" y="4286256"/>
              <a:ext cx="2428892" cy="1214446"/>
              <a:chOff x="357158" y="3429000"/>
              <a:chExt cx="3500462" cy="1785950"/>
            </a:xfrm>
          </p:grpSpPr>
          <p:sp>
            <p:nvSpPr>
              <p:cNvPr id="11" name="Rounded Rectangle 10"/>
              <p:cNvSpPr/>
              <p:nvPr/>
            </p:nvSpPr>
            <p:spPr>
              <a:xfrm>
                <a:off x="357158" y="3429000"/>
                <a:ext cx="3500462" cy="17859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3" name="Picture 5" descr="http://images.marapets.com/city/powerstation.jpg"/>
              <p:cNvPicPr>
                <a:picLocks noChangeAspect="1" noChangeArrowheads="1"/>
              </p:cNvPicPr>
              <p:nvPr/>
            </p:nvPicPr>
            <p:blipFill>
              <a:blip r:embed="rId3" cstate="print"/>
              <a:srcRect/>
              <a:stretch>
                <a:fillRect/>
              </a:stretch>
            </p:blipFill>
            <p:spPr bwMode="auto">
              <a:xfrm>
                <a:off x="500034" y="3571876"/>
                <a:ext cx="1198788" cy="1500198"/>
              </a:xfrm>
              <a:prstGeom prst="rect">
                <a:avLst/>
              </a:prstGeom>
              <a:noFill/>
            </p:spPr>
          </p:pic>
          <p:pic>
            <p:nvPicPr>
              <p:cNvPr id="2055" name="Picture 7" descr="http://www.mundodescargas.com/2k6/servicios/especiales/cars/fotos/foto_cars.jpg"/>
              <p:cNvPicPr>
                <a:picLocks noChangeAspect="1" noChangeArrowheads="1"/>
              </p:cNvPicPr>
              <p:nvPr/>
            </p:nvPicPr>
            <p:blipFill>
              <a:blip r:embed="rId4" cstate="print"/>
              <a:srcRect/>
              <a:stretch>
                <a:fillRect/>
              </a:stretch>
            </p:blipFill>
            <p:spPr bwMode="auto">
              <a:xfrm>
                <a:off x="1928794" y="3714752"/>
                <a:ext cx="1785950" cy="1163913"/>
              </a:xfrm>
              <a:prstGeom prst="rect">
                <a:avLst/>
              </a:prstGeom>
              <a:noFill/>
            </p:spPr>
          </p:pic>
        </p:grpSp>
        <p:sp>
          <p:nvSpPr>
            <p:cNvPr id="13" name="Cloud 12"/>
            <p:cNvSpPr/>
            <p:nvPr/>
          </p:nvSpPr>
          <p:spPr>
            <a:xfrm>
              <a:off x="142844" y="2357430"/>
              <a:ext cx="2357454" cy="642942"/>
            </a:xfrm>
            <a:prstGeom prst="clou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Up Arrow 13"/>
            <p:cNvSpPr/>
            <p:nvPr/>
          </p:nvSpPr>
          <p:spPr>
            <a:xfrm>
              <a:off x="1214414" y="3143248"/>
              <a:ext cx="285752" cy="92869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85818" y="2428868"/>
              <a:ext cx="785818" cy="461665"/>
            </a:xfrm>
            <a:prstGeom prst="rect">
              <a:avLst/>
            </a:prstGeom>
            <a:noFill/>
          </p:spPr>
          <p:txBody>
            <a:bodyPr wrap="square" rtlCol="0">
              <a:spAutoFit/>
            </a:bodyPr>
            <a:lstStyle/>
            <a:p>
              <a:r>
                <a:rPr lang="en-GB" sz="2400" b="1" dirty="0"/>
                <a:t>CO2</a:t>
              </a:r>
            </a:p>
          </p:txBody>
        </p:sp>
      </p:grpSp>
      <p:pic>
        <p:nvPicPr>
          <p:cNvPr id="2056" name="Picture 8"/>
          <p:cNvPicPr>
            <a:picLocks noChangeAspect="1" noChangeArrowheads="1"/>
          </p:cNvPicPr>
          <p:nvPr/>
        </p:nvPicPr>
        <p:blipFill>
          <a:blip r:embed="rId5" cstate="print"/>
          <a:srcRect/>
          <a:stretch>
            <a:fillRect/>
          </a:stretch>
        </p:blipFill>
        <p:spPr bwMode="auto">
          <a:xfrm>
            <a:off x="3571868" y="1857364"/>
            <a:ext cx="5304606" cy="3243932"/>
          </a:xfrm>
          <a:prstGeom prst="rect">
            <a:avLst/>
          </a:prstGeom>
          <a:noFill/>
          <a:ln w="9525">
            <a:noFill/>
            <a:miter lim="800000"/>
            <a:headEnd/>
            <a:tailEnd/>
          </a:ln>
        </p:spPr>
      </p:pic>
      <p:sp>
        <p:nvSpPr>
          <p:cNvPr id="16" name="TextBox 15"/>
          <p:cNvSpPr txBox="1"/>
          <p:nvPr/>
        </p:nvSpPr>
        <p:spPr>
          <a:xfrm>
            <a:off x="0" y="0"/>
            <a:ext cx="4857784" cy="461665"/>
          </a:xfrm>
          <a:prstGeom prst="rect">
            <a:avLst/>
          </a:prstGeom>
          <a:noFill/>
        </p:spPr>
        <p:txBody>
          <a:bodyPr wrap="square" rtlCol="0">
            <a:spAutoFit/>
          </a:bodyPr>
          <a:lstStyle/>
          <a:p>
            <a:r>
              <a:rPr lang="en-GB" sz="2400" b="1" dirty="0">
                <a:solidFill>
                  <a:schemeClr val="bg2">
                    <a:lumMod val="50000"/>
                  </a:schemeClr>
                </a:solidFill>
                <a:latin typeface="Dotum" pitchFamily="34" charset="-127"/>
                <a:ea typeface="Dotum" pitchFamily="34" charset="-127"/>
              </a:rPr>
              <a:t>The carbon-climate problem</a:t>
            </a:r>
          </a:p>
        </p:txBody>
      </p:sp>
    </p:spTree>
    <p:extLst>
      <p:ext uri="{BB962C8B-B14F-4D97-AF65-F5344CB8AC3E}">
        <p14:creationId xmlns:p14="http://schemas.microsoft.com/office/powerpoint/2010/main" val="107322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57358" y="76200"/>
            <a:ext cx="8777092" cy="400110"/>
          </a:xfrm>
          <a:prstGeom prst="rect">
            <a:avLst/>
          </a:prstGeom>
          <a:noFill/>
        </p:spPr>
        <p:txBody>
          <a:bodyPr wrap="square" rtlCol="0">
            <a:spAutoFit/>
          </a:bodyPr>
          <a:lstStyle/>
          <a:p>
            <a:r>
              <a:rPr lang="en-GB" sz="2000"/>
              <a:t>Why Climate-Carbon </a:t>
            </a:r>
            <a:r>
              <a:rPr lang="en-GB" sz="2000" i="1"/>
              <a:t>Feedback</a:t>
            </a:r>
            <a:r>
              <a:rPr lang="en-GB" sz="2000"/>
              <a:t>?</a:t>
            </a:r>
          </a:p>
        </p:txBody>
      </p:sp>
      <p:pic>
        <p:nvPicPr>
          <p:cNvPr id="12" name="Picture 2"/>
          <p:cNvPicPr>
            <a:picLocks noChangeAspect="1" noChangeArrowheads="1"/>
          </p:cNvPicPr>
          <p:nvPr/>
        </p:nvPicPr>
        <p:blipFill>
          <a:blip r:embed="rId2" cstate="print"/>
          <a:srcRect l="31250" t="25000" r="15624" b="14999"/>
          <a:stretch>
            <a:fillRect/>
          </a:stretch>
        </p:blipFill>
        <p:spPr bwMode="auto">
          <a:xfrm>
            <a:off x="2452010" y="2285992"/>
            <a:ext cx="4071966" cy="2874329"/>
          </a:xfrm>
          <a:prstGeom prst="rect">
            <a:avLst/>
          </a:prstGeom>
          <a:noFill/>
          <a:ln w="9525">
            <a:noFill/>
            <a:miter lim="800000"/>
            <a:headEnd/>
            <a:tailEnd/>
          </a:ln>
        </p:spPr>
      </p:pic>
      <p:grpSp>
        <p:nvGrpSpPr>
          <p:cNvPr id="2" name="Group 36"/>
          <p:cNvGrpSpPr/>
          <p:nvPr/>
        </p:nvGrpSpPr>
        <p:grpSpPr>
          <a:xfrm>
            <a:off x="2344706" y="1201707"/>
            <a:ext cx="4286281" cy="3651300"/>
            <a:chOff x="2344706" y="1201707"/>
            <a:chExt cx="4286281" cy="3651300"/>
          </a:xfrm>
        </p:grpSpPr>
        <p:grpSp>
          <p:nvGrpSpPr>
            <p:cNvPr id="3" name="Group 26"/>
            <p:cNvGrpSpPr/>
            <p:nvPr/>
          </p:nvGrpSpPr>
          <p:grpSpPr>
            <a:xfrm>
              <a:off x="2344706" y="1201707"/>
              <a:ext cx="4286281" cy="3651300"/>
              <a:chOff x="2344706" y="1201707"/>
              <a:chExt cx="4286281" cy="3651300"/>
            </a:xfrm>
          </p:grpSpPr>
          <p:grpSp>
            <p:nvGrpSpPr>
              <p:cNvPr id="4" name="Group 11"/>
              <p:cNvGrpSpPr/>
              <p:nvPr/>
            </p:nvGrpSpPr>
            <p:grpSpPr>
              <a:xfrm>
                <a:off x="2344707" y="1201707"/>
                <a:ext cx="4286280" cy="1917721"/>
                <a:chOff x="6105546" y="1968480"/>
                <a:chExt cx="4286280" cy="1917721"/>
              </a:xfrm>
            </p:grpSpPr>
            <p:sp>
              <p:nvSpPr>
                <p:cNvPr id="29" name="Rounded Rectangle 5"/>
                <p:cNvSpPr/>
                <p:nvPr/>
              </p:nvSpPr>
              <p:spPr>
                <a:xfrm>
                  <a:off x="6105546" y="1968480"/>
                  <a:ext cx="4286280" cy="511182"/>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Climate</a:t>
                  </a:r>
                </a:p>
              </p:txBody>
            </p:sp>
            <p:sp>
              <p:nvSpPr>
                <p:cNvPr id="30" name="Rounded Rectangle 29"/>
                <p:cNvSpPr/>
                <p:nvPr/>
              </p:nvSpPr>
              <p:spPr>
                <a:xfrm>
                  <a:off x="6105546" y="3100383"/>
                  <a:ext cx="4286280" cy="7858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cxnSp>
              <p:nvCxnSpPr>
                <p:cNvPr id="31" name="Straight Arrow Connector 30"/>
                <p:cNvCxnSpPr>
                  <a:stCxn id="30" idx="0"/>
                </p:cNvCxnSpPr>
                <p:nvPr/>
              </p:nvCxnSpPr>
              <p:spPr>
                <a:xfrm rot="5400000" flipH="1" flipV="1">
                  <a:off x="7938326" y="2790023"/>
                  <a:ext cx="620721"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3" name="Rectangle 22"/>
              <p:cNvSpPr/>
              <p:nvPr/>
            </p:nvSpPr>
            <p:spPr>
              <a:xfrm>
                <a:off x="2454246" y="3282948"/>
                <a:ext cx="1131903" cy="36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2454246" y="3976695"/>
                <a:ext cx="1131903" cy="36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2454246" y="4487877"/>
                <a:ext cx="1131903" cy="3651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Elbow Connector 25"/>
              <p:cNvCxnSpPr>
                <a:endCxn id="23" idx="1"/>
              </p:cNvCxnSpPr>
              <p:nvPr/>
            </p:nvCxnSpPr>
            <p:spPr>
              <a:xfrm rot="10800000" flipH="1" flipV="1">
                <a:off x="2344706" y="1457297"/>
                <a:ext cx="109539" cy="2008215"/>
              </a:xfrm>
              <a:prstGeom prst="bentConnector3">
                <a:avLst>
                  <a:gd name="adj1" fmla="val -208693"/>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6"/>
              <p:cNvCxnSpPr>
                <a:endCxn id="24" idx="1"/>
              </p:cNvCxnSpPr>
              <p:nvPr/>
            </p:nvCxnSpPr>
            <p:spPr>
              <a:xfrm rot="10800000" flipH="1" flipV="1">
                <a:off x="2344706" y="1457298"/>
                <a:ext cx="109539" cy="2701962"/>
              </a:xfrm>
              <a:prstGeom prst="bentConnector3">
                <a:avLst>
                  <a:gd name="adj1" fmla="val -340865"/>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25" idx="1"/>
              </p:cNvCxnSpPr>
              <p:nvPr/>
            </p:nvCxnSpPr>
            <p:spPr>
              <a:xfrm rot="10800000" flipH="1" flipV="1">
                <a:off x="2344706" y="1457298"/>
                <a:ext cx="109539" cy="3213144"/>
              </a:xfrm>
              <a:prstGeom prst="bentConnector3">
                <a:avLst>
                  <a:gd name="adj1" fmla="val -46608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8" name="Rounded Rectangle 17"/>
            <p:cNvSpPr/>
            <p:nvPr/>
          </p:nvSpPr>
          <p:spPr>
            <a:xfrm>
              <a:off x="5192721" y="3282948"/>
              <a:ext cx="1241442" cy="3651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5229234" y="4451364"/>
              <a:ext cx="1204929" cy="4016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Elbow Connector 19"/>
            <p:cNvCxnSpPr>
              <a:endCxn id="18" idx="3"/>
            </p:cNvCxnSpPr>
            <p:nvPr/>
          </p:nvCxnSpPr>
          <p:spPr>
            <a:xfrm flipH="1">
              <a:off x="6434163" y="1457298"/>
              <a:ext cx="196824" cy="2008215"/>
            </a:xfrm>
            <a:prstGeom prst="bentConnector3">
              <a:avLst>
                <a:gd name="adj1" fmla="val -116144"/>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Elbow Connector 20"/>
            <p:cNvCxnSpPr>
              <a:endCxn id="19" idx="3"/>
            </p:cNvCxnSpPr>
            <p:nvPr/>
          </p:nvCxnSpPr>
          <p:spPr>
            <a:xfrm flipH="1">
              <a:off x="6434163" y="1457298"/>
              <a:ext cx="196824" cy="3194888"/>
            </a:xfrm>
            <a:prstGeom prst="bentConnector3">
              <a:avLst>
                <a:gd name="adj1" fmla="val -18970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31"/>
          <p:cNvGrpSpPr/>
          <p:nvPr/>
        </p:nvGrpSpPr>
        <p:grpSpPr>
          <a:xfrm>
            <a:off x="738135" y="1128681"/>
            <a:ext cx="7339113" cy="4783203"/>
            <a:chOff x="738135" y="1128681"/>
            <a:chExt cx="7339113" cy="4783203"/>
          </a:xfrm>
        </p:grpSpPr>
        <p:sp>
          <p:nvSpPr>
            <p:cNvPr id="33" name="Right Brace 32"/>
            <p:cNvSpPr/>
            <p:nvPr/>
          </p:nvSpPr>
          <p:spPr>
            <a:xfrm>
              <a:off x="7566066" y="1128681"/>
              <a:ext cx="511182" cy="394340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4" name="Elbow Connector 33"/>
            <p:cNvCxnSpPr>
              <a:stCxn id="33" idx="1"/>
              <a:endCxn id="40" idx="3"/>
            </p:cNvCxnSpPr>
            <p:nvPr/>
          </p:nvCxnSpPr>
          <p:spPr>
            <a:xfrm rot="10800000" flipV="1">
              <a:off x="6667500" y="3100382"/>
              <a:ext cx="1409748" cy="2811501"/>
            </a:xfrm>
            <a:prstGeom prst="bentConnector3">
              <a:avLst>
                <a:gd name="adj1" fmla="val -3432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ight Brace 34"/>
            <p:cNvSpPr/>
            <p:nvPr/>
          </p:nvSpPr>
          <p:spPr>
            <a:xfrm flipH="1">
              <a:off x="738135" y="1128681"/>
              <a:ext cx="576784" cy="3943404"/>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6" name="Elbow Connector 35"/>
            <p:cNvCxnSpPr>
              <a:stCxn id="35" idx="1"/>
              <a:endCxn id="40" idx="1"/>
            </p:cNvCxnSpPr>
            <p:nvPr/>
          </p:nvCxnSpPr>
          <p:spPr>
            <a:xfrm>
              <a:off x="738135" y="3100383"/>
              <a:ext cx="1643085" cy="2811501"/>
            </a:xfrm>
            <a:prstGeom prst="bentConnector3">
              <a:avLst>
                <a:gd name="adj1" fmla="val -2420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36"/>
          <p:cNvGrpSpPr/>
          <p:nvPr/>
        </p:nvGrpSpPr>
        <p:grpSpPr>
          <a:xfrm>
            <a:off x="2381220" y="4597416"/>
            <a:ext cx="4286280" cy="1570059"/>
            <a:chOff x="2381220" y="4597416"/>
            <a:chExt cx="4286280" cy="1570059"/>
          </a:xfrm>
        </p:grpSpPr>
        <p:grpSp>
          <p:nvGrpSpPr>
            <p:cNvPr id="10" name="Group 26"/>
            <p:cNvGrpSpPr/>
            <p:nvPr/>
          </p:nvGrpSpPr>
          <p:grpSpPr>
            <a:xfrm>
              <a:off x="2381220" y="4597416"/>
              <a:ext cx="4286280" cy="1570059"/>
              <a:chOff x="2381220" y="4597416"/>
              <a:chExt cx="4286280" cy="1570059"/>
            </a:xfrm>
          </p:grpSpPr>
          <p:sp>
            <p:nvSpPr>
              <p:cNvPr id="40" name="Rounded Rectangle 39"/>
              <p:cNvSpPr/>
              <p:nvPr/>
            </p:nvSpPr>
            <p:spPr>
              <a:xfrm>
                <a:off x="2381220" y="5656293"/>
                <a:ext cx="4286280" cy="5111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Human behaviour</a:t>
                </a:r>
              </a:p>
            </p:txBody>
          </p:sp>
          <p:sp>
            <p:nvSpPr>
              <p:cNvPr id="41" name="Rounded Rectangle 40"/>
              <p:cNvSpPr/>
              <p:nvPr/>
            </p:nvSpPr>
            <p:spPr>
              <a:xfrm>
                <a:off x="2381220" y="4597416"/>
                <a:ext cx="4286280" cy="5111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cxnSp>
            <p:nvCxnSpPr>
              <p:cNvPr id="42" name="Straight Arrow Connector 25"/>
              <p:cNvCxnSpPr>
                <a:stCxn id="40" idx="0"/>
                <a:endCxn id="41" idx="2"/>
              </p:cNvCxnSpPr>
              <p:nvPr/>
            </p:nvCxnSpPr>
            <p:spPr>
              <a:xfrm rot="5400000" flipH="1" flipV="1">
                <a:off x="4250513" y="5382446"/>
                <a:ext cx="547695" cy="158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rot="5400000" flipH="1" flipV="1">
              <a:off x="2637606" y="5253857"/>
              <a:ext cx="803286" cy="1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266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79512" y="116632"/>
            <a:ext cx="7776864" cy="707886"/>
          </a:xfrm>
          <a:prstGeom prst="rect">
            <a:avLst/>
          </a:prstGeom>
          <a:noFill/>
        </p:spPr>
        <p:txBody>
          <a:bodyPr wrap="square" rtlCol="0">
            <a:spAutoFit/>
          </a:bodyPr>
          <a:lstStyle/>
          <a:p>
            <a:r>
              <a:rPr lang="en-GB" sz="4000" b="1" dirty="0"/>
              <a:t>Enter a new kind of ecology?</a:t>
            </a:r>
          </a:p>
        </p:txBody>
      </p:sp>
      <p:graphicFrame>
        <p:nvGraphicFramePr>
          <p:cNvPr id="2" name="Table 1"/>
          <p:cNvGraphicFramePr>
            <a:graphicFrameLocks noGrp="1"/>
          </p:cNvGraphicFramePr>
          <p:nvPr>
            <p:extLst>
              <p:ext uri="{D42A27DB-BD31-4B8C-83A1-F6EECF244321}">
                <p14:modId xmlns:p14="http://schemas.microsoft.com/office/powerpoint/2010/main" val="3259484989"/>
              </p:ext>
            </p:extLst>
          </p:nvPr>
        </p:nvGraphicFramePr>
        <p:xfrm>
          <a:off x="575556" y="1714500"/>
          <a:ext cx="7992888" cy="4498648"/>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val="20000"/>
                    </a:ext>
                  </a:extLst>
                </a:gridCol>
                <a:gridCol w="3996444">
                  <a:extLst>
                    <a:ext uri="{9D8B030D-6E8A-4147-A177-3AD203B41FA5}">
                      <a16:colId xmlns:a16="http://schemas.microsoft.com/office/drawing/2014/main" val="20001"/>
                    </a:ext>
                  </a:extLst>
                </a:gridCol>
              </a:tblGrid>
              <a:tr h="441960">
                <a:tc>
                  <a:txBody>
                    <a:bodyPr/>
                    <a:lstStyle/>
                    <a:p>
                      <a:r>
                        <a:rPr lang="en-GB" dirty="0">
                          <a:solidFill>
                            <a:srgbClr val="7030A0"/>
                          </a:solidFill>
                        </a:rPr>
                        <a:t>Traditional Ecology</a:t>
                      </a:r>
                    </a:p>
                  </a:txBody>
                  <a:tcPr>
                    <a:solidFill>
                      <a:schemeClr val="bg1">
                        <a:lumMod val="75000"/>
                      </a:schemeClr>
                    </a:solidFill>
                  </a:tcPr>
                </a:tc>
                <a:tc>
                  <a:txBody>
                    <a:bodyPr/>
                    <a:lstStyle/>
                    <a:p>
                      <a:r>
                        <a:rPr lang="en-GB" baseline="0" dirty="0">
                          <a:solidFill>
                            <a:srgbClr val="FFFF00"/>
                          </a:solidFill>
                        </a:rPr>
                        <a:t>Joined up Ecology</a:t>
                      </a:r>
                      <a:endParaRPr lang="en-GB" dirty="0">
                        <a:solidFill>
                          <a:srgbClr val="FFFF00"/>
                        </a:solidFill>
                      </a:endParaRPr>
                    </a:p>
                  </a:txBody>
                  <a:tcPr>
                    <a:solidFill>
                      <a:schemeClr val="bg1">
                        <a:lumMod val="75000"/>
                      </a:schemeClr>
                    </a:solidFill>
                  </a:tcPr>
                </a:tc>
                <a:extLst>
                  <a:ext uri="{0D108BD9-81ED-4DB2-BD59-A6C34878D82A}">
                    <a16:rowId xmlns:a16="http://schemas.microsoft.com/office/drawing/2014/main" val="10000"/>
                  </a:ext>
                </a:extLst>
              </a:tr>
              <a:tr h="648072">
                <a:tc>
                  <a:txBody>
                    <a:bodyPr/>
                    <a:lstStyle/>
                    <a:p>
                      <a:r>
                        <a:rPr lang="en-GB" dirty="0"/>
                        <a:t>Qualitative</a:t>
                      </a:r>
                      <a:r>
                        <a:rPr lang="en-GB" baseline="0" dirty="0"/>
                        <a:t> insights</a:t>
                      </a:r>
                      <a:endParaRPr lang="en-GB" dirty="0"/>
                    </a:p>
                  </a:txBody>
                  <a:tcPr>
                    <a:solidFill>
                      <a:schemeClr val="bg1">
                        <a:lumMod val="75000"/>
                      </a:schemeClr>
                    </a:solidFill>
                  </a:tcPr>
                </a:tc>
                <a:tc>
                  <a:txBody>
                    <a:bodyPr/>
                    <a:lstStyle/>
                    <a:p>
                      <a:r>
                        <a:rPr lang="en-GB" dirty="0"/>
                        <a:t>Quantitative</a:t>
                      </a:r>
                      <a:r>
                        <a:rPr lang="en-GB" baseline="0" dirty="0"/>
                        <a:t> predictions</a:t>
                      </a:r>
                      <a:endParaRPr lang="en-GB" dirty="0"/>
                    </a:p>
                  </a:txBody>
                  <a:tcPr>
                    <a:solidFill>
                      <a:schemeClr val="bg1">
                        <a:lumMod val="75000"/>
                      </a:schemeClr>
                    </a:solidFill>
                  </a:tcPr>
                </a:tc>
                <a:extLst>
                  <a:ext uri="{0D108BD9-81ED-4DB2-BD59-A6C34878D82A}">
                    <a16:rowId xmlns:a16="http://schemas.microsoft.com/office/drawing/2014/main" val="10001"/>
                  </a:ext>
                </a:extLst>
              </a:tr>
              <a:tr h="522868">
                <a:tc>
                  <a:txBody>
                    <a:bodyPr/>
                    <a:lstStyle/>
                    <a:p>
                      <a:r>
                        <a:rPr lang="en-GB" dirty="0"/>
                        <a:t>Driven by academic curiosity</a:t>
                      </a:r>
                    </a:p>
                  </a:txBody>
                  <a:tcPr>
                    <a:solidFill>
                      <a:schemeClr val="bg1">
                        <a:lumMod val="75000"/>
                      </a:schemeClr>
                    </a:solidFill>
                  </a:tcPr>
                </a:tc>
                <a:tc>
                  <a:txBody>
                    <a:bodyPr/>
                    <a:lstStyle/>
                    <a:p>
                      <a:r>
                        <a:rPr lang="en-GB" dirty="0"/>
                        <a:t>Driven by</a:t>
                      </a:r>
                      <a:r>
                        <a:rPr lang="en-GB" baseline="0" dirty="0"/>
                        <a:t> society’s needs</a:t>
                      </a:r>
                      <a:endParaRPr lang="en-GB" dirty="0"/>
                    </a:p>
                  </a:txBody>
                  <a:tcPr>
                    <a:solidFill>
                      <a:schemeClr val="bg1">
                        <a:lumMod val="75000"/>
                      </a:schemeClr>
                    </a:solidFill>
                  </a:tcPr>
                </a:tc>
                <a:extLst>
                  <a:ext uri="{0D108BD9-81ED-4DB2-BD59-A6C34878D82A}">
                    <a16:rowId xmlns:a16="http://schemas.microsoft.com/office/drawing/2014/main" val="10002"/>
                  </a:ext>
                </a:extLst>
              </a:tr>
              <a:tr h="738396">
                <a:tc>
                  <a:txBody>
                    <a:bodyPr/>
                    <a:lstStyle/>
                    <a:p>
                      <a:r>
                        <a:rPr lang="en-GB" dirty="0"/>
                        <a:t>Fragmented into </a:t>
                      </a:r>
                      <a:r>
                        <a:rPr lang="en-GB" dirty="0" err="1"/>
                        <a:t>subdisciplines</a:t>
                      </a:r>
                      <a:r>
                        <a:rPr lang="en-GB" dirty="0"/>
                        <a:t>, divorced from other fields of study</a:t>
                      </a:r>
                    </a:p>
                  </a:txBody>
                  <a:tcPr>
                    <a:solidFill>
                      <a:schemeClr val="bg1">
                        <a:lumMod val="75000"/>
                      </a:schemeClr>
                    </a:solidFill>
                  </a:tcPr>
                </a:tc>
                <a:tc>
                  <a:txBody>
                    <a:bodyPr/>
                    <a:lstStyle/>
                    <a:p>
                      <a:r>
                        <a:rPr lang="en-GB" dirty="0"/>
                        <a:t>Integrated</a:t>
                      </a:r>
                      <a:r>
                        <a:rPr lang="en-GB" baseline="0" dirty="0"/>
                        <a:t> across </a:t>
                      </a:r>
                      <a:r>
                        <a:rPr lang="en-GB" baseline="0" dirty="0" err="1"/>
                        <a:t>subdisciplines</a:t>
                      </a:r>
                      <a:r>
                        <a:rPr lang="en-GB" baseline="0" dirty="0"/>
                        <a:t>, and with other fields of study</a:t>
                      </a:r>
                      <a:endParaRPr lang="en-GB" dirty="0"/>
                    </a:p>
                  </a:txBody>
                  <a:tcPr>
                    <a:solidFill>
                      <a:schemeClr val="bg1">
                        <a:lumMod val="75000"/>
                      </a:schemeClr>
                    </a:solidFill>
                  </a:tcPr>
                </a:tc>
                <a:extLst>
                  <a:ext uri="{0D108BD9-81ED-4DB2-BD59-A6C34878D82A}">
                    <a16:rowId xmlns:a16="http://schemas.microsoft.com/office/drawing/2014/main" val="10003"/>
                  </a:ext>
                </a:extLst>
              </a:tr>
              <a:tr h="457200">
                <a:tc>
                  <a:txBody>
                    <a:bodyPr/>
                    <a:lstStyle/>
                    <a:p>
                      <a:r>
                        <a:rPr lang="en-GB" dirty="0"/>
                        <a:t>Divorced</a:t>
                      </a:r>
                      <a:r>
                        <a:rPr lang="en-GB" baseline="0" dirty="0"/>
                        <a:t> from policy</a:t>
                      </a:r>
                      <a:endParaRPr lang="en-GB" dirty="0"/>
                    </a:p>
                  </a:txBody>
                  <a:tcPr>
                    <a:solidFill>
                      <a:schemeClr val="bg1">
                        <a:lumMod val="75000"/>
                      </a:schemeClr>
                    </a:solidFill>
                  </a:tcPr>
                </a:tc>
                <a:tc>
                  <a:txBody>
                    <a:bodyPr/>
                    <a:lstStyle/>
                    <a:p>
                      <a:r>
                        <a:rPr lang="en-GB" dirty="0"/>
                        <a:t>Connected to policy</a:t>
                      </a:r>
                    </a:p>
                  </a:txBody>
                  <a:tcPr>
                    <a:solidFill>
                      <a:schemeClr val="bg1">
                        <a:lumMod val="75000"/>
                      </a:schemeClr>
                    </a:solidFill>
                  </a:tcPr>
                </a:tc>
                <a:extLst>
                  <a:ext uri="{0D108BD9-81ED-4DB2-BD59-A6C34878D82A}">
                    <a16:rowId xmlns:a16="http://schemas.microsoft.com/office/drawing/2014/main" val="10004"/>
                  </a:ext>
                </a:extLst>
              </a:tr>
              <a:tr h="648072">
                <a:tc>
                  <a:txBody>
                    <a:bodyPr/>
                    <a:lstStyle/>
                    <a:p>
                      <a:r>
                        <a:rPr lang="en-GB" dirty="0"/>
                        <a:t>Huge</a:t>
                      </a:r>
                      <a:r>
                        <a:rPr lang="en-GB" baseline="0" dirty="0"/>
                        <a:t> shortage of all data</a:t>
                      </a:r>
                      <a:endParaRPr lang="en-GB" dirty="0"/>
                    </a:p>
                  </a:txBody>
                  <a:tcPr>
                    <a:solidFill>
                      <a:schemeClr val="bg1">
                        <a:lumMod val="75000"/>
                      </a:schemeClr>
                    </a:solidFill>
                  </a:tcPr>
                </a:tc>
                <a:tc>
                  <a:txBody>
                    <a:bodyPr/>
                    <a:lstStyle/>
                    <a:p>
                      <a:r>
                        <a:rPr lang="en-GB" dirty="0"/>
                        <a:t>Huge</a:t>
                      </a:r>
                      <a:r>
                        <a:rPr lang="en-GB" baseline="0" dirty="0"/>
                        <a:t> abundance of some data, huge shortage of other data</a:t>
                      </a:r>
                      <a:endParaRPr lang="en-GB" dirty="0"/>
                    </a:p>
                  </a:txBody>
                  <a:tcPr>
                    <a:solidFill>
                      <a:schemeClr val="bg1">
                        <a:lumMod val="75000"/>
                      </a:schemeClr>
                    </a:solidFill>
                  </a:tcPr>
                </a:tc>
                <a:extLst>
                  <a:ext uri="{0D108BD9-81ED-4DB2-BD59-A6C34878D82A}">
                    <a16:rowId xmlns:a16="http://schemas.microsoft.com/office/drawing/2014/main" val="10005"/>
                  </a:ext>
                </a:extLst>
              </a:tr>
              <a:tr h="648072">
                <a:tc>
                  <a:txBody>
                    <a:bodyPr/>
                    <a:lstStyle/>
                    <a:p>
                      <a:r>
                        <a:rPr lang="en-GB" dirty="0"/>
                        <a:t>Computatio</a:t>
                      </a:r>
                      <a:r>
                        <a:rPr lang="en-GB" baseline="0" dirty="0"/>
                        <a:t>n and statistics an afterthought – a necessary evil!</a:t>
                      </a:r>
                      <a:endParaRPr lang="en-GB" dirty="0"/>
                    </a:p>
                  </a:txBody>
                  <a:tcPr>
                    <a:solidFill>
                      <a:schemeClr val="bg1">
                        <a:lumMod val="75000"/>
                      </a:schemeClr>
                    </a:solidFill>
                  </a:tcPr>
                </a:tc>
                <a:tc>
                  <a:txBody>
                    <a:bodyPr/>
                    <a:lstStyle/>
                    <a:p>
                      <a:r>
                        <a:rPr lang="en-GB" dirty="0"/>
                        <a:t>Computational and statistics central </a:t>
                      </a:r>
                      <a:r>
                        <a:rPr lang="en-GB" baseline="0" dirty="0"/>
                        <a:t>– and </a:t>
                      </a:r>
                      <a:r>
                        <a:rPr lang="en-GB" dirty="0"/>
                        <a:t>exciting!</a:t>
                      </a:r>
                    </a:p>
                  </a:txBody>
                  <a:tcPr>
                    <a:solidFill>
                      <a:schemeClr val="bg1">
                        <a:lumMod val="75000"/>
                      </a:schemeClr>
                    </a:solidFill>
                  </a:tcPr>
                </a:tc>
                <a:extLst>
                  <a:ext uri="{0D108BD9-81ED-4DB2-BD59-A6C34878D82A}">
                    <a16:rowId xmlns:a16="http://schemas.microsoft.com/office/drawing/2014/main" val="10006"/>
                  </a:ext>
                </a:extLst>
              </a:tr>
              <a:tr h="394008">
                <a:tc>
                  <a:txBody>
                    <a:bodyPr/>
                    <a:lstStyle/>
                    <a:p>
                      <a:r>
                        <a:rPr lang="en-GB" dirty="0"/>
                        <a:t>A disparate</a:t>
                      </a:r>
                      <a:r>
                        <a:rPr lang="en-GB" baseline="0" dirty="0"/>
                        <a:t> set of software tools</a:t>
                      </a:r>
                      <a:endParaRPr lang="en-GB" dirty="0"/>
                    </a:p>
                  </a:txBody>
                  <a:tcPr>
                    <a:solidFill>
                      <a:schemeClr val="bg1">
                        <a:lumMod val="75000"/>
                      </a:schemeClr>
                    </a:solidFill>
                  </a:tcPr>
                </a:tc>
                <a:tc>
                  <a:txBody>
                    <a:bodyPr/>
                    <a:lstStyle/>
                    <a:p>
                      <a:r>
                        <a:rPr lang="en-GB" dirty="0"/>
                        <a:t>An</a:t>
                      </a:r>
                      <a:r>
                        <a:rPr lang="en-GB" baseline="0" dirty="0"/>
                        <a:t> interoperable suite of software tools</a:t>
                      </a:r>
                      <a:endParaRPr lang="en-GB" dirty="0"/>
                    </a:p>
                  </a:txBody>
                  <a:tcPr>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03744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125"/>
            <a:ext cx="9144000" cy="584775"/>
          </a:xfrm>
          <a:prstGeom prst="rect">
            <a:avLst/>
          </a:prstGeom>
          <a:solidFill>
            <a:schemeClr val="bg1">
              <a:lumMod val="75000"/>
            </a:schemeClr>
          </a:solidFill>
        </p:spPr>
        <p:txBody>
          <a:bodyPr wrap="square" rtlCol="0">
            <a:spAutoFit/>
          </a:bodyPr>
          <a:lstStyle/>
          <a:p>
            <a:r>
              <a:rPr lang="en-GB" sz="3200" b="1" dirty="0"/>
              <a:t>‘Right Brain Ecology’?</a:t>
            </a:r>
          </a:p>
        </p:txBody>
      </p:sp>
      <p:pic>
        <p:nvPicPr>
          <p:cNvPr id="2050" name="Picture 2" descr="http://www.bookhills.com/images/The-Master-and-His-Emissary-The-Divided-Brain-and-the-Making-of-the-Western-World-0300168926-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02203"/>
            <a:ext cx="3311060" cy="50783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19914" y="838966"/>
            <a:ext cx="4464496" cy="3416320"/>
          </a:xfrm>
          <a:prstGeom prst="rect">
            <a:avLst/>
          </a:prstGeom>
          <a:noFill/>
        </p:spPr>
        <p:txBody>
          <a:bodyPr wrap="square" rtlCol="0">
            <a:spAutoFit/>
          </a:bodyPr>
          <a:lstStyle/>
          <a:p>
            <a:r>
              <a:rPr lang="en-GB" b="1" dirty="0"/>
              <a:t>Right brain</a:t>
            </a:r>
          </a:p>
          <a:p>
            <a:r>
              <a:rPr lang="en-GB" dirty="0"/>
              <a:t>	Big picture</a:t>
            </a:r>
          </a:p>
          <a:p>
            <a:r>
              <a:rPr lang="en-GB" dirty="0"/>
              <a:t>	Open minded</a:t>
            </a:r>
          </a:p>
          <a:p>
            <a:r>
              <a:rPr lang="en-GB" dirty="0"/>
              <a:t>	Negative feedbacks (gets bored)</a:t>
            </a:r>
          </a:p>
          <a:p>
            <a:r>
              <a:rPr lang="en-GB" dirty="0"/>
              <a:t>	Draws unusual parallels</a:t>
            </a:r>
          </a:p>
          <a:p>
            <a:endParaRPr lang="en-GB" dirty="0"/>
          </a:p>
          <a:p>
            <a:r>
              <a:rPr lang="en-GB" b="1" dirty="0"/>
              <a:t>Left brain</a:t>
            </a:r>
            <a:endParaRPr lang="en-GB" dirty="0"/>
          </a:p>
          <a:p>
            <a:r>
              <a:rPr lang="en-GB" dirty="0"/>
              <a:t>	Details</a:t>
            </a:r>
          </a:p>
          <a:p>
            <a:r>
              <a:rPr lang="en-GB" dirty="0"/>
              <a:t>	Selects what it wants</a:t>
            </a:r>
          </a:p>
          <a:p>
            <a:r>
              <a:rPr lang="en-GB" dirty="0"/>
              <a:t>	Positive feedbacks (gets obsessed)</a:t>
            </a:r>
          </a:p>
          <a:p>
            <a:r>
              <a:rPr lang="en-GB" dirty="0"/>
              <a:t>	Ignores contrary evidence</a:t>
            </a:r>
          </a:p>
          <a:p>
            <a:r>
              <a:rPr lang="en-GB" dirty="0"/>
              <a:t>		</a:t>
            </a:r>
          </a:p>
        </p:txBody>
      </p:sp>
      <p:sp>
        <p:nvSpPr>
          <p:cNvPr id="7" name="TextBox 6"/>
          <p:cNvSpPr txBox="1"/>
          <p:nvPr/>
        </p:nvSpPr>
        <p:spPr>
          <a:xfrm>
            <a:off x="4047906" y="4093822"/>
            <a:ext cx="4608512" cy="2031325"/>
          </a:xfrm>
          <a:prstGeom prst="rect">
            <a:avLst/>
          </a:prstGeom>
          <a:noFill/>
        </p:spPr>
        <p:txBody>
          <a:bodyPr wrap="square" rtlCol="0">
            <a:spAutoFit/>
          </a:bodyPr>
          <a:lstStyle/>
          <a:p>
            <a:r>
              <a:rPr lang="en-GB" b="1" dirty="0">
                <a:solidFill>
                  <a:srgbClr val="FF0000"/>
                </a:solidFill>
              </a:rPr>
              <a:t>Scientists are, and therefore science is, left-brain dominated</a:t>
            </a:r>
          </a:p>
          <a:p>
            <a:endParaRPr lang="en-GB" b="1" dirty="0">
              <a:solidFill>
                <a:srgbClr val="FF0000"/>
              </a:solidFill>
            </a:endParaRPr>
          </a:p>
          <a:p>
            <a:r>
              <a:rPr lang="en-GB" b="1" dirty="0">
                <a:solidFill>
                  <a:srgbClr val="FF0000"/>
                </a:solidFill>
              </a:rPr>
              <a:t>Fine for sciences that make their own world</a:t>
            </a:r>
          </a:p>
          <a:p>
            <a:endParaRPr lang="en-GB" b="1" dirty="0">
              <a:solidFill>
                <a:srgbClr val="FF0000"/>
              </a:solidFill>
            </a:endParaRPr>
          </a:p>
          <a:p>
            <a:r>
              <a:rPr lang="en-GB" b="1" dirty="0">
                <a:solidFill>
                  <a:srgbClr val="FF0000"/>
                </a:solidFill>
              </a:rPr>
              <a:t>Not fine for sciences that seek to understand the actual world</a:t>
            </a:r>
          </a:p>
        </p:txBody>
      </p:sp>
      <p:sp>
        <p:nvSpPr>
          <p:cNvPr id="9" name="TextBox 8"/>
          <p:cNvSpPr txBox="1"/>
          <p:nvPr/>
        </p:nvSpPr>
        <p:spPr>
          <a:xfrm>
            <a:off x="2077705" y="6237310"/>
            <a:ext cx="3940402" cy="461665"/>
          </a:xfrm>
          <a:prstGeom prst="rect">
            <a:avLst/>
          </a:prstGeom>
          <a:noFill/>
        </p:spPr>
        <p:txBody>
          <a:bodyPr wrap="square" rtlCol="0">
            <a:spAutoFit/>
          </a:bodyPr>
          <a:lstStyle/>
          <a:p>
            <a:pPr algn="ctr"/>
            <a:r>
              <a:rPr lang="en-GB" sz="2400" b="1" dirty="0">
                <a:solidFill>
                  <a:schemeClr val="tx2">
                    <a:lumMod val="60000"/>
                    <a:lumOff val="40000"/>
                  </a:schemeClr>
                </a:solidFill>
              </a:rPr>
              <a:t>Right </a:t>
            </a:r>
            <a:r>
              <a:rPr lang="en-GB" sz="2400" b="1" dirty="0">
                <a:solidFill>
                  <a:schemeClr val="tx2">
                    <a:lumMod val="60000"/>
                    <a:lumOff val="40000"/>
                  </a:schemeClr>
                </a:solidFill>
                <a:sym typeface="Wingdings" pitchFamily="2" charset="2"/>
              </a:rPr>
              <a:t> Left  Right</a:t>
            </a:r>
            <a:endParaRPr lang="en-GB" sz="2400" b="1" dirty="0">
              <a:solidFill>
                <a:schemeClr val="tx2">
                  <a:lumMod val="60000"/>
                  <a:lumOff val="40000"/>
                </a:schemeClr>
              </a:solidFill>
            </a:endParaRPr>
          </a:p>
        </p:txBody>
      </p:sp>
    </p:spTree>
    <p:extLst>
      <p:ext uri="{BB962C8B-B14F-4D97-AF65-F5344CB8AC3E}">
        <p14:creationId xmlns:p14="http://schemas.microsoft.com/office/powerpoint/2010/main" val="318429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p:cNvSpPr txBox="1"/>
          <p:nvPr/>
        </p:nvSpPr>
        <p:spPr>
          <a:xfrm>
            <a:off x="0" y="116632"/>
            <a:ext cx="9144000" cy="707886"/>
          </a:xfrm>
          <a:prstGeom prst="rect">
            <a:avLst/>
          </a:prstGeom>
          <a:noFill/>
        </p:spPr>
        <p:txBody>
          <a:bodyPr wrap="square" rtlCol="0">
            <a:spAutoFit/>
          </a:bodyPr>
          <a:lstStyle/>
          <a:p>
            <a:r>
              <a:rPr lang="en-GB" sz="4000" b="1" dirty="0"/>
              <a:t>Now we’re not the only ones trying this…</a:t>
            </a:r>
          </a:p>
        </p:txBody>
      </p:sp>
      <p:sp>
        <p:nvSpPr>
          <p:cNvPr id="8" name="TextBox 7"/>
          <p:cNvSpPr txBox="1"/>
          <p:nvPr/>
        </p:nvSpPr>
        <p:spPr>
          <a:xfrm>
            <a:off x="546100" y="1462942"/>
            <a:ext cx="3378200" cy="1200329"/>
          </a:xfrm>
          <a:prstGeom prst="rect">
            <a:avLst/>
          </a:prstGeom>
          <a:noFill/>
        </p:spPr>
        <p:txBody>
          <a:bodyPr wrap="square" rtlCol="0">
            <a:spAutoFit/>
          </a:bodyPr>
          <a:lstStyle/>
          <a:p>
            <a:r>
              <a:rPr lang="en-GB" sz="2400" dirty="0">
                <a:solidFill>
                  <a:srgbClr val="7030A0"/>
                </a:solidFill>
              </a:rPr>
              <a:t>Bayesian statistics enabling model-data joining</a:t>
            </a:r>
          </a:p>
        </p:txBody>
      </p:sp>
      <p:sp>
        <p:nvSpPr>
          <p:cNvPr id="9" name="TextBox 8"/>
          <p:cNvSpPr txBox="1"/>
          <p:nvPr/>
        </p:nvSpPr>
        <p:spPr>
          <a:xfrm>
            <a:off x="546100" y="3271639"/>
            <a:ext cx="3378200" cy="1200329"/>
          </a:xfrm>
          <a:prstGeom prst="rect">
            <a:avLst/>
          </a:prstGeom>
          <a:noFill/>
        </p:spPr>
        <p:txBody>
          <a:bodyPr wrap="square" rtlCol="0">
            <a:spAutoFit/>
          </a:bodyPr>
          <a:lstStyle/>
          <a:p>
            <a:r>
              <a:rPr lang="en-GB" sz="2400" dirty="0">
                <a:solidFill>
                  <a:schemeClr val="accent6">
                    <a:lumMod val="75000"/>
                  </a:schemeClr>
                </a:solidFill>
              </a:rPr>
              <a:t>Some very good models: forestry, fisheries, single species, diseases </a:t>
            </a:r>
          </a:p>
        </p:txBody>
      </p:sp>
      <p:sp>
        <p:nvSpPr>
          <p:cNvPr id="10" name="TextBox 9"/>
          <p:cNvSpPr txBox="1"/>
          <p:nvPr/>
        </p:nvSpPr>
        <p:spPr>
          <a:xfrm>
            <a:off x="5029200" y="1462942"/>
            <a:ext cx="3378200" cy="1569660"/>
          </a:xfrm>
          <a:prstGeom prst="rect">
            <a:avLst/>
          </a:prstGeom>
          <a:noFill/>
        </p:spPr>
        <p:txBody>
          <a:bodyPr wrap="square" rtlCol="0">
            <a:spAutoFit/>
          </a:bodyPr>
          <a:lstStyle/>
          <a:p>
            <a:r>
              <a:rPr lang="en-GB" sz="2400" dirty="0">
                <a:solidFill>
                  <a:srgbClr val="00B050"/>
                </a:solidFill>
              </a:rPr>
              <a:t>Some really exciting data-gathering (</a:t>
            </a:r>
            <a:r>
              <a:rPr lang="en-GB" sz="2400" dirty="0" err="1">
                <a:solidFill>
                  <a:srgbClr val="00B050"/>
                </a:solidFill>
              </a:rPr>
              <a:t>LiDAR</a:t>
            </a:r>
            <a:r>
              <a:rPr lang="en-GB" sz="2400" dirty="0">
                <a:solidFill>
                  <a:srgbClr val="00B050"/>
                </a:solidFill>
              </a:rPr>
              <a:t>, tracking, satellites, genetics)</a:t>
            </a:r>
          </a:p>
        </p:txBody>
      </p:sp>
      <p:sp>
        <p:nvSpPr>
          <p:cNvPr id="11" name="TextBox 10"/>
          <p:cNvSpPr txBox="1"/>
          <p:nvPr/>
        </p:nvSpPr>
        <p:spPr>
          <a:xfrm>
            <a:off x="5029200" y="3271639"/>
            <a:ext cx="3378200" cy="830997"/>
          </a:xfrm>
          <a:prstGeom prst="rect">
            <a:avLst/>
          </a:prstGeom>
          <a:noFill/>
        </p:spPr>
        <p:txBody>
          <a:bodyPr wrap="square" rtlCol="0">
            <a:spAutoFit/>
          </a:bodyPr>
          <a:lstStyle/>
          <a:p>
            <a:r>
              <a:rPr lang="en-GB" sz="2400" dirty="0">
                <a:solidFill>
                  <a:srgbClr val="00B0F0"/>
                </a:solidFill>
              </a:rPr>
              <a:t>Ecologists wading into policy debates</a:t>
            </a:r>
          </a:p>
        </p:txBody>
      </p:sp>
      <p:sp>
        <p:nvSpPr>
          <p:cNvPr id="12" name="TextBox 11"/>
          <p:cNvSpPr txBox="1"/>
          <p:nvPr/>
        </p:nvSpPr>
        <p:spPr>
          <a:xfrm>
            <a:off x="546100" y="4800936"/>
            <a:ext cx="3378200" cy="1200329"/>
          </a:xfrm>
          <a:prstGeom prst="rect">
            <a:avLst/>
          </a:prstGeom>
          <a:noFill/>
        </p:spPr>
        <p:txBody>
          <a:bodyPr wrap="square" rtlCol="0">
            <a:spAutoFit/>
          </a:bodyPr>
          <a:lstStyle/>
          <a:p>
            <a:r>
              <a:rPr lang="en-GB" sz="2400" dirty="0">
                <a:solidFill>
                  <a:schemeClr val="bg2">
                    <a:lumMod val="50000"/>
                  </a:schemeClr>
                </a:solidFill>
              </a:rPr>
              <a:t>Climate modelling, ecology and computational power</a:t>
            </a:r>
          </a:p>
        </p:txBody>
      </p:sp>
      <p:sp>
        <p:nvSpPr>
          <p:cNvPr id="13" name="TextBox 12"/>
          <p:cNvSpPr txBox="1"/>
          <p:nvPr/>
        </p:nvSpPr>
        <p:spPr>
          <a:xfrm>
            <a:off x="5029200" y="4800936"/>
            <a:ext cx="3378200" cy="1200329"/>
          </a:xfrm>
          <a:prstGeom prst="rect">
            <a:avLst/>
          </a:prstGeom>
          <a:noFill/>
        </p:spPr>
        <p:txBody>
          <a:bodyPr wrap="square" rtlCol="0">
            <a:spAutoFit/>
          </a:bodyPr>
          <a:lstStyle/>
          <a:p>
            <a:r>
              <a:rPr lang="en-GB" sz="2400" dirty="0">
                <a:solidFill>
                  <a:schemeClr val="accent2">
                    <a:lumMod val="75000"/>
                  </a:schemeClr>
                </a:solidFill>
              </a:rPr>
              <a:t>Exciting research centres (SAGE, E3, NCAR, UKMO, CCI) </a:t>
            </a:r>
          </a:p>
        </p:txBody>
      </p:sp>
      <p:sp>
        <p:nvSpPr>
          <p:cNvPr id="2" name="TextBox 1"/>
          <p:cNvSpPr txBox="1"/>
          <p:nvPr/>
        </p:nvSpPr>
        <p:spPr>
          <a:xfrm>
            <a:off x="362857" y="1335314"/>
            <a:ext cx="8258629" cy="5016758"/>
          </a:xfrm>
          <a:prstGeom prst="rect">
            <a:avLst/>
          </a:prstGeom>
          <a:noFill/>
        </p:spPr>
        <p:txBody>
          <a:bodyPr wrap="square" rtlCol="0">
            <a:spAutoFit/>
          </a:bodyPr>
          <a:lstStyle/>
          <a:p>
            <a:pPr algn="ctr"/>
            <a:r>
              <a:rPr lang="en-GB" sz="8000" b="1" dirty="0">
                <a:solidFill>
                  <a:srgbClr val="FF0000"/>
                </a:solidFill>
              </a:rPr>
              <a:t>Ecology and environmental science are exciting!</a:t>
            </a:r>
          </a:p>
        </p:txBody>
      </p:sp>
    </p:spTree>
    <p:extLst>
      <p:ext uri="{BB962C8B-B14F-4D97-AF65-F5344CB8AC3E}">
        <p14:creationId xmlns:p14="http://schemas.microsoft.com/office/powerpoint/2010/main" val="47230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AutoShape 10" descr="Mindy temperate rainfores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0" name="AutoShape 12" descr="Mindy temperate rainfores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 name="AutoShape 14" descr="Mindy temperate rainfores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 name="TextBox 2"/>
          <p:cNvSpPr txBox="1"/>
          <p:nvPr/>
        </p:nvSpPr>
        <p:spPr>
          <a:xfrm>
            <a:off x="478664" y="981234"/>
            <a:ext cx="8411335" cy="5632311"/>
          </a:xfrm>
          <a:prstGeom prst="rect">
            <a:avLst/>
          </a:prstGeom>
          <a:noFill/>
        </p:spPr>
        <p:txBody>
          <a:bodyPr wrap="square" rtlCol="0">
            <a:spAutoFit/>
          </a:bodyPr>
          <a:lstStyle/>
          <a:p>
            <a:endParaRPr lang="en-GB" b="1" dirty="0"/>
          </a:p>
          <a:p>
            <a:r>
              <a:rPr lang="en-GB" b="1" dirty="0"/>
              <a:t>Five years old this spring </a:t>
            </a:r>
          </a:p>
          <a:p>
            <a:r>
              <a:rPr lang="en-GB" b="1" dirty="0"/>
              <a:t>		</a:t>
            </a:r>
          </a:p>
          <a:p>
            <a:r>
              <a:rPr lang="en-GB" b="1" dirty="0"/>
              <a:t>Real Scientists</a:t>
            </a:r>
          </a:p>
          <a:p>
            <a:r>
              <a:rPr lang="en-GB" b="1" dirty="0"/>
              <a:t>	</a:t>
            </a:r>
            <a:r>
              <a:rPr lang="en-GB" dirty="0"/>
              <a:t>PhDs in ecology</a:t>
            </a:r>
          </a:p>
          <a:p>
            <a:r>
              <a:rPr lang="en-GB" b="1" dirty="0"/>
              <a:t>	</a:t>
            </a:r>
            <a:r>
              <a:rPr lang="en-GB" dirty="0"/>
              <a:t>Mainly academic histories</a:t>
            </a:r>
          </a:p>
          <a:p>
            <a:r>
              <a:rPr lang="en-GB" dirty="0"/>
              <a:t>	Pursue our own scientific research questions</a:t>
            </a:r>
          </a:p>
          <a:p>
            <a:r>
              <a:rPr lang="en-GB" dirty="0"/>
              <a:t>	We’re all surprised we’re here!</a:t>
            </a:r>
          </a:p>
          <a:p>
            <a:r>
              <a:rPr lang="en-GB" dirty="0"/>
              <a:t>	60+ articles in international peer-review journals </a:t>
            </a:r>
            <a:r>
              <a:rPr lang="en-GB" dirty="0" err="1"/>
              <a:t>inc.</a:t>
            </a:r>
            <a:r>
              <a:rPr lang="en-GB" dirty="0"/>
              <a:t> Science, PNAS</a:t>
            </a:r>
          </a:p>
          <a:p>
            <a:endParaRPr lang="en-GB" dirty="0"/>
          </a:p>
          <a:p>
            <a:r>
              <a:rPr lang="en-GB" b="1" dirty="0"/>
              <a:t>Now grown considerably</a:t>
            </a:r>
          </a:p>
          <a:p>
            <a:r>
              <a:rPr lang="en-GB" dirty="0"/>
              <a:t>	3 permanents, 4 postdocs, several joint postdocs, 10+ co-			supervised PhD students, </a:t>
            </a:r>
            <a:r>
              <a:rPr lang="en-GB" dirty="0" err="1"/>
              <a:t>frequeny</a:t>
            </a:r>
            <a:r>
              <a:rPr lang="en-GB" dirty="0"/>
              <a:t> contractors, interns, visitors</a:t>
            </a:r>
          </a:p>
          <a:p>
            <a:endParaRPr lang="en-GB" dirty="0"/>
          </a:p>
          <a:p>
            <a:r>
              <a:rPr lang="en-GB" b="1" dirty="0"/>
              <a:t>Now recognized as a leading group for 21</a:t>
            </a:r>
            <a:r>
              <a:rPr lang="en-GB" b="1" baseline="30000" dirty="0"/>
              <a:t>st</a:t>
            </a:r>
            <a:r>
              <a:rPr lang="en-GB" b="1" dirty="0"/>
              <a:t> century ecology</a:t>
            </a:r>
          </a:p>
          <a:p>
            <a:r>
              <a:rPr lang="en-GB" dirty="0"/>
              <a:t>	</a:t>
            </a:r>
          </a:p>
          <a:p>
            <a:r>
              <a:rPr lang="en-GB" b="1" dirty="0"/>
              <a:t>Technical progress beginning</a:t>
            </a:r>
          </a:p>
          <a:p>
            <a:r>
              <a:rPr lang="en-GB" dirty="0"/>
              <a:t>	Earth System and Agriculture projects in ‘Science Studio’</a:t>
            </a:r>
          </a:p>
          <a:p>
            <a:r>
              <a:rPr lang="en-GB" dirty="0"/>
              <a:t>	Suite of software &amp; hardware tools for environmental science</a:t>
            </a:r>
          </a:p>
          <a:p>
            <a:endParaRPr lang="en-GB" dirty="0"/>
          </a:p>
        </p:txBody>
      </p:sp>
      <p:sp>
        <p:nvSpPr>
          <p:cNvPr id="10" name="Rectangle 9"/>
          <p:cNvSpPr/>
          <p:nvPr/>
        </p:nvSpPr>
        <p:spPr>
          <a:xfrm>
            <a:off x="304800" y="131194"/>
            <a:ext cx="8636000" cy="369332"/>
          </a:xfrm>
          <a:prstGeom prst="rect">
            <a:avLst/>
          </a:prstGeom>
        </p:spPr>
        <p:txBody>
          <a:bodyPr wrap="square">
            <a:spAutoFit/>
          </a:bodyPr>
          <a:lstStyle/>
          <a:p>
            <a:r>
              <a:rPr lang="en-GB" b="1" dirty="0"/>
              <a:t>The CEES group</a:t>
            </a:r>
            <a:endParaRPr lang="en-GB" dirty="0"/>
          </a:p>
        </p:txBody>
      </p:sp>
    </p:spTree>
    <p:extLst>
      <p:ext uri="{BB962C8B-B14F-4D97-AF65-F5344CB8AC3E}">
        <p14:creationId xmlns:p14="http://schemas.microsoft.com/office/powerpoint/2010/main" val="1527815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p:nvSpPr>
        <p:spPr>
          <a:xfrm>
            <a:off x="179512" y="116632"/>
            <a:ext cx="7776864" cy="707886"/>
          </a:xfrm>
          <a:prstGeom prst="rect">
            <a:avLst/>
          </a:prstGeom>
          <a:noFill/>
        </p:spPr>
        <p:txBody>
          <a:bodyPr wrap="square" rtlCol="0">
            <a:spAutoFit/>
          </a:bodyPr>
          <a:lstStyle/>
          <a:p>
            <a:r>
              <a:rPr lang="en-GB" sz="4000" b="1" dirty="0"/>
              <a:t>Lots of CEES projects…</a:t>
            </a:r>
          </a:p>
        </p:txBody>
      </p:sp>
      <p:sp>
        <p:nvSpPr>
          <p:cNvPr id="69" name="AutoShape 10" descr="Mindy temperate rainfores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0" name="AutoShape 12" descr="Mindy temperate rainfores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1" name="AutoShape 14" descr="Mindy temperate rainfores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734636081"/>
              </p:ext>
            </p:extLst>
          </p:nvPr>
        </p:nvGraphicFramePr>
        <p:xfrm>
          <a:off x="395535" y="1124744"/>
          <a:ext cx="8208912" cy="5400600"/>
        </p:xfrm>
        <a:graphic>
          <a:graphicData uri="http://schemas.openxmlformats.org/drawingml/2006/table">
            <a:tbl>
              <a:tblPr firstRow="1" bandRow="1">
                <a:tableStyleId>{073A0DAA-6AF3-43AB-8588-CEC1D06C72B9}</a:tableStyleId>
              </a:tblPr>
              <a:tblGrid>
                <a:gridCol w="2736304">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736304">
                  <a:extLst>
                    <a:ext uri="{9D8B030D-6E8A-4147-A177-3AD203B41FA5}">
                      <a16:colId xmlns:a16="http://schemas.microsoft.com/office/drawing/2014/main" val="20002"/>
                    </a:ext>
                  </a:extLst>
                </a:gridCol>
              </a:tblGrid>
              <a:tr h="1800200">
                <a:tc>
                  <a:txBody>
                    <a:bodyPr/>
                    <a:lstStyle/>
                    <a:p>
                      <a:r>
                        <a:rPr lang="en-GB" dirty="0"/>
                        <a:t>Network</a:t>
                      </a:r>
                      <a:r>
                        <a:rPr lang="en-GB" baseline="0" dirty="0"/>
                        <a:t> ecology</a:t>
                      </a:r>
                    </a:p>
                    <a:p>
                      <a:endParaRPr lang="en-GB" baseline="0" dirty="0"/>
                    </a:p>
                    <a:p>
                      <a:r>
                        <a:rPr lang="en-GB" baseline="0" dirty="0"/>
                        <a:t>                            11 papers</a:t>
                      </a:r>
                    </a:p>
                    <a:p>
                      <a:r>
                        <a:rPr lang="en-GB" baseline="0" dirty="0"/>
                        <a:t>                     </a:t>
                      </a:r>
                    </a:p>
                    <a:p>
                      <a:endParaRPr lang="en-GB" dirty="0"/>
                    </a:p>
                  </a:txBody>
                  <a:tcPr/>
                </a:tc>
                <a:tc>
                  <a:txBody>
                    <a:bodyPr/>
                    <a:lstStyle/>
                    <a:p>
                      <a:r>
                        <a:rPr lang="en-GB" dirty="0"/>
                        <a:t>Agriculture</a:t>
                      </a:r>
                    </a:p>
                    <a:p>
                      <a:endParaRPr lang="en-GB" dirty="0"/>
                    </a:p>
                    <a:p>
                      <a:r>
                        <a:rPr lang="en-GB" dirty="0"/>
                        <a:t>Mundie College Tour</a:t>
                      </a:r>
                    </a:p>
                    <a:p>
                      <a:r>
                        <a:rPr lang="en-GB" dirty="0"/>
                        <a:t>Two</a:t>
                      </a:r>
                      <a:r>
                        <a:rPr lang="en-GB" baseline="0" dirty="0"/>
                        <a:t> important collaborators (</a:t>
                      </a:r>
                      <a:r>
                        <a:rPr lang="en-GB" baseline="0" dirty="0" err="1"/>
                        <a:t>Barford</a:t>
                      </a:r>
                      <a:r>
                        <a:rPr lang="en-GB" baseline="0" dirty="0"/>
                        <a:t>, Palmer)</a:t>
                      </a:r>
                      <a:endParaRPr lang="en-GB" dirty="0"/>
                    </a:p>
                  </a:txBody>
                  <a:tcPr/>
                </a:tc>
                <a:tc>
                  <a:txBody>
                    <a:bodyPr/>
                    <a:lstStyle/>
                    <a:p>
                      <a:r>
                        <a:rPr lang="en-GB" dirty="0"/>
                        <a:t>Animal</a:t>
                      </a:r>
                      <a:r>
                        <a:rPr lang="en-GB" baseline="0" dirty="0"/>
                        <a:t> Movement</a:t>
                      </a:r>
                    </a:p>
                    <a:p>
                      <a:endParaRPr lang="en-GB" baseline="0" dirty="0"/>
                    </a:p>
                    <a:p>
                      <a:r>
                        <a:rPr lang="en-GB" baseline="0" dirty="0"/>
                        <a:t>                       </a:t>
                      </a:r>
                    </a:p>
                    <a:p>
                      <a:endParaRPr lang="en-GB" baseline="0" dirty="0"/>
                    </a:p>
                    <a:p>
                      <a:endParaRPr lang="en-GB" baseline="0" dirty="0"/>
                    </a:p>
                    <a:p>
                      <a:r>
                        <a:rPr lang="en-GB" baseline="0" dirty="0"/>
                        <a:t>4 papers. Cool  Hardware!</a:t>
                      </a:r>
                      <a:endParaRPr lang="en-GB" dirty="0"/>
                    </a:p>
                  </a:txBody>
                  <a:tcPr/>
                </a:tc>
                <a:extLst>
                  <a:ext uri="{0D108BD9-81ED-4DB2-BD59-A6C34878D82A}">
                    <a16:rowId xmlns:a16="http://schemas.microsoft.com/office/drawing/2014/main" val="10000"/>
                  </a:ext>
                </a:extLst>
              </a:tr>
              <a:tr h="1800200">
                <a:tc>
                  <a:txBody>
                    <a:bodyPr/>
                    <a:lstStyle/>
                    <a:p>
                      <a:r>
                        <a:rPr lang="en-GB" dirty="0"/>
                        <a:t>Conservation</a:t>
                      </a:r>
                    </a:p>
                    <a:p>
                      <a:r>
                        <a:rPr lang="en-GB" dirty="0"/>
                        <a:t>                             </a:t>
                      </a:r>
                    </a:p>
                    <a:p>
                      <a:r>
                        <a:rPr lang="en-GB" dirty="0"/>
                        <a:t>                             8 papers</a:t>
                      </a:r>
                    </a:p>
                  </a:txBody>
                  <a:tcPr/>
                </a:tc>
                <a:tc>
                  <a:txBody>
                    <a:bodyPr/>
                    <a:lstStyle/>
                    <a:p>
                      <a:r>
                        <a:rPr lang="en-GB" dirty="0" err="1"/>
                        <a:t>Misc</a:t>
                      </a:r>
                      <a:endParaRPr lang="en-GB" dirty="0"/>
                    </a:p>
                    <a:p>
                      <a:endParaRPr lang="en-GB" dirty="0"/>
                    </a:p>
                    <a:p>
                      <a:r>
                        <a:rPr lang="en-GB" dirty="0"/>
                        <a:t>                          Lots of </a:t>
                      </a:r>
                    </a:p>
                    <a:p>
                      <a:r>
                        <a:rPr lang="en-GB" dirty="0"/>
                        <a:t>                          papers!</a:t>
                      </a:r>
                    </a:p>
                    <a:p>
                      <a:r>
                        <a:rPr lang="en-GB" dirty="0"/>
                        <a:t>                     </a:t>
                      </a:r>
                    </a:p>
                  </a:txBody>
                  <a:tcPr/>
                </a:tc>
                <a:tc>
                  <a:txBody>
                    <a:bodyPr/>
                    <a:lstStyle/>
                    <a:p>
                      <a:r>
                        <a:rPr lang="en-GB" dirty="0"/>
                        <a:t>Plant ecology</a:t>
                      </a:r>
                    </a:p>
                    <a:p>
                      <a:endParaRPr lang="en-GB" dirty="0"/>
                    </a:p>
                    <a:p>
                      <a:r>
                        <a:rPr lang="en-GB" dirty="0"/>
                        <a:t>                           4 papers</a:t>
                      </a:r>
                    </a:p>
                    <a:p>
                      <a:endParaRPr lang="en-GB" dirty="0"/>
                    </a:p>
                  </a:txBody>
                  <a:tcPr/>
                </a:tc>
                <a:extLst>
                  <a:ext uri="{0D108BD9-81ED-4DB2-BD59-A6C34878D82A}">
                    <a16:rowId xmlns:a16="http://schemas.microsoft.com/office/drawing/2014/main" val="10001"/>
                  </a:ext>
                </a:extLst>
              </a:tr>
              <a:tr h="1800200">
                <a:tc>
                  <a:txBody>
                    <a:bodyPr/>
                    <a:lstStyle/>
                    <a:p>
                      <a:r>
                        <a:rPr lang="en-GB" dirty="0"/>
                        <a:t>Biogeography</a:t>
                      </a:r>
                    </a:p>
                    <a:p>
                      <a:endParaRPr lang="en-GB" dirty="0"/>
                    </a:p>
                    <a:p>
                      <a:r>
                        <a:rPr lang="en-GB" dirty="0"/>
                        <a:t>                              5 papers</a:t>
                      </a:r>
                    </a:p>
                    <a:p>
                      <a:endParaRPr lang="en-GB" dirty="0"/>
                    </a:p>
                    <a:p>
                      <a:endParaRPr lang="en-GB" dirty="0"/>
                    </a:p>
                  </a:txBody>
                  <a:tcPr/>
                </a:tc>
                <a:tc>
                  <a:txBody>
                    <a:bodyPr/>
                    <a:lstStyle/>
                    <a:p>
                      <a:r>
                        <a:rPr lang="en-GB" dirty="0"/>
                        <a:t>Epidemiology</a:t>
                      </a:r>
                    </a:p>
                    <a:p>
                      <a:endParaRPr lang="en-GB" dirty="0"/>
                    </a:p>
                    <a:p>
                      <a:r>
                        <a:rPr lang="en-GB" dirty="0"/>
                        <a:t>                      8 papers</a:t>
                      </a:r>
                    </a:p>
                    <a:p>
                      <a:r>
                        <a:rPr lang="en-GB" dirty="0"/>
                        <a:t>                      1</a:t>
                      </a:r>
                      <a:r>
                        <a:rPr lang="en-GB" baseline="0" dirty="0"/>
                        <a:t> major review</a:t>
                      </a:r>
                      <a:endParaRPr lang="en-GB" dirty="0"/>
                    </a:p>
                  </a:txBody>
                  <a:tcPr/>
                </a:tc>
                <a:tc>
                  <a:txBody>
                    <a:bodyPr/>
                    <a:lstStyle/>
                    <a:p>
                      <a:r>
                        <a:rPr lang="en-GB" dirty="0"/>
                        <a:t>Forest Ecology</a:t>
                      </a:r>
                    </a:p>
                    <a:p>
                      <a:endParaRPr lang="en-GB" dirty="0"/>
                    </a:p>
                    <a:p>
                      <a:r>
                        <a:rPr lang="en-GB" dirty="0"/>
                        <a:t>   </a:t>
                      </a:r>
                    </a:p>
                    <a:p>
                      <a:endParaRPr lang="en-GB" dirty="0"/>
                    </a:p>
                    <a:p>
                      <a:endParaRPr lang="en-GB" dirty="0"/>
                    </a:p>
                    <a:p>
                      <a:r>
                        <a:rPr lang="en-GB" dirty="0"/>
                        <a:t>                              10 papers</a:t>
                      </a:r>
                    </a:p>
                  </a:txBody>
                  <a:tcPr/>
                </a:tc>
                <a:extLst>
                  <a:ext uri="{0D108BD9-81ED-4DB2-BD59-A6C34878D82A}">
                    <a16:rowId xmlns:a16="http://schemas.microsoft.com/office/drawing/2014/main" val="10002"/>
                  </a:ext>
                </a:extLst>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 y="1631950"/>
            <a:ext cx="1344111"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80" y="3402013"/>
            <a:ext cx="1111250" cy="109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1772" y="3390788"/>
            <a:ext cx="1212850" cy="110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3016" b="53310"/>
          <a:stretch/>
        </p:blipFill>
        <p:spPr bwMode="auto">
          <a:xfrm>
            <a:off x="609324" y="5232327"/>
            <a:ext cx="1278893" cy="1096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04733" y="3446204"/>
            <a:ext cx="1220411" cy="916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5371" y="5232327"/>
            <a:ext cx="1034281" cy="1034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99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0" y="-1"/>
            <a:ext cx="9144000" cy="5880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6557" y="3243"/>
            <a:ext cx="8712968" cy="584775"/>
          </a:xfrm>
          <a:prstGeom prst="rect">
            <a:avLst/>
          </a:prstGeom>
          <a:noFill/>
        </p:spPr>
        <p:txBody>
          <a:bodyPr wrap="square" rtlCol="0">
            <a:spAutoFit/>
          </a:bodyPr>
          <a:lstStyle/>
          <a:p>
            <a:r>
              <a:rPr lang="en-GB" sz="3200" b="1" dirty="0"/>
              <a:t>Why need models of global ecosystem function</a:t>
            </a:r>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56" y="861025"/>
            <a:ext cx="1293038" cy="1936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4758" y="3209924"/>
            <a:ext cx="2832867" cy="3693319"/>
          </a:xfrm>
          <a:prstGeom prst="rect">
            <a:avLst/>
          </a:prstGeom>
          <a:noFill/>
        </p:spPr>
        <p:txBody>
          <a:bodyPr wrap="square" rtlCol="0">
            <a:spAutoFit/>
          </a:bodyPr>
          <a:lstStyle/>
          <a:p>
            <a:r>
              <a:rPr lang="en-GB" b="1" dirty="0"/>
              <a:t>Metrics</a:t>
            </a:r>
          </a:p>
          <a:p>
            <a:r>
              <a:rPr lang="en-GB" dirty="0"/>
              <a:t>GDP, economic growth, inflation</a:t>
            </a:r>
          </a:p>
          <a:p>
            <a:endParaRPr lang="en-GB" dirty="0"/>
          </a:p>
          <a:p>
            <a:r>
              <a:rPr lang="en-GB" b="1" dirty="0"/>
              <a:t>Models</a:t>
            </a:r>
          </a:p>
          <a:p>
            <a:r>
              <a:rPr lang="en-GB" dirty="0"/>
              <a:t>Keynesian economics</a:t>
            </a:r>
          </a:p>
          <a:p>
            <a:r>
              <a:rPr lang="en-GB" dirty="0"/>
              <a:t>Circular flow models</a:t>
            </a:r>
          </a:p>
          <a:p>
            <a:endParaRPr lang="en-GB" dirty="0"/>
          </a:p>
          <a:p>
            <a:r>
              <a:rPr lang="en-GB" b="1" dirty="0"/>
              <a:t>Policy levers</a:t>
            </a:r>
          </a:p>
          <a:p>
            <a:r>
              <a:rPr lang="en-GB" dirty="0"/>
              <a:t>Interest rates,</a:t>
            </a:r>
          </a:p>
          <a:p>
            <a:r>
              <a:rPr lang="en-GB" dirty="0"/>
              <a:t>Tax rates,</a:t>
            </a:r>
          </a:p>
          <a:p>
            <a:r>
              <a:rPr lang="en-GB" dirty="0"/>
              <a:t>Quantitative easing</a:t>
            </a:r>
          </a:p>
          <a:p>
            <a:endParaRPr lang="en-GB" dirty="0"/>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878" y="1553634"/>
            <a:ext cx="5205588" cy="390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static3.businessinsider.com/image/4dd4fe42cadcbb283a090000-275-206/christine-lagarde.png"/>
          <p:cNvPicPr>
            <a:picLocks noChangeAspect="1" noChangeArrowheads="1"/>
          </p:cNvPicPr>
          <p:nvPr/>
        </p:nvPicPr>
        <p:blipFill rotWithShape="1">
          <a:blip r:embed="rId4">
            <a:extLst>
              <a:ext uri="{28A0092B-C50C-407E-A947-70E740481C1C}">
                <a14:useLocalDpi xmlns:a14="http://schemas.microsoft.com/office/drawing/2010/main" val="0"/>
              </a:ext>
            </a:extLst>
          </a:blip>
          <a:srcRect l="32545" r="15022"/>
          <a:stretch/>
        </p:blipFill>
        <p:spPr bwMode="auto">
          <a:xfrm>
            <a:off x="1582057" y="861025"/>
            <a:ext cx="1349829" cy="192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578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752422" y="2735265"/>
            <a:ext cx="7704243" cy="646331"/>
          </a:xfrm>
          <a:prstGeom prst="rect">
            <a:avLst/>
          </a:prstGeom>
          <a:noFill/>
        </p:spPr>
        <p:txBody>
          <a:bodyPr wrap="square" rtlCol="0">
            <a:spAutoFit/>
          </a:bodyPr>
          <a:lstStyle/>
          <a:p>
            <a:pPr algn="ctr"/>
            <a:endParaRPr lang="en-GB" dirty="0">
              <a:solidFill>
                <a:schemeClr val="bg1">
                  <a:lumMod val="75000"/>
                </a:schemeClr>
              </a:solidFill>
            </a:endParaRPr>
          </a:p>
          <a:p>
            <a:pPr algn="ctr"/>
            <a:r>
              <a:rPr lang="en-GB" dirty="0">
                <a:solidFill>
                  <a:schemeClr val="bg1">
                    <a:lumMod val="75000"/>
                  </a:schemeClr>
                </a:solidFill>
              </a:rPr>
              <a:t>Demos here</a:t>
            </a:r>
          </a:p>
        </p:txBody>
      </p:sp>
      <p:sp>
        <p:nvSpPr>
          <p:cNvPr id="12" name="TextBox 11"/>
          <p:cNvSpPr txBox="1"/>
          <p:nvPr/>
        </p:nvSpPr>
        <p:spPr>
          <a:xfrm>
            <a:off x="-38100" y="6413440"/>
            <a:ext cx="9144000" cy="400110"/>
          </a:xfrm>
          <a:prstGeom prst="rect">
            <a:avLst/>
          </a:prstGeom>
          <a:noFill/>
        </p:spPr>
        <p:txBody>
          <a:bodyPr wrap="square" rtlCol="0">
            <a:spAutoFit/>
          </a:bodyPr>
          <a:lstStyle/>
          <a:p>
            <a:pPr algn="r"/>
            <a:r>
              <a:rPr lang="en-GB" sz="2000"/>
              <a:t>http://www.microsoft.com/presspass/presskits/collegetour/Default.aspx</a:t>
            </a:r>
          </a:p>
        </p:txBody>
      </p:sp>
    </p:spTree>
    <p:extLst>
      <p:ext uri="{BB962C8B-B14F-4D97-AF65-F5344CB8AC3E}">
        <p14:creationId xmlns:p14="http://schemas.microsoft.com/office/powerpoint/2010/main" val="231501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0" y="-1"/>
            <a:ext cx="9144000" cy="5880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6557" y="3243"/>
            <a:ext cx="8712968" cy="584775"/>
          </a:xfrm>
          <a:prstGeom prst="rect">
            <a:avLst/>
          </a:prstGeom>
          <a:noFill/>
        </p:spPr>
        <p:txBody>
          <a:bodyPr wrap="square" rtlCol="0">
            <a:spAutoFit/>
          </a:bodyPr>
          <a:lstStyle/>
          <a:p>
            <a:r>
              <a:rPr lang="en-GB" sz="3200" b="1" dirty="0"/>
              <a:t>We need models of global ecosystem function</a:t>
            </a: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975325"/>
            <a:ext cx="1457325" cy="1981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14757" y="3164681"/>
            <a:ext cx="2832867" cy="3139321"/>
          </a:xfrm>
          <a:prstGeom prst="rect">
            <a:avLst/>
          </a:prstGeom>
          <a:noFill/>
        </p:spPr>
        <p:txBody>
          <a:bodyPr wrap="square" rtlCol="0">
            <a:spAutoFit/>
          </a:bodyPr>
          <a:lstStyle/>
          <a:p>
            <a:r>
              <a:rPr lang="en-GB" b="1" dirty="0"/>
              <a:t>Metrics</a:t>
            </a:r>
          </a:p>
          <a:p>
            <a:r>
              <a:rPr lang="en-GB" dirty="0"/>
              <a:t>CO2 emissions, climate change, impacts</a:t>
            </a:r>
          </a:p>
          <a:p>
            <a:endParaRPr lang="en-GB" dirty="0"/>
          </a:p>
          <a:p>
            <a:r>
              <a:rPr lang="en-GB" b="1" dirty="0"/>
              <a:t>Models</a:t>
            </a:r>
          </a:p>
          <a:p>
            <a:r>
              <a:rPr lang="en-GB" dirty="0"/>
              <a:t>Emissions scenarios, GCMs, </a:t>
            </a:r>
          </a:p>
          <a:p>
            <a:r>
              <a:rPr lang="en-GB" dirty="0"/>
              <a:t>Impact models</a:t>
            </a:r>
          </a:p>
          <a:p>
            <a:endParaRPr lang="en-GB" dirty="0"/>
          </a:p>
          <a:p>
            <a:r>
              <a:rPr lang="en-GB" b="1" dirty="0"/>
              <a:t>Policy levers</a:t>
            </a:r>
          </a:p>
          <a:p>
            <a:r>
              <a:rPr lang="en-GB" dirty="0"/>
              <a:t>Carbon tax, REDD,</a:t>
            </a:r>
          </a:p>
          <a:p>
            <a:r>
              <a:rPr lang="en-GB" dirty="0"/>
              <a:t>R&amp;D</a:t>
            </a:r>
          </a:p>
        </p:txBody>
      </p:sp>
      <p:pic>
        <p:nvPicPr>
          <p:cNvPr id="11" name="Picture 2" descr="http://www.isgtw.org/images/pcm_results_es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7917" y="1419825"/>
            <a:ext cx="4230418" cy="404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300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0" y="-1"/>
            <a:ext cx="9144000" cy="5880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6557" y="3243"/>
            <a:ext cx="8712968" cy="584775"/>
          </a:xfrm>
          <a:prstGeom prst="rect">
            <a:avLst/>
          </a:prstGeom>
          <a:noFill/>
        </p:spPr>
        <p:txBody>
          <a:bodyPr wrap="square" rtlCol="0">
            <a:spAutoFit/>
          </a:bodyPr>
          <a:lstStyle/>
          <a:p>
            <a:r>
              <a:rPr lang="en-GB" sz="3200" b="1" dirty="0"/>
              <a:t>We need models of global ecosystem function</a:t>
            </a:r>
          </a:p>
        </p:txBody>
      </p:sp>
      <p:sp>
        <p:nvSpPr>
          <p:cNvPr id="10" name="TextBox 9"/>
          <p:cNvSpPr txBox="1"/>
          <p:nvPr/>
        </p:nvSpPr>
        <p:spPr>
          <a:xfrm>
            <a:off x="314757" y="3164681"/>
            <a:ext cx="2832867" cy="3139321"/>
          </a:xfrm>
          <a:prstGeom prst="rect">
            <a:avLst/>
          </a:prstGeom>
          <a:noFill/>
        </p:spPr>
        <p:txBody>
          <a:bodyPr wrap="square" rtlCol="0">
            <a:spAutoFit/>
          </a:bodyPr>
          <a:lstStyle/>
          <a:p>
            <a:r>
              <a:rPr lang="en-GB" b="1" dirty="0"/>
              <a:t>Metrics</a:t>
            </a:r>
          </a:p>
          <a:p>
            <a:r>
              <a:rPr lang="en-GB" dirty="0"/>
              <a:t>no. species? area of habitat?</a:t>
            </a:r>
          </a:p>
          <a:p>
            <a:endParaRPr lang="en-GB" dirty="0"/>
          </a:p>
          <a:p>
            <a:r>
              <a:rPr lang="en-GB" b="1" dirty="0"/>
              <a:t>Models</a:t>
            </a:r>
          </a:p>
          <a:p>
            <a:r>
              <a:rPr lang="en-GB" dirty="0"/>
              <a:t>GLOBIO? IMAGE? </a:t>
            </a:r>
          </a:p>
          <a:p>
            <a:endParaRPr lang="en-GB" dirty="0"/>
          </a:p>
          <a:p>
            <a:r>
              <a:rPr lang="en-GB" b="1" dirty="0"/>
              <a:t>Policy levers</a:t>
            </a:r>
          </a:p>
          <a:p>
            <a:r>
              <a:rPr lang="en-GB" dirty="0"/>
              <a:t>Protected areas, CITES, </a:t>
            </a:r>
            <a:r>
              <a:rPr lang="en-GB" dirty="0" err="1"/>
              <a:t>redlisting</a:t>
            </a:r>
            <a:r>
              <a:rPr lang="en-GB" dirty="0"/>
              <a:t>, agricultural policies, taxes, R&amp;D, REDD…</a:t>
            </a:r>
          </a:p>
        </p:txBody>
      </p:sp>
      <p:pic>
        <p:nvPicPr>
          <p:cNvPr id="3074" name="Picture 2" descr="http://upload.wikimedia.org/wikipedia/commons/thumb/1/1a/Ban_Ki-moon_headshot.jpg/250px-Ban_Ki-moon_headshot.jpg">
            <a:hlinkClick r:id="rId2" tooltip="Ban Ki-mo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438" y="825501"/>
            <a:ext cx="1496374" cy="19811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96" y="866774"/>
            <a:ext cx="1454944" cy="193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5" cstate="print"/>
          <a:srcRect/>
          <a:stretch>
            <a:fillRect/>
          </a:stretch>
        </p:blipFill>
        <p:spPr bwMode="auto">
          <a:xfrm>
            <a:off x="4320031" y="2356803"/>
            <a:ext cx="3850387" cy="2062708"/>
          </a:xfrm>
          <a:prstGeom prst="rect">
            <a:avLst/>
          </a:prstGeom>
          <a:noFill/>
          <a:ln w="9525">
            <a:noFill/>
            <a:miter lim="800000"/>
            <a:headEnd/>
            <a:tailEnd/>
          </a:ln>
          <a:scene3d>
            <a:camera prst="isometricOffAxis2Left"/>
            <a:lightRig rig="threePt" dir="t"/>
          </a:scene3d>
        </p:spPr>
      </p:pic>
      <p:grpSp>
        <p:nvGrpSpPr>
          <p:cNvPr id="3" name="Group 2"/>
          <p:cNvGrpSpPr/>
          <p:nvPr/>
        </p:nvGrpSpPr>
        <p:grpSpPr>
          <a:xfrm>
            <a:off x="4509708" y="874710"/>
            <a:ext cx="4374629" cy="5801098"/>
            <a:chOff x="4509708" y="874710"/>
            <a:chExt cx="4374629" cy="5801098"/>
          </a:xfrm>
        </p:grpSpPr>
        <p:pic>
          <p:nvPicPr>
            <p:cNvPr id="14" name="Picture 2" descr="http://www.t4cd.org/SiteCollectionImages/UNEP-WCMC%20logo.JPG"/>
            <p:cNvPicPr>
              <a:picLocks noChangeAspect="1" noChangeArrowheads="1"/>
            </p:cNvPicPr>
            <p:nvPr/>
          </p:nvPicPr>
          <p:blipFill>
            <a:blip r:embed="rId6" cstate="print"/>
            <a:srcRect/>
            <a:stretch>
              <a:fillRect/>
            </a:stretch>
          </p:blipFill>
          <p:spPr bwMode="auto">
            <a:xfrm>
              <a:off x="5286982" y="874710"/>
              <a:ext cx="2627784" cy="1337379"/>
            </a:xfrm>
            <a:prstGeom prst="rect">
              <a:avLst/>
            </a:prstGeom>
            <a:noFill/>
          </p:spPr>
        </p:pic>
        <p:pic>
          <p:nvPicPr>
            <p:cNvPr id="18" name="Picture 18" descr="Derek Tittensor"/>
            <p:cNvPicPr>
              <a:picLocks noChangeAspect="1" noChangeArrowheads="1"/>
            </p:cNvPicPr>
            <p:nvPr/>
          </p:nvPicPr>
          <p:blipFill>
            <a:blip r:embed="rId7" cstate="print"/>
            <a:srcRect l="44767" t="3402" r="5990" b="67465"/>
            <a:stretch>
              <a:fillRect/>
            </a:stretch>
          </p:blipFill>
          <p:spPr bwMode="auto">
            <a:xfrm>
              <a:off x="5907434" y="5298868"/>
              <a:ext cx="679941" cy="742461"/>
            </a:xfrm>
            <a:prstGeom prst="rect">
              <a:avLst/>
            </a:prstGeom>
            <a:noFill/>
          </p:spPr>
        </p:pic>
        <p:sp>
          <p:nvSpPr>
            <p:cNvPr id="19" name="TextBox 18"/>
            <p:cNvSpPr txBox="1"/>
            <p:nvPr/>
          </p:nvSpPr>
          <p:spPr>
            <a:xfrm>
              <a:off x="6093832" y="4956206"/>
              <a:ext cx="1632766" cy="338554"/>
            </a:xfrm>
            <a:prstGeom prst="rect">
              <a:avLst/>
            </a:prstGeom>
            <a:noFill/>
          </p:spPr>
          <p:txBody>
            <a:bodyPr wrap="square" rtlCol="0">
              <a:spAutoFit/>
            </a:bodyPr>
            <a:lstStyle/>
            <a:p>
              <a:pPr algn="ctr"/>
              <a:r>
                <a:rPr lang="en-GB" sz="1600" dirty="0"/>
                <a:t>Derek </a:t>
              </a:r>
              <a:r>
                <a:rPr lang="en-GB" sz="1600" dirty="0" err="1"/>
                <a:t>Tittensor</a:t>
              </a:r>
              <a:endParaRPr lang="en-GB" sz="1600" dirty="0"/>
            </a:p>
          </p:txBody>
        </p:sp>
        <p:pic>
          <p:nvPicPr>
            <p:cNvPr id="23" name="Picture 20" descr="Mike Harfoot"/>
            <p:cNvPicPr>
              <a:picLocks noChangeAspect="1" noChangeArrowheads="1"/>
            </p:cNvPicPr>
            <p:nvPr/>
          </p:nvPicPr>
          <p:blipFill>
            <a:blip r:embed="rId8" cstate="print"/>
            <a:srcRect/>
            <a:stretch>
              <a:fillRect/>
            </a:stretch>
          </p:blipFill>
          <p:spPr bwMode="auto">
            <a:xfrm>
              <a:off x="7318350" y="5830349"/>
              <a:ext cx="571256" cy="845459"/>
            </a:xfrm>
            <a:prstGeom prst="rect">
              <a:avLst/>
            </a:prstGeom>
            <a:noFill/>
          </p:spPr>
        </p:pic>
        <p:sp>
          <p:nvSpPr>
            <p:cNvPr id="24" name="TextBox 23"/>
            <p:cNvSpPr txBox="1"/>
            <p:nvPr/>
          </p:nvSpPr>
          <p:spPr>
            <a:xfrm>
              <a:off x="7262366" y="5489901"/>
              <a:ext cx="1621971" cy="338554"/>
            </a:xfrm>
            <a:prstGeom prst="rect">
              <a:avLst/>
            </a:prstGeom>
            <a:noFill/>
          </p:spPr>
          <p:txBody>
            <a:bodyPr wrap="square" rtlCol="0">
              <a:spAutoFit/>
            </a:bodyPr>
            <a:lstStyle/>
            <a:p>
              <a:pPr algn="ctr"/>
              <a:r>
                <a:rPr lang="en-GB" sz="1600" dirty="0"/>
                <a:t>Mike </a:t>
              </a:r>
              <a:r>
                <a:rPr lang="en-GB" sz="1600" dirty="0" err="1"/>
                <a:t>Harfoot</a:t>
              </a:r>
              <a:endParaRPr lang="en-GB" sz="1600" dirty="0"/>
            </a:p>
          </p:txBody>
        </p:sp>
        <p:sp>
          <p:nvSpPr>
            <p:cNvPr id="29" name="TextBox 28"/>
            <p:cNvSpPr txBox="1"/>
            <p:nvPr/>
          </p:nvSpPr>
          <p:spPr>
            <a:xfrm>
              <a:off x="4563299" y="4409295"/>
              <a:ext cx="1994764" cy="338554"/>
            </a:xfrm>
            <a:prstGeom prst="rect">
              <a:avLst/>
            </a:prstGeom>
            <a:noFill/>
          </p:spPr>
          <p:txBody>
            <a:bodyPr wrap="square" rtlCol="0">
              <a:spAutoFit/>
            </a:bodyPr>
            <a:lstStyle/>
            <a:p>
              <a:r>
                <a:rPr lang="en-GB" sz="1600" dirty="0"/>
                <a:t>Tim </a:t>
              </a:r>
              <a:r>
                <a:rPr lang="en-GB" sz="1600" dirty="0" err="1"/>
                <a:t>Newbold</a:t>
              </a:r>
              <a:endParaRPr lang="en-GB" sz="1600" dirty="0"/>
            </a:p>
          </p:txBody>
        </p:sp>
        <p:pic>
          <p:nvPicPr>
            <p:cNvPr id="307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09708" y="4747849"/>
              <a:ext cx="6667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1797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ppt_w</p:attrName>
                                        </p:attrNameLst>
                                      </p:cBhvr>
                                      <p:tavLst>
                                        <p:tav tm="0" fmla="#ppt_w*sin(2.5*pi*$)">
                                          <p:val>
                                            <p:fltVal val="0"/>
                                          </p:val>
                                        </p:tav>
                                        <p:tav tm="100000">
                                          <p:val>
                                            <p:fltVal val="1"/>
                                          </p:val>
                                        </p:tav>
                                      </p:tavLst>
                                    </p:anim>
                                    <p:anim calcmode="lin" valueType="num">
                                      <p:cBhvr>
                                        <p:cTn id="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0" y="-1"/>
            <a:ext cx="9144000" cy="5880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6557" y="3243"/>
            <a:ext cx="8712968" cy="584775"/>
          </a:xfrm>
          <a:prstGeom prst="rect">
            <a:avLst/>
          </a:prstGeom>
          <a:noFill/>
        </p:spPr>
        <p:txBody>
          <a:bodyPr wrap="square" rtlCol="0">
            <a:spAutoFit/>
          </a:bodyPr>
          <a:lstStyle/>
          <a:p>
            <a:r>
              <a:rPr lang="en-GB" sz="3200" b="1" dirty="0"/>
              <a:t>We need models of global ecosystem function</a:t>
            </a:r>
          </a:p>
        </p:txBody>
      </p:sp>
      <p:sp>
        <p:nvSpPr>
          <p:cNvPr id="10" name="TextBox 9"/>
          <p:cNvSpPr txBox="1"/>
          <p:nvPr/>
        </p:nvSpPr>
        <p:spPr>
          <a:xfrm>
            <a:off x="2148114" y="800830"/>
            <a:ext cx="5161120" cy="369332"/>
          </a:xfrm>
          <a:prstGeom prst="rect">
            <a:avLst/>
          </a:prstGeom>
          <a:noFill/>
        </p:spPr>
        <p:txBody>
          <a:bodyPr wrap="square" rtlCol="0">
            <a:spAutoFit/>
          </a:bodyPr>
          <a:lstStyle/>
          <a:p>
            <a:r>
              <a:rPr lang="en-GB" b="1" dirty="0">
                <a:solidFill>
                  <a:srgbClr val="7030A0"/>
                </a:solidFill>
              </a:rPr>
              <a:t>Metrics</a:t>
            </a:r>
            <a:r>
              <a:rPr lang="en-GB" dirty="0"/>
              <a:t> 		</a:t>
            </a:r>
            <a:r>
              <a:rPr lang="en-GB" dirty="0">
                <a:solidFill>
                  <a:schemeClr val="bg1">
                    <a:lumMod val="75000"/>
                  </a:schemeClr>
                </a:solidFill>
              </a:rPr>
              <a:t>Models 		Levers</a:t>
            </a:r>
            <a:endParaRPr lang="en-GB" b="1" dirty="0">
              <a:solidFill>
                <a:schemeClr val="bg1">
                  <a:lumMod val="75000"/>
                </a:schemeClr>
              </a:solidFill>
            </a:endParaRP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4095" t="30423" r="12285" b="18512"/>
          <a:stretch/>
        </p:blipFill>
        <p:spPr bwMode="auto">
          <a:xfrm>
            <a:off x="464457" y="1930400"/>
            <a:ext cx="3978922" cy="423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457" y="1364343"/>
            <a:ext cx="3367314" cy="369332"/>
          </a:xfrm>
          <a:prstGeom prst="rect">
            <a:avLst/>
          </a:prstGeom>
          <a:noFill/>
        </p:spPr>
        <p:txBody>
          <a:bodyPr wrap="square" rtlCol="0">
            <a:spAutoFit/>
          </a:bodyPr>
          <a:lstStyle/>
          <a:p>
            <a:r>
              <a:rPr lang="en-GB" dirty="0"/>
              <a:t>Ignore species, focus on traits…</a:t>
            </a:r>
          </a:p>
        </p:txBody>
      </p:sp>
      <p:sp>
        <p:nvSpPr>
          <p:cNvPr id="4" name="Right Brace 3"/>
          <p:cNvSpPr/>
          <p:nvPr/>
        </p:nvSpPr>
        <p:spPr>
          <a:xfrm>
            <a:off x="4238171" y="1930400"/>
            <a:ext cx="972458" cy="4078514"/>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p:cNvSpPr txBox="1"/>
          <p:nvPr/>
        </p:nvSpPr>
        <p:spPr>
          <a:xfrm>
            <a:off x="5500914" y="1748190"/>
            <a:ext cx="3251200" cy="4401205"/>
          </a:xfrm>
          <a:prstGeom prst="rect">
            <a:avLst/>
          </a:prstGeom>
          <a:noFill/>
        </p:spPr>
        <p:txBody>
          <a:bodyPr wrap="square" rtlCol="0">
            <a:spAutoFit/>
          </a:bodyPr>
          <a:lstStyle/>
          <a:p>
            <a:r>
              <a:rPr lang="en-GB" sz="2000" dirty="0">
                <a:solidFill>
                  <a:srgbClr val="7030A0"/>
                </a:solidFill>
              </a:rPr>
              <a:t>Total biomass of key groups (e.g. herbivores)</a:t>
            </a:r>
          </a:p>
          <a:p>
            <a:endParaRPr lang="en-GB" sz="2000" dirty="0">
              <a:solidFill>
                <a:srgbClr val="7030A0"/>
              </a:solidFill>
            </a:endParaRPr>
          </a:p>
          <a:p>
            <a:r>
              <a:rPr lang="en-GB" sz="2000" dirty="0">
                <a:solidFill>
                  <a:srgbClr val="7030A0"/>
                </a:solidFill>
              </a:rPr>
              <a:t>Within groups, traits (e.g. average body mass, variation in body mass)</a:t>
            </a:r>
          </a:p>
          <a:p>
            <a:endParaRPr lang="en-GB" sz="2000" dirty="0">
              <a:solidFill>
                <a:srgbClr val="7030A0"/>
              </a:solidFill>
            </a:endParaRPr>
          </a:p>
          <a:p>
            <a:r>
              <a:rPr lang="en-GB" sz="2000" dirty="0">
                <a:solidFill>
                  <a:srgbClr val="7030A0"/>
                </a:solidFill>
              </a:rPr>
              <a:t>Key ecosystem rates (e.g. transfer rate of Nitrogen Herbivores to Carnivores)</a:t>
            </a:r>
          </a:p>
          <a:p>
            <a:endParaRPr lang="en-GB" sz="2000" dirty="0">
              <a:solidFill>
                <a:srgbClr val="7030A0"/>
              </a:solidFill>
            </a:endParaRPr>
          </a:p>
          <a:p>
            <a:r>
              <a:rPr lang="en-GB" sz="2000" dirty="0">
                <a:solidFill>
                  <a:srgbClr val="7030A0"/>
                </a:solidFill>
              </a:rPr>
              <a:t>Which species? Hard to say, and only of secondary importance</a:t>
            </a:r>
          </a:p>
        </p:txBody>
      </p:sp>
    </p:spTree>
    <p:extLst>
      <p:ext uri="{BB962C8B-B14F-4D97-AF65-F5344CB8AC3E}">
        <p14:creationId xmlns:p14="http://schemas.microsoft.com/office/powerpoint/2010/main" val="1559122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0" y="-1"/>
            <a:ext cx="9144000" cy="58801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86557" y="3243"/>
            <a:ext cx="8712968" cy="584775"/>
          </a:xfrm>
          <a:prstGeom prst="rect">
            <a:avLst/>
          </a:prstGeom>
          <a:noFill/>
        </p:spPr>
        <p:txBody>
          <a:bodyPr wrap="square" rtlCol="0">
            <a:spAutoFit/>
          </a:bodyPr>
          <a:lstStyle/>
          <a:p>
            <a:r>
              <a:rPr lang="en-GB" sz="3200" b="1" dirty="0"/>
              <a:t>We need models of global ecosystem function</a:t>
            </a:r>
          </a:p>
        </p:txBody>
      </p:sp>
      <p:sp>
        <p:nvSpPr>
          <p:cNvPr id="10" name="TextBox 9"/>
          <p:cNvSpPr txBox="1"/>
          <p:nvPr/>
        </p:nvSpPr>
        <p:spPr>
          <a:xfrm>
            <a:off x="2148114" y="800830"/>
            <a:ext cx="5161120" cy="369332"/>
          </a:xfrm>
          <a:prstGeom prst="rect">
            <a:avLst/>
          </a:prstGeom>
          <a:noFill/>
        </p:spPr>
        <p:txBody>
          <a:bodyPr wrap="square" rtlCol="0">
            <a:spAutoFit/>
          </a:bodyPr>
          <a:lstStyle/>
          <a:p>
            <a:r>
              <a:rPr lang="en-GB" b="1" dirty="0">
                <a:solidFill>
                  <a:schemeClr val="bg1">
                    <a:lumMod val="75000"/>
                  </a:schemeClr>
                </a:solidFill>
              </a:rPr>
              <a:t>Metrics</a:t>
            </a:r>
            <a:r>
              <a:rPr lang="en-GB" b="1" dirty="0"/>
              <a:t> 		</a:t>
            </a:r>
            <a:r>
              <a:rPr lang="en-GB" b="1" dirty="0">
                <a:solidFill>
                  <a:srgbClr val="7030A0"/>
                </a:solidFill>
              </a:rPr>
              <a:t>Models 	</a:t>
            </a:r>
            <a:r>
              <a:rPr lang="en-GB" b="1" dirty="0">
                <a:solidFill>
                  <a:schemeClr val="bg1">
                    <a:lumMod val="75000"/>
                  </a:schemeClr>
                </a:solidFill>
              </a:rPr>
              <a:t>	Levers</a:t>
            </a: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19421" r="12476" b="18648"/>
          <a:stretch/>
        </p:blipFill>
        <p:spPr bwMode="auto">
          <a:xfrm>
            <a:off x="616857" y="1333496"/>
            <a:ext cx="7910286" cy="5250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Straight Arrow Connector 10"/>
          <p:cNvCxnSpPr/>
          <p:nvPr/>
        </p:nvCxnSpPr>
        <p:spPr>
          <a:xfrm flipV="1">
            <a:off x="7740352" y="4203080"/>
            <a:ext cx="0" cy="94266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801257" y="3208085"/>
            <a:ext cx="1741784" cy="5656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3889829" y="2307771"/>
            <a:ext cx="650193" cy="7406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3734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886" y="1530349"/>
            <a:ext cx="7445829" cy="3906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0" y="0"/>
            <a:ext cx="9144000" cy="58801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86557" y="3243"/>
            <a:ext cx="8712968" cy="584775"/>
          </a:xfrm>
          <a:prstGeom prst="rect">
            <a:avLst/>
          </a:prstGeom>
          <a:noFill/>
        </p:spPr>
        <p:txBody>
          <a:bodyPr wrap="square" rtlCol="0">
            <a:spAutoFit/>
          </a:bodyPr>
          <a:lstStyle/>
          <a:p>
            <a:r>
              <a:rPr lang="en-GB" sz="3200" b="1" dirty="0"/>
              <a:t>Demo here, if we have time…</a:t>
            </a:r>
          </a:p>
        </p:txBody>
      </p:sp>
      <p:sp>
        <p:nvSpPr>
          <p:cNvPr id="16" name="Rectangle 15"/>
          <p:cNvSpPr/>
          <p:nvPr/>
        </p:nvSpPr>
        <p:spPr>
          <a:xfrm>
            <a:off x="0" y="6273225"/>
            <a:ext cx="9144000" cy="58477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431032" y="6273225"/>
            <a:ext cx="8712968" cy="584775"/>
          </a:xfrm>
          <a:prstGeom prst="rect">
            <a:avLst/>
          </a:prstGeom>
          <a:noFill/>
        </p:spPr>
        <p:txBody>
          <a:bodyPr wrap="square" rtlCol="0">
            <a:spAutoFit/>
          </a:bodyPr>
          <a:lstStyle/>
          <a:p>
            <a:pPr algn="r"/>
            <a:r>
              <a:rPr lang="en-GB" sz="3200" b="1" dirty="0"/>
              <a:t>… otherwise come to Meet The Ecologists!</a:t>
            </a:r>
          </a:p>
        </p:txBody>
      </p:sp>
    </p:spTree>
    <p:extLst>
      <p:ext uri="{BB962C8B-B14F-4D97-AF65-F5344CB8AC3E}">
        <p14:creationId xmlns:p14="http://schemas.microsoft.com/office/powerpoint/2010/main" val="54201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p:cNvSpPr txBox="1"/>
          <p:nvPr/>
        </p:nvSpPr>
        <p:spPr>
          <a:xfrm>
            <a:off x="516467" y="1371600"/>
            <a:ext cx="8119533" cy="923330"/>
          </a:xfrm>
          <a:prstGeom prst="rect">
            <a:avLst/>
          </a:prstGeom>
          <a:noFill/>
        </p:spPr>
        <p:txBody>
          <a:bodyPr wrap="square" rtlCol="0">
            <a:spAutoFit/>
          </a:bodyPr>
          <a:lstStyle/>
          <a:p>
            <a:pPr marL="800100" lvl="1" indent="-342900">
              <a:buFont typeface="Wingdings"/>
              <a:buChar char="à"/>
            </a:pPr>
            <a:endParaRPr lang="en-GB">
              <a:sym typeface="Wingdings" pitchFamily="2" charset="2"/>
            </a:endParaRPr>
          </a:p>
          <a:p>
            <a:pPr marL="800100" lvl="1" indent="-342900"/>
            <a:endParaRPr lang="en-GB">
              <a:sym typeface="Wingdings" pitchFamily="2" charset="2"/>
            </a:endParaRPr>
          </a:p>
          <a:p>
            <a:pPr marL="800100" lvl="1" indent="-342900"/>
            <a:endParaRPr lang="en-GB">
              <a:sym typeface="Wingdings" pitchFamily="2" charset="2"/>
            </a:endParaRPr>
          </a:p>
        </p:txBody>
      </p:sp>
      <p:sp>
        <p:nvSpPr>
          <p:cNvPr id="141" name="Rectangle 140"/>
          <p:cNvSpPr/>
          <p:nvPr/>
        </p:nvSpPr>
        <p:spPr>
          <a:xfrm>
            <a:off x="0" y="-1"/>
            <a:ext cx="9144000" cy="71112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Rectangle 141"/>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86557" y="3243"/>
            <a:ext cx="8712968" cy="707886"/>
          </a:xfrm>
          <a:prstGeom prst="rect">
            <a:avLst/>
          </a:prstGeom>
          <a:noFill/>
        </p:spPr>
        <p:txBody>
          <a:bodyPr wrap="square" rtlCol="0">
            <a:spAutoFit/>
          </a:bodyPr>
          <a:lstStyle/>
          <a:p>
            <a:r>
              <a:rPr lang="en-GB" sz="2000" b="1" dirty="0"/>
              <a:t>Start simple and build out: the climate dependency of the equilibrium carbon cycle…</a:t>
            </a: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501" t="25491" r="19374" b="32798"/>
          <a:stretch/>
        </p:blipFill>
        <p:spPr bwMode="auto">
          <a:xfrm>
            <a:off x="451669" y="904525"/>
            <a:ext cx="8449443" cy="535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4683" y="1044459"/>
            <a:ext cx="8119533" cy="5078313"/>
          </a:xfrm>
          <a:prstGeom prst="rect">
            <a:avLst/>
          </a:prstGeom>
          <a:solidFill>
            <a:srgbClr val="FFFFFF">
              <a:alpha val="76863"/>
            </a:srgbClr>
          </a:solidFill>
        </p:spPr>
        <p:txBody>
          <a:bodyPr wrap="square" rtlCol="0">
            <a:spAutoFit/>
          </a:bodyPr>
          <a:lstStyle/>
          <a:p>
            <a:r>
              <a:rPr lang="en-GB" sz="3600" dirty="0">
                <a:solidFill>
                  <a:srgbClr val="FF0000"/>
                </a:solidFill>
              </a:rPr>
              <a:t>Careful and transparent data constraints</a:t>
            </a:r>
          </a:p>
          <a:p>
            <a:endParaRPr lang="en-GB" sz="3600" dirty="0">
              <a:solidFill>
                <a:srgbClr val="FF0000"/>
              </a:solidFill>
            </a:endParaRPr>
          </a:p>
          <a:p>
            <a:r>
              <a:rPr lang="en-GB" sz="3600" dirty="0">
                <a:solidFill>
                  <a:srgbClr val="FF0000"/>
                </a:solidFill>
              </a:rPr>
              <a:t>Switching </a:t>
            </a:r>
            <a:r>
              <a:rPr lang="en-GB" sz="3600" dirty="0" err="1">
                <a:solidFill>
                  <a:srgbClr val="FF0000"/>
                </a:solidFill>
              </a:rPr>
              <a:t>submodels</a:t>
            </a:r>
            <a:r>
              <a:rPr lang="en-GB" sz="3600" dirty="0">
                <a:solidFill>
                  <a:srgbClr val="FF0000"/>
                </a:solidFill>
              </a:rPr>
              <a:t>, data</a:t>
            </a:r>
          </a:p>
          <a:p>
            <a:endParaRPr lang="en-GB" sz="3600" dirty="0">
              <a:solidFill>
                <a:srgbClr val="FF0000"/>
              </a:solidFill>
            </a:endParaRPr>
          </a:p>
          <a:p>
            <a:r>
              <a:rPr lang="en-GB" sz="3600" dirty="0">
                <a:solidFill>
                  <a:srgbClr val="FF0000"/>
                </a:solidFill>
              </a:rPr>
              <a:t>Hold-out data, folding, error propagation</a:t>
            </a:r>
          </a:p>
          <a:p>
            <a:endParaRPr lang="en-GB" sz="3600" dirty="0">
              <a:solidFill>
                <a:srgbClr val="FF0000"/>
              </a:solidFill>
            </a:endParaRPr>
          </a:p>
          <a:p>
            <a:r>
              <a:rPr lang="en-GB" sz="3600" dirty="0">
                <a:solidFill>
                  <a:srgbClr val="FF0000"/>
                </a:solidFill>
              </a:rPr>
              <a:t>A baseline in two ways</a:t>
            </a:r>
          </a:p>
          <a:p>
            <a:endParaRPr lang="en-GB" sz="3600" dirty="0">
              <a:solidFill>
                <a:srgbClr val="FF0000"/>
              </a:solidFill>
            </a:endParaRPr>
          </a:p>
          <a:p>
            <a:r>
              <a:rPr lang="en-GB" sz="3600" dirty="0">
                <a:solidFill>
                  <a:srgbClr val="FF0000"/>
                </a:solidFill>
              </a:rPr>
              <a:t>Sharing everything with the community</a:t>
            </a:r>
          </a:p>
        </p:txBody>
      </p:sp>
    </p:spTree>
    <p:extLst>
      <p:ext uri="{BB962C8B-B14F-4D97-AF65-F5344CB8AC3E}">
        <p14:creationId xmlns:p14="http://schemas.microsoft.com/office/powerpoint/2010/main" val="289357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p:cNvSpPr txBox="1"/>
          <p:nvPr/>
        </p:nvSpPr>
        <p:spPr>
          <a:xfrm>
            <a:off x="516467" y="1418104"/>
            <a:ext cx="8119533" cy="923330"/>
          </a:xfrm>
          <a:prstGeom prst="rect">
            <a:avLst/>
          </a:prstGeom>
          <a:noFill/>
        </p:spPr>
        <p:txBody>
          <a:bodyPr wrap="square" rtlCol="0">
            <a:spAutoFit/>
          </a:bodyPr>
          <a:lstStyle/>
          <a:p>
            <a:pPr marL="800100" lvl="1" indent="-342900">
              <a:buFont typeface="Wingdings"/>
              <a:buChar char="à"/>
            </a:pPr>
            <a:endParaRPr lang="en-GB" dirty="0">
              <a:sym typeface="Wingdings" pitchFamily="2" charset="2"/>
            </a:endParaRPr>
          </a:p>
          <a:p>
            <a:pPr marL="800100" lvl="1" indent="-342900"/>
            <a:endParaRPr lang="en-GB" dirty="0">
              <a:sym typeface="Wingdings" pitchFamily="2" charset="2"/>
            </a:endParaRPr>
          </a:p>
          <a:p>
            <a:pPr marL="800100" lvl="1" indent="-342900"/>
            <a:endParaRPr lang="en-GB" dirty="0">
              <a:sym typeface="Wingdings" pitchFamily="2" charset="2"/>
            </a:endParaRPr>
          </a:p>
        </p:txBody>
      </p:sp>
      <p:sp>
        <p:nvSpPr>
          <p:cNvPr id="141" name="Rectangle 140"/>
          <p:cNvSpPr/>
          <p:nvPr/>
        </p:nvSpPr>
        <p:spPr>
          <a:xfrm>
            <a:off x="0" y="-1"/>
            <a:ext cx="9144000" cy="5856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p:cNvGrpSpPr/>
          <p:nvPr/>
        </p:nvGrpSpPr>
        <p:grpSpPr>
          <a:xfrm>
            <a:off x="226355" y="692696"/>
            <a:ext cx="792088" cy="804486"/>
            <a:chOff x="1115616" y="1832426"/>
            <a:chExt cx="792088" cy="804486"/>
          </a:xfrm>
        </p:grpSpPr>
        <p:sp>
          <p:nvSpPr>
            <p:cNvPr id="3" name="Oval 2"/>
            <p:cNvSpPr/>
            <p:nvPr/>
          </p:nvSpPr>
          <p:spPr>
            <a:xfrm>
              <a:off x="1115616" y="1832426"/>
              <a:ext cx="792088" cy="8044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279104" y="2003836"/>
              <a:ext cx="504056" cy="461665"/>
            </a:xfrm>
            <a:prstGeom prst="rect">
              <a:avLst/>
            </a:prstGeom>
            <a:noFill/>
          </p:spPr>
          <p:txBody>
            <a:bodyPr wrap="square" rtlCol="0">
              <a:spAutoFit/>
            </a:bodyPr>
            <a:lstStyle/>
            <a:p>
              <a:r>
                <a:rPr lang="en-GB" sz="2400" b="1" dirty="0" err="1"/>
                <a:t>Fb</a:t>
              </a:r>
              <a:endParaRPr lang="en-GB" sz="2400" b="1" dirty="0"/>
            </a:p>
          </p:txBody>
        </p:sp>
      </p:grpSp>
      <p:grpSp>
        <p:nvGrpSpPr>
          <p:cNvPr id="9" name="Group 8"/>
          <p:cNvGrpSpPr/>
          <p:nvPr/>
        </p:nvGrpSpPr>
        <p:grpSpPr>
          <a:xfrm>
            <a:off x="179512" y="1871007"/>
            <a:ext cx="885774" cy="804486"/>
            <a:chOff x="1087761" y="1832426"/>
            <a:chExt cx="885774" cy="804486"/>
          </a:xfrm>
        </p:grpSpPr>
        <p:sp>
          <p:nvSpPr>
            <p:cNvPr id="10" name="Oval 9"/>
            <p:cNvSpPr/>
            <p:nvPr/>
          </p:nvSpPr>
          <p:spPr>
            <a:xfrm>
              <a:off x="1115616" y="1832426"/>
              <a:ext cx="792088" cy="8044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087761" y="2003836"/>
              <a:ext cx="885774" cy="461665"/>
            </a:xfrm>
            <a:prstGeom prst="rect">
              <a:avLst/>
            </a:prstGeom>
            <a:noFill/>
          </p:spPr>
          <p:txBody>
            <a:bodyPr wrap="square" rtlCol="0">
              <a:spAutoFit/>
            </a:bodyPr>
            <a:lstStyle/>
            <a:p>
              <a:pPr algn="ctr"/>
              <a:r>
                <a:rPr lang="en-GB" sz="2400" b="1" dirty="0" err="1"/>
                <a:t>Sd</a:t>
              </a:r>
              <a:endParaRPr lang="en-GB" sz="2400" b="1" dirty="0"/>
            </a:p>
          </p:txBody>
        </p:sp>
      </p:grpSp>
      <p:grpSp>
        <p:nvGrpSpPr>
          <p:cNvPr id="12" name="Group 11"/>
          <p:cNvGrpSpPr/>
          <p:nvPr/>
        </p:nvGrpSpPr>
        <p:grpSpPr>
          <a:xfrm>
            <a:off x="226355" y="3049318"/>
            <a:ext cx="792088" cy="804486"/>
            <a:chOff x="1115616" y="1832426"/>
            <a:chExt cx="792088" cy="804486"/>
          </a:xfrm>
        </p:grpSpPr>
        <p:sp>
          <p:nvSpPr>
            <p:cNvPr id="13" name="Oval 12"/>
            <p:cNvSpPr/>
            <p:nvPr/>
          </p:nvSpPr>
          <p:spPr>
            <a:xfrm>
              <a:off x="1115616" y="1832426"/>
              <a:ext cx="792088" cy="8044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279104" y="2003836"/>
              <a:ext cx="600744" cy="461665"/>
            </a:xfrm>
            <a:prstGeom prst="rect">
              <a:avLst/>
            </a:prstGeom>
            <a:noFill/>
          </p:spPr>
          <p:txBody>
            <a:bodyPr wrap="square" rtlCol="0">
              <a:spAutoFit/>
            </a:bodyPr>
            <a:lstStyle/>
            <a:p>
              <a:r>
                <a:rPr lang="en-GB" sz="2400" b="1" dirty="0" err="1"/>
                <a:t>Dv</a:t>
              </a:r>
              <a:endParaRPr lang="en-GB" sz="2400" b="1" dirty="0"/>
            </a:p>
          </p:txBody>
        </p:sp>
      </p:grpSp>
      <p:sp>
        <p:nvSpPr>
          <p:cNvPr id="5" name="TextBox 4"/>
          <p:cNvSpPr txBox="1"/>
          <p:nvPr/>
        </p:nvSpPr>
        <p:spPr>
          <a:xfrm>
            <a:off x="1067630" y="680166"/>
            <a:ext cx="3096344" cy="923330"/>
          </a:xfrm>
          <a:prstGeom prst="rect">
            <a:avLst/>
          </a:prstGeom>
          <a:noFill/>
        </p:spPr>
        <p:txBody>
          <a:bodyPr wrap="square" rtlCol="0">
            <a:spAutoFit/>
          </a:bodyPr>
          <a:lstStyle/>
          <a:p>
            <a:r>
              <a:rPr lang="en-GB" b="1" dirty="0" err="1"/>
              <a:t>Filzbach</a:t>
            </a:r>
            <a:r>
              <a:rPr lang="en-GB" dirty="0"/>
              <a:t>: easy, rapid, robust parameter estimation for complex biological models</a:t>
            </a:r>
          </a:p>
        </p:txBody>
      </p:sp>
      <p:sp>
        <p:nvSpPr>
          <p:cNvPr id="16" name="TextBox 15"/>
          <p:cNvSpPr txBox="1"/>
          <p:nvPr/>
        </p:nvSpPr>
        <p:spPr>
          <a:xfrm>
            <a:off x="1067630" y="1950085"/>
            <a:ext cx="3096344" cy="1200329"/>
          </a:xfrm>
          <a:prstGeom prst="rect">
            <a:avLst/>
          </a:prstGeom>
          <a:noFill/>
        </p:spPr>
        <p:txBody>
          <a:bodyPr wrap="square" rtlCol="0">
            <a:spAutoFit/>
          </a:bodyPr>
          <a:lstStyle/>
          <a:p>
            <a:r>
              <a:rPr lang="en-GB" b="1" dirty="0"/>
              <a:t>Scientific Data Set</a:t>
            </a:r>
            <a:r>
              <a:rPr lang="en-GB" dirty="0"/>
              <a:t>: format free data handling for large, complex, live updating scientific data</a:t>
            </a:r>
          </a:p>
        </p:txBody>
      </p:sp>
      <p:sp>
        <p:nvSpPr>
          <p:cNvPr id="17" name="TextBox 16"/>
          <p:cNvSpPr txBox="1"/>
          <p:nvPr/>
        </p:nvSpPr>
        <p:spPr>
          <a:xfrm>
            <a:off x="1067630" y="3266895"/>
            <a:ext cx="3096344" cy="646331"/>
          </a:xfrm>
          <a:prstGeom prst="rect">
            <a:avLst/>
          </a:prstGeom>
          <a:noFill/>
        </p:spPr>
        <p:txBody>
          <a:bodyPr wrap="square" rtlCol="0">
            <a:spAutoFit/>
          </a:bodyPr>
          <a:lstStyle/>
          <a:p>
            <a:r>
              <a:rPr lang="en-GB" b="1" dirty="0" err="1"/>
              <a:t>DataSet</a:t>
            </a:r>
            <a:r>
              <a:rPr lang="en-GB" b="1" dirty="0"/>
              <a:t> Viewer</a:t>
            </a:r>
            <a:r>
              <a:rPr lang="en-GB" dirty="0"/>
              <a:t>: easy, rapid, painless, generic visualization</a:t>
            </a:r>
          </a:p>
        </p:txBody>
      </p:sp>
      <p:grpSp>
        <p:nvGrpSpPr>
          <p:cNvPr id="18" name="Group 17"/>
          <p:cNvGrpSpPr/>
          <p:nvPr/>
        </p:nvGrpSpPr>
        <p:grpSpPr>
          <a:xfrm>
            <a:off x="226355" y="4234257"/>
            <a:ext cx="792088" cy="804486"/>
            <a:chOff x="1115616" y="1832426"/>
            <a:chExt cx="792088" cy="804486"/>
          </a:xfrm>
        </p:grpSpPr>
        <p:sp>
          <p:nvSpPr>
            <p:cNvPr id="19" name="Oval 18"/>
            <p:cNvSpPr/>
            <p:nvPr/>
          </p:nvSpPr>
          <p:spPr>
            <a:xfrm>
              <a:off x="1115616" y="1832426"/>
              <a:ext cx="792088" cy="8044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279104" y="2003836"/>
              <a:ext cx="600744" cy="461665"/>
            </a:xfrm>
            <a:prstGeom prst="rect">
              <a:avLst/>
            </a:prstGeom>
            <a:noFill/>
          </p:spPr>
          <p:txBody>
            <a:bodyPr wrap="square" rtlCol="0">
              <a:spAutoFit/>
            </a:bodyPr>
            <a:lstStyle/>
            <a:p>
              <a:r>
                <a:rPr lang="en-GB" sz="2400" b="1" dirty="0"/>
                <a:t>Fc</a:t>
              </a:r>
            </a:p>
          </p:txBody>
        </p:sp>
      </p:grpSp>
      <p:sp>
        <p:nvSpPr>
          <p:cNvPr id="21" name="TextBox 20"/>
          <p:cNvSpPr txBox="1"/>
          <p:nvPr/>
        </p:nvSpPr>
        <p:spPr>
          <a:xfrm>
            <a:off x="1067630" y="4313335"/>
            <a:ext cx="3096344" cy="923330"/>
          </a:xfrm>
          <a:prstGeom prst="rect">
            <a:avLst/>
          </a:prstGeom>
          <a:noFill/>
        </p:spPr>
        <p:txBody>
          <a:bodyPr wrap="square" rtlCol="0">
            <a:spAutoFit/>
          </a:bodyPr>
          <a:lstStyle/>
          <a:p>
            <a:r>
              <a:rPr lang="en-GB" b="1" dirty="0" err="1"/>
              <a:t>FetchClimate</a:t>
            </a:r>
            <a:r>
              <a:rPr lang="en-GB" dirty="0"/>
              <a:t>: rapid retrieval for complex environmental data queries over the cloud</a:t>
            </a:r>
          </a:p>
        </p:txBody>
      </p:sp>
      <p:grpSp>
        <p:nvGrpSpPr>
          <p:cNvPr id="23" name="Group 22"/>
          <p:cNvGrpSpPr/>
          <p:nvPr/>
        </p:nvGrpSpPr>
        <p:grpSpPr>
          <a:xfrm>
            <a:off x="170926" y="5389953"/>
            <a:ext cx="885774" cy="804486"/>
            <a:chOff x="1087761" y="1832426"/>
            <a:chExt cx="885774" cy="804486"/>
          </a:xfrm>
        </p:grpSpPr>
        <p:sp>
          <p:nvSpPr>
            <p:cNvPr id="24" name="Oval 23"/>
            <p:cNvSpPr/>
            <p:nvPr/>
          </p:nvSpPr>
          <p:spPr>
            <a:xfrm>
              <a:off x="1115616" y="1832426"/>
              <a:ext cx="792088" cy="8044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1087761" y="2003836"/>
              <a:ext cx="885774" cy="461665"/>
            </a:xfrm>
            <a:prstGeom prst="rect">
              <a:avLst/>
            </a:prstGeom>
            <a:noFill/>
          </p:spPr>
          <p:txBody>
            <a:bodyPr wrap="square" rtlCol="0">
              <a:spAutoFit/>
            </a:bodyPr>
            <a:lstStyle/>
            <a:p>
              <a:pPr algn="ctr"/>
              <a:r>
                <a:rPr lang="en-GB" sz="2400" b="1" dirty="0"/>
                <a:t>Mf</a:t>
              </a:r>
            </a:p>
          </p:txBody>
        </p:sp>
      </p:grpSp>
      <p:sp>
        <p:nvSpPr>
          <p:cNvPr id="26" name="TextBox 25"/>
          <p:cNvSpPr txBox="1"/>
          <p:nvPr/>
        </p:nvSpPr>
        <p:spPr>
          <a:xfrm>
            <a:off x="1059044" y="5469031"/>
            <a:ext cx="3096344" cy="1200329"/>
          </a:xfrm>
          <a:prstGeom prst="rect">
            <a:avLst/>
          </a:prstGeom>
          <a:noFill/>
        </p:spPr>
        <p:txBody>
          <a:bodyPr wrap="square" rtlCol="0">
            <a:spAutoFit/>
          </a:bodyPr>
          <a:lstStyle/>
          <a:p>
            <a:r>
              <a:rPr lang="en-GB" b="1" dirty="0" err="1"/>
              <a:t>Multiscale</a:t>
            </a:r>
            <a:r>
              <a:rPr lang="en-GB" b="1" dirty="0"/>
              <a:t> Modelling Framework</a:t>
            </a:r>
            <a:r>
              <a:rPr lang="en-GB" dirty="0"/>
              <a:t>: automatic assembly of nested, interrelated, arbitrary models</a:t>
            </a:r>
          </a:p>
        </p:txBody>
      </p:sp>
      <p:sp>
        <p:nvSpPr>
          <p:cNvPr id="49" name="TextBox 48"/>
          <p:cNvSpPr txBox="1"/>
          <p:nvPr/>
        </p:nvSpPr>
        <p:spPr>
          <a:xfrm>
            <a:off x="186557" y="3243"/>
            <a:ext cx="8712968" cy="584775"/>
          </a:xfrm>
          <a:prstGeom prst="rect">
            <a:avLst/>
          </a:prstGeom>
          <a:noFill/>
        </p:spPr>
        <p:txBody>
          <a:bodyPr wrap="square" rtlCol="0">
            <a:spAutoFit/>
          </a:bodyPr>
          <a:lstStyle/>
          <a:p>
            <a:r>
              <a:rPr lang="en-GB" sz="3200" b="1" dirty="0"/>
              <a:t>How we’re doing it: our tools mission</a:t>
            </a:r>
          </a:p>
        </p:txBody>
      </p:sp>
      <p:sp>
        <p:nvSpPr>
          <p:cNvPr id="6" name="TextBox 5"/>
          <p:cNvSpPr txBox="1"/>
          <p:nvPr/>
        </p:nvSpPr>
        <p:spPr>
          <a:xfrm>
            <a:off x="4475973" y="5224105"/>
            <a:ext cx="4585834" cy="1477328"/>
          </a:xfrm>
          <a:prstGeom prst="rect">
            <a:avLst/>
          </a:prstGeom>
          <a:noFill/>
        </p:spPr>
        <p:txBody>
          <a:bodyPr wrap="square" rtlCol="0">
            <a:spAutoFit/>
          </a:bodyPr>
          <a:lstStyle/>
          <a:p>
            <a:r>
              <a:rPr lang="en-GB" b="1" dirty="0"/>
              <a:t>Not just libraries</a:t>
            </a:r>
          </a:p>
          <a:p>
            <a:r>
              <a:rPr lang="en-GB" dirty="0"/>
              <a:t>Standalone mode, GUI, examples, webpages</a:t>
            </a:r>
          </a:p>
          <a:p>
            <a:endParaRPr lang="en-GB" dirty="0"/>
          </a:p>
          <a:p>
            <a:r>
              <a:rPr lang="en-GB" b="1" dirty="0"/>
              <a:t>Not a framework – yet </a:t>
            </a:r>
          </a:p>
          <a:p>
            <a:r>
              <a:rPr lang="en-GB" dirty="0"/>
              <a:t>Tying together with Visual Studio</a:t>
            </a:r>
          </a:p>
        </p:txBody>
      </p:sp>
      <p:grpSp>
        <p:nvGrpSpPr>
          <p:cNvPr id="15" name="Group 14"/>
          <p:cNvGrpSpPr/>
          <p:nvPr/>
        </p:nvGrpSpPr>
        <p:grpSpPr>
          <a:xfrm>
            <a:off x="4813320" y="731865"/>
            <a:ext cx="3725561" cy="4211229"/>
            <a:chOff x="4853289" y="1325771"/>
            <a:chExt cx="3725561" cy="4211229"/>
          </a:xfrm>
        </p:grpSpPr>
        <p:cxnSp>
          <p:nvCxnSpPr>
            <p:cNvPr id="67" name="Straight Connector 66"/>
            <p:cNvCxnSpPr/>
            <p:nvPr/>
          </p:nvCxnSpPr>
          <p:spPr>
            <a:xfrm flipH="1">
              <a:off x="6539039" y="2461625"/>
              <a:ext cx="600436" cy="466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210698" y="2260293"/>
              <a:ext cx="1368152" cy="369332"/>
            </a:xfrm>
            <a:prstGeom prst="rect">
              <a:avLst/>
            </a:prstGeom>
            <a:noFill/>
          </p:spPr>
          <p:txBody>
            <a:bodyPr wrap="square" rtlCol="0">
              <a:spAutoFit/>
            </a:bodyPr>
            <a:lstStyle/>
            <a:p>
              <a:r>
                <a:rPr lang="en-GB" dirty="0"/>
                <a:t>data tables</a:t>
              </a:r>
            </a:p>
          </p:txBody>
        </p:sp>
        <p:cxnSp>
          <p:nvCxnSpPr>
            <p:cNvPr id="42" name="Straight Connector 41"/>
            <p:cNvCxnSpPr/>
            <p:nvPr/>
          </p:nvCxnSpPr>
          <p:spPr>
            <a:xfrm>
              <a:off x="5051311" y="2566617"/>
              <a:ext cx="530065" cy="3465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581376" y="2085887"/>
              <a:ext cx="503019" cy="8273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582422" y="2913206"/>
              <a:ext cx="500879" cy="75732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6539039" y="2927811"/>
              <a:ext cx="570878" cy="3876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083301" y="2927811"/>
              <a:ext cx="455738" cy="7528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6092898" y="3670535"/>
              <a:ext cx="0" cy="8035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5532667" y="4474104"/>
              <a:ext cx="560231" cy="5221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6092898" y="4478760"/>
              <a:ext cx="628366" cy="5174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721264" y="4996257"/>
              <a:ext cx="616234" cy="402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7334687" y="4996257"/>
              <a:ext cx="686356" cy="3931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885279" y="1886649"/>
              <a:ext cx="396044" cy="40224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5383354" y="2712085"/>
              <a:ext cx="396044" cy="4022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p:cNvSpPr/>
            <p:nvPr/>
          </p:nvSpPr>
          <p:spPr>
            <a:xfrm>
              <a:off x="6324731" y="2712085"/>
              <a:ext cx="396044" cy="4022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6523242" y="4765424"/>
              <a:ext cx="396044" cy="402243"/>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5885279" y="3469414"/>
              <a:ext cx="396044" cy="40224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911895" y="3114328"/>
              <a:ext cx="396044" cy="4022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4853289" y="2365496"/>
              <a:ext cx="396044" cy="4022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p:cNvSpPr/>
            <p:nvPr/>
          </p:nvSpPr>
          <p:spPr>
            <a:xfrm>
              <a:off x="5894876" y="4272983"/>
              <a:ext cx="396044" cy="4022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p:cNvSpPr/>
            <p:nvPr/>
          </p:nvSpPr>
          <p:spPr>
            <a:xfrm>
              <a:off x="5329530" y="4795135"/>
              <a:ext cx="396044" cy="4022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p:cNvSpPr/>
            <p:nvPr/>
          </p:nvSpPr>
          <p:spPr>
            <a:xfrm>
              <a:off x="7139475" y="5134757"/>
              <a:ext cx="396044" cy="40224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p:cNvSpPr/>
            <p:nvPr/>
          </p:nvSpPr>
          <p:spPr>
            <a:xfrm>
              <a:off x="7823021" y="4795135"/>
              <a:ext cx="396044" cy="40224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091314" y="1325771"/>
              <a:ext cx="2895449" cy="369332"/>
            </a:xfrm>
            <a:prstGeom prst="rect">
              <a:avLst/>
            </a:prstGeom>
            <a:noFill/>
          </p:spPr>
          <p:txBody>
            <a:bodyPr wrap="square" rtlCol="0">
              <a:spAutoFit/>
            </a:bodyPr>
            <a:lstStyle/>
            <a:p>
              <a:r>
                <a:rPr lang="en-GB" u="sng" dirty="0"/>
                <a:t>Matthew’s carbon modelling</a:t>
              </a:r>
            </a:p>
          </p:txBody>
        </p:sp>
      </p:grpSp>
    </p:spTree>
    <p:extLst>
      <p:ext uri="{BB962C8B-B14F-4D97-AF65-F5344CB8AC3E}">
        <p14:creationId xmlns:p14="http://schemas.microsoft.com/office/powerpoint/2010/main" val="80235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p:cNvSpPr txBox="1"/>
          <p:nvPr/>
        </p:nvSpPr>
        <p:spPr>
          <a:xfrm>
            <a:off x="516467" y="1418104"/>
            <a:ext cx="8119533" cy="923330"/>
          </a:xfrm>
          <a:prstGeom prst="rect">
            <a:avLst/>
          </a:prstGeom>
          <a:noFill/>
        </p:spPr>
        <p:txBody>
          <a:bodyPr wrap="square" rtlCol="0">
            <a:spAutoFit/>
          </a:bodyPr>
          <a:lstStyle/>
          <a:p>
            <a:pPr marL="800100" lvl="1" indent="-342900">
              <a:buFont typeface="Wingdings"/>
              <a:buChar char="à"/>
            </a:pPr>
            <a:endParaRPr lang="en-GB" dirty="0">
              <a:sym typeface="Wingdings" pitchFamily="2" charset="2"/>
            </a:endParaRPr>
          </a:p>
          <a:p>
            <a:pPr marL="800100" lvl="1" indent="-342900"/>
            <a:endParaRPr lang="en-GB" dirty="0">
              <a:sym typeface="Wingdings" pitchFamily="2" charset="2"/>
            </a:endParaRPr>
          </a:p>
          <a:p>
            <a:pPr marL="800100" lvl="1" indent="-342900"/>
            <a:endParaRPr lang="en-GB" dirty="0">
              <a:sym typeface="Wingdings" pitchFamily="2" charset="2"/>
            </a:endParaRPr>
          </a:p>
        </p:txBody>
      </p:sp>
      <p:sp>
        <p:nvSpPr>
          <p:cNvPr id="141" name="Rectangle 140"/>
          <p:cNvSpPr/>
          <p:nvPr/>
        </p:nvSpPr>
        <p:spPr>
          <a:xfrm>
            <a:off x="0" y="0"/>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TextBox 142"/>
          <p:cNvSpPr txBox="1"/>
          <p:nvPr/>
        </p:nvSpPr>
        <p:spPr>
          <a:xfrm>
            <a:off x="157358" y="76200"/>
            <a:ext cx="8777092" cy="400110"/>
          </a:xfrm>
          <a:prstGeom prst="rect">
            <a:avLst/>
          </a:prstGeom>
          <a:noFill/>
        </p:spPr>
        <p:txBody>
          <a:bodyPr wrap="square" rtlCol="0">
            <a:spAutoFit/>
          </a:bodyPr>
          <a:lstStyle/>
          <a:p>
            <a:r>
              <a:rPr lang="en-GB" sz="2000" dirty="0"/>
              <a:t>CCF: how we’re doing it – using our prototype tools</a:t>
            </a:r>
          </a:p>
        </p:txBody>
      </p:sp>
      <p:grpSp>
        <p:nvGrpSpPr>
          <p:cNvPr id="4" name="Group 3"/>
          <p:cNvGrpSpPr/>
          <p:nvPr/>
        </p:nvGrpSpPr>
        <p:grpSpPr>
          <a:xfrm>
            <a:off x="226355" y="692696"/>
            <a:ext cx="792088" cy="804486"/>
            <a:chOff x="1115616" y="1832426"/>
            <a:chExt cx="792088" cy="804486"/>
          </a:xfrm>
        </p:grpSpPr>
        <p:sp>
          <p:nvSpPr>
            <p:cNvPr id="3" name="Oval 2"/>
            <p:cNvSpPr/>
            <p:nvPr/>
          </p:nvSpPr>
          <p:spPr>
            <a:xfrm>
              <a:off x="1115616" y="1832426"/>
              <a:ext cx="792088" cy="8044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279104" y="2003836"/>
              <a:ext cx="504056" cy="461665"/>
            </a:xfrm>
            <a:prstGeom prst="rect">
              <a:avLst/>
            </a:prstGeom>
            <a:noFill/>
          </p:spPr>
          <p:txBody>
            <a:bodyPr wrap="square" rtlCol="0">
              <a:spAutoFit/>
            </a:bodyPr>
            <a:lstStyle/>
            <a:p>
              <a:r>
                <a:rPr lang="en-GB" sz="2400" b="1" dirty="0" err="1"/>
                <a:t>Fb</a:t>
              </a:r>
              <a:endParaRPr lang="en-GB" sz="2400" b="1" dirty="0"/>
            </a:p>
          </p:txBody>
        </p:sp>
      </p:grpSp>
      <p:grpSp>
        <p:nvGrpSpPr>
          <p:cNvPr id="9" name="Group 8"/>
          <p:cNvGrpSpPr/>
          <p:nvPr/>
        </p:nvGrpSpPr>
        <p:grpSpPr>
          <a:xfrm>
            <a:off x="179512" y="1871007"/>
            <a:ext cx="885774" cy="804486"/>
            <a:chOff x="1087761" y="1832426"/>
            <a:chExt cx="885774" cy="804486"/>
          </a:xfrm>
        </p:grpSpPr>
        <p:sp>
          <p:nvSpPr>
            <p:cNvPr id="10" name="Oval 9"/>
            <p:cNvSpPr/>
            <p:nvPr/>
          </p:nvSpPr>
          <p:spPr>
            <a:xfrm>
              <a:off x="1115616" y="1832426"/>
              <a:ext cx="792088" cy="8044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087761" y="2003836"/>
              <a:ext cx="885774" cy="461665"/>
            </a:xfrm>
            <a:prstGeom prst="rect">
              <a:avLst/>
            </a:prstGeom>
            <a:noFill/>
          </p:spPr>
          <p:txBody>
            <a:bodyPr wrap="square" rtlCol="0">
              <a:spAutoFit/>
            </a:bodyPr>
            <a:lstStyle/>
            <a:p>
              <a:pPr algn="ctr"/>
              <a:r>
                <a:rPr lang="en-GB" sz="2400" b="1" dirty="0" err="1"/>
                <a:t>Sd</a:t>
              </a:r>
              <a:endParaRPr lang="en-GB" sz="2400" b="1" dirty="0"/>
            </a:p>
          </p:txBody>
        </p:sp>
      </p:grpSp>
      <p:grpSp>
        <p:nvGrpSpPr>
          <p:cNvPr id="12" name="Group 11"/>
          <p:cNvGrpSpPr/>
          <p:nvPr/>
        </p:nvGrpSpPr>
        <p:grpSpPr>
          <a:xfrm>
            <a:off x="226355" y="3049318"/>
            <a:ext cx="792088" cy="804486"/>
            <a:chOff x="1115616" y="1832426"/>
            <a:chExt cx="792088" cy="804486"/>
          </a:xfrm>
        </p:grpSpPr>
        <p:sp>
          <p:nvSpPr>
            <p:cNvPr id="13" name="Oval 12"/>
            <p:cNvSpPr/>
            <p:nvPr/>
          </p:nvSpPr>
          <p:spPr>
            <a:xfrm>
              <a:off x="1115616" y="1832426"/>
              <a:ext cx="792088" cy="8044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279104" y="2003836"/>
              <a:ext cx="600744" cy="461665"/>
            </a:xfrm>
            <a:prstGeom prst="rect">
              <a:avLst/>
            </a:prstGeom>
            <a:noFill/>
          </p:spPr>
          <p:txBody>
            <a:bodyPr wrap="square" rtlCol="0">
              <a:spAutoFit/>
            </a:bodyPr>
            <a:lstStyle/>
            <a:p>
              <a:r>
                <a:rPr lang="en-GB" sz="2400" b="1" dirty="0" err="1"/>
                <a:t>Dv</a:t>
              </a:r>
              <a:endParaRPr lang="en-GB" sz="2400" b="1" dirty="0"/>
            </a:p>
          </p:txBody>
        </p:sp>
      </p:grpSp>
      <p:sp>
        <p:nvSpPr>
          <p:cNvPr id="5" name="TextBox 4"/>
          <p:cNvSpPr txBox="1"/>
          <p:nvPr/>
        </p:nvSpPr>
        <p:spPr>
          <a:xfrm>
            <a:off x="1067630" y="771774"/>
            <a:ext cx="3096344" cy="923330"/>
          </a:xfrm>
          <a:prstGeom prst="rect">
            <a:avLst/>
          </a:prstGeom>
          <a:noFill/>
        </p:spPr>
        <p:txBody>
          <a:bodyPr wrap="square" rtlCol="0">
            <a:spAutoFit/>
          </a:bodyPr>
          <a:lstStyle/>
          <a:p>
            <a:r>
              <a:rPr lang="en-GB" b="1" dirty="0" err="1"/>
              <a:t>Filzbach</a:t>
            </a:r>
            <a:r>
              <a:rPr lang="en-GB" dirty="0"/>
              <a:t>: easy, rapid, robust parameter estimation for complex biological models</a:t>
            </a:r>
          </a:p>
        </p:txBody>
      </p:sp>
      <p:sp>
        <p:nvSpPr>
          <p:cNvPr id="16" name="TextBox 15"/>
          <p:cNvSpPr txBox="1"/>
          <p:nvPr/>
        </p:nvSpPr>
        <p:spPr>
          <a:xfrm>
            <a:off x="1067630" y="1950085"/>
            <a:ext cx="3096344" cy="1200329"/>
          </a:xfrm>
          <a:prstGeom prst="rect">
            <a:avLst/>
          </a:prstGeom>
          <a:noFill/>
        </p:spPr>
        <p:txBody>
          <a:bodyPr wrap="square" rtlCol="0">
            <a:spAutoFit/>
          </a:bodyPr>
          <a:lstStyle/>
          <a:p>
            <a:r>
              <a:rPr lang="en-GB" b="1" dirty="0"/>
              <a:t>Scientific Data Set</a:t>
            </a:r>
            <a:r>
              <a:rPr lang="en-GB" dirty="0"/>
              <a:t>: format free data handling for large, complex, live updating scientific data</a:t>
            </a:r>
          </a:p>
        </p:txBody>
      </p:sp>
      <p:sp>
        <p:nvSpPr>
          <p:cNvPr id="17" name="TextBox 16"/>
          <p:cNvSpPr txBox="1"/>
          <p:nvPr/>
        </p:nvSpPr>
        <p:spPr>
          <a:xfrm>
            <a:off x="1067630" y="3266895"/>
            <a:ext cx="3096344" cy="646331"/>
          </a:xfrm>
          <a:prstGeom prst="rect">
            <a:avLst/>
          </a:prstGeom>
          <a:noFill/>
        </p:spPr>
        <p:txBody>
          <a:bodyPr wrap="square" rtlCol="0">
            <a:spAutoFit/>
          </a:bodyPr>
          <a:lstStyle/>
          <a:p>
            <a:r>
              <a:rPr lang="en-GB" b="1" dirty="0" err="1"/>
              <a:t>DataSet</a:t>
            </a:r>
            <a:r>
              <a:rPr lang="en-GB" b="1" dirty="0"/>
              <a:t> Viewer</a:t>
            </a:r>
            <a:r>
              <a:rPr lang="en-GB" dirty="0"/>
              <a:t>: easy, rapid, painless, gorgeous</a:t>
            </a:r>
          </a:p>
        </p:txBody>
      </p:sp>
      <p:grpSp>
        <p:nvGrpSpPr>
          <p:cNvPr id="18" name="Group 17"/>
          <p:cNvGrpSpPr/>
          <p:nvPr/>
        </p:nvGrpSpPr>
        <p:grpSpPr>
          <a:xfrm>
            <a:off x="226355" y="4234257"/>
            <a:ext cx="792088" cy="804486"/>
            <a:chOff x="1115616" y="1832426"/>
            <a:chExt cx="792088" cy="804486"/>
          </a:xfrm>
        </p:grpSpPr>
        <p:sp>
          <p:nvSpPr>
            <p:cNvPr id="19" name="Oval 18"/>
            <p:cNvSpPr/>
            <p:nvPr/>
          </p:nvSpPr>
          <p:spPr>
            <a:xfrm>
              <a:off x="1115616" y="1832426"/>
              <a:ext cx="792088" cy="8044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279104" y="2003836"/>
              <a:ext cx="600744" cy="461665"/>
            </a:xfrm>
            <a:prstGeom prst="rect">
              <a:avLst/>
            </a:prstGeom>
            <a:noFill/>
          </p:spPr>
          <p:txBody>
            <a:bodyPr wrap="square" rtlCol="0">
              <a:spAutoFit/>
            </a:bodyPr>
            <a:lstStyle/>
            <a:p>
              <a:r>
                <a:rPr lang="en-GB" sz="2400" b="1" dirty="0"/>
                <a:t>Fc</a:t>
              </a:r>
            </a:p>
          </p:txBody>
        </p:sp>
      </p:grpSp>
      <p:sp>
        <p:nvSpPr>
          <p:cNvPr id="21" name="TextBox 20"/>
          <p:cNvSpPr txBox="1"/>
          <p:nvPr/>
        </p:nvSpPr>
        <p:spPr>
          <a:xfrm>
            <a:off x="1067630" y="4313335"/>
            <a:ext cx="3096344" cy="923330"/>
          </a:xfrm>
          <a:prstGeom prst="rect">
            <a:avLst/>
          </a:prstGeom>
          <a:noFill/>
        </p:spPr>
        <p:txBody>
          <a:bodyPr wrap="square" rtlCol="0">
            <a:spAutoFit/>
          </a:bodyPr>
          <a:lstStyle/>
          <a:p>
            <a:r>
              <a:rPr lang="en-GB" b="1" dirty="0" err="1"/>
              <a:t>FetchClimate</a:t>
            </a:r>
            <a:r>
              <a:rPr lang="en-GB" dirty="0"/>
              <a:t>: rapid retrieval for complex environmental data queries over the cloud</a:t>
            </a:r>
          </a:p>
        </p:txBody>
      </p:sp>
      <p:grpSp>
        <p:nvGrpSpPr>
          <p:cNvPr id="23" name="Group 22"/>
          <p:cNvGrpSpPr/>
          <p:nvPr/>
        </p:nvGrpSpPr>
        <p:grpSpPr>
          <a:xfrm>
            <a:off x="170926" y="5389953"/>
            <a:ext cx="885774" cy="804486"/>
            <a:chOff x="1087761" y="1832426"/>
            <a:chExt cx="885774" cy="804486"/>
          </a:xfrm>
        </p:grpSpPr>
        <p:sp>
          <p:nvSpPr>
            <p:cNvPr id="24" name="Oval 23"/>
            <p:cNvSpPr/>
            <p:nvPr/>
          </p:nvSpPr>
          <p:spPr>
            <a:xfrm>
              <a:off x="1115616" y="1832426"/>
              <a:ext cx="792088" cy="8044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1087761" y="2003836"/>
              <a:ext cx="885774" cy="461665"/>
            </a:xfrm>
            <a:prstGeom prst="rect">
              <a:avLst/>
            </a:prstGeom>
            <a:noFill/>
          </p:spPr>
          <p:txBody>
            <a:bodyPr wrap="square" rtlCol="0">
              <a:spAutoFit/>
            </a:bodyPr>
            <a:lstStyle/>
            <a:p>
              <a:pPr algn="ctr"/>
              <a:r>
                <a:rPr lang="en-GB" sz="2400" b="1" dirty="0"/>
                <a:t>Mf</a:t>
              </a:r>
            </a:p>
          </p:txBody>
        </p:sp>
      </p:grpSp>
      <p:sp>
        <p:nvSpPr>
          <p:cNvPr id="26" name="TextBox 25"/>
          <p:cNvSpPr txBox="1"/>
          <p:nvPr/>
        </p:nvSpPr>
        <p:spPr>
          <a:xfrm>
            <a:off x="1059044" y="5469031"/>
            <a:ext cx="3096344" cy="1200329"/>
          </a:xfrm>
          <a:prstGeom prst="rect">
            <a:avLst/>
          </a:prstGeom>
          <a:noFill/>
        </p:spPr>
        <p:txBody>
          <a:bodyPr wrap="square" rtlCol="0">
            <a:spAutoFit/>
          </a:bodyPr>
          <a:lstStyle/>
          <a:p>
            <a:r>
              <a:rPr lang="en-GB" b="1" dirty="0" err="1"/>
              <a:t>Multiscale</a:t>
            </a:r>
            <a:r>
              <a:rPr lang="en-GB" b="1" dirty="0"/>
              <a:t> Modelling Framework</a:t>
            </a:r>
            <a:r>
              <a:rPr lang="en-GB" dirty="0"/>
              <a:t>: automatic assembly of nested, interrelated, arbitrary models</a:t>
            </a:r>
          </a:p>
        </p:txBody>
      </p:sp>
      <p:sp>
        <p:nvSpPr>
          <p:cNvPr id="6" name="Rectangle 5"/>
          <p:cNvSpPr/>
          <p:nvPr/>
        </p:nvSpPr>
        <p:spPr>
          <a:xfrm>
            <a:off x="157358" y="1808398"/>
            <a:ext cx="3998030" cy="4860962"/>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355976" y="771774"/>
            <a:ext cx="4464496" cy="5753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4576233" y="5307509"/>
            <a:ext cx="4064000" cy="1200329"/>
          </a:xfrm>
          <a:prstGeom prst="rect">
            <a:avLst/>
          </a:prstGeom>
          <a:noFill/>
        </p:spPr>
        <p:txBody>
          <a:bodyPr wrap="square" rtlCol="0">
            <a:spAutoFit/>
          </a:bodyPr>
          <a:lstStyle/>
          <a:p>
            <a:r>
              <a:rPr lang="en-GB" b="1" dirty="0"/>
              <a:t>Papers using </a:t>
            </a:r>
            <a:r>
              <a:rPr lang="en-GB" b="1" dirty="0" err="1"/>
              <a:t>Filzbach</a:t>
            </a:r>
            <a:endParaRPr lang="en-GB" b="1" dirty="0"/>
          </a:p>
          <a:p>
            <a:r>
              <a:rPr lang="en-GB" dirty="0"/>
              <a:t>PNAS, </a:t>
            </a:r>
            <a:r>
              <a:rPr lang="en-GB" dirty="0" err="1"/>
              <a:t>Proc</a:t>
            </a:r>
            <a:r>
              <a:rPr lang="en-GB" dirty="0"/>
              <a:t> Roy </a:t>
            </a:r>
            <a:r>
              <a:rPr lang="en-GB" dirty="0" err="1"/>
              <a:t>Soc</a:t>
            </a:r>
            <a:r>
              <a:rPr lang="en-GB" dirty="0"/>
              <a:t>, Ecology, etc.</a:t>
            </a:r>
          </a:p>
          <a:p>
            <a:endParaRPr lang="en-GB" b="1" dirty="0"/>
          </a:p>
          <a:p>
            <a:r>
              <a:rPr lang="en-GB" b="1" dirty="0" err="1"/>
              <a:t>Filzbach</a:t>
            </a:r>
            <a:r>
              <a:rPr lang="en-GB" b="1" dirty="0"/>
              <a:t> workshops</a:t>
            </a:r>
            <a:endParaRPr lang="en-GB"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875" t="18054" r="46000" b="66763"/>
          <a:stretch/>
        </p:blipFill>
        <p:spPr bwMode="auto">
          <a:xfrm>
            <a:off x="4678989" y="983597"/>
            <a:ext cx="3850022" cy="128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121"/>
          <a:stretch/>
        </p:blipFill>
        <p:spPr bwMode="auto">
          <a:xfrm>
            <a:off x="5143206" y="3288673"/>
            <a:ext cx="2890036" cy="1891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4678989" y="2504082"/>
            <a:ext cx="4064000" cy="646331"/>
          </a:xfrm>
          <a:prstGeom prst="rect">
            <a:avLst/>
          </a:prstGeom>
          <a:noFill/>
        </p:spPr>
        <p:txBody>
          <a:bodyPr wrap="square" rtlCol="0">
            <a:spAutoFit/>
          </a:bodyPr>
          <a:lstStyle/>
          <a:p>
            <a:r>
              <a:rPr lang="en-GB" b="1" dirty="0"/>
              <a:t>Web-delivered (Silverlight) ‘taster’, and WPF ‘</a:t>
            </a:r>
            <a:r>
              <a:rPr lang="en-GB" b="1" dirty="0" err="1"/>
              <a:t>Filzbach</a:t>
            </a:r>
            <a:r>
              <a:rPr lang="en-GB" b="1" dirty="0"/>
              <a:t> </a:t>
            </a:r>
            <a:r>
              <a:rPr lang="en-GB" b="1" dirty="0" err="1"/>
              <a:t>Lite</a:t>
            </a:r>
            <a:r>
              <a:rPr lang="en-GB" b="1" dirty="0"/>
              <a:t>’</a:t>
            </a:r>
            <a:endParaRPr lang="en-GB" dirty="0"/>
          </a:p>
        </p:txBody>
      </p:sp>
    </p:spTree>
    <p:extLst>
      <p:ext uri="{BB962C8B-B14F-4D97-AF65-F5344CB8AC3E}">
        <p14:creationId xmlns:p14="http://schemas.microsoft.com/office/powerpoint/2010/main" val="4100440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Box 136"/>
          <p:cNvSpPr txBox="1"/>
          <p:nvPr/>
        </p:nvSpPr>
        <p:spPr>
          <a:xfrm>
            <a:off x="516467" y="1418104"/>
            <a:ext cx="8119533" cy="923330"/>
          </a:xfrm>
          <a:prstGeom prst="rect">
            <a:avLst/>
          </a:prstGeom>
          <a:noFill/>
        </p:spPr>
        <p:txBody>
          <a:bodyPr wrap="square" rtlCol="0">
            <a:spAutoFit/>
          </a:bodyPr>
          <a:lstStyle/>
          <a:p>
            <a:pPr marL="800100" lvl="1" indent="-342900">
              <a:buFont typeface="Wingdings"/>
              <a:buChar char="à"/>
            </a:pPr>
            <a:endParaRPr lang="en-GB" dirty="0">
              <a:sym typeface="Wingdings" pitchFamily="2" charset="2"/>
            </a:endParaRPr>
          </a:p>
          <a:p>
            <a:pPr marL="800100" lvl="1" indent="-342900"/>
            <a:endParaRPr lang="en-GB" dirty="0">
              <a:sym typeface="Wingdings" pitchFamily="2" charset="2"/>
            </a:endParaRPr>
          </a:p>
          <a:p>
            <a:pPr marL="800100" lvl="1" indent="-342900"/>
            <a:endParaRPr lang="en-GB" dirty="0">
              <a:sym typeface="Wingdings" pitchFamily="2" charset="2"/>
            </a:endParaRPr>
          </a:p>
        </p:txBody>
      </p:sp>
      <p:grpSp>
        <p:nvGrpSpPr>
          <p:cNvPr id="4" name="Group 3"/>
          <p:cNvGrpSpPr/>
          <p:nvPr/>
        </p:nvGrpSpPr>
        <p:grpSpPr>
          <a:xfrm>
            <a:off x="226355" y="692696"/>
            <a:ext cx="792088" cy="804486"/>
            <a:chOff x="1115616" y="1832426"/>
            <a:chExt cx="792088" cy="804486"/>
          </a:xfrm>
        </p:grpSpPr>
        <p:sp>
          <p:nvSpPr>
            <p:cNvPr id="3" name="Oval 2"/>
            <p:cNvSpPr/>
            <p:nvPr/>
          </p:nvSpPr>
          <p:spPr>
            <a:xfrm>
              <a:off x="1115616" y="1832426"/>
              <a:ext cx="792088" cy="8044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279104" y="2003836"/>
              <a:ext cx="504056" cy="461665"/>
            </a:xfrm>
            <a:prstGeom prst="rect">
              <a:avLst/>
            </a:prstGeom>
            <a:noFill/>
          </p:spPr>
          <p:txBody>
            <a:bodyPr wrap="square" rtlCol="0">
              <a:spAutoFit/>
            </a:bodyPr>
            <a:lstStyle/>
            <a:p>
              <a:r>
                <a:rPr lang="en-GB" sz="2400" b="1" dirty="0" err="1"/>
                <a:t>Fb</a:t>
              </a:r>
              <a:endParaRPr lang="en-GB" sz="2400" b="1" dirty="0"/>
            </a:p>
          </p:txBody>
        </p:sp>
      </p:grpSp>
      <p:grpSp>
        <p:nvGrpSpPr>
          <p:cNvPr id="9" name="Group 8"/>
          <p:cNvGrpSpPr/>
          <p:nvPr/>
        </p:nvGrpSpPr>
        <p:grpSpPr>
          <a:xfrm>
            <a:off x="179512" y="1871007"/>
            <a:ext cx="885774" cy="804486"/>
            <a:chOff x="1087761" y="1832426"/>
            <a:chExt cx="885774" cy="804486"/>
          </a:xfrm>
        </p:grpSpPr>
        <p:sp>
          <p:nvSpPr>
            <p:cNvPr id="10" name="Oval 9"/>
            <p:cNvSpPr/>
            <p:nvPr/>
          </p:nvSpPr>
          <p:spPr>
            <a:xfrm>
              <a:off x="1115616" y="1832426"/>
              <a:ext cx="792088" cy="8044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087761" y="2003836"/>
              <a:ext cx="885774" cy="461665"/>
            </a:xfrm>
            <a:prstGeom prst="rect">
              <a:avLst/>
            </a:prstGeom>
            <a:noFill/>
          </p:spPr>
          <p:txBody>
            <a:bodyPr wrap="square" rtlCol="0">
              <a:spAutoFit/>
            </a:bodyPr>
            <a:lstStyle/>
            <a:p>
              <a:pPr algn="ctr"/>
              <a:r>
                <a:rPr lang="en-GB" sz="2400" b="1" dirty="0" err="1"/>
                <a:t>Sd</a:t>
              </a:r>
              <a:endParaRPr lang="en-GB" sz="2400" b="1" dirty="0"/>
            </a:p>
          </p:txBody>
        </p:sp>
      </p:grpSp>
      <p:grpSp>
        <p:nvGrpSpPr>
          <p:cNvPr id="12" name="Group 11"/>
          <p:cNvGrpSpPr/>
          <p:nvPr/>
        </p:nvGrpSpPr>
        <p:grpSpPr>
          <a:xfrm>
            <a:off x="226355" y="3049318"/>
            <a:ext cx="792088" cy="804486"/>
            <a:chOff x="1115616" y="1832426"/>
            <a:chExt cx="792088" cy="804486"/>
          </a:xfrm>
        </p:grpSpPr>
        <p:sp>
          <p:nvSpPr>
            <p:cNvPr id="13" name="Oval 12"/>
            <p:cNvSpPr/>
            <p:nvPr/>
          </p:nvSpPr>
          <p:spPr>
            <a:xfrm>
              <a:off x="1115616" y="1832426"/>
              <a:ext cx="792088" cy="8044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1279104" y="2003836"/>
              <a:ext cx="600744" cy="461665"/>
            </a:xfrm>
            <a:prstGeom prst="rect">
              <a:avLst/>
            </a:prstGeom>
            <a:noFill/>
          </p:spPr>
          <p:txBody>
            <a:bodyPr wrap="square" rtlCol="0">
              <a:spAutoFit/>
            </a:bodyPr>
            <a:lstStyle/>
            <a:p>
              <a:r>
                <a:rPr lang="en-GB" sz="2400" b="1" dirty="0" err="1"/>
                <a:t>Dv</a:t>
              </a:r>
              <a:endParaRPr lang="en-GB" sz="2400" b="1" dirty="0"/>
            </a:p>
          </p:txBody>
        </p:sp>
      </p:grpSp>
      <p:sp>
        <p:nvSpPr>
          <p:cNvPr id="5" name="TextBox 4"/>
          <p:cNvSpPr txBox="1"/>
          <p:nvPr/>
        </p:nvSpPr>
        <p:spPr>
          <a:xfrm>
            <a:off x="1067630" y="771774"/>
            <a:ext cx="3096344" cy="923330"/>
          </a:xfrm>
          <a:prstGeom prst="rect">
            <a:avLst/>
          </a:prstGeom>
          <a:noFill/>
        </p:spPr>
        <p:txBody>
          <a:bodyPr wrap="square" rtlCol="0">
            <a:spAutoFit/>
          </a:bodyPr>
          <a:lstStyle/>
          <a:p>
            <a:r>
              <a:rPr lang="en-GB" b="1" dirty="0" err="1"/>
              <a:t>Filzbach</a:t>
            </a:r>
            <a:r>
              <a:rPr lang="en-GB" dirty="0"/>
              <a:t>: easy, rapid, robust parameter estimation for complex biological models</a:t>
            </a:r>
          </a:p>
        </p:txBody>
      </p:sp>
      <p:sp>
        <p:nvSpPr>
          <p:cNvPr id="16" name="TextBox 15"/>
          <p:cNvSpPr txBox="1"/>
          <p:nvPr/>
        </p:nvSpPr>
        <p:spPr>
          <a:xfrm>
            <a:off x="1067630" y="1950085"/>
            <a:ext cx="3096344" cy="1200329"/>
          </a:xfrm>
          <a:prstGeom prst="rect">
            <a:avLst/>
          </a:prstGeom>
          <a:noFill/>
        </p:spPr>
        <p:txBody>
          <a:bodyPr wrap="square" rtlCol="0">
            <a:spAutoFit/>
          </a:bodyPr>
          <a:lstStyle/>
          <a:p>
            <a:r>
              <a:rPr lang="en-GB" b="1" dirty="0"/>
              <a:t>Scientific Data Set</a:t>
            </a:r>
            <a:r>
              <a:rPr lang="en-GB" dirty="0"/>
              <a:t>: format free data handling for large, complex, live updating scientific data</a:t>
            </a:r>
          </a:p>
        </p:txBody>
      </p:sp>
      <p:sp>
        <p:nvSpPr>
          <p:cNvPr id="17" name="TextBox 16"/>
          <p:cNvSpPr txBox="1"/>
          <p:nvPr/>
        </p:nvSpPr>
        <p:spPr>
          <a:xfrm>
            <a:off x="1067630" y="3266895"/>
            <a:ext cx="3096344" cy="646331"/>
          </a:xfrm>
          <a:prstGeom prst="rect">
            <a:avLst/>
          </a:prstGeom>
          <a:noFill/>
        </p:spPr>
        <p:txBody>
          <a:bodyPr wrap="square" rtlCol="0">
            <a:spAutoFit/>
          </a:bodyPr>
          <a:lstStyle/>
          <a:p>
            <a:r>
              <a:rPr lang="en-GB" b="1" dirty="0" err="1"/>
              <a:t>DataSet</a:t>
            </a:r>
            <a:r>
              <a:rPr lang="en-GB" b="1" dirty="0"/>
              <a:t> Viewer</a:t>
            </a:r>
            <a:r>
              <a:rPr lang="en-GB" dirty="0"/>
              <a:t>: easy, rapid, painless, gorgeous</a:t>
            </a:r>
          </a:p>
        </p:txBody>
      </p:sp>
      <p:grpSp>
        <p:nvGrpSpPr>
          <p:cNvPr id="18" name="Group 17"/>
          <p:cNvGrpSpPr/>
          <p:nvPr/>
        </p:nvGrpSpPr>
        <p:grpSpPr>
          <a:xfrm>
            <a:off x="226355" y="4234257"/>
            <a:ext cx="792088" cy="804486"/>
            <a:chOff x="1115616" y="1832426"/>
            <a:chExt cx="792088" cy="804486"/>
          </a:xfrm>
        </p:grpSpPr>
        <p:sp>
          <p:nvSpPr>
            <p:cNvPr id="19" name="Oval 18"/>
            <p:cNvSpPr/>
            <p:nvPr/>
          </p:nvSpPr>
          <p:spPr>
            <a:xfrm>
              <a:off x="1115616" y="1832426"/>
              <a:ext cx="792088" cy="8044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1279104" y="2003836"/>
              <a:ext cx="600744" cy="461665"/>
            </a:xfrm>
            <a:prstGeom prst="rect">
              <a:avLst/>
            </a:prstGeom>
            <a:noFill/>
          </p:spPr>
          <p:txBody>
            <a:bodyPr wrap="square" rtlCol="0">
              <a:spAutoFit/>
            </a:bodyPr>
            <a:lstStyle/>
            <a:p>
              <a:r>
                <a:rPr lang="en-GB" sz="2400" b="1" dirty="0"/>
                <a:t>Fc</a:t>
              </a:r>
            </a:p>
          </p:txBody>
        </p:sp>
      </p:grpSp>
      <p:sp>
        <p:nvSpPr>
          <p:cNvPr id="21" name="TextBox 20"/>
          <p:cNvSpPr txBox="1"/>
          <p:nvPr/>
        </p:nvSpPr>
        <p:spPr>
          <a:xfrm>
            <a:off x="1067630" y="4313335"/>
            <a:ext cx="3096344" cy="923330"/>
          </a:xfrm>
          <a:prstGeom prst="rect">
            <a:avLst/>
          </a:prstGeom>
          <a:noFill/>
        </p:spPr>
        <p:txBody>
          <a:bodyPr wrap="square" rtlCol="0">
            <a:spAutoFit/>
          </a:bodyPr>
          <a:lstStyle/>
          <a:p>
            <a:r>
              <a:rPr lang="en-GB" b="1" dirty="0" err="1"/>
              <a:t>FetchClimate</a:t>
            </a:r>
            <a:r>
              <a:rPr lang="en-GB" dirty="0"/>
              <a:t>: rapid retrieval for complex environmental data queries over the cloud</a:t>
            </a:r>
          </a:p>
        </p:txBody>
      </p:sp>
      <p:grpSp>
        <p:nvGrpSpPr>
          <p:cNvPr id="23" name="Group 22"/>
          <p:cNvGrpSpPr/>
          <p:nvPr/>
        </p:nvGrpSpPr>
        <p:grpSpPr>
          <a:xfrm>
            <a:off x="170926" y="5389953"/>
            <a:ext cx="885774" cy="804486"/>
            <a:chOff x="1087761" y="1832426"/>
            <a:chExt cx="885774" cy="804486"/>
          </a:xfrm>
        </p:grpSpPr>
        <p:sp>
          <p:nvSpPr>
            <p:cNvPr id="24" name="Oval 23"/>
            <p:cNvSpPr/>
            <p:nvPr/>
          </p:nvSpPr>
          <p:spPr>
            <a:xfrm>
              <a:off x="1115616" y="1832426"/>
              <a:ext cx="792088" cy="80448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1087761" y="2003836"/>
              <a:ext cx="885774" cy="461665"/>
            </a:xfrm>
            <a:prstGeom prst="rect">
              <a:avLst/>
            </a:prstGeom>
            <a:noFill/>
          </p:spPr>
          <p:txBody>
            <a:bodyPr wrap="square" rtlCol="0">
              <a:spAutoFit/>
            </a:bodyPr>
            <a:lstStyle/>
            <a:p>
              <a:pPr algn="ctr"/>
              <a:r>
                <a:rPr lang="en-GB" sz="2400" b="1" dirty="0"/>
                <a:t>Mf</a:t>
              </a:r>
            </a:p>
          </p:txBody>
        </p:sp>
      </p:grpSp>
      <p:sp>
        <p:nvSpPr>
          <p:cNvPr id="26" name="TextBox 25"/>
          <p:cNvSpPr txBox="1"/>
          <p:nvPr/>
        </p:nvSpPr>
        <p:spPr>
          <a:xfrm>
            <a:off x="1059044" y="5469031"/>
            <a:ext cx="3096344" cy="1200329"/>
          </a:xfrm>
          <a:prstGeom prst="rect">
            <a:avLst/>
          </a:prstGeom>
          <a:noFill/>
        </p:spPr>
        <p:txBody>
          <a:bodyPr wrap="square" rtlCol="0">
            <a:spAutoFit/>
          </a:bodyPr>
          <a:lstStyle/>
          <a:p>
            <a:r>
              <a:rPr lang="en-GB" b="1" dirty="0" err="1"/>
              <a:t>Multiscale</a:t>
            </a:r>
            <a:r>
              <a:rPr lang="en-GB" b="1" dirty="0"/>
              <a:t> Modelling Framework</a:t>
            </a:r>
            <a:r>
              <a:rPr lang="en-GB" dirty="0"/>
              <a:t>: automatic assembly of nested, interrelated, arbitrary models</a:t>
            </a:r>
          </a:p>
        </p:txBody>
      </p:sp>
      <p:sp>
        <p:nvSpPr>
          <p:cNvPr id="6" name="Rectangle 5"/>
          <p:cNvSpPr/>
          <p:nvPr/>
        </p:nvSpPr>
        <p:spPr>
          <a:xfrm>
            <a:off x="157358" y="5236664"/>
            <a:ext cx="3998030" cy="1432695"/>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355976" y="771774"/>
            <a:ext cx="4464496" cy="5753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157358" y="687593"/>
            <a:ext cx="3998030" cy="3225633"/>
          </a:xfrm>
          <a:prstGeom prst="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43"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15" t="17064"/>
          <a:stretch/>
        </p:blipFill>
        <p:spPr bwMode="auto">
          <a:xfrm>
            <a:off x="4750405" y="3360210"/>
            <a:ext cx="3741752" cy="202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0" y="2202963"/>
            <a:ext cx="4064000" cy="830997"/>
          </a:xfrm>
          <a:prstGeom prst="rect">
            <a:avLst/>
          </a:prstGeom>
          <a:noFill/>
        </p:spPr>
        <p:txBody>
          <a:bodyPr wrap="square" rtlCol="0">
            <a:spAutoFit/>
          </a:bodyPr>
          <a:lstStyle/>
          <a:p>
            <a:r>
              <a:rPr lang="en-GB" sz="2400" b="1" dirty="0"/>
              <a:t>Cloud application (Azure) with GUI</a:t>
            </a:r>
          </a:p>
        </p:txBody>
      </p:sp>
      <p:sp>
        <p:nvSpPr>
          <p:cNvPr id="32" name="Rectangle 31"/>
          <p:cNvSpPr/>
          <p:nvPr/>
        </p:nvSpPr>
        <p:spPr>
          <a:xfrm>
            <a:off x="0" y="-1"/>
            <a:ext cx="9144000" cy="5856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186557" y="3243"/>
            <a:ext cx="8712968" cy="584775"/>
          </a:xfrm>
          <a:prstGeom prst="rect">
            <a:avLst/>
          </a:prstGeom>
          <a:noFill/>
        </p:spPr>
        <p:txBody>
          <a:bodyPr wrap="square" rtlCol="0">
            <a:spAutoFit/>
          </a:bodyPr>
          <a:lstStyle/>
          <a:p>
            <a:r>
              <a:rPr lang="en-GB" sz="3200" b="1" dirty="0"/>
              <a:t>How we’re doing it: our tools mission</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6190" t="26857" r="24857" b="63649"/>
          <a:stretch/>
        </p:blipFill>
        <p:spPr bwMode="auto">
          <a:xfrm>
            <a:off x="4572001" y="1000738"/>
            <a:ext cx="4064000" cy="99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4589281" y="5567773"/>
            <a:ext cx="4064000" cy="830997"/>
          </a:xfrm>
          <a:prstGeom prst="rect">
            <a:avLst/>
          </a:prstGeom>
          <a:noFill/>
        </p:spPr>
        <p:txBody>
          <a:bodyPr wrap="square" rtlCol="0">
            <a:spAutoFit/>
          </a:bodyPr>
          <a:lstStyle/>
          <a:p>
            <a:r>
              <a:rPr lang="en-GB" sz="2400" b="1" dirty="0"/>
              <a:t>Papers using </a:t>
            </a:r>
            <a:r>
              <a:rPr lang="en-GB" sz="2400" b="1" dirty="0" err="1"/>
              <a:t>FetchClimate</a:t>
            </a:r>
            <a:endParaRPr lang="en-GB" sz="2400" b="1" dirty="0"/>
          </a:p>
          <a:p>
            <a:r>
              <a:rPr lang="en-GB" sz="2400" dirty="0"/>
              <a:t>watch this space!</a:t>
            </a:r>
          </a:p>
        </p:txBody>
      </p:sp>
    </p:spTree>
    <p:extLst>
      <p:ext uri="{BB962C8B-B14F-4D97-AF65-F5344CB8AC3E}">
        <p14:creationId xmlns:p14="http://schemas.microsoft.com/office/powerpoint/2010/main" val="596141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0" y="-1"/>
            <a:ext cx="9144000" cy="5856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86557" y="3243"/>
            <a:ext cx="8712968" cy="584775"/>
          </a:xfrm>
          <a:prstGeom prst="rect">
            <a:avLst/>
          </a:prstGeom>
          <a:noFill/>
        </p:spPr>
        <p:txBody>
          <a:bodyPr wrap="square" rtlCol="0">
            <a:spAutoFit/>
          </a:bodyPr>
          <a:lstStyle/>
          <a:p>
            <a:r>
              <a:rPr lang="en-GB" sz="3200" b="1" dirty="0"/>
              <a:t>We’re explicitly researching software sociology…</a:t>
            </a:r>
          </a:p>
        </p:txBody>
      </p:sp>
      <p:pic>
        <p:nvPicPr>
          <p:cNvPr id="1229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57" y="1045791"/>
            <a:ext cx="1281113" cy="1603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81150" y="1904814"/>
            <a:ext cx="6286500" cy="3139321"/>
          </a:xfrm>
          <a:prstGeom prst="rect">
            <a:avLst/>
          </a:prstGeom>
          <a:noFill/>
        </p:spPr>
        <p:txBody>
          <a:bodyPr wrap="square" rtlCol="0">
            <a:spAutoFit/>
          </a:bodyPr>
          <a:lstStyle/>
          <a:p>
            <a:r>
              <a:rPr lang="en-GB" b="1" dirty="0"/>
              <a:t>Lara Salido</a:t>
            </a:r>
          </a:p>
          <a:p>
            <a:endParaRPr lang="en-GB" b="1" dirty="0"/>
          </a:p>
          <a:p>
            <a:endParaRPr lang="en-GB" b="1" dirty="0"/>
          </a:p>
          <a:p>
            <a:endParaRPr lang="en-GB" b="1" dirty="0"/>
          </a:p>
          <a:p>
            <a:endParaRPr lang="en-GB" b="1" dirty="0"/>
          </a:p>
          <a:p>
            <a:r>
              <a:rPr lang="en-GB" b="1" dirty="0"/>
              <a:t>Greg McInerny             </a:t>
            </a:r>
          </a:p>
          <a:p>
            <a:endParaRPr lang="en-GB" b="1" dirty="0"/>
          </a:p>
          <a:p>
            <a:endParaRPr lang="en-GB" b="1" dirty="0"/>
          </a:p>
          <a:p>
            <a:endParaRPr lang="en-GB" b="1" dirty="0"/>
          </a:p>
          <a:p>
            <a:endParaRPr lang="en-GB" b="1" dirty="0"/>
          </a:p>
          <a:p>
            <a:r>
              <a:rPr lang="en-GB" b="1" dirty="0"/>
              <a:t>Lucas Joppa</a:t>
            </a: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57" y="2742411"/>
            <a:ext cx="1281113" cy="146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557" y="4206540"/>
            <a:ext cx="1281113" cy="1464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7819" y="1367957"/>
            <a:ext cx="4861832" cy="3843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100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57358" y="76200"/>
            <a:ext cx="8777092" cy="400110"/>
          </a:xfrm>
          <a:prstGeom prst="rect">
            <a:avLst/>
          </a:prstGeom>
          <a:noFill/>
        </p:spPr>
        <p:txBody>
          <a:bodyPr wrap="square" rtlCol="0">
            <a:spAutoFit/>
          </a:bodyPr>
          <a:lstStyle/>
          <a:p>
            <a:r>
              <a:rPr lang="en-GB" sz="2000"/>
              <a:t>Why science at Microsoft Research?</a:t>
            </a:r>
          </a:p>
        </p:txBody>
      </p:sp>
      <p:sp>
        <p:nvSpPr>
          <p:cNvPr id="7" name="TextBox 6"/>
          <p:cNvSpPr txBox="1"/>
          <p:nvPr/>
        </p:nvSpPr>
        <p:spPr>
          <a:xfrm>
            <a:off x="385705" y="931825"/>
            <a:ext cx="7704243" cy="4708981"/>
          </a:xfrm>
          <a:prstGeom prst="rect">
            <a:avLst/>
          </a:prstGeom>
          <a:noFill/>
        </p:spPr>
        <p:txBody>
          <a:bodyPr wrap="square" rtlCol="0">
            <a:spAutoFit/>
          </a:bodyPr>
          <a:lstStyle/>
          <a:p>
            <a:pPr marL="342900" indent="-342900"/>
            <a:r>
              <a:rPr lang="en-GB" sz="2000" dirty="0">
                <a:solidFill>
                  <a:schemeClr val="bg2">
                    <a:lumMod val="50000"/>
                  </a:schemeClr>
                </a:solidFill>
              </a:rPr>
              <a:t>Science </a:t>
            </a:r>
            <a:r>
              <a:rPr lang="en-GB" sz="2000">
                <a:solidFill>
                  <a:schemeClr val="bg2">
                    <a:lumMod val="50000"/>
                  </a:schemeClr>
                </a:solidFill>
              </a:rPr>
              <a:t>is a key </a:t>
            </a:r>
            <a:r>
              <a:rPr lang="en-GB" sz="2000" dirty="0">
                <a:solidFill>
                  <a:schemeClr val="bg2">
                    <a:lumMod val="50000"/>
                  </a:schemeClr>
                </a:solidFill>
              </a:rPr>
              <a:t>driver of </a:t>
            </a:r>
            <a:r>
              <a:rPr lang="en-GB" sz="2000">
                <a:solidFill>
                  <a:schemeClr val="bg2">
                    <a:lumMod val="50000"/>
                  </a:schemeClr>
                </a:solidFill>
              </a:rPr>
              <a:t>our times</a:t>
            </a:r>
            <a:endParaRPr lang="en-GB" sz="2000" dirty="0">
              <a:solidFill>
                <a:schemeClr val="bg2">
                  <a:lumMod val="50000"/>
                </a:schemeClr>
              </a:solidFill>
            </a:endParaRPr>
          </a:p>
          <a:p>
            <a:pPr marL="342900" indent="-342900"/>
            <a:r>
              <a:rPr lang="en-GB" sz="2000">
                <a:solidFill>
                  <a:schemeClr val="bg1">
                    <a:lumMod val="75000"/>
                  </a:schemeClr>
                </a:solidFill>
              </a:rPr>
              <a:t>	*  Global challenges</a:t>
            </a:r>
          </a:p>
          <a:p>
            <a:pPr marL="342900" indent="-342900"/>
            <a:r>
              <a:rPr lang="en-GB" sz="2000">
                <a:solidFill>
                  <a:schemeClr val="bg1">
                    <a:lumMod val="75000"/>
                  </a:schemeClr>
                </a:solidFill>
              </a:rPr>
              <a:t>	*  </a:t>
            </a:r>
            <a:r>
              <a:rPr lang="en-GB" sz="2000" dirty="0">
                <a:solidFill>
                  <a:schemeClr val="bg1">
                    <a:lumMod val="75000"/>
                  </a:schemeClr>
                </a:solidFill>
              </a:rPr>
              <a:t>21</a:t>
            </a:r>
            <a:r>
              <a:rPr lang="en-GB" sz="2000" baseline="30000" dirty="0">
                <a:solidFill>
                  <a:schemeClr val="bg1">
                    <a:lumMod val="75000"/>
                  </a:schemeClr>
                </a:solidFill>
              </a:rPr>
              <a:t>st</a:t>
            </a:r>
            <a:r>
              <a:rPr lang="en-GB" sz="2000" dirty="0">
                <a:solidFill>
                  <a:schemeClr val="bg1">
                    <a:lumMod val="75000"/>
                  </a:schemeClr>
                </a:solidFill>
              </a:rPr>
              <a:t> </a:t>
            </a:r>
            <a:r>
              <a:rPr lang="en-GB" sz="2000">
                <a:solidFill>
                  <a:schemeClr val="bg1">
                    <a:lumMod val="75000"/>
                  </a:schemeClr>
                </a:solidFill>
              </a:rPr>
              <a:t>century economy</a:t>
            </a:r>
          </a:p>
          <a:p>
            <a:pPr marL="342900" indent="-342900"/>
            <a:r>
              <a:rPr lang="en-GB" sz="2000">
                <a:solidFill>
                  <a:schemeClr val="bg1">
                    <a:lumMod val="75000"/>
                  </a:schemeClr>
                </a:solidFill>
              </a:rPr>
              <a:t>	*  </a:t>
            </a:r>
            <a:r>
              <a:rPr lang="en-GB" sz="2000" dirty="0">
                <a:solidFill>
                  <a:schemeClr val="bg1">
                    <a:lumMod val="75000"/>
                  </a:schemeClr>
                </a:solidFill>
              </a:rPr>
              <a:t>Healthcare, Agriculture, Energy, Nanotech, Biotech </a:t>
            </a:r>
          </a:p>
          <a:p>
            <a:endParaRPr lang="en-GB" sz="2000" dirty="0">
              <a:solidFill>
                <a:schemeClr val="bg1">
                  <a:lumMod val="75000"/>
                </a:schemeClr>
              </a:solidFill>
            </a:endParaRPr>
          </a:p>
          <a:p>
            <a:r>
              <a:rPr lang="en-GB" sz="2000">
                <a:solidFill>
                  <a:schemeClr val="bg2">
                    <a:lumMod val="50000"/>
                  </a:schemeClr>
                </a:solidFill>
              </a:rPr>
              <a:t>A new kind of science</a:t>
            </a:r>
          </a:p>
          <a:p>
            <a:pPr marL="361950" indent="-361950"/>
            <a:r>
              <a:rPr lang="en-GB" sz="2000" b="1">
                <a:solidFill>
                  <a:schemeClr val="bg1">
                    <a:lumMod val="75000"/>
                  </a:schemeClr>
                </a:solidFill>
              </a:rPr>
              <a:t>	</a:t>
            </a:r>
            <a:r>
              <a:rPr lang="en-GB" sz="2000">
                <a:solidFill>
                  <a:schemeClr val="bg1">
                    <a:lumMod val="75000"/>
                  </a:schemeClr>
                </a:solidFill>
              </a:rPr>
              <a:t>*  Complex, interacting, non-linear, multi-scale</a:t>
            </a:r>
            <a:endParaRPr lang="en-GB" sz="2000" dirty="0">
              <a:solidFill>
                <a:schemeClr val="bg1">
                  <a:lumMod val="75000"/>
                </a:schemeClr>
              </a:solidFill>
            </a:endParaRPr>
          </a:p>
          <a:p>
            <a:pPr marL="361950" indent="-361950"/>
            <a:r>
              <a:rPr lang="en-GB" sz="2000" dirty="0">
                <a:solidFill>
                  <a:schemeClr val="bg1">
                    <a:lumMod val="75000"/>
                  </a:schemeClr>
                </a:solidFill>
              </a:rPr>
              <a:t>	</a:t>
            </a:r>
            <a:r>
              <a:rPr lang="en-GB" sz="2000">
                <a:solidFill>
                  <a:schemeClr val="bg1">
                    <a:lumMod val="75000"/>
                  </a:schemeClr>
                </a:solidFill>
              </a:rPr>
              <a:t>*  Computational and scientific barriers not separable</a:t>
            </a:r>
          </a:p>
          <a:p>
            <a:endParaRPr lang="en-GB" sz="2000" dirty="0">
              <a:solidFill>
                <a:schemeClr val="bg1">
                  <a:lumMod val="75000"/>
                </a:schemeClr>
              </a:solidFill>
            </a:endParaRPr>
          </a:p>
          <a:p>
            <a:r>
              <a:rPr lang="en-GB" sz="2000">
                <a:solidFill>
                  <a:schemeClr val="bg2">
                    <a:lumMod val="50000"/>
                  </a:schemeClr>
                </a:solidFill>
              </a:rPr>
              <a:t>Business case</a:t>
            </a:r>
            <a:endParaRPr lang="en-GB" sz="2000" dirty="0">
              <a:solidFill>
                <a:schemeClr val="bg2">
                  <a:lumMod val="50000"/>
                </a:schemeClr>
              </a:solidFill>
            </a:endParaRPr>
          </a:p>
          <a:p>
            <a:pPr marL="361950" indent="-361950"/>
            <a:r>
              <a:rPr lang="en-GB" sz="2000" dirty="0">
                <a:solidFill>
                  <a:schemeClr val="bg1">
                    <a:lumMod val="75000"/>
                  </a:schemeClr>
                </a:solidFill>
              </a:rPr>
              <a:t>	*  </a:t>
            </a:r>
            <a:r>
              <a:rPr lang="en-GB" sz="2000">
                <a:solidFill>
                  <a:schemeClr val="bg1">
                    <a:lumMod val="75000"/>
                  </a:schemeClr>
                </a:solidFill>
              </a:rPr>
              <a:t>Emerging markets</a:t>
            </a:r>
            <a:endParaRPr lang="en-GB" sz="2000" dirty="0">
              <a:solidFill>
                <a:schemeClr val="bg1">
                  <a:lumMod val="75000"/>
                </a:schemeClr>
              </a:solidFill>
            </a:endParaRPr>
          </a:p>
          <a:p>
            <a:pPr marL="361950" indent="-361950"/>
            <a:r>
              <a:rPr lang="en-GB" sz="2000" dirty="0">
                <a:solidFill>
                  <a:schemeClr val="bg1">
                    <a:lumMod val="75000"/>
                  </a:schemeClr>
                </a:solidFill>
              </a:rPr>
              <a:t>	*  Ecosystem engineering</a:t>
            </a:r>
          </a:p>
          <a:p>
            <a:pPr marL="361950" indent="-361950"/>
            <a:r>
              <a:rPr lang="en-GB" sz="2000" dirty="0">
                <a:solidFill>
                  <a:schemeClr val="bg1">
                    <a:lumMod val="75000"/>
                  </a:schemeClr>
                </a:solidFill>
              </a:rPr>
              <a:t>	*  Pushing </a:t>
            </a:r>
            <a:r>
              <a:rPr lang="en-GB" sz="2000">
                <a:solidFill>
                  <a:schemeClr val="bg1">
                    <a:lumMod val="75000"/>
                  </a:schemeClr>
                </a:solidFill>
              </a:rPr>
              <a:t>the envelope</a:t>
            </a:r>
          </a:p>
          <a:p>
            <a:pPr marL="361950" indent="-361950"/>
            <a:r>
              <a:rPr lang="en-GB" sz="2000">
                <a:solidFill>
                  <a:schemeClr val="bg1">
                    <a:lumMod val="75000"/>
                  </a:schemeClr>
                </a:solidFill>
              </a:rPr>
              <a:t>	*  Spin-offs</a:t>
            </a:r>
            <a:endParaRPr lang="en-GB" sz="2000" dirty="0">
              <a:solidFill>
                <a:schemeClr val="bg1">
                  <a:lumMod val="75000"/>
                </a:schemeClr>
              </a:solidFill>
            </a:endParaRPr>
          </a:p>
          <a:p>
            <a:pPr marL="361950" indent="-361950"/>
            <a:r>
              <a:rPr lang="en-GB" sz="2000" dirty="0">
                <a:solidFill>
                  <a:schemeClr val="bg1">
                    <a:lumMod val="75000"/>
                  </a:schemeClr>
                </a:solidFill>
              </a:rPr>
              <a:t>	*  Moral imperative</a:t>
            </a:r>
          </a:p>
        </p:txBody>
      </p:sp>
    </p:spTree>
    <p:extLst>
      <p:ext uri="{BB962C8B-B14F-4D97-AF65-F5344CB8AC3E}">
        <p14:creationId xmlns:p14="http://schemas.microsoft.com/office/powerpoint/2010/main" val="3952253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1"/>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0" y="-1"/>
            <a:ext cx="9144000" cy="58562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86557" y="3243"/>
            <a:ext cx="8712968" cy="584775"/>
          </a:xfrm>
          <a:prstGeom prst="rect">
            <a:avLst/>
          </a:prstGeom>
          <a:noFill/>
        </p:spPr>
        <p:txBody>
          <a:bodyPr wrap="square" rtlCol="0">
            <a:spAutoFit/>
          </a:bodyPr>
          <a:lstStyle/>
          <a:p>
            <a:r>
              <a:rPr lang="en-GB" sz="3200" b="1" dirty="0"/>
              <a:t>So returning to the original question…</a:t>
            </a:r>
          </a:p>
        </p:txBody>
      </p:sp>
      <p:sp>
        <p:nvSpPr>
          <p:cNvPr id="3" name="TextBox 2"/>
          <p:cNvSpPr txBox="1"/>
          <p:nvPr/>
        </p:nvSpPr>
        <p:spPr>
          <a:xfrm>
            <a:off x="361950" y="1123950"/>
            <a:ext cx="8537575" cy="4524315"/>
          </a:xfrm>
          <a:prstGeom prst="rect">
            <a:avLst/>
          </a:prstGeom>
          <a:noFill/>
        </p:spPr>
        <p:txBody>
          <a:bodyPr wrap="square" rtlCol="0">
            <a:spAutoFit/>
          </a:bodyPr>
          <a:lstStyle/>
          <a:p>
            <a:r>
              <a:rPr lang="en-GB" sz="2400" b="1" dirty="0"/>
              <a:t>Can a new kind of ecology change the way we manage the planet?</a:t>
            </a:r>
          </a:p>
          <a:p>
            <a:endParaRPr lang="en-GB" sz="2400" dirty="0"/>
          </a:p>
          <a:p>
            <a:r>
              <a:rPr lang="en-GB" sz="2400" i="1" dirty="0"/>
              <a:t>Yes, because it has to, and yes, because it’s within reach</a:t>
            </a:r>
          </a:p>
          <a:p>
            <a:endParaRPr lang="en-GB" sz="2400" i="1" dirty="0"/>
          </a:p>
          <a:p>
            <a:r>
              <a:rPr lang="en-GB" sz="2400" b="1" dirty="0"/>
              <a:t>What would this mean?</a:t>
            </a:r>
          </a:p>
          <a:p>
            <a:endParaRPr lang="en-GB" sz="2400" b="1" dirty="0"/>
          </a:p>
          <a:p>
            <a:r>
              <a:rPr lang="en-GB" sz="2400" i="1" dirty="0"/>
              <a:t>Next time there’s an issue like biofuels…</a:t>
            </a:r>
          </a:p>
          <a:p>
            <a:endParaRPr lang="en-GB" sz="2400" i="1" dirty="0"/>
          </a:p>
          <a:p>
            <a:r>
              <a:rPr lang="en-GB" sz="2400" b="1" dirty="0"/>
              <a:t>A more pertinent question: what will be CEES’ contribution?</a:t>
            </a:r>
          </a:p>
          <a:p>
            <a:endParaRPr lang="en-GB" sz="2400" b="1" dirty="0"/>
          </a:p>
          <a:p>
            <a:r>
              <a:rPr lang="en-GB" sz="2400" i="1" dirty="0"/>
              <a:t>And that’s why we have the TAB!</a:t>
            </a:r>
          </a:p>
        </p:txBody>
      </p:sp>
    </p:spTree>
    <p:extLst>
      <p:ext uri="{BB962C8B-B14F-4D97-AF65-F5344CB8AC3E}">
        <p14:creationId xmlns:p14="http://schemas.microsoft.com/office/powerpoint/2010/main" val="4081977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79512" y="116632"/>
            <a:ext cx="8746774" cy="584775"/>
          </a:xfrm>
          <a:prstGeom prst="rect">
            <a:avLst/>
          </a:prstGeom>
          <a:noFill/>
        </p:spPr>
        <p:txBody>
          <a:bodyPr wrap="square" rtlCol="0">
            <a:spAutoFit/>
          </a:bodyPr>
          <a:lstStyle/>
          <a:p>
            <a:r>
              <a:rPr lang="en-GB" sz="3200" b="1" dirty="0"/>
              <a:t>A hint of things to come?: Digital Yellow River</a:t>
            </a:r>
          </a:p>
        </p:txBody>
      </p:sp>
      <p:sp>
        <p:nvSpPr>
          <p:cNvPr id="2" name="TextBox 1"/>
          <p:cNvSpPr txBox="1"/>
          <p:nvPr/>
        </p:nvSpPr>
        <p:spPr>
          <a:xfrm>
            <a:off x="179512" y="1262743"/>
            <a:ext cx="8558088" cy="4247317"/>
          </a:xfrm>
          <a:prstGeom prst="rect">
            <a:avLst/>
          </a:prstGeom>
          <a:noFill/>
        </p:spPr>
        <p:txBody>
          <a:bodyPr wrap="square" rtlCol="0">
            <a:spAutoFit/>
          </a:bodyPr>
          <a:lstStyle/>
          <a:p>
            <a:r>
              <a:rPr lang="en-GB" dirty="0"/>
              <a:t>In 1997, the Yellow river symbolised everything that was wrong with China's environment: 40% of its waters were off the scale for pollution, and the lower reaches were so choked with sediment that the river bed stood several metres above the surrounding farmland, raising the risks of floods. But the biggest problem was seemingly terminal dormancy. The river was so overexploited that it failed to reach the sea for 226 days a year.</a:t>
            </a:r>
          </a:p>
          <a:p>
            <a:endParaRPr lang="en-GB" dirty="0"/>
          </a:p>
          <a:p>
            <a:r>
              <a:rPr lang="en-GB" dirty="0"/>
              <a:t>For most of the past 30 years, the Chinese government has focused on engineered solutions to the country's water problems that increase supply. When water ran out or became polluted, they drilled deeper wells or built longer diversion channels to tap fresh resources.</a:t>
            </a:r>
          </a:p>
          <a:p>
            <a:r>
              <a:rPr lang="en-GB" dirty="0"/>
              <a:t>But the Yellow river, which has been the main artery of Chinese civilisation for thousands of years, has shown the limitations of that approach and forced a different way of thinking that blends science, </a:t>
            </a:r>
            <a:r>
              <a:rPr lang="en-GB" dirty="0">
                <a:hlinkClick r:id="rId2" tooltip="More from guardian.co.uk on Conservation"/>
              </a:rPr>
              <a:t>conservation</a:t>
            </a:r>
            <a:r>
              <a:rPr lang="en-GB" dirty="0"/>
              <a:t>, old-style communist centralised control and modern market cap-and-trade mechanisms.</a:t>
            </a:r>
          </a:p>
          <a:p>
            <a:endParaRPr lang="en-GB" dirty="0"/>
          </a:p>
        </p:txBody>
      </p:sp>
    </p:spTree>
    <p:extLst>
      <p:ext uri="{BB962C8B-B14F-4D97-AF65-F5344CB8AC3E}">
        <p14:creationId xmlns:p14="http://schemas.microsoft.com/office/powerpoint/2010/main" val="1290572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0" y="0"/>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0" y="6357958"/>
            <a:ext cx="9144000" cy="50004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157358" y="76200"/>
            <a:ext cx="8777092" cy="400110"/>
          </a:xfrm>
          <a:prstGeom prst="rect">
            <a:avLst/>
          </a:prstGeom>
          <a:noFill/>
        </p:spPr>
        <p:txBody>
          <a:bodyPr wrap="square" rtlCol="0">
            <a:spAutoFit/>
          </a:bodyPr>
          <a:lstStyle/>
          <a:p>
            <a:r>
              <a:rPr lang="en-GB" sz="2000"/>
              <a:t>CSL and CEES</a:t>
            </a:r>
          </a:p>
        </p:txBody>
      </p:sp>
      <p:sp>
        <p:nvSpPr>
          <p:cNvPr id="9" name="TextBox 8"/>
          <p:cNvSpPr txBox="1"/>
          <p:nvPr/>
        </p:nvSpPr>
        <p:spPr>
          <a:xfrm>
            <a:off x="815922" y="2506665"/>
            <a:ext cx="7704243" cy="3693319"/>
          </a:xfrm>
          <a:prstGeom prst="rect">
            <a:avLst/>
          </a:prstGeom>
          <a:noFill/>
        </p:spPr>
        <p:txBody>
          <a:bodyPr wrap="square" rtlCol="0">
            <a:spAutoFit/>
          </a:bodyPr>
          <a:lstStyle/>
          <a:p>
            <a:endParaRPr lang="en-GB" dirty="0">
              <a:solidFill>
                <a:schemeClr val="bg1">
                  <a:lumMod val="75000"/>
                </a:schemeClr>
              </a:solidFill>
            </a:endParaRPr>
          </a:p>
          <a:p>
            <a:r>
              <a:rPr lang="en-GB" dirty="0">
                <a:solidFill>
                  <a:schemeClr val="bg1">
                    <a:lumMod val="75000"/>
                  </a:schemeClr>
                </a:solidFill>
              </a:rPr>
              <a:t>A unique melting pot of scientists and software engineers with single common aim – to research and develop novel computational approaches to tackle fundamental problems in science in areas of societal importance and develop the software tools that implement those methods to enable fundamentally new science to </a:t>
            </a:r>
            <a:r>
              <a:rPr lang="en-GB">
                <a:solidFill>
                  <a:schemeClr val="bg1">
                    <a:lumMod val="75000"/>
                  </a:schemeClr>
                </a:solidFill>
              </a:rPr>
              <a:t>be undertaken *</a:t>
            </a:r>
          </a:p>
          <a:p>
            <a:endParaRPr lang="en-GB">
              <a:solidFill>
                <a:schemeClr val="bg1">
                  <a:lumMod val="75000"/>
                </a:schemeClr>
              </a:solidFill>
            </a:endParaRPr>
          </a:p>
          <a:p>
            <a:r>
              <a:rPr lang="en-GB">
                <a:solidFill>
                  <a:schemeClr val="bg1">
                    <a:lumMod val="75000"/>
                  </a:schemeClr>
                </a:solidFill>
              </a:rPr>
              <a:t>The goal of CEES is to develop the methods and tools necessary to predict the behaviour of ecological systems at a variety of spatial and temporal scales</a:t>
            </a:r>
          </a:p>
          <a:p>
            <a:endParaRPr lang="en-GB">
              <a:solidFill>
                <a:schemeClr val="bg1">
                  <a:lumMod val="75000"/>
                </a:schemeClr>
              </a:solidFill>
            </a:endParaRPr>
          </a:p>
          <a:p>
            <a:r>
              <a:rPr lang="en-GB">
                <a:solidFill>
                  <a:schemeClr val="bg1">
                    <a:lumMod val="75000"/>
                  </a:schemeClr>
                </a:solidFill>
              </a:rPr>
              <a:t>*  Carbon-Climate Feedback Project</a:t>
            </a:r>
          </a:p>
          <a:p>
            <a:r>
              <a:rPr lang="en-GB">
                <a:solidFill>
                  <a:schemeClr val="bg1">
                    <a:lumMod val="75000"/>
                  </a:schemeClr>
                </a:solidFill>
              </a:rPr>
              <a:t>*  Global Biodiversity Modelling Project (UNEP-WCMC)</a:t>
            </a:r>
            <a:endParaRPr lang="en-GB" dirty="0">
              <a:solidFill>
                <a:schemeClr val="bg1">
                  <a:lumMod val="75000"/>
                </a:schemeClr>
              </a:solidFill>
            </a:endParaRPr>
          </a:p>
          <a:p>
            <a:endParaRPr lang="en-GB" dirty="0">
              <a:solidFill>
                <a:schemeClr val="bg1">
                  <a:lumMod val="75000"/>
                </a:schemeClr>
              </a:solidFill>
            </a:endParaRPr>
          </a:p>
        </p:txBody>
      </p:sp>
      <p:pic>
        <p:nvPicPr>
          <p:cNvPr id="10" name="Picture 2"/>
          <p:cNvPicPr>
            <a:picLocks noChangeAspect="1" noChangeArrowheads="1"/>
          </p:cNvPicPr>
          <p:nvPr/>
        </p:nvPicPr>
        <p:blipFill>
          <a:blip r:embed="rId2" cstate="print"/>
          <a:srcRect l="21562" t="36853" r="4843" b="41810"/>
          <a:stretch>
            <a:fillRect/>
          </a:stretch>
        </p:blipFill>
        <p:spPr bwMode="auto">
          <a:xfrm>
            <a:off x="2089116" y="1369989"/>
            <a:ext cx="4457298" cy="936884"/>
          </a:xfrm>
          <a:prstGeom prst="rect">
            <a:avLst/>
          </a:prstGeom>
          <a:noFill/>
          <a:ln w="9525">
            <a:noFill/>
            <a:miter lim="800000"/>
            <a:headEnd/>
            <a:tailEnd/>
          </a:ln>
          <a:effectLst>
            <a:outerShdw blurRad="50800" dist="76200" dir="2700000" algn="tl" rotWithShape="0">
              <a:schemeClr val="bg1">
                <a:lumMod val="65000"/>
                <a:alpha val="40000"/>
              </a:schemeClr>
            </a:outerShdw>
          </a:effectLst>
        </p:spPr>
      </p:pic>
      <p:sp>
        <p:nvSpPr>
          <p:cNvPr id="12" name="TextBox 11"/>
          <p:cNvSpPr txBox="1"/>
          <p:nvPr/>
        </p:nvSpPr>
        <p:spPr>
          <a:xfrm>
            <a:off x="-38100" y="6413440"/>
            <a:ext cx="9144000" cy="400110"/>
          </a:xfrm>
          <a:prstGeom prst="rect">
            <a:avLst/>
          </a:prstGeom>
          <a:noFill/>
        </p:spPr>
        <p:txBody>
          <a:bodyPr wrap="square" rtlCol="0">
            <a:spAutoFit/>
          </a:bodyPr>
          <a:lstStyle/>
          <a:p>
            <a:pPr algn="r"/>
            <a:r>
              <a:rPr lang="en-GB" sz="2000"/>
              <a:t>*Stephen Emmott internal email March 2010</a:t>
            </a:r>
          </a:p>
        </p:txBody>
      </p:sp>
    </p:spTree>
    <p:extLst>
      <p:ext uri="{BB962C8B-B14F-4D97-AF65-F5344CB8AC3E}">
        <p14:creationId xmlns:p14="http://schemas.microsoft.com/office/powerpoint/2010/main" val="1767710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nnectedcambridge.com/cam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31905"/>
            <a:ext cx="9433048" cy="70640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7776864" cy="707886"/>
          </a:xfrm>
          <a:prstGeom prst="rect">
            <a:avLst/>
          </a:prstGeom>
          <a:noFill/>
        </p:spPr>
        <p:txBody>
          <a:bodyPr wrap="square" rtlCol="0">
            <a:spAutoFit/>
          </a:bodyPr>
          <a:lstStyle/>
          <a:p>
            <a:r>
              <a:rPr lang="en-GB" sz="4000" b="1" dirty="0"/>
              <a:t>What is ecology?</a:t>
            </a:r>
          </a:p>
        </p:txBody>
      </p:sp>
      <p:sp>
        <p:nvSpPr>
          <p:cNvPr id="3" name="TextBox 2"/>
          <p:cNvSpPr txBox="1"/>
          <p:nvPr/>
        </p:nvSpPr>
        <p:spPr>
          <a:xfrm>
            <a:off x="4788024" y="5373216"/>
            <a:ext cx="4104456" cy="1200329"/>
          </a:xfrm>
          <a:prstGeom prst="rect">
            <a:avLst/>
          </a:prstGeom>
          <a:solidFill>
            <a:srgbClr val="FFFFFF">
              <a:alpha val="47059"/>
            </a:srgbClr>
          </a:solidFill>
        </p:spPr>
        <p:txBody>
          <a:bodyPr wrap="square" rtlCol="0">
            <a:spAutoFit/>
          </a:bodyPr>
          <a:lstStyle/>
          <a:p>
            <a:r>
              <a:rPr lang="en-GB" dirty="0"/>
              <a:t>the study of how the interactions among organisms and their environment, leads to the distribution and abundance of organisms</a:t>
            </a:r>
          </a:p>
        </p:txBody>
      </p:sp>
      <p:grpSp>
        <p:nvGrpSpPr>
          <p:cNvPr id="10" name="Group 9"/>
          <p:cNvGrpSpPr/>
          <p:nvPr/>
        </p:nvGrpSpPr>
        <p:grpSpPr>
          <a:xfrm>
            <a:off x="2549844" y="2636912"/>
            <a:ext cx="3030268" cy="2235339"/>
            <a:chOff x="2549844" y="2636912"/>
            <a:chExt cx="3030268" cy="2235339"/>
          </a:xfrm>
        </p:grpSpPr>
        <p:sp>
          <p:nvSpPr>
            <p:cNvPr id="8" name="Rounded Rectangle 7"/>
            <p:cNvSpPr/>
            <p:nvPr/>
          </p:nvSpPr>
          <p:spPr>
            <a:xfrm>
              <a:off x="2627784" y="2636912"/>
              <a:ext cx="2952328" cy="10081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843808" y="2780928"/>
              <a:ext cx="2592288" cy="646331"/>
            </a:xfrm>
            <a:prstGeom prst="rect">
              <a:avLst/>
            </a:prstGeom>
            <a:noFill/>
          </p:spPr>
          <p:txBody>
            <a:bodyPr wrap="square" rtlCol="0">
              <a:spAutoFit/>
            </a:bodyPr>
            <a:lstStyle/>
            <a:p>
              <a:r>
                <a:rPr lang="en-GB" dirty="0"/>
                <a:t>So why is that important?</a:t>
              </a:r>
            </a:p>
            <a:p>
              <a:r>
                <a:rPr lang="en-GB" dirty="0"/>
                <a:t>And why Microsoft!?</a:t>
              </a:r>
            </a:p>
          </p:txBody>
        </p:sp>
        <p:sp>
          <p:nvSpPr>
            <p:cNvPr id="9" name="Freeform 8"/>
            <p:cNvSpPr/>
            <p:nvPr/>
          </p:nvSpPr>
          <p:spPr>
            <a:xfrm>
              <a:off x="2549844" y="3657600"/>
              <a:ext cx="507255" cy="1214651"/>
            </a:xfrm>
            <a:custGeom>
              <a:avLst/>
              <a:gdLst>
                <a:gd name="connsiteX0" fmla="*/ 247947 w 507255"/>
                <a:gd name="connsiteY0" fmla="*/ 0 h 1214651"/>
                <a:gd name="connsiteX1" fmla="*/ 207004 w 507255"/>
                <a:gd name="connsiteY1" fmla="*/ 68239 h 1214651"/>
                <a:gd name="connsiteX2" fmla="*/ 84174 w 507255"/>
                <a:gd name="connsiteY2" fmla="*/ 191069 h 1214651"/>
                <a:gd name="connsiteX3" fmla="*/ 43231 w 507255"/>
                <a:gd name="connsiteY3" fmla="*/ 245660 h 1214651"/>
                <a:gd name="connsiteX4" fmla="*/ 15935 w 507255"/>
                <a:gd name="connsiteY4" fmla="*/ 545910 h 1214651"/>
                <a:gd name="connsiteX5" fmla="*/ 56878 w 507255"/>
                <a:gd name="connsiteY5" fmla="*/ 600501 h 1214651"/>
                <a:gd name="connsiteX6" fmla="*/ 138765 w 507255"/>
                <a:gd name="connsiteY6" fmla="*/ 682388 h 1214651"/>
                <a:gd name="connsiteX7" fmla="*/ 439016 w 507255"/>
                <a:gd name="connsiteY7" fmla="*/ 709684 h 1214651"/>
                <a:gd name="connsiteX8" fmla="*/ 507255 w 507255"/>
                <a:gd name="connsiteY8" fmla="*/ 846161 h 1214651"/>
                <a:gd name="connsiteX9" fmla="*/ 466311 w 507255"/>
                <a:gd name="connsiteY9" fmla="*/ 928048 h 1214651"/>
                <a:gd name="connsiteX10" fmla="*/ 384425 w 507255"/>
                <a:gd name="connsiteY10" fmla="*/ 1009934 h 1214651"/>
                <a:gd name="connsiteX11" fmla="*/ 329834 w 507255"/>
                <a:gd name="connsiteY11" fmla="*/ 1091821 h 1214651"/>
                <a:gd name="connsiteX12" fmla="*/ 234299 w 507255"/>
                <a:gd name="connsiteY12" fmla="*/ 1187355 h 1214651"/>
                <a:gd name="connsiteX13" fmla="*/ 152413 w 507255"/>
                <a:gd name="connsiteY13" fmla="*/ 1214651 h 121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7255" h="1214651">
                  <a:moveTo>
                    <a:pt x="247947" y="0"/>
                  </a:moveTo>
                  <a:cubicBezTo>
                    <a:pt x="234299" y="22746"/>
                    <a:pt x="224267" y="48099"/>
                    <a:pt x="207004" y="68239"/>
                  </a:cubicBezTo>
                  <a:cubicBezTo>
                    <a:pt x="169322" y="112202"/>
                    <a:pt x="118915" y="144747"/>
                    <a:pt x="84174" y="191069"/>
                  </a:cubicBezTo>
                  <a:lnTo>
                    <a:pt x="43231" y="245660"/>
                  </a:lnTo>
                  <a:cubicBezTo>
                    <a:pt x="11729" y="371667"/>
                    <a:pt x="-19993" y="420162"/>
                    <a:pt x="15935" y="545910"/>
                  </a:cubicBezTo>
                  <a:cubicBezTo>
                    <a:pt x="22184" y="567781"/>
                    <a:pt x="43657" y="581992"/>
                    <a:pt x="56878" y="600501"/>
                  </a:cubicBezTo>
                  <a:cubicBezTo>
                    <a:pt x="77548" y="629439"/>
                    <a:pt x="97737" y="674498"/>
                    <a:pt x="138765" y="682388"/>
                  </a:cubicBezTo>
                  <a:cubicBezTo>
                    <a:pt x="237453" y="701367"/>
                    <a:pt x="338932" y="700585"/>
                    <a:pt x="439016" y="709684"/>
                  </a:cubicBezTo>
                  <a:cubicBezTo>
                    <a:pt x="504012" y="807177"/>
                    <a:pt x="485650" y="759745"/>
                    <a:pt x="507255" y="846161"/>
                  </a:cubicBezTo>
                  <a:cubicBezTo>
                    <a:pt x="494608" y="884102"/>
                    <a:pt x="494531" y="896300"/>
                    <a:pt x="466311" y="928048"/>
                  </a:cubicBezTo>
                  <a:cubicBezTo>
                    <a:pt x="440666" y="956899"/>
                    <a:pt x="405837" y="977816"/>
                    <a:pt x="384425" y="1009934"/>
                  </a:cubicBezTo>
                  <a:cubicBezTo>
                    <a:pt x="366228" y="1037230"/>
                    <a:pt x="353031" y="1068624"/>
                    <a:pt x="329834" y="1091821"/>
                  </a:cubicBezTo>
                  <a:cubicBezTo>
                    <a:pt x="297989" y="1123666"/>
                    <a:pt x="277023" y="1173113"/>
                    <a:pt x="234299" y="1187355"/>
                  </a:cubicBezTo>
                  <a:lnTo>
                    <a:pt x="152413" y="1214651"/>
                  </a:lnTo>
                </a:path>
              </a:pathLst>
            </a:custGeom>
            <a:ln w="28575">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61327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7776864" cy="707886"/>
          </a:xfrm>
          <a:prstGeom prst="rect">
            <a:avLst/>
          </a:prstGeom>
          <a:noFill/>
        </p:spPr>
        <p:txBody>
          <a:bodyPr wrap="square" rtlCol="0">
            <a:spAutoFit/>
          </a:bodyPr>
          <a:lstStyle/>
          <a:p>
            <a:r>
              <a:rPr lang="en-GB" sz="4000" b="1" dirty="0"/>
              <a:t>Earth’s (life) support systems</a:t>
            </a:r>
          </a:p>
        </p:txBody>
      </p:sp>
      <p:pic>
        <p:nvPicPr>
          <p:cNvPr id="6" name="Picture 2" descr="C:\Users\dpurves\AppData\Local\Microsoft\Windows\Temporary Internet Files\Low\Content.IE5\TKULY6O2\Imagen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4" y="1836509"/>
            <a:ext cx="17557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beringclimate.noaa.gov/images/essays/livingston-benthic-pelagic.gif"/>
          <p:cNvPicPr>
            <a:picLocks noChangeAspect="1" noChangeArrowheads="1"/>
          </p:cNvPicPr>
          <p:nvPr/>
        </p:nvPicPr>
        <p:blipFill>
          <a:blip r:embed="rId3">
            <a:extLst>
              <a:ext uri="{28A0092B-C50C-407E-A947-70E740481C1C}">
                <a14:useLocalDpi xmlns:a14="http://schemas.microsoft.com/office/drawing/2010/main" val="0"/>
              </a:ext>
            </a:extLst>
          </a:blip>
          <a:srcRect t="49940" r="23016"/>
          <a:stretch>
            <a:fillRect/>
          </a:stretch>
        </p:blipFill>
        <p:spPr bwMode="auto">
          <a:xfrm>
            <a:off x="5818408" y="1836509"/>
            <a:ext cx="29718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6"/>
          <p:cNvSpPr txBox="1">
            <a:spLocks noChangeArrowheads="1"/>
          </p:cNvSpPr>
          <p:nvPr/>
        </p:nvSpPr>
        <p:spPr bwMode="auto">
          <a:xfrm>
            <a:off x="573314" y="1306284"/>
            <a:ext cx="157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bg2">
                    <a:lumMod val="50000"/>
                  </a:schemeClr>
                </a:solidFill>
                <a:latin typeface="Calibri" pitchFamily="34" charset="0"/>
              </a:rPr>
              <a:t>Hydrology</a:t>
            </a:r>
          </a:p>
        </p:txBody>
      </p:sp>
      <p:sp>
        <p:nvSpPr>
          <p:cNvPr id="10" name="TextBox 7"/>
          <p:cNvSpPr txBox="1">
            <a:spLocks noChangeArrowheads="1"/>
          </p:cNvSpPr>
          <p:nvPr/>
        </p:nvSpPr>
        <p:spPr bwMode="auto">
          <a:xfrm>
            <a:off x="6083288" y="1306284"/>
            <a:ext cx="157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bg2">
                    <a:lumMod val="50000"/>
                  </a:schemeClr>
                </a:solidFill>
                <a:latin typeface="Calibri" pitchFamily="34" charset="0"/>
              </a:rPr>
              <a:t>Fisheries</a:t>
            </a:r>
          </a:p>
        </p:txBody>
      </p:sp>
      <p:pic>
        <p:nvPicPr>
          <p:cNvPr id="11" name="Picture 4" descr="http://attra.ncat.org/images/nutrientcycling/fig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4076" y="1830159"/>
            <a:ext cx="25146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0"/>
          <p:cNvSpPr txBox="1">
            <a:spLocks noChangeArrowheads="1"/>
          </p:cNvSpPr>
          <p:nvPr/>
        </p:nvSpPr>
        <p:spPr bwMode="auto">
          <a:xfrm>
            <a:off x="2914876" y="1306284"/>
            <a:ext cx="157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bg2">
                    <a:lumMod val="50000"/>
                  </a:schemeClr>
                </a:solidFill>
                <a:latin typeface="Calibri" pitchFamily="34" charset="0"/>
              </a:rPr>
              <a:t>Farming</a:t>
            </a:r>
          </a:p>
        </p:txBody>
      </p:sp>
      <p:sp>
        <p:nvSpPr>
          <p:cNvPr id="13" name="TextBox 11"/>
          <p:cNvSpPr txBox="1">
            <a:spLocks noChangeArrowheads="1"/>
          </p:cNvSpPr>
          <p:nvPr/>
        </p:nvSpPr>
        <p:spPr bwMode="auto">
          <a:xfrm>
            <a:off x="3590471" y="3859208"/>
            <a:ext cx="157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bg2">
                    <a:lumMod val="50000"/>
                  </a:schemeClr>
                </a:solidFill>
                <a:latin typeface="Calibri" pitchFamily="34" charset="0"/>
              </a:rPr>
              <a:t>Nitrogen</a:t>
            </a:r>
          </a:p>
        </p:txBody>
      </p:sp>
      <p:pic>
        <p:nvPicPr>
          <p:cNvPr id="14" name="Picture 5" descr="http://news.bbc.co.uk/nol/shared/spl/hi/sci_nat/04/climate_change/img/carbon_cycle_416.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514" y="4438422"/>
            <a:ext cx="2341562"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3"/>
          <p:cNvSpPr txBox="1">
            <a:spLocks noChangeArrowheads="1"/>
          </p:cNvSpPr>
          <p:nvPr/>
        </p:nvSpPr>
        <p:spPr bwMode="auto">
          <a:xfrm>
            <a:off x="573314" y="3859208"/>
            <a:ext cx="1574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bg2">
                    <a:lumMod val="50000"/>
                  </a:schemeClr>
                </a:solidFill>
                <a:latin typeface="Calibri" pitchFamily="34" charset="0"/>
              </a:rPr>
              <a:t>Carbon</a:t>
            </a:r>
          </a:p>
        </p:txBody>
      </p:sp>
      <p:pic>
        <p:nvPicPr>
          <p:cNvPr id="16" name="Picture 8" descr="http://cache.eb.com/eb/image?id=6537&amp;rendTypeId=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04304" y="4428897"/>
            <a:ext cx="1620838"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5"/>
          <p:cNvSpPr txBox="1">
            <a:spLocks noChangeArrowheads="1"/>
          </p:cNvSpPr>
          <p:nvPr/>
        </p:nvSpPr>
        <p:spPr bwMode="auto">
          <a:xfrm>
            <a:off x="5915252" y="3859357"/>
            <a:ext cx="22497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dirty="0">
                <a:solidFill>
                  <a:schemeClr val="bg2">
                    <a:lumMod val="50000"/>
                  </a:schemeClr>
                </a:solidFill>
                <a:latin typeface="Calibri" pitchFamily="34" charset="0"/>
              </a:rPr>
              <a:t>Immune system</a:t>
            </a:r>
          </a:p>
        </p:txBody>
      </p:sp>
      <p:pic>
        <p:nvPicPr>
          <p:cNvPr id="18" name="Picture 2" descr="Z:\Documents\work2\THINK\THINK_laptop\THINK_laptop\Immune_Cell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40438" y="4390797"/>
            <a:ext cx="2546576" cy="191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53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8964488" cy="707886"/>
          </a:xfrm>
          <a:prstGeom prst="rect">
            <a:avLst/>
          </a:prstGeom>
          <a:noFill/>
        </p:spPr>
        <p:txBody>
          <a:bodyPr wrap="square" rtlCol="0">
            <a:spAutoFit/>
          </a:bodyPr>
          <a:lstStyle/>
          <a:p>
            <a:r>
              <a:rPr lang="en-GB" sz="4000" b="1" dirty="0"/>
              <a:t>Not just the natural: ‘ecology for bankers’</a:t>
            </a:r>
          </a:p>
        </p:txBody>
      </p:sp>
      <p:pic>
        <p:nvPicPr>
          <p:cNvPr id="2050" name="Picture 2" descr="http://www.nature.com/nature/journal/v451/n7181/images/451893a-f1.2.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265386" y="1365919"/>
            <a:ext cx="4762500" cy="448151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nature.com/nature/journal/v451/n7181/images/451893a-f1.2.jpg"/>
          <p:cNvPicPr>
            <a:picLocks noChangeAspect="1" noChangeArrowheads="1"/>
          </p:cNvPicPr>
          <p:nvPr/>
        </p:nvPicPr>
        <p:blipFill rotWithShape="1">
          <a:blip r:embed="rId2">
            <a:extLst>
              <a:ext uri="{28A0092B-C50C-407E-A947-70E740481C1C}">
                <a14:useLocalDpi xmlns:a14="http://schemas.microsoft.com/office/drawing/2010/main" val="0"/>
              </a:ext>
            </a:extLst>
          </a:blip>
          <a:srcRect b="51457"/>
          <a:stretch/>
        </p:blipFill>
        <p:spPr bwMode="auto">
          <a:xfrm>
            <a:off x="0" y="1365919"/>
            <a:ext cx="4762500" cy="435088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 y="5602515"/>
            <a:ext cx="9144001" cy="24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52399" y="5754915"/>
            <a:ext cx="8991601" cy="2449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936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79512" y="116632"/>
            <a:ext cx="7776864" cy="707886"/>
          </a:xfrm>
          <a:prstGeom prst="rect">
            <a:avLst/>
          </a:prstGeom>
          <a:noFill/>
        </p:spPr>
        <p:txBody>
          <a:bodyPr wrap="square" rtlCol="0">
            <a:spAutoFit/>
          </a:bodyPr>
          <a:lstStyle/>
          <a:p>
            <a:r>
              <a:rPr lang="en-GB" sz="4000" b="1" dirty="0"/>
              <a:t>The trouble with traditional ecology</a:t>
            </a:r>
          </a:p>
        </p:txBody>
      </p:sp>
      <p:pic>
        <p:nvPicPr>
          <p:cNvPr id="11" name="Picture 2" descr="http://biodiversity-group.huji.ac.il/members/1Guy-Ecologist_tools.jpg"/>
          <p:cNvPicPr>
            <a:picLocks noChangeAspect="1" noChangeArrowheads="1"/>
          </p:cNvPicPr>
          <p:nvPr/>
        </p:nvPicPr>
        <p:blipFill>
          <a:blip r:embed="rId2" cstate="print"/>
          <a:srcRect/>
          <a:stretch>
            <a:fillRect/>
          </a:stretch>
        </p:blipFill>
        <p:spPr bwMode="auto">
          <a:xfrm>
            <a:off x="219075" y="2056564"/>
            <a:ext cx="2567233" cy="3897778"/>
          </a:xfrm>
          <a:prstGeom prst="rect">
            <a:avLst/>
          </a:prstGeom>
          <a:noFill/>
        </p:spPr>
      </p:pic>
      <p:pic>
        <p:nvPicPr>
          <p:cNvPr id="12" name="Picture 6" descr="http://www.uaes.usu.edu/images/farms_facilities/greenville_research/greenhouse-03.jpg"/>
          <p:cNvPicPr>
            <a:picLocks noChangeAspect="1" noChangeArrowheads="1"/>
          </p:cNvPicPr>
          <p:nvPr/>
        </p:nvPicPr>
        <p:blipFill>
          <a:blip r:embed="rId3" cstate="print"/>
          <a:srcRect l="6375" r="54625" b="11194"/>
          <a:stretch>
            <a:fillRect/>
          </a:stretch>
        </p:blipFill>
        <p:spPr bwMode="auto">
          <a:xfrm>
            <a:off x="3208552" y="2048917"/>
            <a:ext cx="2569979" cy="3898900"/>
          </a:xfrm>
          <a:prstGeom prst="rect">
            <a:avLst/>
          </a:prstGeom>
          <a:noFill/>
        </p:spPr>
      </p:pic>
      <p:pic>
        <p:nvPicPr>
          <p:cNvPr id="13" name="Picture 8" descr="http://www.amsta.leeds.ac.uk/school/staff/teaching/blackboard.jpg"/>
          <p:cNvPicPr>
            <a:picLocks noChangeAspect="1" noChangeArrowheads="1"/>
          </p:cNvPicPr>
          <p:nvPr/>
        </p:nvPicPr>
        <p:blipFill>
          <a:blip r:embed="rId4" cstate="print"/>
          <a:srcRect l="29190"/>
          <a:stretch>
            <a:fillRect/>
          </a:stretch>
        </p:blipFill>
        <p:spPr bwMode="auto">
          <a:xfrm>
            <a:off x="6200775" y="2052093"/>
            <a:ext cx="2572461" cy="3914774"/>
          </a:xfrm>
          <a:prstGeom prst="rect">
            <a:avLst/>
          </a:prstGeom>
          <a:noFill/>
        </p:spPr>
      </p:pic>
      <p:sp>
        <p:nvSpPr>
          <p:cNvPr id="14" name="TextBox 13"/>
          <p:cNvSpPr txBox="1"/>
          <p:nvPr/>
        </p:nvSpPr>
        <p:spPr>
          <a:xfrm>
            <a:off x="174911" y="1498736"/>
            <a:ext cx="2476500" cy="461665"/>
          </a:xfrm>
          <a:prstGeom prst="rect">
            <a:avLst/>
          </a:prstGeom>
          <a:noFill/>
        </p:spPr>
        <p:txBody>
          <a:bodyPr wrap="square" rtlCol="0">
            <a:spAutoFit/>
          </a:bodyPr>
          <a:lstStyle/>
          <a:p>
            <a:r>
              <a:rPr lang="en-GB" sz="2400" dirty="0">
                <a:solidFill>
                  <a:schemeClr val="bg2">
                    <a:lumMod val="50000"/>
                  </a:schemeClr>
                </a:solidFill>
              </a:rPr>
              <a:t>Field work</a:t>
            </a:r>
          </a:p>
        </p:txBody>
      </p:sp>
      <p:sp>
        <p:nvSpPr>
          <p:cNvPr id="15" name="TextBox 14"/>
          <p:cNvSpPr txBox="1"/>
          <p:nvPr/>
        </p:nvSpPr>
        <p:spPr>
          <a:xfrm>
            <a:off x="3251486" y="1498736"/>
            <a:ext cx="2476500" cy="461665"/>
          </a:xfrm>
          <a:prstGeom prst="rect">
            <a:avLst/>
          </a:prstGeom>
          <a:noFill/>
        </p:spPr>
        <p:txBody>
          <a:bodyPr wrap="square" rtlCol="0">
            <a:spAutoFit/>
          </a:bodyPr>
          <a:lstStyle/>
          <a:p>
            <a:r>
              <a:rPr lang="en-GB" sz="2400">
                <a:solidFill>
                  <a:schemeClr val="bg2">
                    <a:lumMod val="50000"/>
                  </a:schemeClr>
                </a:solidFill>
              </a:rPr>
              <a:t>Experiments</a:t>
            </a:r>
          </a:p>
        </p:txBody>
      </p:sp>
      <p:sp>
        <p:nvSpPr>
          <p:cNvPr id="16" name="TextBox 15"/>
          <p:cNvSpPr txBox="1"/>
          <p:nvPr/>
        </p:nvSpPr>
        <p:spPr>
          <a:xfrm>
            <a:off x="6194711" y="1498736"/>
            <a:ext cx="2476500" cy="461665"/>
          </a:xfrm>
          <a:prstGeom prst="rect">
            <a:avLst/>
          </a:prstGeom>
          <a:noFill/>
        </p:spPr>
        <p:txBody>
          <a:bodyPr wrap="square" rtlCol="0">
            <a:spAutoFit/>
          </a:bodyPr>
          <a:lstStyle/>
          <a:p>
            <a:r>
              <a:rPr lang="en-GB" sz="2400">
                <a:solidFill>
                  <a:schemeClr val="bg2">
                    <a:lumMod val="50000"/>
                  </a:schemeClr>
                </a:solidFill>
              </a:rPr>
              <a:t>Theorizing</a:t>
            </a:r>
          </a:p>
        </p:txBody>
      </p:sp>
    </p:spTree>
    <p:extLst>
      <p:ext uri="{BB962C8B-B14F-4D97-AF65-F5344CB8AC3E}">
        <p14:creationId xmlns:p14="http://schemas.microsoft.com/office/powerpoint/2010/main" val="339589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sci-experiments.com/BayBridgeTutorial/TrussApproxSetup.jpg"/>
          <p:cNvPicPr>
            <a:picLocks noChangeAspect="1" noChangeArrowheads="1"/>
          </p:cNvPicPr>
          <p:nvPr/>
        </p:nvPicPr>
        <p:blipFill>
          <a:blip r:embed="rId2" cstate="print"/>
          <a:srcRect/>
          <a:stretch>
            <a:fillRect/>
          </a:stretch>
        </p:blipFill>
        <p:spPr bwMode="auto">
          <a:xfrm>
            <a:off x="234951" y="1544615"/>
            <a:ext cx="3174999" cy="1896819"/>
          </a:xfrm>
          <a:prstGeom prst="rect">
            <a:avLst/>
          </a:prstGeom>
          <a:noFill/>
        </p:spPr>
      </p:pic>
      <p:sp>
        <p:nvSpPr>
          <p:cNvPr id="15" name="TextBox 14"/>
          <p:cNvSpPr txBox="1"/>
          <p:nvPr/>
        </p:nvSpPr>
        <p:spPr>
          <a:xfrm>
            <a:off x="227013" y="1109640"/>
            <a:ext cx="2476500" cy="430887"/>
          </a:xfrm>
          <a:prstGeom prst="rect">
            <a:avLst/>
          </a:prstGeom>
          <a:noFill/>
        </p:spPr>
        <p:txBody>
          <a:bodyPr wrap="square" rtlCol="0">
            <a:spAutoFit/>
          </a:bodyPr>
          <a:lstStyle/>
          <a:p>
            <a:r>
              <a:rPr lang="en-GB" sz="2200" dirty="0">
                <a:solidFill>
                  <a:schemeClr val="bg2">
                    <a:lumMod val="50000"/>
                  </a:schemeClr>
                </a:solidFill>
              </a:rPr>
              <a:t>Bridges</a:t>
            </a:r>
          </a:p>
        </p:txBody>
      </p:sp>
      <p:sp>
        <p:nvSpPr>
          <p:cNvPr id="16" name="TextBox 15"/>
          <p:cNvSpPr txBox="1"/>
          <p:nvPr/>
        </p:nvSpPr>
        <p:spPr>
          <a:xfrm>
            <a:off x="3742872" y="1109640"/>
            <a:ext cx="2476500" cy="430887"/>
          </a:xfrm>
          <a:prstGeom prst="rect">
            <a:avLst/>
          </a:prstGeom>
          <a:noFill/>
        </p:spPr>
        <p:txBody>
          <a:bodyPr wrap="square" rtlCol="0">
            <a:spAutoFit/>
          </a:bodyPr>
          <a:lstStyle/>
          <a:p>
            <a:r>
              <a:rPr lang="en-GB" sz="2200" dirty="0">
                <a:solidFill>
                  <a:schemeClr val="bg2">
                    <a:lumMod val="50000"/>
                  </a:schemeClr>
                </a:solidFill>
              </a:rPr>
              <a:t>Planes</a:t>
            </a:r>
          </a:p>
        </p:txBody>
      </p:sp>
      <p:sp>
        <p:nvSpPr>
          <p:cNvPr id="17" name="TextBox 16"/>
          <p:cNvSpPr txBox="1"/>
          <p:nvPr/>
        </p:nvSpPr>
        <p:spPr>
          <a:xfrm>
            <a:off x="6562725" y="1109640"/>
            <a:ext cx="2476500" cy="430887"/>
          </a:xfrm>
          <a:prstGeom prst="rect">
            <a:avLst/>
          </a:prstGeom>
          <a:noFill/>
        </p:spPr>
        <p:txBody>
          <a:bodyPr wrap="square" rtlCol="0">
            <a:spAutoFit/>
          </a:bodyPr>
          <a:lstStyle/>
          <a:p>
            <a:r>
              <a:rPr lang="en-GB" sz="2200">
                <a:solidFill>
                  <a:schemeClr val="bg2">
                    <a:lumMod val="50000"/>
                  </a:schemeClr>
                </a:solidFill>
              </a:rPr>
              <a:t>Cars</a:t>
            </a:r>
          </a:p>
        </p:txBody>
      </p:sp>
      <p:pic>
        <p:nvPicPr>
          <p:cNvPr id="17416" name="Picture 8" descr="http://www.symscape.com/files/images/dlrf4-share.img_assist_custom-320x240.png"/>
          <p:cNvPicPr>
            <a:picLocks noChangeAspect="1" noChangeArrowheads="1"/>
          </p:cNvPicPr>
          <p:nvPr/>
        </p:nvPicPr>
        <p:blipFill>
          <a:blip r:embed="rId3" cstate="print"/>
          <a:srcRect/>
          <a:stretch>
            <a:fillRect/>
          </a:stretch>
        </p:blipFill>
        <p:spPr bwMode="auto">
          <a:xfrm>
            <a:off x="3730625" y="1544615"/>
            <a:ext cx="2527300" cy="1895475"/>
          </a:xfrm>
          <a:prstGeom prst="rect">
            <a:avLst/>
          </a:prstGeom>
          <a:noFill/>
        </p:spPr>
      </p:pic>
      <p:pic>
        <p:nvPicPr>
          <p:cNvPr id="17418" name="Picture 10" descr="http://www.ensight.com/images/stories/images/ensight/volvo.jpg"/>
          <p:cNvPicPr>
            <a:picLocks noChangeAspect="1" noChangeArrowheads="1"/>
          </p:cNvPicPr>
          <p:nvPr/>
        </p:nvPicPr>
        <p:blipFill>
          <a:blip r:embed="rId4" cstate="print"/>
          <a:srcRect/>
          <a:stretch>
            <a:fillRect/>
          </a:stretch>
        </p:blipFill>
        <p:spPr bwMode="auto">
          <a:xfrm>
            <a:off x="6569075" y="1554141"/>
            <a:ext cx="2266949" cy="1889124"/>
          </a:xfrm>
          <a:prstGeom prst="rect">
            <a:avLst/>
          </a:prstGeom>
          <a:noFill/>
        </p:spPr>
      </p:pic>
      <p:sp>
        <p:nvSpPr>
          <p:cNvPr id="24" name="TextBox 23"/>
          <p:cNvSpPr txBox="1"/>
          <p:nvPr/>
        </p:nvSpPr>
        <p:spPr>
          <a:xfrm>
            <a:off x="227013" y="3706335"/>
            <a:ext cx="4135211" cy="769441"/>
          </a:xfrm>
          <a:prstGeom prst="rect">
            <a:avLst/>
          </a:prstGeom>
          <a:noFill/>
        </p:spPr>
        <p:txBody>
          <a:bodyPr wrap="square" rtlCol="0">
            <a:spAutoFit/>
          </a:bodyPr>
          <a:lstStyle/>
          <a:p>
            <a:r>
              <a:rPr lang="en-GB" sz="2200" dirty="0">
                <a:solidFill>
                  <a:schemeClr val="bg2">
                    <a:lumMod val="50000"/>
                  </a:schemeClr>
                </a:solidFill>
              </a:rPr>
              <a:t>Which ecosystems will collapse?</a:t>
            </a:r>
          </a:p>
          <a:p>
            <a:r>
              <a:rPr lang="en-GB" sz="2200" dirty="0">
                <a:solidFill>
                  <a:schemeClr val="bg2">
                    <a:lumMod val="50000"/>
                  </a:schemeClr>
                </a:solidFill>
              </a:rPr>
              <a:t>Which species will invade?</a:t>
            </a:r>
          </a:p>
        </p:txBody>
      </p:sp>
      <p:sp>
        <p:nvSpPr>
          <p:cNvPr id="27" name="TextBox 26"/>
          <p:cNvSpPr txBox="1"/>
          <p:nvPr/>
        </p:nvSpPr>
        <p:spPr>
          <a:xfrm>
            <a:off x="4370162" y="3706335"/>
            <a:ext cx="4495800" cy="769441"/>
          </a:xfrm>
          <a:prstGeom prst="rect">
            <a:avLst/>
          </a:prstGeom>
          <a:noFill/>
        </p:spPr>
        <p:txBody>
          <a:bodyPr wrap="square" rtlCol="0">
            <a:spAutoFit/>
          </a:bodyPr>
          <a:lstStyle/>
          <a:p>
            <a:r>
              <a:rPr lang="en-GB" sz="2200" dirty="0">
                <a:solidFill>
                  <a:schemeClr val="bg2">
                    <a:lumMod val="50000"/>
                  </a:schemeClr>
                </a:solidFill>
              </a:rPr>
              <a:t>Which species will survive?</a:t>
            </a:r>
          </a:p>
          <a:p>
            <a:r>
              <a:rPr lang="en-GB" sz="2200" dirty="0">
                <a:solidFill>
                  <a:schemeClr val="bg2">
                    <a:lumMod val="50000"/>
                  </a:schemeClr>
                </a:solidFill>
              </a:rPr>
              <a:t>Which ecosystem is optimal for x?</a:t>
            </a:r>
          </a:p>
        </p:txBody>
      </p:sp>
      <p:pic>
        <p:nvPicPr>
          <p:cNvPr id="3074" name="Picture 2" descr="http://www.ukm.my/jtme/images/ekomar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951" y="4508772"/>
            <a:ext cx="2634206" cy="19756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0.tqn.com/d/gosouthamerica/1/0/B/A/1/alegriarodeocattl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0162" y="4508771"/>
            <a:ext cx="3032692" cy="197565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0" y="0"/>
            <a:ext cx="9144000" cy="908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179512" y="116632"/>
            <a:ext cx="7776864" cy="707886"/>
          </a:xfrm>
          <a:prstGeom prst="rect">
            <a:avLst/>
          </a:prstGeom>
          <a:noFill/>
        </p:spPr>
        <p:txBody>
          <a:bodyPr wrap="square" rtlCol="0">
            <a:spAutoFit/>
          </a:bodyPr>
          <a:lstStyle/>
          <a:p>
            <a:r>
              <a:rPr lang="en-GB" sz="4000" b="1" dirty="0"/>
              <a:t>Questions we can’t answer</a:t>
            </a:r>
          </a:p>
        </p:txBody>
      </p:sp>
    </p:spTree>
    <p:extLst>
      <p:ext uri="{BB962C8B-B14F-4D97-AF65-F5344CB8AC3E}">
        <p14:creationId xmlns:p14="http://schemas.microsoft.com/office/powerpoint/2010/main" val="25166697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1479</Words>
  <Application>Microsoft Office PowerPoint</Application>
  <PresentationFormat>On-screen Show (4:3)</PresentationFormat>
  <Paragraphs>312</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Dotum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Purves</dc:creator>
  <cp:lastModifiedBy>Clare Scallon (Vega Consulting LLC)</cp:lastModifiedBy>
  <cp:revision>60</cp:revision>
  <dcterms:created xsi:type="dcterms:W3CDTF">2011-06-08T19:02:58Z</dcterms:created>
  <dcterms:modified xsi:type="dcterms:W3CDTF">2016-08-02T00:21:35Z</dcterms:modified>
</cp:coreProperties>
</file>