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1" r:id="rId5"/>
    <p:sldMasterId id="2147483695" r:id="rId6"/>
    <p:sldMasterId id="2147483721" r:id="rId7"/>
  </p:sldMasterIdLst>
  <p:notesMasterIdLst>
    <p:notesMasterId r:id="rId58"/>
  </p:notesMasterIdLst>
  <p:sldIdLst>
    <p:sldId id="449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345" r:id="rId18"/>
    <p:sldId id="354" r:id="rId19"/>
    <p:sldId id="575" r:id="rId20"/>
    <p:sldId id="346" r:id="rId21"/>
    <p:sldId id="560" r:id="rId22"/>
    <p:sldId id="348" r:id="rId23"/>
    <p:sldId id="349" r:id="rId24"/>
    <p:sldId id="490" r:id="rId25"/>
    <p:sldId id="276" r:id="rId26"/>
    <p:sldId id="277" r:id="rId27"/>
    <p:sldId id="565" r:id="rId28"/>
    <p:sldId id="577" r:id="rId29"/>
    <p:sldId id="562" r:id="rId30"/>
    <p:sldId id="564" r:id="rId31"/>
    <p:sldId id="552" r:id="rId32"/>
    <p:sldId id="557" r:id="rId33"/>
    <p:sldId id="509" r:id="rId34"/>
    <p:sldId id="510" r:id="rId35"/>
    <p:sldId id="545" r:id="rId36"/>
    <p:sldId id="547" r:id="rId37"/>
    <p:sldId id="581" r:id="rId38"/>
    <p:sldId id="580" r:id="rId39"/>
    <p:sldId id="518" r:id="rId40"/>
    <p:sldId id="519" r:id="rId41"/>
    <p:sldId id="520" r:id="rId42"/>
    <p:sldId id="530" r:id="rId43"/>
    <p:sldId id="531" r:id="rId44"/>
    <p:sldId id="532" r:id="rId45"/>
    <p:sldId id="533" r:id="rId46"/>
    <p:sldId id="534" r:id="rId47"/>
    <p:sldId id="535" r:id="rId48"/>
    <p:sldId id="521" r:id="rId49"/>
    <p:sldId id="522" r:id="rId50"/>
    <p:sldId id="523" r:id="rId51"/>
    <p:sldId id="524" r:id="rId52"/>
    <p:sldId id="536" r:id="rId53"/>
    <p:sldId id="537" r:id="rId54"/>
    <p:sldId id="578" r:id="rId55"/>
    <p:sldId id="579" r:id="rId56"/>
    <p:sldId id="54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B2C"/>
    <a:srgbClr val="0D8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4660"/>
  </p:normalViewPr>
  <p:slideViewPr>
    <p:cSldViewPr>
      <p:cViewPr varScale="1">
        <p:scale>
          <a:sx n="90" d="100"/>
          <a:sy n="90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93C47-7400-4DD4-9359-558A64BC170A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D8059176-ACF7-486F-9A68-525D2BC3FAD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3200" dirty="0"/>
            <a:t>F# async + immutable</a:t>
          </a:r>
        </a:p>
      </dgm:t>
    </dgm:pt>
    <dgm:pt modelId="{CB1FFEBE-7DD0-4D5D-95EB-30F953435118}" type="parTrans" cxnId="{19D0EE08-19EA-4B7A-8951-9B2F96597A31}">
      <dgm:prSet/>
      <dgm:spPr/>
      <dgm:t>
        <a:bodyPr/>
        <a:lstStyle/>
        <a:p>
          <a:endParaRPr lang="en-GB"/>
        </a:p>
      </dgm:t>
    </dgm:pt>
    <dgm:pt modelId="{8646B798-76B5-4119-8E51-D0312466090F}" type="sibTrans" cxnId="{19D0EE08-19EA-4B7A-8951-9B2F96597A31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8E33EC4-2EFA-4BD4-8CBD-36C1F055A48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3200" dirty="0"/>
            <a:t>Parallel</a:t>
          </a:r>
        </a:p>
      </dgm:t>
    </dgm:pt>
    <dgm:pt modelId="{DB4B4BB2-C8B0-40EF-9CC5-658F48C4C517}" type="parTrans" cxnId="{DE7E92C2-C94E-43F7-A108-0A4581394F66}">
      <dgm:prSet/>
      <dgm:spPr/>
      <dgm:t>
        <a:bodyPr/>
        <a:lstStyle/>
        <a:p>
          <a:endParaRPr lang="en-GB"/>
        </a:p>
      </dgm:t>
    </dgm:pt>
    <dgm:pt modelId="{73138345-E58C-4152-BEB4-54D1BFE572B9}" type="sibTrans" cxnId="{DE7E92C2-C94E-43F7-A108-0A4581394F66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141FA1FE-9859-40E8-B9F3-868239BA63F6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3200" dirty="0"/>
            <a:t>Server</a:t>
          </a:r>
        </a:p>
      </dgm:t>
    </dgm:pt>
    <dgm:pt modelId="{01116C18-383F-45A7-B69E-594CB9A286D3}" type="parTrans" cxnId="{C55B575B-09A0-401F-9982-C564BD154EC4}">
      <dgm:prSet/>
      <dgm:spPr/>
      <dgm:t>
        <a:bodyPr/>
        <a:lstStyle/>
        <a:p>
          <a:endParaRPr lang="en-GB"/>
        </a:p>
      </dgm:t>
    </dgm:pt>
    <dgm:pt modelId="{93F0D563-2A9F-46FB-A963-EFDE7A526731}" type="sibTrans" cxnId="{C55B575B-09A0-401F-9982-C564BD154EC4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F47D1EAE-2B3B-4DCD-B084-FE7211F0CA2F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/>
            <a:t>Agents</a:t>
          </a:r>
        </a:p>
      </dgm:t>
    </dgm:pt>
    <dgm:pt modelId="{E849E0AE-9FFD-4C65-B331-554BF92B0BC2}" type="parTrans" cxnId="{87B4CA5D-8D4C-448E-9C82-B16A11FBC8A5}">
      <dgm:prSet/>
      <dgm:spPr/>
      <dgm:t>
        <a:bodyPr/>
        <a:lstStyle/>
        <a:p>
          <a:endParaRPr lang="en-GB"/>
        </a:p>
      </dgm:t>
    </dgm:pt>
    <dgm:pt modelId="{27BA3C9B-03A3-4B62-B581-F259959650DE}" type="sibTrans" cxnId="{87B4CA5D-8D4C-448E-9C82-B16A11FBC8A5}">
      <dgm:prSet/>
      <dgm:spPr/>
      <dgm:t>
        <a:bodyPr/>
        <a:lstStyle/>
        <a:p>
          <a:endParaRPr lang="en-GB"/>
        </a:p>
      </dgm:t>
    </dgm:pt>
    <dgm:pt modelId="{2D1F42B0-8635-4E88-8B87-EECA87E2CA97}" type="pres">
      <dgm:prSet presAssocID="{9B193C47-7400-4DD4-9359-558A64BC170A}" presName="Name0" presStyleCnt="0">
        <dgm:presLayoutVars>
          <dgm:dir/>
          <dgm:resizeHandles val="exact"/>
        </dgm:presLayoutVars>
      </dgm:prSet>
      <dgm:spPr/>
    </dgm:pt>
    <dgm:pt modelId="{9A1BFA8D-3F24-4EAD-8E72-D9F1E57F82DD}" type="pres">
      <dgm:prSet presAssocID="{D8059176-ACF7-486F-9A68-525D2BC3FADC}" presName="node" presStyleLbl="node1" presStyleIdx="0" presStyleCnt="4" custScaleX="161653">
        <dgm:presLayoutVars>
          <dgm:bulletEnabled val="1"/>
        </dgm:presLayoutVars>
      </dgm:prSet>
      <dgm:spPr/>
    </dgm:pt>
    <dgm:pt modelId="{2E32B71F-E584-41FC-943D-AB77CE5D2E23}" type="pres">
      <dgm:prSet presAssocID="{8646B798-76B5-4119-8E51-D0312466090F}" presName="sibTrans" presStyleLbl="sibTrans2D1" presStyleIdx="0" presStyleCnt="3"/>
      <dgm:spPr/>
    </dgm:pt>
    <dgm:pt modelId="{01ECC769-E5B2-4E48-B9BE-1914ACD6365D}" type="pres">
      <dgm:prSet presAssocID="{8646B798-76B5-4119-8E51-D0312466090F}" presName="connectorText" presStyleLbl="sibTrans2D1" presStyleIdx="0" presStyleCnt="3"/>
      <dgm:spPr/>
    </dgm:pt>
    <dgm:pt modelId="{A7576EB5-77C0-4967-A421-CE4132E51FA1}" type="pres">
      <dgm:prSet presAssocID="{B8E33EC4-2EFA-4BD4-8CBD-36C1F055A483}" presName="node" presStyleLbl="node1" presStyleIdx="1" presStyleCnt="4" custLinFactY="-81402" custLinFactNeighborY="-100000">
        <dgm:presLayoutVars>
          <dgm:bulletEnabled val="1"/>
        </dgm:presLayoutVars>
      </dgm:prSet>
      <dgm:spPr/>
    </dgm:pt>
    <dgm:pt modelId="{CF940D06-359E-4251-A747-14B95905EF32}" type="pres">
      <dgm:prSet presAssocID="{73138345-E58C-4152-BEB4-54D1BFE572B9}" presName="sibTrans" presStyleLbl="sibTrans2D1" presStyleIdx="1" presStyleCnt="3" custAng="18364389" custScaleX="184871" custLinFactX="-100000" custLinFactY="100000" custLinFactNeighborX="-187789" custLinFactNeighborY="120952"/>
      <dgm:spPr/>
    </dgm:pt>
    <dgm:pt modelId="{67C52102-9AC9-4B16-85A7-65A6EB4FB437}" type="pres">
      <dgm:prSet presAssocID="{73138345-E58C-4152-BEB4-54D1BFE572B9}" presName="connectorText" presStyleLbl="sibTrans2D1" presStyleIdx="1" presStyleCnt="3"/>
      <dgm:spPr/>
    </dgm:pt>
    <dgm:pt modelId="{EE2E5D40-36D7-4CBF-95BC-A19B96D9D7EE}" type="pres">
      <dgm:prSet presAssocID="{141FA1FE-9859-40E8-B9F3-868239BA63F6}" presName="node" presStyleLbl="node1" presStyleIdx="2" presStyleCnt="4" custLinFactX="-40317" custLinFactNeighborX="-100000" custLinFactNeighborY="-10008">
        <dgm:presLayoutVars>
          <dgm:bulletEnabled val="1"/>
        </dgm:presLayoutVars>
      </dgm:prSet>
      <dgm:spPr/>
    </dgm:pt>
    <dgm:pt modelId="{0A60A79A-6FA3-454B-A50B-7152EAF4185A}" type="pres">
      <dgm:prSet presAssocID="{93F0D563-2A9F-46FB-A963-EFDE7A526731}" presName="sibTrans" presStyleLbl="sibTrans2D1" presStyleIdx="2" presStyleCnt="3" custAng="17227738" custScaleX="161504" custLinFactX="-140219" custLinFactNeighborX="-200000" custLinFactNeighborY="39347"/>
      <dgm:spPr/>
    </dgm:pt>
    <dgm:pt modelId="{0FF6796D-3D69-467F-A047-299B93D5B69A}" type="pres">
      <dgm:prSet presAssocID="{93F0D563-2A9F-46FB-A963-EFDE7A526731}" presName="connectorText" presStyleLbl="sibTrans2D1" presStyleIdx="2" presStyleCnt="3"/>
      <dgm:spPr/>
    </dgm:pt>
    <dgm:pt modelId="{FA332C85-6D89-4F14-8668-01CDD4F1EC5E}" type="pres">
      <dgm:prSet presAssocID="{F47D1EAE-2B3B-4DCD-B084-FE7211F0CA2F}" presName="node" presStyleLbl="node1" presStyleIdx="3" presStyleCnt="4" custLinFactX="-190977" custLinFactY="81402" custLinFactNeighborX="-200000" custLinFactNeighborY="100000">
        <dgm:presLayoutVars>
          <dgm:bulletEnabled val="1"/>
        </dgm:presLayoutVars>
      </dgm:prSet>
      <dgm:spPr/>
    </dgm:pt>
  </dgm:ptLst>
  <dgm:cxnLst>
    <dgm:cxn modelId="{6F044E54-5B8E-426F-AD41-8E5E73A8E66C}" type="presOf" srcId="{F47D1EAE-2B3B-4DCD-B084-FE7211F0CA2F}" destId="{FA332C85-6D89-4F14-8668-01CDD4F1EC5E}" srcOrd="0" destOrd="0" presId="urn:microsoft.com/office/officeart/2005/8/layout/process1"/>
    <dgm:cxn modelId="{6203B1B6-E17A-446F-A36E-B6884C10A604}" type="presOf" srcId="{93F0D563-2A9F-46FB-A963-EFDE7A526731}" destId="{0A60A79A-6FA3-454B-A50B-7152EAF4185A}" srcOrd="0" destOrd="0" presId="urn:microsoft.com/office/officeart/2005/8/layout/process1"/>
    <dgm:cxn modelId="{DE7E92C2-C94E-43F7-A108-0A4581394F66}" srcId="{9B193C47-7400-4DD4-9359-558A64BC170A}" destId="{B8E33EC4-2EFA-4BD4-8CBD-36C1F055A483}" srcOrd="1" destOrd="0" parTransId="{DB4B4BB2-C8B0-40EF-9CC5-658F48C4C517}" sibTransId="{73138345-E58C-4152-BEB4-54D1BFE572B9}"/>
    <dgm:cxn modelId="{10D4CBA6-B820-4DA4-82DD-4B68320013A3}" type="presOf" srcId="{93F0D563-2A9F-46FB-A963-EFDE7A526731}" destId="{0FF6796D-3D69-467F-A047-299B93D5B69A}" srcOrd="1" destOrd="0" presId="urn:microsoft.com/office/officeart/2005/8/layout/process1"/>
    <dgm:cxn modelId="{2C35A9B9-0749-43B2-8485-5725E9276FD6}" type="presOf" srcId="{8646B798-76B5-4119-8E51-D0312466090F}" destId="{01ECC769-E5B2-4E48-B9BE-1914ACD6365D}" srcOrd="1" destOrd="0" presId="urn:microsoft.com/office/officeart/2005/8/layout/process1"/>
    <dgm:cxn modelId="{F916508A-4268-4210-A01E-D725235E90A0}" type="presOf" srcId="{9B193C47-7400-4DD4-9359-558A64BC170A}" destId="{2D1F42B0-8635-4E88-8B87-EECA87E2CA97}" srcOrd="0" destOrd="0" presId="urn:microsoft.com/office/officeart/2005/8/layout/process1"/>
    <dgm:cxn modelId="{D1755A3D-6662-4F1B-A044-5EB68AD12D2A}" type="presOf" srcId="{D8059176-ACF7-486F-9A68-525D2BC3FADC}" destId="{9A1BFA8D-3F24-4EAD-8E72-D9F1E57F82DD}" srcOrd="0" destOrd="0" presId="urn:microsoft.com/office/officeart/2005/8/layout/process1"/>
    <dgm:cxn modelId="{A29DCF67-9E13-4567-9B6B-AA79EF59A500}" type="presOf" srcId="{8646B798-76B5-4119-8E51-D0312466090F}" destId="{2E32B71F-E584-41FC-943D-AB77CE5D2E23}" srcOrd="0" destOrd="0" presId="urn:microsoft.com/office/officeart/2005/8/layout/process1"/>
    <dgm:cxn modelId="{AFA3974A-50A7-4562-A240-7C5861D643E9}" type="presOf" srcId="{B8E33EC4-2EFA-4BD4-8CBD-36C1F055A483}" destId="{A7576EB5-77C0-4967-A421-CE4132E51FA1}" srcOrd="0" destOrd="0" presId="urn:microsoft.com/office/officeart/2005/8/layout/process1"/>
    <dgm:cxn modelId="{87B4CA5D-8D4C-448E-9C82-B16A11FBC8A5}" srcId="{9B193C47-7400-4DD4-9359-558A64BC170A}" destId="{F47D1EAE-2B3B-4DCD-B084-FE7211F0CA2F}" srcOrd="3" destOrd="0" parTransId="{E849E0AE-9FFD-4C65-B331-554BF92B0BC2}" sibTransId="{27BA3C9B-03A3-4B62-B581-F259959650DE}"/>
    <dgm:cxn modelId="{E0ADBB78-28DA-499E-84FD-34FECACDD5A3}" type="presOf" srcId="{73138345-E58C-4152-BEB4-54D1BFE572B9}" destId="{67C52102-9AC9-4B16-85A7-65A6EB4FB437}" srcOrd="1" destOrd="0" presId="urn:microsoft.com/office/officeart/2005/8/layout/process1"/>
    <dgm:cxn modelId="{F3AF9899-211F-41C7-AE0F-AC09F78A64E0}" type="presOf" srcId="{73138345-E58C-4152-BEB4-54D1BFE572B9}" destId="{CF940D06-359E-4251-A747-14B95905EF32}" srcOrd="0" destOrd="0" presId="urn:microsoft.com/office/officeart/2005/8/layout/process1"/>
    <dgm:cxn modelId="{A27CEF64-03E7-4397-A582-D380172B06B6}" type="presOf" srcId="{141FA1FE-9859-40E8-B9F3-868239BA63F6}" destId="{EE2E5D40-36D7-4CBF-95BC-A19B96D9D7EE}" srcOrd="0" destOrd="0" presId="urn:microsoft.com/office/officeart/2005/8/layout/process1"/>
    <dgm:cxn modelId="{19D0EE08-19EA-4B7A-8951-9B2F96597A31}" srcId="{9B193C47-7400-4DD4-9359-558A64BC170A}" destId="{D8059176-ACF7-486F-9A68-525D2BC3FADC}" srcOrd="0" destOrd="0" parTransId="{CB1FFEBE-7DD0-4D5D-95EB-30F953435118}" sibTransId="{8646B798-76B5-4119-8E51-D0312466090F}"/>
    <dgm:cxn modelId="{C55B575B-09A0-401F-9982-C564BD154EC4}" srcId="{9B193C47-7400-4DD4-9359-558A64BC170A}" destId="{141FA1FE-9859-40E8-B9F3-868239BA63F6}" srcOrd="2" destOrd="0" parTransId="{01116C18-383F-45A7-B69E-594CB9A286D3}" sibTransId="{93F0D563-2A9F-46FB-A963-EFDE7A526731}"/>
    <dgm:cxn modelId="{FA43D2B4-16A2-46DC-A143-44E65E76447F}" type="presParOf" srcId="{2D1F42B0-8635-4E88-8B87-EECA87E2CA97}" destId="{9A1BFA8D-3F24-4EAD-8E72-D9F1E57F82DD}" srcOrd="0" destOrd="0" presId="urn:microsoft.com/office/officeart/2005/8/layout/process1"/>
    <dgm:cxn modelId="{A8345FB8-E0A0-442E-A172-2C9C9D4D86BB}" type="presParOf" srcId="{2D1F42B0-8635-4E88-8B87-EECA87E2CA97}" destId="{2E32B71F-E584-41FC-943D-AB77CE5D2E23}" srcOrd="1" destOrd="0" presId="urn:microsoft.com/office/officeart/2005/8/layout/process1"/>
    <dgm:cxn modelId="{1A60B2FD-731F-49D3-8F89-CF049EAF5CA9}" type="presParOf" srcId="{2E32B71F-E584-41FC-943D-AB77CE5D2E23}" destId="{01ECC769-E5B2-4E48-B9BE-1914ACD6365D}" srcOrd="0" destOrd="0" presId="urn:microsoft.com/office/officeart/2005/8/layout/process1"/>
    <dgm:cxn modelId="{E5037D47-A9FF-4611-895C-28E9050F641C}" type="presParOf" srcId="{2D1F42B0-8635-4E88-8B87-EECA87E2CA97}" destId="{A7576EB5-77C0-4967-A421-CE4132E51FA1}" srcOrd="2" destOrd="0" presId="urn:microsoft.com/office/officeart/2005/8/layout/process1"/>
    <dgm:cxn modelId="{C2051AE1-3161-499B-8C4C-778A7FEF4C4B}" type="presParOf" srcId="{2D1F42B0-8635-4E88-8B87-EECA87E2CA97}" destId="{CF940D06-359E-4251-A747-14B95905EF32}" srcOrd="3" destOrd="0" presId="urn:microsoft.com/office/officeart/2005/8/layout/process1"/>
    <dgm:cxn modelId="{644AA7C1-A77A-4D33-90EC-413238F72E45}" type="presParOf" srcId="{CF940D06-359E-4251-A747-14B95905EF32}" destId="{67C52102-9AC9-4B16-85A7-65A6EB4FB437}" srcOrd="0" destOrd="0" presId="urn:microsoft.com/office/officeart/2005/8/layout/process1"/>
    <dgm:cxn modelId="{8699E97E-D7F5-4E88-86D5-EE3ECB25504D}" type="presParOf" srcId="{2D1F42B0-8635-4E88-8B87-EECA87E2CA97}" destId="{EE2E5D40-36D7-4CBF-95BC-A19B96D9D7EE}" srcOrd="4" destOrd="0" presId="urn:microsoft.com/office/officeart/2005/8/layout/process1"/>
    <dgm:cxn modelId="{BBC331D0-F358-49D9-B0AC-FA817353F17F}" type="presParOf" srcId="{2D1F42B0-8635-4E88-8B87-EECA87E2CA97}" destId="{0A60A79A-6FA3-454B-A50B-7152EAF4185A}" srcOrd="5" destOrd="0" presId="urn:microsoft.com/office/officeart/2005/8/layout/process1"/>
    <dgm:cxn modelId="{86574174-AAE3-4452-BA2E-B50F42A12D2E}" type="presParOf" srcId="{0A60A79A-6FA3-454B-A50B-7152EAF4185A}" destId="{0FF6796D-3D69-467F-A047-299B93D5B69A}" srcOrd="0" destOrd="0" presId="urn:microsoft.com/office/officeart/2005/8/layout/process1"/>
    <dgm:cxn modelId="{D6265E39-B227-4EDD-919F-4643FEE82D32}" type="presParOf" srcId="{2D1F42B0-8635-4E88-8B87-EECA87E2CA97}" destId="{FA332C85-6D89-4F14-8668-01CDD4F1EC5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0243-9586-4FD8-9268-FFC159A95363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6B25E8E-3AD5-476E-AE79-19EE4887E230}">
      <dgm:prSet custT="1"/>
      <dgm:spPr/>
      <dgm:t>
        <a:bodyPr/>
        <a:lstStyle/>
        <a:p>
          <a:pPr rtl="0"/>
          <a:r>
            <a:rPr lang="en-US" sz="5400" b="1" dirty="0"/>
            <a:t>F#</a:t>
          </a:r>
          <a:endParaRPr lang="en-US" sz="2500" b="1" dirty="0"/>
        </a:p>
      </dgm:t>
    </dgm:pt>
    <dgm:pt modelId="{F2965A2F-5969-4BEE-816D-3851E58EC2F4}" type="parTrans" cxnId="{5878124E-315D-420E-A1E9-A7CC79A6320B}">
      <dgm:prSet/>
      <dgm:spPr/>
      <dgm:t>
        <a:bodyPr/>
        <a:lstStyle/>
        <a:p>
          <a:endParaRPr lang="en-US" b="1"/>
        </a:p>
      </dgm:t>
    </dgm:pt>
    <dgm:pt modelId="{4495C953-E758-40B5-96E6-91E656D25076}" type="sibTrans" cxnId="{5878124E-315D-420E-A1E9-A7CC79A6320B}">
      <dgm:prSet/>
      <dgm:spPr/>
      <dgm:t>
        <a:bodyPr/>
        <a:lstStyle/>
        <a:p>
          <a:endParaRPr lang="en-US" b="1"/>
        </a:p>
      </dgm:t>
    </dgm:pt>
    <dgm:pt modelId="{B6DA48CD-B6A1-40DF-B1B2-298D0352C4A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/>
            <a:t>Ready for supported use in VS2010</a:t>
          </a:r>
          <a:endParaRPr lang="en-US" b="1" dirty="0"/>
        </a:p>
      </dgm:t>
    </dgm:pt>
    <dgm:pt modelId="{1E1D15BA-B465-4B32-88A9-5EC3A54AFD7E}" type="parTrans" cxnId="{0A4FF1E7-E933-4C60-BCA1-B3784330DCD2}">
      <dgm:prSet/>
      <dgm:spPr/>
      <dgm:t>
        <a:bodyPr/>
        <a:lstStyle/>
        <a:p>
          <a:endParaRPr lang="en-US" b="1"/>
        </a:p>
      </dgm:t>
    </dgm:pt>
    <dgm:pt modelId="{AB616020-4390-47C6-943E-87A53E0DC69B}" type="sibTrans" cxnId="{0A4FF1E7-E933-4C60-BCA1-B3784330DCD2}">
      <dgm:prSet/>
      <dgm:spPr/>
      <dgm:t>
        <a:bodyPr/>
        <a:lstStyle/>
        <a:p>
          <a:endParaRPr lang="en-US" b="1"/>
        </a:p>
      </dgm:t>
    </dgm:pt>
    <dgm:pt modelId="{8379D34F-D2EB-44C7-A6BA-B404EF2D892C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 dirty="0"/>
            <a:t>F# greatly simplifies parallelism </a:t>
          </a:r>
        </a:p>
      </dgm:t>
    </dgm:pt>
    <dgm:pt modelId="{784C2F39-8EE2-4C1A-8502-BA28A769CF6F}" type="parTrans" cxnId="{48DCABCC-9DD7-488F-8A2E-2A88D8BE32F0}">
      <dgm:prSet/>
      <dgm:spPr/>
      <dgm:t>
        <a:bodyPr/>
        <a:lstStyle/>
        <a:p>
          <a:endParaRPr lang="en-US" b="1"/>
        </a:p>
      </dgm:t>
    </dgm:pt>
    <dgm:pt modelId="{565F2C0E-B1E4-41FA-8DCE-D03CDE3DB36D}" type="sibTrans" cxnId="{48DCABCC-9DD7-488F-8A2E-2A88D8BE32F0}">
      <dgm:prSet/>
      <dgm:spPr/>
      <dgm:t>
        <a:bodyPr/>
        <a:lstStyle/>
        <a:p>
          <a:endParaRPr lang="en-US" b="1"/>
        </a:p>
      </dgm:t>
    </dgm:pt>
    <dgm:pt modelId="{7D6988BB-C65B-4E09-813B-7747FFB5A8A2}">
      <dgm:prSet/>
      <dgm:spPr>
        <a:solidFill>
          <a:srgbClr val="009DDB"/>
        </a:solidFill>
      </dgm:spPr>
      <dgm:t>
        <a:bodyPr/>
        <a:lstStyle/>
        <a:p>
          <a:pPr rtl="0"/>
          <a:r>
            <a:rPr lang="en-US" b="1" dirty="0"/>
            <a:t>An amazing data-rich future ahead</a:t>
          </a:r>
        </a:p>
      </dgm:t>
    </dgm:pt>
    <dgm:pt modelId="{71D039FD-D047-44D4-9296-81F6D5279051}" type="parTrans" cxnId="{E2016309-E145-43C6-8FC9-F006FC5FC1F1}">
      <dgm:prSet/>
      <dgm:spPr/>
      <dgm:t>
        <a:bodyPr/>
        <a:lstStyle/>
        <a:p>
          <a:endParaRPr lang="en-US" b="1"/>
        </a:p>
      </dgm:t>
    </dgm:pt>
    <dgm:pt modelId="{97966A1B-3566-43CC-877A-F65EBB3C1A0D}" type="sibTrans" cxnId="{E2016309-E145-43C6-8FC9-F006FC5FC1F1}">
      <dgm:prSet/>
      <dgm:spPr/>
      <dgm:t>
        <a:bodyPr/>
        <a:lstStyle/>
        <a:p>
          <a:endParaRPr lang="en-US" b="1"/>
        </a:p>
      </dgm:t>
    </dgm:pt>
    <dgm:pt modelId="{0027F459-B446-46B1-8201-A37991051222}">
      <dgm:prSet/>
      <dgm:spPr>
        <a:solidFill>
          <a:srgbClr val="009DDB"/>
        </a:solidFill>
      </dgm:spPr>
      <dgm:t>
        <a:bodyPr/>
        <a:lstStyle/>
        <a:p>
          <a:pPr rtl="0"/>
          <a:r>
            <a:rPr lang="en-US" b="1" dirty="0"/>
            <a:t>Simple, expressive, productive language</a:t>
          </a:r>
        </a:p>
      </dgm:t>
    </dgm:pt>
    <dgm:pt modelId="{7FF8C639-B210-4124-A577-D463CD290EA6}" type="parTrans" cxnId="{EC78E062-EA3B-43A4-A0B5-9B30C61EC779}">
      <dgm:prSet/>
      <dgm:spPr/>
      <dgm:t>
        <a:bodyPr/>
        <a:lstStyle/>
        <a:p>
          <a:endParaRPr lang="en-GB" b="1"/>
        </a:p>
      </dgm:t>
    </dgm:pt>
    <dgm:pt modelId="{401F4873-09FD-4618-AC1C-F6AC07B1AE63}" type="sibTrans" cxnId="{EC78E062-EA3B-43A4-A0B5-9B30C61EC779}">
      <dgm:prSet/>
      <dgm:spPr/>
      <dgm:t>
        <a:bodyPr/>
        <a:lstStyle/>
        <a:p>
          <a:endParaRPr lang="en-GB" b="1"/>
        </a:p>
      </dgm:t>
    </dgm:pt>
    <dgm:pt modelId="{A2BDDE09-967E-4575-B702-D3388ABBADC8}" type="pres">
      <dgm:prSet presAssocID="{9F290243-9586-4FD8-9268-FFC159A9536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5D8A5F-F48F-4013-9E99-B76AF4C4D7AF}" type="pres">
      <dgm:prSet presAssocID="{9F290243-9586-4FD8-9268-FFC159A95363}" presName="matrix" presStyleCnt="0"/>
      <dgm:spPr/>
    </dgm:pt>
    <dgm:pt modelId="{504ADB60-2DEB-48D0-8123-CA7933E4971B}" type="pres">
      <dgm:prSet presAssocID="{9F290243-9586-4FD8-9268-FFC159A95363}" presName="tile1" presStyleLbl="node1" presStyleIdx="0" presStyleCnt="4" custLinFactNeighborX="-1371" custLinFactNeighborY="-1778"/>
      <dgm:spPr/>
    </dgm:pt>
    <dgm:pt modelId="{3BF692F9-897A-4426-BC45-0235699D63BA}" type="pres">
      <dgm:prSet presAssocID="{9F290243-9586-4FD8-9268-FFC159A953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DBD211-C134-41AD-AD57-176244304372}" type="pres">
      <dgm:prSet presAssocID="{9F290243-9586-4FD8-9268-FFC159A95363}" presName="tile2" presStyleLbl="node1" presStyleIdx="1" presStyleCnt="4" custLinFactNeighborX="3437" custLinFactNeighborY="-1778"/>
      <dgm:spPr/>
    </dgm:pt>
    <dgm:pt modelId="{31D08910-A6AB-452C-B3EB-93BCBD6544C8}" type="pres">
      <dgm:prSet presAssocID="{9F290243-9586-4FD8-9268-FFC159A953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41D0F4-C184-47C1-B6FD-93C52A30A16E}" type="pres">
      <dgm:prSet presAssocID="{9F290243-9586-4FD8-9268-FFC159A95363}" presName="tile3" presStyleLbl="node1" presStyleIdx="2" presStyleCnt="4"/>
      <dgm:spPr/>
    </dgm:pt>
    <dgm:pt modelId="{BE121AA7-A037-43CD-8CC7-33C1B387C247}" type="pres">
      <dgm:prSet presAssocID="{9F290243-9586-4FD8-9268-FFC159A953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F7728C-5299-4235-8017-DBD5BC2DB36C}" type="pres">
      <dgm:prSet presAssocID="{9F290243-9586-4FD8-9268-FFC159A95363}" presName="tile4" presStyleLbl="node1" presStyleIdx="3" presStyleCnt="4"/>
      <dgm:spPr/>
    </dgm:pt>
    <dgm:pt modelId="{ECFA074D-691D-42C6-A6A7-C04D755BBC44}" type="pres">
      <dgm:prSet presAssocID="{9F290243-9586-4FD8-9268-FFC159A953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2CD59B7-0D31-4CEC-A61C-C239FA1C3946}" type="pres">
      <dgm:prSet presAssocID="{9F290243-9586-4FD8-9268-FFC159A9536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C78E062-EA3B-43A4-A0B5-9B30C61EC779}" srcId="{A6B25E8E-3AD5-476E-AE79-19EE4887E230}" destId="{0027F459-B446-46B1-8201-A37991051222}" srcOrd="0" destOrd="0" parTransId="{7FF8C639-B210-4124-A577-D463CD290EA6}" sibTransId="{401F4873-09FD-4618-AC1C-F6AC07B1AE63}"/>
    <dgm:cxn modelId="{FEB7E60E-7006-4F3A-95B2-3CCFBD839F57}" type="presOf" srcId="{0027F459-B446-46B1-8201-A37991051222}" destId="{504ADB60-2DEB-48D0-8123-CA7933E4971B}" srcOrd="0" destOrd="0" presId="urn:microsoft.com/office/officeart/2005/8/layout/matrix1"/>
    <dgm:cxn modelId="{E2016309-E145-43C6-8FC9-F006FC5FC1F1}" srcId="{A6B25E8E-3AD5-476E-AE79-19EE4887E230}" destId="{7D6988BB-C65B-4E09-813B-7747FFB5A8A2}" srcOrd="3" destOrd="0" parTransId="{71D039FD-D047-44D4-9296-81F6D5279051}" sibTransId="{97966A1B-3566-43CC-877A-F65EBB3C1A0D}"/>
    <dgm:cxn modelId="{3C41A7F9-15A6-4F64-9591-61AB2E7518DE}" type="presOf" srcId="{7D6988BB-C65B-4E09-813B-7747FFB5A8A2}" destId="{06F7728C-5299-4235-8017-DBD5BC2DB36C}" srcOrd="0" destOrd="0" presId="urn:microsoft.com/office/officeart/2005/8/layout/matrix1"/>
    <dgm:cxn modelId="{5878124E-315D-420E-A1E9-A7CC79A6320B}" srcId="{9F290243-9586-4FD8-9268-FFC159A95363}" destId="{A6B25E8E-3AD5-476E-AE79-19EE4887E230}" srcOrd="0" destOrd="0" parTransId="{F2965A2F-5969-4BEE-816D-3851E58EC2F4}" sibTransId="{4495C953-E758-40B5-96E6-91E656D25076}"/>
    <dgm:cxn modelId="{9A588382-22C2-435F-AF12-478D2DFAD282}" type="presOf" srcId="{7D6988BB-C65B-4E09-813B-7747FFB5A8A2}" destId="{ECFA074D-691D-42C6-A6A7-C04D755BBC44}" srcOrd="1" destOrd="0" presId="urn:microsoft.com/office/officeart/2005/8/layout/matrix1"/>
    <dgm:cxn modelId="{D0001719-1DD9-4432-BAC5-1DA1B15FD9C5}" type="presOf" srcId="{B6DA48CD-B6A1-40DF-B1B2-298D0352C4AA}" destId="{51DBD211-C134-41AD-AD57-176244304372}" srcOrd="0" destOrd="0" presId="urn:microsoft.com/office/officeart/2005/8/layout/matrix1"/>
    <dgm:cxn modelId="{0A4FF1E7-E933-4C60-BCA1-B3784330DCD2}" srcId="{A6B25E8E-3AD5-476E-AE79-19EE4887E230}" destId="{B6DA48CD-B6A1-40DF-B1B2-298D0352C4AA}" srcOrd="1" destOrd="0" parTransId="{1E1D15BA-B465-4B32-88A9-5EC3A54AFD7E}" sibTransId="{AB616020-4390-47C6-943E-87A53E0DC69B}"/>
    <dgm:cxn modelId="{53783214-57A7-46C2-A204-32E09665DD78}" type="presOf" srcId="{9F290243-9586-4FD8-9268-FFC159A95363}" destId="{A2BDDE09-967E-4575-B702-D3388ABBADC8}" srcOrd="0" destOrd="0" presId="urn:microsoft.com/office/officeart/2005/8/layout/matrix1"/>
    <dgm:cxn modelId="{9B1844BC-0F47-4A55-AF9B-76C26A396796}" type="presOf" srcId="{B6DA48CD-B6A1-40DF-B1B2-298D0352C4AA}" destId="{31D08910-A6AB-452C-B3EB-93BCBD6544C8}" srcOrd="1" destOrd="0" presId="urn:microsoft.com/office/officeart/2005/8/layout/matrix1"/>
    <dgm:cxn modelId="{48DCABCC-9DD7-488F-8A2E-2A88D8BE32F0}" srcId="{A6B25E8E-3AD5-476E-AE79-19EE4887E230}" destId="{8379D34F-D2EB-44C7-A6BA-B404EF2D892C}" srcOrd="2" destOrd="0" parTransId="{784C2F39-8EE2-4C1A-8502-BA28A769CF6F}" sibTransId="{565F2C0E-B1E4-41FA-8DCE-D03CDE3DB36D}"/>
    <dgm:cxn modelId="{3791125F-CC11-4E25-AA61-45225F0A9CF5}" type="presOf" srcId="{0027F459-B446-46B1-8201-A37991051222}" destId="{3BF692F9-897A-4426-BC45-0235699D63BA}" srcOrd="1" destOrd="0" presId="urn:microsoft.com/office/officeart/2005/8/layout/matrix1"/>
    <dgm:cxn modelId="{5252587C-756B-45F3-B626-852B827B1E42}" type="presOf" srcId="{A6B25E8E-3AD5-476E-AE79-19EE4887E230}" destId="{62CD59B7-0D31-4CEC-A61C-C239FA1C3946}" srcOrd="0" destOrd="0" presId="urn:microsoft.com/office/officeart/2005/8/layout/matrix1"/>
    <dgm:cxn modelId="{FFDAA890-3C5A-4DC8-86D8-E38816C05528}" type="presOf" srcId="{8379D34F-D2EB-44C7-A6BA-B404EF2D892C}" destId="{6341D0F4-C184-47C1-B6FD-93C52A30A16E}" srcOrd="0" destOrd="0" presId="urn:microsoft.com/office/officeart/2005/8/layout/matrix1"/>
    <dgm:cxn modelId="{B1E9A6C1-25AC-473D-956B-C34CF5A70E37}" type="presOf" srcId="{8379D34F-D2EB-44C7-A6BA-B404EF2D892C}" destId="{BE121AA7-A037-43CD-8CC7-33C1B387C247}" srcOrd="1" destOrd="0" presId="urn:microsoft.com/office/officeart/2005/8/layout/matrix1"/>
    <dgm:cxn modelId="{E1BEC8FC-3436-4B94-A33D-44559B981423}" type="presParOf" srcId="{A2BDDE09-967E-4575-B702-D3388ABBADC8}" destId="{C75D8A5F-F48F-4013-9E99-B76AF4C4D7AF}" srcOrd="0" destOrd="0" presId="urn:microsoft.com/office/officeart/2005/8/layout/matrix1"/>
    <dgm:cxn modelId="{D1DBA2AC-8DF7-4300-B4FC-86ED774C3503}" type="presParOf" srcId="{C75D8A5F-F48F-4013-9E99-B76AF4C4D7AF}" destId="{504ADB60-2DEB-48D0-8123-CA7933E4971B}" srcOrd="0" destOrd="0" presId="urn:microsoft.com/office/officeart/2005/8/layout/matrix1"/>
    <dgm:cxn modelId="{A18190FC-98E6-4A41-97C2-82666CDB05C4}" type="presParOf" srcId="{C75D8A5F-F48F-4013-9E99-B76AF4C4D7AF}" destId="{3BF692F9-897A-4426-BC45-0235699D63BA}" srcOrd="1" destOrd="0" presId="urn:microsoft.com/office/officeart/2005/8/layout/matrix1"/>
    <dgm:cxn modelId="{F0D9FAF9-2378-4987-B317-53E7839E98D1}" type="presParOf" srcId="{C75D8A5F-F48F-4013-9E99-B76AF4C4D7AF}" destId="{51DBD211-C134-41AD-AD57-176244304372}" srcOrd="2" destOrd="0" presId="urn:microsoft.com/office/officeart/2005/8/layout/matrix1"/>
    <dgm:cxn modelId="{A6945AD9-40A4-43E3-83D1-C5E8B2FF30F7}" type="presParOf" srcId="{C75D8A5F-F48F-4013-9E99-B76AF4C4D7AF}" destId="{31D08910-A6AB-452C-B3EB-93BCBD6544C8}" srcOrd="3" destOrd="0" presId="urn:microsoft.com/office/officeart/2005/8/layout/matrix1"/>
    <dgm:cxn modelId="{32FBF35D-48F3-4784-AF2D-7567C7B20F67}" type="presParOf" srcId="{C75D8A5F-F48F-4013-9E99-B76AF4C4D7AF}" destId="{6341D0F4-C184-47C1-B6FD-93C52A30A16E}" srcOrd="4" destOrd="0" presId="urn:microsoft.com/office/officeart/2005/8/layout/matrix1"/>
    <dgm:cxn modelId="{60CCE643-402B-424E-AA69-CD514F7C011F}" type="presParOf" srcId="{C75D8A5F-F48F-4013-9E99-B76AF4C4D7AF}" destId="{BE121AA7-A037-43CD-8CC7-33C1B387C247}" srcOrd="5" destOrd="0" presId="urn:microsoft.com/office/officeart/2005/8/layout/matrix1"/>
    <dgm:cxn modelId="{0127FBD3-0ABE-46B2-A51D-952BFB7B2E90}" type="presParOf" srcId="{C75D8A5F-F48F-4013-9E99-B76AF4C4D7AF}" destId="{06F7728C-5299-4235-8017-DBD5BC2DB36C}" srcOrd="6" destOrd="0" presId="urn:microsoft.com/office/officeart/2005/8/layout/matrix1"/>
    <dgm:cxn modelId="{23CD6DC2-5483-454A-8BC0-3B8B11611C9A}" type="presParOf" srcId="{C75D8A5F-F48F-4013-9E99-B76AF4C4D7AF}" destId="{ECFA074D-691D-42C6-A6A7-C04D755BBC44}" srcOrd="7" destOrd="0" presId="urn:microsoft.com/office/officeart/2005/8/layout/matrix1"/>
    <dgm:cxn modelId="{8B596E9B-464F-47E6-99F5-2CFCF0FF0B58}" type="presParOf" srcId="{A2BDDE09-967E-4575-B702-D3388ABBADC8}" destId="{62CD59B7-0D31-4CEC-A61C-C239FA1C394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BFA8D-3F24-4EAD-8E72-D9F1E57F82DD}">
      <dsp:nvSpPr>
        <dsp:cNvPr id="0" name=""/>
        <dsp:cNvSpPr/>
      </dsp:nvSpPr>
      <dsp:spPr>
        <a:xfrm>
          <a:off x="5626" y="2051402"/>
          <a:ext cx="2478619" cy="1237563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F# async + immutable</a:t>
          </a:r>
        </a:p>
      </dsp:txBody>
      <dsp:txXfrm>
        <a:off x="41873" y="2087649"/>
        <a:ext cx="2406125" cy="1165069"/>
      </dsp:txXfrm>
    </dsp:sp>
    <dsp:sp modelId="{2E32B71F-E584-41FC-943D-AB77CE5D2E23}">
      <dsp:nvSpPr>
        <dsp:cNvPr id="0" name=""/>
        <dsp:cNvSpPr/>
      </dsp:nvSpPr>
      <dsp:spPr>
        <a:xfrm rot="19315929">
          <a:off x="2224568" y="1432697"/>
          <a:ext cx="715314" cy="380257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236701" y="1543918"/>
        <a:ext cx="601237" cy="228155"/>
      </dsp:txXfrm>
    </dsp:sp>
    <dsp:sp modelId="{A7576EB5-77C0-4967-A421-CE4132E51FA1}">
      <dsp:nvSpPr>
        <dsp:cNvPr id="0" name=""/>
        <dsp:cNvSpPr/>
      </dsp:nvSpPr>
      <dsp:spPr>
        <a:xfrm>
          <a:off x="3097564" y="0"/>
          <a:ext cx="1533296" cy="1237563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Parallel</a:t>
          </a:r>
        </a:p>
      </dsp:txBody>
      <dsp:txXfrm>
        <a:off x="3133811" y="36247"/>
        <a:ext cx="1460802" cy="1165069"/>
      </dsp:txXfrm>
    </dsp:sp>
    <dsp:sp modelId="{CF940D06-359E-4251-A747-14B95905EF32}">
      <dsp:nvSpPr>
        <dsp:cNvPr id="0" name=""/>
        <dsp:cNvSpPr/>
      </dsp:nvSpPr>
      <dsp:spPr>
        <a:xfrm rot="316872">
          <a:off x="2826099" y="2242963"/>
          <a:ext cx="786999" cy="380257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826341" y="2313764"/>
        <a:ext cx="672922" cy="228155"/>
      </dsp:txXfrm>
    </dsp:sp>
    <dsp:sp modelId="{EE2E5D40-36D7-4CBF-95BC-A19B96D9D7EE}">
      <dsp:nvSpPr>
        <dsp:cNvPr id="0" name=""/>
        <dsp:cNvSpPr/>
      </dsp:nvSpPr>
      <dsp:spPr>
        <a:xfrm>
          <a:off x="4246246" y="1927547"/>
          <a:ext cx="1533296" cy="1237563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Server</a:t>
          </a:r>
        </a:p>
      </dsp:txBody>
      <dsp:txXfrm>
        <a:off x="4282493" y="1963794"/>
        <a:ext cx="1460802" cy="1165069"/>
      </dsp:txXfrm>
    </dsp:sp>
    <dsp:sp modelId="{0A60A79A-6FA3-454B-A50B-7152EAF4185A}">
      <dsp:nvSpPr>
        <dsp:cNvPr id="0" name=""/>
        <dsp:cNvSpPr/>
      </dsp:nvSpPr>
      <dsp:spPr>
        <a:xfrm rot="1869004">
          <a:off x="2581400" y="3607514"/>
          <a:ext cx="827287" cy="380257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2589624" y="3654060"/>
        <a:ext cx="713210" cy="228155"/>
      </dsp:txXfrm>
    </dsp:sp>
    <dsp:sp modelId="{FA332C85-6D89-4F14-8668-01CDD4F1EC5E}">
      <dsp:nvSpPr>
        <dsp:cNvPr id="0" name=""/>
        <dsp:cNvSpPr/>
      </dsp:nvSpPr>
      <dsp:spPr>
        <a:xfrm>
          <a:off x="3703042" y="4102805"/>
          <a:ext cx="1533296" cy="1237563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Agents</a:t>
          </a:r>
        </a:p>
      </dsp:txBody>
      <dsp:txXfrm>
        <a:off x="3739289" y="4139052"/>
        <a:ext cx="1460802" cy="1165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ADB60-2DEB-48D0-8123-CA7933E4971B}">
      <dsp:nvSpPr>
        <dsp:cNvPr id="0" name=""/>
        <dsp:cNvSpPr/>
      </dsp:nvSpPr>
      <dsp:spPr>
        <a:xfrm rot="16200000">
          <a:off x="1110456" y="-1110456"/>
          <a:ext cx="1970087" cy="4191000"/>
        </a:xfrm>
        <a:prstGeom prst="round1Rect">
          <a:avLst/>
        </a:prstGeom>
        <a:solidFill>
          <a:srgbClr val="009D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Simple, expressive, productive language</a:t>
          </a:r>
        </a:p>
      </dsp:txBody>
      <dsp:txXfrm rot="5400000">
        <a:off x="0" y="0"/>
        <a:ext cx="4191000" cy="1477565"/>
      </dsp:txXfrm>
    </dsp:sp>
    <dsp:sp modelId="{51DBD211-C134-41AD-AD57-176244304372}">
      <dsp:nvSpPr>
        <dsp:cNvPr id="0" name=""/>
        <dsp:cNvSpPr/>
      </dsp:nvSpPr>
      <dsp:spPr>
        <a:xfrm>
          <a:off x="4191000" y="0"/>
          <a:ext cx="4191000" cy="1970087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Ready for supported use in VS2010</a:t>
          </a:r>
          <a:endParaRPr lang="en-US" sz="3400" b="1" kern="1200" dirty="0"/>
        </a:p>
      </dsp:txBody>
      <dsp:txXfrm>
        <a:off x="4191000" y="0"/>
        <a:ext cx="4191000" cy="1477565"/>
      </dsp:txXfrm>
    </dsp:sp>
    <dsp:sp modelId="{6341D0F4-C184-47C1-B6FD-93C52A30A16E}">
      <dsp:nvSpPr>
        <dsp:cNvPr id="0" name=""/>
        <dsp:cNvSpPr/>
      </dsp:nvSpPr>
      <dsp:spPr>
        <a:xfrm rot="10800000">
          <a:off x="0" y="1970087"/>
          <a:ext cx="4191000" cy="1970087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F# greatly simplifies parallelism </a:t>
          </a:r>
        </a:p>
      </dsp:txBody>
      <dsp:txXfrm rot="10800000">
        <a:off x="0" y="2462609"/>
        <a:ext cx="4191000" cy="1477565"/>
      </dsp:txXfrm>
    </dsp:sp>
    <dsp:sp modelId="{06F7728C-5299-4235-8017-DBD5BC2DB36C}">
      <dsp:nvSpPr>
        <dsp:cNvPr id="0" name=""/>
        <dsp:cNvSpPr/>
      </dsp:nvSpPr>
      <dsp:spPr>
        <a:xfrm rot="5400000">
          <a:off x="5301456" y="859631"/>
          <a:ext cx="1970087" cy="4191000"/>
        </a:xfrm>
        <a:prstGeom prst="round1Rect">
          <a:avLst/>
        </a:prstGeom>
        <a:solidFill>
          <a:srgbClr val="009D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An amazing data-rich future ahead</a:t>
          </a:r>
        </a:p>
      </dsp:txBody>
      <dsp:txXfrm rot="-5400000">
        <a:off x="4191000" y="2462609"/>
        <a:ext cx="4191000" cy="1477565"/>
      </dsp:txXfrm>
    </dsp:sp>
    <dsp:sp modelId="{62CD59B7-0D31-4CEC-A61C-C239FA1C3946}">
      <dsp:nvSpPr>
        <dsp:cNvPr id="0" name=""/>
        <dsp:cNvSpPr/>
      </dsp:nvSpPr>
      <dsp:spPr>
        <a:xfrm>
          <a:off x="2933700" y="1477565"/>
          <a:ext cx="2514600" cy="985043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F#</a:t>
          </a:r>
          <a:endParaRPr lang="en-US" sz="2500" b="1" kern="1200" dirty="0"/>
        </a:p>
      </dsp:txBody>
      <dsp:txXfrm>
        <a:off x="2981786" y="1525651"/>
        <a:ext cx="2418428" cy="88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8C5A3-0DBD-4BDE-90D8-57A61E453E49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CB61-1BB9-4153-9A66-C6A78381A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7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0D14-7CCF-46EE-84E9-338DC34B67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0D14-7CCF-46EE-84E9-338DC34B67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0D14-7CCF-46EE-84E9-338DC34B67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0D14-7CCF-46EE-84E9-338DC34B67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600200"/>
            <a:ext cx="4953000" cy="33528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5029200"/>
            <a:ext cx="441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Affiliation</a:t>
            </a:r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5" y="4038600"/>
            <a:ext cx="1806854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783082" y="5791200"/>
            <a:ext cx="192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85B7"/>
                </a:solidFill>
              </a:rPr>
              <a:t>Cambridge,</a:t>
            </a:r>
            <a:r>
              <a:rPr lang="en-US" baseline="0" dirty="0">
                <a:solidFill>
                  <a:srgbClr val="0D85B7"/>
                </a:solidFill>
              </a:rPr>
              <a:t> MA</a:t>
            </a:r>
          </a:p>
          <a:p>
            <a:r>
              <a:rPr lang="en-US" baseline="0" dirty="0">
                <a:solidFill>
                  <a:srgbClr val="0D85B7"/>
                </a:solidFill>
              </a:rPr>
              <a:t>November 5, 2010</a:t>
            </a:r>
            <a:endParaRPr lang="en-US" dirty="0">
              <a:solidFill>
                <a:srgbClr val="0D85B7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608915" y="381000"/>
            <a:ext cx="30964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baseline="0" dirty="0">
                <a:ln w="1905"/>
                <a:solidFill>
                  <a:srgbClr val="D09B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F# in Education</a:t>
            </a:r>
          </a:p>
          <a:p>
            <a:pPr algn="ctr"/>
            <a:r>
              <a:rPr lang="en-US" sz="3600" b="1" cap="none" spc="0" baseline="0" dirty="0">
                <a:ln w="1905"/>
                <a:solidFill>
                  <a:srgbClr val="D09B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Workshop</a:t>
            </a:r>
            <a:endParaRPr lang="en-US" sz="3600" b="1" cap="none" spc="0" dirty="0">
              <a:ln w="1905"/>
              <a:solidFill>
                <a:srgbClr val="D09B2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771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8" y="3253804"/>
            <a:ext cx="8382000" cy="664797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1422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90251" y="3929349"/>
            <a:ext cx="7921912" cy="1337595"/>
          </a:xfrm>
        </p:spPr>
        <p:txBody>
          <a:bodyPr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cap="none" spc="-15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475221" y="5341785"/>
            <a:ext cx="381244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057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30249" y="4992403"/>
            <a:ext cx="7651245" cy="752822"/>
          </a:xfr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50" dirty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30249" y="5746265"/>
            <a:ext cx="6803209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0793" y="3813437"/>
            <a:ext cx="7681913" cy="1059925"/>
          </a:xfrm>
        </p:spPr>
        <p:txBody>
          <a:bodyPr anchor="t" anchorCtr="0">
            <a:noAutofit/>
          </a:bodyPr>
          <a:lstStyle>
            <a:lvl1pPr marL="0" indent="0" algn="l">
              <a:buFont typeface="Arial" pitchFamily="34" charset="0"/>
              <a:buNone/>
              <a:defRPr kumimoji="0" lang="en-US" sz="8000" b="0" i="0" u="none" strike="noStrike" kern="1200" cap="none" spc="-56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549503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latin typeface="+mn-lt"/>
              </a:defRPr>
            </a:lvl1pPr>
            <a:lvl2pPr>
              <a:lnSpc>
                <a:spcPct val="90000"/>
              </a:lnSpc>
              <a:defRPr>
                <a:latin typeface="+mn-lt"/>
              </a:defRPr>
            </a:lvl2pPr>
            <a:lvl3pPr>
              <a:lnSpc>
                <a:spcPct val="90000"/>
              </a:lnSpc>
              <a:defRPr>
                <a:latin typeface="+mn-lt"/>
              </a:defRPr>
            </a:lvl3pPr>
            <a:lvl4pPr>
              <a:lnSpc>
                <a:spcPct val="90000"/>
              </a:lnSpc>
              <a:defRPr>
                <a:latin typeface="+mn-lt"/>
              </a:defRPr>
            </a:lvl4pPr>
            <a:lvl5pPr>
              <a:lnSpc>
                <a:spcPct val="9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247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56120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11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7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84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400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1550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100000"/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2pPr>
            <a:lvl3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3pPr>
            <a:lvl4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4pPr>
            <a:lvl5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459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/>
            <a:fld id="{8BAA82A5-D41F-40B6-864A-06BCCF57D3E7}" type="slidenum">
              <a:rPr lang="en-GB">
                <a:solidFill>
                  <a:srgbClr val="FFFFFF"/>
                </a:solidFill>
              </a:rPr>
              <a:pPr defTabSz="914363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38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8" y="3253804"/>
            <a:ext cx="8382000" cy="664797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5995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63" y="2265473"/>
            <a:ext cx="7683913" cy="152349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662" y="4703873"/>
            <a:ext cx="7683914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105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9117" y="4876800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7623" y="2431024"/>
            <a:ext cx="6994362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7623" y="4191001"/>
            <a:ext cx="699436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26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23" y="2455047"/>
            <a:ext cx="6994362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23" y="4189144"/>
            <a:ext cx="699436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9117" y="4876800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7817450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monstratio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228600"/>
            <a:ext cx="762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324600"/>
            <a:ext cx="1143000" cy="2931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spc="150" baseline="0" dirty="0">
                <a:solidFill>
                  <a:srgbClr val="0D85B7"/>
                </a:solidFill>
              </a:rPr>
              <a:t>patterns &amp; practices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19800" y="6324600"/>
            <a:ext cx="1143000" cy="2931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spc="150" baseline="0" dirty="0">
                <a:solidFill>
                  <a:srgbClr val="0D85B7"/>
                </a:solidFill>
              </a:rPr>
              <a:t>patterns &amp; practices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23" y="2442175"/>
            <a:ext cx="6994362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23" y="4191001"/>
            <a:ext cx="699436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9117" y="4876800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14793486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23" y="2442175"/>
            <a:ext cx="6994362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23" y="4191001"/>
            <a:ext cx="699436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9117" y="4876800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445186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23" y="2442175"/>
            <a:ext cx="6994362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23" y="4191001"/>
            <a:ext cx="699436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9117" y="4876800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2117470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23" y="2442175"/>
            <a:ext cx="6994362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23" y="4191001"/>
            <a:ext cx="699436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9117" y="4876800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42211347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7078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00548"/>
          </a:xfrm>
        </p:spPr>
        <p:txBody>
          <a:bodyPr/>
          <a:lstStyle>
            <a:lvl1pPr marL="460375" indent="-460375">
              <a:buFontTx/>
              <a:buBlip>
                <a:blip r:embed="rId3"/>
              </a:buBlip>
              <a:defRPr/>
            </a:lvl1pPr>
            <a:lvl2pPr marL="855663" indent="-395288">
              <a:buFontTx/>
              <a:buBlip>
                <a:blip r:embed="rId3"/>
              </a:buBlip>
              <a:defRPr/>
            </a:lvl2pPr>
            <a:lvl3pPr marL="1258888" indent="-403225">
              <a:buFontTx/>
              <a:buBlip>
                <a:blip r:embed="rId3"/>
              </a:buBlip>
              <a:defRPr/>
            </a:lvl3pPr>
            <a:lvl4pPr marL="1604963" indent="-346075">
              <a:buFontTx/>
              <a:buBlip>
                <a:blip r:embed="rId3"/>
              </a:buBlip>
              <a:defRPr/>
            </a:lvl4pPr>
            <a:lvl5pPr marL="1941513" indent="-3365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2464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799"/>
            <a:ext cx="8363938" cy="2000548"/>
          </a:xfrm>
        </p:spPr>
        <p:txBody>
          <a:bodyPr/>
          <a:lstStyle>
            <a:lvl1pPr marL="460375" indent="-460375">
              <a:lnSpc>
                <a:spcPct val="90000"/>
              </a:lnSpc>
              <a:buFontTx/>
              <a:buBlip>
                <a:blip r:embed="rId2"/>
              </a:buBlip>
              <a:defRPr/>
            </a:lvl1pPr>
            <a:lvl2pPr marL="855663" indent="-395288">
              <a:lnSpc>
                <a:spcPct val="90000"/>
              </a:lnSpc>
              <a:buFontTx/>
              <a:buBlip>
                <a:blip r:embed="rId2"/>
              </a:buBlip>
              <a:defRPr/>
            </a:lvl2pPr>
            <a:lvl3pPr marL="1258888" indent="-403225">
              <a:lnSpc>
                <a:spcPct val="90000"/>
              </a:lnSpc>
              <a:buFontTx/>
              <a:buBlip>
                <a:blip r:embed="rId2"/>
              </a:buBlip>
              <a:defRPr/>
            </a:lvl3pPr>
            <a:lvl4pPr marL="1604963" indent="-346075">
              <a:lnSpc>
                <a:spcPct val="90000"/>
              </a:lnSpc>
              <a:buFontTx/>
              <a:buBlip>
                <a:blip r:embed="rId2"/>
              </a:buBlip>
              <a:defRPr/>
            </a:lvl4pPr>
            <a:lvl5pPr marL="1941513" indent="-336550">
              <a:lnSpc>
                <a:spcPct val="9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287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447801"/>
            <a:ext cx="4115872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buFontTx/>
              <a:buBlip>
                <a:blip r:embed="rId2"/>
              </a:buBlip>
              <a:defRPr sz="2800"/>
            </a:lvl1pPr>
            <a:lvl2pPr marL="673338" indent="-325424">
              <a:lnSpc>
                <a:spcPct val="90000"/>
              </a:lnSpc>
              <a:buFontTx/>
              <a:buBlip>
                <a:blip r:embed="rId2"/>
              </a:buBlip>
              <a:defRPr sz="2400"/>
            </a:lvl2pPr>
            <a:lvl3pPr marL="953785" indent="-288384">
              <a:lnSpc>
                <a:spcPct val="90000"/>
              </a:lnSpc>
              <a:buFontTx/>
              <a:buBlip>
                <a:blip r:embed="rId2"/>
              </a:buBlip>
              <a:defRPr sz="2000"/>
            </a:lvl3pPr>
            <a:lvl4pPr marL="1227618" indent="-273833">
              <a:lnSpc>
                <a:spcPct val="90000"/>
              </a:lnSpc>
              <a:buFontTx/>
              <a:buBlip>
                <a:blip r:embed="rId2"/>
              </a:buBlip>
              <a:defRPr sz="1800"/>
            </a:lvl4pPr>
            <a:lvl5pPr marL="1516002" indent="-280447">
              <a:lnSpc>
                <a:spcPct val="90000"/>
              </a:lnSpc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447801"/>
            <a:ext cx="4115872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buFontTx/>
              <a:buBlip>
                <a:blip r:embed="rId2"/>
              </a:buBlip>
              <a:defRPr sz="2800"/>
            </a:lvl1pPr>
            <a:lvl2pPr marL="673338" indent="-339976">
              <a:lnSpc>
                <a:spcPct val="90000"/>
              </a:lnSpc>
              <a:buFontTx/>
              <a:buBlip>
                <a:blip r:embed="rId2"/>
              </a:buBlip>
              <a:defRPr sz="2400"/>
            </a:lvl2pPr>
            <a:lvl3pPr marL="961722" indent="-302936">
              <a:lnSpc>
                <a:spcPct val="90000"/>
              </a:lnSpc>
              <a:buFontTx/>
              <a:buBlip>
                <a:blip r:embed="rId2"/>
              </a:buBlip>
              <a:defRPr sz="2000"/>
            </a:lvl3pPr>
            <a:lvl4pPr marL="1227618" indent="-265896">
              <a:lnSpc>
                <a:spcPct val="90000"/>
              </a:lnSpc>
              <a:buFontTx/>
              <a:buBlip>
                <a:blip r:embed="rId2"/>
              </a:buBlip>
              <a:defRPr sz="1800"/>
            </a:lvl4pPr>
            <a:lvl5pPr marL="1516002" indent="-273833">
              <a:lnSpc>
                <a:spcPct val="90000"/>
              </a:lnSpc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321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065305"/>
            <a:ext cx="4115872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4114800" cy="1855893"/>
          </a:xfrm>
        </p:spPr>
        <p:txBody>
          <a:bodyPr/>
          <a:lstStyle>
            <a:lvl1pPr marL="281770" indent="-281770">
              <a:buFontTx/>
              <a:buBlip>
                <a:blip r:embed="rId2"/>
              </a:buBlip>
              <a:defRPr sz="2300"/>
            </a:lvl1pPr>
            <a:lvl2pPr marL="562218" indent="-265896">
              <a:buFontTx/>
              <a:buBlip>
                <a:blip r:embed="rId2"/>
              </a:buBlip>
              <a:defRPr sz="2000"/>
            </a:lvl2pPr>
            <a:lvl3pPr marL="813562" indent="-243407">
              <a:buFontTx/>
              <a:buBlip>
                <a:blip r:embed="rId2"/>
              </a:buBlip>
              <a:defRPr sz="1800"/>
            </a:lvl3pPr>
            <a:lvl4pPr marL="1050354" indent="-228856">
              <a:buFontTx/>
              <a:buBlip>
                <a:blip r:embed="rId2"/>
              </a:buBlip>
              <a:defRPr sz="1700"/>
            </a:lvl4pPr>
            <a:lvl5pPr marL="1279210" indent="-206367">
              <a:buFontTx/>
              <a:buBlip>
                <a:blip r:embed="rId2"/>
              </a:buBlip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1" y="1065305"/>
            <a:ext cx="4115872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1" y="2133601"/>
            <a:ext cx="4115872" cy="1855893"/>
          </a:xfrm>
        </p:spPr>
        <p:txBody>
          <a:bodyPr/>
          <a:lstStyle>
            <a:lvl1pPr marL="296321" indent="-296321">
              <a:buFontTx/>
              <a:buBlip>
                <a:blip r:embed="rId2"/>
              </a:buBlip>
              <a:defRPr sz="2300"/>
            </a:lvl1pPr>
            <a:lvl2pPr marL="570155" indent="-273833">
              <a:buFontTx/>
              <a:buBlip>
                <a:blip r:embed="rId2"/>
              </a:buBlip>
              <a:defRPr sz="2000"/>
            </a:lvl2pPr>
            <a:lvl3pPr marL="821499" indent="-244730">
              <a:buFontTx/>
              <a:buBlip>
                <a:blip r:embed="rId2"/>
              </a:buBlip>
              <a:defRPr sz="1800"/>
            </a:lvl3pPr>
            <a:lvl4pPr marL="1050354" indent="-236793">
              <a:buFontTx/>
              <a:buBlip>
                <a:blip r:embed="rId2"/>
              </a:buBlip>
              <a:defRPr sz="1700"/>
            </a:lvl4pPr>
            <a:lvl5pPr marL="1279210" indent="-220919">
              <a:buFontTx/>
              <a:buBlip>
                <a:blip r:embed="rId2"/>
              </a:buBlip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256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925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413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93660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ALKIN - Prints in GRAYSCALE">
    <p:bg bwMode="lt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365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9126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83808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/>
            <a:fld id="{8BAA82A5-D41F-40B6-864A-06BCCF57D3E7}" type="slidenum">
              <a:rPr lang="en-GB">
                <a:solidFill>
                  <a:srgbClr val="FFFFFF"/>
                </a:solidFill>
              </a:rPr>
              <a:pPr defTabSz="914363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904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8" y="3253805"/>
            <a:ext cx="8382000" cy="609398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3741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ackground 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-green code sh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6176" y="1304546"/>
            <a:ext cx="8086952" cy="143423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4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1pPr>
            <a:lvl2pPr marL="457200" indent="635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2pPr>
            <a:lvl3pPr marL="796925" indent="0">
              <a:lnSpc>
                <a:spcPct val="80000"/>
              </a:lnSpc>
              <a:buFontTx/>
              <a:buNone/>
              <a:defRPr sz="18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3pPr>
            <a:lvl4pPr marL="1147763" indent="20638">
              <a:lnSpc>
                <a:spcPct val="80000"/>
              </a:lnSpc>
              <a:buFontTx/>
              <a:buNone/>
              <a:defRPr sz="18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4pPr>
            <a:lvl5pPr marL="1489075" indent="0">
              <a:lnSpc>
                <a:spcPct val="80000"/>
              </a:lnSpc>
              <a:buFontTx/>
              <a:buNone/>
              <a:defRPr sz="18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3057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8849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9437" y="1905001"/>
            <a:ext cx="8363937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4791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600200"/>
            <a:ext cx="4953000" cy="33528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5029200"/>
            <a:ext cx="441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Affiliation</a:t>
            </a:r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5" y="4038600"/>
            <a:ext cx="1806854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783082" y="5791200"/>
            <a:ext cx="192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85B7"/>
                </a:solidFill>
              </a:rPr>
              <a:t>Cambridge, MA</a:t>
            </a:r>
          </a:p>
          <a:p>
            <a:r>
              <a:rPr lang="en-US" dirty="0">
                <a:solidFill>
                  <a:srgbClr val="0D85B7"/>
                </a:solidFill>
              </a:rPr>
              <a:t>November 5, 2010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608915" y="381000"/>
            <a:ext cx="30964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D09B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F# in Education</a:t>
            </a:r>
          </a:p>
          <a:p>
            <a:pPr algn="ctr"/>
            <a:r>
              <a:rPr lang="en-US" sz="3600" b="1" dirty="0">
                <a:ln w="1905"/>
                <a:solidFill>
                  <a:srgbClr val="D09B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851755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48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monstratio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228600"/>
            <a:ext cx="762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324600"/>
            <a:ext cx="1143000" cy="2931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spc="150" dirty="0">
                <a:solidFill>
                  <a:srgbClr val="0D85B7"/>
                </a:solidFill>
              </a:rPr>
              <a:t>patterns &amp; practices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19800" y="6324600"/>
            <a:ext cx="1143000" cy="2931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spc="150" dirty="0">
                <a:solidFill>
                  <a:srgbClr val="0D85B7"/>
                </a:solidFill>
              </a:rPr>
              <a:t>patterns &amp; practices</a:t>
            </a:r>
          </a:p>
        </p:txBody>
      </p:sp>
    </p:spTree>
    <p:extLst>
      <p:ext uri="{BB962C8B-B14F-4D97-AF65-F5344CB8AC3E}">
        <p14:creationId xmlns:p14="http://schemas.microsoft.com/office/powerpoint/2010/main" val="628328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075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608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249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491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17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742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12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909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287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30249" y="4992403"/>
            <a:ext cx="7651245" cy="752822"/>
          </a:xfr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150" dirty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30249" y="5746265"/>
            <a:ext cx="6803209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0793" y="3813437"/>
            <a:ext cx="7681913" cy="1059925"/>
          </a:xfrm>
        </p:spPr>
        <p:txBody>
          <a:bodyPr anchor="t" anchorCtr="0">
            <a:noAutofit/>
          </a:bodyPr>
          <a:lstStyle>
            <a:lvl1pPr marL="0" indent="0" algn="l">
              <a:buFont typeface="Arial" pitchFamily="34" charset="0"/>
              <a:buNone/>
              <a:defRPr kumimoji="0" lang="en-US" sz="8000" b="0" i="0" u="none" strike="noStrike" kern="1200" cap="none" spc="-56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3918952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100000"/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2pPr>
            <a:lvl3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3pPr>
            <a:lvl4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4pPr>
            <a:lvl5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85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100000"/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2pPr>
            <a:lvl3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3pPr>
            <a:lvl4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4pPr>
            <a:lvl5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9594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100000"/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2pPr>
            <a:lvl3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3pPr>
            <a:lvl4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4pPr>
            <a:lvl5pPr>
              <a:buClr>
                <a:schemeClr val="tx1"/>
              </a:buClr>
              <a:buSzPct val="9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988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30" y="2327374"/>
            <a:ext cx="8382000" cy="609398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4146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B1D8-8ECA-460B-B9FE-02DC521194C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B-5C59-4CE6-A774-AD2854C06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5" r:id="rId3"/>
    <p:sldLayoutId id="2147483665" r:id="rId4"/>
    <p:sldLayoutId id="2147483666" r:id="rId5"/>
    <p:sldLayoutId id="2147483667" r:id="rId6"/>
    <p:sldLayoutId id="2147483674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7" r:id="rId13"/>
    <p:sldLayoutId id="21474836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1999" cy="2135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82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694" r:id="rId12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rgbClr val="CCFFCC"/>
          </a:solidFill>
          <a:effectLst/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rgbClr val="99CC99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5"/>
        </a:buBlip>
        <a:defRPr sz="2800" kern="1200">
          <a:solidFill>
            <a:srgbClr val="99CC99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5"/>
        </a:buBlip>
        <a:defRPr sz="2400" kern="1200">
          <a:solidFill>
            <a:srgbClr val="99CC99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5"/>
        </a:buBlip>
        <a:defRPr sz="2400" kern="1200">
          <a:solidFill>
            <a:srgbClr val="99CC99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5"/>
        </a:buBlip>
        <a:defRPr sz="2400" kern="1200">
          <a:solidFill>
            <a:srgbClr val="99CC99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0"/>
            <a:ext cx="8363937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77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9" r:id="rId2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26"/>
        </a:buBlip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26"/>
        </a:buBlip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26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26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26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B1D8-8ECA-460B-B9FE-02DC52119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B-5C59-4CE6-A774-AD2854C06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5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yfsharp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logs.msdn.com/dsym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ket.azure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9144000" cy="3600451"/>
          </a:xfrm>
        </p:spPr>
        <p:txBody>
          <a:bodyPr>
            <a:normAutofit/>
          </a:bodyPr>
          <a:lstStyle/>
          <a:p>
            <a:r>
              <a:rPr lang="en-CA" sz="6600" dirty="0"/>
              <a:t>F# Today &amp; Future</a:t>
            </a:r>
            <a:br>
              <a:rPr lang="en-CA" sz="6600" dirty="0"/>
            </a:br>
            <a:r>
              <a:rPr lang="en-CA" sz="4400" dirty="0"/>
              <a:t>Functional Programming meets Information-rich World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32504"/>
            <a:ext cx="7416824" cy="1752600"/>
          </a:xfrm>
        </p:spPr>
        <p:txBody>
          <a:bodyPr>
            <a:normAutofit/>
          </a:bodyPr>
          <a:lstStyle/>
          <a:p>
            <a:r>
              <a:rPr lang="en-CA" dirty="0"/>
              <a:t>Don Syme, Principal Researcher, Microsoft Research, Cambridge, UK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899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1730" y="2327374"/>
            <a:ext cx="8382000" cy="19943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0070C0"/>
                </a:solidFill>
              </a:rPr>
              <a:t>But first…</a:t>
            </a:r>
            <a:br>
              <a:rPr lang="en-US" sz="4400" dirty="0">
                <a:solidFill>
                  <a:srgbClr val="0070C0"/>
                </a:solidFill>
              </a:rPr>
            </a:b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What is F# and why should I care?</a:t>
            </a:r>
            <a:endParaRPr sz="4400" dirty="0">
              <a:solidFill>
                <a:srgbClr val="0070C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32774" y="1503556"/>
            <a:ext cx="8048625" cy="142808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460375" lvl="0" indent="-460375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71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b="1" dirty="0"/>
              <a:t>F# is…</a:t>
            </a:r>
            <a:endParaRPr sz="6600" b="1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632772" y="2217596"/>
            <a:ext cx="8048625" cy="1428083"/>
          </a:xfrm>
        </p:spPr>
        <p:txBody>
          <a:bodyPr anchor="ctr">
            <a:noAutofit/>
          </a:bodyPr>
          <a:lstStyle/>
          <a:p>
            <a:pPr lvl="0" algn="ctr">
              <a:lnSpc>
                <a:spcPct val="150000"/>
              </a:lnSpc>
              <a:buNone/>
              <a:defRPr/>
            </a:pPr>
            <a:endParaRPr lang="en-GB" sz="3600" dirty="0"/>
          </a:p>
          <a:p>
            <a:pPr lvl="0" algn="ctr">
              <a:lnSpc>
                <a:spcPct val="150000"/>
              </a:lnSpc>
              <a:buNone/>
              <a:defRPr/>
            </a:pPr>
            <a:endParaRPr lang="en-GB" sz="3600" dirty="0"/>
          </a:p>
          <a:p>
            <a:pPr lvl="0" algn="ctr">
              <a:lnSpc>
                <a:spcPct val="150000"/>
              </a:lnSpc>
              <a:buNone/>
              <a:defRPr/>
            </a:pPr>
            <a:r>
              <a:rPr lang="en-GB" sz="3600" dirty="0"/>
              <a:t>...a </a:t>
            </a:r>
            <a:r>
              <a:rPr lang="en-GB" sz="3600" b="1" dirty="0">
                <a:solidFill>
                  <a:srgbClr val="00B050"/>
                </a:solidFill>
              </a:rPr>
              <a:t>practical,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B050"/>
                </a:solidFill>
              </a:rPr>
              <a:t>functional-first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B050"/>
                </a:solidFill>
              </a:rPr>
              <a:t>programming</a:t>
            </a:r>
            <a:r>
              <a:rPr lang="en-GB" sz="3600" b="1" dirty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00B050"/>
                </a:solidFill>
              </a:rPr>
              <a:t>language</a:t>
            </a:r>
            <a:r>
              <a:rPr lang="en-GB" sz="3600" b="1" dirty="0">
                <a:solidFill>
                  <a:srgbClr val="FFFF00"/>
                </a:solidFill>
              </a:rPr>
              <a:t> </a:t>
            </a:r>
            <a:r>
              <a:rPr lang="en-GB" sz="3600" dirty="0"/>
              <a:t>that allows you to write </a:t>
            </a:r>
            <a:r>
              <a:rPr lang="en-GB" sz="3600" b="1" dirty="0">
                <a:solidFill>
                  <a:srgbClr val="00B050"/>
                </a:solidFill>
              </a:rPr>
              <a:t>simple</a:t>
            </a:r>
            <a:r>
              <a:rPr lang="en-GB" sz="3600" b="1" dirty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00B050"/>
                </a:solidFill>
              </a:rPr>
              <a:t>code</a:t>
            </a:r>
            <a:r>
              <a:rPr lang="en-GB" sz="3600" b="1" dirty="0"/>
              <a:t> </a:t>
            </a:r>
            <a:r>
              <a:rPr lang="en-GB" sz="3600" dirty="0"/>
              <a:t>to solve </a:t>
            </a:r>
            <a:r>
              <a:rPr lang="en-GB" sz="3600" b="1" dirty="0">
                <a:solidFill>
                  <a:srgbClr val="00B050"/>
                </a:solidFill>
              </a:rPr>
              <a:t>complex</a:t>
            </a:r>
            <a:r>
              <a:rPr lang="en-GB" sz="3600" b="1" dirty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00B050"/>
                </a:solidFill>
              </a:rPr>
              <a:t>problems</a:t>
            </a:r>
            <a:r>
              <a:rPr lang="en-GB" sz="3600" dirty="0"/>
              <a:t>. 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endParaRPr lang="en-US" sz="36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32773" y="1503555"/>
            <a:ext cx="8048625" cy="142808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460375" lvl="0" indent="-460375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45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99398" y="188640"/>
            <a:ext cx="8382000" cy="11079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/>
              <a:t>F# and Open Source</a:t>
            </a:r>
            <a:endParaRPr sz="5400" b="1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621886" y="2217596"/>
            <a:ext cx="8048625" cy="1428083"/>
          </a:xfrm>
        </p:spPr>
        <p:txBody>
          <a:bodyPr anchor="ctr">
            <a:noAutofit/>
          </a:bodyPr>
          <a:lstStyle/>
          <a:p>
            <a:pPr lvl="0" algn="ctr">
              <a:lnSpc>
                <a:spcPct val="150000"/>
              </a:lnSpc>
              <a:buNone/>
              <a:defRPr/>
            </a:pPr>
            <a:endParaRPr lang="en-GB" sz="3600" dirty="0"/>
          </a:p>
          <a:p>
            <a:pPr lvl="0" algn="ctr">
              <a:lnSpc>
                <a:spcPct val="150000"/>
              </a:lnSpc>
              <a:buNone/>
              <a:defRPr/>
            </a:pPr>
            <a:endParaRPr lang="en-GB" sz="3600" dirty="0"/>
          </a:p>
          <a:p>
            <a:pPr lvl="0" algn="ctr">
              <a:lnSpc>
                <a:spcPct val="150000"/>
              </a:lnSpc>
              <a:buNone/>
              <a:defRPr/>
            </a:pPr>
            <a:r>
              <a:rPr lang="en-GB" sz="3600" dirty="0"/>
              <a:t>F# 2.0 </a:t>
            </a:r>
            <a:r>
              <a:rPr lang="en-GB" sz="3600" dirty="0" err="1"/>
              <a:t>compiler+library</a:t>
            </a:r>
            <a:r>
              <a:rPr lang="en-GB" sz="3600" dirty="0"/>
              <a:t> open source drop</a:t>
            </a:r>
          </a:p>
          <a:p>
            <a:pPr lvl="0" algn="ctr">
              <a:lnSpc>
                <a:spcPct val="150000"/>
              </a:lnSpc>
              <a:buNone/>
              <a:defRPr/>
            </a:pPr>
            <a:r>
              <a:rPr lang="en-GB" sz="3600" dirty="0"/>
              <a:t>Apache 2.0 license</a:t>
            </a:r>
          </a:p>
          <a:p>
            <a:pPr lvl="0" algn="ctr">
              <a:lnSpc>
                <a:spcPct val="150000"/>
              </a:lnSpc>
              <a:buNone/>
              <a:defRPr/>
            </a:pPr>
            <a:endParaRPr lang="en-GB" sz="3600" dirty="0"/>
          </a:p>
          <a:p>
            <a:pPr lvl="0" algn="ctr">
              <a:lnSpc>
                <a:spcPct val="150000"/>
              </a:lnSpc>
              <a:buNone/>
              <a:defRPr/>
            </a:pPr>
            <a:r>
              <a:rPr lang="en-US" sz="3600" dirty="0">
                <a:hlinkClick r:id="rId3"/>
              </a:rPr>
              <a:t>www.tryfsharp.org</a:t>
            </a:r>
            <a:r>
              <a:rPr lang="en-US" sz="3600" dirty="0"/>
              <a:t> </a:t>
            </a:r>
          </a:p>
          <a:p>
            <a:pPr lvl="0" algn="ctr">
              <a:lnSpc>
                <a:spcPct val="150000"/>
              </a:lnSpc>
              <a:buNone/>
              <a:defRPr/>
            </a:pPr>
            <a:r>
              <a:rPr lang="en-US" sz="3600" dirty="0">
                <a:hlinkClick r:id="rId4"/>
              </a:rPr>
              <a:t>http://blogs.msdn.com/dsyme</a:t>
            </a:r>
            <a:r>
              <a:rPr lang="en-US" sz="3600" dirty="0"/>
              <a:t>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32773" y="1503555"/>
            <a:ext cx="8048625" cy="142808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460375" lvl="0" indent="-460375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054442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F# 2.0 ships with Visual Studio 2010</a:t>
            </a:r>
          </a:p>
        </p:txBody>
      </p:sp>
      <p:pic>
        <p:nvPicPr>
          <p:cNvPr id="4" name="Content Placeholder 3" descr="Vis_F_blue_Hi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6583557" cy="3796388"/>
          </a:xfrm>
        </p:spPr>
      </p:pic>
    </p:spTree>
    <p:extLst>
      <p:ext uri="{BB962C8B-B14F-4D97-AF65-F5344CB8AC3E}">
        <p14:creationId xmlns:p14="http://schemas.microsoft.com/office/powerpoint/2010/main" val="373954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606" y="2973388"/>
            <a:ext cx="8382000" cy="66479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Simple Code, Strongly Typed</a:t>
            </a:r>
          </a:p>
        </p:txBody>
      </p:sp>
    </p:spTree>
    <p:extLst>
      <p:ext uri="{BB962C8B-B14F-4D97-AF65-F5344CB8AC3E}">
        <p14:creationId xmlns:p14="http://schemas.microsoft.com/office/powerpoint/2010/main" val="116320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044582"/>
            <a:ext cx="5613009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 </a:t>
            </a:r>
            <a:endParaRPr lang="en-GB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type Command = Command of (Rover -&gt; unit)</a:t>
            </a: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let </a:t>
            </a:r>
            <a:r>
              <a:rPr lang="en-US" sz="1400" b="1" dirty="0" err="1">
                <a:solidFill>
                  <a:srgbClr val="00B050"/>
                </a:solidFill>
                <a:latin typeface="Consolas" pitchFamily="49" charset="0"/>
              </a:rPr>
              <a:t>BreakCommand</a:t>
            </a: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= </a:t>
            </a: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 Command(fun rover -&gt; </a:t>
            </a:r>
            <a:r>
              <a:rPr lang="en-US" sz="1400" b="1" dirty="0" err="1">
                <a:solidFill>
                  <a:srgbClr val="00B050"/>
                </a:solidFill>
                <a:latin typeface="Consolas" pitchFamily="49" charset="0"/>
              </a:rPr>
              <a:t>rover.Accelerate</a:t>
            </a: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(-1.0))</a:t>
            </a:r>
            <a:endParaRPr lang="en-GB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let </a:t>
            </a:r>
            <a:r>
              <a:rPr lang="en-US" sz="1400" b="1" dirty="0" err="1">
                <a:solidFill>
                  <a:srgbClr val="00B050"/>
                </a:solidFill>
                <a:latin typeface="Consolas" pitchFamily="49" charset="0"/>
              </a:rPr>
              <a:t>TurnLeftCommand</a:t>
            </a: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  = </a:t>
            </a: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 Command(fun rover -&gt; </a:t>
            </a:r>
            <a:r>
              <a:rPr lang="en-US" sz="1400" b="1" dirty="0" err="1">
                <a:solidFill>
                  <a:srgbClr val="00B050"/>
                </a:solidFill>
                <a:latin typeface="Consolas" pitchFamily="49" charset="0"/>
              </a:rPr>
              <a:t>rover.Rotate</a:t>
            </a: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(-5.0&lt;</a:t>
            </a:r>
            <a:r>
              <a:rPr lang="en-US" sz="1400" b="1" dirty="0" err="1">
                <a:solidFill>
                  <a:srgbClr val="00B050"/>
                </a:solidFill>
                <a:latin typeface="Consolas" pitchFamily="49" charset="0"/>
              </a:rPr>
              <a:t>degs</a:t>
            </a: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&gt;))</a:t>
            </a:r>
            <a:endParaRPr lang="en-GB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 </a:t>
            </a:r>
            <a:endParaRPr lang="en-GB" sz="1400" b="1" dirty="0">
              <a:solidFill>
                <a:srgbClr val="00B050"/>
              </a:solidFill>
              <a:latin typeface="Consolas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7910" y="900535"/>
            <a:ext cx="7072362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 abstract class Command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public virtual void Execute();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abstract class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RoverCommand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: Command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protected Rover Rover { get; private set;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public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RoverCommand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rover)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this.Rover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= rover;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class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: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RoverCommand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public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(Rover rover)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   : base(rover)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} 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public override void Execute()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  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(-5.0);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 }</a:t>
            </a: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class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: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RoverCommand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public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(Rover rover)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   : base(rover)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     public override void Execute()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{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   </a:t>
            </a:r>
            <a:r>
              <a:rPr lang="en-US" sz="105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(-5.0);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 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}</a:t>
            </a: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GB" sz="105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52400" y="319272"/>
            <a:ext cx="8382000" cy="609398"/>
          </a:xfrm>
        </p:spPr>
        <p:txBody>
          <a:bodyPr>
            <a:normAutofit fontScale="90000"/>
          </a:bodyPr>
          <a:lstStyle/>
          <a:p>
            <a:r>
              <a:rPr lang="en-GB" dirty="0"/>
              <a:t>Simplicity: Functions as Values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845585" y="1533808"/>
            <a:ext cx="525994" cy="510774"/>
          </a:xfrm>
          <a:prstGeom prst="wedgeRoundRectCallout">
            <a:avLst>
              <a:gd name="adj1" fmla="val -7024"/>
              <a:gd name="adj2" fmla="val -505"/>
              <a:gd name="adj3" fmla="val 16667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72000">
                <a:schemeClr val="accent2"/>
              </a:gs>
              <a:gs pos="100000">
                <a:schemeClr val="accent2"/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F#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289428" y="928670"/>
            <a:ext cx="637609" cy="510774"/>
          </a:xfrm>
          <a:prstGeom prst="wedgeRoundRectCallout">
            <a:avLst>
              <a:gd name="adj1" fmla="val 2383"/>
              <a:gd name="adj2" fmla="val -85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bg1"/>
                </a:solidFill>
              </a:rPr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42205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162286"/>
            <a:ext cx="6758006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let swap (x, y) = (y, x)</a:t>
            </a: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let rotations (x, y, z) = </a:t>
            </a: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   [ (x, y, z);</a:t>
            </a: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     (z, x, y);</a:t>
            </a: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     (y, z, x) ]</a:t>
            </a: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b="1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let reduce f (x, y, z) = </a:t>
            </a:r>
          </a:p>
          <a:p>
            <a:pPr>
              <a:buNone/>
            </a:pPr>
            <a:r>
              <a:rPr lang="en-US" sz="1400" b="1" dirty="0">
                <a:solidFill>
                  <a:srgbClr val="00B050"/>
                </a:solidFill>
                <a:latin typeface="Consolas" pitchFamily="49" charset="0"/>
              </a:rPr>
              <a:t>    f x + f y + f z</a:t>
            </a: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Consolas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714744" y="1142984"/>
            <a:ext cx="5757906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&lt;U,T&gt; Swap&lt;T,U&gt;(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&lt;T,U&gt; t)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{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  return new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&lt;U,T&gt;(t.Item2, t.Item1)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ReadOnlyCollection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&lt;T,T,T&gt;&gt; Rotations&lt;T&gt;(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new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ReadOnlyCollection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int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&gt;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 (new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&lt;T,T,T&gt;[]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   { new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&lt;T,T,T&gt;(t.Item1,t.Item2,t.Item3);    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     new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&lt;T,T,T&gt;(t.Item3,t.Item1,t.Item2);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     new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&lt;T,T,T&gt;(t.Item2,t.Item3,t.Item1); });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int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Reduce&lt;T&gt;(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Func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T,int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&gt; </a:t>
            </a:r>
            <a:r>
              <a:rPr lang="en-GB" sz="14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f,Tuple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   return f(t.Item1) + f(t.Item2) + f (t.Item3); </a:t>
            </a:r>
          </a:p>
          <a:p>
            <a:pPr>
              <a:buNone/>
            </a:pP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endParaRPr lang="en-GB" sz="1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031614" y="1651387"/>
            <a:ext cx="525994" cy="510774"/>
          </a:xfrm>
          <a:prstGeom prst="wedgeRoundRectCallout">
            <a:avLst>
              <a:gd name="adj1" fmla="val -14548"/>
              <a:gd name="adj2" fmla="val -506"/>
              <a:gd name="adj3" fmla="val 16667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72000">
                <a:schemeClr val="accent2"/>
              </a:gs>
              <a:gs pos="100000">
                <a:schemeClr val="accent2"/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F#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52400" y="333127"/>
            <a:ext cx="8382000" cy="609398"/>
          </a:xfrm>
        </p:spPr>
        <p:txBody>
          <a:bodyPr>
            <a:normAutofit fontScale="90000"/>
          </a:bodyPr>
          <a:lstStyle/>
          <a:p>
            <a:r>
              <a:rPr lang="en-GB" dirty="0"/>
              <a:t>Simplicity: Functional Data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8332927" y="928670"/>
            <a:ext cx="550607" cy="510774"/>
          </a:xfrm>
          <a:prstGeom prst="wedgeRoundRectCallout">
            <a:avLst>
              <a:gd name="adj1" fmla="val 2383"/>
              <a:gd name="adj2" fmla="val -85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bg1"/>
                </a:solidFill>
              </a:rPr>
              <a:t>C#</a:t>
            </a:r>
          </a:p>
        </p:txBody>
      </p:sp>
    </p:spTree>
    <p:extLst>
      <p:ext uri="{BB962C8B-B14F-4D97-AF65-F5344CB8AC3E}">
        <p14:creationId xmlns:p14="http://schemas.microsoft.com/office/powerpoint/2010/main" val="7153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Simplicity: Functional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81000" y="1447800"/>
            <a:ext cx="6757988" cy="1714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type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=   </a:t>
            </a:r>
          </a:p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 | True   </a:t>
            </a:r>
          </a:p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 | And of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*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 |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Nand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of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*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 | Or of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*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 |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Xor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of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*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  | Not of </a:t>
            </a:r>
            <a:r>
              <a:rPr lang="en-GB" sz="1600" b="1" dirty="0" err="1">
                <a:solidFill>
                  <a:srgbClr val="00B050"/>
                </a:solidFill>
                <a:latin typeface="Consolas" pitchFamily="49" charset="0"/>
              </a:rPr>
              <a:t>Expr</a:t>
            </a:r>
            <a:r>
              <a:rPr lang="en-GB" sz="1600" b="1" dirty="0">
                <a:solidFill>
                  <a:srgbClr val="00B050"/>
                </a:solidFill>
                <a:latin typeface="Consolas" pitchFamily="49" charset="0"/>
              </a:rPr>
              <a:t>  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581400" y="1219200"/>
            <a:ext cx="5718175" cy="57864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UnaryOp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:Expr 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UnaryOp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(Expr first)   { 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= first; 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BinExpr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Expr Second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BinExpr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(Expr first, Expr second) 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this.Second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= second;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TrueExpr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class And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BinExpr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And(Expr first, Expr second) : base(first, second) { } </a:t>
            </a:r>
          </a:p>
          <a:p>
            <a:pPr>
              <a:spcBef>
                <a:spcPts val="0"/>
              </a:spcBef>
              <a:buNone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Nand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BinExpr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  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public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Nand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(Expr first, Expr second) : base(first, second{ } 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class Or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BinExpr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  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Or(Expr first, Expr second) : base(first, second) { } 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Xor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BinExpr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  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Xor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(Expr first, Expr second) : base(first, second) { }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public class Not : 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UnaryOp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  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   public Not(</a:t>
            </a:r>
            <a:r>
              <a:rPr lang="en-GB" sz="1100" b="1" dirty="0" err="1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Expr</a:t>
            </a: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 first) : base(first)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1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}  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43570" y="1071546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596306" y="720033"/>
            <a:ext cx="525994" cy="510774"/>
          </a:xfrm>
          <a:prstGeom prst="wedgeRoundRectCallout">
            <a:avLst>
              <a:gd name="adj1" fmla="val -14548"/>
              <a:gd name="adj2" fmla="val -506"/>
              <a:gd name="adj3" fmla="val 16667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72000">
                <a:schemeClr val="accent2"/>
              </a:gs>
              <a:gs pos="100000">
                <a:schemeClr val="accent2"/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F#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8332927" y="464646"/>
            <a:ext cx="550607" cy="510774"/>
          </a:xfrm>
          <a:prstGeom prst="wedgeRoundRectCallout">
            <a:avLst>
              <a:gd name="adj1" fmla="val 2383"/>
              <a:gd name="adj2" fmla="val -85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bg1"/>
                </a:solidFill>
              </a:rPr>
              <a:t>C#</a:t>
            </a:r>
          </a:p>
        </p:txBody>
      </p:sp>
    </p:spTree>
    <p:extLst>
      <p:ext uri="{BB962C8B-B14F-4D97-AF65-F5344CB8AC3E}">
        <p14:creationId xmlns:p14="http://schemas.microsoft.com/office/powerpoint/2010/main" val="3952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4768" y="2643182"/>
            <a:ext cx="3071802" cy="27860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11760" y="2747978"/>
            <a:ext cx="3071802" cy="27860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3364" y="1643050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THE WEB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1633670"/>
            <a:ext cx="319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MULTICORE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1617790"/>
            <a:ext cx="151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0" y="2767303"/>
            <a:ext cx="3071802" cy="27860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4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253804"/>
            <a:ext cx="8382000" cy="1661993"/>
          </a:xfrm>
        </p:spPr>
        <p:txBody>
          <a:bodyPr>
            <a:normAutofit fontScale="90000"/>
          </a:bodyPr>
          <a:lstStyle/>
          <a:p>
            <a:pPr lvl="0" algn="l"/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Async.Parallel [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httpAsync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"www.google.com"</a:t>
            </a: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httpAsync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"www.bing.com"</a:t>
            </a: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httpAsync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"www.yahoo.com" ]</a:t>
            </a: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endParaRPr lang="en-GB" sz="2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79540" y="4410757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1" i="0" u="none" strike="noStrike" kern="1200" cap="none" spc="-150" normalizeH="0" baseline="0" noProof="0" dirty="0">
                <a:ln w="31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</a:br>
            <a:r>
              <a:rPr kumimoji="0" lang="en-GB" sz="2400" b="1" i="0" u="none" strike="noStrike" kern="1200" cap="none" spc="-150" normalizeH="0" baseline="0" noProof="0" dirty="0">
                <a:ln w="31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|&gt; Async.RunSynchronously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Parallel I/O</a:t>
            </a:r>
          </a:p>
        </p:txBody>
      </p:sp>
    </p:spTree>
    <p:extLst>
      <p:ext uri="{BB962C8B-B14F-4D97-AF65-F5344CB8AC3E}">
        <p14:creationId xmlns:p14="http://schemas.microsoft.com/office/powerpoint/2010/main" val="53529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Today’s talk is very simple</a:t>
            </a:r>
          </a:p>
        </p:txBody>
      </p:sp>
    </p:spTree>
    <p:extLst>
      <p:ext uri="{BB962C8B-B14F-4D97-AF65-F5344CB8AC3E}">
        <p14:creationId xmlns:p14="http://schemas.microsoft.com/office/powerpoint/2010/main" val="38484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922" y="3253804"/>
            <a:ext cx="8382000" cy="997196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Async.Parallel [ for i in 0 .. 200 -&gt;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computeTask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i ]</a:t>
            </a: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br>
              <a:rPr lang="en-GB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endParaRPr lang="en-GB" sz="2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68654" y="4410757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1" i="0" u="none" strike="noStrike" kern="1200" cap="none" spc="-150" normalizeH="0" baseline="0" noProof="0" dirty="0">
                <a:ln w="31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</a:br>
            <a:r>
              <a:rPr kumimoji="0" lang="en-GB" sz="2400" b="1" i="0" u="none" strike="noStrike" kern="1200" cap="none" spc="-150" normalizeH="0" baseline="0" noProof="0" dirty="0">
                <a:ln w="31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|&gt; Async.RunSynchronously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Parallel CPU</a:t>
            </a:r>
          </a:p>
        </p:txBody>
      </p:sp>
    </p:spTree>
    <p:extLst>
      <p:ext uri="{BB962C8B-B14F-4D97-AF65-F5344CB8AC3E}">
        <p14:creationId xmlns:p14="http://schemas.microsoft.com/office/powerpoint/2010/main" val="829110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Demo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solidFill>
                <a:srgbClr val="A2998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548680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32240" y="5733256"/>
            <a:ext cx="18722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4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1730" y="2327375"/>
            <a:ext cx="8382000" cy="132959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0070C0"/>
                </a:solidFill>
              </a:rPr>
              <a:t>F# can be used for everything,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but </a:t>
            </a:r>
            <a:r>
              <a:rPr lang="en-US" sz="4400" b="1" dirty="0">
                <a:solidFill>
                  <a:srgbClr val="00B050"/>
                </a:solidFill>
              </a:rPr>
              <a:t>excels</a:t>
            </a:r>
            <a:r>
              <a:rPr lang="en-US" sz="4400" dirty="0">
                <a:solidFill>
                  <a:srgbClr val="0070C0"/>
                </a:solidFill>
              </a:rPr>
              <a:t> at </a:t>
            </a:r>
            <a:r>
              <a:rPr lang="en-US" sz="4400" b="1" dirty="0">
                <a:solidFill>
                  <a:srgbClr val="00B050"/>
                </a:solidFill>
              </a:rPr>
              <a:t>data-rich or parallel analytical engines</a:t>
            </a:r>
            <a:endParaRPr sz="4400" b="1" dirty="0">
              <a:solidFill>
                <a:srgbClr val="00B05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32774" y="1503556"/>
            <a:ext cx="8048625" cy="142808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460375" lvl="0" indent="-460375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68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#1 (Power Company)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436" y="1447799"/>
            <a:ext cx="8363938" cy="4395049"/>
          </a:xfrm>
        </p:spPr>
        <p:txBody>
          <a:bodyPr>
            <a:normAutofit fontScale="92500" lnSpcReduction="10000"/>
          </a:bodyPr>
          <a:lstStyle/>
          <a:p>
            <a:pPr marL="177800" indent="-177800">
              <a:buNone/>
            </a:pPr>
            <a:r>
              <a:rPr lang="en-GB" sz="2800" b="1" dirty="0">
                <a:latin typeface="+mj-lt"/>
              </a:rPr>
              <a:t>I have written </a:t>
            </a:r>
            <a:r>
              <a:rPr lang="en-GB" sz="2800" b="1" dirty="0">
                <a:solidFill>
                  <a:srgbClr val="00B050"/>
                </a:solidFill>
                <a:latin typeface="+mj-lt"/>
              </a:rPr>
              <a:t>an application to balance the national power generation schedule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800" b="1" dirty="0">
                <a:latin typeface="+mj-lt"/>
              </a:rPr>
              <a:t>… for an energy company. </a:t>
            </a:r>
          </a:p>
          <a:p>
            <a:pPr marL="177800" indent="-177800">
              <a:buNone/>
            </a:pPr>
            <a:endParaRPr lang="en-GB" sz="2800" b="1" dirty="0">
              <a:latin typeface="+mj-lt"/>
            </a:endParaRPr>
          </a:p>
          <a:p>
            <a:pPr marL="177800" indent="-177800">
              <a:buNone/>
            </a:pPr>
            <a:r>
              <a:rPr lang="en-GB" sz="2800" b="1" dirty="0">
                <a:latin typeface="+mj-lt"/>
              </a:rPr>
              <a:t>...</a:t>
            </a:r>
            <a:r>
              <a:rPr lang="en-GB" sz="2800" b="1" dirty="0">
                <a:solidFill>
                  <a:srgbClr val="00B050"/>
                </a:solidFill>
                <a:latin typeface="+mj-lt"/>
              </a:rPr>
              <a:t>the calculation engine was written in F#</a:t>
            </a:r>
            <a:r>
              <a:rPr lang="en-GB" sz="2800" b="1" dirty="0">
                <a:latin typeface="+mj-lt"/>
              </a:rPr>
              <a:t>. </a:t>
            </a:r>
          </a:p>
          <a:p>
            <a:pPr marL="177800" indent="-177800">
              <a:buNone/>
            </a:pPr>
            <a:endParaRPr lang="en-GB" sz="2800" b="1" dirty="0">
              <a:latin typeface="+mj-lt"/>
            </a:endParaRPr>
          </a:p>
          <a:p>
            <a:pPr marL="177800" indent="-177800">
              <a:buNone/>
            </a:pPr>
            <a:r>
              <a:rPr lang="en-GB" sz="2800" b="1" dirty="0">
                <a:latin typeface="+mj-lt"/>
              </a:rPr>
              <a:t>The use of F# to </a:t>
            </a:r>
            <a:r>
              <a:rPr lang="en-GB" sz="2800" b="1" dirty="0">
                <a:solidFill>
                  <a:srgbClr val="00B050"/>
                </a:solidFill>
                <a:latin typeface="+mj-lt"/>
              </a:rPr>
              <a:t>address the complexity at the heart of this application</a:t>
            </a:r>
            <a:r>
              <a:rPr lang="en-GB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b="1" dirty="0">
                <a:latin typeface="+mj-lt"/>
              </a:rPr>
              <a:t>clearly demonstrates a sweet spot for the language … </a:t>
            </a:r>
            <a:r>
              <a:rPr lang="en-GB" sz="2800" b="1" dirty="0">
                <a:solidFill>
                  <a:srgbClr val="00B050"/>
                </a:solidFill>
                <a:latin typeface="+mj-lt"/>
              </a:rPr>
              <a:t>algorithmic analysis of large data sets</a:t>
            </a:r>
            <a:r>
              <a:rPr lang="en-GB" sz="2800" b="1" dirty="0">
                <a:latin typeface="+mj-lt"/>
              </a:rPr>
              <a:t>. </a:t>
            </a:r>
          </a:p>
          <a:p>
            <a:pPr marL="177800" indent="-177800">
              <a:buNone/>
            </a:pPr>
            <a:endParaRPr lang="en-GB" sz="2800" b="1" dirty="0">
              <a:latin typeface="+mj-lt"/>
            </a:endParaRPr>
          </a:p>
          <a:p>
            <a:pPr marL="177800" indent="-177800" algn="r">
              <a:buNone/>
            </a:pPr>
            <a:r>
              <a:rPr lang="en-GB" sz="2800" b="1" dirty="0">
                <a:latin typeface="+mj-lt"/>
              </a:rPr>
              <a:t>Simon Cousins (Eon </a:t>
            </a:r>
            <a:r>
              <a:rPr lang="en-GB" sz="2800" b="1" dirty="0" err="1">
                <a:latin typeface="+mj-lt"/>
              </a:rPr>
              <a:t>Powergen</a:t>
            </a:r>
            <a:r>
              <a:rPr lang="en-GB" sz="2800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646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 #2: Biotech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3533275"/>
          </a:xfrm>
        </p:spPr>
        <p:txBody>
          <a:bodyPr>
            <a:normAutofit fontScale="92500" lnSpcReduction="10000"/>
          </a:bodyPr>
          <a:lstStyle/>
          <a:p>
            <a:pPr marL="177800" indent="-177800">
              <a:buNone/>
            </a:pPr>
            <a:r>
              <a:rPr lang="en-US" sz="2800" b="1" dirty="0">
                <a:latin typeface="+mj-lt"/>
              </a:rPr>
              <a:t>...F# rocks - building algorithms for DNA processing </a:t>
            </a:r>
          </a:p>
          <a:p>
            <a:pPr marL="177800" indent="-177800">
              <a:buNone/>
            </a:pPr>
            <a:r>
              <a:rPr lang="en-US" sz="2800" b="1" dirty="0">
                <a:latin typeface="+mj-lt"/>
              </a:rPr>
              <a:t>  and 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it's like a drug</a:t>
            </a:r>
            <a:r>
              <a:rPr lang="en-US" sz="2800" b="1" dirty="0">
                <a:latin typeface="+mj-lt"/>
              </a:rPr>
              <a:t>. 12-15 at </a:t>
            </a:r>
            <a:r>
              <a:rPr lang="en-US" sz="2800" b="1" dirty="0" err="1">
                <a:latin typeface="+mj-lt"/>
              </a:rPr>
              <a:t>Amyris</a:t>
            </a:r>
            <a:r>
              <a:rPr lang="en-US" sz="2800" b="1" dirty="0">
                <a:latin typeface="+mj-lt"/>
              </a:rPr>
              <a:t> use F#...</a:t>
            </a:r>
          </a:p>
          <a:p>
            <a:pPr marL="177800" indent="-177800">
              <a:buNone/>
            </a:pPr>
            <a:endParaRPr lang="en-US" sz="2800" b="1" dirty="0">
              <a:latin typeface="+mj-lt"/>
            </a:endParaRPr>
          </a:p>
          <a:p>
            <a:pPr marL="177800" indent="-177800">
              <a:buNone/>
            </a:pPr>
            <a:r>
              <a:rPr lang="en-US" sz="2800" b="1" dirty="0">
                <a:latin typeface="+mj-lt"/>
              </a:rPr>
              <a:t>F# has been phenomenally useful.  I would be writing a lot of this in Python otherwise and 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F# is more robust, 20x - 100x faster to run and faster to develop</a:t>
            </a:r>
            <a:r>
              <a:rPr lang="en-US" sz="2800" b="1" dirty="0">
                <a:latin typeface="+mj-lt"/>
              </a:rPr>
              <a:t>. </a:t>
            </a:r>
          </a:p>
          <a:p>
            <a:pPr marL="177800" indent="-177800">
              <a:buNone/>
            </a:pPr>
            <a:endParaRPr lang="en-US" sz="2800" b="1" dirty="0">
              <a:latin typeface="+mj-lt"/>
            </a:endParaRPr>
          </a:p>
          <a:p>
            <a:pPr marL="177800" indent="-177800" algn="r">
              <a:buNone/>
            </a:pPr>
            <a:r>
              <a:rPr lang="en-US" sz="2800" b="1" dirty="0">
                <a:latin typeface="+mj-lt"/>
              </a:rPr>
              <a:t>Darren Platt, </a:t>
            </a:r>
            <a:r>
              <a:rPr lang="en-US" sz="2800" b="1" dirty="0" err="1">
                <a:latin typeface="+mj-lt"/>
              </a:rPr>
              <a:t>Amyris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BioTechnologies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87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 l="3333" t="19690" r="7777" b="19690"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Strongly Typed Numbers?</a:t>
            </a:r>
          </a:p>
        </p:txBody>
      </p:sp>
    </p:spTree>
    <p:extLst>
      <p:ext uri="{BB962C8B-B14F-4D97-AF65-F5344CB8AC3E}">
        <p14:creationId xmlns:p14="http://schemas.microsoft.com/office/powerpoint/2010/main" val="1634738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Units of Measure!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214282" y="1196946"/>
            <a:ext cx="8929718" cy="3061959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let </a:t>
            </a:r>
            <a:r>
              <a:rPr lang="en-GB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EarthMass</a:t>
            </a:r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5.9736e24&lt;kg&gt;</a:t>
            </a:r>
          </a:p>
          <a:p>
            <a:endParaRPr lang="en-GB" b="1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Average between pole and equator radii</a:t>
            </a:r>
          </a:p>
          <a:p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let </a:t>
            </a:r>
            <a:r>
              <a:rPr lang="en-GB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EarthRadius</a:t>
            </a:r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6371.0e3&lt;m&gt;</a:t>
            </a:r>
          </a:p>
          <a:p>
            <a:endParaRPr lang="en-GB" b="1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Gravitational acceleration on surface of Earth </a:t>
            </a:r>
          </a:p>
          <a:p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let g = </a:t>
            </a:r>
            <a:r>
              <a:rPr lang="en-GB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PhysicalConstants.G</a:t>
            </a:r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n-GB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EarthMass</a:t>
            </a:r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/ (</a:t>
            </a:r>
            <a:r>
              <a:rPr lang="en-GB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EarthRadius</a:t>
            </a:r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n-GB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EarthRadius</a:t>
            </a:r>
            <a:r>
              <a:rPr lang="en-GB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GB" b="1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endParaRPr lang="en-GB" b="1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696" r="58209" b="21425"/>
          <a:stretch>
            <a:fillRect/>
          </a:stretch>
        </p:blipFill>
        <p:spPr bwMode="auto">
          <a:xfrm>
            <a:off x="1500166" y="3571876"/>
            <a:ext cx="69516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3071802" y="4786322"/>
            <a:ext cx="3357586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Async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1472" y="1472577"/>
            <a:ext cx="8276314" cy="1550031"/>
          </a:xfrm>
          <a:prstGeom prst="rect">
            <a:avLst/>
          </a:prstGeom>
          <a:solidFill>
            <a:srgbClr val="FFFFFF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endParaRPr lang="en-GB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async { </a:t>
            </a:r>
            <a:r>
              <a:rPr lang="en-GB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let!</a:t>
            </a:r>
            <a:r>
              <a:rPr lang="en-GB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res = &lt;async-event&gt;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...  }</a:t>
            </a:r>
          </a:p>
          <a:p>
            <a:r>
              <a:rPr lang="en-GB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685351" y="505451"/>
            <a:ext cx="3085781" cy="954107"/>
          </a:xfrm>
          <a:prstGeom prst="wedgeRectCallout">
            <a:avLst>
              <a:gd name="adj1" fmla="val -115267"/>
              <a:gd name="adj2" fmla="val 90001"/>
            </a:avLst>
          </a:pr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800" b="1" dirty="0"/>
              <a:t>C# is joining us too!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let! </a:t>
            </a:r>
            <a:r>
              <a:rPr lang="en-GB" sz="2800" b="1" dirty="0">
                <a:solidFill>
                  <a:schemeClr val="tx1"/>
                </a:solidFill>
                <a:sym typeface="Symbol"/>
              </a:rPr>
              <a:t> await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234379" y="3475635"/>
            <a:ext cx="3692679" cy="2246769"/>
          </a:xfrm>
          <a:prstGeom prst="wedgeRectCallout">
            <a:avLst>
              <a:gd name="adj1" fmla="val -49236"/>
              <a:gd name="adj2" fmla="val -91131"/>
            </a:avLst>
          </a:pr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 to a GUI Event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 to a Timer Callback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 to a Query Response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 to a HTTP Response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 to a Web Service Response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 to a Disk I/O Completion</a:t>
            </a:r>
          </a:p>
          <a:p>
            <a:pPr algn="ctr"/>
            <a:r>
              <a:rPr lang="en-GB" sz="2000" b="1" dirty="0"/>
              <a:t>Agent r</a:t>
            </a:r>
            <a:r>
              <a:rPr lang="en-GB" sz="2000" b="1" dirty="0">
                <a:solidFill>
                  <a:schemeClr val="tx1"/>
                </a:solidFill>
              </a:rPr>
              <a:t>eacts to Message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9436" y="1447799"/>
            <a:ext cx="8363938" cy="44319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77999"/>
              </p:ext>
            </p:extLst>
          </p:nvPr>
        </p:nvGraphicFramePr>
        <p:xfrm>
          <a:off x="214282" y="785796"/>
          <a:ext cx="8929718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6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 t="36979" r="67254" b="23855"/>
          <a:stretch>
            <a:fillRect/>
          </a:stretch>
        </p:blipFill>
        <p:spPr bwMode="auto">
          <a:xfrm>
            <a:off x="1842571" y="1311967"/>
            <a:ext cx="5438157" cy="459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7512885" y="3863339"/>
            <a:ext cx="1174682" cy="523220"/>
          </a:xfrm>
          <a:prstGeom prst="wedgeRectCallout">
            <a:avLst>
              <a:gd name="adj1" fmla="val -155316"/>
              <a:gd name="adj2" fmla="val 155183"/>
            </a:avLst>
          </a:pr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800" b="1" dirty="0"/>
              <a:t>Await</a:t>
            </a:r>
            <a:r>
              <a:rPr lang="en-GB" sz="2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81949" y="3307400"/>
            <a:ext cx="1174682" cy="523220"/>
          </a:xfrm>
          <a:prstGeom prst="wedgeRectCallout">
            <a:avLst>
              <a:gd name="adj1" fmla="val -155316"/>
              <a:gd name="adj2" fmla="val 155183"/>
            </a:avLst>
          </a:pr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800" b="1" dirty="0"/>
              <a:t>Await</a:t>
            </a:r>
            <a:r>
              <a:rPr lang="en-GB" sz="2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64648" y="2120397"/>
            <a:ext cx="1174682" cy="523220"/>
          </a:xfrm>
          <a:prstGeom prst="wedgeRectCallout">
            <a:avLst>
              <a:gd name="adj1" fmla="val -155316"/>
              <a:gd name="adj2" fmla="val 155183"/>
            </a:avLst>
          </a:pr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800" b="1" dirty="0"/>
              <a:t>Await</a:t>
            </a:r>
            <a:r>
              <a:rPr lang="en-GB" sz="2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GB" sz="4000" dirty="0"/>
              <a:t>F# example: Serving 50,000+ simultaneous TCP connections with ~10 threads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/>
          <a:srcRect l="2430" t="53245" r="22211" b="36509"/>
          <a:stretch>
            <a:fillRect/>
          </a:stretch>
        </p:blipFill>
        <p:spPr bwMode="auto">
          <a:xfrm>
            <a:off x="590261" y="5670625"/>
            <a:ext cx="7970331" cy="8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Proposition 1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The world is information-rich</a:t>
            </a:r>
          </a:p>
        </p:txBody>
      </p:sp>
    </p:spTree>
    <p:extLst>
      <p:ext uri="{BB962C8B-B14F-4D97-AF65-F5344CB8AC3E}">
        <p14:creationId xmlns:p14="http://schemas.microsoft.com/office/powerpoint/2010/main" val="17340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8" t="24646" r="19220" b="4173"/>
          <a:stretch/>
        </p:blipFill>
        <p:spPr bwMode="auto">
          <a:xfrm>
            <a:off x="1650670" y="1443633"/>
            <a:ext cx="6210796" cy="4517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4676945" y="260648"/>
            <a:ext cx="3206391" cy="1323439"/>
          </a:xfrm>
          <a:prstGeom prst="wedgeRectCallout">
            <a:avLst>
              <a:gd name="adj1" fmla="val -37559"/>
              <a:gd name="adj2" fmla="val 58009"/>
            </a:avLst>
          </a:prstGeom>
          <a:solidFill>
            <a:schemeClr val="tx2">
              <a:lumMod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Interested in </a:t>
            </a:r>
            <a:r>
              <a:rPr lang="en-GB" sz="2000" b="1" dirty="0" err="1">
                <a:solidFill>
                  <a:prstClr val="white"/>
                </a:solidFill>
              </a:rPr>
              <a:t>async</a:t>
            </a:r>
            <a:r>
              <a:rPr lang="en-GB" sz="2000" b="1" dirty="0">
                <a:solidFill>
                  <a:prstClr val="white"/>
                </a:solidFill>
              </a:rPr>
              <a:t>/parallel?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Expert F# 2007</a:t>
            </a:r>
          </a:p>
          <a:p>
            <a:pPr algn="ctr"/>
            <a:r>
              <a:rPr lang="en-GB" sz="2000" b="1" dirty="0">
                <a:solidFill>
                  <a:prstClr val="white"/>
                </a:solidFill>
              </a:rPr>
              <a:t>PADL 2011</a:t>
            </a:r>
          </a:p>
        </p:txBody>
      </p:sp>
    </p:spTree>
    <p:extLst>
      <p:ext uri="{BB962C8B-B14F-4D97-AF65-F5344CB8AC3E}">
        <p14:creationId xmlns:p14="http://schemas.microsoft.com/office/powerpoint/2010/main" val="273187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24532" r="17519"/>
          <a:stretch/>
        </p:blipFill>
        <p:spPr bwMode="auto">
          <a:xfrm>
            <a:off x="1187624" y="1412776"/>
            <a:ext cx="6677512" cy="5055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526379" y="188640"/>
            <a:ext cx="3496791" cy="1323439"/>
          </a:xfrm>
          <a:prstGeom prst="wedgeRectCallout">
            <a:avLst>
              <a:gd name="adj1" fmla="val -62817"/>
              <a:gd name="adj2" fmla="val 46232"/>
            </a:avLst>
          </a:prstGeom>
          <a:solidFill>
            <a:schemeClr val="tx2">
              <a:lumMod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Interested in units of measure?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Kennedy, WMM 2008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search for “</a:t>
            </a:r>
            <a:r>
              <a:rPr lang="en-GB" sz="2000" b="1" dirty="0" err="1">
                <a:solidFill>
                  <a:schemeClr val="bg1"/>
                </a:solidFill>
              </a:rPr>
              <a:t>kennedy</a:t>
            </a:r>
            <a:r>
              <a:rPr lang="en-GB" sz="2000" b="1" dirty="0">
                <a:solidFill>
                  <a:schemeClr val="bg1"/>
                </a:solidFill>
              </a:rPr>
              <a:t> units”</a:t>
            </a:r>
          </a:p>
        </p:txBody>
      </p:sp>
    </p:spTree>
    <p:extLst>
      <p:ext uri="{BB962C8B-B14F-4D97-AF65-F5344CB8AC3E}">
        <p14:creationId xmlns:p14="http://schemas.microsoft.com/office/powerpoint/2010/main" val="247110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Part #2 – Functional Programming Meets Information Rich World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solidFill>
                <a:srgbClr val="A2998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548680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32240" y="5733256"/>
            <a:ext cx="18722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34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30" y="1557085"/>
            <a:ext cx="8382000" cy="4902881"/>
          </a:xfrm>
        </p:spPr>
        <p:txBody>
          <a:bodyPr/>
          <a:lstStyle/>
          <a:p>
            <a:r>
              <a:rPr lang="en-GB" sz="5400" dirty="0"/>
              <a:t>A Coding Challenge</a:t>
            </a:r>
            <a:br>
              <a:rPr lang="en-GB" sz="5400" dirty="0"/>
            </a:br>
            <a:br>
              <a:rPr lang="en-GB" sz="5400" dirty="0"/>
            </a:br>
            <a:r>
              <a:rPr lang="en-GB" sz="3200" dirty="0">
                <a:solidFill>
                  <a:schemeClr val="tx1"/>
                </a:solidFill>
              </a:rPr>
              <a:t>Task #1: The names of the Amino Acids, as data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Task #2: A Chemical Elements Class Library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Task #3: Repeat for all Sciences, Sports, Businesses, …</a:t>
            </a:r>
            <a:br>
              <a:rPr lang="en-GB" sz="5400" dirty="0"/>
            </a:b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996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Language Integrated Web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482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" name="Folded Corner 3"/>
          <p:cNvSpPr/>
          <p:nvPr/>
        </p:nvSpPr>
        <p:spPr bwMode="auto">
          <a:xfrm>
            <a:off x="233964" y="77670"/>
            <a:ext cx="6673516" cy="6122547"/>
          </a:xfrm>
          <a:prstGeom prst="foldedCorner">
            <a:avLst>
              <a:gd name="adj" fmla="val 8481"/>
            </a:avLst>
          </a:prstGeom>
          <a:solidFill>
            <a:srgbClr val="F6AE1E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Freebase.fsx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Example of reading from freebase.com in F#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by Jomo Fisher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#r "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System.Runtime.Serialization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#r "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System.ServiceModel.Web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#r "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System.Web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#r "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System.Xml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System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System.IO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System.Net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System.Text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System.Web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System.Security.Authentication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open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System.Runtime.Serialization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[&lt;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DataContract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 Result&lt;'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TResult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= {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[&lt;field: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DataMember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(Name="code") 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Code:string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[&lt;field: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DataMember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(Name="result") 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Result:'TResult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[&lt;field: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DataMember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(Name="message") 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Message:string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[&lt;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DataContract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ChemicalElement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{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[&lt;field: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DataMember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(Name="name") 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Name:string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[&lt;field: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DataMember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(Name="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boiling_point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") 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BoilingPoint:string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[&lt;field: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DataMember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(Name="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atomic_mass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") &gt;]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AtomicMass:string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 </a:t>
            </a:r>
          </a:p>
        </p:txBody>
      </p:sp>
      <p:sp>
        <p:nvSpPr>
          <p:cNvPr id="5" name="Folded Corner 4"/>
          <p:cNvSpPr/>
          <p:nvPr/>
        </p:nvSpPr>
        <p:spPr bwMode="auto">
          <a:xfrm>
            <a:off x="2072661" y="610080"/>
            <a:ext cx="6673516" cy="6122547"/>
          </a:xfrm>
          <a:prstGeom prst="foldedCorner">
            <a:avLst>
              <a:gd name="adj" fmla="val 8481"/>
            </a:avLst>
          </a:prstGeom>
          <a:solidFill>
            <a:srgbClr val="F6AE1E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let Query&lt;'T&gt;(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query:string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: 'T =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query =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query.Replace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("'","\"")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queryUrl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sprintf "http://api.freebase.com/api/service/mqlread?query=%s" "{\"query\":"+query+"}"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request :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HttpWebRequest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downcast WebRequest.Create(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queryUrl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request.Method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&lt;- "GET"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request.ContentType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&lt;- "application/x-www-form-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urlencoded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response =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request.GetResponse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result =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try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use reader = new StreamReader(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response.GetResponseStream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reader.ReadToEnd();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finally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response.Close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data =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Encoding.Unicode.GetBytes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(result);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stream = new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MemoryStream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stream.Write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(data, 0, data.Length);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stream.Position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&lt;- 0L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ser =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Json.DataContractJsonSerializer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(typeof&lt;Result&lt;'T&gt;&gt;)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let result =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ser.ReadObject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(stream) :?&gt; Result&lt;'T&gt;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if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result.Code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&lt;&gt;"/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api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/status/ok" then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raise (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InvalidOperationException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result.Message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else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result.Result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let elements = Query&lt;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ChemicalElement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array&gt;("[{'type':'/chemistry/chemical_element','name':null,'boiling_point':null,'atomic_mass':null}]")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elements |&gt; </a:t>
            </a:r>
            <a:r>
              <a:rPr lang="en-GB" sz="1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Array.iter</a:t>
            </a:r>
            <a:r>
              <a:rPr lang="en-GB" sz="1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(fun element-&gt;printfn "%A" element) 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5829627" y="627221"/>
            <a:ext cx="3063834" cy="1077214"/>
          </a:xfrm>
          <a:prstGeom prst="wedgeRectCallout">
            <a:avLst>
              <a:gd name="adj1" fmla="val -27307"/>
              <a:gd name="adj2" fmla="val -5054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How would we do this today?</a:t>
            </a:r>
          </a:p>
        </p:txBody>
      </p:sp>
    </p:spTree>
    <p:extLst>
      <p:ext uri="{BB962C8B-B14F-4D97-AF65-F5344CB8AC3E}">
        <p14:creationId xmlns:p14="http://schemas.microsoft.com/office/powerpoint/2010/main" val="10847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2" y="1510349"/>
            <a:ext cx="8382000" cy="3656386"/>
          </a:xfrm>
        </p:spPr>
        <p:txBody>
          <a:bodyPr/>
          <a:lstStyle/>
          <a:p>
            <a:pPr algn="ctr"/>
            <a:r>
              <a:rPr lang="en-GB" b="1" dirty="0"/>
              <a:t>Note: F# still contains no data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Open architecture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You can write your own type provider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983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6" y="381000"/>
            <a:ext cx="7695823" cy="44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Language Integrated Data Market Directory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571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6"/>
            <a:ext cx="8086952" cy="1785104"/>
          </a:xfrm>
        </p:spPr>
        <p:txBody>
          <a:bodyPr/>
          <a:lstStyle/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r>
              <a:rPr lang="nb-NO" sz="2000" dirty="0">
                <a:solidFill>
                  <a:srgbClr val="0070C0"/>
                </a:solidFill>
                <a:latin typeface="Consolas"/>
              </a:rPr>
              <a:t>type</a:t>
            </a:r>
            <a:r>
              <a:rPr lang="nb-NO" sz="2000" dirty="0">
                <a:latin typeface="Consolas"/>
              </a:rPr>
              <a:t> Netflix = ODataService&lt;</a:t>
            </a:r>
            <a:r>
              <a:rPr lang="nb-NO" sz="2000" dirty="0">
                <a:solidFill>
                  <a:srgbClr val="00B050"/>
                </a:solidFill>
                <a:latin typeface="Consolas"/>
              </a:rPr>
              <a:t>"http://odata.netflix.com"</a:t>
            </a:r>
            <a:r>
              <a:rPr lang="nb-NO" sz="2000" dirty="0">
                <a:latin typeface="Consolas"/>
              </a:rPr>
              <a:t>&gt;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5012321" y="4379284"/>
            <a:ext cx="2198250" cy="1402772"/>
          </a:xfrm>
          <a:prstGeom prst="wedgeRectCallout">
            <a:avLst>
              <a:gd name="adj1" fmla="val -74995"/>
              <a:gd name="adj2" fmla="val -62016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Fluent, Typed Access To </a:t>
            </a:r>
            <a:r>
              <a:rPr lang="en-GB" sz="2400" b="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OData</a:t>
            </a:r>
            <a:endParaRPr lang="en-GB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Proposition 2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Modern applications are 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information-rich</a:t>
            </a:r>
          </a:p>
        </p:txBody>
      </p:sp>
    </p:spTree>
    <p:extLst>
      <p:ext uri="{BB962C8B-B14F-4D97-AF65-F5344CB8AC3E}">
        <p14:creationId xmlns:p14="http://schemas.microsoft.com/office/powerpoint/2010/main" val="5762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6"/>
            <a:ext cx="9686463" cy="1846659"/>
          </a:xfrm>
        </p:spPr>
        <p:txBody>
          <a:bodyPr/>
          <a:lstStyle/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r>
              <a:rPr lang="nb-NO" sz="2000" dirty="0">
                <a:solidFill>
                  <a:srgbClr val="0070C0"/>
                </a:solidFill>
                <a:latin typeface="Consolas"/>
              </a:rPr>
              <a:t>type</a:t>
            </a:r>
            <a:r>
              <a:rPr lang="nb-NO" sz="2000" dirty="0">
                <a:latin typeface="Consolas"/>
              </a:rPr>
              <a:t> SQL = SqlDataConnection&lt;</a:t>
            </a:r>
            <a:r>
              <a:rPr lang="nb-NO" sz="2000" dirty="0">
                <a:solidFill>
                  <a:srgbClr val="00B050"/>
                </a:solidFill>
                <a:latin typeface="Consolas"/>
              </a:rPr>
              <a:t>"Server='.\\SQLEXPRESS'.."</a:t>
            </a:r>
            <a:r>
              <a:rPr lang="nb-NO" sz="2000" dirty="0">
                <a:latin typeface="Consolas"/>
              </a:rPr>
              <a:t>&gt;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5012321" y="4379284"/>
            <a:ext cx="2198250" cy="1402772"/>
          </a:xfrm>
          <a:prstGeom prst="wedgeRectCallout">
            <a:avLst>
              <a:gd name="adj1" fmla="val -51833"/>
              <a:gd name="adj2" fmla="val -110905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Fluent, Typed Access To SQL</a:t>
            </a:r>
          </a:p>
        </p:txBody>
      </p:sp>
    </p:spTree>
    <p:extLst>
      <p:ext uri="{BB962C8B-B14F-4D97-AF65-F5344CB8AC3E}">
        <p14:creationId xmlns:p14="http://schemas.microsoft.com/office/powerpoint/2010/main" val="28203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6"/>
            <a:ext cx="8086952" cy="1785104"/>
          </a:xfrm>
        </p:spPr>
        <p:txBody>
          <a:bodyPr/>
          <a:lstStyle/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endParaRPr lang="nb-NO" sz="2000" dirty="0">
              <a:solidFill>
                <a:schemeClr val="bg2"/>
              </a:solidFill>
              <a:latin typeface="Consolas"/>
            </a:endParaRPr>
          </a:p>
          <a:p>
            <a:r>
              <a:rPr lang="nb-NO" sz="2000" dirty="0">
                <a:solidFill>
                  <a:srgbClr val="0070C0"/>
                </a:solidFill>
                <a:latin typeface="Consolas"/>
              </a:rPr>
              <a:t>type</a:t>
            </a:r>
            <a:r>
              <a:rPr lang="nb-NO" sz="2000" dirty="0">
                <a:latin typeface="Consolas"/>
              </a:rPr>
              <a:t> EmeaSite = SharePointSite&lt;</a:t>
            </a:r>
            <a:r>
              <a:rPr lang="nb-NO" sz="2000" dirty="0">
                <a:solidFill>
                  <a:srgbClr val="00B050"/>
                </a:solidFill>
                <a:latin typeface="Consolas"/>
              </a:rPr>
              <a:t>"http://myemea/"</a:t>
            </a:r>
            <a:r>
              <a:rPr lang="nb-NO" sz="2000" dirty="0">
                <a:latin typeface="Consolas"/>
              </a:rPr>
              <a:t>&gt;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5012321" y="3855028"/>
            <a:ext cx="2198250" cy="1402772"/>
          </a:xfrm>
          <a:prstGeom prst="wedgeRectCallout">
            <a:avLst>
              <a:gd name="adj1" fmla="val -74995"/>
              <a:gd name="adj2" fmla="val -62016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Fluent, Typed Access To SharePoint Lists</a:t>
            </a:r>
          </a:p>
        </p:txBody>
      </p:sp>
    </p:spTree>
    <p:extLst>
      <p:ext uri="{BB962C8B-B14F-4D97-AF65-F5344CB8AC3E}">
        <p14:creationId xmlns:p14="http://schemas.microsoft.com/office/powerpoint/2010/main" val="42810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30" y="2327374"/>
            <a:ext cx="8382000" cy="4487382"/>
          </a:xfrm>
        </p:spPr>
        <p:txBody>
          <a:bodyPr/>
          <a:lstStyle/>
          <a:p>
            <a:r>
              <a:rPr lang="en-GB" sz="5400" b="1" dirty="0">
                <a:solidFill>
                  <a:srgbClr val="FFFF00"/>
                </a:solidFill>
              </a:rPr>
              <a:t>Type Providers </a:t>
            </a:r>
            <a:r>
              <a:rPr lang="en-GB" sz="5400" dirty="0">
                <a:solidFill>
                  <a:schemeClr val="tx1"/>
                </a:solidFill>
              </a:rPr>
              <a:t>+</a:t>
            </a:r>
            <a:r>
              <a:rPr lang="en-GB" sz="5400" b="1" dirty="0">
                <a:solidFill>
                  <a:srgbClr val="FFFF00"/>
                </a:solidFill>
              </a:rPr>
              <a:t> LINQ</a:t>
            </a:r>
            <a:br>
              <a:rPr lang="en-GB" sz="5400" b="1" dirty="0">
                <a:solidFill>
                  <a:srgbClr val="FFFF00"/>
                </a:solidFill>
              </a:rPr>
            </a:br>
            <a:r>
              <a:rPr lang="en-GB" sz="5400" dirty="0"/>
              <a:t>= </a:t>
            </a:r>
            <a:br>
              <a:rPr lang="en-GB" sz="5400" dirty="0"/>
            </a:br>
            <a:r>
              <a:rPr lang="en-GB" sz="5400" b="1" dirty="0">
                <a:solidFill>
                  <a:srgbClr val="FFFF00"/>
                </a:solidFill>
              </a:rPr>
              <a:t>Language Integrated Data and Services</a:t>
            </a:r>
            <a:br>
              <a:rPr lang="en-GB" sz="5400" b="1" dirty="0">
                <a:solidFill>
                  <a:srgbClr val="FFFF00"/>
                </a:solidFill>
              </a:rPr>
            </a:br>
            <a:br>
              <a:rPr lang="en-GB" sz="5400" dirty="0"/>
            </a:br>
            <a:endParaRPr lang="en-GB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F# Futures: Queries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5"/>
            <a:ext cx="8086952" cy="2084994"/>
          </a:xfrm>
        </p:spPr>
        <p:txBody>
          <a:bodyPr/>
          <a:lstStyle/>
          <a:p>
            <a:endParaRPr lang="en-GB" dirty="0">
              <a:latin typeface="Consolas"/>
            </a:endParaRPr>
          </a:p>
          <a:p>
            <a:r>
              <a:rPr lang="en-GB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avatarTitles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= 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query {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netflix.Titles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 (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t.Name.Contains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>
                <a:solidFill>
                  <a:srgbClr val="800000"/>
                </a:solidFill>
                <a:latin typeface="Consolas"/>
              </a:rPr>
              <a:t>"Avatar"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) </a:t>
            </a: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select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 t }   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8664183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F# Futures: Queries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5"/>
            <a:ext cx="8086952" cy="2454326"/>
          </a:xfrm>
        </p:spPr>
        <p:txBody>
          <a:bodyPr/>
          <a:lstStyle/>
          <a:p>
            <a:r>
              <a:rPr lang="en-GB" dirty="0">
                <a:latin typeface="Consolas"/>
              </a:rPr>
              <a:t> </a:t>
            </a:r>
          </a:p>
          <a:p>
            <a:r>
              <a:rPr lang="en-GB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avatarTitles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= 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query {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netflix.Titles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 (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t.Name.Contains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>
                <a:solidFill>
                  <a:srgbClr val="800000"/>
                </a:solidFill>
                <a:latin typeface="Consolas"/>
              </a:rPr>
              <a:t>"Avatar"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GB" dirty="0">
                <a:solidFill>
                  <a:srgbClr val="0000FF"/>
                </a:solidFill>
                <a:latin typeface="Consolas"/>
              </a:rPr>
              <a:t>             </a:t>
            </a:r>
            <a:r>
              <a:rPr lang="en-GB" dirty="0" err="1">
                <a:solidFill>
                  <a:srgbClr val="0000FF"/>
                </a:solidFill>
                <a:latin typeface="Consolas"/>
              </a:rPr>
              <a:t>sortBy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t.Name</a:t>
            </a:r>
            <a:endParaRPr lang="en-GB" dirty="0">
              <a:solidFill>
                <a:prstClr val="black"/>
              </a:solidFill>
              <a:latin typeface="Consolas"/>
            </a:endParaRP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select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 t  } 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4270639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/>
              <a:t># Futures: </a:t>
            </a:r>
            <a:r>
              <a:rPr lang="en-GB" dirty="0"/>
              <a:t>Queries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8"/>
            <a:ext cx="8086952" cy="2823658"/>
          </a:xfrm>
        </p:spPr>
        <p:txBody>
          <a:bodyPr/>
          <a:lstStyle/>
          <a:p>
            <a:r>
              <a:rPr lang="en-GB" dirty="0">
                <a:latin typeface="Consolas"/>
              </a:rPr>
              <a:t> </a:t>
            </a:r>
          </a:p>
          <a:p>
            <a:r>
              <a:rPr lang="en-GB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avatarTitles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= 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query {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netflix.Titles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 (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t.Name.Contains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>
                <a:solidFill>
                  <a:srgbClr val="800000"/>
                </a:solidFill>
                <a:latin typeface="Consolas"/>
              </a:rPr>
              <a:t>"Avatar"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 err="1">
                <a:solidFill>
                  <a:srgbClr val="0000FF"/>
                </a:solidFill>
                <a:latin typeface="Consolas"/>
              </a:rPr>
              <a:t>sortBy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nsolas"/>
              </a:rPr>
              <a:t>t.Name</a:t>
            </a:r>
            <a:endParaRPr lang="en-GB" dirty="0">
              <a:solidFill>
                <a:prstClr val="black"/>
              </a:solidFill>
              <a:latin typeface="Consolas"/>
            </a:endParaRP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select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 t</a:t>
            </a:r>
          </a:p>
          <a:p>
            <a:r>
              <a:rPr lang="en-GB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en-GB" dirty="0">
                <a:solidFill>
                  <a:srgbClr val="0000FF"/>
                </a:solidFill>
                <a:latin typeface="Consolas"/>
              </a:rPr>
              <a:t>take</a:t>
            </a:r>
            <a:r>
              <a:rPr lang="en-GB" dirty="0">
                <a:solidFill>
                  <a:prstClr val="black"/>
                </a:solidFill>
                <a:latin typeface="Consolas"/>
              </a:rPr>
              <a:t> 100 } 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674409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09398"/>
          </a:xfrm>
        </p:spPr>
        <p:txBody>
          <a:bodyPr/>
          <a:lstStyle/>
          <a:p>
            <a:r>
              <a:rPr lang="en-US" dirty="0"/>
              <a:t>Type Providers: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9436" y="1447800"/>
            <a:ext cx="8363937" cy="5860066"/>
          </a:xfrm>
        </p:spPr>
        <p:txBody>
          <a:bodyPr/>
          <a:lstStyle/>
          <a:p>
            <a:r>
              <a:rPr lang="en-US" dirty="0"/>
              <a:t>…web data</a:t>
            </a:r>
          </a:p>
          <a:p>
            <a:r>
              <a:rPr lang="en-US" dirty="0"/>
              <a:t>…data markets</a:t>
            </a:r>
          </a:p>
          <a:p>
            <a:r>
              <a:rPr lang="en-US" dirty="0"/>
              <a:t>…network management</a:t>
            </a:r>
          </a:p>
          <a:p>
            <a:r>
              <a:rPr lang="en-US" dirty="0"/>
              <a:t>…a spreadsheet</a:t>
            </a:r>
          </a:p>
          <a:p>
            <a:r>
              <a:rPr lang="en-US" dirty="0"/>
              <a:t>…web services</a:t>
            </a:r>
          </a:p>
          <a:p>
            <a:r>
              <a:rPr lang="en-US" dirty="0"/>
              <a:t>…CRM data</a:t>
            </a:r>
          </a:p>
          <a:p>
            <a:r>
              <a:rPr lang="en-US" dirty="0"/>
              <a:t>…social data</a:t>
            </a:r>
          </a:p>
          <a:p>
            <a:r>
              <a:rPr lang="en-US" dirty="0"/>
              <a:t>…SQL data</a:t>
            </a:r>
          </a:p>
          <a:p>
            <a:r>
              <a:rPr lang="en-US" dirty="0"/>
              <a:t>…XML data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5724128" y="2819423"/>
            <a:ext cx="2377855" cy="1569656"/>
          </a:xfrm>
          <a:prstGeom prst="wedgeRectCallout">
            <a:avLst>
              <a:gd name="adj1" fmla="val -27307"/>
              <a:gd name="adj2" fmla="val -50546"/>
            </a:avLst>
          </a:prstGeom>
          <a:solidFill>
            <a:srgbClr val="429A1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without </a:t>
            </a:r>
            <a:r>
              <a:rPr lang="en-GB" sz="3200" dirty="0">
                <a:solidFill>
                  <a:srgbClr val="FFFFFF"/>
                </a:solidFill>
                <a:latin typeface="Calibri" pitchFamily="34" charset="0"/>
              </a:rPr>
              <a:t>explicit</a:t>
            </a: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Calibri" pitchFamily="34" charset="0"/>
              </a:rPr>
              <a:t>codegen</a:t>
            </a:r>
            <a:endParaRPr lang="en-GB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5724128" y="1600226"/>
            <a:ext cx="2377855" cy="1077214"/>
          </a:xfrm>
          <a:prstGeom prst="wedgeRectCallout">
            <a:avLst>
              <a:gd name="adj1" fmla="val -27307"/>
              <a:gd name="adj2" fmla="val -50546"/>
            </a:avLst>
          </a:prstGeom>
          <a:solidFill>
            <a:srgbClr val="429A1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strongly typed</a:t>
            </a:r>
            <a:endParaRPr lang="en-GB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724128" y="4573196"/>
            <a:ext cx="2377855" cy="1077214"/>
          </a:xfrm>
          <a:prstGeom prst="wedgeRectCallout">
            <a:avLst>
              <a:gd name="adj1" fmla="val -27307"/>
              <a:gd name="adj2" fmla="val -50546"/>
            </a:avLst>
          </a:prstGeom>
          <a:solidFill>
            <a:srgbClr val="429A1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extensible, open</a:t>
            </a:r>
            <a:endParaRPr lang="en-GB" sz="3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Providers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76" y="1304546"/>
            <a:ext cx="8086952" cy="4214359"/>
          </a:xfrm>
        </p:spPr>
        <p:txBody>
          <a:bodyPr/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chemeClr val="bg1"/>
              </a:solidFill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chemeClr val="bg1"/>
              </a:solidFill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/>
                </a:solidFill>
              </a:rPr>
              <a:t>type </a:t>
            </a:r>
            <a:r>
              <a:rPr lang="en-GB" sz="1800" dirty="0" err="1">
                <a:solidFill>
                  <a:schemeClr val="bg1"/>
                </a:solidFill>
              </a:rPr>
              <a:t>ITypeProvider</a:t>
            </a:r>
            <a:r>
              <a:rPr lang="en-GB" sz="1800" dirty="0">
                <a:solidFill>
                  <a:schemeClr val="bg1"/>
                </a:solidFill>
              </a:rPr>
              <a:t> ~=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chemeClr val="bg1"/>
              </a:solidFill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rgbClr val="00B050"/>
                </a:solidFill>
              </a:rPr>
              <a:t>   // Static semantics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r>
              <a:rPr lang="en-GB" sz="1800" dirty="0" err="1">
                <a:solidFill>
                  <a:schemeClr val="bg1"/>
                </a:solidFill>
              </a:rPr>
              <a:t>GetType</a:t>
            </a:r>
            <a:r>
              <a:rPr lang="en-GB" sz="1800" dirty="0">
                <a:solidFill>
                  <a:schemeClr val="bg1"/>
                </a:solidFill>
              </a:rPr>
              <a:t> : string -&gt; Type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/>
                </a:solidFill>
              </a:rPr>
              <a:t>      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rgbClr val="00B050"/>
                </a:solidFill>
              </a:rPr>
              <a:t>   // Erasure of static semantics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r>
              <a:rPr lang="en-GB" sz="1800" dirty="0" err="1">
                <a:solidFill>
                  <a:schemeClr val="bg1"/>
                </a:solidFill>
              </a:rPr>
              <a:t>GetErasedType</a:t>
            </a:r>
            <a:r>
              <a:rPr lang="en-GB" sz="1800" dirty="0">
                <a:solidFill>
                  <a:schemeClr val="bg1"/>
                </a:solidFill>
              </a:rPr>
              <a:t> : Type -&gt; Type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/>
                </a:solidFill>
              </a:rPr>
              <a:t>      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rgbClr val="00B050"/>
                </a:solidFill>
              </a:rPr>
              <a:t>   // Dynamic semantics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  <a:r>
              <a:rPr lang="en-GB" sz="1800" dirty="0" err="1">
                <a:solidFill>
                  <a:schemeClr val="bg1"/>
                </a:solidFill>
              </a:rPr>
              <a:t>GetErasedExpression</a:t>
            </a:r>
            <a:r>
              <a:rPr lang="en-GB" sz="1800" dirty="0">
                <a:solidFill>
                  <a:schemeClr val="bg1"/>
                </a:solidFill>
              </a:rPr>
              <a:t> : Method * Parameters[] -&gt; Expression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chemeClr val="bg1"/>
              </a:solidFill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 // Schema change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 Invalidate : </a:t>
            </a:r>
            <a:r>
              <a:rPr lang="en-GB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IEvent</a:t>
            </a: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&lt;unit&gt;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 // Exploration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 </a:t>
            </a:r>
            <a:r>
              <a:rPr lang="en-GB" sz="1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GetTypes</a:t>
            </a: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: unit -&gt; Type[] 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4914990" y="83980"/>
            <a:ext cx="3806977" cy="2554541"/>
          </a:xfrm>
          <a:prstGeom prst="wedgeRectCallout">
            <a:avLst>
              <a:gd name="adj1" fmla="val -62716"/>
              <a:gd name="adj2" fmla="val 37975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~50+ lines to implement</a:t>
            </a:r>
          </a:p>
          <a:p>
            <a:pPr marL="457200" indent="-457200" defTabSz="91409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 information sources into the .NET type system</a:t>
            </a:r>
          </a:p>
        </p:txBody>
      </p:sp>
    </p:spTree>
    <p:extLst>
      <p:ext uri="{BB962C8B-B14F-4D97-AF65-F5344CB8AC3E}">
        <p14:creationId xmlns:p14="http://schemas.microsoft.com/office/powerpoint/2010/main" val="27283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7955" y="730061"/>
            <a:ext cx="8382000" cy="548457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Summary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The world is information rich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Our programming needs to be information-rich too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The Type Provider Manifesto? 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Consume anything! Directly!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Strongly typed! No walls!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635896" y="6453336"/>
            <a:ext cx="5508104" cy="404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4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6453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In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3752203"/>
              </p:ext>
            </p:extLst>
          </p:nvPr>
        </p:nvGraphicFramePr>
        <p:xfrm>
          <a:off x="395536" y="1412776"/>
          <a:ext cx="8382000" cy="394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35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Proposition 3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Our languages are information-sparse</a:t>
            </a:r>
          </a:p>
        </p:txBody>
      </p:sp>
    </p:spTree>
    <p:extLst>
      <p:ext uri="{BB962C8B-B14F-4D97-AF65-F5344CB8AC3E}">
        <p14:creationId xmlns:p14="http://schemas.microsoft.com/office/powerpoint/2010/main" val="18325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254375"/>
            <a:ext cx="8382000" cy="609600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6104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Proposition 4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This is a problem</a:t>
            </a:r>
          </a:p>
        </p:txBody>
      </p:sp>
    </p:spTree>
    <p:extLst>
      <p:ext uri="{BB962C8B-B14F-4D97-AF65-F5344CB8AC3E}">
        <p14:creationId xmlns:p14="http://schemas.microsoft.com/office/powerpoint/2010/main" val="33548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The future of F# is 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about fixing this </a:t>
            </a:r>
          </a:p>
        </p:txBody>
      </p:sp>
    </p:spTree>
    <p:extLst>
      <p:ext uri="{BB962C8B-B14F-4D97-AF65-F5344CB8AC3E}">
        <p14:creationId xmlns:p14="http://schemas.microsoft.com/office/powerpoint/2010/main" val="2621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30" y="2327375"/>
            <a:ext cx="8382000" cy="2243691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The magic we’re adding to F# is called </a:t>
            </a:r>
            <a:r>
              <a:rPr lang="en-GB" sz="4400" b="1" dirty="0">
                <a:solidFill>
                  <a:srgbClr val="00B050"/>
                </a:solidFill>
              </a:rPr>
              <a:t>Type Providers</a:t>
            </a:r>
          </a:p>
        </p:txBody>
      </p:sp>
    </p:spTree>
    <p:extLst>
      <p:ext uri="{BB962C8B-B14F-4D97-AF65-F5344CB8AC3E}">
        <p14:creationId xmlns:p14="http://schemas.microsoft.com/office/powerpoint/2010/main" val="12644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30" y="2327374"/>
            <a:ext cx="8382000" cy="4487382"/>
          </a:xfrm>
        </p:spPr>
        <p:txBody>
          <a:bodyPr/>
          <a:lstStyle/>
          <a:p>
            <a:r>
              <a:rPr lang="en-GB" sz="4400" b="1" dirty="0">
                <a:solidFill>
                  <a:srgbClr val="00B050"/>
                </a:solidFill>
              </a:rPr>
              <a:t>Type Providers</a:t>
            </a:r>
            <a:r>
              <a:rPr lang="en-GB" sz="4400" b="1" dirty="0">
                <a:solidFill>
                  <a:srgbClr val="0070C0"/>
                </a:solidFill>
              </a:rPr>
              <a:t> </a:t>
            </a:r>
            <a:r>
              <a:rPr lang="en-GB" sz="4400" dirty="0">
                <a:solidFill>
                  <a:srgbClr val="0070C0"/>
                </a:solidFill>
              </a:rPr>
              <a:t>+</a:t>
            </a:r>
            <a:r>
              <a:rPr lang="en-GB" sz="4400" b="1" dirty="0">
                <a:solidFill>
                  <a:srgbClr val="0070C0"/>
                </a:solidFill>
              </a:rPr>
              <a:t> </a:t>
            </a:r>
            <a:r>
              <a:rPr lang="en-GB" sz="4400" b="1" dirty="0">
                <a:solidFill>
                  <a:srgbClr val="00B050"/>
                </a:solidFill>
              </a:rPr>
              <a:t>LINQ</a:t>
            </a:r>
            <a:br>
              <a:rPr lang="en-GB" sz="4400" b="1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= 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b="1" dirty="0">
                <a:solidFill>
                  <a:srgbClr val="0070C0"/>
                </a:solidFill>
              </a:rPr>
              <a:t>Language Integrated Data and Services</a:t>
            </a:r>
            <a:br>
              <a:rPr lang="en-GB" sz="4400" b="1" dirty="0">
                <a:solidFill>
                  <a:srgbClr val="0070C0"/>
                </a:solidFill>
              </a:rPr>
            </a:br>
            <a:br>
              <a:rPr lang="en-GB" sz="4400" dirty="0">
                <a:solidFill>
                  <a:srgbClr val="0070C0"/>
                </a:solidFill>
              </a:rPr>
            </a:b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sharp-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Ed_Europe">
  <a:themeElements>
    <a:clrScheme name="Custom 26">
      <a:dk1>
        <a:srgbClr val="000000"/>
      </a:dk1>
      <a:lt1>
        <a:srgbClr val="FFFFFF"/>
      </a:lt1>
      <a:dk2>
        <a:srgbClr val="CCFFCC"/>
      </a:dk2>
      <a:lt2>
        <a:srgbClr val="CCCCCC"/>
      </a:lt2>
      <a:accent1>
        <a:srgbClr val="99CC99"/>
      </a:accent1>
      <a:accent2>
        <a:srgbClr val="00994B"/>
      </a:accent2>
      <a:accent3>
        <a:srgbClr val="1E78B9"/>
      </a:accent3>
      <a:accent4>
        <a:srgbClr val="F5821E"/>
      </a:accent4>
      <a:accent5>
        <a:srgbClr val="FFFF11"/>
      </a:accent5>
      <a:accent6>
        <a:srgbClr val="D90026"/>
      </a:accent6>
      <a:hlink>
        <a:srgbClr val="F3EB4F"/>
      </a:hlink>
      <a:folHlink>
        <a:srgbClr val="681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NA11_BreakoutSession_Template_16x9_Final">
  <a:themeElements>
    <a:clrScheme name="MS_TechEd_NorthAmerica_2011">
      <a:dk1>
        <a:srgbClr val="000000"/>
      </a:dk1>
      <a:lt1>
        <a:srgbClr val="FFFFFF"/>
      </a:lt1>
      <a:dk2>
        <a:srgbClr val="03C2F1"/>
      </a:dk2>
      <a:lt2>
        <a:srgbClr val="005A84"/>
      </a:lt2>
      <a:accent1>
        <a:srgbClr val="FFC425"/>
      </a:accent1>
      <a:accent2>
        <a:srgbClr val="F15C44"/>
      </a:accent2>
      <a:accent3>
        <a:srgbClr val="ED1977"/>
      </a:accent3>
      <a:accent4>
        <a:srgbClr val="FAA634"/>
      </a:accent4>
      <a:accent5>
        <a:srgbClr val="59585A"/>
      </a:accent5>
      <a:accent6>
        <a:srgbClr val="777777"/>
      </a:accent6>
      <a:hlink>
        <a:srgbClr val="F0ED7B"/>
      </a:hlink>
      <a:folHlink>
        <a:srgbClr val="F3EB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tx2">
                <a:lumMod val="50000"/>
              </a:schemeClr>
            </a:gs>
            <a:gs pos="80000">
              <a:schemeClr val="tx2"/>
            </a:gs>
            <a:gs pos="100000">
              <a:schemeClr val="tx2"/>
            </a:gs>
          </a:gsLst>
        </a:gradFill>
        <a:ln>
          <a:solidFill>
            <a:schemeClr val="tx2"/>
          </a:solidFill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solidFill>
              <a:schemeClr val="tx1">
                <a:alpha val="99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fsharp-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6406a452-fb8a-43f4-be8f-02d56cef29ac">This is the [official] template for the p&amp;p symposium.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0DBAA23C9614DB18FDC2CACA9F08E" ma:contentTypeVersion="1" ma:contentTypeDescription="Create a new document." ma:contentTypeScope="" ma:versionID="c6ba4a59d18c0d039263066370a61791">
  <xsd:schema xmlns:xsd="http://www.w3.org/2001/XMLSchema" xmlns:xs="http://www.w3.org/2001/XMLSchema" xmlns:p="http://schemas.microsoft.com/office/2006/metadata/properties" xmlns:ns2="6406a452-fb8a-43f4-be8f-02d56cef29ac" targetNamespace="http://schemas.microsoft.com/office/2006/metadata/properties" ma:root="true" ma:fieldsID="a984bd7a2279c430d36072a22ebab671" ns2:_="">
    <xsd:import namespace="6406a452-fb8a-43f4-be8f-02d56cef29a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6a452-fb8a-43f4-be8f-02d56cef29a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953F05-D6A0-40A0-9D16-11BC9BE956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6406a452-fb8a-43f4-be8f-02d56cef29ac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B353A29-D0A6-41CB-AF5B-BD4A578B5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141BD-E039-45CA-95C3-DA07EEAEB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6a452-fb8a-43f4-be8f-02d56cef2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fsharp-main</Template>
  <TotalTime>3697</TotalTime>
  <Words>1280</Words>
  <Application>Microsoft Office PowerPoint</Application>
  <PresentationFormat>On-screen Show (4:3)</PresentationFormat>
  <Paragraphs>401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ＭＳ Ｐゴシック</vt:lpstr>
      <vt:lpstr>Arial</vt:lpstr>
      <vt:lpstr>Calibri</vt:lpstr>
      <vt:lpstr>Candara</vt:lpstr>
      <vt:lpstr>Consolas</vt:lpstr>
      <vt:lpstr>Courier New</vt:lpstr>
      <vt:lpstr>Segoe UI</vt:lpstr>
      <vt:lpstr>Symbol</vt:lpstr>
      <vt:lpstr>Wingdings</vt:lpstr>
      <vt:lpstr>fsharp-main</vt:lpstr>
      <vt:lpstr>TechEd_Europe</vt:lpstr>
      <vt:lpstr>TENA11_BreakoutSession_Template_16x9_Final</vt:lpstr>
      <vt:lpstr>1_fsharp-main</vt:lpstr>
      <vt:lpstr>F# Today &amp; Future Functional Programming meets Information-rich World</vt:lpstr>
      <vt:lpstr>Today’s talk is very simple</vt:lpstr>
      <vt:lpstr>Proposition 1 The world is information-rich</vt:lpstr>
      <vt:lpstr>Proposition 2 Modern applications are  information-rich</vt:lpstr>
      <vt:lpstr>Proposition 3 Our languages are information-sparse</vt:lpstr>
      <vt:lpstr>Proposition 4 This is a problem</vt:lpstr>
      <vt:lpstr>The future of F# is  about fixing this </vt:lpstr>
      <vt:lpstr>The magic we’re adding to F# is called Type Providers</vt:lpstr>
      <vt:lpstr>Type Providers + LINQ =  Language Integrated Data and Services  </vt:lpstr>
      <vt:lpstr>But first…  What is F# and why should I care?</vt:lpstr>
      <vt:lpstr>F# is…</vt:lpstr>
      <vt:lpstr>F# and Open Source</vt:lpstr>
      <vt:lpstr>F# 2.0 ships with Visual Studio 2010</vt:lpstr>
      <vt:lpstr>Simple Code, Strongly Typed</vt:lpstr>
      <vt:lpstr>Simplicity: Functions as Values</vt:lpstr>
      <vt:lpstr>Simplicity: Functional Data</vt:lpstr>
      <vt:lpstr>Simplicity: Functional Data</vt:lpstr>
      <vt:lpstr>The Big Trends</vt:lpstr>
      <vt:lpstr>Async.Parallel [ httpAsync "www.google.com"                  httpAsync "www.bing.com"                  httpAsync "www.yahoo.com" ]    </vt:lpstr>
      <vt:lpstr>Async.Parallel [ for i in 0 .. 200 -&gt; computeTask i ]  </vt:lpstr>
      <vt:lpstr>Demo</vt:lpstr>
      <vt:lpstr>F# can be used for everything, but excels at data-rich or parallel analytical engines</vt:lpstr>
      <vt:lpstr>Example #1 (Power Company)</vt:lpstr>
      <vt:lpstr>Example #2: Biotech</vt:lpstr>
      <vt:lpstr>No Strongly Typed Numbers?</vt:lpstr>
      <vt:lpstr>Units of Measure!</vt:lpstr>
      <vt:lpstr>Async</vt:lpstr>
      <vt:lpstr>PowerPoint Presentation</vt:lpstr>
      <vt:lpstr>F# example: Serving 50,000+ simultaneous TCP connections with ~10 threads</vt:lpstr>
      <vt:lpstr>PowerPoint Presentation</vt:lpstr>
      <vt:lpstr>PowerPoint Presentation</vt:lpstr>
      <vt:lpstr>Part #2 – Functional Programming Meets Information Rich World</vt:lpstr>
      <vt:lpstr>A Coding Challenge  Task #1: The names of the Amino Acids, as data  Task #2: A Chemical Elements Class Library  Task #3: Repeat for all Sciences, Sports, Businesses, … </vt:lpstr>
      <vt:lpstr>Language Integrated Web Data</vt:lpstr>
      <vt:lpstr>PowerPoint Presentation</vt:lpstr>
      <vt:lpstr>Note: F# still contains no data  Open architecture  You can write your own type provider</vt:lpstr>
      <vt:lpstr>PowerPoint Presentation</vt:lpstr>
      <vt:lpstr>Language Integrated Data Market Directory</vt:lpstr>
      <vt:lpstr>OData</vt:lpstr>
      <vt:lpstr>SQL</vt:lpstr>
      <vt:lpstr>SharePoint</vt:lpstr>
      <vt:lpstr>Type Providers + LINQ =  Language Integrated Data and Services  </vt:lpstr>
      <vt:lpstr>F# Futures: Queries</vt:lpstr>
      <vt:lpstr>F# Futures: Queries</vt:lpstr>
      <vt:lpstr>F# Futures: Queries</vt:lpstr>
      <vt:lpstr>Type Providers: Applications</vt:lpstr>
      <vt:lpstr>Type Providers</vt:lpstr>
      <vt:lpstr>Summary  The world is information rich  Our programming needs to be information-rich too  The Type Provider Manifesto?   Consume anything! Directly!  Strongly typed! No walls!</vt:lpstr>
      <vt:lpstr>In Summary</vt:lpstr>
      <vt:lpstr>Questions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F#: Succinct, Modern Functional Programming</dc:title>
  <dc:creator>Don Syme</dc:creator>
  <cp:lastModifiedBy>Clare Scallon (Vega Consulting LLC)</cp:lastModifiedBy>
  <cp:revision>81</cp:revision>
  <dcterms:created xsi:type="dcterms:W3CDTF">2010-11-05T12:08:15Z</dcterms:created>
  <dcterms:modified xsi:type="dcterms:W3CDTF">2016-08-02T00:22:21Z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0x01010019A0DBAA23C9614DB18FDC2CACA9F08E</vt:lpwstr>
  </property>
</Properties>
</file>