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8" r:id="rId1"/>
    <p:sldMasterId id="2147483693" r:id="rId2"/>
    <p:sldMasterId id="2147483718" r:id="rId3"/>
    <p:sldMasterId id="2147483741" r:id="rId4"/>
  </p:sldMasterIdLst>
  <p:notesMasterIdLst>
    <p:notesMasterId r:id="rId45"/>
  </p:notesMasterIdLst>
  <p:handoutMasterIdLst>
    <p:handoutMasterId r:id="rId46"/>
  </p:handoutMasterIdLst>
  <p:sldIdLst>
    <p:sldId id="365" r:id="rId5"/>
    <p:sldId id="399" r:id="rId6"/>
    <p:sldId id="400" r:id="rId7"/>
    <p:sldId id="416" r:id="rId8"/>
    <p:sldId id="367" r:id="rId9"/>
    <p:sldId id="414" r:id="rId10"/>
    <p:sldId id="419" r:id="rId11"/>
    <p:sldId id="408" r:id="rId12"/>
    <p:sldId id="404" r:id="rId13"/>
    <p:sldId id="406" r:id="rId14"/>
    <p:sldId id="407" r:id="rId15"/>
    <p:sldId id="368" r:id="rId16"/>
    <p:sldId id="369" r:id="rId17"/>
    <p:sldId id="370" r:id="rId18"/>
    <p:sldId id="415" r:id="rId19"/>
    <p:sldId id="371" r:id="rId20"/>
    <p:sldId id="372" r:id="rId21"/>
    <p:sldId id="410" r:id="rId22"/>
    <p:sldId id="417" r:id="rId23"/>
    <p:sldId id="411" r:id="rId24"/>
    <p:sldId id="398" r:id="rId25"/>
    <p:sldId id="373" r:id="rId26"/>
    <p:sldId id="388" r:id="rId27"/>
    <p:sldId id="374" r:id="rId28"/>
    <p:sldId id="375" r:id="rId29"/>
    <p:sldId id="383" r:id="rId30"/>
    <p:sldId id="377" r:id="rId31"/>
    <p:sldId id="378" r:id="rId32"/>
    <p:sldId id="379" r:id="rId33"/>
    <p:sldId id="380" r:id="rId34"/>
    <p:sldId id="381" r:id="rId35"/>
    <p:sldId id="409" r:id="rId36"/>
    <p:sldId id="397" r:id="rId37"/>
    <p:sldId id="396" r:id="rId38"/>
    <p:sldId id="405" r:id="rId39"/>
    <p:sldId id="387" r:id="rId40"/>
    <p:sldId id="384" r:id="rId41"/>
    <p:sldId id="386" r:id="rId42"/>
    <p:sldId id="392" r:id="rId43"/>
    <p:sldId id="393" r:id="rId4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2496">
          <p15:clr>
            <a:srgbClr val="A4A3A4"/>
          </p15:clr>
        </p15:guide>
        <p15:guide id="3" orient="horz" pos="4176">
          <p15:clr>
            <a:srgbClr val="A4A3A4"/>
          </p15:clr>
        </p15:guide>
        <p15:guide id="4" orient="horz" pos="1488">
          <p15:clr>
            <a:srgbClr val="A4A3A4"/>
          </p15:clr>
        </p15:guide>
        <p15:guide id="5" orient="horz" pos="1728">
          <p15:clr>
            <a:srgbClr val="A4A3A4"/>
          </p15:clr>
        </p15:guide>
        <p15:guide id="6" orient="horz" pos="4037">
          <p15:clr>
            <a:srgbClr val="A4A3A4"/>
          </p15:clr>
        </p15:guide>
        <p15:guide id="7" pos="2880">
          <p15:clr>
            <a:srgbClr val="A4A3A4"/>
          </p15:clr>
        </p15:guide>
        <p15:guide id="8" pos="5472">
          <p15:clr>
            <a:srgbClr val="A4A3A4"/>
          </p15:clr>
        </p15:guide>
        <p15:guide id="9" pos="5280">
          <p15:clr>
            <a:srgbClr val="A4A3A4"/>
          </p15:clr>
        </p15:guide>
        <p15:guide id="10" pos="288">
          <p15:clr>
            <a:srgbClr val="A4A3A4"/>
          </p15:clr>
        </p15:guide>
        <p15:guide id="11" pos="11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4C9"/>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6" autoAdjust="0"/>
    <p:restoredTop sz="96154" autoAdjust="0"/>
  </p:normalViewPr>
  <p:slideViewPr>
    <p:cSldViewPr>
      <p:cViewPr varScale="1">
        <p:scale>
          <a:sx n="90" d="100"/>
          <a:sy n="90" d="100"/>
        </p:scale>
        <p:origin x="1218" y="90"/>
      </p:cViewPr>
      <p:guideLst>
        <p:guide orient="horz" pos="144"/>
        <p:guide orient="horz" pos="2496"/>
        <p:guide orient="horz" pos="4176"/>
        <p:guide orient="horz" pos="1488"/>
        <p:guide orient="horz" pos="1728"/>
        <p:guide orient="horz" pos="4037"/>
        <p:guide pos="2880"/>
        <p:guide pos="5472"/>
        <p:guide pos="5280"/>
        <p:guide pos="288"/>
        <p:guide pos="1104"/>
      </p:guideLst>
    </p:cSldViewPr>
  </p:slideViewPr>
  <p:notesTextViewPr>
    <p:cViewPr>
      <p:scale>
        <a:sx n="100" d="100"/>
        <a:sy n="100" d="100"/>
      </p:scale>
      <p:origin x="0" y="0"/>
    </p:cViewPr>
  </p:notesTextViewPr>
  <p:sorterViewPr>
    <p:cViewPr>
      <p:scale>
        <a:sx n="100" d="100"/>
        <a:sy n="100" d="100"/>
      </p:scale>
      <p:origin x="0" y="4296"/>
    </p:cViewPr>
  </p:sorterViewPr>
  <p:notesViewPr>
    <p:cSldViewPr showGuides="1">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file:///C:\Users\iblanque\Documents\Proyectos\VENUS-C\Open%20Call\Submissions\Evaluations_Open_Call_(Maste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blanque\Documents\Proyectos\VENUS-C\Open%20Call\Submissions\Evaluations_Open_Call_(Ma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28832063744469"/>
          <c:y val="0.16302071380251293"/>
          <c:w val="0.46388888888888891"/>
          <c:h val="0.77314814814814814"/>
        </c:manualLayout>
      </c:layout>
      <c:pieChart>
        <c:varyColors val="1"/>
        <c:ser>
          <c:idx val="0"/>
          <c:order val="0"/>
          <c:dLbls>
            <c:dLbl>
              <c:idx val="0"/>
              <c:layout>
                <c:manualLayout>
                  <c:x val="6.7505814153356852E-2"/>
                  <c:y val="-4.667492888069390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03C-47EB-90CF-3FB555FA68EF}"/>
                </c:ext>
              </c:extLst>
            </c:dLbl>
            <c:dLbl>
              <c:idx val="1"/>
              <c:layout>
                <c:manualLayout>
                  <c:x val="0.23628161685738622"/>
                  <c:y val="-0.1064932843719119"/>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03C-47EB-90CF-3FB555FA68EF}"/>
                </c:ext>
              </c:extLst>
            </c:dLbl>
            <c:dLbl>
              <c:idx val="2"/>
              <c:layout>
                <c:manualLayout>
                  <c:x val="0.15708285499142072"/>
                  <c:y val="6.7346318245341159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03C-47EB-90CF-3FB555FA68EF}"/>
                </c:ext>
              </c:extLst>
            </c:dLbl>
            <c:dLbl>
              <c:idx val="3"/>
              <c:layout>
                <c:manualLayout>
                  <c:x val="1.9543973941368076E-2"/>
                  <c:y val="1.369276666123984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03C-47EB-90CF-3FB555FA68EF}"/>
                </c:ext>
              </c:extLst>
            </c:dLbl>
            <c:dLbl>
              <c:idx val="4"/>
              <c:layout>
                <c:manualLayout>
                  <c:x val="2.3887079261672096E-2"/>
                  <c:y val="0"/>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03C-47EB-90CF-3FB555FA68EF}"/>
                </c:ext>
              </c:extLst>
            </c:dLbl>
            <c:dLbl>
              <c:idx val="5"/>
              <c:layout>
                <c:manualLayout>
                  <c:x val="2.647018798333042E-2"/>
                  <c:y val="9.334165365974718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03C-47EB-90CF-3FB555FA68EF}"/>
                </c:ext>
              </c:extLst>
            </c:dLbl>
            <c:dLbl>
              <c:idx val="6"/>
              <c:layout>
                <c:manualLayout>
                  <c:x val="5.4887612796109077E-2"/>
                  <c:y val="0.21861752202971599"/>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03C-47EB-90CF-3FB555FA68EF}"/>
                </c:ext>
              </c:extLst>
            </c:dLbl>
            <c:dLbl>
              <c:idx val="7"/>
              <c:layout>
                <c:manualLayout>
                  <c:x val="5.4609865879099856E-2"/>
                  <c:y val="0.30106888708272167"/>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03C-47EB-90CF-3FB555FA68EF}"/>
                </c:ext>
              </c:extLst>
            </c:dLbl>
            <c:dLbl>
              <c:idx val="8"/>
              <c:layout>
                <c:manualLayout>
                  <c:x val="-3.7351752583046328E-2"/>
                  <c:y val="-5.4348249804602611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E03C-47EB-90CF-3FB555FA68EF}"/>
                </c:ext>
              </c:extLst>
            </c:dLbl>
            <c:dLbl>
              <c:idx val="9"/>
              <c:layout>
                <c:manualLayout>
                  <c:x val="7.1461774309027393E-2"/>
                  <c:y val="0.13033322808187017"/>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03C-47EB-90CF-3FB555FA68EF}"/>
                </c:ext>
              </c:extLst>
            </c:dLbl>
            <c:dLbl>
              <c:idx val="10"/>
              <c:layout>
                <c:manualLayout>
                  <c:x val="-1.926599205026602E-2"/>
                  <c:y val="7.198274265822315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E03C-47EB-90CF-3FB555FA68EF}"/>
                </c:ext>
              </c:extLst>
            </c:dLbl>
            <c:dLbl>
              <c:idx val="11"/>
              <c:layout>
                <c:manualLayout>
                  <c:x val="-6.668157031875982E-2"/>
                  <c:y val="-3.715355617040751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03C-47EB-90CF-3FB555FA68EF}"/>
                </c:ext>
              </c:extLst>
            </c:dLbl>
            <c:dLbl>
              <c:idx val="12"/>
              <c:layout>
                <c:manualLayout>
                  <c:x val="-4.7774158523344191E-2"/>
                  <c:y val="-1.711595832654990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E03C-47EB-90CF-3FB555FA68EF}"/>
                </c:ext>
              </c:extLst>
            </c:dLbl>
            <c:dLbl>
              <c:idx val="13"/>
              <c:layout>
                <c:manualLayout>
                  <c:x val="-6.9489685124864281E-2"/>
                  <c:y val="4.107829998371962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03C-47EB-90CF-3FB555FA68EF}"/>
                </c:ext>
              </c:extLst>
            </c:dLbl>
            <c:dLbl>
              <c:idx val="14"/>
              <c:layout>
                <c:manualLayout>
                  <c:x val="-0.24321406892542341"/>
                  <c:y val="-4.107829998371962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E03C-47EB-90CF-3FB555FA68EF}"/>
                </c:ext>
              </c:extLst>
            </c:dLbl>
            <c:dLbl>
              <c:idx val="15"/>
              <c:layout>
                <c:manualLayout>
                  <c:x val="-0.13463626492942454"/>
                  <c:y val="-6.161744997557943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03C-47EB-90CF-3FB555FA68EF}"/>
                </c:ext>
              </c:extLst>
            </c:dLbl>
            <c:dLbl>
              <c:idx val="16"/>
              <c:layout>
                <c:manualLayout>
                  <c:x val="4.8673510548469991E-3"/>
                  <c:y val="-9.86832929623165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E03C-47EB-90CF-3FB555FA68EF}"/>
                </c:ext>
              </c:extLst>
            </c:dLbl>
            <c:dLbl>
              <c:idx val="17"/>
              <c:layout>
                <c:manualLayout>
                  <c:x val="0.14208645569252043"/>
                  <c:y val="-0.11396009935167087"/>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E03C-47EB-90CF-3FB555FA68EF}"/>
                </c:ext>
              </c:extLst>
            </c:dLbl>
            <c:spPr>
              <a:gradFill rotWithShape="1">
                <a:gsLst>
                  <a:gs pos="0">
                    <a:schemeClr val="accent1">
                      <a:tint val="70000"/>
                      <a:satMod val="180000"/>
                    </a:schemeClr>
                  </a:gs>
                  <a:gs pos="62000">
                    <a:schemeClr val="accent1">
                      <a:tint val="30000"/>
                      <a:satMod val="180000"/>
                    </a:schemeClr>
                  </a:gs>
                  <a:gs pos="100000">
                    <a:schemeClr val="accent1">
                      <a:tint val="22000"/>
                      <a:satMod val="180000"/>
                    </a:schemeClr>
                  </a:gs>
                </a:gsLst>
                <a:lin ang="16200000" scaled="0"/>
              </a:gradFill>
              <a:ln w="9525" cap="flat" cmpd="sng" algn="ctr">
                <a:solidFill>
                  <a:schemeClr val="accent1">
                    <a:shade val="80000"/>
                  </a:schemeClr>
                </a:solidFill>
                <a:prstDash val="solid"/>
              </a:ln>
              <a:effectLst>
                <a:outerShdw blurRad="50800" dist="38100" dir="5400000" rotWithShape="0">
                  <a:srgbClr val="000000">
                    <a:alpha val="43137"/>
                  </a:srgbClr>
                </a:outerShdw>
              </a:effectLst>
            </c:spPr>
            <c:dLblPos val="outEnd"/>
            <c:showLegendKey val="0"/>
            <c:showVal val="1"/>
            <c:showCatName val="1"/>
            <c:showSerName val="0"/>
            <c:showPercent val="1"/>
            <c:showBubbleSize val="0"/>
            <c:showLeaderLines val="1"/>
            <c:extLst>
              <c:ext xmlns:c15="http://schemas.microsoft.com/office/drawing/2012/chart" uri="{CE6537A1-D6FC-4f65-9D91-7224C49458BB}"/>
            </c:extLst>
          </c:dLbls>
          <c:cat>
            <c:strRef>
              <c:f>Details!$E$70:$E$87</c:f>
              <c:strCache>
                <c:ptCount val="18"/>
                <c:pt idx="0">
                  <c:v>Chemistry</c:v>
                </c:pt>
                <c:pt idx="1">
                  <c:v>Arts &amp; Humanities</c:v>
                </c:pt>
                <c:pt idx="2">
                  <c:v>Civil Engineering and Architecture</c:v>
                </c:pt>
                <c:pt idx="3">
                  <c:v>Earth Sciences</c:v>
                </c:pt>
                <c:pt idx="4">
                  <c:v>Economics &amp; Financial Services</c:v>
                </c:pt>
                <c:pt idx="5">
                  <c:v>Electronics and Communication Technologies</c:v>
                </c:pt>
                <c:pt idx="6">
                  <c:v>Electrical Engineering</c:v>
                </c:pt>
                <c:pt idx="7">
                  <c:v>e-Government</c:v>
                </c:pt>
                <c:pt idx="8">
                  <c:v>Information Technologies and Computational Sciences</c:v>
                </c:pt>
                <c:pt idx="9">
                  <c:v>Material Science and Technology</c:v>
                </c:pt>
                <c:pt idx="10">
                  <c:v>Mathematics</c:v>
                </c:pt>
                <c:pt idx="11">
                  <c:v>Mechanical, Naval and Aeronautical Engineering</c:v>
                </c:pt>
                <c:pt idx="12">
                  <c:v>Medicine</c:v>
                </c:pt>
                <c:pt idx="13">
                  <c:v>Molecular, Cellular and Genetic Biology</c:v>
                </c:pt>
                <c:pt idx="14">
                  <c:v>Physics</c:v>
                </c:pt>
                <c:pt idx="15">
                  <c:v>Physiology and Pharmacology</c:v>
                </c:pt>
                <c:pt idx="16">
                  <c:v>Psychology and Educational sciences</c:v>
                </c:pt>
                <c:pt idx="17">
                  <c:v>Plants and animal Biology, Ecology</c:v>
                </c:pt>
              </c:strCache>
            </c:strRef>
          </c:cat>
          <c:val>
            <c:numRef>
              <c:f>Details!$F$70:$F$87</c:f>
              <c:numCache>
                <c:formatCode>General</c:formatCode>
                <c:ptCount val="18"/>
                <c:pt idx="0">
                  <c:v>2</c:v>
                </c:pt>
                <c:pt idx="1">
                  <c:v>2</c:v>
                </c:pt>
                <c:pt idx="2">
                  <c:v>2</c:v>
                </c:pt>
                <c:pt idx="3">
                  <c:v>5</c:v>
                </c:pt>
                <c:pt idx="4">
                  <c:v>2</c:v>
                </c:pt>
                <c:pt idx="5">
                  <c:v>1</c:v>
                </c:pt>
                <c:pt idx="6">
                  <c:v>1</c:v>
                </c:pt>
                <c:pt idx="7">
                  <c:v>1</c:v>
                </c:pt>
                <c:pt idx="8">
                  <c:v>22</c:v>
                </c:pt>
                <c:pt idx="9">
                  <c:v>1</c:v>
                </c:pt>
                <c:pt idx="10">
                  <c:v>1</c:v>
                </c:pt>
                <c:pt idx="11">
                  <c:v>3</c:v>
                </c:pt>
                <c:pt idx="12">
                  <c:v>5</c:v>
                </c:pt>
                <c:pt idx="13">
                  <c:v>7</c:v>
                </c:pt>
                <c:pt idx="14">
                  <c:v>2</c:v>
                </c:pt>
                <c:pt idx="15">
                  <c:v>1</c:v>
                </c:pt>
                <c:pt idx="16">
                  <c:v>1</c:v>
                </c:pt>
                <c:pt idx="17">
                  <c:v>1</c:v>
                </c:pt>
              </c:numCache>
            </c:numRef>
          </c:val>
          <c:extLst>
            <c:ext xmlns:c16="http://schemas.microsoft.com/office/drawing/2014/chart" uri="{C3380CC4-5D6E-409C-BE32-E72D297353CC}">
              <c16:uniqueId val="{00000012-E03C-47EB-90CF-3FB555FA68EF}"/>
            </c:ext>
          </c:extLst>
        </c:ser>
        <c:dLbls>
          <c:showLegendKey val="0"/>
          <c:showVal val="1"/>
          <c:showCatName val="1"/>
          <c:showSerName val="0"/>
          <c:showPercent val="0"/>
          <c:showBubbleSize val="0"/>
          <c:showLeaderLines val="1"/>
        </c:dLbls>
        <c:firstSliceAng val="0"/>
      </c:pieChart>
    </c:plotArea>
    <c:plotVisOnly val="1"/>
    <c:dispBlanksAs val="gap"/>
    <c:showDLblsOverMax val="0"/>
  </c:chart>
  <c:spPr>
    <a:solidFill>
      <a:schemeClr val="lt1"/>
    </a:solidFill>
    <a:ln w="381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28832063744469"/>
          <c:y val="0.16302071380251293"/>
          <c:w val="0.46388888888888891"/>
          <c:h val="0.77314814814814814"/>
        </c:manualLayout>
      </c:layout>
      <c:pieChart>
        <c:varyColors val="1"/>
        <c:ser>
          <c:idx val="0"/>
          <c:order val="0"/>
          <c:dLbls>
            <c:dLbl>
              <c:idx val="0"/>
              <c:tx>
                <c:rich>
                  <a:bodyPr/>
                  <a:lstStyle/>
                  <a:p>
                    <a:r>
                      <a:rPr lang="en-US" sz="900" dirty="0"/>
                      <a:t>Academia, </a:t>
                    </a:r>
                    <a:r>
                      <a:rPr lang="en-US" dirty="0"/>
                      <a:t>35, 59%</a:t>
                    </a:r>
                  </a:p>
                </c:rich>
              </c:tx>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EFB-434C-A2A4-2C955CDA3785}"/>
                </c:ext>
              </c:extLst>
            </c:dLbl>
            <c:dLbl>
              <c:idx val="2"/>
              <c:tx>
                <c:rich>
                  <a:bodyPr/>
                  <a:lstStyle/>
                  <a:p>
                    <a:r>
                      <a:rPr lang="en-US" sz="900" dirty="0"/>
                      <a:t>Enterprise</a:t>
                    </a:r>
                    <a:r>
                      <a:rPr lang="en-US" dirty="0"/>
                      <a:t> 7, 12%</a:t>
                    </a:r>
                  </a:p>
                </c:rich>
              </c:tx>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FB-434C-A2A4-2C955CDA3785}"/>
                </c:ext>
              </c:extLst>
            </c:dLbl>
            <c:dLbl>
              <c:idx val="4"/>
              <c:layout>
                <c:manualLayout>
                  <c:x val="2.5810140336710554E-2"/>
                  <c:y val="0"/>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EFB-434C-A2A4-2C955CDA3785}"/>
                </c:ext>
              </c:extLst>
            </c:dLbl>
            <c:spPr>
              <a:noFill/>
              <a:ln>
                <a:noFill/>
              </a:ln>
              <a:effectLst/>
            </c:spPr>
            <c:dLblPos val="outEnd"/>
            <c:showLegendKey val="0"/>
            <c:showVal val="1"/>
            <c:showCatName val="1"/>
            <c:showSerName val="0"/>
            <c:showPercent val="1"/>
            <c:showBubbleSize val="0"/>
            <c:showLeaderLines val="1"/>
            <c:extLst>
              <c:ext xmlns:c15="http://schemas.microsoft.com/office/drawing/2012/chart" uri="{CE6537A1-D6FC-4f65-9D91-7224C49458BB}"/>
            </c:extLst>
          </c:dLbls>
          <c:cat>
            <c:strRef>
              <c:f>Details!$E$113:$E$117</c:f>
              <c:strCache>
                <c:ptCount val="5"/>
                <c:pt idx="0">
                  <c:v>Academia</c:v>
                </c:pt>
                <c:pt idx="1">
                  <c:v>Research Centre</c:v>
                </c:pt>
                <c:pt idx="2">
                  <c:v>Enterprise</c:v>
                </c:pt>
                <c:pt idx="3">
                  <c:v>Start-up</c:v>
                </c:pt>
                <c:pt idx="4">
                  <c:v>Others</c:v>
                </c:pt>
              </c:strCache>
            </c:strRef>
          </c:cat>
          <c:val>
            <c:numRef>
              <c:f>Details!$F$113:$F$117</c:f>
              <c:numCache>
                <c:formatCode>General</c:formatCode>
                <c:ptCount val="5"/>
                <c:pt idx="0">
                  <c:v>35</c:v>
                </c:pt>
                <c:pt idx="1">
                  <c:v>11</c:v>
                </c:pt>
                <c:pt idx="2">
                  <c:v>7</c:v>
                </c:pt>
                <c:pt idx="3">
                  <c:v>5</c:v>
                </c:pt>
                <c:pt idx="4">
                  <c:v>2</c:v>
                </c:pt>
              </c:numCache>
            </c:numRef>
          </c:val>
          <c:extLst>
            <c:ext xmlns:c16="http://schemas.microsoft.com/office/drawing/2014/chart" uri="{C3380CC4-5D6E-409C-BE32-E72D297353CC}">
              <c16:uniqueId val="{00000003-2EFB-434C-A2A4-2C955CDA3785}"/>
            </c:ext>
          </c:extLst>
        </c:ser>
        <c:ser>
          <c:idx val="1"/>
          <c:order val="1"/>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Details!$E$113:$E$117</c:f>
              <c:strCache>
                <c:ptCount val="5"/>
                <c:pt idx="0">
                  <c:v>Academia</c:v>
                </c:pt>
                <c:pt idx="1">
                  <c:v>Research Centre</c:v>
                </c:pt>
                <c:pt idx="2">
                  <c:v>Enterprise</c:v>
                </c:pt>
                <c:pt idx="3">
                  <c:v>Start-up</c:v>
                </c:pt>
                <c:pt idx="4">
                  <c:v>Others</c:v>
                </c:pt>
              </c:strCache>
            </c:strRef>
          </c:cat>
          <c:val>
            <c:numRef>
              <c:f>Details!$F$113:$F$117</c:f>
              <c:numCache>
                <c:formatCode>General</c:formatCode>
                <c:ptCount val="5"/>
                <c:pt idx="0">
                  <c:v>35</c:v>
                </c:pt>
                <c:pt idx="1">
                  <c:v>11</c:v>
                </c:pt>
                <c:pt idx="2">
                  <c:v>7</c:v>
                </c:pt>
                <c:pt idx="3">
                  <c:v>5</c:v>
                </c:pt>
                <c:pt idx="4">
                  <c:v>2</c:v>
                </c:pt>
              </c:numCache>
            </c:numRef>
          </c:val>
          <c:extLst>
            <c:ext xmlns:c16="http://schemas.microsoft.com/office/drawing/2014/chart" uri="{C3380CC4-5D6E-409C-BE32-E72D297353CC}">
              <c16:uniqueId val="{00000004-2EFB-434C-A2A4-2C955CDA3785}"/>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28832063744469"/>
          <c:y val="0.16302071380251293"/>
          <c:w val="0.46388888888888891"/>
          <c:h val="0.77314814814814814"/>
        </c:manualLayout>
      </c:layout>
      <c:pieChart>
        <c:varyColors val="1"/>
        <c:ser>
          <c:idx val="0"/>
          <c:order val="0"/>
          <c:dLbls>
            <c:dLbl>
              <c:idx val="0"/>
              <c:layout>
                <c:manualLayout>
                  <c:x val="-9.5585433829513788E-2"/>
                  <c:y val="-0.11186286187081759"/>
                </c:manualLayout>
              </c:layout>
              <c:tx>
                <c:rich>
                  <a:bodyPr/>
                  <a:lstStyle/>
                  <a:p>
                    <a:r>
                      <a:rPr lang="en-US" dirty="0"/>
                      <a:t>Austria, </a:t>
                    </a:r>
                  </a:p>
                  <a:p>
                    <a:r>
                      <a:rPr lang="en-US" dirty="0"/>
                      <a:t>1, 2%</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522-4A3E-B3F9-E010554D45AC}"/>
                </c:ext>
              </c:extLst>
            </c:dLbl>
            <c:dLbl>
              <c:idx val="1"/>
              <c:layout>
                <c:manualLayout>
                  <c:x val="2.0667120828002972E-2"/>
                  <c:y val="-8.6603505964503946E-2"/>
                </c:manualLayout>
              </c:layout>
              <c:tx>
                <c:rich>
                  <a:bodyPr/>
                  <a:lstStyle/>
                  <a:p>
                    <a:r>
                      <a:rPr lang="en-US" dirty="0"/>
                      <a:t>Cyprus, </a:t>
                    </a:r>
                  </a:p>
                  <a:p>
                    <a:r>
                      <a:rPr lang="en-US" dirty="0"/>
                      <a:t>2, 3%</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522-4A3E-B3F9-E010554D45AC}"/>
                </c:ext>
              </c:extLst>
            </c:dLbl>
            <c:dLbl>
              <c:idx val="2"/>
              <c:layout>
                <c:manualLayout>
                  <c:x val="0.14659481117000367"/>
                  <c:y val="-8.8576075526491882E-2"/>
                </c:manualLayout>
              </c:layout>
              <c:tx>
                <c:rich>
                  <a:bodyPr/>
                  <a:lstStyle/>
                  <a:p>
                    <a:r>
                      <a:rPr lang="en-US" dirty="0"/>
                      <a:t>Czech Republic, </a:t>
                    </a:r>
                  </a:p>
                  <a:p>
                    <a:r>
                      <a:rPr lang="en-US" dirty="0"/>
                      <a:t>1, 2%</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522-4A3E-B3F9-E010554D45AC}"/>
                </c:ext>
              </c:extLst>
            </c:dLbl>
            <c:dLbl>
              <c:idx val="3"/>
              <c:layout>
                <c:manualLayout>
                  <c:x val="8.2060410078693205E-2"/>
                  <c:y val="2.4658112922853535E-3"/>
                </c:manualLayout>
              </c:layout>
              <c:tx>
                <c:rich>
                  <a:bodyPr/>
                  <a:lstStyle/>
                  <a:p>
                    <a:r>
                      <a:rPr lang="en-US" dirty="0"/>
                      <a:t>Denmark, </a:t>
                    </a:r>
                  </a:p>
                  <a:p>
                    <a:r>
                      <a:rPr lang="en-US" dirty="0"/>
                      <a:t>1, 2%</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522-4A3E-B3F9-E010554D45AC}"/>
                </c:ext>
              </c:extLst>
            </c:dLbl>
            <c:dLbl>
              <c:idx val="4"/>
              <c:layout>
                <c:manualLayout>
                  <c:x val="0.12531971986158491"/>
                  <c:y val="7.4478804680616878E-2"/>
                </c:manualLayout>
              </c:layout>
              <c:tx>
                <c:rich>
                  <a:bodyPr/>
                  <a:lstStyle/>
                  <a:p>
                    <a:r>
                      <a:rPr lang="en-US" dirty="0"/>
                      <a:t>France, </a:t>
                    </a:r>
                  </a:p>
                  <a:p>
                    <a:r>
                      <a:rPr lang="en-US" dirty="0"/>
                      <a:t>2, 3%</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522-4A3E-B3F9-E010554D45AC}"/>
                </c:ext>
              </c:extLst>
            </c:dLbl>
            <c:dLbl>
              <c:idx val="5"/>
              <c:layout>
                <c:manualLayout>
                  <c:x val="8.9101649728959245E-2"/>
                  <c:y val="0.13992437532780597"/>
                </c:manualLayout>
              </c:layout>
              <c:tx>
                <c:rich>
                  <a:bodyPr/>
                  <a:lstStyle/>
                  <a:p>
                    <a:r>
                      <a:rPr lang="en-US" dirty="0"/>
                      <a:t>Germany, </a:t>
                    </a:r>
                  </a:p>
                  <a:p>
                    <a:r>
                      <a:rPr lang="en-US" dirty="0"/>
                      <a:t>2, 3%</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522-4A3E-B3F9-E010554D45AC}"/>
                </c:ext>
              </c:extLst>
            </c:dLbl>
            <c:dLbl>
              <c:idx val="6"/>
              <c:tx>
                <c:rich>
                  <a:bodyPr/>
                  <a:lstStyle/>
                  <a:p>
                    <a:r>
                      <a:rPr lang="en-US"/>
                      <a:t>Greece, </a:t>
                    </a:r>
                  </a:p>
                  <a:p>
                    <a:r>
                      <a:rPr lang="en-US"/>
                      <a:t>14, 23%</a:t>
                    </a:r>
                  </a:p>
                </c:rich>
              </c:tx>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522-4A3E-B3F9-E010554D45AC}"/>
                </c:ext>
              </c:extLst>
            </c:dLbl>
            <c:dLbl>
              <c:idx val="7"/>
              <c:layout>
                <c:manualLayout>
                  <c:x val="0.11625243906050095"/>
                  <c:y val="-8.841943918375994E-2"/>
                </c:manualLayout>
              </c:layout>
              <c:tx>
                <c:rich>
                  <a:bodyPr/>
                  <a:lstStyle/>
                  <a:p>
                    <a:r>
                      <a:rPr lang="en-US" dirty="0"/>
                      <a:t>Hungary, </a:t>
                    </a:r>
                  </a:p>
                  <a:p>
                    <a:r>
                      <a:rPr lang="en-US" dirty="0"/>
                      <a:t>1, 2%</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22-4A3E-B3F9-E010554D45AC}"/>
                </c:ext>
              </c:extLst>
            </c:dLbl>
            <c:dLbl>
              <c:idx val="8"/>
              <c:layout>
                <c:manualLayout>
                  <c:x val="0.1188359447610171"/>
                  <c:y val="1.443391766075065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5522-4A3E-B3F9-E010554D45AC}"/>
                </c:ext>
              </c:extLst>
            </c:dLbl>
            <c:dLbl>
              <c:idx val="9"/>
              <c:layout>
                <c:manualLayout>
                  <c:x val="0.10728624334140312"/>
                  <c:y val="2.3804202633815882E-2"/>
                </c:manualLayout>
              </c:layout>
              <c:tx>
                <c:rich>
                  <a:bodyPr/>
                  <a:lstStyle/>
                  <a:p>
                    <a:r>
                      <a:rPr lang="en-US" dirty="0"/>
                      <a:t>Lithuania, </a:t>
                    </a:r>
                  </a:p>
                  <a:p>
                    <a:r>
                      <a:rPr lang="en-US" dirty="0"/>
                      <a:t>2, 3%</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522-4A3E-B3F9-E010554D45AC}"/>
                </c:ext>
              </c:extLst>
            </c:dLbl>
            <c:dLbl>
              <c:idx val="10"/>
              <c:layout>
                <c:manualLayout>
                  <c:x val="2.0033991135144629E-2"/>
                  <c:y val="1.1820715010993611E-2"/>
                </c:manualLayout>
              </c:layout>
              <c:tx>
                <c:rich>
                  <a:bodyPr/>
                  <a:lstStyle/>
                  <a:p>
                    <a:r>
                      <a:rPr lang="en-US" dirty="0"/>
                      <a:t>Poland, </a:t>
                    </a:r>
                  </a:p>
                  <a:p>
                    <a:r>
                      <a:rPr lang="en-US" dirty="0"/>
                      <a:t>1, 2%</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5522-4A3E-B3F9-E010554D45AC}"/>
                </c:ext>
              </c:extLst>
            </c:dLbl>
            <c:dLbl>
              <c:idx val="11"/>
              <c:layout>
                <c:manualLayout>
                  <c:x val="-7.0535154781300916E-2"/>
                  <c:y val="3.1230987562228536E-2"/>
                </c:manualLayout>
              </c:layout>
              <c:tx>
                <c:rich>
                  <a:bodyPr/>
                  <a:lstStyle/>
                  <a:p>
                    <a:r>
                      <a:rPr lang="en-US" dirty="0"/>
                      <a:t>Serbia, </a:t>
                    </a:r>
                  </a:p>
                  <a:p>
                    <a:r>
                      <a:rPr lang="en-US" dirty="0"/>
                      <a:t>3, 5%</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522-4A3E-B3F9-E010554D45AC}"/>
                </c:ext>
              </c:extLst>
            </c:dLbl>
            <c:dLbl>
              <c:idx val="12"/>
              <c:layout>
                <c:manualLayout>
                  <c:x val="-0.16792056014406773"/>
                  <c:y val="-4.3301752982251966E-2"/>
                </c:manualLayout>
              </c:layout>
              <c:tx>
                <c:rich>
                  <a:bodyPr/>
                  <a:lstStyle/>
                  <a:p>
                    <a:r>
                      <a:rPr lang="en-US" dirty="0"/>
                      <a:t>Slovak Republic, </a:t>
                    </a:r>
                  </a:p>
                  <a:p>
                    <a:r>
                      <a:rPr lang="en-US" dirty="0"/>
                      <a:t>1, 2%</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5522-4A3E-B3F9-E010554D45AC}"/>
                </c:ext>
              </c:extLst>
            </c:dLbl>
            <c:dLbl>
              <c:idx val="14"/>
              <c:layout>
                <c:manualLayout>
                  <c:x val="-3.6167461449005213E-2"/>
                  <c:y val="6.856110888856560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522-4A3E-B3F9-E010554D45AC}"/>
                </c:ext>
              </c:extLst>
            </c:dLbl>
            <c:dLbl>
              <c:idx val="15"/>
              <c:layout>
                <c:manualLayout>
                  <c:x val="-3.6167461449005213E-2"/>
                  <c:y val="-2.88678353215013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5522-4A3E-B3F9-E010554D45AC}"/>
                </c:ext>
              </c:extLst>
            </c:dLbl>
            <c:spPr>
              <a:noFill/>
              <a:ln>
                <a:noFill/>
              </a:ln>
              <a:effectLst/>
            </c:spPr>
            <c:dLblPos val="outEnd"/>
            <c:showLegendKey val="0"/>
            <c:showVal val="1"/>
            <c:showCatName val="1"/>
            <c:showSerName val="0"/>
            <c:showPercent val="1"/>
            <c:showBubbleSize val="0"/>
            <c:showLeaderLines val="1"/>
            <c:extLst>
              <c:ext xmlns:c15="http://schemas.microsoft.com/office/drawing/2012/chart" uri="{CE6537A1-D6FC-4f65-9D91-7224C49458BB}"/>
            </c:extLst>
          </c:dLbls>
          <c:cat>
            <c:strRef>
              <c:f>Details!$E$91:$E$107</c:f>
              <c:strCache>
                <c:ptCount val="17"/>
                <c:pt idx="0">
                  <c:v>Austria</c:v>
                </c:pt>
                <c:pt idx="1">
                  <c:v>Cyprus</c:v>
                </c:pt>
                <c:pt idx="2">
                  <c:v>Czech Republic</c:v>
                </c:pt>
                <c:pt idx="3">
                  <c:v>Denmark</c:v>
                </c:pt>
                <c:pt idx="4">
                  <c:v>France</c:v>
                </c:pt>
                <c:pt idx="5">
                  <c:v>Germany</c:v>
                </c:pt>
                <c:pt idx="6">
                  <c:v>Greece</c:v>
                </c:pt>
                <c:pt idx="7">
                  <c:v>Hungary</c:v>
                </c:pt>
                <c:pt idx="8">
                  <c:v>Italy</c:v>
                </c:pt>
                <c:pt idx="9">
                  <c:v>Lithuania</c:v>
                </c:pt>
                <c:pt idx="10">
                  <c:v>Poland</c:v>
                </c:pt>
                <c:pt idx="11">
                  <c:v>Serbia</c:v>
                </c:pt>
                <c:pt idx="12">
                  <c:v>Slovak Republic</c:v>
                </c:pt>
                <c:pt idx="13">
                  <c:v>Spain</c:v>
                </c:pt>
                <c:pt idx="14">
                  <c:v>Sweeden</c:v>
                </c:pt>
                <c:pt idx="15">
                  <c:v>Switzerland</c:v>
                </c:pt>
                <c:pt idx="16">
                  <c:v>UK</c:v>
                </c:pt>
              </c:strCache>
            </c:strRef>
          </c:cat>
          <c:val>
            <c:numRef>
              <c:f>Details!$F$91:$F$107</c:f>
              <c:numCache>
                <c:formatCode>General</c:formatCode>
                <c:ptCount val="17"/>
                <c:pt idx="0">
                  <c:v>1</c:v>
                </c:pt>
                <c:pt idx="1">
                  <c:v>2</c:v>
                </c:pt>
                <c:pt idx="2">
                  <c:v>1</c:v>
                </c:pt>
                <c:pt idx="3">
                  <c:v>1</c:v>
                </c:pt>
                <c:pt idx="4">
                  <c:v>2</c:v>
                </c:pt>
                <c:pt idx="5">
                  <c:v>2</c:v>
                </c:pt>
                <c:pt idx="6">
                  <c:v>14</c:v>
                </c:pt>
                <c:pt idx="7">
                  <c:v>1</c:v>
                </c:pt>
                <c:pt idx="8">
                  <c:v>5</c:v>
                </c:pt>
                <c:pt idx="9">
                  <c:v>2</c:v>
                </c:pt>
                <c:pt idx="10">
                  <c:v>1</c:v>
                </c:pt>
                <c:pt idx="11">
                  <c:v>3</c:v>
                </c:pt>
                <c:pt idx="12">
                  <c:v>1</c:v>
                </c:pt>
                <c:pt idx="13">
                  <c:v>10</c:v>
                </c:pt>
                <c:pt idx="14">
                  <c:v>1</c:v>
                </c:pt>
                <c:pt idx="15">
                  <c:v>2</c:v>
                </c:pt>
                <c:pt idx="16">
                  <c:v>11</c:v>
                </c:pt>
              </c:numCache>
            </c:numRef>
          </c:val>
          <c:extLst>
            <c:ext xmlns:c16="http://schemas.microsoft.com/office/drawing/2014/chart" uri="{C3380CC4-5D6E-409C-BE32-E72D297353CC}">
              <c16:uniqueId val="{0000000F-5522-4A3E-B3F9-E010554D45AC}"/>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image" Target="../media/image53.png"/><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image" Target="../media/image53.png"/><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E7A04-AF9C-4878-810B-6C4190E50E34}" type="doc">
      <dgm:prSet loTypeId="urn:microsoft.com/office/officeart/2005/8/layout/architecture+Icon" loCatId="hierarchy" qsTypeId="urn:microsoft.com/office/officeart/2005/8/quickstyle/3d1" qsCatId="3D" csTypeId="urn:microsoft.com/office/officeart/2005/8/colors/accent2_3" csCatId="accent2" phldr="1"/>
      <dgm:spPr/>
      <dgm:t>
        <a:bodyPr/>
        <a:lstStyle/>
        <a:p>
          <a:endParaRPr lang="en-GB"/>
        </a:p>
      </dgm:t>
    </dgm:pt>
    <dgm:pt modelId="{E0A46702-320D-4F1D-85C3-5599422EA44B}">
      <dgm:prSet phldrT="[Text]"/>
      <dgm:spPr>
        <a:gradFill rotWithShape="0">
          <a:gsLst>
            <a:gs pos="0">
              <a:schemeClr val="bg2">
                <a:lumMod val="1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gradFill>
      </dgm:spPr>
      <dgm:t>
        <a:bodyPr/>
        <a:lstStyle/>
        <a:p>
          <a:r>
            <a:rPr lang="en-GB" dirty="0" err="1"/>
            <a:t>IaaS</a:t>
          </a:r>
          <a:endParaRPr lang="en-GB" dirty="0"/>
        </a:p>
      </dgm:t>
    </dgm:pt>
    <dgm:pt modelId="{DE197689-DF6F-45CF-A0D1-A5546F6D8D73}" type="parTrans" cxnId="{9737D2CD-C115-493C-9620-779D40094B6B}">
      <dgm:prSet/>
      <dgm:spPr/>
      <dgm:t>
        <a:bodyPr/>
        <a:lstStyle/>
        <a:p>
          <a:endParaRPr lang="en-GB"/>
        </a:p>
      </dgm:t>
    </dgm:pt>
    <dgm:pt modelId="{9373BF77-6ED0-4E93-8C0C-3A42E2047652}" type="sibTrans" cxnId="{9737D2CD-C115-493C-9620-779D40094B6B}">
      <dgm:prSet/>
      <dgm:spPr/>
      <dgm:t>
        <a:bodyPr/>
        <a:lstStyle/>
        <a:p>
          <a:endParaRPr lang="en-GB"/>
        </a:p>
      </dgm:t>
    </dgm:pt>
    <dgm:pt modelId="{35651D14-4ABE-444A-87E5-0B95881E8895}">
      <dgm:prSet phldrT="[Text]"/>
      <dgm:spPr/>
      <dgm:t>
        <a:bodyPr/>
        <a:lstStyle/>
        <a:p>
          <a:r>
            <a:rPr lang="en-GB" dirty="0" err="1"/>
            <a:t>PaaS</a:t>
          </a:r>
          <a:endParaRPr lang="en-GB" dirty="0"/>
        </a:p>
      </dgm:t>
    </dgm:pt>
    <dgm:pt modelId="{66E27D23-B4B8-4498-B12F-E5901620EC54}" type="parTrans" cxnId="{63600B17-4290-4161-B8FA-D5E69BEE3138}">
      <dgm:prSet/>
      <dgm:spPr/>
      <dgm:t>
        <a:bodyPr/>
        <a:lstStyle/>
        <a:p>
          <a:endParaRPr lang="en-GB"/>
        </a:p>
      </dgm:t>
    </dgm:pt>
    <dgm:pt modelId="{9179455A-51CA-4BC5-A350-91F1E89B2BCC}" type="sibTrans" cxnId="{63600B17-4290-4161-B8FA-D5E69BEE3138}">
      <dgm:prSet/>
      <dgm:spPr/>
      <dgm:t>
        <a:bodyPr/>
        <a:lstStyle/>
        <a:p>
          <a:endParaRPr lang="en-GB"/>
        </a:p>
      </dgm:t>
    </dgm:pt>
    <dgm:pt modelId="{40C3ACEA-6B68-410C-91D7-0C8A13831AEE}">
      <dgm:prSet phldrT="[Text]"/>
      <dgm:spPr>
        <a:gradFill rotWithShape="0">
          <a:gsLst>
            <a:gs pos="0">
              <a:schemeClr val="bg2">
                <a:lumMod val="9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gradFill>
      </dgm:spPr>
      <dgm:t>
        <a:bodyPr/>
        <a:lstStyle/>
        <a:p>
          <a:r>
            <a:rPr lang="en-GB" dirty="0" err="1"/>
            <a:t>SaaS</a:t>
          </a:r>
          <a:endParaRPr lang="en-GB" dirty="0"/>
        </a:p>
      </dgm:t>
    </dgm:pt>
    <dgm:pt modelId="{0B666E30-5BE1-4FA1-A677-A009FFB8544E}" type="parTrans" cxnId="{08AF9DEE-B158-4709-91D1-35C984BC61A3}">
      <dgm:prSet/>
      <dgm:spPr/>
      <dgm:t>
        <a:bodyPr/>
        <a:lstStyle/>
        <a:p>
          <a:endParaRPr lang="en-GB"/>
        </a:p>
      </dgm:t>
    </dgm:pt>
    <dgm:pt modelId="{16202C30-65D0-41C6-A21E-53D1883EE07A}" type="sibTrans" cxnId="{08AF9DEE-B158-4709-91D1-35C984BC61A3}">
      <dgm:prSet/>
      <dgm:spPr/>
      <dgm:t>
        <a:bodyPr/>
        <a:lstStyle/>
        <a:p>
          <a:endParaRPr lang="en-GB"/>
        </a:p>
      </dgm:t>
    </dgm:pt>
    <dgm:pt modelId="{025CE89A-9DD2-4D28-9514-A499FFBF2D10}" type="pres">
      <dgm:prSet presAssocID="{E70E7A04-AF9C-4878-810B-6C4190E50E34}" presName="Name0" presStyleCnt="0">
        <dgm:presLayoutVars>
          <dgm:chPref val="1"/>
          <dgm:dir/>
          <dgm:animOne val="branch"/>
          <dgm:animLvl val="lvl"/>
          <dgm:resizeHandles/>
        </dgm:presLayoutVars>
      </dgm:prSet>
      <dgm:spPr/>
    </dgm:pt>
    <dgm:pt modelId="{FC183533-659D-4CEC-9533-8DF94286893D}" type="pres">
      <dgm:prSet presAssocID="{E0A46702-320D-4F1D-85C3-5599422EA44B}" presName="vertOne" presStyleCnt="0"/>
      <dgm:spPr/>
    </dgm:pt>
    <dgm:pt modelId="{FF1C8940-2EC4-4FF7-9F1B-A52C6429FDD2}" type="pres">
      <dgm:prSet presAssocID="{E0A46702-320D-4F1D-85C3-5599422EA44B}" presName="txOne" presStyleLbl="node0" presStyleIdx="0" presStyleCnt="1">
        <dgm:presLayoutVars>
          <dgm:chPref val="3"/>
        </dgm:presLayoutVars>
      </dgm:prSet>
      <dgm:spPr/>
    </dgm:pt>
    <dgm:pt modelId="{207A5ADC-D2B9-4761-B915-F7CDD79975C1}" type="pres">
      <dgm:prSet presAssocID="{E0A46702-320D-4F1D-85C3-5599422EA44B}" presName="parTransOne" presStyleCnt="0"/>
      <dgm:spPr/>
    </dgm:pt>
    <dgm:pt modelId="{99E19811-693E-4BB0-B7EF-9B8AB3BD9A66}" type="pres">
      <dgm:prSet presAssocID="{E0A46702-320D-4F1D-85C3-5599422EA44B}" presName="horzOne" presStyleCnt="0"/>
      <dgm:spPr/>
    </dgm:pt>
    <dgm:pt modelId="{56C74057-FA51-4A93-A14A-42D6093C1F85}" type="pres">
      <dgm:prSet presAssocID="{35651D14-4ABE-444A-87E5-0B95881E8895}" presName="vertTwo" presStyleCnt="0"/>
      <dgm:spPr/>
    </dgm:pt>
    <dgm:pt modelId="{FD0EC772-2080-4DD7-A3BE-88797F2FFCE8}" type="pres">
      <dgm:prSet presAssocID="{35651D14-4ABE-444A-87E5-0B95881E8895}" presName="txTwo" presStyleLbl="node2" presStyleIdx="0" presStyleCnt="1">
        <dgm:presLayoutVars>
          <dgm:chPref val="3"/>
        </dgm:presLayoutVars>
      </dgm:prSet>
      <dgm:spPr/>
    </dgm:pt>
    <dgm:pt modelId="{BC8F8095-684B-4DA6-979B-A42AA90318E2}" type="pres">
      <dgm:prSet presAssocID="{35651D14-4ABE-444A-87E5-0B95881E8895}" presName="parTransTwo" presStyleCnt="0"/>
      <dgm:spPr/>
    </dgm:pt>
    <dgm:pt modelId="{F08DFABE-5B95-4B87-918F-BA1832704C58}" type="pres">
      <dgm:prSet presAssocID="{35651D14-4ABE-444A-87E5-0B95881E8895}" presName="horzTwo" presStyleCnt="0"/>
      <dgm:spPr/>
    </dgm:pt>
    <dgm:pt modelId="{9F06EC86-759D-4678-9C69-53CD4FFB3A23}" type="pres">
      <dgm:prSet presAssocID="{40C3ACEA-6B68-410C-91D7-0C8A13831AEE}" presName="vertThree" presStyleCnt="0"/>
      <dgm:spPr/>
    </dgm:pt>
    <dgm:pt modelId="{AE90F4EB-961F-4AEC-84E4-2A80FD2FC03F}" type="pres">
      <dgm:prSet presAssocID="{40C3ACEA-6B68-410C-91D7-0C8A13831AEE}" presName="txThree" presStyleLbl="node3" presStyleIdx="0" presStyleCnt="1">
        <dgm:presLayoutVars>
          <dgm:chPref val="3"/>
        </dgm:presLayoutVars>
      </dgm:prSet>
      <dgm:spPr/>
    </dgm:pt>
    <dgm:pt modelId="{72C2AFFC-5956-4C9C-BC28-9ADF6FE1D4E2}" type="pres">
      <dgm:prSet presAssocID="{40C3ACEA-6B68-410C-91D7-0C8A13831AEE}" presName="horzThree" presStyleCnt="0"/>
      <dgm:spPr/>
    </dgm:pt>
  </dgm:ptLst>
  <dgm:cxnLst>
    <dgm:cxn modelId="{9737D2CD-C115-493C-9620-779D40094B6B}" srcId="{E70E7A04-AF9C-4878-810B-6C4190E50E34}" destId="{E0A46702-320D-4F1D-85C3-5599422EA44B}" srcOrd="0" destOrd="0" parTransId="{DE197689-DF6F-45CF-A0D1-A5546F6D8D73}" sibTransId="{9373BF77-6ED0-4E93-8C0C-3A42E2047652}"/>
    <dgm:cxn modelId="{08AF9DEE-B158-4709-91D1-35C984BC61A3}" srcId="{35651D14-4ABE-444A-87E5-0B95881E8895}" destId="{40C3ACEA-6B68-410C-91D7-0C8A13831AEE}" srcOrd="0" destOrd="0" parTransId="{0B666E30-5BE1-4FA1-A677-A009FFB8544E}" sibTransId="{16202C30-65D0-41C6-A21E-53D1883EE07A}"/>
    <dgm:cxn modelId="{63600B17-4290-4161-B8FA-D5E69BEE3138}" srcId="{E0A46702-320D-4F1D-85C3-5599422EA44B}" destId="{35651D14-4ABE-444A-87E5-0B95881E8895}" srcOrd="0" destOrd="0" parTransId="{66E27D23-B4B8-4498-B12F-E5901620EC54}" sibTransId="{9179455A-51CA-4BC5-A350-91F1E89B2BCC}"/>
    <dgm:cxn modelId="{168A1526-5637-4172-BEE8-FEBC66015E34}" type="presOf" srcId="{35651D14-4ABE-444A-87E5-0B95881E8895}" destId="{FD0EC772-2080-4DD7-A3BE-88797F2FFCE8}" srcOrd="0" destOrd="0" presId="urn:microsoft.com/office/officeart/2005/8/layout/architecture+Icon"/>
    <dgm:cxn modelId="{EDEFC19C-AEFA-46D1-BE01-DCB90D4F61B4}" type="presOf" srcId="{E0A46702-320D-4F1D-85C3-5599422EA44B}" destId="{FF1C8940-2EC4-4FF7-9F1B-A52C6429FDD2}" srcOrd="0" destOrd="0" presId="urn:microsoft.com/office/officeart/2005/8/layout/architecture+Icon"/>
    <dgm:cxn modelId="{501DA11C-6D18-454F-B647-A839B943D83D}" type="presOf" srcId="{E70E7A04-AF9C-4878-810B-6C4190E50E34}" destId="{025CE89A-9DD2-4D28-9514-A499FFBF2D10}" srcOrd="0" destOrd="0" presId="urn:microsoft.com/office/officeart/2005/8/layout/architecture+Icon"/>
    <dgm:cxn modelId="{0414636A-BABD-4632-A882-3F8EB87313E1}" type="presOf" srcId="{40C3ACEA-6B68-410C-91D7-0C8A13831AEE}" destId="{AE90F4EB-961F-4AEC-84E4-2A80FD2FC03F}" srcOrd="0" destOrd="0" presId="urn:microsoft.com/office/officeart/2005/8/layout/architecture+Icon"/>
    <dgm:cxn modelId="{3A5F0A5B-FFF3-431D-9978-CA1AB30CA4EE}" type="presParOf" srcId="{025CE89A-9DD2-4D28-9514-A499FFBF2D10}" destId="{FC183533-659D-4CEC-9533-8DF94286893D}" srcOrd="0" destOrd="0" presId="urn:microsoft.com/office/officeart/2005/8/layout/architecture+Icon"/>
    <dgm:cxn modelId="{85113354-FFF7-46CE-955C-9E4ED9F88613}" type="presParOf" srcId="{FC183533-659D-4CEC-9533-8DF94286893D}" destId="{FF1C8940-2EC4-4FF7-9F1B-A52C6429FDD2}" srcOrd="0" destOrd="0" presId="urn:microsoft.com/office/officeart/2005/8/layout/architecture+Icon"/>
    <dgm:cxn modelId="{53FE703C-1BFE-450E-9E8B-601C6A260940}" type="presParOf" srcId="{FC183533-659D-4CEC-9533-8DF94286893D}" destId="{207A5ADC-D2B9-4761-B915-F7CDD79975C1}" srcOrd="1" destOrd="0" presId="urn:microsoft.com/office/officeart/2005/8/layout/architecture+Icon"/>
    <dgm:cxn modelId="{0A2BB427-05F6-4528-94BF-E66135FDB18D}" type="presParOf" srcId="{FC183533-659D-4CEC-9533-8DF94286893D}" destId="{99E19811-693E-4BB0-B7EF-9B8AB3BD9A66}" srcOrd="2" destOrd="0" presId="urn:microsoft.com/office/officeart/2005/8/layout/architecture+Icon"/>
    <dgm:cxn modelId="{D9B6D498-7682-4173-BC51-AD414B04B05A}" type="presParOf" srcId="{99E19811-693E-4BB0-B7EF-9B8AB3BD9A66}" destId="{56C74057-FA51-4A93-A14A-42D6093C1F85}" srcOrd="0" destOrd="0" presId="urn:microsoft.com/office/officeart/2005/8/layout/architecture+Icon"/>
    <dgm:cxn modelId="{C0D6991E-4CF8-403D-965F-4AB83387A5C9}" type="presParOf" srcId="{56C74057-FA51-4A93-A14A-42D6093C1F85}" destId="{FD0EC772-2080-4DD7-A3BE-88797F2FFCE8}" srcOrd="0" destOrd="0" presId="urn:microsoft.com/office/officeart/2005/8/layout/architecture+Icon"/>
    <dgm:cxn modelId="{ED46E476-C064-4AC2-A7C1-7AC98945280C}" type="presParOf" srcId="{56C74057-FA51-4A93-A14A-42D6093C1F85}" destId="{BC8F8095-684B-4DA6-979B-A42AA90318E2}" srcOrd="1" destOrd="0" presId="urn:microsoft.com/office/officeart/2005/8/layout/architecture+Icon"/>
    <dgm:cxn modelId="{260CFDFF-E495-41E3-88F5-8B20D06500EC}" type="presParOf" srcId="{56C74057-FA51-4A93-A14A-42D6093C1F85}" destId="{F08DFABE-5B95-4B87-918F-BA1832704C58}" srcOrd="2" destOrd="0" presId="urn:microsoft.com/office/officeart/2005/8/layout/architecture+Icon"/>
    <dgm:cxn modelId="{2F1FCAF6-E3C8-4A58-B882-752BA7C05753}" type="presParOf" srcId="{F08DFABE-5B95-4B87-918F-BA1832704C58}" destId="{9F06EC86-759D-4678-9C69-53CD4FFB3A23}" srcOrd="0" destOrd="0" presId="urn:microsoft.com/office/officeart/2005/8/layout/architecture+Icon"/>
    <dgm:cxn modelId="{9B60D486-F588-468A-9BB9-E4A406EBA01F}" type="presParOf" srcId="{9F06EC86-759D-4678-9C69-53CD4FFB3A23}" destId="{AE90F4EB-961F-4AEC-84E4-2A80FD2FC03F}" srcOrd="0" destOrd="0" presId="urn:microsoft.com/office/officeart/2005/8/layout/architecture+Icon"/>
    <dgm:cxn modelId="{989489EC-CA75-42DD-8BC0-021E3CA729CC}" type="presParOf" srcId="{9F06EC86-759D-4678-9C69-53CD4FFB3A23}" destId="{72C2AFFC-5956-4C9C-BC28-9ADF6FE1D4E2}"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8F687-712B-4B8B-AB35-4A5D8A83E8B8}" type="doc">
      <dgm:prSet loTypeId="urn:microsoft.com/office/officeart/2005/8/layout/hList7" loCatId="list" qsTypeId="urn:microsoft.com/office/officeart/2005/8/quickstyle/simple4" qsCatId="simple" csTypeId="urn:microsoft.com/office/officeart/2005/8/colors/colorful4" csCatId="colorful" phldr="1"/>
      <dgm:spPr/>
      <dgm:t>
        <a:bodyPr/>
        <a:lstStyle/>
        <a:p>
          <a:endParaRPr lang="es-ES"/>
        </a:p>
      </dgm:t>
    </dgm:pt>
    <dgm:pt modelId="{B02B46B4-67F8-4E71-ABDF-A7BBAB0E2C44}">
      <dgm:prSet phldrT="[Texto]" custT="1"/>
      <dgm:spPr/>
      <dgm:t>
        <a:bodyPr lIns="72000" tIns="180000" rIns="72000" bIns="0" anchor="t" anchorCtr="0"/>
        <a:lstStyle/>
        <a:p>
          <a:r>
            <a:rPr lang="en-US" sz="1600" dirty="0"/>
            <a:t>T5.1 </a:t>
          </a:r>
        </a:p>
        <a:p>
          <a:r>
            <a:rPr lang="en-US" sz="1400" dirty="0"/>
            <a:t>Structural Analysis for Civil Engineering</a:t>
          </a:r>
          <a:endParaRPr lang="es-ES" sz="1600" dirty="0"/>
        </a:p>
      </dgm:t>
    </dgm:pt>
    <dgm:pt modelId="{4C46FBC1-459D-4C5D-A417-39147864EBF2}" type="parTrans" cxnId="{44E379E6-F0CD-4C0E-AF09-AA9945C50043}">
      <dgm:prSet/>
      <dgm:spPr/>
      <dgm:t>
        <a:bodyPr/>
        <a:lstStyle/>
        <a:p>
          <a:endParaRPr lang="es-ES"/>
        </a:p>
      </dgm:t>
    </dgm:pt>
    <dgm:pt modelId="{1222F716-23AD-4A92-821F-4EB985998002}" type="sibTrans" cxnId="{44E379E6-F0CD-4C0E-AF09-AA9945C50043}">
      <dgm:prSet/>
      <dgm:spPr/>
      <dgm:t>
        <a:bodyPr/>
        <a:lstStyle/>
        <a:p>
          <a:endParaRPr lang="es-ES"/>
        </a:p>
      </dgm:t>
    </dgm:pt>
    <dgm:pt modelId="{03238981-D91B-4ABB-83E8-8E875A716084}">
      <dgm:prSet phldrT="[Texto]" custT="1"/>
      <dgm:spPr/>
      <dgm:t>
        <a:bodyPr lIns="72000" tIns="180000" rIns="72000" bIns="0" anchor="t" anchorCtr="0"/>
        <a:lstStyle/>
        <a:p>
          <a:r>
            <a:rPr lang="es-ES" sz="1600" dirty="0"/>
            <a:t>T5.2 </a:t>
          </a:r>
        </a:p>
        <a:p>
          <a:r>
            <a:rPr lang="es-ES" sz="1350" dirty="0" err="1"/>
            <a:t>Building</a:t>
          </a:r>
          <a:r>
            <a:rPr lang="es-ES" sz="1350" dirty="0"/>
            <a:t> </a:t>
          </a:r>
          <a:r>
            <a:rPr lang="es-ES" sz="1350" dirty="0" err="1"/>
            <a:t>Information</a:t>
          </a:r>
          <a:r>
            <a:rPr lang="es-ES" sz="1350" dirty="0"/>
            <a:t> Management</a:t>
          </a:r>
        </a:p>
      </dgm:t>
    </dgm:pt>
    <dgm:pt modelId="{47749F4E-5EFD-49F4-A6F2-CE877D8727D7}" type="parTrans" cxnId="{2402C7C3-F6E1-4E95-A1D8-0BB12D63945D}">
      <dgm:prSet/>
      <dgm:spPr/>
      <dgm:t>
        <a:bodyPr/>
        <a:lstStyle/>
        <a:p>
          <a:endParaRPr lang="es-ES"/>
        </a:p>
      </dgm:t>
    </dgm:pt>
    <dgm:pt modelId="{0ACB33D3-C118-4A7E-AD71-8F183B9E6778}" type="sibTrans" cxnId="{2402C7C3-F6E1-4E95-A1D8-0BB12D63945D}">
      <dgm:prSet/>
      <dgm:spPr/>
      <dgm:t>
        <a:bodyPr/>
        <a:lstStyle/>
        <a:p>
          <a:endParaRPr lang="es-ES"/>
        </a:p>
      </dgm:t>
    </dgm:pt>
    <dgm:pt modelId="{178D6438-58C7-4A11-8480-D8BEDA7D8CC9}">
      <dgm:prSet phldrT="[Texto]" custT="1"/>
      <dgm:spPr/>
      <dgm:t>
        <a:bodyPr lIns="72000" tIns="180000" rIns="72000" bIns="0" anchor="t" anchorCtr="0"/>
        <a:lstStyle/>
        <a:p>
          <a:r>
            <a:rPr lang="en-US" sz="1600" dirty="0"/>
            <a:t>T5.3 </a:t>
          </a:r>
        </a:p>
        <a:p>
          <a:r>
            <a:rPr lang="en-US" sz="1400" dirty="0"/>
            <a:t>Data for Science - </a:t>
          </a:r>
          <a:r>
            <a:rPr lang="en-US" sz="1400" dirty="0" err="1"/>
            <a:t>AquaMaps</a:t>
          </a:r>
          <a:endParaRPr lang="es-ES" sz="1400" dirty="0"/>
        </a:p>
      </dgm:t>
    </dgm:pt>
    <dgm:pt modelId="{796FEF38-D42A-4237-AA96-A65BFFC57A8C}" type="parTrans" cxnId="{D49E7FA4-2955-4DFA-B9F1-C631823CAFBA}">
      <dgm:prSet/>
      <dgm:spPr/>
      <dgm:t>
        <a:bodyPr/>
        <a:lstStyle/>
        <a:p>
          <a:endParaRPr lang="es-ES"/>
        </a:p>
      </dgm:t>
    </dgm:pt>
    <dgm:pt modelId="{F78DF805-CE2A-4D91-A9BF-5A5CEE4C7BE4}" type="sibTrans" cxnId="{D49E7FA4-2955-4DFA-B9F1-C631823CAFBA}">
      <dgm:prSet/>
      <dgm:spPr/>
      <dgm:t>
        <a:bodyPr/>
        <a:lstStyle/>
        <a:p>
          <a:endParaRPr lang="es-ES"/>
        </a:p>
      </dgm:t>
    </dgm:pt>
    <dgm:pt modelId="{2892BF75-1B2E-4D29-8066-8CD9C028136F}">
      <dgm:prSet phldrT="[Texto]" custT="1"/>
      <dgm:spPr/>
      <dgm:t>
        <a:bodyPr lIns="72000" tIns="180000" rIns="72000" bIns="0" anchor="t" anchorCtr="0"/>
        <a:lstStyle/>
        <a:p>
          <a:r>
            <a:rPr lang="en-US" sz="1600" dirty="0"/>
            <a:t>T5.4 </a:t>
          </a:r>
        </a:p>
        <a:p>
          <a:r>
            <a:rPr lang="en-US" sz="1400" dirty="0"/>
            <a:t>Civil Protection and Emergencies</a:t>
          </a:r>
          <a:endParaRPr lang="es-ES" sz="1600" dirty="0"/>
        </a:p>
      </dgm:t>
    </dgm:pt>
    <dgm:pt modelId="{AF79B9E6-BCD2-43B8-B1EA-A3A715845AE3}" type="parTrans" cxnId="{A151DE97-3A60-48FD-85C6-1C578AA000A4}">
      <dgm:prSet/>
      <dgm:spPr/>
      <dgm:t>
        <a:bodyPr/>
        <a:lstStyle/>
        <a:p>
          <a:endParaRPr lang="es-ES"/>
        </a:p>
      </dgm:t>
    </dgm:pt>
    <dgm:pt modelId="{EB2EA4B3-0B70-4342-BE99-3733AC3C9807}" type="sibTrans" cxnId="{A151DE97-3A60-48FD-85C6-1C578AA000A4}">
      <dgm:prSet/>
      <dgm:spPr/>
      <dgm:t>
        <a:bodyPr/>
        <a:lstStyle/>
        <a:p>
          <a:endParaRPr lang="es-ES"/>
        </a:p>
      </dgm:t>
    </dgm:pt>
    <dgm:pt modelId="{3A0F032B-BDE5-4811-8A43-954A40F6C622}">
      <dgm:prSet phldrT="[Texto]" custT="1"/>
      <dgm:spPr/>
      <dgm:t>
        <a:bodyPr lIns="72000" tIns="180000" rIns="72000" bIns="0" anchor="t" anchorCtr="0"/>
        <a:lstStyle/>
        <a:p>
          <a:r>
            <a:rPr lang="es-ES" sz="1600" dirty="0"/>
            <a:t>T5.5 </a:t>
          </a:r>
        </a:p>
        <a:p>
          <a:r>
            <a:rPr lang="es-ES" sz="1350" dirty="0" err="1"/>
            <a:t>Bioinformatics</a:t>
          </a:r>
          <a:endParaRPr lang="es-ES" sz="1350" dirty="0"/>
        </a:p>
      </dgm:t>
    </dgm:pt>
    <dgm:pt modelId="{58ECE1B1-03FC-4BE9-AB68-BA1BD2E463D7}" type="parTrans" cxnId="{2B88A7D9-27D1-4880-B243-819FB6A3F1F8}">
      <dgm:prSet/>
      <dgm:spPr/>
      <dgm:t>
        <a:bodyPr/>
        <a:lstStyle/>
        <a:p>
          <a:endParaRPr lang="es-ES"/>
        </a:p>
      </dgm:t>
    </dgm:pt>
    <dgm:pt modelId="{8357ADBA-3F3E-4130-8914-EFEB3B4B4C6F}" type="sibTrans" cxnId="{2B88A7D9-27D1-4880-B243-819FB6A3F1F8}">
      <dgm:prSet/>
      <dgm:spPr/>
      <dgm:t>
        <a:bodyPr/>
        <a:lstStyle/>
        <a:p>
          <a:endParaRPr lang="es-ES"/>
        </a:p>
      </dgm:t>
    </dgm:pt>
    <dgm:pt modelId="{EB7546CC-DA8F-4F86-808B-9DD47F237E23}">
      <dgm:prSet phldrT="[Texto]" custT="1"/>
      <dgm:spPr/>
      <dgm:t>
        <a:bodyPr lIns="72000" tIns="180000" rIns="72000" bIns="0" anchor="t" anchorCtr="0"/>
        <a:lstStyle/>
        <a:p>
          <a:r>
            <a:rPr lang="es-ES" sz="1600" dirty="0"/>
            <a:t>T5.6 </a:t>
          </a:r>
        </a:p>
        <a:p>
          <a:r>
            <a:rPr lang="es-ES" sz="1400" dirty="0" err="1"/>
            <a:t>System</a:t>
          </a:r>
          <a:r>
            <a:rPr lang="es-ES" sz="1400" dirty="0"/>
            <a:t> </a:t>
          </a:r>
          <a:r>
            <a:rPr lang="es-ES" sz="1400" dirty="0" err="1"/>
            <a:t>Biology</a:t>
          </a:r>
          <a:endParaRPr lang="es-ES" sz="1600" dirty="0"/>
        </a:p>
      </dgm:t>
    </dgm:pt>
    <dgm:pt modelId="{2799DD8D-9735-420F-BB46-B4A8A20BB65D}" type="parTrans" cxnId="{17F08A61-2181-4DF8-8FF4-88E47075B49C}">
      <dgm:prSet/>
      <dgm:spPr/>
      <dgm:t>
        <a:bodyPr/>
        <a:lstStyle/>
        <a:p>
          <a:endParaRPr lang="es-ES"/>
        </a:p>
      </dgm:t>
    </dgm:pt>
    <dgm:pt modelId="{9FB5E27C-450F-470A-B7B9-A572BB86C8A3}" type="sibTrans" cxnId="{17F08A61-2181-4DF8-8FF4-88E47075B49C}">
      <dgm:prSet/>
      <dgm:spPr/>
      <dgm:t>
        <a:bodyPr/>
        <a:lstStyle/>
        <a:p>
          <a:endParaRPr lang="es-ES"/>
        </a:p>
      </dgm:t>
    </dgm:pt>
    <dgm:pt modelId="{60CA9ED1-E848-4ABD-A58D-37F333670E56}">
      <dgm:prSet phldrT="[Texto]" custT="1"/>
      <dgm:spPr/>
      <dgm:t>
        <a:bodyPr lIns="72000" tIns="180000" rIns="72000" bIns="0" anchor="t" anchorCtr="0"/>
        <a:lstStyle/>
        <a:p>
          <a:r>
            <a:rPr lang="es-ES" sz="1600" dirty="0"/>
            <a:t>T5.7 </a:t>
          </a:r>
        </a:p>
        <a:p>
          <a:r>
            <a:rPr lang="es-ES" sz="1400" dirty="0" err="1"/>
            <a:t>Drug</a:t>
          </a:r>
          <a:r>
            <a:rPr lang="es-ES" sz="1400" dirty="0"/>
            <a:t> </a:t>
          </a:r>
          <a:r>
            <a:rPr lang="es-ES" sz="1400" dirty="0" err="1"/>
            <a:t>Discovery</a:t>
          </a:r>
          <a:endParaRPr lang="es-ES" sz="1400" dirty="0"/>
        </a:p>
      </dgm:t>
    </dgm:pt>
    <dgm:pt modelId="{D465E6B5-8B2A-44C1-B6A4-874E9AD39CDF}" type="parTrans" cxnId="{BCD46670-9059-407D-9346-A7822CF9B19F}">
      <dgm:prSet/>
      <dgm:spPr/>
      <dgm:t>
        <a:bodyPr/>
        <a:lstStyle/>
        <a:p>
          <a:endParaRPr lang="es-ES"/>
        </a:p>
      </dgm:t>
    </dgm:pt>
    <dgm:pt modelId="{4B68A67C-45A8-464A-9BB7-5EC966FDCB52}" type="sibTrans" cxnId="{BCD46670-9059-407D-9346-A7822CF9B19F}">
      <dgm:prSet/>
      <dgm:spPr/>
      <dgm:t>
        <a:bodyPr/>
        <a:lstStyle/>
        <a:p>
          <a:endParaRPr lang="es-ES"/>
        </a:p>
      </dgm:t>
    </dgm:pt>
    <dgm:pt modelId="{D796C5F3-CA59-440F-9833-353B22B60177}" type="pres">
      <dgm:prSet presAssocID="{3958F687-712B-4B8B-AB35-4A5D8A83E8B8}" presName="Name0" presStyleCnt="0">
        <dgm:presLayoutVars>
          <dgm:dir/>
          <dgm:resizeHandles val="exact"/>
        </dgm:presLayoutVars>
      </dgm:prSet>
      <dgm:spPr/>
    </dgm:pt>
    <dgm:pt modelId="{78033966-B0FA-4658-9E29-49725968BD06}" type="pres">
      <dgm:prSet presAssocID="{3958F687-712B-4B8B-AB35-4A5D8A83E8B8}" presName="fgShape" presStyleLbl="fgShp" presStyleIdx="0" presStyleCnt="1"/>
      <dgm:spPr>
        <a:prstGeom prst="flowChartProcess">
          <a:avLst/>
        </a:prstGeom>
        <a:noFill/>
      </dgm:spPr>
    </dgm:pt>
    <dgm:pt modelId="{8E7DB04D-7E41-4954-91DB-BE51A00292A6}" type="pres">
      <dgm:prSet presAssocID="{3958F687-712B-4B8B-AB35-4A5D8A83E8B8}" presName="linComp" presStyleCnt="0"/>
      <dgm:spPr/>
    </dgm:pt>
    <dgm:pt modelId="{EF150E46-C51A-4028-9C1D-1303E1C428EE}" type="pres">
      <dgm:prSet presAssocID="{B02B46B4-67F8-4E71-ABDF-A7BBAB0E2C44}" presName="compNode" presStyleCnt="0"/>
      <dgm:spPr/>
    </dgm:pt>
    <dgm:pt modelId="{E2E5B880-ABD0-4E78-9878-03B20795AACF}" type="pres">
      <dgm:prSet presAssocID="{B02B46B4-67F8-4E71-ABDF-A7BBAB0E2C44}" presName="bkgdShape" presStyleLbl="node1" presStyleIdx="0" presStyleCnt="7"/>
      <dgm:spPr/>
    </dgm:pt>
    <dgm:pt modelId="{BE0FBC49-D69A-4FAF-B4A5-AA2C547BF84E}" type="pres">
      <dgm:prSet presAssocID="{B02B46B4-67F8-4E71-ABDF-A7BBAB0E2C44}" presName="nodeTx" presStyleLbl="node1" presStyleIdx="0" presStyleCnt="7">
        <dgm:presLayoutVars>
          <dgm:bulletEnabled val="1"/>
        </dgm:presLayoutVars>
      </dgm:prSet>
      <dgm:spPr/>
    </dgm:pt>
    <dgm:pt modelId="{BC141967-75A0-48ED-9A4A-7BEF8C86EE81}" type="pres">
      <dgm:prSet presAssocID="{B02B46B4-67F8-4E71-ABDF-A7BBAB0E2C44}" presName="invisiNode" presStyleLbl="node1" presStyleIdx="0" presStyleCnt="7"/>
      <dgm:spPr/>
    </dgm:pt>
    <dgm:pt modelId="{673100E3-7650-465B-87B6-FBA643865838}" type="pres">
      <dgm:prSet presAssocID="{B02B46B4-67F8-4E71-ABDF-A7BBAB0E2C44}" presName="imagNode" presStyleLbl="fgImgPlace1" presStyleIdx="0" presStyleCnt="7"/>
      <dgm:spPr>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tile tx="-336550" ty="-82550" sx="93000" sy="93000" flip="none" algn="tl"/>
        </a:blipFill>
      </dgm:spPr>
    </dgm:pt>
    <dgm:pt modelId="{D1A79770-7187-4558-9977-05DD37FE6A13}" type="pres">
      <dgm:prSet presAssocID="{1222F716-23AD-4A92-821F-4EB985998002}" presName="sibTrans" presStyleLbl="sibTrans2D1" presStyleIdx="0" presStyleCnt="0"/>
      <dgm:spPr/>
    </dgm:pt>
    <dgm:pt modelId="{DD8686CC-9EF3-4715-B517-9F4367DAECE3}" type="pres">
      <dgm:prSet presAssocID="{03238981-D91B-4ABB-83E8-8E875A716084}" presName="compNode" presStyleCnt="0"/>
      <dgm:spPr/>
    </dgm:pt>
    <dgm:pt modelId="{84CC8E56-7AF7-4A94-8CE8-C35F23E34831}" type="pres">
      <dgm:prSet presAssocID="{03238981-D91B-4ABB-83E8-8E875A716084}" presName="bkgdShape" presStyleLbl="node1" presStyleIdx="1" presStyleCnt="7"/>
      <dgm:spPr/>
    </dgm:pt>
    <dgm:pt modelId="{914207A5-ABAF-48E9-B9DD-5A82CA835A36}" type="pres">
      <dgm:prSet presAssocID="{03238981-D91B-4ABB-83E8-8E875A716084}" presName="nodeTx" presStyleLbl="node1" presStyleIdx="1" presStyleCnt="7">
        <dgm:presLayoutVars>
          <dgm:bulletEnabled val="1"/>
        </dgm:presLayoutVars>
      </dgm:prSet>
      <dgm:spPr/>
    </dgm:pt>
    <dgm:pt modelId="{09C2104A-2290-40A5-B7EE-8F3D23266CC4}" type="pres">
      <dgm:prSet presAssocID="{03238981-D91B-4ABB-83E8-8E875A716084}" presName="invisiNode" presStyleLbl="node1" presStyleIdx="1" presStyleCnt="7"/>
      <dgm:spPr/>
    </dgm:pt>
    <dgm:pt modelId="{C7CFC7F7-91D0-4B04-AF2A-676CBC0F3FFF}" type="pres">
      <dgm:prSet presAssocID="{03238981-D91B-4ABB-83E8-8E875A716084}" presName="imagNode" presStyleLbl="fgImgPlace1" presStyleIdx="1" presStyleCnt="7"/>
      <dgm:spPr>
        <a:blipFill dpi="0" rotWithShape="1">
          <a:blip xmlns:r="http://schemas.openxmlformats.org/officeDocument/2006/relationships" r:embed="rId2" cstate="email">
            <a:extLst>
              <a:ext uri="{28A0092B-C50C-407E-A947-70E740481C1C}">
                <a14:useLocalDpi xmlns:a14="http://schemas.microsoft.com/office/drawing/2010/main"/>
              </a:ext>
            </a:extLst>
          </a:blip>
          <a:srcRect/>
          <a:tile tx="-146050" ty="-6350" sx="75000" sy="75000" flip="none" algn="tl"/>
        </a:blipFill>
      </dgm:spPr>
    </dgm:pt>
    <dgm:pt modelId="{7E325122-6336-48A2-B457-19C73D9B6FCE}" type="pres">
      <dgm:prSet presAssocID="{0ACB33D3-C118-4A7E-AD71-8F183B9E6778}" presName="sibTrans" presStyleLbl="sibTrans2D1" presStyleIdx="0" presStyleCnt="0"/>
      <dgm:spPr/>
    </dgm:pt>
    <dgm:pt modelId="{D8888339-89AB-4FA6-A21E-974989C3E6CB}" type="pres">
      <dgm:prSet presAssocID="{178D6438-58C7-4A11-8480-D8BEDA7D8CC9}" presName="compNode" presStyleCnt="0"/>
      <dgm:spPr/>
    </dgm:pt>
    <dgm:pt modelId="{9E7A9684-40FF-454B-9A1C-68D6176BA94A}" type="pres">
      <dgm:prSet presAssocID="{178D6438-58C7-4A11-8480-D8BEDA7D8CC9}" presName="bkgdShape" presStyleLbl="node1" presStyleIdx="2" presStyleCnt="7"/>
      <dgm:spPr/>
    </dgm:pt>
    <dgm:pt modelId="{5DE2B4EC-B385-448E-B0D8-6D59F1BB67C2}" type="pres">
      <dgm:prSet presAssocID="{178D6438-58C7-4A11-8480-D8BEDA7D8CC9}" presName="nodeTx" presStyleLbl="node1" presStyleIdx="2" presStyleCnt="7">
        <dgm:presLayoutVars>
          <dgm:bulletEnabled val="1"/>
        </dgm:presLayoutVars>
      </dgm:prSet>
      <dgm:spPr/>
    </dgm:pt>
    <dgm:pt modelId="{1F2830BE-4751-497B-B96C-23F361F6E9D3}" type="pres">
      <dgm:prSet presAssocID="{178D6438-58C7-4A11-8480-D8BEDA7D8CC9}" presName="invisiNode" presStyleLbl="node1" presStyleIdx="2" presStyleCnt="7"/>
      <dgm:spPr/>
    </dgm:pt>
    <dgm:pt modelId="{0A56F25E-ABAB-4CB9-9223-CEB2AE18FE5A}" type="pres">
      <dgm:prSet presAssocID="{178D6438-58C7-4A11-8480-D8BEDA7D8CC9}" presName="imagNode" presStyleLbl="fgImgPlace1" presStyleIdx="2" presStyleCnt="7"/>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3C201ECB-732A-4498-9B03-19FE3BE57B70}" type="pres">
      <dgm:prSet presAssocID="{F78DF805-CE2A-4D91-A9BF-5A5CEE4C7BE4}" presName="sibTrans" presStyleLbl="sibTrans2D1" presStyleIdx="0" presStyleCnt="0"/>
      <dgm:spPr/>
    </dgm:pt>
    <dgm:pt modelId="{2A4DCD88-3660-4D1F-A5F1-67025BA46238}" type="pres">
      <dgm:prSet presAssocID="{2892BF75-1B2E-4D29-8066-8CD9C028136F}" presName="compNode" presStyleCnt="0"/>
      <dgm:spPr/>
    </dgm:pt>
    <dgm:pt modelId="{D5B47BA0-79F9-4884-B9B4-D99BFBC13F40}" type="pres">
      <dgm:prSet presAssocID="{2892BF75-1B2E-4D29-8066-8CD9C028136F}" presName="bkgdShape" presStyleLbl="node1" presStyleIdx="3" presStyleCnt="7" custLinFactNeighborY="5269"/>
      <dgm:spPr/>
    </dgm:pt>
    <dgm:pt modelId="{823852EA-6E6E-4649-88F5-BDB6693F002E}" type="pres">
      <dgm:prSet presAssocID="{2892BF75-1B2E-4D29-8066-8CD9C028136F}" presName="nodeTx" presStyleLbl="node1" presStyleIdx="3" presStyleCnt="7">
        <dgm:presLayoutVars>
          <dgm:bulletEnabled val="1"/>
        </dgm:presLayoutVars>
      </dgm:prSet>
      <dgm:spPr/>
    </dgm:pt>
    <dgm:pt modelId="{A92158EA-FD8E-4107-BC7E-10A9E08E0342}" type="pres">
      <dgm:prSet presAssocID="{2892BF75-1B2E-4D29-8066-8CD9C028136F}" presName="invisiNode" presStyleLbl="node1" presStyleIdx="3" presStyleCnt="7"/>
      <dgm:spPr/>
    </dgm:pt>
    <dgm:pt modelId="{0DAD814D-DC56-4862-8512-71FFD0F23998}" type="pres">
      <dgm:prSet presAssocID="{2892BF75-1B2E-4D29-8066-8CD9C028136F}" presName="imagNode" presStyleLbl="fgImgPlace1" presStyleIdx="3" presStyleCnt="7"/>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 modelId="{60251AC9-D5A8-4EA1-A97F-4ED05C9C1A67}" type="pres">
      <dgm:prSet presAssocID="{EB2EA4B3-0B70-4342-BE99-3733AC3C9807}" presName="sibTrans" presStyleLbl="sibTrans2D1" presStyleIdx="0" presStyleCnt="0"/>
      <dgm:spPr/>
    </dgm:pt>
    <dgm:pt modelId="{7285BF90-7E1D-4678-B24D-90BDFADA3D4B}" type="pres">
      <dgm:prSet presAssocID="{3A0F032B-BDE5-4811-8A43-954A40F6C622}" presName="compNode" presStyleCnt="0"/>
      <dgm:spPr/>
    </dgm:pt>
    <dgm:pt modelId="{4145EC4A-DE6F-4567-A621-3E4A3A7A1D74}" type="pres">
      <dgm:prSet presAssocID="{3A0F032B-BDE5-4811-8A43-954A40F6C622}" presName="bkgdShape" presStyleLbl="node1" presStyleIdx="4" presStyleCnt="7" custScaleX="110000"/>
      <dgm:spPr/>
    </dgm:pt>
    <dgm:pt modelId="{F8339522-E4CB-42FA-9A45-A7D6B2B85691}" type="pres">
      <dgm:prSet presAssocID="{3A0F032B-BDE5-4811-8A43-954A40F6C622}" presName="nodeTx" presStyleLbl="node1" presStyleIdx="4" presStyleCnt="7">
        <dgm:presLayoutVars>
          <dgm:bulletEnabled val="1"/>
        </dgm:presLayoutVars>
      </dgm:prSet>
      <dgm:spPr/>
    </dgm:pt>
    <dgm:pt modelId="{3E9511A1-84C9-40C6-B901-4A2C6F65F149}" type="pres">
      <dgm:prSet presAssocID="{3A0F032B-BDE5-4811-8A43-954A40F6C622}" presName="invisiNode" presStyleLbl="node1" presStyleIdx="4" presStyleCnt="7"/>
      <dgm:spPr/>
    </dgm:pt>
    <dgm:pt modelId="{04D3E0C1-35B7-4708-88C0-62AEB5229696}" type="pres">
      <dgm:prSet presAssocID="{3A0F032B-BDE5-4811-8A43-954A40F6C622}" presName="imagNode" presStyleLbl="fgImgPlace1" presStyleIdx="4" presStyleCnt="7"/>
      <dgm:spPr>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dgm:spPr>
    </dgm:pt>
    <dgm:pt modelId="{3560EFD0-1F42-4A47-9965-70F8989E538E}" type="pres">
      <dgm:prSet presAssocID="{8357ADBA-3F3E-4130-8914-EFEB3B4B4C6F}" presName="sibTrans" presStyleLbl="sibTrans2D1" presStyleIdx="0" presStyleCnt="0"/>
      <dgm:spPr/>
    </dgm:pt>
    <dgm:pt modelId="{CC20C425-F9B3-4FE1-B1AC-AEAF8A16F3C2}" type="pres">
      <dgm:prSet presAssocID="{EB7546CC-DA8F-4F86-808B-9DD47F237E23}" presName="compNode" presStyleCnt="0"/>
      <dgm:spPr/>
    </dgm:pt>
    <dgm:pt modelId="{5A3705FF-6478-4E81-AEBD-6F8EDFE226B8}" type="pres">
      <dgm:prSet presAssocID="{EB7546CC-DA8F-4F86-808B-9DD47F237E23}" presName="bkgdShape" presStyleLbl="node1" presStyleIdx="5" presStyleCnt="7"/>
      <dgm:spPr/>
    </dgm:pt>
    <dgm:pt modelId="{F5E94276-D5BA-42F1-86DE-F2154C84EA41}" type="pres">
      <dgm:prSet presAssocID="{EB7546CC-DA8F-4F86-808B-9DD47F237E23}" presName="nodeTx" presStyleLbl="node1" presStyleIdx="5" presStyleCnt="7">
        <dgm:presLayoutVars>
          <dgm:bulletEnabled val="1"/>
        </dgm:presLayoutVars>
      </dgm:prSet>
      <dgm:spPr/>
    </dgm:pt>
    <dgm:pt modelId="{241DF1DE-53A4-4C18-B327-60854F53475C}" type="pres">
      <dgm:prSet presAssocID="{EB7546CC-DA8F-4F86-808B-9DD47F237E23}" presName="invisiNode" presStyleLbl="node1" presStyleIdx="5" presStyleCnt="7"/>
      <dgm:spPr/>
    </dgm:pt>
    <dgm:pt modelId="{12EFAAC7-DCC4-4115-9D60-27D2750E6C71}" type="pres">
      <dgm:prSet presAssocID="{EB7546CC-DA8F-4F86-808B-9DD47F237E23}" presName="imagNode" presStyleLbl="fgImgPlace1" presStyleIdx="5" presStyleCnt="7"/>
      <dgm:spPr>
        <a:blipFill rotWithShape="1">
          <a:blip xmlns:r="http://schemas.openxmlformats.org/officeDocument/2006/relationships" r:embed="rId6" cstate="email">
            <a:extLst>
              <a:ext uri="{28A0092B-C50C-407E-A947-70E740481C1C}">
                <a14:useLocalDpi xmlns:a14="http://schemas.microsoft.com/office/drawing/2010/main"/>
              </a:ext>
            </a:extLst>
          </a:blip>
          <a:stretch>
            <a:fillRect/>
          </a:stretch>
        </a:blipFill>
      </dgm:spPr>
    </dgm:pt>
    <dgm:pt modelId="{455D0107-C1C6-4B5C-BF05-D98528E86E37}" type="pres">
      <dgm:prSet presAssocID="{9FB5E27C-450F-470A-B7B9-A572BB86C8A3}" presName="sibTrans" presStyleLbl="sibTrans2D1" presStyleIdx="0" presStyleCnt="0"/>
      <dgm:spPr/>
    </dgm:pt>
    <dgm:pt modelId="{B59D574D-61B5-4951-AB3C-A537508CF9B7}" type="pres">
      <dgm:prSet presAssocID="{60CA9ED1-E848-4ABD-A58D-37F333670E56}" presName="compNode" presStyleCnt="0"/>
      <dgm:spPr/>
    </dgm:pt>
    <dgm:pt modelId="{A522A347-36C1-4936-B085-1885EC14B078}" type="pres">
      <dgm:prSet presAssocID="{60CA9ED1-E848-4ABD-A58D-37F333670E56}" presName="bkgdShape" presStyleLbl="node1" presStyleIdx="6" presStyleCnt="7"/>
      <dgm:spPr/>
    </dgm:pt>
    <dgm:pt modelId="{B117C459-0157-4BE9-B8E2-2C30C0B97913}" type="pres">
      <dgm:prSet presAssocID="{60CA9ED1-E848-4ABD-A58D-37F333670E56}" presName="nodeTx" presStyleLbl="node1" presStyleIdx="6" presStyleCnt="7">
        <dgm:presLayoutVars>
          <dgm:bulletEnabled val="1"/>
        </dgm:presLayoutVars>
      </dgm:prSet>
      <dgm:spPr/>
    </dgm:pt>
    <dgm:pt modelId="{FA9EDEE5-3216-4E15-8455-73F1E4CA4D9F}" type="pres">
      <dgm:prSet presAssocID="{60CA9ED1-E848-4ABD-A58D-37F333670E56}" presName="invisiNode" presStyleLbl="node1" presStyleIdx="6" presStyleCnt="7"/>
      <dgm:spPr/>
    </dgm:pt>
    <dgm:pt modelId="{ADF1921E-B2F5-473A-81A4-3B32CB613EF4}" type="pres">
      <dgm:prSet presAssocID="{60CA9ED1-E848-4ABD-A58D-37F333670E56}" presName="imagNode" presStyleLbl="fgImgPlace1" presStyleIdx="6" presStyleCnt="7"/>
      <dgm:spPr>
        <a:blipFill rotWithShape="1">
          <a:blip xmlns:r="http://schemas.openxmlformats.org/officeDocument/2006/relationships" r:embed="rId7" cstate="email">
            <a:extLst>
              <a:ext uri="{28A0092B-C50C-407E-A947-70E740481C1C}">
                <a14:useLocalDpi xmlns:a14="http://schemas.microsoft.com/office/drawing/2010/main"/>
              </a:ext>
            </a:extLst>
          </a:blip>
          <a:stretch>
            <a:fillRect/>
          </a:stretch>
        </a:blipFill>
      </dgm:spPr>
    </dgm:pt>
  </dgm:ptLst>
  <dgm:cxnLst>
    <dgm:cxn modelId="{108384D8-6F53-48B5-BEB6-771FD7BB7F57}" type="presOf" srcId="{3A0F032B-BDE5-4811-8A43-954A40F6C622}" destId="{4145EC4A-DE6F-4567-A621-3E4A3A7A1D74}" srcOrd="0" destOrd="0" presId="urn:microsoft.com/office/officeart/2005/8/layout/hList7"/>
    <dgm:cxn modelId="{A151DE97-3A60-48FD-85C6-1C578AA000A4}" srcId="{3958F687-712B-4B8B-AB35-4A5D8A83E8B8}" destId="{2892BF75-1B2E-4D29-8066-8CD9C028136F}" srcOrd="3" destOrd="0" parTransId="{AF79B9E6-BCD2-43B8-B1EA-A3A715845AE3}" sibTransId="{EB2EA4B3-0B70-4342-BE99-3733AC3C9807}"/>
    <dgm:cxn modelId="{2A6E5D62-A448-4657-9148-FBBFB719029C}" type="presOf" srcId="{B02B46B4-67F8-4E71-ABDF-A7BBAB0E2C44}" destId="{E2E5B880-ABD0-4E78-9878-03B20795AACF}" srcOrd="0" destOrd="0" presId="urn:microsoft.com/office/officeart/2005/8/layout/hList7"/>
    <dgm:cxn modelId="{17F08A61-2181-4DF8-8FF4-88E47075B49C}" srcId="{3958F687-712B-4B8B-AB35-4A5D8A83E8B8}" destId="{EB7546CC-DA8F-4F86-808B-9DD47F237E23}" srcOrd="5" destOrd="0" parTransId="{2799DD8D-9735-420F-BB46-B4A8A20BB65D}" sibTransId="{9FB5E27C-450F-470A-B7B9-A572BB86C8A3}"/>
    <dgm:cxn modelId="{524930E8-A15A-4F07-A79A-283E538586C3}" type="presOf" srcId="{8357ADBA-3F3E-4130-8914-EFEB3B4B4C6F}" destId="{3560EFD0-1F42-4A47-9965-70F8989E538E}" srcOrd="0" destOrd="0" presId="urn:microsoft.com/office/officeart/2005/8/layout/hList7"/>
    <dgm:cxn modelId="{1D034A55-E94B-4369-9543-6918670CAAA1}" type="presOf" srcId="{F78DF805-CE2A-4D91-A9BF-5A5CEE4C7BE4}" destId="{3C201ECB-732A-4498-9B03-19FE3BE57B70}" srcOrd="0" destOrd="0" presId="urn:microsoft.com/office/officeart/2005/8/layout/hList7"/>
    <dgm:cxn modelId="{0F41C731-D3F4-4D58-8D93-3F9FA069E31E}" type="presOf" srcId="{3A0F032B-BDE5-4811-8A43-954A40F6C622}" destId="{F8339522-E4CB-42FA-9A45-A7D6B2B85691}" srcOrd="1" destOrd="0" presId="urn:microsoft.com/office/officeart/2005/8/layout/hList7"/>
    <dgm:cxn modelId="{D49E7FA4-2955-4DFA-B9F1-C631823CAFBA}" srcId="{3958F687-712B-4B8B-AB35-4A5D8A83E8B8}" destId="{178D6438-58C7-4A11-8480-D8BEDA7D8CC9}" srcOrd="2" destOrd="0" parTransId="{796FEF38-D42A-4237-AA96-A65BFFC57A8C}" sibTransId="{F78DF805-CE2A-4D91-A9BF-5A5CEE4C7BE4}"/>
    <dgm:cxn modelId="{2B88A7D9-27D1-4880-B243-819FB6A3F1F8}" srcId="{3958F687-712B-4B8B-AB35-4A5D8A83E8B8}" destId="{3A0F032B-BDE5-4811-8A43-954A40F6C622}" srcOrd="4" destOrd="0" parTransId="{58ECE1B1-03FC-4BE9-AB68-BA1BD2E463D7}" sibTransId="{8357ADBA-3F3E-4130-8914-EFEB3B4B4C6F}"/>
    <dgm:cxn modelId="{C44ED15A-8967-420C-89F0-CF7EC3F474F8}" type="presOf" srcId="{3958F687-712B-4B8B-AB35-4A5D8A83E8B8}" destId="{D796C5F3-CA59-440F-9833-353B22B60177}" srcOrd="0" destOrd="0" presId="urn:microsoft.com/office/officeart/2005/8/layout/hList7"/>
    <dgm:cxn modelId="{99FB0BEB-62A0-490F-9D2A-5F452789A1E2}" type="presOf" srcId="{03238981-D91B-4ABB-83E8-8E875A716084}" destId="{84CC8E56-7AF7-4A94-8CE8-C35F23E34831}" srcOrd="0" destOrd="0" presId="urn:microsoft.com/office/officeart/2005/8/layout/hList7"/>
    <dgm:cxn modelId="{BCD46670-9059-407D-9346-A7822CF9B19F}" srcId="{3958F687-712B-4B8B-AB35-4A5D8A83E8B8}" destId="{60CA9ED1-E848-4ABD-A58D-37F333670E56}" srcOrd="6" destOrd="0" parTransId="{D465E6B5-8B2A-44C1-B6A4-874E9AD39CDF}" sibTransId="{4B68A67C-45A8-464A-9BB7-5EC966FDCB52}"/>
    <dgm:cxn modelId="{119077BC-F488-4943-A93E-7F5556C3341D}" type="presOf" srcId="{03238981-D91B-4ABB-83E8-8E875A716084}" destId="{914207A5-ABAF-48E9-B9DD-5A82CA835A36}" srcOrd="1" destOrd="0" presId="urn:microsoft.com/office/officeart/2005/8/layout/hList7"/>
    <dgm:cxn modelId="{85B1538C-F51A-4807-A16E-DB57EBE35EA3}" type="presOf" srcId="{1222F716-23AD-4A92-821F-4EB985998002}" destId="{D1A79770-7187-4558-9977-05DD37FE6A13}" srcOrd="0" destOrd="0" presId="urn:microsoft.com/office/officeart/2005/8/layout/hList7"/>
    <dgm:cxn modelId="{9E430723-026D-4EDB-9840-B73F250D24E6}" type="presOf" srcId="{178D6438-58C7-4A11-8480-D8BEDA7D8CC9}" destId="{9E7A9684-40FF-454B-9A1C-68D6176BA94A}" srcOrd="0" destOrd="0" presId="urn:microsoft.com/office/officeart/2005/8/layout/hList7"/>
    <dgm:cxn modelId="{BA99AF09-EC9E-40A4-897C-019F39058741}" type="presOf" srcId="{60CA9ED1-E848-4ABD-A58D-37F333670E56}" destId="{A522A347-36C1-4936-B085-1885EC14B078}" srcOrd="0" destOrd="0" presId="urn:microsoft.com/office/officeart/2005/8/layout/hList7"/>
    <dgm:cxn modelId="{57B7D15F-749E-4EFA-AF37-C6E2CE1E206B}" type="presOf" srcId="{9FB5E27C-450F-470A-B7B9-A572BB86C8A3}" destId="{455D0107-C1C6-4B5C-BF05-D98528E86E37}" srcOrd="0" destOrd="0" presId="urn:microsoft.com/office/officeart/2005/8/layout/hList7"/>
    <dgm:cxn modelId="{B41654D6-E5A3-44BA-805D-A6C3752FF2DC}" type="presOf" srcId="{B02B46B4-67F8-4E71-ABDF-A7BBAB0E2C44}" destId="{BE0FBC49-D69A-4FAF-B4A5-AA2C547BF84E}" srcOrd="1" destOrd="0" presId="urn:microsoft.com/office/officeart/2005/8/layout/hList7"/>
    <dgm:cxn modelId="{2402C7C3-F6E1-4E95-A1D8-0BB12D63945D}" srcId="{3958F687-712B-4B8B-AB35-4A5D8A83E8B8}" destId="{03238981-D91B-4ABB-83E8-8E875A716084}" srcOrd="1" destOrd="0" parTransId="{47749F4E-5EFD-49F4-A6F2-CE877D8727D7}" sibTransId="{0ACB33D3-C118-4A7E-AD71-8F183B9E6778}"/>
    <dgm:cxn modelId="{15CB585F-7648-41BC-9226-44FBC01D926C}" type="presOf" srcId="{2892BF75-1B2E-4D29-8066-8CD9C028136F}" destId="{D5B47BA0-79F9-4884-B9B4-D99BFBC13F40}" srcOrd="0" destOrd="0" presId="urn:microsoft.com/office/officeart/2005/8/layout/hList7"/>
    <dgm:cxn modelId="{11DFB08C-B93A-4AD2-8713-4B0E4244E635}" type="presOf" srcId="{2892BF75-1B2E-4D29-8066-8CD9C028136F}" destId="{823852EA-6E6E-4649-88F5-BDB6693F002E}" srcOrd="1" destOrd="0" presId="urn:microsoft.com/office/officeart/2005/8/layout/hList7"/>
    <dgm:cxn modelId="{7B81EEE3-AF07-4E8F-914E-6B64350F51F7}" type="presOf" srcId="{EB2EA4B3-0B70-4342-BE99-3733AC3C9807}" destId="{60251AC9-D5A8-4EA1-A97F-4ED05C9C1A67}" srcOrd="0" destOrd="0" presId="urn:microsoft.com/office/officeart/2005/8/layout/hList7"/>
    <dgm:cxn modelId="{F64726EF-F192-4059-83D7-E765DF79FA52}" type="presOf" srcId="{EB7546CC-DA8F-4F86-808B-9DD47F237E23}" destId="{F5E94276-D5BA-42F1-86DE-F2154C84EA41}" srcOrd="1" destOrd="0" presId="urn:microsoft.com/office/officeart/2005/8/layout/hList7"/>
    <dgm:cxn modelId="{492E8089-0063-40B7-AFAC-1314BD3D1156}" type="presOf" srcId="{0ACB33D3-C118-4A7E-AD71-8F183B9E6778}" destId="{7E325122-6336-48A2-B457-19C73D9B6FCE}" srcOrd="0" destOrd="0" presId="urn:microsoft.com/office/officeart/2005/8/layout/hList7"/>
    <dgm:cxn modelId="{3CC1D706-2799-4C0E-B589-C69223245826}" type="presOf" srcId="{60CA9ED1-E848-4ABD-A58D-37F333670E56}" destId="{B117C459-0157-4BE9-B8E2-2C30C0B97913}" srcOrd="1" destOrd="0" presId="urn:microsoft.com/office/officeart/2005/8/layout/hList7"/>
    <dgm:cxn modelId="{44E379E6-F0CD-4C0E-AF09-AA9945C50043}" srcId="{3958F687-712B-4B8B-AB35-4A5D8A83E8B8}" destId="{B02B46B4-67F8-4E71-ABDF-A7BBAB0E2C44}" srcOrd="0" destOrd="0" parTransId="{4C46FBC1-459D-4C5D-A417-39147864EBF2}" sibTransId="{1222F716-23AD-4A92-821F-4EB985998002}"/>
    <dgm:cxn modelId="{54AE31AD-51C5-49AB-9FF0-2ECEC62FEA5D}" type="presOf" srcId="{178D6438-58C7-4A11-8480-D8BEDA7D8CC9}" destId="{5DE2B4EC-B385-448E-B0D8-6D59F1BB67C2}" srcOrd="1" destOrd="0" presId="urn:microsoft.com/office/officeart/2005/8/layout/hList7"/>
    <dgm:cxn modelId="{3B4BC565-6242-4FF2-BBB7-29C7374D0B84}" type="presOf" srcId="{EB7546CC-DA8F-4F86-808B-9DD47F237E23}" destId="{5A3705FF-6478-4E81-AEBD-6F8EDFE226B8}" srcOrd="0" destOrd="0" presId="urn:microsoft.com/office/officeart/2005/8/layout/hList7"/>
    <dgm:cxn modelId="{F292AA03-8E82-4ADC-BFF3-0BEC6FD05C1F}" type="presParOf" srcId="{D796C5F3-CA59-440F-9833-353B22B60177}" destId="{78033966-B0FA-4658-9E29-49725968BD06}" srcOrd="0" destOrd="0" presId="urn:microsoft.com/office/officeart/2005/8/layout/hList7"/>
    <dgm:cxn modelId="{1312213D-0676-43CA-A3AE-21437D05FFDA}" type="presParOf" srcId="{D796C5F3-CA59-440F-9833-353B22B60177}" destId="{8E7DB04D-7E41-4954-91DB-BE51A00292A6}" srcOrd="1" destOrd="0" presId="urn:microsoft.com/office/officeart/2005/8/layout/hList7"/>
    <dgm:cxn modelId="{B79DE306-B51A-43A2-9EB2-B0CE34720BAB}" type="presParOf" srcId="{8E7DB04D-7E41-4954-91DB-BE51A00292A6}" destId="{EF150E46-C51A-4028-9C1D-1303E1C428EE}" srcOrd="0" destOrd="0" presId="urn:microsoft.com/office/officeart/2005/8/layout/hList7"/>
    <dgm:cxn modelId="{91725049-6A85-4DE5-898D-2E248AF3C7C9}" type="presParOf" srcId="{EF150E46-C51A-4028-9C1D-1303E1C428EE}" destId="{E2E5B880-ABD0-4E78-9878-03B20795AACF}" srcOrd="0" destOrd="0" presId="urn:microsoft.com/office/officeart/2005/8/layout/hList7"/>
    <dgm:cxn modelId="{2A90E839-95FE-40EA-9958-A054BDFE2DFB}" type="presParOf" srcId="{EF150E46-C51A-4028-9C1D-1303E1C428EE}" destId="{BE0FBC49-D69A-4FAF-B4A5-AA2C547BF84E}" srcOrd="1" destOrd="0" presId="urn:microsoft.com/office/officeart/2005/8/layout/hList7"/>
    <dgm:cxn modelId="{12A75DBA-621D-469F-9522-4BF6C9F487E3}" type="presParOf" srcId="{EF150E46-C51A-4028-9C1D-1303E1C428EE}" destId="{BC141967-75A0-48ED-9A4A-7BEF8C86EE81}" srcOrd="2" destOrd="0" presId="urn:microsoft.com/office/officeart/2005/8/layout/hList7"/>
    <dgm:cxn modelId="{E5B9E7D4-50F7-45FC-BE10-FF76451F989F}" type="presParOf" srcId="{EF150E46-C51A-4028-9C1D-1303E1C428EE}" destId="{673100E3-7650-465B-87B6-FBA643865838}" srcOrd="3" destOrd="0" presId="urn:microsoft.com/office/officeart/2005/8/layout/hList7"/>
    <dgm:cxn modelId="{42A03F18-D652-4D6C-8FBA-21FD36B4EE69}" type="presParOf" srcId="{8E7DB04D-7E41-4954-91DB-BE51A00292A6}" destId="{D1A79770-7187-4558-9977-05DD37FE6A13}" srcOrd="1" destOrd="0" presId="urn:microsoft.com/office/officeart/2005/8/layout/hList7"/>
    <dgm:cxn modelId="{5ABD3B53-3278-4228-8694-92F14EE8E80C}" type="presParOf" srcId="{8E7DB04D-7E41-4954-91DB-BE51A00292A6}" destId="{DD8686CC-9EF3-4715-B517-9F4367DAECE3}" srcOrd="2" destOrd="0" presId="urn:microsoft.com/office/officeart/2005/8/layout/hList7"/>
    <dgm:cxn modelId="{D50769B6-81E9-4C38-AE90-1734FC07C158}" type="presParOf" srcId="{DD8686CC-9EF3-4715-B517-9F4367DAECE3}" destId="{84CC8E56-7AF7-4A94-8CE8-C35F23E34831}" srcOrd="0" destOrd="0" presId="urn:microsoft.com/office/officeart/2005/8/layout/hList7"/>
    <dgm:cxn modelId="{B4C8E393-C2C7-4A7A-8C2A-D901069BCA3F}" type="presParOf" srcId="{DD8686CC-9EF3-4715-B517-9F4367DAECE3}" destId="{914207A5-ABAF-48E9-B9DD-5A82CA835A36}" srcOrd="1" destOrd="0" presId="urn:microsoft.com/office/officeart/2005/8/layout/hList7"/>
    <dgm:cxn modelId="{5181C04E-2EB9-4717-BB0D-014C9497527C}" type="presParOf" srcId="{DD8686CC-9EF3-4715-B517-9F4367DAECE3}" destId="{09C2104A-2290-40A5-B7EE-8F3D23266CC4}" srcOrd="2" destOrd="0" presId="urn:microsoft.com/office/officeart/2005/8/layout/hList7"/>
    <dgm:cxn modelId="{6793256B-946D-4DD4-B64D-D7FBE3D41311}" type="presParOf" srcId="{DD8686CC-9EF3-4715-B517-9F4367DAECE3}" destId="{C7CFC7F7-91D0-4B04-AF2A-676CBC0F3FFF}" srcOrd="3" destOrd="0" presId="urn:microsoft.com/office/officeart/2005/8/layout/hList7"/>
    <dgm:cxn modelId="{AC59EA98-28F6-419E-8052-9D9ADB350446}" type="presParOf" srcId="{8E7DB04D-7E41-4954-91DB-BE51A00292A6}" destId="{7E325122-6336-48A2-B457-19C73D9B6FCE}" srcOrd="3" destOrd="0" presId="urn:microsoft.com/office/officeart/2005/8/layout/hList7"/>
    <dgm:cxn modelId="{6B8260FB-4FAC-4DDE-AF78-0B0B48014C58}" type="presParOf" srcId="{8E7DB04D-7E41-4954-91DB-BE51A00292A6}" destId="{D8888339-89AB-4FA6-A21E-974989C3E6CB}" srcOrd="4" destOrd="0" presId="urn:microsoft.com/office/officeart/2005/8/layout/hList7"/>
    <dgm:cxn modelId="{41585022-BA33-4317-B3D4-83605DD2112D}" type="presParOf" srcId="{D8888339-89AB-4FA6-A21E-974989C3E6CB}" destId="{9E7A9684-40FF-454B-9A1C-68D6176BA94A}" srcOrd="0" destOrd="0" presId="urn:microsoft.com/office/officeart/2005/8/layout/hList7"/>
    <dgm:cxn modelId="{6B6609FC-14C8-4370-9EAE-70BF6648103D}" type="presParOf" srcId="{D8888339-89AB-4FA6-A21E-974989C3E6CB}" destId="{5DE2B4EC-B385-448E-B0D8-6D59F1BB67C2}" srcOrd="1" destOrd="0" presId="urn:microsoft.com/office/officeart/2005/8/layout/hList7"/>
    <dgm:cxn modelId="{4E85A5CC-0E04-42B4-A006-5CB856D78998}" type="presParOf" srcId="{D8888339-89AB-4FA6-A21E-974989C3E6CB}" destId="{1F2830BE-4751-497B-B96C-23F361F6E9D3}" srcOrd="2" destOrd="0" presId="urn:microsoft.com/office/officeart/2005/8/layout/hList7"/>
    <dgm:cxn modelId="{AF5F34FC-C61A-489B-B256-733191C53DF9}" type="presParOf" srcId="{D8888339-89AB-4FA6-A21E-974989C3E6CB}" destId="{0A56F25E-ABAB-4CB9-9223-CEB2AE18FE5A}" srcOrd="3" destOrd="0" presId="urn:microsoft.com/office/officeart/2005/8/layout/hList7"/>
    <dgm:cxn modelId="{96412005-92E6-4D25-A7B5-65AC97040744}" type="presParOf" srcId="{8E7DB04D-7E41-4954-91DB-BE51A00292A6}" destId="{3C201ECB-732A-4498-9B03-19FE3BE57B70}" srcOrd="5" destOrd="0" presId="urn:microsoft.com/office/officeart/2005/8/layout/hList7"/>
    <dgm:cxn modelId="{90146389-9B05-4DBA-BE25-4AF8B8E67CAA}" type="presParOf" srcId="{8E7DB04D-7E41-4954-91DB-BE51A00292A6}" destId="{2A4DCD88-3660-4D1F-A5F1-67025BA46238}" srcOrd="6" destOrd="0" presId="urn:microsoft.com/office/officeart/2005/8/layout/hList7"/>
    <dgm:cxn modelId="{8FD1C8FB-C7A6-4ECD-8538-56E9D062921F}" type="presParOf" srcId="{2A4DCD88-3660-4D1F-A5F1-67025BA46238}" destId="{D5B47BA0-79F9-4884-B9B4-D99BFBC13F40}" srcOrd="0" destOrd="0" presId="urn:microsoft.com/office/officeart/2005/8/layout/hList7"/>
    <dgm:cxn modelId="{E0C87C14-173B-40FB-8AE0-11B6EE229621}" type="presParOf" srcId="{2A4DCD88-3660-4D1F-A5F1-67025BA46238}" destId="{823852EA-6E6E-4649-88F5-BDB6693F002E}" srcOrd="1" destOrd="0" presId="urn:microsoft.com/office/officeart/2005/8/layout/hList7"/>
    <dgm:cxn modelId="{9270E730-D8F3-4757-A6AB-199A32C26E24}" type="presParOf" srcId="{2A4DCD88-3660-4D1F-A5F1-67025BA46238}" destId="{A92158EA-FD8E-4107-BC7E-10A9E08E0342}" srcOrd="2" destOrd="0" presId="urn:microsoft.com/office/officeart/2005/8/layout/hList7"/>
    <dgm:cxn modelId="{81E6496B-4A14-459F-9867-DD01FA41F5AF}" type="presParOf" srcId="{2A4DCD88-3660-4D1F-A5F1-67025BA46238}" destId="{0DAD814D-DC56-4862-8512-71FFD0F23998}" srcOrd="3" destOrd="0" presId="urn:microsoft.com/office/officeart/2005/8/layout/hList7"/>
    <dgm:cxn modelId="{111A7BCC-8814-4772-8D13-9295ABD7E590}" type="presParOf" srcId="{8E7DB04D-7E41-4954-91DB-BE51A00292A6}" destId="{60251AC9-D5A8-4EA1-A97F-4ED05C9C1A67}" srcOrd="7" destOrd="0" presId="urn:microsoft.com/office/officeart/2005/8/layout/hList7"/>
    <dgm:cxn modelId="{3E4718A3-78A9-4E65-B6CB-63C9B8AC8AC1}" type="presParOf" srcId="{8E7DB04D-7E41-4954-91DB-BE51A00292A6}" destId="{7285BF90-7E1D-4678-B24D-90BDFADA3D4B}" srcOrd="8" destOrd="0" presId="urn:microsoft.com/office/officeart/2005/8/layout/hList7"/>
    <dgm:cxn modelId="{9C66D0D4-D68C-41F5-A7D6-76196B7B0F5D}" type="presParOf" srcId="{7285BF90-7E1D-4678-B24D-90BDFADA3D4B}" destId="{4145EC4A-DE6F-4567-A621-3E4A3A7A1D74}" srcOrd="0" destOrd="0" presId="urn:microsoft.com/office/officeart/2005/8/layout/hList7"/>
    <dgm:cxn modelId="{7B8F9511-0516-43F0-B098-02F106472530}" type="presParOf" srcId="{7285BF90-7E1D-4678-B24D-90BDFADA3D4B}" destId="{F8339522-E4CB-42FA-9A45-A7D6B2B85691}" srcOrd="1" destOrd="0" presId="urn:microsoft.com/office/officeart/2005/8/layout/hList7"/>
    <dgm:cxn modelId="{E0D5D7EE-C55B-4E91-BA6A-6B15EFEB6EA3}" type="presParOf" srcId="{7285BF90-7E1D-4678-B24D-90BDFADA3D4B}" destId="{3E9511A1-84C9-40C6-B901-4A2C6F65F149}" srcOrd="2" destOrd="0" presId="urn:microsoft.com/office/officeart/2005/8/layout/hList7"/>
    <dgm:cxn modelId="{6B123B85-F0AF-4045-BBA7-65B6AD0ACC9D}" type="presParOf" srcId="{7285BF90-7E1D-4678-B24D-90BDFADA3D4B}" destId="{04D3E0C1-35B7-4708-88C0-62AEB5229696}" srcOrd="3" destOrd="0" presId="urn:microsoft.com/office/officeart/2005/8/layout/hList7"/>
    <dgm:cxn modelId="{49BCD05B-4CE4-4ED5-A61B-11FF8CF4D4D4}" type="presParOf" srcId="{8E7DB04D-7E41-4954-91DB-BE51A00292A6}" destId="{3560EFD0-1F42-4A47-9965-70F8989E538E}" srcOrd="9" destOrd="0" presId="urn:microsoft.com/office/officeart/2005/8/layout/hList7"/>
    <dgm:cxn modelId="{5F49A80A-71F3-41DD-9383-C765AE69132C}" type="presParOf" srcId="{8E7DB04D-7E41-4954-91DB-BE51A00292A6}" destId="{CC20C425-F9B3-4FE1-B1AC-AEAF8A16F3C2}" srcOrd="10" destOrd="0" presId="urn:microsoft.com/office/officeart/2005/8/layout/hList7"/>
    <dgm:cxn modelId="{E8D597A6-3BE2-478A-ACF3-1A978F6C6316}" type="presParOf" srcId="{CC20C425-F9B3-4FE1-B1AC-AEAF8A16F3C2}" destId="{5A3705FF-6478-4E81-AEBD-6F8EDFE226B8}" srcOrd="0" destOrd="0" presId="urn:microsoft.com/office/officeart/2005/8/layout/hList7"/>
    <dgm:cxn modelId="{1C54052D-26C8-45E6-814C-DEACCF9D42D9}" type="presParOf" srcId="{CC20C425-F9B3-4FE1-B1AC-AEAF8A16F3C2}" destId="{F5E94276-D5BA-42F1-86DE-F2154C84EA41}" srcOrd="1" destOrd="0" presId="urn:microsoft.com/office/officeart/2005/8/layout/hList7"/>
    <dgm:cxn modelId="{C6411627-6F8B-4F1A-9F34-96061A944A71}" type="presParOf" srcId="{CC20C425-F9B3-4FE1-B1AC-AEAF8A16F3C2}" destId="{241DF1DE-53A4-4C18-B327-60854F53475C}" srcOrd="2" destOrd="0" presId="urn:microsoft.com/office/officeart/2005/8/layout/hList7"/>
    <dgm:cxn modelId="{6F553299-2B7A-4B27-8219-AC5872689365}" type="presParOf" srcId="{CC20C425-F9B3-4FE1-B1AC-AEAF8A16F3C2}" destId="{12EFAAC7-DCC4-4115-9D60-27D2750E6C71}" srcOrd="3" destOrd="0" presId="urn:microsoft.com/office/officeart/2005/8/layout/hList7"/>
    <dgm:cxn modelId="{11D0EF54-51C2-4ABD-92AB-4DDE72DAC6EF}" type="presParOf" srcId="{8E7DB04D-7E41-4954-91DB-BE51A00292A6}" destId="{455D0107-C1C6-4B5C-BF05-D98528E86E37}" srcOrd="11" destOrd="0" presId="urn:microsoft.com/office/officeart/2005/8/layout/hList7"/>
    <dgm:cxn modelId="{33761F8E-2A28-4271-B860-BCAA739B5B23}" type="presParOf" srcId="{8E7DB04D-7E41-4954-91DB-BE51A00292A6}" destId="{B59D574D-61B5-4951-AB3C-A537508CF9B7}" srcOrd="12" destOrd="0" presId="urn:microsoft.com/office/officeart/2005/8/layout/hList7"/>
    <dgm:cxn modelId="{34E2A621-6727-4C75-9444-EEDC39A8C10A}" type="presParOf" srcId="{B59D574D-61B5-4951-AB3C-A537508CF9B7}" destId="{A522A347-36C1-4936-B085-1885EC14B078}" srcOrd="0" destOrd="0" presId="urn:microsoft.com/office/officeart/2005/8/layout/hList7"/>
    <dgm:cxn modelId="{B69327E9-85E5-4719-939E-AFF5E0EBBBFF}" type="presParOf" srcId="{B59D574D-61B5-4951-AB3C-A537508CF9B7}" destId="{B117C459-0157-4BE9-B8E2-2C30C0B97913}" srcOrd="1" destOrd="0" presId="urn:microsoft.com/office/officeart/2005/8/layout/hList7"/>
    <dgm:cxn modelId="{789DDFF5-DC4D-4CCE-BA26-81678E75A282}" type="presParOf" srcId="{B59D574D-61B5-4951-AB3C-A537508CF9B7}" destId="{FA9EDEE5-3216-4E15-8455-73F1E4CA4D9F}" srcOrd="2" destOrd="0" presId="urn:microsoft.com/office/officeart/2005/8/layout/hList7"/>
    <dgm:cxn modelId="{66C57F23-D5E0-493D-843F-76A762DAD69A}" type="presParOf" srcId="{B59D574D-61B5-4951-AB3C-A537508CF9B7}" destId="{ADF1921E-B2F5-473A-81A4-3B32CB613EF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C8940-2EC4-4FF7-9F1B-A52C6429FDD2}">
      <dsp:nvSpPr>
        <dsp:cNvPr id="0" name=""/>
        <dsp:cNvSpPr/>
      </dsp:nvSpPr>
      <dsp:spPr>
        <a:xfrm>
          <a:off x="2976" y="2780633"/>
          <a:ext cx="6090046" cy="1281906"/>
        </a:xfrm>
        <a:prstGeom prst="roundRect">
          <a:avLst>
            <a:gd name="adj" fmla="val 10000"/>
          </a:avLst>
        </a:prstGeom>
        <a:gradFill rotWithShape="0">
          <a:gsLst>
            <a:gs pos="0">
              <a:schemeClr val="bg2">
                <a:lumMod val="1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dirty="0" err="1"/>
            <a:t>IaaS</a:t>
          </a:r>
          <a:endParaRPr lang="en-GB" sz="5200" kern="1200" dirty="0"/>
        </a:p>
      </dsp:txBody>
      <dsp:txXfrm>
        <a:off x="40522" y="2818179"/>
        <a:ext cx="6014954" cy="1206814"/>
      </dsp:txXfrm>
    </dsp:sp>
    <dsp:sp modelId="{FD0EC772-2080-4DD7-A3BE-88797F2FFCE8}">
      <dsp:nvSpPr>
        <dsp:cNvPr id="0" name=""/>
        <dsp:cNvSpPr/>
      </dsp:nvSpPr>
      <dsp:spPr>
        <a:xfrm>
          <a:off x="2976" y="1391046"/>
          <a:ext cx="6090046" cy="1281906"/>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dirty="0" err="1"/>
            <a:t>PaaS</a:t>
          </a:r>
          <a:endParaRPr lang="en-GB" sz="5200" kern="1200" dirty="0"/>
        </a:p>
      </dsp:txBody>
      <dsp:txXfrm>
        <a:off x="40522" y="1428592"/>
        <a:ext cx="6014954" cy="1206814"/>
      </dsp:txXfrm>
    </dsp:sp>
    <dsp:sp modelId="{AE90F4EB-961F-4AEC-84E4-2A80FD2FC03F}">
      <dsp:nvSpPr>
        <dsp:cNvPr id="0" name=""/>
        <dsp:cNvSpPr/>
      </dsp:nvSpPr>
      <dsp:spPr>
        <a:xfrm>
          <a:off x="2976" y="1460"/>
          <a:ext cx="6090046" cy="1281906"/>
        </a:xfrm>
        <a:prstGeom prst="roundRect">
          <a:avLst>
            <a:gd name="adj" fmla="val 10000"/>
          </a:avLst>
        </a:prstGeom>
        <a:gradFill rotWithShape="0">
          <a:gsLst>
            <a:gs pos="0">
              <a:schemeClr val="bg2">
                <a:lumMod val="9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GB" sz="5200" kern="1200" dirty="0" err="1"/>
            <a:t>SaaS</a:t>
          </a:r>
          <a:endParaRPr lang="en-GB" sz="5200" kern="1200" dirty="0"/>
        </a:p>
      </dsp:txBody>
      <dsp:txXfrm>
        <a:off x="40522" y="39006"/>
        <a:ext cx="6014954" cy="1206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5B880-ABD0-4E78-9878-03B20795AACF}">
      <dsp:nvSpPr>
        <dsp:cNvPr id="0" name=""/>
        <dsp:cNvSpPr/>
      </dsp:nvSpPr>
      <dsp:spPr>
        <a:xfrm>
          <a:off x="4894" y="0"/>
          <a:ext cx="1185600" cy="334523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0" tIns="180000" rIns="72000" bIns="0" numCol="1" spcCol="1270" anchor="t" anchorCtr="0">
          <a:noAutofit/>
        </a:bodyPr>
        <a:lstStyle/>
        <a:p>
          <a:pPr marL="0" lvl="0" indent="0" algn="ctr" defTabSz="711200">
            <a:lnSpc>
              <a:spcPct val="90000"/>
            </a:lnSpc>
            <a:spcBef>
              <a:spcPct val="0"/>
            </a:spcBef>
            <a:spcAft>
              <a:spcPct val="35000"/>
            </a:spcAft>
            <a:buNone/>
          </a:pPr>
          <a:r>
            <a:rPr lang="en-US" sz="1600" kern="1200" dirty="0"/>
            <a:t>T5.1 </a:t>
          </a:r>
        </a:p>
        <a:p>
          <a:pPr marL="0" lvl="0" indent="0" algn="ctr" defTabSz="711200">
            <a:lnSpc>
              <a:spcPct val="90000"/>
            </a:lnSpc>
            <a:spcBef>
              <a:spcPct val="0"/>
            </a:spcBef>
            <a:spcAft>
              <a:spcPct val="35000"/>
            </a:spcAft>
            <a:buNone/>
          </a:pPr>
          <a:r>
            <a:rPr lang="en-US" sz="1400" kern="1200" dirty="0"/>
            <a:t>Structural Analysis for Civil Engineering</a:t>
          </a:r>
          <a:endParaRPr lang="es-ES" sz="1600" kern="1200" dirty="0"/>
        </a:p>
      </dsp:txBody>
      <dsp:txXfrm>
        <a:off x="4894" y="1338094"/>
        <a:ext cx="1185600" cy="1338094"/>
      </dsp:txXfrm>
    </dsp:sp>
    <dsp:sp modelId="{673100E3-7650-465B-87B6-FBA643865838}">
      <dsp:nvSpPr>
        <dsp:cNvPr id="0" name=""/>
        <dsp:cNvSpPr/>
      </dsp:nvSpPr>
      <dsp:spPr>
        <a:xfrm>
          <a:off x="40712" y="200714"/>
          <a:ext cx="1113963" cy="1113963"/>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tile tx="-336550" ty="-82550" sx="93000" sy="93000" flip="none" algn="tl"/>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CC8E56-7AF7-4A94-8CE8-C35F23E34831}">
      <dsp:nvSpPr>
        <dsp:cNvPr id="0" name=""/>
        <dsp:cNvSpPr/>
      </dsp:nvSpPr>
      <dsp:spPr>
        <a:xfrm>
          <a:off x="1226062" y="0"/>
          <a:ext cx="1185600" cy="3345235"/>
        </a:xfrm>
        <a:prstGeom prst="roundRect">
          <a:avLst>
            <a:gd name="adj" fmla="val 10000"/>
          </a:avLst>
        </a:prstGeom>
        <a:gradFill rotWithShape="0">
          <a:gsLst>
            <a:gs pos="0">
              <a:schemeClr val="accent4">
                <a:hueOff val="1140752"/>
                <a:satOff val="-6499"/>
                <a:lumOff val="1765"/>
                <a:alphaOff val="0"/>
                <a:shade val="51000"/>
                <a:satMod val="130000"/>
              </a:schemeClr>
            </a:gs>
            <a:gs pos="80000">
              <a:schemeClr val="accent4">
                <a:hueOff val="1140752"/>
                <a:satOff val="-6499"/>
                <a:lumOff val="1765"/>
                <a:alphaOff val="0"/>
                <a:shade val="93000"/>
                <a:satMod val="130000"/>
              </a:schemeClr>
            </a:gs>
            <a:gs pos="100000">
              <a:schemeClr val="accent4">
                <a:hueOff val="1140752"/>
                <a:satOff val="-6499"/>
                <a:lumOff val="17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0" tIns="180000" rIns="72000" bIns="0" numCol="1" spcCol="1270" anchor="t" anchorCtr="0">
          <a:noAutofit/>
        </a:bodyPr>
        <a:lstStyle/>
        <a:p>
          <a:pPr marL="0" lvl="0" indent="0" algn="ctr" defTabSz="711200">
            <a:lnSpc>
              <a:spcPct val="90000"/>
            </a:lnSpc>
            <a:spcBef>
              <a:spcPct val="0"/>
            </a:spcBef>
            <a:spcAft>
              <a:spcPct val="35000"/>
            </a:spcAft>
            <a:buNone/>
          </a:pPr>
          <a:r>
            <a:rPr lang="es-ES" sz="1600" kern="1200" dirty="0"/>
            <a:t>T5.2 </a:t>
          </a:r>
        </a:p>
        <a:p>
          <a:pPr marL="0" lvl="0" indent="0" algn="ctr" defTabSz="711200">
            <a:lnSpc>
              <a:spcPct val="90000"/>
            </a:lnSpc>
            <a:spcBef>
              <a:spcPct val="0"/>
            </a:spcBef>
            <a:spcAft>
              <a:spcPct val="35000"/>
            </a:spcAft>
            <a:buNone/>
          </a:pPr>
          <a:r>
            <a:rPr lang="es-ES" sz="1350" kern="1200" dirty="0" err="1"/>
            <a:t>Building</a:t>
          </a:r>
          <a:r>
            <a:rPr lang="es-ES" sz="1350" kern="1200" dirty="0"/>
            <a:t> </a:t>
          </a:r>
          <a:r>
            <a:rPr lang="es-ES" sz="1350" kern="1200" dirty="0" err="1"/>
            <a:t>Information</a:t>
          </a:r>
          <a:r>
            <a:rPr lang="es-ES" sz="1350" kern="1200" dirty="0"/>
            <a:t> Management</a:t>
          </a:r>
        </a:p>
      </dsp:txBody>
      <dsp:txXfrm>
        <a:off x="1226062" y="1338094"/>
        <a:ext cx="1185600" cy="1338094"/>
      </dsp:txXfrm>
    </dsp:sp>
    <dsp:sp modelId="{C7CFC7F7-91D0-4B04-AF2A-676CBC0F3FFF}">
      <dsp:nvSpPr>
        <dsp:cNvPr id="0" name=""/>
        <dsp:cNvSpPr/>
      </dsp:nvSpPr>
      <dsp:spPr>
        <a:xfrm>
          <a:off x="1261881" y="200714"/>
          <a:ext cx="1113963" cy="1113963"/>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tile tx="-146050" ty="-6350" sx="75000" sy="75000" flip="none" algn="tl"/>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E7A9684-40FF-454B-9A1C-68D6176BA94A}">
      <dsp:nvSpPr>
        <dsp:cNvPr id="0" name=""/>
        <dsp:cNvSpPr/>
      </dsp:nvSpPr>
      <dsp:spPr>
        <a:xfrm>
          <a:off x="2447231" y="0"/>
          <a:ext cx="1185600" cy="3345235"/>
        </a:xfrm>
        <a:prstGeom prst="roundRect">
          <a:avLst>
            <a:gd name="adj" fmla="val 10000"/>
          </a:avLst>
        </a:prstGeom>
        <a:gradFill rotWithShape="0">
          <a:gsLst>
            <a:gs pos="0">
              <a:schemeClr val="accent4">
                <a:hueOff val="2281504"/>
                <a:satOff val="-12998"/>
                <a:lumOff val="3530"/>
                <a:alphaOff val="0"/>
                <a:shade val="51000"/>
                <a:satMod val="130000"/>
              </a:schemeClr>
            </a:gs>
            <a:gs pos="80000">
              <a:schemeClr val="accent4">
                <a:hueOff val="2281504"/>
                <a:satOff val="-12998"/>
                <a:lumOff val="3530"/>
                <a:alphaOff val="0"/>
                <a:shade val="93000"/>
                <a:satMod val="130000"/>
              </a:schemeClr>
            </a:gs>
            <a:gs pos="100000">
              <a:schemeClr val="accent4">
                <a:hueOff val="2281504"/>
                <a:satOff val="-12998"/>
                <a:lumOff val="35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0" tIns="180000" rIns="72000" bIns="0" numCol="1" spcCol="1270" anchor="t" anchorCtr="0">
          <a:noAutofit/>
        </a:bodyPr>
        <a:lstStyle/>
        <a:p>
          <a:pPr marL="0" lvl="0" indent="0" algn="ctr" defTabSz="711200">
            <a:lnSpc>
              <a:spcPct val="90000"/>
            </a:lnSpc>
            <a:spcBef>
              <a:spcPct val="0"/>
            </a:spcBef>
            <a:spcAft>
              <a:spcPct val="35000"/>
            </a:spcAft>
            <a:buNone/>
          </a:pPr>
          <a:r>
            <a:rPr lang="en-US" sz="1600" kern="1200" dirty="0"/>
            <a:t>T5.3 </a:t>
          </a:r>
        </a:p>
        <a:p>
          <a:pPr marL="0" lvl="0" indent="0" algn="ctr" defTabSz="711200">
            <a:lnSpc>
              <a:spcPct val="90000"/>
            </a:lnSpc>
            <a:spcBef>
              <a:spcPct val="0"/>
            </a:spcBef>
            <a:spcAft>
              <a:spcPct val="35000"/>
            </a:spcAft>
            <a:buNone/>
          </a:pPr>
          <a:r>
            <a:rPr lang="en-US" sz="1400" kern="1200" dirty="0"/>
            <a:t>Data for Science - </a:t>
          </a:r>
          <a:r>
            <a:rPr lang="en-US" sz="1400" kern="1200" dirty="0" err="1"/>
            <a:t>AquaMaps</a:t>
          </a:r>
          <a:endParaRPr lang="es-ES" sz="1400" kern="1200" dirty="0"/>
        </a:p>
      </dsp:txBody>
      <dsp:txXfrm>
        <a:off x="2447231" y="1338094"/>
        <a:ext cx="1185600" cy="1338094"/>
      </dsp:txXfrm>
    </dsp:sp>
    <dsp:sp modelId="{0A56F25E-ABAB-4CB9-9223-CEB2AE18FE5A}">
      <dsp:nvSpPr>
        <dsp:cNvPr id="0" name=""/>
        <dsp:cNvSpPr/>
      </dsp:nvSpPr>
      <dsp:spPr>
        <a:xfrm>
          <a:off x="2483049" y="200714"/>
          <a:ext cx="1113963" cy="1113963"/>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B47BA0-79F9-4884-B9B4-D99BFBC13F40}">
      <dsp:nvSpPr>
        <dsp:cNvPr id="0" name=""/>
        <dsp:cNvSpPr/>
      </dsp:nvSpPr>
      <dsp:spPr>
        <a:xfrm>
          <a:off x="3668399" y="0"/>
          <a:ext cx="1185600" cy="3345235"/>
        </a:xfrm>
        <a:prstGeom prst="roundRect">
          <a:avLst>
            <a:gd name="adj" fmla="val 10000"/>
          </a:avLst>
        </a:prstGeom>
        <a:gradFill rotWithShape="0">
          <a:gsLst>
            <a:gs pos="0">
              <a:schemeClr val="accent4">
                <a:hueOff val="3422256"/>
                <a:satOff val="-19497"/>
                <a:lumOff val="5295"/>
                <a:alphaOff val="0"/>
                <a:shade val="51000"/>
                <a:satMod val="130000"/>
              </a:schemeClr>
            </a:gs>
            <a:gs pos="80000">
              <a:schemeClr val="accent4">
                <a:hueOff val="3422256"/>
                <a:satOff val="-19497"/>
                <a:lumOff val="5295"/>
                <a:alphaOff val="0"/>
                <a:shade val="93000"/>
                <a:satMod val="130000"/>
              </a:schemeClr>
            </a:gs>
            <a:gs pos="100000">
              <a:schemeClr val="accent4">
                <a:hueOff val="3422256"/>
                <a:satOff val="-19497"/>
                <a:lumOff val="52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0" tIns="180000" rIns="72000" bIns="0" numCol="1" spcCol="1270" anchor="t" anchorCtr="0">
          <a:noAutofit/>
        </a:bodyPr>
        <a:lstStyle/>
        <a:p>
          <a:pPr marL="0" lvl="0" indent="0" algn="ctr" defTabSz="711200">
            <a:lnSpc>
              <a:spcPct val="90000"/>
            </a:lnSpc>
            <a:spcBef>
              <a:spcPct val="0"/>
            </a:spcBef>
            <a:spcAft>
              <a:spcPct val="35000"/>
            </a:spcAft>
            <a:buNone/>
          </a:pPr>
          <a:r>
            <a:rPr lang="en-US" sz="1600" kern="1200" dirty="0"/>
            <a:t>T5.4 </a:t>
          </a:r>
        </a:p>
        <a:p>
          <a:pPr marL="0" lvl="0" indent="0" algn="ctr" defTabSz="711200">
            <a:lnSpc>
              <a:spcPct val="90000"/>
            </a:lnSpc>
            <a:spcBef>
              <a:spcPct val="0"/>
            </a:spcBef>
            <a:spcAft>
              <a:spcPct val="35000"/>
            </a:spcAft>
            <a:buNone/>
          </a:pPr>
          <a:r>
            <a:rPr lang="en-US" sz="1400" kern="1200" dirty="0"/>
            <a:t>Civil Protection and Emergencies</a:t>
          </a:r>
          <a:endParaRPr lang="es-ES" sz="1600" kern="1200" dirty="0"/>
        </a:p>
      </dsp:txBody>
      <dsp:txXfrm>
        <a:off x="3668399" y="1338094"/>
        <a:ext cx="1185600" cy="1338094"/>
      </dsp:txXfrm>
    </dsp:sp>
    <dsp:sp modelId="{0DAD814D-DC56-4862-8512-71FFD0F23998}">
      <dsp:nvSpPr>
        <dsp:cNvPr id="0" name=""/>
        <dsp:cNvSpPr/>
      </dsp:nvSpPr>
      <dsp:spPr>
        <a:xfrm>
          <a:off x="3704218" y="200714"/>
          <a:ext cx="1113963" cy="1113963"/>
        </a:xfrm>
        <a:prstGeom prst="ellipse">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145EC4A-DE6F-4567-A621-3E4A3A7A1D74}">
      <dsp:nvSpPr>
        <dsp:cNvPr id="0" name=""/>
        <dsp:cNvSpPr/>
      </dsp:nvSpPr>
      <dsp:spPr>
        <a:xfrm>
          <a:off x="4889568" y="0"/>
          <a:ext cx="1304160" cy="3345235"/>
        </a:xfrm>
        <a:prstGeom prst="roundRect">
          <a:avLst>
            <a:gd name="adj" fmla="val 10000"/>
          </a:avLst>
        </a:prstGeom>
        <a:gradFill rotWithShape="0">
          <a:gsLst>
            <a:gs pos="0">
              <a:schemeClr val="accent4">
                <a:hueOff val="4563008"/>
                <a:satOff val="-25997"/>
                <a:lumOff val="7059"/>
                <a:alphaOff val="0"/>
                <a:shade val="51000"/>
                <a:satMod val="130000"/>
              </a:schemeClr>
            </a:gs>
            <a:gs pos="80000">
              <a:schemeClr val="accent4">
                <a:hueOff val="4563008"/>
                <a:satOff val="-25997"/>
                <a:lumOff val="7059"/>
                <a:alphaOff val="0"/>
                <a:shade val="93000"/>
                <a:satMod val="130000"/>
              </a:schemeClr>
            </a:gs>
            <a:gs pos="100000">
              <a:schemeClr val="accent4">
                <a:hueOff val="4563008"/>
                <a:satOff val="-25997"/>
                <a:lumOff val="7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0" tIns="180000" rIns="72000" bIns="0" numCol="1" spcCol="1270" anchor="t" anchorCtr="0">
          <a:noAutofit/>
        </a:bodyPr>
        <a:lstStyle/>
        <a:p>
          <a:pPr marL="0" lvl="0" indent="0" algn="ctr" defTabSz="711200">
            <a:lnSpc>
              <a:spcPct val="90000"/>
            </a:lnSpc>
            <a:spcBef>
              <a:spcPct val="0"/>
            </a:spcBef>
            <a:spcAft>
              <a:spcPct val="35000"/>
            </a:spcAft>
            <a:buNone/>
          </a:pPr>
          <a:r>
            <a:rPr lang="es-ES" sz="1600" kern="1200" dirty="0"/>
            <a:t>T5.5 </a:t>
          </a:r>
        </a:p>
        <a:p>
          <a:pPr marL="0" lvl="0" indent="0" algn="ctr" defTabSz="711200">
            <a:lnSpc>
              <a:spcPct val="90000"/>
            </a:lnSpc>
            <a:spcBef>
              <a:spcPct val="0"/>
            </a:spcBef>
            <a:spcAft>
              <a:spcPct val="35000"/>
            </a:spcAft>
            <a:buNone/>
          </a:pPr>
          <a:r>
            <a:rPr lang="es-ES" sz="1350" kern="1200" dirty="0" err="1"/>
            <a:t>Bioinformatics</a:t>
          </a:r>
          <a:endParaRPr lang="es-ES" sz="1350" kern="1200" dirty="0"/>
        </a:p>
      </dsp:txBody>
      <dsp:txXfrm>
        <a:off x="4889568" y="1338094"/>
        <a:ext cx="1304160" cy="1338094"/>
      </dsp:txXfrm>
    </dsp:sp>
    <dsp:sp modelId="{04D3E0C1-35B7-4708-88C0-62AEB5229696}">
      <dsp:nvSpPr>
        <dsp:cNvPr id="0" name=""/>
        <dsp:cNvSpPr/>
      </dsp:nvSpPr>
      <dsp:spPr>
        <a:xfrm>
          <a:off x="4984666" y="200714"/>
          <a:ext cx="1113963" cy="1113963"/>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A3705FF-6478-4E81-AEBD-6F8EDFE226B8}">
      <dsp:nvSpPr>
        <dsp:cNvPr id="0" name=""/>
        <dsp:cNvSpPr/>
      </dsp:nvSpPr>
      <dsp:spPr>
        <a:xfrm>
          <a:off x="6229296" y="0"/>
          <a:ext cx="1185600" cy="3345235"/>
        </a:xfrm>
        <a:prstGeom prst="roundRect">
          <a:avLst>
            <a:gd name="adj" fmla="val 10000"/>
          </a:avLst>
        </a:prstGeom>
        <a:gradFill rotWithShape="0">
          <a:gsLst>
            <a:gs pos="0">
              <a:schemeClr val="accent4">
                <a:hueOff val="5703760"/>
                <a:satOff val="-32496"/>
                <a:lumOff val="8824"/>
                <a:alphaOff val="0"/>
                <a:shade val="51000"/>
                <a:satMod val="130000"/>
              </a:schemeClr>
            </a:gs>
            <a:gs pos="80000">
              <a:schemeClr val="accent4">
                <a:hueOff val="5703760"/>
                <a:satOff val="-32496"/>
                <a:lumOff val="8824"/>
                <a:alphaOff val="0"/>
                <a:shade val="93000"/>
                <a:satMod val="130000"/>
              </a:schemeClr>
            </a:gs>
            <a:gs pos="100000">
              <a:schemeClr val="accent4">
                <a:hueOff val="5703760"/>
                <a:satOff val="-32496"/>
                <a:lumOff val="8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0" tIns="180000" rIns="72000" bIns="0" numCol="1" spcCol="1270" anchor="t" anchorCtr="0">
          <a:noAutofit/>
        </a:bodyPr>
        <a:lstStyle/>
        <a:p>
          <a:pPr marL="0" lvl="0" indent="0" algn="ctr" defTabSz="711200">
            <a:lnSpc>
              <a:spcPct val="90000"/>
            </a:lnSpc>
            <a:spcBef>
              <a:spcPct val="0"/>
            </a:spcBef>
            <a:spcAft>
              <a:spcPct val="35000"/>
            </a:spcAft>
            <a:buNone/>
          </a:pPr>
          <a:r>
            <a:rPr lang="es-ES" sz="1600" kern="1200" dirty="0"/>
            <a:t>T5.6 </a:t>
          </a:r>
        </a:p>
        <a:p>
          <a:pPr marL="0" lvl="0" indent="0" algn="ctr" defTabSz="711200">
            <a:lnSpc>
              <a:spcPct val="90000"/>
            </a:lnSpc>
            <a:spcBef>
              <a:spcPct val="0"/>
            </a:spcBef>
            <a:spcAft>
              <a:spcPct val="35000"/>
            </a:spcAft>
            <a:buNone/>
          </a:pPr>
          <a:r>
            <a:rPr lang="es-ES" sz="1400" kern="1200" dirty="0" err="1"/>
            <a:t>System</a:t>
          </a:r>
          <a:r>
            <a:rPr lang="es-ES" sz="1400" kern="1200" dirty="0"/>
            <a:t> </a:t>
          </a:r>
          <a:r>
            <a:rPr lang="es-ES" sz="1400" kern="1200" dirty="0" err="1"/>
            <a:t>Biology</a:t>
          </a:r>
          <a:endParaRPr lang="es-ES" sz="1600" kern="1200" dirty="0"/>
        </a:p>
      </dsp:txBody>
      <dsp:txXfrm>
        <a:off x="6229296" y="1338094"/>
        <a:ext cx="1185600" cy="1338094"/>
      </dsp:txXfrm>
    </dsp:sp>
    <dsp:sp modelId="{12EFAAC7-DCC4-4115-9D60-27D2750E6C71}">
      <dsp:nvSpPr>
        <dsp:cNvPr id="0" name=""/>
        <dsp:cNvSpPr/>
      </dsp:nvSpPr>
      <dsp:spPr>
        <a:xfrm>
          <a:off x="6265115" y="200714"/>
          <a:ext cx="1113963" cy="1113963"/>
        </a:xfrm>
        <a:prstGeom prst="ellipse">
          <a:avLst/>
        </a:prstGeom>
        <a:blipFill rotWithShape="1">
          <a:blip xmlns:r="http://schemas.openxmlformats.org/officeDocument/2006/relationships" r:embed="rId6"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22A347-36C1-4936-B085-1885EC14B078}">
      <dsp:nvSpPr>
        <dsp:cNvPr id="0" name=""/>
        <dsp:cNvSpPr/>
      </dsp:nvSpPr>
      <dsp:spPr>
        <a:xfrm>
          <a:off x="7450465" y="0"/>
          <a:ext cx="1185600" cy="3345235"/>
        </a:xfrm>
        <a:prstGeom prst="roundRect">
          <a:avLst>
            <a:gd name="adj" fmla="val 10000"/>
          </a:avLst>
        </a:prstGeom>
        <a:gradFill rotWithShape="0">
          <a:gsLst>
            <a:gs pos="0">
              <a:schemeClr val="accent4">
                <a:hueOff val="6844512"/>
                <a:satOff val="-38995"/>
                <a:lumOff val="10589"/>
                <a:alphaOff val="0"/>
                <a:shade val="51000"/>
                <a:satMod val="130000"/>
              </a:schemeClr>
            </a:gs>
            <a:gs pos="80000">
              <a:schemeClr val="accent4">
                <a:hueOff val="6844512"/>
                <a:satOff val="-38995"/>
                <a:lumOff val="10589"/>
                <a:alphaOff val="0"/>
                <a:shade val="93000"/>
                <a:satMod val="130000"/>
              </a:schemeClr>
            </a:gs>
            <a:gs pos="100000">
              <a:schemeClr val="accent4">
                <a:hueOff val="6844512"/>
                <a:satOff val="-38995"/>
                <a:lumOff val="105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0" tIns="180000" rIns="72000" bIns="0" numCol="1" spcCol="1270" anchor="t" anchorCtr="0">
          <a:noAutofit/>
        </a:bodyPr>
        <a:lstStyle/>
        <a:p>
          <a:pPr marL="0" lvl="0" indent="0" algn="ctr" defTabSz="711200">
            <a:lnSpc>
              <a:spcPct val="90000"/>
            </a:lnSpc>
            <a:spcBef>
              <a:spcPct val="0"/>
            </a:spcBef>
            <a:spcAft>
              <a:spcPct val="35000"/>
            </a:spcAft>
            <a:buNone/>
          </a:pPr>
          <a:r>
            <a:rPr lang="es-ES" sz="1600" kern="1200" dirty="0"/>
            <a:t>T5.7 </a:t>
          </a:r>
        </a:p>
        <a:p>
          <a:pPr marL="0" lvl="0" indent="0" algn="ctr" defTabSz="711200">
            <a:lnSpc>
              <a:spcPct val="90000"/>
            </a:lnSpc>
            <a:spcBef>
              <a:spcPct val="0"/>
            </a:spcBef>
            <a:spcAft>
              <a:spcPct val="35000"/>
            </a:spcAft>
            <a:buNone/>
          </a:pPr>
          <a:r>
            <a:rPr lang="es-ES" sz="1400" kern="1200" dirty="0" err="1"/>
            <a:t>Drug</a:t>
          </a:r>
          <a:r>
            <a:rPr lang="es-ES" sz="1400" kern="1200" dirty="0"/>
            <a:t> </a:t>
          </a:r>
          <a:r>
            <a:rPr lang="es-ES" sz="1400" kern="1200" dirty="0" err="1"/>
            <a:t>Discovery</a:t>
          </a:r>
          <a:endParaRPr lang="es-ES" sz="1400" kern="1200" dirty="0"/>
        </a:p>
      </dsp:txBody>
      <dsp:txXfrm>
        <a:off x="7450465" y="1338094"/>
        <a:ext cx="1185600" cy="1338094"/>
      </dsp:txXfrm>
    </dsp:sp>
    <dsp:sp modelId="{ADF1921E-B2F5-473A-81A4-3B32CB613EF4}">
      <dsp:nvSpPr>
        <dsp:cNvPr id="0" name=""/>
        <dsp:cNvSpPr/>
      </dsp:nvSpPr>
      <dsp:spPr>
        <a:xfrm>
          <a:off x="7486283" y="200714"/>
          <a:ext cx="1113963" cy="1113963"/>
        </a:xfrm>
        <a:prstGeom prst="ellipse">
          <a:avLst/>
        </a:prstGeom>
        <a:blipFill rotWithShape="1">
          <a:blip xmlns:r="http://schemas.openxmlformats.org/officeDocument/2006/relationships" r:embed="rId7" cstate="email">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033966-B0FA-4658-9E29-49725968BD06}">
      <dsp:nvSpPr>
        <dsp:cNvPr id="0" name=""/>
        <dsp:cNvSpPr/>
      </dsp:nvSpPr>
      <dsp:spPr>
        <a:xfrm>
          <a:off x="345638" y="2676188"/>
          <a:ext cx="7949683" cy="501785"/>
        </a:xfrm>
        <a:prstGeom prst="flowChartProcess">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Microsoft Research Connections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8/1/2016</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Research Connections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8/1/2016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8/1/2016 5:22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
        <p:nvSpPr>
          <p:cNvPr id="8" name="Footer Placeholder 3"/>
          <p:cNvSpPr>
            <a:spLocks noGrp="1"/>
          </p:cNvSpPr>
          <p:nvPr/>
        </p:nvSpPr>
        <p:spPr>
          <a:xfrm>
            <a:off x="0" y="8686800"/>
            <a:ext cx="6248400" cy="457200"/>
          </a:xfrm>
          <a:prstGeom prst="rect">
            <a:avLst/>
          </a:prstGeom>
        </p:spPr>
        <p:txBody>
          <a:bodyPr vert="horz" lIns="91440" tIns="45720" rIns="91440" bIns="45720" rtlCol="0" anchor="b"/>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8/1/2016 5:22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8" name="Footer Placeholder 3"/>
          <p:cNvSpPr>
            <a:spLocks noGrp="1"/>
          </p:cNvSpPr>
          <p:nvPr/>
        </p:nvSpPr>
        <p:spPr>
          <a:xfrm>
            <a:off x="0" y="8686800"/>
            <a:ext cx="6248400" cy="457200"/>
          </a:xfrm>
          <a:prstGeom prst="rect">
            <a:avLst/>
          </a:prstGeom>
        </p:spPr>
        <p:txBody>
          <a:bodyPr vert="horz" lIns="91440" tIns="45720" rIns="91440" bIns="45720" rtlCol="0" anchor="b"/>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3" descr="\\sfp.silverfoxprod.com\Work\White_Whale\5-10358_Alyssa_Felda\MS_Templates_2011\SFP_Art\4X3 Art\PNG\New folder\MSR_Cloud_Lower Graphic.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fp.silverfoxprod.com\Work\White_Whale\5-10358_Alyssa_Felda\MS_Templates_2011\SFP_Art\4X3 Art\PNG\New folder\MSR_All_Icons.png"/>
          <p:cNvPicPr>
            <a:picLocks noChangeAspect="1" noChangeArrowheads="1"/>
          </p:cNvPicPr>
          <p:nvPr userDrawn="1"/>
        </p:nvPicPr>
        <p:blipFill rotWithShape="1">
          <a:blip r:embed="rId4">
            <a:extLst>
              <a:ext uri="{28A0092B-C50C-407E-A947-70E740481C1C}">
                <a14:useLocalDpi xmlns:a14="http://schemas.microsoft.com/office/drawing/2010/main"/>
              </a:ext>
            </a:extLst>
          </a:blip>
          <a:srcRect/>
          <a:stretch/>
        </p:blipFill>
        <p:spPr bwMode="auto">
          <a:xfrm>
            <a:off x="4997302" y="0"/>
            <a:ext cx="4146698" cy="3455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127687"/>
            <a:ext cx="6545521" cy="1218795"/>
          </a:xfrm>
        </p:spPr>
        <p:txBody>
          <a:bodyPr anchor="ctr">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a:t>Click to edit Master title style</a:t>
            </a:r>
            <a:endParaRPr lang="en-US" dirty="0"/>
          </a:p>
        </p:txBody>
      </p:sp>
      <p:sp>
        <p:nvSpPr>
          <p:cNvPr id="3" name="Subtitle 2"/>
          <p:cNvSpPr>
            <a:spLocks noGrp="1"/>
          </p:cNvSpPr>
          <p:nvPr>
            <p:ph type="subTitle" idx="1"/>
          </p:nvPr>
        </p:nvSpPr>
        <p:spPr>
          <a:xfrm>
            <a:off x="482599" y="3753140"/>
            <a:ext cx="7929563"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Tree>
    <p:extLst>
      <p:ext uri="{BB962C8B-B14F-4D97-AF65-F5344CB8AC3E}">
        <p14:creationId xmlns:p14="http://schemas.microsoft.com/office/powerpoint/2010/main" val="28627457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1822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1914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10013389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3" descr="\\sfp.silverfoxprod.com\Work\White_Whale\5-10358_Alyssa_Felda\MS_Templates_2011\SFP_Art\4X3 Art\PNG\New folder\MSR_Cloud_Lower Graphic.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fp.silverfoxprod.com\Work\White_Whale\5-10358_Alyssa_Felda\MS_Templates_2011\SFP_Art\4X3 Art\PNG\New folder\MSR_All_Icons.png"/>
          <p:cNvPicPr>
            <a:picLocks noChangeAspect="1" noChangeArrowheads="1"/>
          </p:cNvPicPr>
          <p:nvPr userDrawn="1"/>
        </p:nvPicPr>
        <p:blipFill rotWithShape="1">
          <a:blip r:embed="rId4">
            <a:extLst>
              <a:ext uri="{28A0092B-C50C-407E-A947-70E740481C1C}">
                <a14:useLocalDpi xmlns:a14="http://schemas.microsoft.com/office/drawing/2010/main"/>
              </a:ext>
            </a:extLst>
          </a:blip>
          <a:srcRect/>
          <a:stretch/>
        </p:blipFill>
        <p:spPr bwMode="auto">
          <a:xfrm>
            <a:off x="4997302" y="0"/>
            <a:ext cx="4146698" cy="3455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127687"/>
            <a:ext cx="6545521" cy="1218795"/>
          </a:xfrm>
        </p:spPr>
        <p:txBody>
          <a:bodyPr anchor="ctr">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a:t>Click to edit Master title style</a:t>
            </a:r>
          </a:p>
        </p:txBody>
      </p:sp>
      <p:sp>
        <p:nvSpPr>
          <p:cNvPr id="3" name="Subtitle 2"/>
          <p:cNvSpPr>
            <a:spLocks noGrp="1"/>
          </p:cNvSpPr>
          <p:nvPr>
            <p:ph type="subTitle" idx="1"/>
          </p:nvPr>
        </p:nvSpPr>
        <p:spPr>
          <a:xfrm>
            <a:off x="482599" y="3753140"/>
            <a:ext cx="7929563"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4" name="Text Placeholder 8"/>
          <p:cNvSpPr>
            <a:spLocks noGrp="1"/>
          </p:cNvSpPr>
          <p:nvPr>
            <p:ph type="body" sz="quarter" idx="11" hasCustomPrompt="1"/>
          </p:nvPr>
        </p:nvSpPr>
        <p:spPr>
          <a:xfrm>
            <a:off x="3328988" y="6622501"/>
            <a:ext cx="2486025" cy="166199"/>
          </a:xfrm>
        </p:spPr>
        <p:txBody>
          <a:bodyPr>
            <a:spAutoFit/>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3" descr="\\sfp.silverfoxprod.com\Work\White_Whale\5-10358_Alyssa_Felda\MS_Templates_2011\SFP_Art\4X3 Art\PNG\New folder\MSR_Cloud_Lower Graphic.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048787"/>
            <a:ext cx="7929563" cy="609398"/>
          </a:xfrm>
        </p:spPr>
        <p:txBody>
          <a:bodyPr anchor="ctr" anchorCtr="0">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dirty="0"/>
              <a:t>Click to edit Master title style</a:t>
            </a:r>
          </a:p>
        </p:txBody>
      </p:sp>
      <p:sp>
        <p:nvSpPr>
          <p:cNvPr id="3" name="Subtitle 2"/>
          <p:cNvSpPr>
            <a:spLocks noGrp="1"/>
          </p:cNvSpPr>
          <p:nvPr>
            <p:ph type="subTitle" idx="1"/>
          </p:nvPr>
        </p:nvSpPr>
        <p:spPr>
          <a:xfrm>
            <a:off x="482601" y="3752332"/>
            <a:ext cx="7929562"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hasCustomPrompt="1"/>
          </p:nvPr>
        </p:nvSpPr>
        <p:spPr>
          <a:xfrm>
            <a:off x="381000" y="281521"/>
            <a:ext cx="8381999" cy="914096"/>
          </a:xfrm>
        </p:spPr>
        <p:txBody>
          <a:bodyPr anchor="t" anchorCtr="0">
            <a:spAutoFit/>
            <a:scene3d>
              <a:camera prst="orthographicFront"/>
              <a:lightRig rig="flat" dir="t"/>
            </a:scene3d>
            <a:sp3d>
              <a:contourClr>
                <a:schemeClr val="tx2"/>
              </a:contourClr>
            </a:sp3d>
          </a:bodyPr>
          <a:lstStyle>
            <a:lvl1pPr marL="0" indent="0" algn="r">
              <a:buFont typeface="Arial" pitchFamily="34" charset="0"/>
              <a:buNone/>
              <a:defRPr kumimoji="0" lang="en-US" sz="6600" b="0" i="0" u="none" strike="noStrike" kern="1200" cap="none" spc="-300" normalizeH="0" baseline="0" noProof="0" dirty="0" smtClean="0">
                <a:ln w="11430"/>
                <a:gradFill>
                  <a:gsLst>
                    <a:gs pos="0">
                      <a:schemeClr val="bg1">
                        <a:alpha val="55000"/>
                      </a:schemeClr>
                    </a:gs>
                    <a:gs pos="88000">
                      <a:schemeClr val="bg1">
                        <a:alpha val="55000"/>
                      </a:schemeClr>
                    </a:gs>
                  </a:gsLst>
                  <a:lin ang="5400000"/>
                </a:gradFill>
                <a:effectLst/>
                <a:uLnTx/>
                <a:uFillTx/>
                <a:latin typeface="+mj-lt"/>
                <a:ea typeface="+mn-ea"/>
                <a:cs typeface="+mn-cs"/>
              </a:defRPr>
            </a:lvl1pPr>
          </a:lstStyle>
          <a:p>
            <a:pPr lvl="0"/>
            <a:r>
              <a:rPr lang="en-US" dirty="0"/>
              <a:t>click to…</a:t>
            </a:r>
          </a:p>
        </p:txBody>
      </p:sp>
      <p:sp>
        <p:nvSpPr>
          <p:cNvPr id="5" name="Text Placeholder 8"/>
          <p:cNvSpPr>
            <a:spLocks noGrp="1"/>
          </p:cNvSpPr>
          <p:nvPr>
            <p:ph type="body" sz="quarter" idx="11" hasCustomPrompt="1"/>
          </p:nvPr>
        </p:nvSpPr>
        <p:spPr>
          <a:xfrm>
            <a:off x="3328988" y="6622501"/>
            <a:ext cx="2486025" cy="166199"/>
          </a:xfrm>
        </p:spPr>
        <p:txBody>
          <a:bodyPr>
            <a:spAutoFit/>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dirty="0"/>
              <a:t>Click to edit Master title style</a:t>
            </a:r>
          </a:p>
        </p:txBody>
      </p:sp>
      <p:sp>
        <p:nvSpPr>
          <p:cNvPr id="5" name="Text Placeholder 4"/>
          <p:cNvSpPr>
            <a:spLocks noGrp="1"/>
          </p:cNvSpPr>
          <p:nvPr>
            <p:ph type="body" sz="quarter" idx="10"/>
          </p:nvPr>
        </p:nvSpPr>
        <p:spPr>
          <a:xfrm>
            <a:off x="389436" y="1447800"/>
            <a:ext cx="8363938" cy="4960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p:cNvSpPr>
            <a:spLocks noGrp="1"/>
          </p:cNvSpPr>
          <p:nvPr>
            <p:ph type="body" sz="quarter" idx="11"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a:t>Click to edit Master title style</a:t>
            </a:r>
          </a:p>
        </p:txBody>
      </p:sp>
      <p:sp>
        <p:nvSpPr>
          <p:cNvPr id="3" name="Content Placeholder 2"/>
          <p:cNvSpPr>
            <a:spLocks noGrp="1"/>
          </p:cNvSpPr>
          <p:nvPr>
            <p:ph idx="1"/>
          </p:nvPr>
        </p:nvSpPr>
        <p:spPr>
          <a:xfrm>
            <a:off x="389436" y="1447800"/>
            <a:ext cx="8363938" cy="2000548"/>
          </a:xfrm>
        </p:spPr>
        <p:txBody>
          <a:bodyPr>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5"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a:t>Click to edit Master title style</a:t>
            </a:r>
          </a:p>
        </p:txBody>
      </p:sp>
      <p:sp>
        <p:nvSpPr>
          <p:cNvPr id="3" name="Content Placeholder 2"/>
          <p:cNvSpPr>
            <a:spLocks noGrp="1"/>
          </p:cNvSpPr>
          <p:nvPr>
            <p:ph sz="half" idx="1"/>
          </p:nvPr>
        </p:nvSpPr>
        <p:spPr>
          <a:xfrm>
            <a:off x="389436" y="1447800"/>
            <a:ext cx="4115872" cy="2129814"/>
          </a:xfrm>
        </p:spPr>
        <p:txBody>
          <a:bodyPr>
            <a:sp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7501" y="1447800"/>
            <a:ext cx="4115872" cy="2129814"/>
          </a:xfrm>
        </p:spPr>
        <p:txBody>
          <a:bodyPr>
            <a:sp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a:t>Click to edit Master title style</a:t>
            </a:r>
          </a:p>
        </p:txBody>
      </p:sp>
      <p:sp>
        <p:nvSpPr>
          <p:cNvPr id="3" name="Text Placeholder 2"/>
          <p:cNvSpPr>
            <a:spLocks noGrp="1"/>
          </p:cNvSpPr>
          <p:nvPr>
            <p:ph type="body" idx="1"/>
          </p:nvPr>
        </p:nvSpPr>
        <p:spPr>
          <a:xfrm>
            <a:off x="389436" y="1065305"/>
            <a:ext cx="4115872" cy="692497"/>
          </a:xfrm>
        </p:spPr>
        <p:txBody>
          <a:bodyPr anchor="b">
            <a:spAutoFit/>
          </a:bodyPr>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2133600"/>
            <a:ext cx="4114800" cy="1855893"/>
          </a:xfrm>
        </p:spPr>
        <p:txBody>
          <a:bodyPr>
            <a:spAutoFit/>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7501" y="1065305"/>
            <a:ext cx="4115872" cy="692497"/>
          </a:xfrm>
        </p:spPr>
        <p:txBody>
          <a:bodyPr anchor="b">
            <a:spAutoFit/>
          </a:bodyPr>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7501" y="2133601"/>
            <a:ext cx="4115872" cy="1855893"/>
          </a:xfrm>
        </p:spPr>
        <p:txBody>
          <a:bodyPr>
            <a:spAutoFit/>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8" name="Slide Number Placeholder 4"/>
          <p:cNvSpPr>
            <a:spLocks noGrp="1"/>
          </p:cNvSpPr>
          <p:nvPr>
            <p:ph type="sldNum" sz="quarter" idx="11"/>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a:t>Click to edit Master title style</a:t>
            </a:r>
          </a:p>
        </p:txBody>
      </p:sp>
      <p:sp>
        <p:nvSpPr>
          <p:cNvPr id="3"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4"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3" descr="\\sfp.silverfoxprod.com\Work\White_Whale\5-10358_Alyssa_Felda\MS_Templates_2011\SFP_Art\4X3 Art\PNG\New folder\MSR_Cloud_Lower Graphic.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t="75639"/>
          <a:stretch/>
        </p:blipFill>
        <p:spPr bwMode="auto">
          <a:xfrm>
            <a:off x="0" y="5197344"/>
            <a:ext cx="9144000" cy="1670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2600" y="2048787"/>
            <a:ext cx="7929563" cy="609398"/>
          </a:xfrm>
        </p:spPr>
        <p:txBody>
          <a:bodyPr anchor="ctr" anchorCtr="0">
            <a:spAutoFit/>
          </a:bodyPr>
          <a:lstStyle>
            <a:lvl1pPr>
              <a:lnSpc>
                <a:spcPct val="90000"/>
              </a:lnSpc>
              <a:defRPr sz="4400">
                <a:gradFill flip="none" rotWithShape="1">
                  <a:gsLst>
                    <a:gs pos="0">
                      <a:schemeClr val="bg1"/>
                    </a:gs>
                    <a:gs pos="86000">
                      <a:schemeClr val="bg1"/>
                    </a:gs>
                  </a:gsLst>
                  <a:lin ang="5400000" scaled="0"/>
                  <a:tileRect/>
                </a:gradFill>
              </a:defRPr>
            </a:lvl1pPr>
          </a:lstStyle>
          <a:p>
            <a:r>
              <a:rPr lang="en-US"/>
              <a:t>Click to edit Master title style</a:t>
            </a:r>
            <a:endParaRPr lang="en-US" dirty="0"/>
          </a:p>
        </p:txBody>
      </p:sp>
      <p:sp>
        <p:nvSpPr>
          <p:cNvPr id="3" name="Subtitle 2"/>
          <p:cNvSpPr>
            <a:spLocks noGrp="1"/>
          </p:cNvSpPr>
          <p:nvPr>
            <p:ph type="subTitle" idx="1"/>
          </p:nvPr>
        </p:nvSpPr>
        <p:spPr>
          <a:xfrm>
            <a:off x="482601" y="3752332"/>
            <a:ext cx="7929562" cy="332399"/>
          </a:xfrm>
        </p:spPr>
        <p:txBody>
          <a:bodyPr>
            <a:spAutoFit/>
          </a:bodyPr>
          <a:lstStyle>
            <a:lvl1pPr marL="0" indent="0" algn="l">
              <a:lnSpc>
                <a:spcPct val="90000"/>
              </a:lnSpc>
              <a:spcBef>
                <a:spcPts val="0"/>
              </a:spcBef>
              <a:buNone/>
              <a:defRPr sz="2400">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381000" y="281521"/>
            <a:ext cx="8381999" cy="914096"/>
          </a:xfrm>
        </p:spPr>
        <p:txBody>
          <a:bodyPr anchor="t" anchorCtr="0">
            <a:spAutoFit/>
            <a:scene3d>
              <a:camera prst="orthographicFront"/>
              <a:lightRig rig="flat" dir="t"/>
            </a:scene3d>
            <a:sp3d>
              <a:contourClr>
                <a:schemeClr val="tx2"/>
              </a:contourClr>
            </a:sp3d>
          </a:bodyPr>
          <a:lstStyle>
            <a:lvl1pPr marL="0" indent="0" algn="r">
              <a:buFont typeface="Arial" pitchFamily="34" charset="0"/>
              <a:buNone/>
              <a:defRPr kumimoji="0" lang="en-US" sz="6600" b="0" i="0" u="none" strike="noStrike" kern="1200" cap="none" spc="-300" normalizeH="0" baseline="0" noProof="0" dirty="0" smtClean="0">
                <a:ln w="11430"/>
                <a:gradFill>
                  <a:gsLst>
                    <a:gs pos="0">
                      <a:schemeClr val="bg1">
                        <a:alpha val="55000"/>
                      </a:schemeClr>
                    </a:gs>
                    <a:gs pos="88000">
                      <a:schemeClr val="bg1">
                        <a:alpha val="55000"/>
                      </a:schemeClr>
                    </a:gs>
                  </a:gsLst>
                  <a:lin ang="5400000"/>
                </a:gradFill>
                <a:effectLst/>
                <a:uLnTx/>
                <a:uFillTx/>
                <a:latin typeface="+mj-lt"/>
                <a:ea typeface="+mn-ea"/>
                <a:cs typeface="+mn-cs"/>
              </a:defRPr>
            </a:lvl1pPr>
          </a:lstStyle>
          <a:p>
            <a:pPr lvl="0"/>
            <a:r>
              <a:rPr lang="en-US" dirty="0"/>
              <a:t>click to…</a:t>
            </a:r>
          </a:p>
        </p:txBody>
      </p:sp>
      <p:sp>
        <p:nvSpPr>
          <p:cNvPr id="5" name="Text Placeholder 8"/>
          <p:cNvSpPr>
            <a:spLocks noGrp="1"/>
          </p:cNvSpPr>
          <p:nvPr>
            <p:ph type="body" sz="quarter" idx="11" hasCustomPrompt="1"/>
          </p:nvPr>
        </p:nvSpPr>
        <p:spPr>
          <a:xfrm>
            <a:off x="3328988" y="6622501"/>
            <a:ext cx="2486025" cy="166199"/>
          </a:xfrm>
        </p:spPr>
        <p:txBody>
          <a:bodyPr/>
          <a:lstStyle>
            <a:lvl1pPr marL="0" indent="0" algn="ctr">
              <a:buNone/>
              <a:defRPr sz="1200">
                <a:gradFill>
                  <a:gsLst>
                    <a:gs pos="0">
                      <a:schemeClr val="tx1"/>
                    </a:gs>
                    <a:gs pos="86000">
                      <a:schemeClr val="tx1"/>
                    </a:gs>
                  </a:gsLst>
                  <a:lin ang="5400000" scaled="0"/>
                </a:gradFill>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Tree>
    <p:extLst>
      <p:ext uri="{BB962C8B-B14F-4D97-AF65-F5344CB8AC3E}">
        <p14:creationId xmlns:p14="http://schemas.microsoft.com/office/powerpoint/2010/main" val="26691035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3"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spAutoFit/>
          </a:bodyPr>
          <a:lstStyle>
            <a:lvl1pPr>
              <a:defRPr/>
            </a:lvl1pPr>
          </a:lstStyle>
          <a:p>
            <a:r>
              <a:rPr lang="en-US" dirty="0"/>
              <a:t>Click to edit Master title style</a:t>
            </a:r>
          </a:p>
        </p:txBody>
      </p:sp>
      <p:sp>
        <p:nvSpPr>
          <p:cNvPr id="8" name="Content Placeholder 3"/>
          <p:cNvSpPr>
            <a:spLocks noGrp="1"/>
          </p:cNvSpPr>
          <p:nvPr>
            <p:ph sz="half" idx="2"/>
          </p:nvPr>
        </p:nvSpPr>
        <p:spPr>
          <a:xfrm>
            <a:off x="4637501" y="1905000"/>
            <a:ext cx="4115872" cy="2129814"/>
          </a:xfrm>
        </p:spPr>
        <p:txBody>
          <a:bodyPr>
            <a:sp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5"/>
          <p:cNvSpPr>
            <a:spLocks noGrp="1"/>
          </p:cNvSpPr>
          <p:nvPr>
            <p:ph type="ftr" sz="quarter" idx="3"/>
          </p:nvPr>
        </p:nvSpPr>
        <p:spPr>
          <a:xfrm>
            <a:off x="3124200" y="6564914"/>
            <a:ext cx="2895600" cy="258532"/>
          </a:xfrm>
          <a:prstGeom prst="rect">
            <a:avLst/>
          </a:prstGeom>
        </p:spPr>
        <p:txBody>
          <a:bodyPr vert="horz" lIns="91440" tIns="45720" rIns="91440" bIns="45720" rtlCol="0" anchor="ctr">
            <a:spAutoFit/>
          </a:bodyP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lang="en-US" dirty="0"/>
              <a:t>Microsoft Confidential</a:t>
            </a:r>
          </a:p>
        </p:txBody>
      </p:sp>
      <p:sp>
        <p:nvSpPr>
          <p:cNvPr id="14" name="Slide Number Placeholder 6"/>
          <p:cNvSpPr>
            <a:spLocks noGrp="1"/>
          </p:cNvSpPr>
          <p:nvPr>
            <p:ph type="sldNum" sz="quarter" idx="4"/>
          </p:nvPr>
        </p:nvSpPr>
        <p:spPr>
          <a:xfrm>
            <a:off x="185624" y="6564914"/>
            <a:ext cx="2133600" cy="258532"/>
          </a:xfrm>
          <a:prstGeom prst="rect">
            <a:avLst/>
          </a:prstGeom>
        </p:spPr>
        <p:txBody>
          <a:bodyPr vert="horz" lIns="91440" tIns="45720" rIns="91440" bIns="45720" rtlCol="0" anchor="ctr">
            <a:spAutoFit/>
          </a:bodyP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lang="en-US" smtClean="0"/>
              <a:pPr/>
              <a:t>‹#›</a:t>
            </a:fld>
            <a:endParaRPr lang="en-US" dirty="0"/>
          </a:p>
        </p:txBody>
      </p:sp>
      <p:pic>
        <p:nvPicPr>
          <p:cNvPr id="9" name="Picture 4" descr="C:\Users\andrewl\Desktop\200571897-001_FPO.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388188" y="1897810"/>
            <a:ext cx="3648973" cy="352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016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ra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3948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a:t>Click to edit Master title style</a:t>
            </a:r>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a:t>Click to edit Master title style</a:t>
            </a:r>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lvl1pPr>
              <a:defRPr/>
            </a:lvl1pPr>
          </a:lstStyle>
          <a:p>
            <a:r>
              <a:rPr lang="en-US" dirty="0"/>
              <a:t>Click to edit Master title style</a:t>
            </a:r>
          </a:p>
        </p:txBody>
      </p:sp>
      <p:sp>
        <p:nvSpPr>
          <p:cNvPr id="6" name="Text Placeholder 5"/>
          <p:cNvSpPr>
            <a:spLocks noGrp="1"/>
          </p:cNvSpPr>
          <p:nvPr>
            <p:ph type="body" sz="quarter" idx="10"/>
          </p:nvPr>
        </p:nvSpPr>
        <p:spPr>
          <a:xfrm>
            <a:off x="389437" y="1905000"/>
            <a:ext cx="8363937" cy="2108269"/>
          </a:xfrm>
        </p:spPr>
        <p:txBody>
          <a:bodyPr>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
        <p:nvSpPr>
          <p:cNvPr id="8" name="Footer Placeholder 5"/>
          <p:cNvSpPr>
            <a:spLocks noGrp="1"/>
          </p:cNvSpPr>
          <p:nvPr>
            <p:ph type="ftr" sz="quarter" idx="3"/>
          </p:nvPr>
        </p:nvSpPr>
        <p:spPr>
          <a:xfrm>
            <a:off x="3124200" y="6564914"/>
            <a:ext cx="2895600" cy="258532"/>
          </a:xfrm>
          <a:prstGeom prst="rect">
            <a:avLst/>
          </a:prstGeom>
        </p:spPr>
        <p:txBody>
          <a:bodyPr vert="horz" lIns="91440" tIns="45720" rIns="91440" bIns="45720" rtlCol="0" anchor="ctr">
            <a:spAutoFit/>
          </a:bodyP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lang="en-US" dirty="0"/>
              <a:t>Microsoft Confidential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t="75659"/>
          <a:stretch/>
        </p:blipFill>
        <p:spPr bwMode="auto">
          <a:xfrm>
            <a:off x="-1199" y="5199323"/>
            <a:ext cx="9146401" cy="16693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3236" y="1964378"/>
            <a:ext cx="6988406" cy="1523497"/>
          </a:xfrm>
        </p:spPr>
        <p:txBody>
          <a:bodyPr anchor="ctr">
            <a:noAutofit/>
          </a:bodyPr>
          <a:lstStyle>
            <a:lvl1pPr algn="l" defTabSz="914363" rtl="0" eaLnBrk="1" latinLnBrk="0" hangingPunct="1">
              <a:lnSpc>
                <a:spcPct val="90000"/>
              </a:lnSpc>
              <a:spcBef>
                <a:spcPct val="0"/>
              </a:spcBef>
              <a:buNone/>
              <a:defRPr lang="en-US" sz="4800" b="0" kern="1200" cap="none" spc="-100" baseline="0" dirty="0">
                <a:ln w="3175">
                  <a:noFill/>
                </a:ln>
                <a:gradFill flip="none" rotWithShape="1">
                  <a:gsLst>
                    <a:gs pos="0">
                      <a:schemeClr val="bg1"/>
                    </a:gs>
                    <a:gs pos="86000">
                      <a:schemeClr val="bg1"/>
                    </a:gs>
                  </a:gsLst>
                  <a:lin ang="5400000" scaled="0"/>
                  <a:tileRect/>
                </a:gradFill>
                <a:effectLst/>
                <a:latin typeface="Segoe UI Light" pitchFamily="34" charset="0"/>
                <a:ea typeface="+mn-ea"/>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63235" y="3734677"/>
            <a:ext cx="7683914" cy="463255"/>
          </a:xfrm>
        </p:spPr>
        <p:txBody>
          <a:bodyPr>
            <a:noAutofit/>
          </a:bodyPr>
          <a:lstStyle>
            <a:lvl1pPr marL="0" indent="0" algn="l" defTabSz="914363" rtl="0" eaLnBrk="1" latinLnBrk="0" hangingPunct="1">
              <a:lnSpc>
                <a:spcPct val="90000"/>
              </a:lnSpc>
              <a:spcBef>
                <a:spcPts val="0"/>
              </a:spcBef>
              <a:buClr>
                <a:srgbClr val="C60651"/>
              </a:buClr>
              <a:buSzPct val="120000"/>
              <a:buFont typeface="Arial" pitchFamily="34" charset="0"/>
              <a:buNone/>
              <a:defRPr lang="en-US" sz="2400" kern="1200" dirty="0">
                <a:gradFill>
                  <a:gsLst>
                    <a:gs pos="0">
                      <a:schemeClr val="bg1"/>
                    </a:gs>
                    <a:gs pos="86000">
                      <a:schemeClr val="bg1"/>
                    </a:gs>
                  </a:gsLst>
                  <a:lin ang="5400000" scaled="0"/>
                </a:gradFill>
                <a:latin typeface="Segoe UI Light"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5" name="Picture 2" descr="\\sfp.silverfoxprod.com\Work\White_Whale\5-10358_Alyssa_Felda\MS_Templates_2011\SFP_Art\4X3 Art\PNG\New folder\MSR_All_Icons.png"/>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6034358" y="3"/>
            <a:ext cx="3110834" cy="345558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3"/>
          </p:nvPr>
        </p:nvSpPr>
        <p:spPr>
          <a:xfrm>
            <a:off x="3485867" y="6511621"/>
            <a:ext cx="2172266" cy="365125"/>
          </a:xfrm>
          <a:prstGeom prst="rect">
            <a:avLst/>
          </a:prstGeom>
        </p:spPr>
        <p:txBody>
          <a:bodyPr vert="horz" lIns="91440" tIns="45720" rIns="91440" bIns="45720" rtlCol="0" anchor="ct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dirty="0">
                <a:gradFill>
                  <a:gsLst>
                    <a:gs pos="0">
                      <a:srgbClr val="292929"/>
                    </a:gs>
                    <a:gs pos="86000">
                      <a:srgbClr val="292929"/>
                    </a:gs>
                  </a:gsLst>
                  <a:lin ang="5400000" scaled="0"/>
                </a:gradFill>
              </a:rPr>
              <a:t>Microsoft Confidential</a:t>
            </a:r>
          </a:p>
        </p:txBody>
      </p:sp>
    </p:spTree>
    <p:extLst>
      <p:ext uri="{BB962C8B-B14F-4D97-AF65-F5344CB8AC3E}">
        <p14:creationId xmlns:p14="http://schemas.microsoft.com/office/powerpoint/2010/main" val="122272716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t="75659"/>
          <a:stretch/>
        </p:blipFill>
        <p:spPr bwMode="auto">
          <a:xfrm>
            <a:off x="-1199" y="5199323"/>
            <a:ext cx="9146401" cy="16693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3237" y="1702166"/>
            <a:ext cx="6994362" cy="1523494"/>
          </a:xfrm>
        </p:spPr>
        <p:txBody>
          <a:bodyPr anchor="ctr" anchorCtr="0">
            <a:noAutofit/>
          </a:bodyPr>
          <a:lstStyle>
            <a:lvl1pPr algn="l" defTabSz="914363" rtl="0" eaLnBrk="1" latinLnBrk="0" hangingPunct="1">
              <a:lnSpc>
                <a:spcPct val="90000"/>
              </a:lnSpc>
              <a:spcBef>
                <a:spcPct val="0"/>
              </a:spcBef>
              <a:buNone/>
              <a:defRPr lang="en-US" sz="4800" b="0" kern="1200" cap="none" spc="-100" baseline="0" dirty="0">
                <a:ln w="3175">
                  <a:noFill/>
                </a:ln>
                <a:gradFill flip="none" rotWithShape="1">
                  <a:gsLst>
                    <a:gs pos="0">
                      <a:schemeClr val="bg1"/>
                    </a:gs>
                    <a:gs pos="86000">
                      <a:schemeClr val="bg1"/>
                    </a:gs>
                  </a:gsLst>
                  <a:lin ang="5400000" scaled="0"/>
                  <a:tileRect/>
                </a:gradFill>
                <a:effectLst/>
                <a:latin typeface="Segoe UI Light" pitchFamily="34" charset="0"/>
                <a:ea typeface="+mn-ea"/>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63236" y="3736269"/>
            <a:ext cx="6994363" cy="461665"/>
          </a:xfrm>
        </p:spPr>
        <p:txBody>
          <a:bodyPr>
            <a:noAutofit/>
          </a:bodyPr>
          <a:lstStyle>
            <a:lvl1pPr marL="0" indent="0" algn="l" defTabSz="914363" rtl="0" eaLnBrk="1" latinLnBrk="0" hangingPunct="1">
              <a:lnSpc>
                <a:spcPct val="90000"/>
              </a:lnSpc>
              <a:spcBef>
                <a:spcPts val="0"/>
              </a:spcBef>
              <a:buClr>
                <a:srgbClr val="C60651"/>
              </a:buClr>
              <a:buSzPct val="120000"/>
              <a:buFont typeface="Arial" pitchFamily="34" charset="0"/>
              <a:buNone/>
              <a:defRPr lang="en-US" sz="2400" kern="1200" dirty="0">
                <a:gradFill>
                  <a:gsLst>
                    <a:gs pos="0">
                      <a:schemeClr val="bg1"/>
                    </a:gs>
                    <a:gs pos="86000">
                      <a:schemeClr val="bg1"/>
                    </a:gs>
                  </a:gsLst>
                  <a:lin ang="5400000" scaled="0"/>
                </a:gradFill>
                <a:latin typeface="Segoe UI Light"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7662" y="311725"/>
            <a:ext cx="7683914"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6600" b="0" i="0" u="none" strike="noStrike" kern="1200" cap="none" spc="-300" normalizeH="0" baseline="0" noProof="0" dirty="0" smtClean="0">
                <a:ln w="11430"/>
                <a:gradFill>
                  <a:gsLst>
                    <a:gs pos="0">
                      <a:schemeClr val="bg1">
                        <a:alpha val="55000"/>
                      </a:schemeClr>
                    </a:gs>
                    <a:gs pos="88000">
                      <a:schemeClr val="bg1">
                        <a:alpha val="55000"/>
                      </a:schemeClr>
                    </a:gs>
                  </a:gsLst>
                  <a:lin ang="5400000"/>
                </a:gradFill>
                <a:effectLst/>
                <a:uLnTx/>
                <a:uFillTx/>
                <a:latin typeface="+mj-lt"/>
                <a:ea typeface="+mn-ea"/>
                <a:cs typeface="+mn-cs"/>
              </a:defRPr>
            </a:lvl1pPr>
          </a:lstStyle>
          <a:p>
            <a:pPr marL="0" lvl="0" indent="0" algn="r" defTabSz="914363" rtl="0" eaLnBrk="1" latinLnBrk="0" hangingPunct="1">
              <a:lnSpc>
                <a:spcPct val="90000"/>
              </a:lnSpc>
              <a:spcBef>
                <a:spcPct val="20000"/>
              </a:spcBef>
              <a:buClr>
                <a:srgbClr val="C60651"/>
              </a:buClr>
              <a:buSzPct val="120000"/>
              <a:buFont typeface="Arial" pitchFamily="34" charset="0"/>
              <a:buNone/>
            </a:pPr>
            <a:r>
              <a:rPr lang="en-US" dirty="0"/>
              <a:t>click to…</a:t>
            </a:r>
          </a:p>
        </p:txBody>
      </p:sp>
      <p:sp>
        <p:nvSpPr>
          <p:cNvPr id="6" name="Footer Placeholder 5"/>
          <p:cNvSpPr>
            <a:spLocks noGrp="1"/>
          </p:cNvSpPr>
          <p:nvPr>
            <p:ph type="ftr" sz="quarter" idx="3"/>
          </p:nvPr>
        </p:nvSpPr>
        <p:spPr>
          <a:xfrm>
            <a:off x="3485867" y="6511621"/>
            <a:ext cx="2172266" cy="365125"/>
          </a:xfrm>
          <a:prstGeom prst="rect">
            <a:avLst/>
          </a:prstGeom>
        </p:spPr>
        <p:txBody>
          <a:bodyPr vert="horz" lIns="91440" tIns="45720" rIns="91440" bIns="45720" rtlCol="0" anchor="ct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dirty="0">
                <a:gradFill>
                  <a:gsLst>
                    <a:gs pos="0">
                      <a:srgbClr val="292929"/>
                    </a:gs>
                    <a:gs pos="86000">
                      <a:srgbClr val="292929"/>
                    </a:gs>
                  </a:gsLst>
                  <a:lin ang="5400000" scaled="0"/>
                </a:gradFill>
              </a:rPr>
              <a:t>Microsoft Confidential</a:t>
            </a:r>
          </a:p>
        </p:txBody>
      </p:sp>
    </p:spTree>
    <p:extLst>
      <p:ext uri="{BB962C8B-B14F-4D97-AF65-F5344CB8AC3E}">
        <p14:creationId xmlns:p14="http://schemas.microsoft.com/office/powerpoint/2010/main" val="17905537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09398"/>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3"/>
          </p:nvPr>
        </p:nvSpPr>
        <p:spPr>
          <a:xfrm>
            <a:off x="3485867" y="6511621"/>
            <a:ext cx="2172266" cy="365125"/>
          </a:xfrm>
          <a:prstGeom prst="rect">
            <a:avLst/>
          </a:prstGeom>
        </p:spPr>
        <p:txBody>
          <a:bodyPr vert="horz" lIns="91440" tIns="45720" rIns="91440" bIns="45720" rtlCol="0" anchor="ct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dirty="0">
                <a:gradFill>
                  <a:gsLst>
                    <a:gs pos="0">
                      <a:srgbClr val="292929"/>
                    </a:gs>
                    <a:gs pos="86000">
                      <a:srgbClr val="292929"/>
                    </a:gs>
                  </a:gsLst>
                  <a:lin ang="5400000" scaled="0"/>
                </a:gradFill>
              </a:rPr>
              <a:t>Microsoft Confidential</a:t>
            </a:r>
          </a:p>
        </p:txBody>
      </p:sp>
      <p:sp>
        <p:nvSpPr>
          <p:cNvPr id="8" name="Slide Number Placeholder 6"/>
          <p:cNvSpPr>
            <a:spLocks noGrp="1"/>
          </p:cNvSpPr>
          <p:nvPr>
            <p:ph type="sldNum" sz="quarter" idx="11"/>
          </p:nvPr>
        </p:nvSpPr>
        <p:spPr>
          <a:xfrm>
            <a:off x="139254" y="6511621"/>
            <a:ext cx="1600617" cy="365125"/>
          </a:xfrm>
          <a:prstGeom prst="rect">
            <a:avLst/>
          </a:prstGeom>
        </p:spPr>
        <p:txBody>
          <a:bodyPr vert="horz" lIns="91440" tIns="45720" rIns="91440" bIns="45720" rtlCol="0" anchor="ct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31906355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3"/>
          </p:nvPr>
        </p:nvSpPr>
        <p:spPr>
          <a:xfrm>
            <a:off x="3485867" y="6511621"/>
            <a:ext cx="2172266" cy="365125"/>
          </a:xfrm>
          <a:prstGeom prst="rect">
            <a:avLst/>
          </a:prstGeom>
        </p:spPr>
        <p:txBody>
          <a:bodyPr vert="horz" lIns="91440" tIns="45720" rIns="91440" bIns="45720" rtlCol="0" anchor="ct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dirty="0">
                <a:gradFill>
                  <a:gsLst>
                    <a:gs pos="0">
                      <a:srgbClr val="292929"/>
                    </a:gs>
                    <a:gs pos="86000">
                      <a:srgbClr val="292929"/>
                    </a:gs>
                  </a:gsLst>
                  <a:lin ang="5400000" scaled="0"/>
                </a:gradFill>
              </a:rPr>
              <a:t>Microsoft Confidential</a:t>
            </a:r>
          </a:p>
        </p:txBody>
      </p:sp>
      <p:sp>
        <p:nvSpPr>
          <p:cNvPr id="7" name="Slide Number Placeholder 6"/>
          <p:cNvSpPr>
            <a:spLocks noGrp="1"/>
          </p:cNvSpPr>
          <p:nvPr>
            <p:ph type="sldNum" sz="quarter" idx="11"/>
          </p:nvPr>
        </p:nvSpPr>
        <p:spPr>
          <a:xfrm>
            <a:off x="139254" y="6511621"/>
            <a:ext cx="1600617" cy="365125"/>
          </a:xfrm>
          <a:prstGeom prst="rect">
            <a:avLst/>
          </a:prstGeom>
        </p:spPr>
        <p:txBody>
          <a:bodyPr vert="horz" lIns="91440" tIns="45720" rIns="91440" bIns="45720" rtlCol="0" anchor="ct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6180794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800"/>
            <a:ext cx="8363938" cy="496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hasCustomPrompt="1"/>
          </p:nvPr>
        </p:nvSpPr>
        <p:spPr>
          <a:xfrm>
            <a:off x="3328988" y="6622501"/>
            <a:ext cx="2486025" cy="166199"/>
          </a:xfrm>
        </p:spPr>
        <p:txBody>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6" name="Slide Number Placeholder 4"/>
          <p:cNvSpPr>
            <a:spLocks noGrp="1"/>
          </p:cNvSpPr>
          <p:nvPr>
            <p:ph type="sldNum" sz="quarter" idx="4"/>
          </p:nvPr>
        </p:nvSpPr>
        <p:spPr>
          <a:xfrm>
            <a:off x="190500" y="6619875"/>
            <a:ext cx="2133600" cy="164592"/>
          </a:xfrm>
          <a:prstGeom prst="rect">
            <a:avLst/>
          </a:prstGeom>
        </p:spPr>
        <p:txBody>
          <a:bodyPr vert="horz" lIns="91440" tIns="45720" rIns="91440" bIns="45720" rtlCol="0" anchor="ct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361930156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9436" y="1411555"/>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7501" y="1411555"/>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7501" y="2133603"/>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10"/>
          </p:nvPr>
        </p:nvSpPr>
        <p:spPr>
          <a:xfrm>
            <a:off x="3485867" y="6511621"/>
            <a:ext cx="2172266" cy="365125"/>
          </a:xfrm>
          <a:prstGeom prst="rect">
            <a:avLst/>
          </a:prstGeom>
        </p:spPr>
        <p:txBody>
          <a:bodyPr vert="horz" lIns="91440" tIns="45720" rIns="91440" bIns="45720" rtlCol="0" anchor="ct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dirty="0">
                <a:gradFill>
                  <a:gsLst>
                    <a:gs pos="0">
                      <a:srgbClr val="292929"/>
                    </a:gs>
                    <a:gs pos="86000">
                      <a:srgbClr val="292929"/>
                    </a:gs>
                  </a:gsLst>
                  <a:lin ang="5400000" scaled="0"/>
                </a:gradFill>
              </a:rPr>
              <a:t>Microsoft Confidential</a:t>
            </a:r>
          </a:p>
        </p:txBody>
      </p:sp>
      <p:sp>
        <p:nvSpPr>
          <p:cNvPr id="8" name="Slide Number Placeholder 6"/>
          <p:cNvSpPr>
            <a:spLocks noGrp="1"/>
          </p:cNvSpPr>
          <p:nvPr>
            <p:ph type="sldNum" sz="quarter" idx="11"/>
          </p:nvPr>
        </p:nvSpPr>
        <p:spPr>
          <a:xfrm>
            <a:off x="139254" y="6511621"/>
            <a:ext cx="1600617" cy="365125"/>
          </a:xfrm>
          <a:prstGeom prst="rect">
            <a:avLst/>
          </a:prstGeom>
        </p:spPr>
        <p:txBody>
          <a:bodyPr vert="horz" lIns="91440" tIns="45720" rIns="91440" bIns="45720" rtlCol="0" anchor="ct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379960541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5"/>
          <p:cNvSpPr>
            <a:spLocks noGrp="1"/>
          </p:cNvSpPr>
          <p:nvPr>
            <p:ph type="ftr" sz="quarter" idx="3"/>
          </p:nvPr>
        </p:nvSpPr>
        <p:spPr>
          <a:xfrm>
            <a:off x="3485867" y="6511621"/>
            <a:ext cx="2172266" cy="365125"/>
          </a:xfrm>
          <a:prstGeom prst="rect">
            <a:avLst/>
          </a:prstGeom>
        </p:spPr>
        <p:txBody>
          <a:bodyPr vert="horz" lIns="91440" tIns="45720" rIns="91440" bIns="45720" rtlCol="0" anchor="ct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dirty="0">
                <a:gradFill>
                  <a:gsLst>
                    <a:gs pos="0">
                      <a:srgbClr val="292929"/>
                    </a:gs>
                    <a:gs pos="86000">
                      <a:srgbClr val="292929"/>
                    </a:gs>
                  </a:gsLst>
                  <a:lin ang="5400000" scaled="0"/>
                </a:gradFill>
              </a:rPr>
              <a:t>Microsoft Confidential</a:t>
            </a:r>
          </a:p>
        </p:txBody>
      </p:sp>
      <p:sp>
        <p:nvSpPr>
          <p:cNvPr id="6" name="Slide Number Placeholder 6"/>
          <p:cNvSpPr>
            <a:spLocks noGrp="1"/>
          </p:cNvSpPr>
          <p:nvPr>
            <p:ph type="sldNum" sz="quarter" idx="11"/>
          </p:nvPr>
        </p:nvSpPr>
        <p:spPr>
          <a:xfrm>
            <a:off x="139254" y="6511621"/>
            <a:ext cx="1600617" cy="365125"/>
          </a:xfrm>
          <a:prstGeom prst="rect">
            <a:avLst/>
          </a:prstGeom>
        </p:spPr>
        <p:txBody>
          <a:bodyPr vert="horz" lIns="91440" tIns="45720" rIns="91440" bIns="45720" rtlCol="0" anchor="ct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112220201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5"/>
          <p:cNvSpPr>
            <a:spLocks noGrp="1"/>
          </p:cNvSpPr>
          <p:nvPr>
            <p:ph type="ftr" sz="quarter" idx="3"/>
          </p:nvPr>
        </p:nvSpPr>
        <p:spPr>
          <a:xfrm>
            <a:off x="3485867" y="6511621"/>
            <a:ext cx="2172266" cy="365125"/>
          </a:xfrm>
          <a:prstGeom prst="rect">
            <a:avLst/>
          </a:prstGeom>
        </p:spPr>
        <p:txBody>
          <a:bodyPr vert="horz" lIns="91440" tIns="45720" rIns="91440" bIns="45720" rtlCol="0" anchor="ct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dirty="0">
                <a:gradFill>
                  <a:gsLst>
                    <a:gs pos="0">
                      <a:srgbClr val="292929"/>
                    </a:gs>
                    <a:gs pos="86000">
                      <a:srgbClr val="292929"/>
                    </a:gs>
                  </a:gsLst>
                  <a:lin ang="5400000" scaled="0"/>
                </a:gradFill>
              </a:rPr>
              <a:t>Microsoft Confidential</a:t>
            </a:r>
          </a:p>
        </p:txBody>
      </p:sp>
      <p:sp>
        <p:nvSpPr>
          <p:cNvPr id="5" name="Slide Number Placeholder 6"/>
          <p:cNvSpPr>
            <a:spLocks noGrp="1"/>
          </p:cNvSpPr>
          <p:nvPr>
            <p:ph type="sldNum" sz="quarter" idx="11"/>
          </p:nvPr>
        </p:nvSpPr>
        <p:spPr>
          <a:xfrm>
            <a:off x="139254" y="6511621"/>
            <a:ext cx="1600617" cy="365125"/>
          </a:xfrm>
          <a:prstGeom prst="rect">
            <a:avLst/>
          </a:prstGeom>
        </p:spPr>
        <p:txBody>
          <a:bodyPr vert="horz" lIns="91440" tIns="45720" rIns="91440" bIns="45720" rtlCol="0" anchor="ct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399233399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Content Placeholder 5"/>
          <p:cNvSpPr>
            <a:spLocks noGrp="1"/>
          </p:cNvSpPr>
          <p:nvPr>
            <p:ph sz="quarter" idx="4"/>
          </p:nvPr>
        </p:nvSpPr>
        <p:spPr>
          <a:xfrm>
            <a:off x="4874406" y="1905003"/>
            <a:ext cx="3813467" cy="2714589"/>
          </a:xfrm>
        </p:spPr>
        <p:txBody>
          <a:bodyPr/>
          <a:lstStyle>
            <a:lvl1pPr marL="296321" indent="-296321">
              <a:defRPr sz="3200"/>
            </a:lvl1pPr>
            <a:lvl2pPr marL="570155" indent="-273833">
              <a:defRPr sz="3200"/>
            </a:lvl2pPr>
            <a:lvl3pPr marL="821499" indent="-244730">
              <a:defRPr sz="2800"/>
            </a:lvl3pPr>
            <a:lvl4pPr marL="1050354" indent="-236793">
              <a:defRPr sz="2400"/>
            </a:lvl4pPr>
            <a:lvl5pPr marL="1279210" indent="-220919">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4" descr="C:\Users\andrewl\Desktop\200571897-001_FPO.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363236" y="1897810"/>
            <a:ext cx="3912995" cy="4009932"/>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5"/>
          <p:cNvSpPr>
            <a:spLocks noGrp="1"/>
          </p:cNvSpPr>
          <p:nvPr>
            <p:ph type="ftr" sz="quarter" idx="3"/>
          </p:nvPr>
        </p:nvSpPr>
        <p:spPr>
          <a:xfrm>
            <a:off x="3485867" y="6511621"/>
            <a:ext cx="2172266" cy="365125"/>
          </a:xfrm>
          <a:prstGeom prst="rect">
            <a:avLst/>
          </a:prstGeom>
        </p:spPr>
        <p:txBody>
          <a:bodyPr vert="horz" lIns="91440" tIns="45720" rIns="91440" bIns="45720" rtlCol="0" anchor="ct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dirty="0">
                <a:gradFill>
                  <a:gsLst>
                    <a:gs pos="0">
                      <a:srgbClr val="292929"/>
                    </a:gs>
                    <a:gs pos="86000">
                      <a:srgbClr val="292929"/>
                    </a:gs>
                  </a:gsLst>
                  <a:lin ang="5400000" scaled="0"/>
                </a:gradFill>
              </a:rPr>
              <a:t>Microsoft Confidential</a:t>
            </a:r>
          </a:p>
        </p:txBody>
      </p:sp>
      <p:sp>
        <p:nvSpPr>
          <p:cNvPr id="13" name="Slide Number Placeholder 6"/>
          <p:cNvSpPr>
            <a:spLocks noGrp="1"/>
          </p:cNvSpPr>
          <p:nvPr>
            <p:ph type="sldNum" sz="quarter" idx="11"/>
          </p:nvPr>
        </p:nvSpPr>
        <p:spPr>
          <a:xfrm>
            <a:off x="139254" y="6511621"/>
            <a:ext cx="1600617" cy="365125"/>
          </a:xfrm>
          <a:prstGeom prst="rect">
            <a:avLst/>
          </a:prstGeom>
        </p:spPr>
        <p:txBody>
          <a:bodyPr vert="horz" lIns="91440" tIns="45720" rIns="91440" bIns="45720" rtlCol="0" anchor="ct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a:gradFill>
                  <a:gsLst>
                    <a:gs pos="0">
                      <a:srgbClr val="292929"/>
                    </a:gs>
                    <a:gs pos="86000">
                      <a:srgbClr val="292929"/>
                    </a:gs>
                  </a:gsLst>
                  <a:lin ang="5400000" scaled="0"/>
                </a:gradFill>
              </a:rPr>
              <a:pPr/>
              <a:t>‹#›</a:t>
            </a:fld>
            <a:endParaRPr dirty="0">
              <a:gradFill>
                <a:gsLst>
                  <a:gs pos="0">
                    <a:srgbClr val="292929"/>
                  </a:gs>
                  <a:gs pos="86000">
                    <a:srgbClr val="292929"/>
                  </a:gs>
                </a:gsLst>
                <a:lin ang="5400000" scaled="0"/>
              </a:gradFill>
            </a:endParaRPr>
          </a:p>
        </p:txBody>
      </p:sp>
    </p:spTree>
    <p:extLst>
      <p:ext uri="{BB962C8B-B14F-4D97-AF65-F5344CB8AC3E}">
        <p14:creationId xmlns:p14="http://schemas.microsoft.com/office/powerpoint/2010/main" val="162460636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randing">
    <p:bg bwMode="lt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40097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38147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9"/>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139422742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06113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609398"/>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21108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9436" y="1447801"/>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7501" y="1447801"/>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96009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9436" y="1447800"/>
            <a:ext cx="8363938" cy="496093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5"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339793498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443198"/>
          </a:xfrm>
        </p:spPr>
        <p:txBody>
          <a:bodyPr rtlCol="0"/>
          <a:lstStyle>
            <a:lvl1pPr algn="l">
              <a:defRPr sz="3200">
                <a:latin typeface="+mj-lt"/>
              </a:defRPr>
            </a:lvl1pPr>
          </a:lstStyle>
          <a:p>
            <a:r>
              <a:rPr lang="en-US"/>
              <a:t>Click to edit Master title style</a:t>
            </a:r>
            <a:endParaRPr lang="en-GB" dirty="0"/>
          </a:p>
        </p:txBody>
      </p:sp>
      <p:sp>
        <p:nvSpPr>
          <p:cNvPr id="3" name="Text Placeholder 2"/>
          <p:cNvSpPr>
            <a:spLocks noGrp="1"/>
          </p:cNvSpPr>
          <p:nvPr>
            <p:ph type="body" idx="1"/>
          </p:nvPr>
        </p:nvSpPr>
        <p:spPr>
          <a:xfrm>
            <a:off x="457200" y="2039938"/>
            <a:ext cx="4471990" cy="4132262"/>
          </a:xfrm>
        </p:spPr>
        <p:txBody>
          <a:bodyPr rtlCol="0">
            <a:normAutofit/>
          </a:bodyPr>
          <a:lstStyle>
            <a:lvl1pPr>
              <a:defRPr>
                <a:latin typeface="+mn-lt"/>
              </a:defRPr>
            </a:lvl1pPr>
            <a:lvl2pPr>
              <a:defRPr>
                <a:latin typeface="+mn-lt"/>
              </a:defRPr>
            </a:lvl2pPr>
            <a:lvl3pPr>
              <a:defRPr sz="1800">
                <a:latin typeface="+mn-lt"/>
              </a:defRPr>
            </a:lvl3pPr>
            <a:lvl4pPr>
              <a:defRPr sz="1600">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88950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p>
            <a:endParaRPr lang="en-US">
              <a:solidFill>
                <a:srgbClr val="292929"/>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r>
              <a:rPr lang="en-US">
                <a:solidFill>
                  <a:srgbClr val="292929"/>
                </a:solidFill>
              </a:rPr>
              <a:t>Microsoft Confidential</a:t>
            </a:r>
          </a:p>
        </p:txBody>
      </p:sp>
    </p:spTree>
    <p:extLst>
      <p:ext uri="{BB962C8B-B14F-4D97-AF65-F5344CB8AC3E}">
        <p14:creationId xmlns:p14="http://schemas.microsoft.com/office/powerpoint/2010/main" val="15308620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389436" y="1447800"/>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7501" y="14478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6"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13448576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9436"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7501" y="1065305"/>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7501" y="2133601"/>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hasCustomPrompt="1"/>
          </p:nvPr>
        </p:nvSpPr>
        <p:spPr>
          <a:xfrm>
            <a:off x="3328988" y="6622501"/>
            <a:ext cx="2486025" cy="166199"/>
          </a:xfrm>
        </p:spPr>
        <p:txBody>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8" name="Slide Number Placeholder 4"/>
          <p:cNvSpPr>
            <a:spLocks noGrp="1"/>
          </p:cNvSpPr>
          <p:nvPr>
            <p:ph type="sldNum" sz="quarter" idx="11"/>
          </p:nvPr>
        </p:nvSpPr>
        <p:spPr>
          <a:xfrm>
            <a:off x="190500" y="6619875"/>
            <a:ext cx="2133600" cy="164592"/>
          </a:xfrm>
          <a:prstGeom prst="rect">
            <a:avLst/>
          </a:prstGeom>
        </p:spPr>
        <p:txBody>
          <a:bodyPr vert="horz" lIns="91440" tIns="45720" rIns="91440" bIns="45720" rtlCol="0" anchor="ct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7902369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4"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5168527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0" hasCustomPrompt="1"/>
          </p:nvPr>
        </p:nvSpPr>
        <p:spPr>
          <a:xfrm>
            <a:off x="3328988" y="6622501"/>
            <a:ext cx="2486025" cy="166199"/>
          </a:xfrm>
        </p:spPr>
        <p:txBody>
          <a:bodyPr>
            <a:spAutoFit/>
          </a:bodyPr>
          <a:lstStyle>
            <a:lvl1pPr marL="0" indent="0" algn="ctr" defTabSz="914363" rtl="0" eaLnBrk="1" latinLnBrk="0" hangingPunct="1">
              <a:lnSpc>
                <a:spcPct val="90000"/>
              </a:lnSpc>
              <a:spcBef>
                <a:spcPct val="20000"/>
              </a:spcBef>
              <a:buClr>
                <a:srgbClr val="4E90CD"/>
              </a:buClr>
              <a:buSzPct val="120000"/>
              <a:buFont typeface="Arial" pitchFamily="34" charset="0"/>
              <a:buNone/>
              <a:defRPr lang="en-US" sz="1200" kern="1200" dirty="0" smtClean="0">
                <a:gradFill>
                  <a:gsLst>
                    <a:gs pos="0">
                      <a:schemeClr val="tx1"/>
                    </a:gs>
                    <a:gs pos="86000">
                      <a:schemeClr val="tx1"/>
                    </a:gs>
                  </a:gsLst>
                  <a:lin ang="5400000" scaled="0"/>
                </a:gradFill>
                <a:latin typeface="Segoe UI Light" pitchFamily="34" charset="0"/>
                <a:ea typeface="+mn-ea"/>
                <a:cs typeface="+mn-cs"/>
              </a:defRPr>
            </a:lvl1pPr>
            <a:lvl2pPr marL="460375" indent="0" algn="ctr">
              <a:buNone/>
              <a:defRPr sz="1200"/>
            </a:lvl2pPr>
            <a:lvl3pPr marL="855663" indent="0" algn="ctr">
              <a:buNone/>
              <a:defRPr sz="1200"/>
            </a:lvl3pPr>
            <a:lvl4pPr marL="1258888" indent="0" algn="ctr">
              <a:buNone/>
              <a:defRPr sz="1200"/>
            </a:lvl4pPr>
            <a:lvl5pPr marL="1604963" indent="0" algn="ctr">
              <a:buNone/>
              <a:defRPr sz="1200"/>
            </a:lvl5pPr>
          </a:lstStyle>
          <a:p>
            <a:pPr lvl="0"/>
            <a:r>
              <a:rPr lang="en-US" dirty="0"/>
              <a:t>Click to edit text</a:t>
            </a:r>
          </a:p>
        </p:txBody>
      </p:sp>
      <p:sp>
        <p:nvSpPr>
          <p:cNvPr id="3" name="Slide Number Placeholder 4"/>
          <p:cNvSpPr>
            <a:spLocks noGrp="1"/>
          </p:cNvSpPr>
          <p:nvPr>
            <p:ph type="sldNum" sz="quarter" idx="4"/>
          </p:nvPr>
        </p:nvSpPr>
        <p:spPr>
          <a:xfrm>
            <a:off x="190500" y="6572905"/>
            <a:ext cx="2133600" cy="258532"/>
          </a:xfrm>
          <a:prstGeom prst="rect">
            <a:avLst/>
          </a:prstGeom>
        </p:spPr>
        <p:txBody>
          <a:bodyPr vert="horz" lIns="91440" tIns="45720" rIns="91440" bIns="45720" rtlCol="0" anchor="ctr">
            <a:spAutoFit/>
          </a:bodyPr>
          <a:lstStyle>
            <a:lvl1pPr marL="0" algn="l" defTabSz="914363" rtl="0" eaLnBrk="1" latinLnBrk="0" hangingPunct="1">
              <a:lnSpc>
                <a:spcPct val="90000"/>
              </a:lnSpc>
              <a:spcBef>
                <a:spcPct val="20000"/>
              </a:spcBef>
              <a:buClr>
                <a:srgbClr val="4E90CD"/>
              </a:buClr>
              <a:buSzPct val="120000"/>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4ADF12F3-3404-4B21-B30F-258D3BB43857}" type="slidenum">
              <a:rPr lang="en-US" smtClean="0"/>
              <a:pPr/>
              <a:t>‹#›</a:t>
            </a:fld>
            <a:endParaRPr lang="en-US" dirty="0"/>
          </a:p>
        </p:txBody>
      </p:sp>
    </p:spTree>
    <p:extLst>
      <p:ext uri="{BB962C8B-B14F-4D97-AF65-F5344CB8AC3E}">
        <p14:creationId xmlns:p14="http://schemas.microsoft.com/office/powerpoint/2010/main" val="19117629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age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a:t>Click to edit Master title style</a:t>
            </a:r>
            <a:endParaRPr lang="en-US" dirty="0"/>
          </a:p>
        </p:txBody>
      </p:sp>
      <p:sp>
        <p:nvSpPr>
          <p:cNvPr id="8" name="Content Placeholder 3"/>
          <p:cNvSpPr>
            <a:spLocks noGrp="1"/>
          </p:cNvSpPr>
          <p:nvPr>
            <p:ph sz="half" idx="2"/>
          </p:nvPr>
        </p:nvSpPr>
        <p:spPr>
          <a:xfrm>
            <a:off x="4637501" y="1905000"/>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5"/>
          <p:cNvSpPr>
            <a:spLocks noGrp="1"/>
          </p:cNvSpPr>
          <p:nvPr>
            <p:ph type="ftr" sz="quarter" idx="3"/>
          </p:nvPr>
        </p:nvSpPr>
        <p:spPr>
          <a:xfrm>
            <a:off x="3124200" y="6564914"/>
            <a:ext cx="2895600" cy="258532"/>
          </a:xfrm>
          <a:prstGeom prst="rect">
            <a:avLst/>
          </a:prstGeom>
        </p:spPr>
        <p:txBody>
          <a:bodyPr vert="horz" lIns="91440" tIns="45720" rIns="91440" bIns="45720" rtlCol="0" anchor="ctr">
            <a:spAutoFit/>
          </a:bodyPr>
          <a:lstStyle>
            <a:lvl1pPr marL="0" indent="0" algn="ctr"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r>
              <a:rPr lang="en-US" dirty="0"/>
              <a:t>Microsoft Confidential</a:t>
            </a:r>
          </a:p>
        </p:txBody>
      </p:sp>
      <p:sp>
        <p:nvSpPr>
          <p:cNvPr id="14" name="Slide Number Placeholder 6"/>
          <p:cNvSpPr>
            <a:spLocks noGrp="1"/>
          </p:cNvSpPr>
          <p:nvPr>
            <p:ph type="sldNum" sz="quarter" idx="4"/>
          </p:nvPr>
        </p:nvSpPr>
        <p:spPr>
          <a:xfrm>
            <a:off x="185624" y="6564914"/>
            <a:ext cx="2133600" cy="258532"/>
          </a:xfrm>
          <a:prstGeom prst="rect">
            <a:avLst/>
          </a:prstGeom>
        </p:spPr>
        <p:txBody>
          <a:bodyPr vert="horz" lIns="91440" tIns="45720" rIns="91440" bIns="45720" rtlCol="0" anchor="ctr">
            <a:spAutoFit/>
          </a:bodyPr>
          <a:lstStyle>
            <a:lvl1pPr marL="0" indent="0" algn="l" defTabSz="914363" rtl="0" eaLnBrk="1" latinLnBrk="0" hangingPunct="1">
              <a:lnSpc>
                <a:spcPct val="90000"/>
              </a:lnSpc>
              <a:spcBef>
                <a:spcPct val="20000"/>
              </a:spcBef>
              <a:buClr>
                <a:srgbClr val="C60651"/>
              </a:buClr>
              <a:buSzPct val="120000"/>
              <a:buFont typeface="Arial" pitchFamily="34" charset="0"/>
              <a:buNone/>
              <a:defRPr lang="en-US" sz="1200" kern="1200" smtClean="0">
                <a:gradFill>
                  <a:gsLst>
                    <a:gs pos="0">
                      <a:schemeClr val="tx1"/>
                    </a:gs>
                    <a:gs pos="86000">
                      <a:schemeClr val="tx1"/>
                    </a:gs>
                  </a:gsLst>
                  <a:lin ang="5400000" scaled="0"/>
                </a:gradFill>
                <a:latin typeface="Segoe UI Light" pitchFamily="34" charset="0"/>
                <a:ea typeface="+mn-ea"/>
                <a:cs typeface="+mn-cs"/>
              </a:defRPr>
            </a:lvl1pPr>
          </a:lstStyle>
          <a:p>
            <a:fld id="{64116138-1E09-45EE-B6F5-ADD12E5D7040}" type="slidenum">
              <a:rPr lang="en-US" smtClean="0"/>
              <a:pPr/>
              <a:t>‹#›</a:t>
            </a:fld>
            <a:endParaRPr lang="en-US" dirty="0"/>
          </a:p>
        </p:txBody>
      </p:sp>
      <p:pic>
        <p:nvPicPr>
          <p:cNvPr id="9" name="Picture 4" descr="C:\Users\andrewl\Desktop\200571897-001_FPO.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388188" y="1897810"/>
            <a:ext cx="3648973" cy="352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22668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8.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4.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10" descr="\\sfp.silverfoxprod.com\Work\White_Whale\5-10358_Alyssa_Felda\MS_Templates_2011\4x3 Templates\4X3_Art\JPG\Blue Template\5-10358_MRC_4x3_Blue_Footere.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6138332" y="6544733"/>
            <a:ext cx="3005667" cy="31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7172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ransition>
    <p:fade/>
  </p:transition>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chemeClr val="tx1"/>
        </a:buClr>
        <a:buSzPct val="120000"/>
        <a:buFont typeface="Arial" pitchFamily="34" charset="0"/>
        <a:buChar char="•"/>
        <a:defRPr sz="3200" kern="1200">
          <a:gradFill>
            <a:gsLst>
              <a:gs pos="0">
                <a:schemeClr val="tx1"/>
              </a:gs>
              <a:gs pos="86000">
                <a:schemeClr val="tx1"/>
              </a:gs>
            </a:gsLst>
            <a:lin ang="5400000" scaled="0"/>
          </a:gradFill>
          <a:latin typeface="+mj-lt"/>
          <a:ea typeface="+mn-ea"/>
          <a:cs typeface="+mn-cs"/>
        </a:defRPr>
      </a:lvl1pPr>
      <a:lvl2pPr marL="855663" indent="-395288" algn="l" defTabSz="914363" rtl="0" eaLnBrk="1" latinLnBrk="0" hangingPunct="1">
        <a:lnSpc>
          <a:spcPct val="90000"/>
        </a:lnSpc>
        <a:spcBef>
          <a:spcPct val="20000"/>
        </a:spcBef>
        <a:buClr>
          <a:schemeClr val="tx1"/>
        </a:buClr>
        <a:buSzPct val="110000"/>
        <a:buFont typeface="Arial" pitchFamily="34" charset="0"/>
        <a:buChar char="•"/>
        <a:defRPr sz="2800" kern="1200">
          <a:gradFill>
            <a:gsLst>
              <a:gs pos="0">
                <a:schemeClr val="tx1"/>
              </a:gs>
              <a:gs pos="86000">
                <a:schemeClr val="tx1"/>
              </a:gs>
            </a:gsLst>
            <a:lin ang="5400000" scaled="0"/>
          </a:gradFill>
          <a:latin typeface="+mj-lt"/>
          <a:ea typeface="+mn-ea"/>
          <a:cs typeface="+mn-cs"/>
        </a:defRPr>
      </a:lvl2pPr>
      <a:lvl3pPr marL="1258888" indent="-403225" algn="l" defTabSz="914363" rtl="0" eaLnBrk="1" latinLnBrk="0" hangingPunct="1">
        <a:lnSpc>
          <a:spcPct val="90000"/>
        </a:lnSpc>
        <a:spcBef>
          <a:spcPct val="20000"/>
        </a:spcBef>
        <a:buClr>
          <a:schemeClr val="tx1"/>
        </a:buClr>
        <a:buSzPct val="110000"/>
        <a:buFont typeface="Arial" pitchFamily="34" charset="0"/>
        <a:buChar char="•"/>
        <a:defRPr sz="2400" kern="1200">
          <a:gradFill>
            <a:gsLst>
              <a:gs pos="0">
                <a:schemeClr val="tx1"/>
              </a:gs>
              <a:gs pos="86000">
                <a:schemeClr val="tx1"/>
              </a:gs>
            </a:gsLst>
            <a:lin ang="5400000" scaled="0"/>
          </a:gradFill>
          <a:latin typeface="+mj-lt"/>
          <a:ea typeface="+mn-ea"/>
          <a:cs typeface="+mn-cs"/>
        </a:defRPr>
      </a:lvl3pPr>
      <a:lvl4pPr marL="1604963" indent="-346075" algn="l" defTabSz="914363" rtl="0" eaLnBrk="1" latinLnBrk="0" hangingPunct="1">
        <a:lnSpc>
          <a:spcPct val="90000"/>
        </a:lnSpc>
        <a:spcBef>
          <a:spcPct val="20000"/>
        </a:spcBef>
        <a:buClr>
          <a:schemeClr val="tx1"/>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4pPr>
      <a:lvl5pPr marL="1941513" indent="-336550" algn="l" defTabSz="914363" rtl="0" eaLnBrk="1" latinLnBrk="0" hangingPunct="1">
        <a:lnSpc>
          <a:spcPct val="90000"/>
        </a:lnSpc>
        <a:spcBef>
          <a:spcPct val="20000"/>
        </a:spcBef>
        <a:buClr>
          <a:schemeClr val="tx1"/>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10" descr="\\sfp.silverfoxprod.com\Work\White_Whale\5-10358_Alyssa_Felda\MS_Templates_2011\4x3 Templates\4X3_Art\JPG\Blue Template\5-10358_MRC_4x3_Blue_Footere.jpg"/>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6138332" y="6544733"/>
            <a:ext cx="3005667" cy="31326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7" r:id="rId9"/>
    <p:sldLayoutId id="2147483726" r:id="rId10"/>
    <p:sldLayoutId id="2147483703" r:id="rId11"/>
    <p:sldLayoutId id="2147483704" r:id="rId12"/>
  </p:sldLayoutIdLst>
  <p:transition>
    <p:fade/>
  </p:transition>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Clr>
          <a:srgbClr val="4E90CD"/>
        </a:buClr>
        <a:buSzPct val="120000"/>
        <a:buFont typeface="Arial" pitchFamily="34" charset="0"/>
        <a:buChar char="•"/>
        <a:defRPr sz="3200" kern="1200">
          <a:gradFill>
            <a:gsLst>
              <a:gs pos="0">
                <a:schemeClr val="tx1"/>
              </a:gs>
              <a:gs pos="86000">
                <a:schemeClr val="tx1"/>
              </a:gs>
            </a:gsLst>
            <a:lin ang="5400000" scaled="0"/>
          </a:gradFill>
          <a:latin typeface="+mj-lt"/>
          <a:ea typeface="+mn-ea"/>
          <a:cs typeface="+mn-cs"/>
        </a:defRPr>
      </a:lvl1pPr>
      <a:lvl2pPr marL="855663" indent="-395288" algn="l" defTabSz="914363" rtl="0" eaLnBrk="1" latinLnBrk="0" hangingPunct="1">
        <a:lnSpc>
          <a:spcPct val="90000"/>
        </a:lnSpc>
        <a:spcBef>
          <a:spcPct val="20000"/>
        </a:spcBef>
        <a:buClr>
          <a:srgbClr val="4E90CD"/>
        </a:buClr>
        <a:buSzPct val="110000"/>
        <a:buFont typeface="Arial" pitchFamily="34" charset="0"/>
        <a:buChar char="•"/>
        <a:defRPr sz="2800" kern="1200">
          <a:gradFill>
            <a:gsLst>
              <a:gs pos="0">
                <a:schemeClr val="tx1"/>
              </a:gs>
              <a:gs pos="86000">
                <a:schemeClr val="tx1"/>
              </a:gs>
            </a:gsLst>
            <a:lin ang="5400000" scaled="0"/>
          </a:gradFill>
          <a:latin typeface="+mj-lt"/>
          <a:ea typeface="+mn-ea"/>
          <a:cs typeface="+mn-cs"/>
        </a:defRPr>
      </a:lvl2pPr>
      <a:lvl3pPr marL="1258888" indent="-403225" algn="l" defTabSz="914363" rtl="0" eaLnBrk="1" latinLnBrk="0" hangingPunct="1">
        <a:lnSpc>
          <a:spcPct val="90000"/>
        </a:lnSpc>
        <a:spcBef>
          <a:spcPct val="20000"/>
        </a:spcBef>
        <a:buClr>
          <a:srgbClr val="4E90CD"/>
        </a:buClr>
        <a:buSzPct val="110000"/>
        <a:buFont typeface="Arial" pitchFamily="34" charset="0"/>
        <a:buChar char="•"/>
        <a:defRPr sz="2400" kern="1200">
          <a:gradFill>
            <a:gsLst>
              <a:gs pos="0">
                <a:schemeClr val="tx1"/>
              </a:gs>
              <a:gs pos="86000">
                <a:schemeClr val="tx1"/>
              </a:gs>
            </a:gsLst>
            <a:lin ang="5400000" scaled="0"/>
          </a:gradFill>
          <a:latin typeface="+mj-lt"/>
          <a:ea typeface="+mn-ea"/>
          <a:cs typeface="+mn-cs"/>
        </a:defRPr>
      </a:lvl3pPr>
      <a:lvl4pPr marL="1604963" indent="-346075"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4pPr>
      <a:lvl5pPr marL="1941513" indent="-336550"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cstate="print">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7" y="1905000"/>
            <a:ext cx="8363936"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hdr="0" ftr="0" dt="0"/>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10" descr="\\sfp.silverfoxprod.com\Work\White_Whale\5-10358_Alyssa_Felda\MS_Templates_2011\4x3 Templates\4X3_Art\JPG\Blue Template\5-10358_MRC_4x3_Blue_Footere.jpg"/>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l="-33298"/>
          <a:stretch/>
        </p:blipFill>
        <p:spPr bwMode="auto">
          <a:xfrm>
            <a:off x="0" y="6550271"/>
            <a:ext cx="9144000" cy="30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08993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transition>
    <p:fade/>
  </p:transition>
  <p:hf sldNum="0"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5090CE"/>
        </a:buClr>
        <a:buSzPct val="120000"/>
        <a:buFont typeface="Arial" pitchFamily="34" charset="0"/>
        <a:buChar char="•"/>
        <a:defRPr sz="3200" kern="1200">
          <a:gradFill>
            <a:gsLst>
              <a:gs pos="0">
                <a:schemeClr val="tx1"/>
              </a:gs>
              <a:gs pos="86000">
                <a:schemeClr val="tx1"/>
              </a:gs>
            </a:gsLst>
            <a:lin ang="5400000" scaled="0"/>
          </a:gradFill>
          <a:latin typeface="Segoe UI Light" pitchFamily="34" charset="0"/>
          <a:ea typeface="+mn-ea"/>
          <a:cs typeface="+mn-cs"/>
        </a:defRPr>
      </a:lvl1pPr>
      <a:lvl2pPr marL="855663" indent="-395288" algn="l" defTabSz="914363" rtl="0" eaLnBrk="1" latinLnBrk="0" hangingPunct="1">
        <a:lnSpc>
          <a:spcPct val="90000"/>
        </a:lnSpc>
        <a:spcBef>
          <a:spcPct val="20000"/>
        </a:spcBef>
        <a:buClr>
          <a:srgbClr val="5090CE"/>
        </a:buClr>
        <a:buSzPct val="110000"/>
        <a:buFont typeface="Arial" pitchFamily="34" charset="0"/>
        <a:buChar char="•"/>
        <a:defRPr sz="2800" kern="1200">
          <a:gradFill>
            <a:gsLst>
              <a:gs pos="0">
                <a:schemeClr val="tx1"/>
              </a:gs>
              <a:gs pos="86000">
                <a:schemeClr val="tx1"/>
              </a:gs>
            </a:gsLst>
            <a:lin ang="5400000" scaled="0"/>
          </a:gradFill>
          <a:latin typeface="Segoe UI Light" pitchFamily="34" charset="0"/>
          <a:ea typeface="+mn-ea"/>
          <a:cs typeface="+mn-cs"/>
        </a:defRPr>
      </a:lvl2pPr>
      <a:lvl3pPr marL="1258888" indent="-403225" algn="l" defTabSz="914363" rtl="0" eaLnBrk="1" latinLnBrk="0" hangingPunct="1">
        <a:lnSpc>
          <a:spcPct val="90000"/>
        </a:lnSpc>
        <a:spcBef>
          <a:spcPct val="20000"/>
        </a:spcBef>
        <a:buClr>
          <a:srgbClr val="5090CE"/>
        </a:buClr>
        <a:buSzPct val="110000"/>
        <a:buFont typeface="Arial" pitchFamily="34" charset="0"/>
        <a:buChar char="•"/>
        <a:defRPr sz="2400" kern="1200">
          <a:gradFill>
            <a:gsLst>
              <a:gs pos="0">
                <a:schemeClr val="tx1"/>
              </a:gs>
              <a:gs pos="86000">
                <a:schemeClr val="tx1"/>
              </a:gs>
            </a:gsLst>
            <a:lin ang="5400000" scaled="0"/>
          </a:gradFill>
          <a:latin typeface="Segoe UI Light" pitchFamily="34" charset="0"/>
          <a:ea typeface="+mn-ea"/>
          <a:cs typeface="+mn-cs"/>
        </a:defRPr>
      </a:lvl3pPr>
      <a:lvl4pPr marL="1604963" indent="-346075" algn="l" defTabSz="914363" rtl="0" eaLnBrk="1" latinLnBrk="0" hangingPunct="1">
        <a:lnSpc>
          <a:spcPct val="90000"/>
        </a:lnSpc>
        <a:spcBef>
          <a:spcPct val="20000"/>
        </a:spcBef>
        <a:buClr>
          <a:srgbClr val="5090CE"/>
        </a:buClr>
        <a:buSzPct val="110000"/>
        <a:buFont typeface="Arial" pitchFamily="34" charset="0"/>
        <a:buChar char="•"/>
        <a:defRPr sz="2000" kern="1200">
          <a:gradFill>
            <a:gsLst>
              <a:gs pos="0">
                <a:schemeClr val="tx1"/>
              </a:gs>
              <a:gs pos="86000">
                <a:schemeClr val="tx1"/>
              </a:gs>
            </a:gsLst>
            <a:lin ang="5400000" scaled="0"/>
          </a:gradFill>
          <a:latin typeface="Segoe UI Light" pitchFamily="34" charset="0"/>
          <a:ea typeface="+mn-ea"/>
          <a:cs typeface="+mn-cs"/>
        </a:defRPr>
      </a:lvl4pPr>
      <a:lvl5pPr marL="1941513" indent="-336550" algn="l" defTabSz="914363" rtl="0" eaLnBrk="1" latinLnBrk="0" hangingPunct="1">
        <a:lnSpc>
          <a:spcPct val="90000"/>
        </a:lnSpc>
        <a:spcBef>
          <a:spcPct val="20000"/>
        </a:spcBef>
        <a:buClr>
          <a:srgbClr val="5090CE"/>
        </a:buClr>
        <a:buSzPct val="110000"/>
        <a:buFont typeface="Arial" pitchFamily="34" charset="0"/>
        <a:buChar char="•"/>
        <a:defRPr sz="20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tevenjohnston.co.uk/" TargetMode="External"/><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tevenjohnston.co.uk/" TargetMode="External"/><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jpeg"/><Relationship Id="rId10" Type="http://schemas.microsoft.com/office/2007/relationships/hdphoto" Target="../media/hdphoto1.wdp"/><Relationship Id="rId4" Type="http://schemas.openxmlformats.org/officeDocument/2006/relationships/image" Target="../media/image30.jpe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hyperlink" Target="http://youtu.be/nIliMskAHro" TargetMode="External"/><Relationship Id="rId2" Type="http://schemas.openxmlformats.org/officeDocument/2006/relationships/slideLayout" Target="../slideLayouts/slideLayout15.xml"/><Relationship Id="rId1" Type="http://schemas.openxmlformats.org/officeDocument/2006/relationships/video" Target="http://www.youtube.com/v/nIliMskAHro?version=3&amp;hl=en_GB" TargetMode="External"/><Relationship Id="rId6" Type="http://schemas.openxmlformats.org/officeDocument/2006/relationships/image" Target="../media/image31.jpeg"/><Relationship Id="rId11" Type="http://schemas.microsoft.com/office/2007/relationships/hdphoto" Target="../media/hdphoto1.wdp"/><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hyperlink" Target="http://www.youtube.com/watch?v=nIliMskAHr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davidchappell.com/writing/white_papers.php" TargetMode="External"/><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pn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15.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6.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Layout" Target="../diagrams/layout2.xml"/><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11" Type="http://schemas.openxmlformats.org/officeDocument/2006/relationships/image" Target="../media/image63.jpeg"/><Relationship Id="rId5" Type="http://schemas.openxmlformats.org/officeDocument/2006/relationships/diagramColors" Target="../diagrams/colors2.xml"/><Relationship Id="rId10" Type="http://schemas.openxmlformats.org/officeDocument/2006/relationships/image" Target="../media/image49.jpeg"/><Relationship Id="rId4" Type="http://schemas.openxmlformats.org/officeDocument/2006/relationships/diagramQuickStyle" Target="../diagrams/quickStyle2.xml"/><Relationship Id="rId9"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5.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em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5.xml"/><Relationship Id="rId4" Type="http://schemas.openxmlformats.org/officeDocument/2006/relationships/image" Target="../media/image74.jpeg"/></Relationships>
</file>

<file path=ppt/slides/_rels/slide37.xml.rels><?xml version="1.0" encoding="UTF-8" standalone="yes"?>
<Relationships xmlns="http://schemas.openxmlformats.org/package/2006/relationships"><Relationship Id="rId3" Type="http://schemas.openxmlformats.org/officeDocument/2006/relationships/hyperlink" Target="https://www.dreamspark.com/" TargetMode="External"/><Relationship Id="rId2" Type="http://schemas.openxmlformats.org/officeDocument/2006/relationships/hyperlink" Target="http://www.microsoft.com/windowsazure/" TargetMode="External"/><Relationship Id="rId1" Type="http://schemas.openxmlformats.org/officeDocument/2006/relationships/slideLayout" Target="../slideLayouts/slideLayout15.xml"/><Relationship Id="rId4" Type="http://schemas.openxmlformats.org/officeDocument/2006/relationships/hyperlink" Target="http://research.microsoft.com/en-us/um/redmond/projects/hawaii/"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csrc.nist.gov/publications/drafts/800-146/Draft-NIST-SP800-146.pdf" TargetMode="External"/><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tevenjohnston.co.uk/" TargetMode="External"/><Relationship Id="rId2" Type="http://schemas.openxmlformats.org/officeDocument/2006/relationships/image" Target="../media/image2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2127687"/>
            <a:ext cx="6545521" cy="1218795"/>
          </a:xfrm>
        </p:spPr>
        <p:txBody>
          <a:bodyPr/>
          <a:lstStyle/>
          <a:p>
            <a:r>
              <a:rPr lang="en-GB" dirty="0"/>
              <a:t>Cloud Computing for Science</a:t>
            </a:r>
          </a:p>
        </p:txBody>
      </p:sp>
      <p:sp>
        <p:nvSpPr>
          <p:cNvPr id="3" name="Subtitle 2"/>
          <p:cNvSpPr>
            <a:spLocks noGrp="1"/>
          </p:cNvSpPr>
          <p:nvPr>
            <p:ph type="subTitle" idx="1"/>
          </p:nvPr>
        </p:nvSpPr>
        <p:spPr>
          <a:xfrm>
            <a:off x="482599" y="3753140"/>
            <a:ext cx="7929563" cy="997196"/>
          </a:xfrm>
        </p:spPr>
        <p:txBody>
          <a:bodyPr/>
          <a:lstStyle/>
          <a:p>
            <a:r>
              <a:rPr lang="en-GB" dirty="0"/>
              <a:t>Dr Kenji Takeda</a:t>
            </a:r>
          </a:p>
          <a:p>
            <a:r>
              <a:rPr lang="en-GB" dirty="0"/>
              <a:t>Solution Architect &amp; Technical Manager EMEA</a:t>
            </a:r>
          </a:p>
          <a:p>
            <a:r>
              <a:rPr lang="en-GB" dirty="0"/>
              <a:t>kenjitak@microsoft.com</a:t>
            </a:r>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33102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Dynamic Scalability</a:t>
            </a:r>
          </a:p>
        </p:txBody>
      </p:sp>
      <p:sp>
        <p:nvSpPr>
          <p:cNvPr id="4" name="Slide Number Placeholder 3"/>
          <p:cNvSpPr>
            <a:spLocks noGrp="1"/>
          </p:cNvSpPr>
          <p:nvPr>
            <p:ph type="sldNum" sz="quarter" idx="4"/>
          </p:nvPr>
        </p:nvSpPr>
        <p:spPr/>
        <p:txBody>
          <a:bodyPr/>
          <a:lstStyle/>
          <a:p>
            <a:fld id="{4ADF12F3-3404-4B21-B30F-258D3BB43857}" type="slidenum">
              <a:rPr lang="en-US" smtClean="0"/>
              <a:pPr/>
              <a:t>10</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43000" y="1143000"/>
            <a:ext cx="6755641" cy="499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53325" y="6553200"/>
            <a:ext cx="4940455" cy="124650"/>
          </a:xfrm>
          <a:prstGeom prst="rect">
            <a:avLst/>
          </a:prstGeom>
          <a:noFill/>
        </p:spPr>
        <p:txBody>
          <a:bodyPr wrap="none" lIns="0" tIns="0" rIns="0" bIns="0" rtlCol="0">
            <a:spAutoFit/>
          </a:bodyPr>
          <a:lstStyle/>
          <a:p>
            <a:pPr>
              <a:lnSpc>
                <a:spcPct val="90000"/>
              </a:lnSpc>
              <a:spcBef>
                <a:spcPct val="20000"/>
              </a:spcBef>
              <a:buClr>
                <a:srgbClr val="4E90CD"/>
              </a:buClr>
              <a:buSzPct val="120000"/>
            </a:pPr>
            <a:r>
              <a:rPr lang="en-GB" sz="900" dirty="0">
                <a:gradFill>
                  <a:gsLst>
                    <a:gs pos="0">
                      <a:schemeClr val="tx1"/>
                    </a:gs>
                    <a:gs pos="86000">
                      <a:schemeClr val="tx1"/>
                    </a:gs>
                  </a:gsLst>
                  <a:lin ang="5400000" scaled="0"/>
                </a:gradFill>
                <a:latin typeface="Segoe UI Light" pitchFamily="34" charset="0"/>
              </a:rPr>
              <a:t>Diagrams courtesy of Dr Steven Johnston, University of Southampton (</a:t>
            </a:r>
            <a:r>
              <a:rPr lang="en-GB" sz="900" dirty="0">
                <a:gradFill>
                  <a:gsLst>
                    <a:gs pos="0">
                      <a:schemeClr val="tx1"/>
                    </a:gs>
                    <a:gs pos="86000">
                      <a:schemeClr val="tx1"/>
                    </a:gs>
                  </a:gsLst>
                  <a:lin ang="5400000" scaled="0"/>
                </a:gradFill>
                <a:latin typeface="Segoe UI Light" pitchFamily="34" charset="0"/>
                <a:hlinkClick r:id="rId3"/>
              </a:rPr>
              <a:t>http://stevenjohnston.co.uk/</a:t>
            </a:r>
            <a:r>
              <a:rPr lang="en-GB" sz="900" dirty="0">
                <a:gradFill>
                  <a:gsLst>
                    <a:gs pos="0">
                      <a:schemeClr val="tx1"/>
                    </a:gs>
                    <a:gs pos="86000">
                      <a:schemeClr val="tx1"/>
                    </a:gs>
                  </a:gsLst>
                  <a:lin ang="5400000" scaled="0"/>
                </a:gradFill>
                <a:latin typeface="Segoe UI Light" pitchFamily="34" charset="0"/>
              </a:rPr>
              <a:t>)</a:t>
            </a:r>
          </a:p>
        </p:txBody>
      </p:sp>
    </p:spTree>
    <p:extLst>
      <p:ext uri="{BB962C8B-B14F-4D97-AF65-F5344CB8AC3E}">
        <p14:creationId xmlns:p14="http://schemas.microsoft.com/office/powerpoint/2010/main" val="34058944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Capacity Matching</a:t>
            </a:r>
          </a:p>
        </p:txBody>
      </p:sp>
      <p:sp>
        <p:nvSpPr>
          <p:cNvPr id="4" name="Slide Number Placeholder 3"/>
          <p:cNvSpPr>
            <a:spLocks noGrp="1"/>
          </p:cNvSpPr>
          <p:nvPr>
            <p:ph type="sldNum" sz="quarter" idx="4"/>
          </p:nvPr>
        </p:nvSpPr>
        <p:spPr/>
        <p:txBody>
          <a:bodyPr/>
          <a:lstStyle/>
          <a:p>
            <a:fld id="{4ADF12F3-3404-4B21-B30F-258D3BB43857}" type="slidenum">
              <a:rPr lang="en-US" smtClean="0"/>
              <a:pPr/>
              <a:t>11</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14400" y="1108881"/>
            <a:ext cx="7246961" cy="533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53325" y="6553200"/>
            <a:ext cx="4940455" cy="124650"/>
          </a:xfrm>
          <a:prstGeom prst="rect">
            <a:avLst/>
          </a:prstGeom>
          <a:noFill/>
        </p:spPr>
        <p:txBody>
          <a:bodyPr wrap="none" lIns="0" tIns="0" rIns="0" bIns="0" rtlCol="0">
            <a:spAutoFit/>
          </a:bodyPr>
          <a:lstStyle/>
          <a:p>
            <a:pPr>
              <a:lnSpc>
                <a:spcPct val="90000"/>
              </a:lnSpc>
              <a:spcBef>
                <a:spcPct val="20000"/>
              </a:spcBef>
              <a:buClr>
                <a:srgbClr val="4E90CD"/>
              </a:buClr>
              <a:buSzPct val="120000"/>
            </a:pPr>
            <a:r>
              <a:rPr lang="en-GB" sz="900" dirty="0">
                <a:gradFill>
                  <a:gsLst>
                    <a:gs pos="0">
                      <a:schemeClr val="tx1"/>
                    </a:gs>
                    <a:gs pos="86000">
                      <a:schemeClr val="tx1"/>
                    </a:gs>
                  </a:gsLst>
                  <a:lin ang="5400000" scaled="0"/>
                </a:gradFill>
                <a:latin typeface="Segoe UI Light" pitchFamily="34" charset="0"/>
              </a:rPr>
              <a:t>Diagrams courtesy of Dr Steven Johnston, University of Southampton (</a:t>
            </a:r>
            <a:r>
              <a:rPr lang="en-GB" sz="900" dirty="0">
                <a:gradFill>
                  <a:gsLst>
                    <a:gs pos="0">
                      <a:schemeClr val="tx1"/>
                    </a:gs>
                    <a:gs pos="86000">
                      <a:schemeClr val="tx1"/>
                    </a:gs>
                  </a:gsLst>
                  <a:lin ang="5400000" scaled="0"/>
                </a:gradFill>
                <a:latin typeface="Segoe UI Light" pitchFamily="34" charset="0"/>
                <a:hlinkClick r:id="rId3"/>
              </a:rPr>
              <a:t>http://stevenjohnston.co.uk/</a:t>
            </a:r>
            <a:r>
              <a:rPr lang="en-GB" sz="900" dirty="0">
                <a:gradFill>
                  <a:gsLst>
                    <a:gs pos="0">
                      <a:schemeClr val="tx1"/>
                    </a:gs>
                    <a:gs pos="86000">
                      <a:schemeClr val="tx1"/>
                    </a:gs>
                  </a:gsLst>
                  <a:lin ang="5400000" scaled="0"/>
                </a:gradFill>
                <a:latin typeface="Segoe UI Light" pitchFamily="34" charset="0"/>
              </a:rPr>
              <a:t>)</a:t>
            </a:r>
          </a:p>
        </p:txBody>
      </p:sp>
    </p:spTree>
    <p:extLst>
      <p:ext uri="{BB962C8B-B14F-4D97-AF65-F5344CB8AC3E}">
        <p14:creationId xmlns:p14="http://schemas.microsoft.com/office/powerpoint/2010/main" val="41963086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498598"/>
          </a:xfrm>
        </p:spPr>
        <p:txBody>
          <a:bodyPr/>
          <a:lstStyle/>
          <a:p>
            <a:r>
              <a:rPr lang="en-GB" sz="3600" dirty="0"/>
              <a:t>The Cloud is built on massive data </a:t>
            </a:r>
            <a:r>
              <a:rPr lang="en-GB" sz="3600" dirty="0" err="1"/>
              <a:t>centers</a:t>
            </a:r>
            <a:endParaRPr lang="en-GB" sz="3600" dirty="0"/>
          </a:p>
        </p:txBody>
      </p:sp>
      <p:sp>
        <p:nvSpPr>
          <p:cNvPr id="3" name="Text Placeholder 2"/>
          <p:cNvSpPr>
            <a:spLocks noGrp="1"/>
          </p:cNvSpPr>
          <p:nvPr>
            <p:ph type="body" sz="quarter" idx="10"/>
          </p:nvPr>
        </p:nvSpPr>
        <p:spPr>
          <a:xfrm>
            <a:off x="389435" y="1447800"/>
            <a:ext cx="7230565" cy="443198"/>
          </a:xfrm>
        </p:spPr>
        <p:txBody>
          <a:bodyPr/>
          <a:lstStyle/>
          <a:p>
            <a:pPr marL="0" indent="0">
              <a:buNone/>
            </a:pPr>
            <a:r>
              <a:rPr lang="en-US" dirty="0">
                <a:solidFill>
                  <a:schemeClr val="tx1"/>
                </a:solidFill>
              </a:rPr>
              <a:t>Essentially driven by economies of scale</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93939768"/>
              </p:ext>
            </p:extLst>
          </p:nvPr>
        </p:nvGraphicFramePr>
        <p:xfrm>
          <a:off x="36549" y="4210786"/>
          <a:ext cx="4932039" cy="2633816"/>
        </p:xfrm>
        <a:graphic>
          <a:graphicData uri="http://schemas.openxmlformats.org/drawingml/2006/table">
            <a:tbl>
              <a:tblPr firstRow="1" bandRow="1">
                <a:tableStyleId>{00A15C55-8517-42AA-B614-E9B94910E393}</a:tableStyleId>
              </a:tblPr>
              <a:tblGrid>
                <a:gridCol w="1225287">
                  <a:extLst>
                    <a:ext uri="{9D8B030D-6E8A-4147-A177-3AD203B41FA5}">
                      <a16:colId xmlns:a16="http://schemas.microsoft.com/office/drawing/2014/main" val="20000"/>
                    </a:ext>
                  </a:extLst>
                </a:gridCol>
                <a:gridCol w="1445598">
                  <a:extLst>
                    <a:ext uri="{9D8B030D-6E8A-4147-A177-3AD203B41FA5}">
                      <a16:colId xmlns:a16="http://schemas.microsoft.com/office/drawing/2014/main" val="20001"/>
                    </a:ext>
                  </a:extLst>
                </a:gridCol>
                <a:gridCol w="1445598">
                  <a:extLst>
                    <a:ext uri="{9D8B030D-6E8A-4147-A177-3AD203B41FA5}">
                      <a16:colId xmlns:a16="http://schemas.microsoft.com/office/drawing/2014/main" val="20002"/>
                    </a:ext>
                  </a:extLst>
                </a:gridCol>
                <a:gridCol w="815556">
                  <a:extLst>
                    <a:ext uri="{9D8B030D-6E8A-4147-A177-3AD203B41FA5}">
                      <a16:colId xmlns:a16="http://schemas.microsoft.com/office/drawing/2014/main" val="20003"/>
                    </a:ext>
                  </a:extLst>
                </a:gridCol>
              </a:tblGrid>
              <a:tr h="670724">
                <a:tc>
                  <a:txBody>
                    <a:bodyPr/>
                    <a:lstStyle/>
                    <a:p>
                      <a:pPr algn="ctr"/>
                      <a:r>
                        <a:rPr lang="en-US" sz="1500" dirty="0"/>
                        <a:t>Technology</a:t>
                      </a:r>
                      <a:endParaRPr lang="en-US" sz="1500" b="1" dirty="0">
                        <a:latin typeface="Candara" pitchFamily="34" charset="0"/>
                      </a:endParaRPr>
                    </a:p>
                  </a:txBody>
                  <a:tcPr/>
                </a:tc>
                <a:tc>
                  <a:txBody>
                    <a:bodyPr/>
                    <a:lstStyle/>
                    <a:p>
                      <a:pPr algn="ctr"/>
                      <a:r>
                        <a:rPr lang="en-US" sz="1500" dirty="0"/>
                        <a:t>Cost in small-sized</a:t>
                      </a:r>
                      <a:r>
                        <a:rPr lang="en-US" sz="1500" baseline="0" dirty="0"/>
                        <a:t> Data Center</a:t>
                      </a:r>
                      <a:endParaRPr lang="en-US" sz="1500" b="1" dirty="0">
                        <a:latin typeface="Candara" pitchFamily="34" charset="0"/>
                      </a:endParaRPr>
                    </a:p>
                  </a:txBody>
                  <a:tcPr/>
                </a:tc>
                <a:tc>
                  <a:txBody>
                    <a:bodyPr/>
                    <a:lstStyle/>
                    <a:p>
                      <a:pPr algn="ctr"/>
                      <a:r>
                        <a:rPr lang="en-US" sz="1500" dirty="0"/>
                        <a:t>Cost in Large</a:t>
                      </a:r>
                      <a:r>
                        <a:rPr lang="en-US" sz="1500" baseline="0" dirty="0"/>
                        <a:t> Data Center</a:t>
                      </a:r>
                      <a:endParaRPr lang="en-US" sz="1500" b="1" dirty="0">
                        <a:latin typeface="Candara" pitchFamily="34" charset="0"/>
                      </a:endParaRPr>
                    </a:p>
                  </a:txBody>
                  <a:tcPr/>
                </a:tc>
                <a:tc>
                  <a:txBody>
                    <a:bodyPr/>
                    <a:lstStyle/>
                    <a:p>
                      <a:pPr algn="ctr"/>
                      <a:r>
                        <a:rPr lang="en-US" sz="1500" dirty="0"/>
                        <a:t>Ratio</a:t>
                      </a:r>
                      <a:endParaRPr lang="en-US" sz="1500" b="1" dirty="0">
                        <a:latin typeface="Candara" pitchFamily="34" charset="0"/>
                      </a:endParaRPr>
                    </a:p>
                  </a:txBody>
                  <a:tcPr/>
                </a:tc>
                <a:extLst>
                  <a:ext uri="{0D108BD9-81ED-4DB2-BD59-A6C34878D82A}">
                    <a16:rowId xmlns:a16="http://schemas.microsoft.com/office/drawing/2014/main" val="10000"/>
                  </a:ext>
                </a:extLst>
              </a:tr>
              <a:tr h="704763">
                <a:tc>
                  <a:txBody>
                    <a:bodyPr/>
                    <a:lstStyle/>
                    <a:p>
                      <a:r>
                        <a:rPr lang="en-US" sz="1200" dirty="0"/>
                        <a:t>Network</a:t>
                      </a:r>
                      <a:endParaRPr lang="en-US" sz="1200" dirty="0">
                        <a:latin typeface="Candara" pitchFamily="34" charset="0"/>
                      </a:endParaRPr>
                    </a:p>
                  </a:txBody>
                  <a:tcPr/>
                </a:tc>
                <a:tc>
                  <a:txBody>
                    <a:bodyPr/>
                    <a:lstStyle/>
                    <a:p>
                      <a:r>
                        <a:rPr lang="en-US" sz="1400" dirty="0"/>
                        <a:t>$95 per Mbps/</a:t>
                      </a:r>
                    </a:p>
                    <a:p>
                      <a:r>
                        <a:rPr lang="en-US" sz="1400" dirty="0"/>
                        <a:t>Month</a:t>
                      </a:r>
                      <a:endParaRPr lang="en-US" sz="1400" dirty="0">
                        <a:latin typeface="Candara" pitchFamily="34" charset="0"/>
                      </a:endParaRPr>
                    </a:p>
                  </a:txBody>
                  <a:tcPr/>
                </a:tc>
                <a:tc>
                  <a:txBody>
                    <a:bodyPr/>
                    <a:lstStyle/>
                    <a:p>
                      <a:r>
                        <a:rPr lang="en-US" sz="1400" dirty="0"/>
                        <a:t>$13 per</a:t>
                      </a:r>
                      <a:r>
                        <a:rPr lang="en-US" sz="1400" baseline="0" dirty="0"/>
                        <a:t> </a:t>
                      </a:r>
                      <a:r>
                        <a:rPr lang="en-US" sz="1400" dirty="0"/>
                        <a:t>Mbps/</a:t>
                      </a:r>
                    </a:p>
                    <a:p>
                      <a:r>
                        <a:rPr lang="en-US" sz="1400" dirty="0"/>
                        <a:t>month</a:t>
                      </a:r>
                      <a:endParaRPr lang="en-US" sz="1400" dirty="0">
                        <a:latin typeface="Candara" pitchFamily="34" charset="0"/>
                      </a:endParaRPr>
                    </a:p>
                  </a:txBody>
                  <a:tcPr/>
                </a:tc>
                <a:tc>
                  <a:txBody>
                    <a:bodyPr/>
                    <a:lstStyle/>
                    <a:p>
                      <a:r>
                        <a:rPr lang="en-US" sz="1400" dirty="0"/>
                        <a:t>   7.1</a:t>
                      </a:r>
                      <a:endParaRPr lang="en-US" sz="1400" dirty="0">
                        <a:latin typeface="Candara" pitchFamily="34" charset="0"/>
                      </a:endParaRPr>
                    </a:p>
                  </a:txBody>
                  <a:tcPr/>
                </a:tc>
                <a:extLst>
                  <a:ext uri="{0D108BD9-81ED-4DB2-BD59-A6C34878D82A}">
                    <a16:rowId xmlns:a16="http://schemas.microsoft.com/office/drawing/2014/main" val="10001"/>
                  </a:ext>
                </a:extLst>
              </a:tr>
              <a:tr h="497480">
                <a:tc>
                  <a:txBody>
                    <a:bodyPr/>
                    <a:lstStyle/>
                    <a:p>
                      <a:r>
                        <a:rPr lang="en-US" sz="1200" dirty="0"/>
                        <a:t>Storage</a:t>
                      </a:r>
                      <a:endParaRPr lang="en-US" sz="1200" dirty="0">
                        <a:latin typeface="Candara" pitchFamily="34" charset="0"/>
                      </a:endParaRPr>
                    </a:p>
                  </a:txBody>
                  <a:tcPr/>
                </a:tc>
                <a:tc>
                  <a:txBody>
                    <a:bodyPr/>
                    <a:lstStyle/>
                    <a:p>
                      <a:r>
                        <a:rPr lang="en-US" sz="1400" dirty="0"/>
                        <a:t>$2.20 per GB/</a:t>
                      </a:r>
                    </a:p>
                    <a:p>
                      <a:r>
                        <a:rPr lang="en-US" sz="1400" dirty="0"/>
                        <a:t>Month</a:t>
                      </a:r>
                      <a:endParaRPr lang="en-US" sz="1400" dirty="0">
                        <a:latin typeface="Candara" pitchFamily="34" charset="0"/>
                      </a:endParaRPr>
                    </a:p>
                  </a:txBody>
                  <a:tcPr/>
                </a:tc>
                <a:tc>
                  <a:txBody>
                    <a:bodyPr/>
                    <a:lstStyle/>
                    <a:p>
                      <a:r>
                        <a:rPr lang="en-US" sz="1400" dirty="0"/>
                        <a:t>$0.40 per GB/</a:t>
                      </a:r>
                    </a:p>
                    <a:p>
                      <a:r>
                        <a:rPr lang="en-US" sz="1400" dirty="0"/>
                        <a:t>month</a:t>
                      </a:r>
                      <a:endParaRPr lang="en-US" sz="1400" dirty="0">
                        <a:latin typeface="Candara" pitchFamily="34" charset="0"/>
                      </a:endParaRPr>
                    </a:p>
                  </a:txBody>
                  <a:tcPr/>
                </a:tc>
                <a:tc>
                  <a:txBody>
                    <a:bodyPr/>
                    <a:lstStyle/>
                    <a:p>
                      <a:r>
                        <a:rPr lang="en-US" sz="1400" dirty="0"/>
                        <a:t>   5.7</a:t>
                      </a:r>
                      <a:endParaRPr lang="en-US" sz="1400" dirty="0">
                        <a:latin typeface="Candara" pitchFamily="34" charset="0"/>
                      </a:endParaRPr>
                    </a:p>
                  </a:txBody>
                  <a:tcPr/>
                </a:tc>
                <a:extLst>
                  <a:ext uri="{0D108BD9-81ED-4DB2-BD59-A6C34878D82A}">
                    <a16:rowId xmlns:a16="http://schemas.microsoft.com/office/drawing/2014/main" val="10002"/>
                  </a:ext>
                </a:extLst>
              </a:tr>
              <a:tr h="633653">
                <a:tc>
                  <a:txBody>
                    <a:bodyPr/>
                    <a:lstStyle/>
                    <a:p>
                      <a:r>
                        <a:rPr lang="en-US" sz="1200" dirty="0"/>
                        <a:t>Administration</a:t>
                      </a:r>
                      <a:endParaRPr lang="en-US" sz="1200" dirty="0">
                        <a:latin typeface="Candara" pitchFamily="34" charset="0"/>
                      </a:endParaRPr>
                    </a:p>
                  </a:txBody>
                  <a:tcPr/>
                </a:tc>
                <a:tc>
                  <a:txBody>
                    <a:bodyPr/>
                    <a:lstStyle/>
                    <a:p>
                      <a:r>
                        <a:rPr lang="en-US" sz="1400" dirty="0"/>
                        <a:t>~140 servers/</a:t>
                      </a:r>
                    </a:p>
                    <a:p>
                      <a:r>
                        <a:rPr lang="en-US" sz="1400" dirty="0"/>
                        <a:t>Administrator</a:t>
                      </a:r>
                      <a:endParaRPr lang="en-US" sz="1400" dirty="0">
                        <a:latin typeface="Candara" pitchFamily="34" charset="0"/>
                      </a:endParaRPr>
                    </a:p>
                  </a:txBody>
                  <a:tcPr/>
                </a:tc>
                <a:tc>
                  <a:txBody>
                    <a:bodyPr/>
                    <a:lstStyle/>
                    <a:p>
                      <a:r>
                        <a:rPr lang="en-US" sz="1400" dirty="0"/>
                        <a:t>&gt;1000 Servers/</a:t>
                      </a:r>
                    </a:p>
                    <a:p>
                      <a:r>
                        <a:rPr lang="en-US" sz="1400" dirty="0"/>
                        <a:t>Administrator</a:t>
                      </a:r>
                      <a:endParaRPr lang="en-US" sz="1400" dirty="0">
                        <a:latin typeface="Candara" pitchFamily="34" charset="0"/>
                      </a:endParaRPr>
                    </a:p>
                  </a:txBody>
                  <a:tcPr/>
                </a:tc>
                <a:tc>
                  <a:txBody>
                    <a:bodyPr/>
                    <a:lstStyle/>
                    <a:p>
                      <a:r>
                        <a:rPr lang="en-US" sz="1400" dirty="0"/>
                        <a:t>   7.1</a:t>
                      </a:r>
                      <a:endParaRPr lang="en-US" sz="1400" dirty="0">
                        <a:latin typeface="Candara" pitchFamily="34" charset="0"/>
                      </a:endParaRPr>
                    </a:p>
                  </a:txBody>
                  <a:tcPr/>
                </a:tc>
                <a:extLst>
                  <a:ext uri="{0D108BD9-81ED-4DB2-BD59-A6C34878D82A}">
                    <a16:rowId xmlns:a16="http://schemas.microsoft.com/office/drawing/2014/main" val="10003"/>
                  </a:ext>
                </a:extLst>
              </a:tr>
            </a:tbl>
          </a:graphicData>
        </a:graphic>
      </p:graphicFrame>
      <p:pic>
        <p:nvPicPr>
          <p:cNvPr id="7" name="Picture 6" descr="datacenter3.jpg"/>
          <p:cNvPicPr>
            <a:picLocks noChangeAspect="1"/>
          </p:cNvPicPr>
          <p:nvPr/>
        </p:nvPicPr>
        <p:blipFill>
          <a:blip r:embed="rId2" cstate="print"/>
          <a:stretch>
            <a:fillRect/>
          </a:stretch>
        </p:blipFill>
        <p:spPr>
          <a:xfrm>
            <a:off x="4949537" y="2709451"/>
            <a:ext cx="4593074" cy="2786740"/>
          </a:xfrm>
          <a:prstGeom prst="rect">
            <a:avLst/>
          </a:prstGeom>
        </p:spPr>
      </p:pic>
      <p:grpSp>
        <p:nvGrpSpPr>
          <p:cNvPr id="8" name="Group 9"/>
          <p:cNvGrpSpPr/>
          <p:nvPr/>
        </p:nvGrpSpPr>
        <p:grpSpPr>
          <a:xfrm>
            <a:off x="4940789" y="5254343"/>
            <a:ext cx="4355611" cy="1756057"/>
            <a:chOff x="1090527" y="1900238"/>
            <a:chExt cx="7017186" cy="3508375"/>
          </a:xfrm>
        </p:grpSpPr>
        <p:grpSp>
          <p:nvGrpSpPr>
            <p:cNvPr id="9" name="Group 9"/>
            <p:cNvGrpSpPr>
              <a:grpSpLocks noChangeAspect="1"/>
            </p:cNvGrpSpPr>
            <p:nvPr/>
          </p:nvGrpSpPr>
          <p:grpSpPr bwMode="auto">
            <a:xfrm>
              <a:off x="1090527" y="1900238"/>
              <a:ext cx="7017186" cy="3508375"/>
              <a:chOff x="282695" y="1122323"/>
              <a:chExt cx="9603062" cy="4801897"/>
            </a:xfrm>
          </p:grpSpPr>
          <p:sp>
            <p:nvSpPr>
              <p:cNvPr id="11" name="Rectangle 10"/>
              <p:cNvSpPr/>
              <p:nvPr/>
            </p:nvSpPr>
            <p:spPr bwMode="auto">
              <a:xfrm>
                <a:off x="302845" y="1132764"/>
                <a:ext cx="9582912" cy="479145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685666">
                  <a:defRPr/>
                </a:pPr>
                <a:endParaRPr lang="en-US" dirty="0">
                  <a:solidFill>
                    <a:srgbClr val="FFFFFF"/>
                  </a:solidFill>
                  <a:effectLst>
                    <a:outerShdw blurRad="38100" dist="38100" dir="2700000" algn="tl">
                      <a:srgbClr val="000000">
                        <a:alpha val="43137"/>
                      </a:srgbClr>
                    </a:outerShdw>
                  </a:effectLst>
                </a:endParaRPr>
              </a:p>
            </p:txBody>
          </p:sp>
          <p:pic>
            <p:nvPicPr>
              <p:cNvPr id="12" name="Picture 2" descr="http://upload.wikimedia.org/wikipedia/commons/thumb/c/c5/AmFBfield.svg/300px-AmFBfield.svg.png"/>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2695" y="1122323"/>
                <a:ext cx="2743201" cy="1463040"/>
              </a:xfrm>
              <a:prstGeom prst="rect">
                <a:avLst/>
              </a:prstGeom>
              <a:ln>
                <a:noFill/>
              </a:ln>
              <a:effectLst>
                <a:outerShdw blurRad="292100" dist="139700" dir="2700000" algn="tl" rotWithShape="0">
                  <a:srgbClr val="333333">
                    <a:alpha val="65000"/>
                  </a:srgbClr>
                </a:outerShdw>
              </a:effectLst>
            </p:spPr>
          </p:pic>
        </p:grpSp>
        <p:sp>
          <p:nvSpPr>
            <p:cNvPr id="10" name="TextBox 9"/>
            <p:cNvSpPr txBox="1"/>
            <p:nvPr/>
          </p:nvSpPr>
          <p:spPr>
            <a:xfrm>
              <a:off x="3553342" y="3016250"/>
              <a:ext cx="3460783" cy="1702394"/>
            </a:xfrm>
            <a:prstGeom prst="rect">
              <a:avLst/>
            </a:prstGeom>
            <a:noFill/>
          </p:spPr>
          <p:txBody>
            <a:bodyPr wrap="none">
              <a:spAutoFit/>
            </a:bodyPr>
            <a:lstStyle/>
            <a:p>
              <a:pPr algn="ctr">
                <a:defRPr/>
              </a:pPr>
              <a:r>
                <a:rPr lang="en-US" sz="1500" dirty="0">
                  <a:solidFill>
                    <a:prstClr val="black"/>
                  </a:solidFill>
                  <a:effectLst>
                    <a:outerShdw blurRad="38100" dist="38100" dir="2700000" algn="tl">
                      <a:srgbClr val="000000">
                        <a:alpha val="43137"/>
                      </a:srgbClr>
                    </a:outerShdw>
                  </a:effectLst>
                </a:rPr>
                <a:t>Each data center is </a:t>
              </a:r>
            </a:p>
            <a:p>
              <a:pPr algn="ctr">
                <a:defRPr/>
              </a:pPr>
              <a:r>
                <a:rPr lang="en-US" sz="1500" b="1" dirty="0">
                  <a:solidFill>
                    <a:prstClr val="black"/>
                  </a:solidFill>
                  <a:effectLst>
                    <a:outerShdw blurRad="38100" dist="38100" dir="2700000" algn="tl">
                      <a:srgbClr val="000000">
                        <a:alpha val="43137"/>
                      </a:srgbClr>
                    </a:outerShdw>
                  </a:effectLst>
                </a:rPr>
                <a:t>11.5 times </a:t>
              </a:r>
            </a:p>
            <a:p>
              <a:pPr algn="ctr">
                <a:defRPr/>
              </a:pPr>
              <a:r>
                <a:rPr lang="en-US" sz="1500" dirty="0">
                  <a:solidFill>
                    <a:prstClr val="black"/>
                  </a:solidFill>
                  <a:effectLst>
                    <a:outerShdw blurRad="38100" dist="38100" dir="2700000" algn="tl">
                      <a:srgbClr val="000000">
                        <a:alpha val="43137"/>
                      </a:srgbClr>
                    </a:outerShdw>
                  </a:effectLst>
                </a:rPr>
                <a:t>the size of a football field</a:t>
              </a:r>
            </a:p>
            <a:p>
              <a:pPr algn="ctr">
                <a:defRPr/>
              </a:pPr>
              <a:endParaRPr lang="en-US" sz="2100" dirty="0">
                <a:solidFill>
                  <a:prstClr val="black"/>
                </a:solidFill>
                <a:effectLst>
                  <a:outerShdw blurRad="38100" dist="38100" dir="2700000" algn="tl">
                    <a:srgbClr val="000000">
                      <a:alpha val="43137"/>
                    </a:srgbClr>
                  </a:outerShdw>
                </a:effectLst>
              </a:endParaRPr>
            </a:p>
          </p:txBody>
        </p:sp>
      </p:grpSp>
      <p:sp>
        <p:nvSpPr>
          <p:cNvPr id="13" name="Text Placeholder 2"/>
          <p:cNvSpPr txBox="1">
            <a:spLocks/>
          </p:cNvSpPr>
          <p:nvPr/>
        </p:nvSpPr>
        <p:spPr>
          <a:xfrm>
            <a:off x="386289" y="2057400"/>
            <a:ext cx="4338112" cy="209288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rgbClr val="4E90CD"/>
              </a:buClr>
              <a:buSzPct val="120000"/>
              <a:buFont typeface="Arial" pitchFamily="34" charset="0"/>
              <a:buChar char="•"/>
              <a:defRPr sz="3200" kern="1200">
                <a:gradFill>
                  <a:gsLst>
                    <a:gs pos="0">
                      <a:schemeClr val="tx1"/>
                    </a:gs>
                    <a:gs pos="86000">
                      <a:schemeClr val="tx1"/>
                    </a:gs>
                  </a:gsLst>
                  <a:lin ang="5400000" scaled="0"/>
                </a:gradFill>
                <a:latin typeface="+mj-lt"/>
                <a:ea typeface="+mn-ea"/>
                <a:cs typeface="+mn-cs"/>
              </a:defRPr>
            </a:lvl1pPr>
            <a:lvl2pPr marL="855663" indent="-395288" algn="l" defTabSz="914363" rtl="0" eaLnBrk="1" latinLnBrk="0" hangingPunct="1">
              <a:lnSpc>
                <a:spcPct val="90000"/>
              </a:lnSpc>
              <a:spcBef>
                <a:spcPct val="20000"/>
              </a:spcBef>
              <a:buClr>
                <a:srgbClr val="4E90CD"/>
              </a:buClr>
              <a:buSzPct val="110000"/>
              <a:buFont typeface="Arial" pitchFamily="34" charset="0"/>
              <a:buChar char="•"/>
              <a:defRPr sz="2800" kern="1200">
                <a:gradFill>
                  <a:gsLst>
                    <a:gs pos="0">
                      <a:schemeClr val="tx1"/>
                    </a:gs>
                    <a:gs pos="86000">
                      <a:schemeClr val="tx1"/>
                    </a:gs>
                  </a:gsLst>
                  <a:lin ang="5400000" scaled="0"/>
                </a:gradFill>
                <a:latin typeface="+mj-lt"/>
                <a:ea typeface="+mn-ea"/>
                <a:cs typeface="+mn-cs"/>
              </a:defRPr>
            </a:lvl2pPr>
            <a:lvl3pPr marL="1258888" indent="-403225" algn="l" defTabSz="914363" rtl="0" eaLnBrk="1" latinLnBrk="0" hangingPunct="1">
              <a:lnSpc>
                <a:spcPct val="90000"/>
              </a:lnSpc>
              <a:spcBef>
                <a:spcPct val="20000"/>
              </a:spcBef>
              <a:buClr>
                <a:srgbClr val="4E90CD"/>
              </a:buClr>
              <a:buSzPct val="110000"/>
              <a:buFont typeface="Arial" pitchFamily="34" charset="0"/>
              <a:buChar char="•"/>
              <a:defRPr sz="2400" kern="1200">
                <a:gradFill>
                  <a:gsLst>
                    <a:gs pos="0">
                      <a:schemeClr val="tx1"/>
                    </a:gs>
                    <a:gs pos="86000">
                      <a:schemeClr val="tx1"/>
                    </a:gs>
                  </a:gsLst>
                  <a:lin ang="5400000" scaled="0"/>
                </a:gradFill>
                <a:latin typeface="+mj-lt"/>
                <a:ea typeface="+mn-ea"/>
                <a:cs typeface="+mn-cs"/>
              </a:defRPr>
            </a:lvl3pPr>
            <a:lvl4pPr marL="1604963" indent="-346075"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4pPr>
            <a:lvl5pPr marL="1941513" indent="-336550"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tx1"/>
                </a:solidFill>
              </a:rPr>
              <a:t>Approximate costs for a small size center (1K servers) and a larger, 100K server center.</a:t>
            </a:r>
          </a:p>
          <a:p>
            <a:endParaRPr lang="en-GB" dirty="0"/>
          </a:p>
        </p:txBody>
      </p:sp>
    </p:spTree>
    <p:extLst>
      <p:ext uri="{BB962C8B-B14F-4D97-AF65-F5344CB8AC3E}">
        <p14:creationId xmlns:p14="http://schemas.microsoft.com/office/powerpoint/2010/main" val="238967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Major Motivations</a:t>
            </a:r>
          </a:p>
        </p:txBody>
      </p:sp>
      <p:sp>
        <p:nvSpPr>
          <p:cNvPr id="3" name="Text Placeholder 2"/>
          <p:cNvSpPr>
            <a:spLocks noGrp="1"/>
          </p:cNvSpPr>
          <p:nvPr>
            <p:ph type="body" sz="quarter" idx="10"/>
          </p:nvPr>
        </p:nvSpPr>
        <p:spPr>
          <a:xfrm>
            <a:off x="389436" y="1447800"/>
            <a:ext cx="6087564" cy="5393784"/>
          </a:xfrm>
        </p:spPr>
        <p:txBody>
          <a:bodyPr/>
          <a:lstStyle/>
          <a:p>
            <a:pPr marL="213151" indent="-213151"/>
            <a:r>
              <a:rPr lang="en-US" sz="2400" dirty="0">
                <a:solidFill>
                  <a:schemeClr val="tx1"/>
                </a:solidFill>
                <a:latin typeface="Segoe UI" pitchFamily="34" charset="0"/>
                <a:cs typeface="Segoe UI" pitchFamily="34" charset="0"/>
              </a:rPr>
              <a:t>Environmental responsibility</a:t>
            </a:r>
          </a:p>
          <a:p>
            <a:pPr marL="213150" lvl="1" indent="0">
              <a:buNone/>
            </a:pPr>
            <a:r>
              <a:rPr lang="en-US" sz="2400" dirty="0">
                <a:solidFill>
                  <a:schemeClr val="tx1"/>
                </a:solidFill>
                <a:latin typeface="Segoe UI" pitchFamily="34" charset="0"/>
                <a:cs typeface="Segoe UI" pitchFamily="34" charset="0"/>
              </a:rPr>
              <a:t>- Managing energy efficiently</a:t>
            </a:r>
          </a:p>
          <a:p>
            <a:pPr marL="213150" lvl="1" indent="0">
              <a:buNone/>
            </a:pPr>
            <a:r>
              <a:rPr lang="en-US" sz="2400" dirty="0">
                <a:solidFill>
                  <a:schemeClr val="tx1"/>
                </a:solidFill>
                <a:latin typeface="Segoe UI" pitchFamily="34" charset="0"/>
                <a:cs typeface="Segoe UI" pitchFamily="34" charset="0"/>
              </a:rPr>
              <a:t>- Adaptive systems management</a:t>
            </a:r>
          </a:p>
          <a:p>
            <a:pPr marL="213151" indent="-213151">
              <a:spcBef>
                <a:spcPts val="900"/>
              </a:spcBef>
            </a:pPr>
            <a:r>
              <a:rPr lang="en-US" sz="2400" dirty="0">
                <a:solidFill>
                  <a:schemeClr val="tx1"/>
                </a:solidFill>
                <a:latin typeface="Segoe UI" pitchFamily="34" charset="0"/>
                <a:cs typeface="Segoe UI" pitchFamily="34" charset="0"/>
              </a:rPr>
              <a:t>Provisioning 100,000 servers</a:t>
            </a:r>
          </a:p>
          <a:p>
            <a:pPr marL="213150" lvl="1" indent="0">
              <a:buNone/>
            </a:pPr>
            <a:r>
              <a:rPr lang="en-US" sz="2400" dirty="0">
                <a:solidFill>
                  <a:schemeClr val="tx1"/>
                </a:solidFill>
                <a:latin typeface="Segoe UI" pitchFamily="34" charset="0"/>
                <a:cs typeface="Segoe UI" pitchFamily="34" charset="0"/>
              </a:rPr>
              <a:t>- Hardware: at most one week after delivery</a:t>
            </a:r>
          </a:p>
          <a:p>
            <a:pPr marL="213150" lvl="1" indent="0">
              <a:buNone/>
            </a:pPr>
            <a:r>
              <a:rPr lang="en-US" sz="2400" dirty="0">
                <a:solidFill>
                  <a:schemeClr val="tx1"/>
                </a:solidFill>
                <a:latin typeface="Segoe UI" pitchFamily="34" charset="0"/>
                <a:cs typeface="Segoe UI" pitchFamily="34" charset="0"/>
              </a:rPr>
              <a:t>- Software: at most a few hours</a:t>
            </a:r>
          </a:p>
          <a:p>
            <a:pPr marL="213151" indent="-213151">
              <a:spcBef>
                <a:spcPts val="900"/>
              </a:spcBef>
            </a:pPr>
            <a:r>
              <a:rPr lang="en-US" sz="2400" dirty="0">
                <a:solidFill>
                  <a:schemeClr val="tx1"/>
                </a:solidFill>
                <a:latin typeface="Segoe UI" pitchFamily="34" charset="0"/>
                <a:cs typeface="Segoe UI" pitchFamily="34" charset="0"/>
              </a:rPr>
              <a:t>Resilience during a blackout/disaster</a:t>
            </a:r>
          </a:p>
          <a:p>
            <a:pPr marL="213150" lvl="1" indent="0">
              <a:buNone/>
            </a:pPr>
            <a:r>
              <a:rPr lang="en-US" sz="2400" dirty="0">
                <a:solidFill>
                  <a:schemeClr val="tx1"/>
                </a:solidFill>
                <a:latin typeface="Segoe UI" pitchFamily="34" charset="0"/>
                <a:cs typeface="Segoe UI" pitchFamily="34" charset="0"/>
              </a:rPr>
              <a:t>- Service rollover for millions of customers</a:t>
            </a:r>
          </a:p>
          <a:p>
            <a:pPr marL="213151" indent="-213151">
              <a:spcBef>
                <a:spcPts val="900"/>
              </a:spcBef>
            </a:pPr>
            <a:r>
              <a:rPr lang="en-US" sz="2400" dirty="0">
                <a:solidFill>
                  <a:schemeClr val="tx1"/>
                </a:solidFill>
                <a:latin typeface="Segoe UI" pitchFamily="34" charset="0"/>
                <a:cs typeface="Segoe UI" pitchFamily="34" charset="0"/>
              </a:rPr>
              <a:t>Software and services</a:t>
            </a:r>
          </a:p>
          <a:p>
            <a:pPr marL="213150" lvl="1" indent="0">
              <a:buNone/>
            </a:pPr>
            <a:r>
              <a:rPr lang="en-US" sz="2400" dirty="0">
                <a:solidFill>
                  <a:schemeClr val="tx1"/>
                </a:solidFill>
                <a:latin typeface="Segoe UI" pitchFamily="34" charset="0"/>
                <a:cs typeface="Segoe UI" pitchFamily="34" charset="0"/>
              </a:rPr>
              <a:t>- End-to-end communication</a:t>
            </a:r>
          </a:p>
          <a:p>
            <a:pPr marL="213150" lvl="1" indent="0">
              <a:buNone/>
            </a:pPr>
            <a:r>
              <a:rPr lang="en-US" sz="2400" dirty="0">
                <a:solidFill>
                  <a:schemeClr val="tx1"/>
                </a:solidFill>
                <a:latin typeface="Segoe UI" pitchFamily="34" charset="0"/>
                <a:cs typeface="Segoe UI" pitchFamily="34" charset="0"/>
              </a:rPr>
              <a:t>- Security, reliability, performance, reliability</a:t>
            </a: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13</a:t>
            </a:fld>
            <a:endParaRPr lang="en-US" dirty="0"/>
          </a:p>
        </p:txBody>
      </p:sp>
      <p:pic>
        <p:nvPicPr>
          <p:cNvPr id="6" name="Picture 2" descr="http://www.datacenterknowledge.com/wp-content/uploads/2009/09/microsoft-chicago-containers.jpe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77000" y="3688433"/>
            <a:ext cx="2515888" cy="1872208"/>
          </a:xfrm>
          <a:prstGeom prst="rect">
            <a:avLst/>
          </a:prstGeom>
          <a:noFill/>
          <a:ln>
            <a:noFill/>
          </a:ln>
        </p:spPr>
      </p:pic>
      <p:pic>
        <p:nvPicPr>
          <p:cNvPr id="7" name="Picture 6" descr="C:\Users\Evi\AppData\Local\Microsoft\Windows\Temporary Internet Files\Content.IE5\7ZC0CHNP\MP900407108[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72607" y="1600200"/>
            <a:ext cx="2516105" cy="1800201"/>
          </a:xfrm>
          <a:prstGeom prst="rect">
            <a:avLst/>
          </a:prstGeom>
          <a:noFill/>
        </p:spPr>
      </p:pic>
    </p:spTree>
    <p:extLst>
      <p:ext uri="{BB962C8B-B14F-4D97-AF65-F5344CB8AC3E}">
        <p14:creationId xmlns:p14="http://schemas.microsoft.com/office/powerpoint/2010/main" val="60440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218795"/>
          </a:xfrm>
        </p:spPr>
        <p:txBody>
          <a:bodyPr/>
          <a:lstStyle/>
          <a:p>
            <a:r>
              <a:rPr lang="en-US" dirty="0"/>
              <a:t>Microsoft’s Data Center Evolution And Economics</a:t>
            </a:r>
            <a:endParaRPr lang="en-GB" dirty="0"/>
          </a:p>
        </p:txBody>
      </p:sp>
      <p:sp>
        <p:nvSpPr>
          <p:cNvPr id="5" name="Slide Number Placeholder 4"/>
          <p:cNvSpPr>
            <a:spLocks noGrp="1"/>
          </p:cNvSpPr>
          <p:nvPr>
            <p:ph type="sldNum" sz="quarter" idx="4"/>
          </p:nvPr>
        </p:nvSpPr>
        <p:spPr/>
        <p:txBody>
          <a:bodyPr/>
          <a:lstStyle/>
          <a:p>
            <a:fld id="{4ADF12F3-3404-4B21-B30F-258D3BB43857}" type="slidenum">
              <a:rPr lang="en-US" smtClean="0"/>
              <a:pPr/>
              <a:t>14</a:t>
            </a:fld>
            <a:endParaRPr lang="en-US" dirty="0"/>
          </a:p>
        </p:txBody>
      </p:sp>
      <p:sp>
        <p:nvSpPr>
          <p:cNvPr id="66" name="TextBox 65"/>
          <p:cNvSpPr txBox="1"/>
          <p:nvPr/>
        </p:nvSpPr>
        <p:spPr>
          <a:xfrm>
            <a:off x="4641986" y="2115269"/>
            <a:ext cx="2229957" cy="453421"/>
          </a:xfrm>
          <a:prstGeom prst="rect">
            <a:avLst/>
          </a:prstGeom>
          <a:gradFill>
            <a:gsLst>
              <a:gs pos="0">
                <a:schemeClr val="bg2">
                  <a:lumMod val="75000"/>
                </a:schemeClr>
              </a:gs>
              <a:gs pos="100000">
                <a:schemeClr val="bg2">
                  <a:lumMod val="25000"/>
                </a:schemeClr>
              </a:gs>
            </a:gsLst>
            <a:lin ang="4200000" scaled="0"/>
          </a:gradFill>
          <a:ln w="12700">
            <a:solidFill>
              <a:schemeClr val="tx2">
                <a:lumMod val="75000"/>
              </a:schemeClr>
            </a:solid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30" algn="ctr" defTabSz="913909">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Chicago and Dublin Generation 3</a:t>
            </a:r>
          </a:p>
        </p:txBody>
      </p:sp>
      <p:sp>
        <p:nvSpPr>
          <p:cNvPr id="67" name="TextBox 66"/>
          <p:cNvSpPr txBox="1"/>
          <p:nvPr/>
        </p:nvSpPr>
        <p:spPr>
          <a:xfrm>
            <a:off x="-5355" y="2115271"/>
            <a:ext cx="2273087" cy="453421"/>
          </a:xfrm>
          <a:prstGeom prst="rect">
            <a:avLst/>
          </a:prstGeom>
          <a:gradFill>
            <a:gsLst>
              <a:gs pos="0">
                <a:schemeClr val="bg2">
                  <a:lumMod val="75000"/>
                </a:schemeClr>
              </a:gs>
              <a:gs pos="100000">
                <a:schemeClr val="bg2">
                  <a:lumMod val="25000"/>
                </a:schemeClr>
              </a:gs>
            </a:gsLst>
            <a:lin ang="4200000" scaled="0"/>
          </a:gradFill>
          <a:ln w="12700">
            <a:solidFill>
              <a:schemeClr val="tx2">
                <a:lumMod val="75000"/>
              </a:schemeClr>
            </a:solid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30" algn="ctr" defTabSz="913909">
              <a:spcBef>
                <a:spcPts val="450"/>
              </a:spcBef>
              <a:buSzPct val="80000"/>
              <a:defRPr/>
            </a:pPr>
            <a:endParaRPr lang="en-US" sz="1400" dirty="0">
              <a:solidFill>
                <a:prstClr val="white"/>
              </a:solidFill>
            </a:endParaRPr>
          </a:p>
          <a:p>
            <a:pPr marL="0" lvl="1" indent="-171230" algn="ctr" defTabSz="913909">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Data Center Co-Location      Generation 1</a:t>
            </a:r>
          </a:p>
          <a:p>
            <a:pPr marL="0" lvl="1" indent="-171230" algn="ctr" defTabSz="913909">
              <a:spcBef>
                <a:spcPts val="450"/>
              </a:spcBef>
              <a:buSzPct val="80000"/>
              <a:defRPr/>
            </a:pPr>
            <a:endParaRPr lang="en-US" sz="1400" kern="0" dirty="0">
              <a:solidFill>
                <a:prstClr val="white"/>
              </a:solidFill>
              <a:latin typeface="Segoe UI Semibold" pitchFamily="34" charset="0"/>
            </a:endParaRPr>
          </a:p>
        </p:txBody>
      </p:sp>
      <p:sp>
        <p:nvSpPr>
          <p:cNvPr id="68" name="TextBox 67"/>
          <p:cNvSpPr txBox="1"/>
          <p:nvPr/>
        </p:nvSpPr>
        <p:spPr>
          <a:xfrm>
            <a:off x="6958434" y="2114484"/>
            <a:ext cx="2209646" cy="453421"/>
          </a:xfrm>
          <a:prstGeom prst="rect">
            <a:avLst/>
          </a:prstGeom>
          <a:gradFill>
            <a:gsLst>
              <a:gs pos="0">
                <a:schemeClr val="bg2">
                  <a:lumMod val="75000"/>
                </a:schemeClr>
              </a:gs>
              <a:gs pos="100000">
                <a:schemeClr val="bg2">
                  <a:lumMod val="25000"/>
                </a:schemeClr>
              </a:gs>
            </a:gsLst>
            <a:lin ang="4200000" scaled="0"/>
          </a:gradFill>
          <a:ln w="12700">
            <a:solidFill>
              <a:schemeClr val="tx2">
                <a:lumMod val="75000"/>
              </a:schemeClr>
            </a:solid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30" algn="ctr" defTabSz="913909">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Modular Data Center Generation 4</a:t>
            </a:r>
            <a:endParaRPr lang="en-US" sz="1400" dirty="0">
              <a:solidFill>
                <a:prstClr val="white"/>
              </a:solidFill>
            </a:endParaRPr>
          </a:p>
        </p:txBody>
      </p:sp>
      <p:sp>
        <p:nvSpPr>
          <p:cNvPr id="69" name="TextBox 68"/>
          <p:cNvSpPr txBox="1"/>
          <p:nvPr/>
        </p:nvSpPr>
        <p:spPr>
          <a:xfrm>
            <a:off x="2291509" y="2115270"/>
            <a:ext cx="2319343" cy="453421"/>
          </a:xfrm>
          <a:prstGeom prst="rect">
            <a:avLst/>
          </a:prstGeom>
          <a:gradFill>
            <a:gsLst>
              <a:gs pos="0">
                <a:schemeClr val="bg2">
                  <a:lumMod val="75000"/>
                </a:schemeClr>
              </a:gs>
              <a:gs pos="100000">
                <a:schemeClr val="bg2">
                  <a:lumMod val="25000"/>
                </a:schemeClr>
              </a:gs>
            </a:gsLst>
            <a:lin ang="4200000" scaled="0"/>
          </a:gradFill>
          <a:ln w="12700">
            <a:solidFill>
              <a:schemeClr val="tx2">
                <a:lumMod val="75000"/>
              </a:schemeClr>
            </a:solid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30" algn="ctr" defTabSz="913909">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Quincy and San Antonio Generation 2</a:t>
            </a:r>
          </a:p>
        </p:txBody>
      </p:sp>
      <p:pic>
        <p:nvPicPr>
          <p:cNvPr id="70"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757" y="2567905"/>
            <a:ext cx="2208851" cy="953979"/>
          </a:xfrm>
          <a:prstGeom prst="rect">
            <a:avLst/>
          </a:prstGeom>
          <a:solidFill>
            <a:srgbClr val="FFFFFF">
              <a:shade val="85000"/>
            </a:srgbClr>
          </a:solidFill>
          <a:ln>
            <a:noFill/>
          </a:ln>
          <a:effectLst/>
        </p:spPr>
      </p:pic>
      <p:pic>
        <p:nvPicPr>
          <p:cNvPr id="71" name="Picture 7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7380" y="2567905"/>
            <a:ext cx="2224564" cy="1014956"/>
          </a:xfrm>
          <a:prstGeom prst="rect">
            <a:avLst/>
          </a:prstGeom>
          <a:solidFill>
            <a:srgbClr val="FFFFFF">
              <a:shade val="85000"/>
            </a:srgbClr>
          </a:solidFill>
          <a:ln>
            <a:noFill/>
          </a:ln>
          <a:effectLst/>
        </p:spPr>
      </p:pic>
      <p:pic>
        <p:nvPicPr>
          <p:cNvPr id="72" name="Picture 24" descr="Data centre, Quincy by cellan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9875" y="2567905"/>
            <a:ext cx="2270977" cy="981403"/>
          </a:xfrm>
          <a:prstGeom prst="rect">
            <a:avLst/>
          </a:prstGeom>
          <a:solidFill>
            <a:srgbClr val="FFFFFF">
              <a:shade val="85000"/>
            </a:srgbClr>
          </a:solidFill>
          <a:ln>
            <a:noFill/>
          </a:ln>
          <a:effectLst/>
        </p:spPr>
      </p:pic>
      <p:pic>
        <p:nvPicPr>
          <p:cNvPr id="73" name="Picture 22" descr="tour_data_cent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567905"/>
            <a:ext cx="2232269" cy="1016093"/>
          </a:xfrm>
          <a:prstGeom prst="rect">
            <a:avLst/>
          </a:prstGeom>
          <a:solidFill>
            <a:srgbClr val="FFFFFF">
              <a:shade val="85000"/>
            </a:srgbClr>
          </a:solidFill>
          <a:ln>
            <a:noFill/>
          </a:ln>
          <a:effectLst/>
        </p:spPr>
      </p:pic>
      <p:sp>
        <p:nvSpPr>
          <p:cNvPr id="74" name="Rounded Rectangle 73"/>
          <p:cNvSpPr/>
          <p:nvPr/>
        </p:nvSpPr>
        <p:spPr bwMode="auto">
          <a:xfrm rot="10800000">
            <a:off x="19201" y="3862574"/>
            <a:ext cx="2199652" cy="1427903"/>
          </a:xfrm>
          <a:prstGeom prst="roundRect">
            <a:avLst>
              <a:gd name="adj" fmla="val 0"/>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3871"/>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rot="10800000">
            <a:off x="2309732" y="3862576"/>
            <a:ext cx="2199652" cy="1434223"/>
          </a:xfrm>
          <a:prstGeom prst="roundRect">
            <a:avLst>
              <a:gd name="adj" fmla="val 0"/>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3871"/>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76" name="Rectangle 75"/>
          <p:cNvSpPr/>
          <p:nvPr/>
        </p:nvSpPr>
        <p:spPr>
          <a:xfrm>
            <a:off x="59167" y="3862577"/>
            <a:ext cx="2119717" cy="225470"/>
          </a:xfrm>
          <a:prstGeom prst="rect">
            <a:avLst/>
          </a:prstGeom>
        </p:spPr>
        <p:txBody>
          <a:bodyPr wrap="square" lIns="68586" tIns="34294" rIns="68586" bIns="34294">
            <a:noAutofit/>
          </a:bodyPr>
          <a:lstStyle/>
          <a:p>
            <a:pPr algn="ctr">
              <a:spcBef>
                <a:spcPts val="900"/>
              </a:spcBef>
              <a:defRPr/>
            </a:pPr>
            <a:r>
              <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rPr>
              <a:t>Server</a:t>
            </a:r>
          </a:p>
        </p:txBody>
      </p:sp>
      <p:sp>
        <p:nvSpPr>
          <p:cNvPr id="77" name="Rectangle 76"/>
          <p:cNvSpPr/>
          <p:nvPr/>
        </p:nvSpPr>
        <p:spPr>
          <a:xfrm>
            <a:off x="2321536" y="3910950"/>
            <a:ext cx="2119717" cy="224028"/>
          </a:xfrm>
          <a:prstGeom prst="rect">
            <a:avLst/>
          </a:prstGeom>
        </p:spPr>
        <p:txBody>
          <a:bodyPr wrap="square" lIns="68586" tIns="34294" rIns="68586" bIns="34294">
            <a:noAutofit/>
          </a:bodyPr>
          <a:lstStyle/>
          <a:p>
            <a:pPr algn="ctr">
              <a:spcBef>
                <a:spcPts val="900"/>
              </a:spcBef>
              <a:defRPr/>
            </a:pPr>
            <a:r>
              <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rPr>
              <a:t>Rack</a:t>
            </a:r>
          </a:p>
          <a:p>
            <a:pPr algn="ctr">
              <a:spcBef>
                <a:spcPts val="900"/>
              </a:spcBef>
              <a:defRPr/>
            </a:pPr>
            <a:endPar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endParaRPr>
          </a:p>
          <a:p>
            <a:pPr algn="ctr">
              <a:spcBef>
                <a:spcPts val="900"/>
              </a:spcBef>
              <a:defRPr/>
            </a:pPr>
            <a:endPar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endParaRPr>
          </a:p>
          <a:p>
            <a:pPr algn="ctr">
              <a:spcBef>
                <a:spcPts val="900"/>
              </a:spcBef>
              <a:defRPr/>
            </a:pPr>
            <a:endPar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endParaRPr>
          </a:p>
        </p:txBody>
      </p:sp>
      <p:sp>
        <p:nvSpPr>
          <p:cNvPr id="78" name="Rectangle 77"/>
          <p:cNvSpPr/>
          <p:nvPr/>
        </p:nvSpPr>
        <p:spPr>
          <a:xfrm>
            <a:off x="6994257" y="5295880"/>
            <a:ext cx="2201991" cy="407800"/>
          </a:xfrm>
          <a:prstGeom prst="rect">
            <a:avLst/>
          </a:prstGeom>
        </p:spPr>
        <p:txBody>
          <a:bodyPr wrap="square" lIns="68574" tIns="34288" rIns="68574" bIns="34288">
            <a:spAutoFit/>
          </a:bodyPr>
          <a:lstStyle/>
          <a:p>
            <a:pPr algn="ct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Time to Market</a:t>
            </a:r>
          </a:p>
          <a:p>
            <a:pPr algn="ct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Lower TCO</a:t>
            </a:r>
          </a:p>
        </p:txBody>
      </p:sp>
      <p:pic>
        <p:nvPicPr>
          <p:cNvPr id="79" name="Picture 2" descr="http://radio.weblogs.com/0119080/images/Gallery/container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0800000" flipH="1">
            <a:off x="5260470" y="4199493"/>
            <a:ext cx="1277817" cy="884405"/>
          </a:xfrm>
          <a:prstGeom prst="rect">
            <a:avLst/>
          </a:prstGeom>
          <a:noFill/>
          <a:effectLst/>
        </p:spPr>
      </p:pic>
      <p:sp>
        <p:nvSpPr>
          <p:cNvPr id="80" name="Rectangle 79"/>
          <p:cNvSpPr/>
          <p:nvPr/>
        </p:nvSpPr>
        <p:spPr>
          <a:xfrm>
            <a:off x="5318835" y="5296801"/>
            <a:ext cx="986500" cy="407812"/>
          </a:xfrm>
          <a:prstGeom prst="rect">
            <a:avLst/>
          </a:prstGeom>
        </p:spPr>
        <p:txBody>
          <a:bodyPr wrap="none" lIns="68586" tIns="34294" rIns="68586" bIns="34294">
            <a:spAutoFit/>
          </a:bodyPr>
          <a:lstStyle/>
          <a:p>
            <a:pPr algn="ct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 Scalability &amp; </a:t>
            </a:r>
            <a:b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b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Sustainability</a:t>
            </a:r>
          </a:p>
        </p:txBody>
      </p:sp>
      <p:pic>
        <p:nvPicPr>
          <p:cNvPr id="81"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97646" y="4199493"/>
            <a:ext cx="422656" cy="742041"/>
          </a:xfrm>
          <a:prstGeom prst="rect">
            <a:avLst/>
          </a:prstGeom>
          <a:noFill/>
          <a:ln w="9525">
            <a:noFill/>
            <a:miter lim="800000"/>
            <a:headEnd/>
            <a:tailEnd/>
          </a:ln>
          <a:effectLst/>
        </p:spPr>
      </p:pic>
      <p:sp>
        <p:nvSpPr>
          <p:cNvPr id="82" name="Text Box 17"/>
          <p:cNvSpPr txBox="1">
            <a:spLocks noChangeArrowheads="1"/>
          </p:cNvSpPr>
          <p:nvPr/>
        </p:nvSpPr>
        <p:spPr bwMode="auto">
          <a:xfrm>
            <a:off x="2688109" y="5373745"/>
            <a:ext cx="1512385" cy="407800"/>
          </a:xfrm>
          <a:prstGeom prst="rect">
            <a:avLst/>
          </a:prstGeom>
          <a:noFill/>
          <a:ln w="9525">
            <a:noFill/>
            <a:miter lim="800000"/>
            <a:headEnd/>
            <a:tailEnd/>
          </a:ln>
        </p:spPr>
        <p:txBody>
          <a:bodyPr wrap="square" lIns="68574" tIns="34288" rIns="68574" bIns="34288">
            <a:spAutoFit/>
          </a:bodyPr>
          <a:lstStyle/>
          <a:p>
            <a:pPr algn="ct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Density &amp; Deployment</a:t>
            </a:r>
          </a:p>
        </p:txBody>
      </p:sp>
      <p:pic>
        <p:nvPicPr>
          <p:cNvPr id="83" name="Picture 2" descr="C:\Users\Staceybr\AppData\Local\Microsoft\Windows\Temporary Internet Files\Content.IE5\SII3DVBC\MCj04352420000[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818509" y="4150549"/>
            <a:ext cx="714551" cy="1088813"/>
          </a:xfrm>
          <a:prstGeom prst="rect">
            <a:avLst/>
          </a:prstGeom>
          <a:noFill/>
          <a:effectLst/>
        </p:spPr>
      </p:pic>
      <p:sp>
        <p:nvSpPr>
          <p:cNvPr id="84" name="Rectangle 83"/>
          <p:cNvSpPr/>
          <p:nvPr/>
        </p:nvSpPr>
        <p:spPr>
          <a:xfrm>
            <a:off x="837664" y="5373745"/>
            <a:ext cx="710784" cy="253924"/>
          </a:xfrm>
          <a:prstGeom prst="rect">
            <a:avLst/>
          </a:prstGeom>
        </p:spPr>
        <p:txBody>
          <a:bodyPr wrap="none" lIns="68586" tIns="34294" rIns="68586" bIns="34294">
            <a:spAutoFit/>
          </a:bodyPr>
          <a:lstStyle/>
          <a:p>
            <a:pPr algn="ctr"/>
            <a:r>
              <a:rPr lang="en-US" sz="1200" b="1" dirty="0">
                <a:solidFill>
                  <a:prstClr val="white"/>
                </a:solidFill>
                <a:latin typeface="Segoe UI" pitchFamily="34" charset="0"/>
                <a:ea typeface="Segoe UI" pitchFamily="34" charset="0"/>
                <a:cs typeface="Segoe UI" pitchFamily="34" charset="0"/>
              </a:rPr>
              <a:t> </a:t>
            </a: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Capacity</a:t>
            </a:r>
          </a:p>
        </p:txBody>
      </p:sp>
      <p:sp>
        <p:nvSpPr>
          <p:cNvPr id="86" name="Rectangle 85"/>
          <p:cNvSpPr/>
          <p:nvPr/>
        </p:nvSpPr>
        <p:spPr>
          <a:xfrm>
            <a:off x="2317846" y="3016627"/>
            <a:ext cx="1781944" cy="638636"/>
          </a:xfrm>
          <a:prstGeom prst="rect">
            <a:avLst/>
          </a:prstGeom>
        </p:spPr>
        <p:txBody>
          <a:bodyPr wrap="square">
            <a:spAutoFit/>
          </a:bodyPr>
          <a:lstStyle/>
          <a:p>
            <a:pPr algn="ctr">
              <a:spcBef>
                <a:spcPts val="900"/>
              </a:spcBef>
              <a:defRPr/>
            </a:pPr>
            <a:endParaRPr lang="en-US"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endParaRPr>
          </a:p>
          <a:p>
            <a:pPr algn="ctr">
              <a:spcBef>
                <a:spcPts val="900"/>
              </a:spcBef>
              <a:defRPr/>
            </a:pPr>
            <a:endParaRPr lang="en-US"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endParaRPr>
          </a:p>
        </p:txBody>
      </p:sp>
      <p:sp>
        <p:nvSpPr>
          <p:cNvPr id="87" name="Rounded Rectangle 86"/>
          <p:cNvSpPr/>
          <p:nvPr/>
        </p:nvSpPr>
        <p:spPr bwMode="auto">
          <a:xfrm rot="10800000">
            <a:off x="4716577" y="3862577"/>
            <a:ext cx="2199652" cy="1434224"/>
          </a:xfrm>
          <a:prstGeom prst="roundRect">
            <a:avLst>
              <a:gd name="adj" fmla="val 0"/>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3871"/>
            <a:endParaRPr lang="en-US" dirty="0">
              <a:solidFill>
                <a:srgbClr val="FFFFFF"/>
              </a:solidFill>
              <a:effectLst>
                <a:outerShdw blurRad="38100" dist="38100" dir="2700000" algn="tl">
                  <a:srgbClr val="000000">
                    <a:alpha val="43137"/>
                  </a:srgbClr>
                </a:outerShdw>
              </a:effectLst>
              <a:latin typeface="Segoe" pitchFamily="34" charset="0"/>
            </a:endParaRPr>
          </a:p>
        </p:txBody>
      </p:sp>
      <p:pic>
        <p:nvPicPr>
          <p:cNvPr id="88" name="Picture 2" descr="http://radio.weblogs.com/0119080/images/Gallery/container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0800000" flipH="1">
            <a:off x="5260470" y="4166836"/>
            <a:ext cx="1277817" cy="1061852"/>
          </a:xfrm>
          <a:prstGeom prst="rect">
            <a:avLst/>
          </a:prstGeom>
          <a:noFill/>
          <a:effectLst/>
        </p:spPr>
      </p:pic>
      <p:sp>
        <p:nvSpPr>
          <p:cNvPr id="89" name="Rectangle 88"/>
          <p:cNvSpPr/>
          <p:nvPr/>
        </p:nvSpPr>
        <p:spPr>
          <a:xfrm>
            <a:off x="4752227" y="3910950"/>
            <a:ext cx="2119717" cy="180360"/>
          </a:xfrm>
          <a:prstGeom prst="rect">
            <a:avLst/>
          </a:prstGeom>
        </p:spPr>
        <p:txBody>
          <a:bodyPr wrap="square" lIns="68586" tIns="34294" rIns="68586" bIns="34294">
            <a:noAutofit/>
          </a:bodyPr>
          <a:lstStyle/>
          <a:p>
            <a:pPr algn="ctr">
              <a:spcBef>
                <a:spcPts val="900"/>
              </a:spcBef>
              <a:defRPr/>
            </a:pPr>
            <a:r>
              <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rPr>
              <a:t>Containers</a:t>
            </a:r>
          </a:p>
        </p:txBody>
      </p:sp>
      <p:sp>
        <p:nvSpPr>
          <p:cNvPr id="90" name="Rounded Rectangle 89"/>
          <p:cNvSpPr/>
          <p:nvPr/>
        </p:nvSpPr>
        <p:spPr bwMode="auto">
          <a:xfrm rot="10800000">
            <a:off x="6994257" y="3862575"/>
            <a:ext cx="2148120" cy="1434225"/>
          </a:xfrm>
          <a:prstGeom prst="roundRect">
            <a:avLst>
              <a:gd name="adj" fmla="val 0"/>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3871"/>
            <a:endParaRPr lang="en-US" dirty="0">
              <a:solidFill>
                <a:srgbClr val="FFFFFF"/>
              </a:solidFill>
              <a:effectLst>
                <a:outerShdw blurRad="38100" dist="38100" dir="2700000" algn="tl">
                  <a:srgbClr val="000000">
                    <a:alpha val="43137"/>
                  </a:srgbClr>
                </a:outerShdw>
              </a:effectLst>
              <a:latin typeface="Segoe" pitchFamily="34" charset="0"/>
            </a:endParaRPr>
          </a:p>
        </p:txBody>
      </p:sp>
      <p:pic>
        <p:nvPicPr>
          <p:cNvPr id="91" name="Picture 90"/>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2477" b="100000" l="668" r="98378">
                        <a14:foregroundMark x1="22615" y1="33768" x2="22805" y2="33768"/>
                        <a14:foregroundMark x1="56679" y1="9648" x2="56870" y2="9648"/>
                        <a14:foregroundMark x1="53912" y1="11082" x2="54103" y2="11082"/>
                        <a14:foregroundMark x1="58206" y1="8344" x2="58397" y2="8344"/>
                        <a14:foregroundMark x1="78435" y1="14472" x2="78626" y2="14472"/>
                        <a14:foregroundMark x1="83206" y1="18644" x2="83397" y2="18644"/>
                        <a14:foregroundMark x1="89790" y1="23859" x2="89981" y2="23859"/>
                        <a14:foregroundMark x1="71660" y1="7953" x2="71851" y2="7953"/>
                        <a14:foregroundMark x1="3721" y1="48110" x2="65458" y2="3520"/>
                        <a14:foregroundMark x1="66031" y1="3520" x2="90744" y2="24902"/>
                        <a14:foregroundMark x1="90744" y1="25684" x2="96851" y2="87484"/>
                        <a14:backgroundMark x1="95992" y1="62842" x2="96183" y2="62842"/>
                        <a14:backgroundMark x1="95992" y1="50717" x2="96183" y2="50717"/>
                        <a14:backgroundMark x1="96374" y1="73924" x2="96565" y2="73924"/>
                        <a14:backgroundMark x1="97042" y1="77314" x2="97233" y2="77314"/>
                        <a14:backgroundMark x1="96851" y1="67797" x2="97901" y2="86050"/>
                        <a14:backgroundMark x1="74415" y1="99401" x2="97953" y2="94411"/>
                        <a14:backgroundMark x1="97368" y1="87226" x2="95322" y2="67265"/>
                      </a14:backgroundRemoval>
                    </a14:imgEffect>
                  </a14:imgLayer>
                </a14:imgProps>
              </a:ext>
              <a:ext uri="{28A0092B-C50C-407E-A947-70E740481C1C}">
                <a14:useLocalDpi xmlns:a14="http://schemas.microsoft.com/office/drawing/2010/main"/>
              </a:ext>
            </a:extLst>
          </a:blip>
          <a:srcRect/>
          <a:stretch>
            <a:fillRect/>
          </a:stretch>
        </p:blipFill>
        <p:spPr bwMode="auto">
          <a:xfrm>
            <a:off x="7180149" y="4347174"/>
            <a:ext cx="1793307" cy="594360"/>
          </a:xfrm>
          <a:prstGeom prst="rect">
            <a:avLst/>
          </a:prstGeom>
          <a:ln>
            <a:noFill/>
          </a:ln>
          <a:effectLst/>
          <a:extLst/>
        </p:spPr>
      </p:pic>
      <p:sp>
        <p:nvSpPr>
          <p:cNvPr id="92" name="Rectangle 91"/>
          <p:cNvSpPr/>
          <p:nvPr/>
        </p:nvSpPr>
        <p:spPr>
          <a:xfrm>
            <a:off x="7106229" y="3891715"/>
            <a:ext cx="703706" cy="646331"/>
          </a:xfrm>
          <a:prstGeom prst="rect">
            <a:avLst/>
          </a:prstGeom>
        </p:spPr>
        <p:txBody>
          <a:bodyPr wrap="square">
            <a:spAutoFit/>
          </a:bodyPr>
          <a:lstStyle/>
          <a:p>
            <a:r>
              <a:rPr lang="en-IE" dirty="0">
                <a:solidFill>
                  <a:prstClr val="black"/>
                </a:solidFill>
              </a:rPr>
              <a:t>IT PAC</a:t>
            </a:r>
          </a:p>
        </p:txBody>
      </p:sp>
      <p:grpSp>
        <p:nvGrpSpPr>
          <p:cNvPr id="93" name="Group 173"/>
          <p:cNvGrpSpPr/>
          <p:nvPr/>
        </p:nvGrpSpPr>
        <p:grpSpPr>
          <a:xfrm>
            <a:off x="0" y="3493420"/>
            <a:ext cx="9061882" cy="295741"/>
            <a:chOff x="0" y="3450769"/>
            <a:chExt cx="12207506" cy="276998"/>
          </a:xfrm>
        </p:grpSpPr>
        <p:cxnSp>
          <p:nvCxnSpPr>
            <p:cNvPr id="94" name="Straight Arrow Connector 93"/>
            <p:cNvCxnSpPr/>
            <p:nvPr/>
          </p:nvCxnSpPr>
          <p:spPr>
            <a:xfrm>
              <a:off x="0" y="3625941"/>
              <a:ext cx="12207506" cy="0"/>
            </a:xfrm>
            <a:prstGeom prst="straightConnector1">
              <a:avLst/>
            </a:prstGeom>
            <a:ln w="254000">
              <a:solidFill>
                <a:schemeClr val="accent6">
                  <a:lumMod val="75000"/>
                </a:schemeClr>
              </a:solidFill>
              <a:tailEnd type="stealth" w="med" len="sm"/>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50627" y="3450769"/>
              <a:ext cx="2427810" cy="276998"/>
            </a:xfrm>
            <a:prstGeom prst="rect">
              <a:avLst/>
            </a:prstGeom>
          </p:spPr>
          <p:txBody>
            <a:bodyPr wrap="none">
              <a:spAutoFit/>
            </a:bodyPr>
            <a:lstStyle/>
            <a:p>
              <a:pPr marL="0" lvl="1" indent="-171230" defTabSz="913909">
                <a:spcBef>
                  <a:spcPts val="450"/>
                </a:spcBef>
                <a:buSzPct val="80000"/>
                <a:defRPr/>
              </a:pPr>
              <a:r>
                <a:rPr lang="en-US" sz="1200" kern="0" dirty="0">
                  <a:gradFill>
                    <a:gsLst>
                      <a:gs pos="0">
                        <a:sysClr val="window" lastClr="FFFFFF"/>
                      </a:gs>
                      <a:gs pos="100000">
                        <a:sysClr val="window" lastClr="FFFFFF"/>
                      </a:gs>
                    </a:gsLst>
                    <a:lin ang="5400000" scaled="0"/>
                  </a:gradFill>
                  <a:latin typeface="Segoe UI Semibold" pitchFamily="34" charset="0"/>
                </a:rPr>
                <a:t> Deployment Scale Unit</a:t>
              </a:r>
            </a:p>
          </p:txBody>
        </p:sp>
      </p:grpSp>
      <p:sp>
        <p:nvSpPr>
          <p:cNvPr id="3" name="Text Placeholder 2"/>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06878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218795"/>
          </a:xfrm>
        </p:spPr>
        <p:txBody>
          <a:bodyPr/>
          <a:lstStyle/>
          <a:p>
            <a:r>
              <a:rPr lang="en-US" dirty="0"/>
              <a:t>Microsoft’s Data Center Evolution And Economics</a:t>
            </a:r>
            <a:endParaRPr lang="en-GB" dirty="0"/>
          </a:p>
        </p:txBody>
      </p:sp>
      <p:sp>
        <p:nvSpPr>
          <p:cNvPr id="5" name="Slide Number Placeholder 4"/>
          <p:cNvSpPr>
            <a:spLocks noGrp="1"/>
          </p:cNvSpPr>
          <p:nvPr>
            <p:ph type="sldNum" sz="quarter" idx="4"/>
          </p:nvPr>
        </p:nvSpPr>
        <p:spPr/>
        <p:txBody>
          <a:bodyPr/>
          <a:lstStyle/>
          <a:p>
            <a:fld id="{4ADF12F3-3404-4B21-B30F-258D3BB43857}" type="slidenum">
              <a:rPr lang="en-US" smtClean="0"/>
              <a:pPr/>
              <a:t>15</a:t>
            </a:fld>
            <a:endParaRPr lang="en-US" dirty="0"/>
          </a:p>
        </p:txBody>
      </p:sp>
      <p:sp>
        <p:nvSpPr>
          <p:cNvPr id="66" name="TextBox 65"/>
          <p:cNvSpPr txBox="1"/>
          <p:nvPr/>
        </p:nvSpPr>
        <p:spPr>
          <a:xfrm>
            <a:off x="4641986" y="2115269"/>
            <a:ext cx="2229957" cy="453421"/>
          </a:xfrm>
          <a:prstGeom prst="rect">
            <a:avLst/>
          </a:prstGeom>
          <a:gradFill>
            <a:gsLst>
              <a:gs pos="0">
                <a:schemeClr val="bg2">
                  <a:lumMod val="75000"/>
                </a:schemeClr>
              </a:gs>
              <a:gs pos="100000">
                <a:schemeClr val="bg2">
                  <a:lumMod val="25000"/>
                </a:schemeClr>
              </a:gs>
            </a:gsLst>
            <a:lin ang="4200000" scaled="0"/>
          </a:gradFill>
          <a:ln w="12700">
            <a:solidFill>
              <a:schemeClr val="tx2">
                <a:lumMod val="75000"/>
              </a:schemeClr>
            </a:solid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30" algn="ctr" defTabSz="913909">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Chicago and Dublin Generation 3</a:t>
            </a:r>
          </a:p>
        </p:txBody>
      </p:sp>
      <p:sp>
        <p:nvSpPr>
          <p:cNvPr id="67" name="TextBox 66"/>
          <p:cNvSpPr txBox="1"/>
          <p:nvPr/>
        </p:nvSpPr>
        <p:spPr>
          <a:xfrm>
            <a:off x="-5355" y="2115271"/>
            <a:ext cx="2273087" cy="453421"/>
          </a:xfrm>
          <a:prstGeom prst="rect">
            <a:avLst/>
          </a:prstGeom>
          <a:gradFill>
            <a:gsLst>
              <a:gs pos="0">
                <a:schemeClr val="bg2">
                  <a:lumMod val="75000"/>
                </a:schemeClr>
              </a:gs>
              <a:gs pos="100000">
                <a:schemeClr val="bg2">
                  <a:lumMod val="25000"/>
                </a:schemeClr>
              </a:gs>
            </a:gsLst>
            <a:lin ang="4200000" scaled="0"/>
          </a:gradFill>
          <a:ln w="12700">
            <a:solidFill>
              <a:schemeClr val="tx2">
                <a:lumMod val="75000"/>
              </a:schemeClr>
            </a:solid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30" algn="ctr" defTabSz="913909">
              <a:spcBef>
                <a:spcPts val="450"/>
              </a:spcBef>
              <a:buSzPct val="80000"/>
              <a:defRPr/>
            </a:pPr>
            <a:endParaRPr lang="en-US" sz="1400" dirty="0">
              <a:solidFill>
                <a:prstClr val="white"/>
              </a:solidFill>
            </a:endParaRPr>
          </a:p>
          <a:p>
            <a:pPr marL="0" lvl="1" indent="-171230" algn="ctr" defTabSz="913909">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Data Center Co-Location      Generation 1</a:t>
            </a:r>
          </a:p>
          <a:p>
            <a:pPr marL="0" lvl="1" indent="-171230" algn="ctr" defTabSz="913909">
              <a:spcBef>
                <a:spcPts val="450"/>
              </a:spcBef>
              <a:buSzPct val="80000"/>
              <a:defRPr/>
            </a:pPr>
            <a:endParaRPr lang="en-US" sz="1400" kern="0" dirty="0">
              <a:solidFill>
                <a:prstClr val="white"/>
              </a:solidFill>
              <a:latin typeface="Segoe UI Semibold" pitchFamily="34" charset="0"/>
            </a:endParaRPr>
          </a:p>
        </p:txBody>
      </p:sp>
      <p:sp>
        <p:nvSpPr>
          <p:cNvPr id="68" name="TextBox 67"/>
          <p:cNvSpPr txBox="1"/>
          <p:nvPr/>
        </p:nvSpPr>
        <p:spPr>
          <a:xfrm>
            <a:off x="6958434" y="2114484"/>
            <a:ext cx="2209646" cy="453421"/>
          </a:xfrm>
          <a:prstGeom prst="rect">
            <a:avLst/>
          </a:prstGeom>
          <a:gradFill>
            <a:gsLst>
              <a:gs pos="0">
                <a:schemeClr val="bg2">
                  <a:lumMod val="75000"/>
                </a:schemeClr>
              </a:gs>
              <a:gs pos="100000">
                <a:schemeClr val="bg2">
                  <a:lumMod val="25000"/>
                </a:schemeClr>
              </a:gs>
            </a:gsLst>
            <a:lin ang="4200000" scaled="0"/>
          </a:gradFill>
          <a:ln w="12700">
            <a:solidFill>
              <a:schemeClr val="tx2">
                <a:lumMod val="75000"/>
              </a:schemeClr>
            </a:solid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30" algn="ctr" defTabSz="913909">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Modular Data Center Generation 4</a:t>
            </a:r>
            <a:endParaRPr lang="en-US" sz="1400" dirty="0">
              <a:solidFill>
                <a:prstClr val="white"/>
              </a:solidFill>
            </a:endParaRPr>
          </a:p>
        </p:txBody>
      </p:sp>
      <p:sp>
        <p:nvSpPr>
          <p:cNvPr id="69" name="TextBox 68"/>
          <p:cNvSpPr txBox="1"/>
          <p:nvPr/>
        </p:nvSpPr>
        <p:spPr>
          <a:xfrm>
            <a:off x="2291509" y="2115270"/>
            <a:ext cx="2319343" cy="453421"/>
          </a:xfrm>
          <a:prstGeom prst="rect">
            <a:avLst/>
          </a:prstGeom>
          <a:gradFill>
            <a:gsLst>
              <a:gs pos="0">
                <a:schemeClr val="bg2">
                  <a:lumMod val="75000"/>
                </a:schemeClr>
              </a:gs>
              <a:gs pos="100000">
                <a:schemeClr val="bg2">
                  <a:lumMod val="25000"/>
                </a:schemeClr>
              </a:gs>
            </a:gsLst>
            <a:lin ang="4200000" scaled="0"/>
          </a:gradFill>
          <a:ln w="12700">
            <a:solidFill>
              <a:schemeClr val="tx2">
                <a:lumMod val="75000"/>
              </a:schemeClr>
            </a:solid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30" algn="ctr" defTabSz="913909">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Quincy and San Antonio Generation 2</a:t>
            </a:r>
          </a:p>
        </p:txBody>
      </p:sp>
      <p:pic>
        <p:nvPicPr>
          <p:cNvPr id="70"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8757" y="2567905"/>
            <a:ext cx="2208851" cy="953979"/>
          </a:xfrm>
          <a:prstGeom prst="rect">
            <a:avLst/>
          </a:prstGeom>
          <a:solidFill>
            <a:srgbClr val="FFFFFF">
              <a:shade val="85000"/>
            </a:srgbClr>
          </a:solidFill>
          <a:ln>
            <a:noFill/>
          </a:ln>
          <a:effectLst/>
        </p:spPr>
      </p:pic>
      <p:pic>
        <p:nvPicPr>
          <p:cNvPr id="71" name="Picture 7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7380" y="2567905"/>
            <a:ext cx="2224564" cy="1014956"/>
          </a:xfrm>
          <a:prstGeom prst="rect">
            <a:avLst/>
          </a:prstGeom>
          <a:solidFill>
            <a:srgbClr val="FFFFFF">
              <a:shade val="85000"/>
            </a:srgbClr>
          </a:solidFill>
          <a:ln>
            <a:noFill/>
          </a:ln>
          <a:effectLst/>
        </p:spPr>
      </p:pic>
      <p:pic>
        <p:nvPicPr>
          <p:cNvPr id="72" name="Picture 24" descr="Data centre, Quincy by cellan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9875" y="2567905"/>
            <a:ext cx="2270977" cy="981403"/>
          </a:xfrm>
          <a:prstGeom prst="rect">
            <a:avLst/>
          </a:prstGeom>
          <a:solidFill>
            <a:srgbClr val="FFFFFF">
              <a:shade val="85000"/>
            </a:srgbClr>
          </a:solidFill>
          <a:ln>
            <a:noFill/>
          </a:ln>
          <a:effectLst/>
        </p:spPr>
      </p:pic>
      <p:pic>
        <p:nvPicPr>
          <p:cNvPr id="73" name="Picture 22" descr="tour_data_cente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567905"/>
            <a:ext cx="2232269" cy="1016093"/>
          </a:xfrm>
          <a:prstGeom prst="rect">
            <a:avLst/>
          </a:prstGeom>
          <a:solidFill>
            <a:srgbClr val="FFFFFF">
              <a:shade val="85000"/>
            </a:srgbClr>
          </a:solidFill>
          <a:ln>
            <a:noFill/>
          </a:ln>
          <a:effectLst/>
        </p:spPr>
      </p:pic>
      <p:sp>
        <p:nvSpPr>
          <p:cNvPr id="74" name="Rounded Rectangle 73"/>
          <p:cNvSpPr/>
          <p:nvPr/>
        </p:nvSpPr>
        <p:spPr bwMode="auto">
          <a:xfrm rot="10800000">
            <a:off x="19201" y="3862574"/>
            <a:ext cx="2199652" cy="1427903"/>
          </a:xfrm>
          <a:prstGeom prst="roundRect">
            <a:avLst>
              <a:gd name="adj" fmla="val 0"/>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3871"/>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75" name="Rounded Rectangle 74"/>
          <p:cNvSpPr/>
          <p:nvPr/>
        </p:nvSpPr>
        <p:spPr bwMode="auto">
          <a:xfrm rot="10800000">
            <a:off x="2309732" y="3862576"/>
            <a:ext cx="2199652" cy="1434223"/>
          </a:xfrm>
          <a:prstGeom prst="roundRect">
            <a:avLst>
              <a:gd name="adj" fmla="val 0"/>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3871"/>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76" name="Rectangle 75"/>
          <p:cNvSpPr/>
          <p:nvPr/>
        </p:nvSpPr>
        <p:spPr>
          <a:xfrm>
            <a:off x="59167" y="3862577"/>
            <a:ext cx="2119717" cy="225470"/>
          </a:xfrm>
          <a:prstGeom prst="rect">
            <a:avLst/>
          </a:prstGeom>
        </p:spPr>
        <p:txBody>
          <a:bodyPr wrap="square" lIns="68586" tIns="34294" rIns="68586" bIns="34294">
            <a:noAutofit/>
          </a:bodyPr>
          <a:lstStyle/>
          <a:p>
            <a:pPr algn="ctr">
              <a:spcBef>
                <a:spcPts val="900"/>
              </a:spcBef>
              <a:defRPr/>
            </a:pPr>
            <a:r>
              <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rPr>
              <a:t>Server</a:t>
            </a:r>
          </a:p>
        </p:txBody>
      </p:sp>
      <p:sp>
        <p:nvSpPr>
          <p:cNvPr id="77" name="Rectangle 76"/>
          <p:cNvSpPr/>
          <p:nvPr/>
        </p:nvSpPr>
        <p:spPr>
          <a:xfrm>
            <a:off x="2321536" y="3910950"/>
            <a:ext cx="2119717" cy="224028"/>
          </a:xfrm>
          <a:prstGeom prst="rect">
            <a:avLst/>
          </a:prstGeom>
        </p:spPr>
        <p:txBody>
          <a:bodyPr wrap="square" lIns="68586" tIns="34294" rIns="68586" bIns="34294">
            <a:noAutofit/>
          </a:bodyPr>
          <a:lstStyle/>
          <a:p>
            <a:pPr algn="ctr">
              <a:spcBef>
                <a:spcPts val="900"/>
              </a:spcBef>
              <a:defRPr/>
            </a:pPr>
            <a:r>
              <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rPr>
              <a:t>Rack</a:t>
            </a:r>
          </a:p>
          <a:p>
            <a:pPr algn="ctr">
              <a:spcBef>
                <a:spcPts val="900"/>
              </a:spcBef>
              <a:defRPr/>
            </a:pPr>
            <a:endPar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endParaRPr>
          </a:p>
          <a:p>
            <a:pPr algn="ctr">
              <a:spcBef>
                <a:spcPts val="900"/>
              </a:spcBef>
              <a:defRPr/>
            </a:pPr>
            <a:endPar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endParaRPr>
          </a:p>
          <a:p>
            <a:pPr algn="ctr">
              <a:spcBef>
                <a:spcPts val="900"/>
              </a:spcBef>
              <a:defRPr/>
            </a:pPr>
            <a:endPar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endParaRPr>
          </a:p>
        </p:txBody>
      </p:sp>
      <p:sp>
        <p:nvSpPr>
          <p:cNvPr id="78" name="Rectangle 77"/>
          <p:cNvSpPr/>
          <p:nvPr/>
        </p:nvSpPr>
        <p:spPr>
          <a:xfrm>
            <a:off x="6994257" y="5295880"/>
            <a:ext cx="2201991" cy="407800"/>
          </a:xfrm>
          <a:prstGeom prst="rect">
            <a:avLst/>
          </a:prstGeom>
        </p:spPr>
        <p:txBody>
          <a:bodyPr wrap="square" lIns="68574" tIns="34288" rIns="68574" bIns="34288">
            <a:spAutoFit/>
          </a:bodyPr>
          <a:lstStyle/>
          <a:p>
            <a:pPr algn="ct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Time to Market</a:t>
            </a:r>
          </a:p>
          <a:p>
            <a:pPr algn="ct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Lower TCO</a:t>
            </a:r>
          </a:p>
        </p:txBody>
      </p:sp>
      <p:pic>
        <p:nvPicPr>
          <p:cNvPr id="79" name="Picture 2" descr="http://radio.weblogs.com/0119080/images/Gallery/container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0800000" flipH="1">
            <a:off x="5260470" y="4199493"/>
            <a:ext cx="1277817" cy="884405"/>
          </a:xfrm>
          <a:prstGeom prst="rect">
            <a:avLst/>
          </a:prstGeom>
          <a:noFill/>
          <a:effectLst/>
        </p:spPr>
      </p:pic>
      <p:sp>
        <p:nvSpPr>
          <p:cNvPr id="80" name="Rectangle 79"/>
          <p:cNvSpPr/>
          <p:nvPr/>
        </p:nvSpPr>
        <p:spPr>
          <a:xfrm>
            <a:off x="5318835" y="5296801"/>
            <a:ext cx="986500" cy="407812"/>
          </a:xfrm>
          <a:prstGeom prst="rect">
            <a:avLst/>
          </a:prstGeom>
        </p:spPr>
        <p:txBody>
          <a:bodyPr wrap="none" lIns="68586" tIns="34294" rIns="68586" bIns="34294">
            <a:spAutoFit/>
          </a:bodyPr>
          <a:lstStyle/>
          <a:p>
            <a:pPr algn="ct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 Scalability &amp; </a:t>
            </a:r>
            <a:b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b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Sustainability</a:t>
            </a:r>
          </a:p>
        </p:txBody>
      </p:sp>
      <p:pic>
        <p:nvPicPr>
          <p:cNvPr id="81"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97646" y="4199493"/>
            <a:ext cx="422656" cy="742041"/>
          </a:xfrm>
          <a:prstGeom prst="rect">
            <a:avLst/>
          </a:prstGeom>
          <a:noFill/>
          <a:ln w="9525">
            <a:noFill/>
            <a:miter lim="800000"/>
            <a:headEnd/>
            <a:tailEnd/>
          </a:ln>
          <a:effectLst/>
        </p:spPr>
      </p:pic>
      <p:sp>
        <p:nvSpPr>
          <p:cNvPr id="82" name="Text Box 17"/>
          <p:cNvSpPr txBox="1">
            <a:spLocks noChangeArrowheads="1"/>
          </p:cNvSpPr>
          <p:nvPr/>
        </p:nvSpPr>
        <p:spPr bwMode="auto">
          <a:xfrm>
            <a:off x="2688109" y="5373745"/>
            <a:ext cx="1512385" cy="407800"/>
          </a:xfrm>
          <a:prstGeom prst="rect">
            <a:avLst/>
          </a:prstGeom>
          <a:noFill/>
          <a:ln w="9525">
            <a:noFill/>
            <a:miter lim="800000"/>
            <a:headEnd/>
            <a:tailEnd/>
          </a:ln>
        </p:spPr>
        <p:txBody>
          <a:bodyPr wrap="square" lIns="68574" tIns="34288" rIns="68574" bIns="34288">
            <a:spAutoFit/>
          </a:bodyPr>
          <a:lstStyle/>
          <a:p>
            <a:pPr algn="ct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Density &amp; Deployment</a:t>
            </a:r>
          </a:p>
        </p:txBody>
      </p:sp>
      <p:pic>
        <p:nvPicPr>
          <p:cNvPr id="83" name="Picture 2" descr="C:\Users\Staceybr\AppData\Local\Microsoft\Windows\Temporary Internet Files\Content.IE5\SII3DVBC\MCj04352420000[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818509" y="4150549"/>
            <a:ext cx="714551" cy="1088813"/>
          </a:xfrm>
          <a:prstGeom prst="rect">
            <a:avLst/>
          </a:prstGeom>
          <a:noFill/>
          <a:effectLst/>
        </p:spPr>
      </p:pic>
      <p:sp>
        <p:nvSpPr>
          <p:cNvPr id="84" name="Rectangle 83"/>
          <p:cNvSpPr/>
          <p:nvPr/>
        </p:nvSpPr>
        <p:spPr>
          <a:xfrm>
            <a:off x="837664" y="5373745"/>
            <a:ext cx="710784" cy="253924"/>
          </a:xfrm>
          <a:prstGeom prst="rect">
            <a:avLst/>
          </a:prstGeom>
        </p:spPr>
        <p:txBody>
          <a:bodyPr wrap="none" lIns="68586" tIns="34294" rIns="68586" bIns="34294">
            <a:spAutoFit/>
          </a:bodyPr>
          <a:lstStyle/>
          <a:p>
            <a:pPr algn="ctr"/>
            <a:r>
              <a:rPr lang="en-US" sz="1200" b="1" dirty="0">
                <a:solidFill>
                  <a:prstClr val="white"/>
                </a:solidFill>
                <a:latin typeface="Segoe UI" pitchFamily="34" charset="0"/>
                <a:ea typeface="Segoe UI" pitchFamily="34" charset="0"/>
                <a:cs typeface="Segoe UI" pitchFamily="34" charset="0"/>
              </a:rPr>
              <a:t> </a:t>
            </a:r>
            <a:r>
              <a:rPr lang="en-US" sz="1100" dirty="0">
                <a:gradFill>
                  <a:gsLst>
                    <a:gs pos="0">
                      <a:prstClr val="black">
                        <a:lumMod val="75000"/>
                        <a:lumOff val="25000"/>
                      </a:prstClr>
                    </a:gs>
                    <a:gs pos="86000">
                      <a:prstClr val="black">
                        <a:lumMod val="75000"/>
                        <a:lumOff val="25000"/>
                      </a:prstClr>
                    </a:gs>
                  </a:gsLst>
                  <a:lin ang="5400000" scaled="0"/>
                </a:gradFill>
                <a:latin typeface="Segoe UI" pitchFamily="34" charset="0"/>
                <a:ea typeface="Segoe UI" pitchFamily="34" charset="0"/>
                <a:cs typeface="Segoe UI" pitchFamily="34" charset="0"/>
              </a:rPr>
              <a:t>Capacity</a:t>
            </a:r>
          </a:p>
        </p:txBody>
      </p:sp>
      <p:sp>
        <p:nvSpPr>
          <p:cNvPr id="86" name="Rectangle 85"/>
          <p:cNvSpPr/>
          <p:nvPr/>
        </p:nvSpPr>
        <p:spPr>
          <a:xfrm>
            <a:off x="2317846" y="3016627"/>
            <a:ext cx="1781944" cy="638636"/>
          </a:xfrm>
          <a:prstGeom prst="rect">
            <a:avLst/>
          </a:prstGeom>
        </p:spPr>
        <p:txBody>
          <a:bodyPr wrap="square">
            <a:spAutoFit/>
          </a:bodyPr>
          <a:lstStyle/>
          <a:p>
            <a:pPr algn="ctr">
              <a:spcBef>
                <a:spcPts val="900"/>
              </a:spcBef>
              <a:defRPr/>
            </a:pPr>
            <a:endParaRPr lang="en-US"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endParaRPr>
          </a:p>
          <a:p>
            <a:pPr algn="ctr">
              <a:spcBef>
                <a:spcPts val="900"/>
              </a:spcBef>
              <a:defRPr/>
            </a:pPr>
            <a:endParaRPr lang="en-US"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endParaRPr>
          </a:p>
        </p:txBody>
      </p:sp>
      <p:sp>
        <p:nvSpPr>
          <p:cNvPr id="87" name="Rounded Rectangle 86"/>
          <p:cNvSpPr/>
          <p:nvPr/>
        </p:nvSpPr>
        <p:spPr bwMode="auto">
          <a:xfrm rot="10800000">
            <a:off x="4716577" y="3862577"/>
            <a:ext cx="2199652" cy="1434224"/>
          </a:xfrm>
          <a:prstGeom prst="roundRect">
            <a:avLst>
              <a:gd name="adj" fmla="val 0"/>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3871"/>
            <a:endParaRPr lang="en-US" dirty="0">
              <a:solidFill>
                <a:srgbClr val="FFFFFF"/>
              </a:solidFill>
              <a:effectLst>
                <a:outerShdw blurRad="38100" dist="38100" dir="2700000" algn="tl">
                  <a:srgbClr val="000000">
                    <a:alpha val="43137"/>
                  </a:srgbClr>
                </a:outerShdw>
              </a:effectLst>
              <a:latin typeface="Segoe" pitchFamily="34" charset="0"/>
            </a:endParaRPr>
          </a:p>
        </p:txBody>
      </p:sp>
      <p:pic>
        <p:nvPicPr>
          <p:cNvPr id="88" name="Picture 2" descr="http://radio.weblogs.com/0119080/images/Gallery/container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0800000" flipH="1">
            <a:off x="5260470" y="4166836"/>
            <a:ext cx="1277817" cy="1061852"/>
          </a:xfrm>
          <a:prstGeom prst="rect">
            <a:avLst/>
          </a:prstGeom>
          <a:noFill/>
          <a:effectLst/>
        </p:spPr>
      </p:pic>
      <p:sp>
        <p:nvSpPr>
          <p:cNvPr id="89" name="Rectangle 88"/>
          <p:cNvSpPr/>
          <p:nvPr/>
        </p:nvSpPr>
        <p:spPr>
          <a:xfrm>
            <a:off x="4752227" y="3910950"/>
            <a:ext cx="2119717" cy="180360"/>
          </a:xfrm>
          <a:prstGeom prst="rect">
            <a:avLst/>
          </a:prstGeom>
        </p:spPr>
        <p:txBody>
          <a:bodyPr wrap="square" lIns="68586" tIns="34294" rIns="68586" bIns="34294">
            <a:noAutofit/>
          </a:bodyPr>
          <a:lstStyle/>
          <a:p>
            <a:pPr algn="ctr">
              <a:spcBef>
                <a:spcPts val="900"/>
              </a:spcBef>
              <a:defRPr/>
            </a:pPr>
            <a:r>
              <a:rPr lang="en-US" sz="1200" dirty="0">
                <a:gradFill>
                  <a:gsLst>
                    <a:gs pos="0">
                      <a:prstClr val="black">
                        <a:lumMod val="75000"/>
                        <a:lumOff val="25000"/>
                      </a:prstClr>
                    </a:gs>
                    <a:gs pos="86000">
                      <a:prstClr val="black">
                        <a:lumMod val="75000"/>
                        <a:lumOff val="25000"/>
                      </a:prstClr>
                    </a:gs>
                  </a:gsLst>
                  <a:lin ang="5400000" scaled="0"/>
                </a:gradFill>
                <a:latin typeface="Segoe UI Semibold" pitchFamily="34" charset="0"/>
                <a:ea typeface="Segoe UI" pitchFamily="34" charset="0"/>
                <a:cs typeface="Segoe UI" pitchFamily="34" charset="0"/>
              </a:rPr>
              <a:t>Containers</a:t>
            </a:r>
          </a:p>
        </p:txBody>
      </p:sp>
      <p:sp>
        <p:nvSpPr>
          <p:cNvPr id="90" name="Rounded Rectangle 89"/>
          <p:cNvSpPr/>
          <p:nvPr/>
        </p:nvSpPr>
        <p:spPr bwMode="auto">
          <a:xfrm rot="10800000">
            <a:off x="6994257" y="3862575"/>
            <a:ext cx="2148120" cy="1434225"/>
          </a:xfrm>
          <a:prstGeom prst="roundRect">
            <a:avLst>
              <a:gd name="adj" fmla="val 0"/>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16" tIns="45708" rIns="91416" bIns="45708" numCol="1" rtlCol="0" anchor="ctr" anchorCtr="0" compatLnSpc="1">
            <a:prstTxWarp prst="textNoShape">
              <a:avLst/>
            </a:prstTxWarp>
          </a:bodyPr>
          <a:lstStyle/>
          <a:p>
            <a:pPr algn="ctr" defTabSz="913871"/>
            <a:endParaRPr lang="en-US" dirty="0">
              <a:solidFill>
                <a:srgbClr val="FFFFFF"/>
              </a:solidFill>
              <a:effectLst>
                <a:outerShdw blurRad="38100" dist="38100" dir="2700000" algn="tl">
                  <a:srgbClr val="000000">
                    <a:alpha val="43137"/>
                  </a:srgbClr>
                </a:outerShdw>
              </a:effectLst>
              <a:latin typeface="Segoe" pitchFamily="34" charset="0"/>
            </a:endParaRPr>
          </a:p>
        </p:txBody>
      </p:sp>
      <p:pic>
        <p:nvPicPr>
          <p:cNvPr id="91" name="Picture 90"/>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2477" b="100000" l="668" r="98378">
                        <a14:foregroundMark x1="22615" y1="33768" x2="22805" y2="33768"/>
                        <a14:foregroundMark x1="56679" y1="9648" x2="56870" y2="9648"/>
                        <a14:foregroundMark x1="53912" y1="11082" x2="54103" y2="11082"/>
                        <a14:foregroundMark x1="58206" y1="8344" x2="58397" y2="8344"/>
                        <a14:foregroundMark x1="78435" y1="14472" x2="78626" y2="14472"/>
                        <a14:foregroundMark x1="83206" y1="18644" x2="83397" y2="18644"/>
                        <a14:foregroundMark x1="89790" y1="23859" x2="89981" y2="23859"/>
                        <a14:foregroundMark x1="71660" y1="7953" x2="71851" y2="7953"/>
                        <a14:foregroundMark x1="3721" y1="48110" x2="65458" y2="3520"/>
                        <a14:foregroundMark x1="66031" y1="3520" x2="90744" y2="24902"/>
                        <a14:foregroundMark x1="90744" y1="25684" x2="96851" y2="87484"/>
                        <a14:backgroundMark x1="95992" y1="62842" x2="96183" y2="62842"/>
                        <a14:backgroundMark x1="95992" y1="50717" x2="96183" y2="50717"/>
                        <a14:backgroundMark x1="96374" y1="73924" x2="96565" y2="73924"/>
                        <a14:backgroundMark x1="97042" y1="77314" x2="97233" y2="77314"/>
                        <a14:backgroundMark x1="96851" y1="67797" x2="97901" y2="86050"/>
                        <a14:backgroundMark x1="74415" y1="99401" x2="97953" y2="94411"/>
                        <a14:backgroundMark x1="97368" y1="87226" x2="95322" y2="67265"/>
                      </a14:backgroundRemoval>
                    </a14:imgEffect>
                  </a14:imgLayer>
                </a14:imgProps>
              </a:ext>
              <a:ext uri="{28A0092B-C50C-407E-A947-70E740481C1C}">
                <a14:useLocalDpi xmlns:a14="http://schemas.microsoft.com/office/drawing/2010/main"/>
              </a:ext>
            </a:extLst>
          </a:blip>
          <a:srcRect/>
          <a:stretch>
            <a:fillRect/>
          </a:stretch>
        </p:blipFill>
        <p:spPr bwMode="auto">
          <a:xfrm>
            <a:off x="7180149" y="4347174"/>
            <a:ext cx="1793307" cy="594360"/>
          </a:xfrm>
          <a:prstGeom prst="rect">
            <a:avLst/>
          </a:prstGeom>
          <a:ln>
            <a:noFill/>
          </a:ln>
          <a:effectLst/>
          <a:extLst/>
        </p:spPr>
      </p:pic>
      <p:sp>
        <p:nvSpPr>
          <p:cNvPr id="92" name="Rectangle 91"/>
          <p:cNvSpPr/>
          <p:nvPr/>
        </p:nvSpPr>
        <p:spPr>
          <a:xfrm>
            <a:off x="7106229" y="3891715"/>
            <a:ext cx="703706" cy="646331"/>
          </a:xfrm>
          <a:prstGeom prst="rect">
            <a:avLst/>
          </a:prstGeom>
        </p:spPr>
        <p:txBody>
          <a:bodyPr wrap="square">
            <a:spAutoFit/>
          </a:bodyPr>
          <a:lstStyle/>
          <a:p>
            <a:r>
              <a:rPr lang="en-IE" dirty="0">
                <a:solidFill>
                  <a:prstClr val="black"/>
                </a:solidFill>
              </a:rPr>
              <a:t>IT PAC</a:t>
            </a:r>
          </a:p>
        </p:txBody>
      </p:sp>
      <p:grpSp>
        <p:nvGrpSpPr>
          <p:cNvPr id="93" name="Group 173"/>
          <p:cNvGrpSpPr/>
          <p:nvPr/>
        </p:nvGrpSpPr>
        <p:grpSpPr>
          <a:xfrm>
            <a:off x="0" y="3493420"/>
            <a:ext cx="9061882" cy="295741"/>
            <a:chOff x="0" y="3450769"/>
            <a:chExt cx="12207506" cy="276998"/>
          </a:xfrm>
        </p:grpSpPr>
        <p:cxnSp>
          <p:nvCxnSpPr>
            <p:cNvPr id="94" name="Straight Arrow Connector 93"/>
            <p:cNvCxnSpPr/>
            <p:nvPr/>
          </p:nvCxnSpPr>
          <p:spPr>
            <a:xfrm>
              <a:off x="0" y="3625941"/>
              <a:ext cx="12207506" cy="0"/>
            </a:xfrm>
            <a:prstGeom prst="straightConnector1">
              <a:avLst/>
            </a:prstGeom>
            <a:ln w="254000">
              <a:solidFill>
                <a:schemeClr val="accent6">
                  <a:lumMod val="75000"/>
                </a:schemeClr>
              </a:solidFill>
              <a:tailEnd type="stealth" w="med" len="sm"/>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50627" y="3450769"/>
              <a:ext cx="2427810" cy="276998"/>
            </a:xfrm>
            <a:prstGeom prst="rect">
              <a:avLst/>
            </a:prstGeom>
          </p:spPr>
          <p:txBody>
            <a:bodyPr wrap="none">
              <a:spAutoFit/>
            </a:bodyPr>
            <a:lstStyle/>
            <a:p>
              <a:pPr marL="0" lvl="1" indent="-171230" defTabSz="913909">
                <a:spcBef>
                  <a:spcPts val="450"/>
                </a:spcBef>
                <a:buSzPct val="80000"/>
                <a:defRPr/>
              </a:pPr>
              <a:r>
                <a:rPr lang="en-US" sz="1200" kern="0" dirty="0">
                  <a:gradFill>
                    <a:gsLst>
                      <a:gs pos="0">
                        <a:sysClr val="window" lastClr="FFFFFF"/>
                      </a:gs>
                      <a:gs pos="100000">
                        <a:sysClr val="window" lastClr="FFFFFF"/>
                      </a:gs>
                    </a:gsLst>
                    <a:lin ang="5400000" scaled="0"/>
                  </a:gradFill>
                  <a:latin typeface="Segoe UI Semibold" pitchFamily="34" charset="0"/>
                </a:rPr>
                <a:t> Deployment Scale Unit</a:t>
              </a:r>
            </a:p>
          </p:txBody>
        </p:sp>
      </p:grpSp>
      <p:sp>
        <p:nvSpPr>
          <p:cNvPr id="3" name="Text Placeholder 2"/>
          <p:cNvSpPr>
            <a:spLocks noGrp="1"/>
          </p:cNvSpPr>
          <p:nvPr>
            <p:ph type="body" sz="quarter" idx="11"/>
          </p:nvPr>
        </p:nvSpPr>
        <p:spPr>
          <a:xfrm>
            <a:off x="2187498" y="5803411"/>
            <a:ext cx="2486025" cy="166199"/>
          </a:xfrm>
        </p:spPr>
        <p:txBody>
          <a:bodyPr/>
          <a:lstStyle/>
          <a:p>
            <a:r>
              <a:rPr lang="en-GB" dirty="0">
                <a:hlinkClick r:id="rId12"/>
              </a:rPr>
              <a:t>http://youtu.be/nIliMskAHro</a:t>
            </a:r>
            <a:r>
              <a:rPr lang="en-GB" dirty="0"/>
              <a:t> </a:t>
            </a:r>
          </a:p>
        </p:txBody>
      </p:sp>
      <p:sp>
        <p:nvSpPr>
          <p:cNvPr id="6" name="Rectangle 5"/>
          <p:cNvSpPr/>
          <p:nvPr/>
        </p:nvSpPr>
        <p:spPr bwMode="auto">
          <a:xfrm>
            <a:off x="-5355" y="1524000"/>
            <a:ext cx="6963789" cy="44958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a:gradFill>
                <a:gsLst>
                  <a:gs pos="0">
                    <a:srgbClr val="FFFFFF"/>
                  </a:gs>
                  <a:gs pos="100000">
                    <a:srgbClr val="FFFFFF"/>
                  </a:gs>
                </a:gsLst>
                <a:lin ang="5400000" scaled="0"/>
              </a:gradFill>
            </a:endParaRPr>
          </a:p>
        </p:txBody>
      </p:sp>
      <p:pic>
        <p:nvPicPr>
          <p:cNvPr id="35" name="nIliMskAHro?version=3&amp;hl=en_GB"/>
          <p:cNvPicPr>
            <a:picLocks noRot="1" noChangeAspect="1"/>
          </p:cNvPicPr>
          <p:nvPr>
            <a:videoFile r:link="rId1"/>
          </p:nvPr>
        </p:nvPicPr>
        <p:blipFill>
          <a:blip r:embed="rId13"/>
          <a:stretch>
            <a:fillRect/>
          </a:stretch>
        </p:blipFill>
        <p:spPr>
          <a:xfrm>
            <a:off x="825933" y="1730469"/>
            <a:ext cx="5298859" cy="3974144"/>
          </a:xfrm>
          <a:prstGeom prst="rect">
            <a:avLst/>
          </a:prstGeom>
        </p:spPr>
      </p:pic>
      <p:sp>
        <p:nvSpPr>
          <p:cNvPr id="4" name="Rectangle 3"/>
          <p:cNvSpPr/>
          <p:nvPr/>
        </p:nvSpPr>
        <p:spPr>
          <a:xfrm>
            <a:off x="1672102" y="5881300"/>
            <a:ext cx="3474909" cy="276999"/>
          </a:xfrm>
          <a:prstGeom prst="rect">
            <a:avLst/>
          </a:prstGeom>
        </p:spPr>
        <p:txBody>
          <a:bodyPr wrap="square">
            <a:spAutoFit/>
          </a:bodyPr>
          <a:lstStyle/>
          <a:p>
            <a:r>
              <a:rPr lang="en-GB" sz="1200" dirty="0">
                <a:hlinkClick r:id="rId14"/>
              </a:rPr>
              <a:t>http://www.youtube.com/watch?v=nIliMskAHro</a:t>
            </a:r>
            <a:r>
              <a:rPr lang="en-GB" sz="1200" dirty="0"/>
              <a:t> </a:t>
            </a:r>
          </a:p>
        </p:txBody>
      </p:sp>
    </p:spTree>
    <p:extLst>
      <p:ext uri="{BB962C8B-B14F-4D97-AF65-F5344CB8AC3E}">
        <p14:creationId xmlns:p14="http://schemas.microsoft.com/office/powerpoint/2010/main" val="210578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218795"/>
          </a:xfrm>
        </p:spPr>
        <p:txBody>
          <a:bodyPr/>
          <a:lstStyle/>
          <a:p>
            <a:r>
              <a:rPr lang="en-US" dirty="0"/>
              <a:t>DCs </a:t>
            </a:r>
            <a:r>
              <a:rPr lang="en-US" dirty="0" err="1"/>
              <a:t>vs</a:t>
            </a:r>
            <a:r>
              <a:rPr lang="en-US" dirty="0"/>
              <a:t> Grids, Clusters and Supercomputer Apps</a:t>
            </a:r>
            <a:endParaRPr lang="en-GB" dirty="0"/>
          </a:p>
        </p:txBody>
      </p:sp>
      <p:sp>
        <p:nvSpPr>
          <p:cNvPr id="3" name="Text Placeholder 2"/>
          <p:cNvSpPr>
            <a:spLocks noGrp="1"/>
          </p:cNvSpPr>
          <p:nvPr>
            <p:ph type="body" sz="quarter" idx="10"/>
          </p:nvPr>
        </p:nvSpPr>
        <p:spPr>
          <a:xfrm>
            <a:off x="381000" y="1676400"/>
            <a:ext cx="8363938" cy="3173176"/>
          </a:xfrm>
        </p:spPr>
        <p:txBody>
          <a:bodyPr/>
          <a:lstStyle/>
          <a:p>
            <a:r>
              <a:rPr lang="en-US" sz="1800" dirty="0">
                <a:solidFill>
                  <a:schemeClr val="tx1"/>
                </a:solidFill>
              </a:rPr>
              <a:t>Supercomputers</a:t>
            </a:r>
          </a:p>
          <a:p>
            <a:pPr marL="641807" lvl="2" indent="0">
              <a:buNone/>
            </a:pPr>
            <a:r>
              <a:rPr lang="en-US" sz="1800" dirty="0">
                <a:solidFill>
                  <a:schemeClr val="tx1"/>
                </a:solidFill>
              </a:rPr>
              <a:t>- High parallel, tightly synchronized MPI simulations</a:t>
            </a:r>
          </a:p>
          <a:p>
            <a:r>
              <a:rPr lang="en-US" sz="1800" dirty="0">
                <a:solidFill>
                  <a:schemeClr val="tx1"/>
                </a:solidFill>
              </a:rPr>
              <a:t>Clusters</a:t>
            </a:r>
          </a:p>
          <a:p>
            <a:pPr marL="641807" lvl="2" indent="0">
              <a:buNone/>
            </a:pPr>
            <a:r>
              <a:rPr lang="en-US" sz="1800" dirty="0">
                <a:solidFill>
                  <a:schemeClr val="tx1"/>
                </a:solidFill>
              </a:rPr>
              <a:t>- Gross grain parallelism, single administrative domains</a:t>
            </a:r>
          </a:p>
          <a:p>
            <a:r>
              <a:rPr lang="en-US" sz="1800" dirty="0">
                <a:solidFill>
                  <a:schemeClr val="tx1"/>
                </a:solidFill>
              </a:rPr>
              <a:t>Grids</a:t>
            </a:r>
          </a:p>
          <a:p>
            <a:pPr marL="641807" lvl="2" indent="0">
              <a:buNone/>
            </a:pPr>
            <a:r>
              <a:rPr lang="en-US" sz="1800" dirty="0">
                <a:solidFill>
                  <a:schemeClr val="tx1"/>
                </a:solidFill>
              </a:rPr>
              <a:t>- Job parallelism, throughput computing, heterogeneous administrative domains</a:t>
            </a:r>
          </a:p>
          <a:p>
            <a:r>
              <a:rPr lang="en-US" sz="1800" dirty="0">
                <a:solidFill>
                  <a:schemeClr val="tx1"/>
                </a:solidFill>
              </a:rPr>
              <a:t>Cloud</a:t>
            </a:r>
          </a:p>
          <a:p>
            <a:pPr marL="641807" lvl="2" indent="0">
              <a:buNone/>
            </a:pPr>
            <a:r>
              <a:rPr lang="en-US" sz="1800" dirty="0">
                <a:solidFill>
                  <a:schemeClr val="tx1"/>
                </a:solidFill>
              </a:rPr>
              <a:t>- Scalable, parallel, resilient web services </a:t>
            </a:r>
          </a:p>
          <a:p>
            <a:endParaRPr lang="en-GB" dirty="0"/>
          </a:p>
        </p:txBody>
      </p:sp>
      <p:sp>
        <p:nvSpPr>
          <p:cNvPr id="5" name="Slide Number Placeholder 4"/>
          <p:cNvSpPr>
            <a:spLocks noGrp="1"/>
          </p:cNvSpPr>
          <p:nvPr>
            <p:ph type="sldNum" sz="quarter" idx="4"/>
          </p:nvPr>
        </p:nvSpPr>
        <p:spPr/>
        <p:txBody>
          <a:bodyPr/>
          <a:lstStyle/>
          <a:p>
            <a:fld id="{4ADF12F3-3404-4B21-B30F-258D3BB43857}" type="slidenum">
              <a:rPr lang="en-US" smtClean="0"/>
              <a:pPr/>
              <a:t>16</a:t>
            </a:fld>
            <a:endParaRPr lang="en-US" dirty="0"/>
          </a:p>
        </p:txBody>
      </p:sp>
      <p:cxnSp>
        <p:nvCxnSpPr>
          <p:cNvPr id="6" name="Straight Arrow Connector 5"/>
          <p:cNvCxnSpPr/>
          <p:nvPr/>
        </p:nvCxnSpPr>
        <p:spPr>
          <a:xfrm>
            <a:off x="881217" y="4753394"/>
            <a:ext cx="7439025" cy="38100"/>
          </a:xfrm>
          <a:prstGeom prst="straightConnector1">
            <a:avLst/>
          </a:prstGeom>
          <a:ln>
            <a:solidFill>
              <a:schemeClr val="accent3"/>
            </a:solidFill>
            <a:headEnd type="arrow" w="med" len="med"/>
            <a:tailEnd type="arrow" w="med" len="med"/>
          </a:ln>
        </p:spPr>
        <p:style>
          <a:lnRef idx="3">
            <a:schemeClr val="accent4"/>
          </a:lnRef>
          <a:fillRef idx="0">
            <a:schemeClr val="accent4"/>
          </a:fillRef>
          <a:effectRef idx="2">
            <a:schemeClr val="accent4"/>
          </a:effectRef>
          <a:fontRef idx="minor">
            <a:schemeClr val="tx1"/>
          </a:fontRef>
        </p:style>
      </p:cxnSp>
      <p:sp>
        <p:nvSpPr>
          <p:cNvPr id="7" name="TextBox 6"/>
          <p:cNvSpPr txBox="1"/>
          <p:nvPr/>
        </p:nvSpPr>
        <p:spPr>
          <a:xfrm>
            <a:off x="6265159" y="4454573"/>
            <a:ext cx="1875770" cy="276999"/>
          </a:xfrm>
          <a:prstGeom prst="rect">
            <a:avLst/>
          </a:prstGeom>
          <a:noFill/>
        </p:spPr>
        <p:txBody>
          <a:bodyPr wrap="none" rtlCol="0">
            <a:spAutoFit/>
          </a:bodyPr>
          <a:lstStyle/>
          <a:p>
            <a:r>
              <a:rPr lang="en-US" sz="1200" dirty="0">
                <a:solidFill>
                  <a:prstClr val="black"/>
                </a:solidFill>
              </a:rPr>
              <a:t>Data Center based Cloud</a:t>
            </a:r>
          </a:p>
        </p:txBody>
      </p:sp>
      <p:sp>
        <p:nvSpPr>
          <p:cNvPr id="8" name="Rectangle 7"/>
          <p:cNvSpPr/>
          <p:nvPr/>
        </p:nvSpPr>
        <p:spPr>
          <a:xfrm>
            <a:off x="1300479" y="4454573"/>
            <a:ext cx="1622275" cy="276999"/>
          </a:xfrm>
          <a:prstGeom prst="rect">
            <a:avLst/>
          </a:prstGeom>
        </p:spPr>
        <p:txBody>
          <a:bodyPr wrap="square">
            <a:spAutoFit/>
          </a:bodyPr>
          <a:lstStyle/>
          <a:p>
            <a:r>
              <a:rPr lang="en-US" sz="1200" dirty="0">
                <a:solidFill>
                  <a:prstClr val="black"/>
                </a:solidFill>
              </a:rPr>
              <a:t>HPC Supercomputer</a:t>
            </a:r>
          </a:p>
        </p:txBody>
      </p:sp>
      <p:grpSp>
        <p:nvGrpSpPr>
          <p:cNvPr id="9" name="Group 56"/>
          <p:cNvGrpSpPr/>
          <p:nvPr/>
        </p:nvGrpSpPr>
        <p:grpSpPr>
          <a:xfrm>
            <a:off x="1199459" y="5679079"/>
            <a:ext cx="838138" cy="426238"/>
            <a:chOff x="1339702" y="3317358"/>
            <a:chExt cx="1940755" cy="1685085"/>
          </a:xfrm>
        </p:grpSpPr>
        <p:sp>
          <p:nvSpPr>
            <p:cNvPr id="10" name="Oval 9"/>
            <p:cNvSpPr/>
            <p:nvPr/>
          </p:nvSpPr>
          <p:spPr bwMode="auto">
            <a:xfrm>
              <a:off x="1339702" y="3317358"/>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11" name="Straight Connector 10"/>
            <p:cNvCxnSpPr>
              <a:stCxn id="10" idx="6"/>
            </p:cNvCxnSpPr>
            <p:nvPr/>
          </p:nvCxnSpPr>
          <p:spPr>
            <a:xfrm>
              <a:off x="1573619" y="3450265"/>
              <a:ext cx="374451" cy="85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1303375" y="3727598"/>
              <a:ext cx="299484" cy="7087"/>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bwMode="auto">
            <a:xfrm>
              <a:off x="1921456" y="3326640"/>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14" name="Straight Connector 13"/>
            <p:cNvCxnSpPr>
              <a:stCxn id="13" idx="6"/>
            </p:cNvCxnSpPr>
            <p:nvPr/>
          </p:nvCxnSpPr>
          <p:spPr>
            <a:xfrm>
              <a:off x="2155373" y="3459547"/>
              <a:ext cx="374451" cy="85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1885129" y="3736880"/>
              <a:ext cx="299484" cy="7087"/>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 15"/>
            <p:cNvSpPr/>
            <p:nvPr/>
          </p:nvSpPr>
          <p:spPr bwMode="auto">
            <a:xfrm>
              <a:off x="2454173" y="3326640"/>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17" name="Straight Connector 16"/>
            <p:cNvCxnSpPr>
              <a:stCxn id="16" idx="6"/>
            </p:cNvCxnSpPr>
            <p:nvPr/>
          </p:nvCxnSpPr>
          <p:spPr>
            <a:xfrm>
              <a:off x="2688090" y="3459547"/>
              <a:ext cx="374451" cy="85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2417846" y="3736880"/>
              <a:ext cx="299484" cy="7087"/>
            </a:xfrm>
            <a:prstGeom prst="line">
              <a:avLst/>
            </a:prstGeom>
          </p:spPr>
          <p:style>
            <a:lnRef idx="2">
              <a:schemeClr val="accent1"/>
            </a:lnRef>
            <a:fillRef idx="0">
              <a:schemeClr val="accent1"/>
            </a:fillRef>
            <a:effectRef idx="1">
              <a:schemeClr val="accent1"/>
            </a:effectRef>
            <a:fontRef idx="minor">
              <a:schemeClr val="tx1"/>
            </a:fontRef>
          </p:style>
        </p:cxnSp>
        <p:sp>
          <p:nvSpPr>
            <p:cNvPr id="19" name="Oval 18"/>
            <p:cNvSpPr/>
            <p:nvPr/>
          </p:nvSpPr>
          <p:spPr bwMode="auto">
            <a:xfrm>
              <a:off x="3035927" y="3335922"/>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20" name="Straight Connector 19"/>
            <p:cNvCxnSpPr/>
            <p:nvPr/>
          </p:nvCxnSpPr>
          <p:spPr>
            <a:xfrm rot="16200000" flipH="1">
              <a:off x="2999600" y="3746162"/>
              <a:ext cx="299484" cy="7087"/>
            </a:xfrm>
            <a:prstGeom prst="line">
              <a:avLst/>
            </a:prstGeom>
          </p:spPr>
          <p:style>
            <a:lnRef idx="2">
              <a:schemeClr val="accent1"/>
            </a:lnRef>
            <a:fillRef idx="0">
              <a:schemeClr val="accent1"/>
            </a:fillRef>
            <a:effectRef idx="1">
              <a:schemeClr val="accent1"/>
            </a:effectRef>
            <a:fontRef idx="minor">
              <a:schemeClr val="tx1"/>
            </a:fontRef>
          </p:style>
        </p:cxnSp>
        <p:grpSp>
          <p:nvGrpSpPr>
            <p:cNvPr id="21" name="Group 23"/>
            <p:cNvGrpSpPr/>
            <p:nvPr/>
          </p:nvGrpSpPr>
          <p:grpSpPr>
            <a:xfrm>
              <a:off x="1348984" y="3803700"/>
              <a:ext cx="608368" cy="563526"/>
              <a:chOff x="1339702" y="3317358"/>
              <a:chExt cx="608368" cy="563526"/>
            </a:xfrm>
          </p:grpSpPr>
          <p:sp>
            <p:nvSpPr>
              <p:cNvPr id="51" name="Oval 50"/>
              <p:cNvSpPr/>
              <p:nvPr/>
            </p:nvSpPr>
            <p:spPr bwMode="auto">
              <a:xfrm>
                <a:off x="1339702" y="3317358"/>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52" name="Straight Connector 51"/>
              <p:cNvCxnSpPr>
                <a:stCxn id="51" idx="6"/>
              </p:cNvCxnSpPr>
              <p:nvPr/>
            </p:nvCxnSpPr>
            <p:spPr>
              <a:xfrm>
                <a:off x="1573619" y="3450265"/>
                <a:ext cx="374451" cy="8552"/>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flipH="1">
                <a:off x="1303375" y="3727598"/>
                <a:ext cx="299484" cy="708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2" name="Group 27"/>
            <p:cNvGrpSpPr/>
            <p:nvPr/>
          </p:nvGrpSpPr>
          <p:grpSpPr>
            <a:xfrm>
              <a:off x="1930738" y="3812982"/>
              <a:ext cx="608368" cy="563526"/>
              <a:chOff x="1339702" y="3317358"/>
              <a:chExt cx="608368" cy="563526"/>
            </a:xfrm>
          </p:grpSpPr>
          <p:sp>
            <p:nvSpPr>
              <p:cNvPr id="48" name="Oval 47"/>
              <p:cNvSpPr/>
              <p:nvPr/>
            </p:nvSpPr>
            <p:spPr bwMode="auto">
              <a:xfrm>
                <a:off x="1339702" y="3317358"/>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49" name="Straight Connector 48"/>
              <p:cNvCxnSpPr>
                <a:stCxn id="48" idx="6"/>
              </p:cNvCxnSpPr>
              <p:nvPr/>
            </p:nvCxnSpPr>
            <p:spPr>
              <a:xfrm>
                <a:off x="1573619" y="3450265"/>
                <a:ext cx="374451" cy="8552"/>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1303375" y="3727598"/>
                <a:ext cx="299484" cy="70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23" name="Oval 22"/>
            <p:cNvSpPr/>
            <p:nvPr/>
          </p:nvSpPr>
          <p:spPr bwMode="auto">
            <a:xfrm>
              <a:off x="2463455" y="3812982"/>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24" name="Straight Connector 23"/>
            <p:cNvCxnSpPr>
              <a:stCxn id="23" idx="6"/>
            </p:cNvCxnSpPr>
            <p:nvPr/>
          </p:nvCxnSpPr>
          <p:spPr>
            <a:xfrm>
              <a:off x="2697372" y="3945889"/>
              <a:ext cx="374451" cy="855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2427128" y="4223222"/>
              <a:ext cx="299484" cy="7087"/>
            </a:xfrm>
            <a:prstGeom prst="line">
              <a:avLst/>
            </a:prstGeom>
          </p:spPr>
          <p:style>
            <a:lnRef idx="2">
              <a:schemeClr val="accent1"/>
            </a:lnRef>
            <a:fillRef idx="0">
              <a:schemeClr val="accent1"/>
            </a:fillRef>
            <a:effectRef idx="1">
              <a:schemeClr val="accent1"/>
            </a:effectRef>
            <a:fontRef idx="minor">
              <a:schemeClr val="tx1"/>
            </a:fontRef>
          </p:style>
        </p:cxnSp>
        <p:sp>
          <p:nvSpPr>
            <p:cNvPr id="26" name="Oval 25"/>
            <p:cNvSpPr/>
            <p:nvPr/>
          </p:nvSpPr>
          <p:spPr bwMode="auto">
            <a:xfrm>
              <a:off x="3045209" y="3822264"/>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27" name="Straight Connector 26"/>
            <p:cNvCxnSpPr/>
            <p:nvPr/>
          </p:nvCxnSpPr>
          <p:spPr>
            <a:xfrm rot="16200000" flipH="1">
              <a:off x="3008882" y="4232504"/>
              <a:ext cx="299484" cy="7087"/>
            </a:xfrm>
            <a:prstGeom prst="line">
              <a:avLst/>
            </a:prstGeom>
          </p:spPr>
          <p:style>
            <a:lnRef idx="2">
              <a:schemeClr val="accent1"/>
            </a:lnRef>
            <a:fillRef idx="0">
              <a:schemeClr val="accent1"/>
            </a:fillRef>
            <a:effectRef idx="1">
              <a:schemeClr val="accent1"/>
            </a:effectRef>
            <a:fontRef idx="minor">
              <a:schemeClr val="tx1"/>
            </a:fontRef>
          </p:style>
        </p:cxnSp>
        <p:grpSp>
          <p:nvGrpSpPr>
            <p:cNvPr id="28" name="Group 36"/>
            <p:cNvGrpSpPr/>
            <p:nvPr/>
          </p:nvGrpSpPr>
          <p:grpSpPr>
            <a:xfrm>
              <a:off x="1350315" y="4250287"/>
              <a:ext cx="608368" cy="563526"/>
              <a:chOff x="1339702" y="3317358"/>
              <a:chExt cx="608368" cy="563526"/>
            </a:xfrm>
          </p:grpSpPr>
          <p:sp>
            <p:nvSpPr>
              <p:cNvPr id="45" name="Oval 44"/>
              <p:cNvSpPr/>
              <p:nvPr/>
            </p:nvSpPr>
            <p:spPr bwMode="auto">
              <a:xfrm>
                <a:off x="1339702" y="3317358"/>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46" name="Straight Connector 45"/>
              <p:cNvCxnSpPr>
                <a:stCxn id="45" idx="6"/>
              </p:cNvCxnSpPr>
              <p:nvPr/>
            </p:nvCxnSpPr>
            <p:spPr>
              <a:xfrm>
                <a:off x="1573619" y="3450265"/>
                <a:ext cx="374451" cy="8552"/>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6200000" flipH="1">
                <a:off x="1303375" y="3727598"/>
                <a:ext cx="299484" cy="708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 name="Group 40"/>
            <p:cNvGrpSpPr/>
            <p:nvPr/>
          </p:nvGrpSpPr>
          <p:grpSpPr>
            <a:xfrm>
              <a:off x="1932069" y="4259569"/>
              <a:ext cx="608368" cy="563526"/>
              <a:chOff x="1339702" y="3317358"/>
              <a:chExt cx="608368" cy="563526"/>
            </a:xfrm>
          </p:grpSpPr>
          <p:sp>
            <p:nvSpPr>
              <p:cNvPr id="42" name="Oval 41"/>
              <p:cNvSpPr/>
              <p:nvPr/>
            </p:nvSpPr>
            <p:spPr bwMode="auto">
              <a:xfrm>
                <a:off x="1339702" y="3317358"/>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43" name="Straight Connector 42"/>
              <p:cNvCxnSpPr>
                <a:stCxn id="42" idx="6"/>
              </p:cNvCxnSpPr>
              <p:nvPr/>
            </p:nvCxnSpPr>
            <p:spPr>
              <a:xfrm>
                <a:off x="1573619" y="3450265"/>
                <a:ext cx="374451" cy="8552"/>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1303375" y="3727598"/>
                <a:ext cx="299484" cy="7087"/>
              </a:xfrm>
              <a:prstGeom prst="line">
                <a:avLst/>
              </a:prstGeom>
            </p:spPr>
            <p:style>
              <a:lnRef idx="2">
                <a:schemeClr val="accent1"/>
              </a:lnRef>
              <a:fillRef idx="0">
                <a:schemeClr val="accent1"/>
              </a:fillRef>
              <a:effectRef idx="1">
                <a:schemeClr val="accent1"/>
              </a:effectRef>
              <a:fontRef idx="minor">
                <a:schemeClr val="tx1"/>
              </a:fontRef>
            </p:style>
          </p:cxnSp>
        </p:grpSp>
        <p:sp>
          <p:nvSpPr>
            <p:cNvPr id="30" name="Oval 29"/>
            <p:cNvSpPr/>
            <p:nvPr/>
          </p:nvSpPr>
          <p:spPr bwMode="auto">
            <a:xfrm>
              <a:off x="2464786" y="4259569"/>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31" name="Straight Connector 30"/>
            <p:cNvCxnSpPr>
              <a:stCxn id="30" idx="6"/>
            </p:cNvCxnSpPr>
            <p:nvPr/>
          </p:nvCxnSpPr>
          <p:spPr>
            <a:xfrm>
              <a:off x="2698703" y="4392476"/>
              <a:ext cx="374451" cy="8552"/>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2428459" y="4669809"/>
              <a:ext cx="299484" cy="7087"/>
            </a:xfrm>
            <a:prstGeom prst="line">
              <a:avLst/>
            </a:prstGeom>
          </p:spPr>
          <p:style>
            <a:lnRef idx="2">
              <a:schemeClr val="accent1"/>
            </a:lnRef>
            <a:fillRef idx="0">
              <a:schemeClr val="accent1"/>
            </a:fillRef>
            <a:effectRef idx="1">
              <a:schemeClr val="accent1"/>
            </a:effectRef>
            <a:fontRef idx="minor">
              <a:schemeClr val="tx1"/>
            </a:fontRef>
          </p:style>
        </p:cxnSp>
        <p:sp>
          <p:nvSpPr>
            <p:cNvPr id="33" name="Oval 32"/>
            <p:cNvSpPr/>
            <p:nvPr/>
          </p:nvSpPr>
          <p:spPr bwMode="auto">
            <a:xfrm>
              <a:off x="3046540" y="4268851"/>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34" name="Straight Connector 33"/>
            <p:cNvCxnSpPr/>
            <p:nvPr/>
          </p:nvCxnSpPr>
          <p:spPr>
            <a:xfrm rot="16200000" flipH="1">
              <a:off x="3010213" y="4679091"/>
              <a:ext cx="299484" cy="7087"/>
            </a:xfrm>
            <a:prstGeom prst="line">
              <a:avLst/>
            </a:prstGeom>
          </p:spPr>
          <p:style>
            <a:lnRef idx="2">
              <a:schemeClr val="accent1"/>
            </a:lnRef>
            <a:fillRef idx="0">
              <a:schemeClr val="accent1"/>
            </a:fillRef>
            <a:effectRef idx="1">
              <a:schemeClr val="accent1"/>
            </a:effectRef>
            <a:fontRef idx="minor">
              <a:schemeClr val="tx1"/>
            </a:fontRef>
          </p:style>
        </p:cxnSp>
        <p:sp>
          <p:nvSpPr>
            <p:cNvPr id="35" name="Oval 34"/>
            <p:cNvSpPr/>
            <p:nvPr/>
          </p:nvSpPr>
          <p:spPr bwMode="auto">
            <a:xfrm>
              <a:off x="1348984" y="4718065"/>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36" name="Straight Connector 35"/>
            <p:cNvCxnSpPr>
              <a:stCxn id="35" idx="6"/>
            </p:cNvCxnSpPr>
            <p:nvPr/>
          </p:nvCxnSpPr>
          <p:spPr>
            <a:xfrm>
              <a:off x="1582901" y="4850972"/>
              <a:ext cx="374451" cy="8552"/>
            </a:xfrm>
            <a:prstGeom prst="line">
              <a:avLst/>
            </a:prstGeom>
          </p:spPr>
          <p:style>
            <a:lnRef idx="2">
              <a:schemeClr val="accent1"/>
            </a:lnRef>
            <a:fillRef idx="0">
              <a:schemeClr val="accent1"/>
            </a:fillRef>
            <a:effectRef idx="1">
              <a:schemeClr val="accent1"/>
            </a:effectRef>
            <a:fontRef idx="minor">
              <a:schemeClr val="tx1"/>
            </a:fontRef>
          </p:style>
        </p:cxnSp>
        <p:sp>
          <p:nvSpPr>
            <p:cNvPr id="37" name="Oval 36"/>
            <p:cNvSpPr/>
            <p:nvPr/>
          </p:nvSpPr>
          <p:spPr bwMode="auto">
            <a:xfrm>
              <a:off x="1930738" y="4727347"/>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38" name="Straight Connector 37"/>
            <p:cNvCxnSpPr>
              <a:stCxn id="37" idx="6"/>
            </p:cNvCxnSpPr>
            <p:nvPr/>
          </p:nvCxnSpPr>
          <p:spPr>
            <a:xfrm>
              <a:off x="2164655" y="4860254"/>
              <a:ext cx="374451" cy="8552"/>
            </a:xfrm>
            <a:prstGeom prst="line">
              <a:avLst/>
            </a:prstGeom>
          </p:spPr>
          <p:style>
            <a:lnRef idx="2">
              <a:schemeClr val="accent1"/>
            </a:lnRef>
            <a:fillRef idx="0">
              <a:schemeClr val="accent1"/>
            </a:fillRef>
            <a:effectRef idx="1">
              <a:schemeClr val="accent1"/>
            </a:effectRef>
            <a:fontRef idx="minor">
              <a:schemeClr val="tx1"/>
            </a:fontRef>
          </p:style>
        </p:cxnSp>
        <p:sp>
          <p:nvSpPr>
            <p:cNvPr id="39" name="Oval 38"/>
            <p:cNvSpPr/>
            <p:nvPr/>
          </p:nvSpPr>
          <p:spPr bwMode="auto">
            <a:xfrm>
              <a:off x="2463455" y="4727347"/>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40" name="Straight Connector 39"/>
            <p:cNvCxnSpPr>
              <a:stCxn id="39" idx="6"/>
            </p:cNvCxnSpPr>
            <p:nvPr/>
          </p:nvCxnSpPr>
          <p:spPr>
            <a:xfrm>
              <a:off x="2697372" y="4860254"/>
              <a:ext cx="374451" cy="8552"/>
            </a:xfrm>
            <a:prstGeom prst="line">
              <a:avLst/>
            </a:prstGeom>
          </p:spPr>
          <p:style>
            <a:lnRef idx="2">
              <a:schemeClr val="accent1"/>
            </a:lnRef>
            <a:fillRef idx="0">
              <a:schemeClr val="accent1"/>
            </a:fillRef>
            <a:effectRef idx="1">
              <a:schemeClr val="accent1"/>
            </a:effectRef>
            <a:fontRef idx="minor">
              <a:schemeClr val="tx1"/>
            </a:fontRef>
          </p:style>
        </p:cxnSp>
        <p:sp>
          <p:nvSpPr>
            <p:cNvPr id="41" name="Oval 40"/>
            <p:cNvSpPr/>
            <p:nvPr/>
          </p:nvSpPr>
          <p:spPr bwMode="auto">
            <a:xfrm>
              <a:off x="3045209" y="4736629"/>
              <a:ext cx="233917" cy="26581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grpSp>
      <p:grpSp>
        <p:nvGrpSpPr>
          <p:cNvPr id="54" name="Group 103"/>
          <p:cNvGrpSpPr/>
          <p:nvPr/>
        </p:nvGrpSpPr>
        <p:grpSpPr>
          <a:xfrm>
            <a:off x="3370470" y="5216977"/>
            <a:ext cx="1813312" cy="1062200"/>
            <a:chOff x="4222143" y="3261360"/>
            <a:chExt cx="3088992" cy="1759905"/>
          </a:xfrm>
          <a:solidFill>
            <a:schemeClr val="bg1"/>
          </a:solidFill>
        </p:grpSpPr>
        <p:sp>
          <p:nvSpPr>
            <p:cNvPr id="55" name="Flowchart: Multidocument 54"/>
            <p:cNvSpPr/>
            <p:nvPr/>
          </p:nvSpPr>
          <p:spPr bwMode="auto">
            <a:xfrm>
              <a:off x="4222143" y="4754880"/>
              <a:ext cx="294198" cy="238539"/>
            </a:xfrm>
            <a:prstGeom prst="flowChartMultidocumen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56" name="Oval 55"/>
            <p:cNvSpPr/>
            <p:nvPr/>
          </p:nvSpPr>
          <p:spPr bwMode="auto">
            <a:xfrm>
              <a:off x="4245997" y="4317558"/>
              <a:ext cx="246490" cy="230588"/>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57" name="Straight Arrow Connector 56"/>
            <p:cNvCxnSpPr>
              <a:stCxn id="55" idx="0"/>
              <a:endCxn id="56" idx="4"/>
            </p:cNvCxnSpPr>
            <p:nvPr/>
          </p:nvCxnSpPr>
          <p:spPr>
            <a:xfrm rot="16200000" flipV="1">
              <a:off x="4275995" y="4641393"/>
              <a:ext cx="206734" cy="2024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58" name="Flowchart: Multidocument 57"/>
            <p:cNvSpPr/>
            <p:nvPr/>
          </p:nvSpPr>
          <p:spPr bwMode="auto">
            <a:xfrm>
              <a:off x="4628975" y="4756211"/>
              <a:ext cx="294198" cy="238539"/>
            </a:xfrm>
            <a:prstGeom prst="flowChartMultidocumen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59" name="Oval 58"/>
            <p:cNvSpPr/>
            <p:nvPr/>
          </p:nvSpPr>
          <p:spPr bwMode="auto">
            <a:xfrm>
              <a:off x="4652829" y="4318889"/>
              <a:ext cx="246490" cy="230588"/>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60" name="Straight Arrow Connector 59"/>
            <p:cNvCxnSpPr>
              <a:stCxn id="58" idx="0"/>
              <a:endCxn id="59" idx="4"/>
            </p:cNvCxnSpPr>
            <p:nvPr/>
          </p:nvCxnSpPr>
          <p:spPr>
            <a:xfrm rot="16200000" flipV="1">
              <a:off x="4682827" y="4642724"/>
              <a:ext cx="206734" cy="2024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61" name="Flowchart: Multidocument 60"/>
            <p:cNvSpPr/>
            <p:nvPr/>
          </p:nvSpPr>
          <p:spPr bwMode="auto">
            <a:xfrm>
              <a:off x="5026525" y="4764162"/>
              <a:ext cx="294198" cy="238539"/>
            </a:xfrm>
            <a:prstGeom prst="flowChartMultidocumen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62" name="Oval 61"/>
            <p:cNvSpPr/>
            <p:nvPr/>
          </p:nvSpPr>
          <p:spPr bwMode="auto">
            <a:xfrm>
              <a:off x="5050379" y="4326840"/>
              <a:ext cx="246490" cy="230588"/>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63" name="Straight Arrow Connector 62"/>
            <p:cNvCxnSpPr>
              <a:stCxn id="61" idx="0"/>
              <a:endCxn id="62" idx="4"/>
            </p:cNvCxnSpPr>
            <p:nvPr/>
          </p:nvCxnSpPr>
          <p:spPr>
            <a:xfrm rot="16200000" flipV="1">
              <a:off x="5080377" y="4650675"/>
              <a:ext cx="206734" cy="2024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64" name="Flowchart: Multidocument 63"/>
            <p:cNvSpPr/>
            <p:nvPr/>
          </p:nvSpPr>
          <p:spPr bwMode="auto">
            <a:xfrm>
              <a:off x="5433357" y="4765493"/>
              <a:ext cx="294198" cy="238539"/>
            </a:xfrm>
            <a:prstGeom prst="flowChartMultidocumen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65" name="Oval 64"/>
            <p:cNvSpPr/>
            <p:nvPr/>
          </p:nvSpPr>
          <p:spPr bwMode="auto">
            <a:xfrm>
              <a:off x="5457211" y="4328171"/>
              <a:ext cx="246490" cy="230588"/>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66" name="Straight Arrow Connector 65"/>
            <p:cNvCxnSpPr>
              <a:stCxn id="64" idx="0"/>
              <a:endCxn id="65" idx="4"/>
            </p:cNvCxnSpPr>
            <p:nvPr/>
          </p:nvCxnSpPr>
          <p:spPr>
            <a:xfrm rot="16200000" flipV="1">
              <a:off x="5487209" y="4652006"/>
              <a:ext cx="206734" cy="2024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67" name="Flowchart: Multidocument 66"/>
            <p:cNvSpPr/>
            <p:nvPr/>
          </p:nvSpPr>
          <p:spPr bwMode="auto">
            <a:xfrm>
              <a:off x="5805723" y="4772113"/>
              <a:ext cx="294198" cy="238539"/>
            </a:xfrm>
            <a:prstGeom prst="flowChartMultidocumen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68" name="Oval 67"/>
            <p:cNvSpPr/>
            <p:nvPr/>
          </p:nvSpPr>
          <p:spPr bwMode="auto">
            <a:xfrm>
              <a:off x="5829577" y="4334791"/>
              <a:ext cx="246490" cy="230588"/>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69" name="Straight Arrow Connector 68"/>
            <p:cNvCxnSpPr>
              <a:stCxn id="67" idx="0"/>
              <a:endCxn id="68" idx="4"/>
            </p:cNvCxnSpPr>
            <p:nvPr/>
          </p:nvCxnSpPr>
          <p:spPr>
            <a:xfrm rot="16200000" flipV="1">
              <a:off x="5859575" y="4658626"/>
              <a:ext cx="206734" cy="2024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70" name="Flowchart: Multidocument 69"/>
            <p:cNvSpPr/>
            <p:nvPr/>
          </p:nvSpPr>
          <p:spPr bwMode="auto">
            <a:xfrm>
              <a:off x="6212555" y="4773444"/>
              <a:ext cx="294198" cy="238539"/>
            </a:xfrm>
            <a:prstGeom prst="flowChartMultidocumen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71" name="Oval 70"/>
            <p:cNvSpPr/>
            <p:nvPr/>
          </p:nvSpPr>
          <p:spPr bwMode="auto">
            <a:xfrm>
              <a:off x="6236409" y="4336122"/>
              <a:ext cx="246490" cy="230588"/>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72" name="Straight Arrow Connector 71"/>
            <p:cNvCxnSpPr>
              <a:stCxn id="70" idx="0"/>
              <a:endCxn id="71" idx="4"/>
            </p:cNvCxnSpPr>
            <p:nvPr/>
          </p:nvCxnSpPr>
          <p:spPr>
            <a:xfrm rot="16200000" flipV="1">
              <a:off x="6266407" y="4659957"/>
              <a:ext cx="206734" cy="2024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73" name="Flowchart: Multidocument 72"/>
            <p:cNvSpPr/>
            <p:nvPr/>
          </p:nvSpPr>
          <p:spPr bwMode="auto">
            <a:xfrm>
              <a:off x="6610105" y="4781395"/>
              <a:ext cx="294198" cy="238539"/>
            </a:xfrm>
            <a:prstGeom prst="flowChartMultidocumen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74" name="Oval 73"/>
            <p:cNvSpPr/>
            <p:nvPr/>
          </p:nvSpPr>
          <p:spPr bwMode="auto">
            <a:xfrm>
              <a:off x="6633959" y="4344073"/>
              <a:ext cx="246490" cy="230588"/>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75" name="Straight Arrow Connector 74"/>
            <p:cNvCxnSpPr>
              <a:stCxn id="73" idx="0"/>
              <a:endCxn id="74" idx="4"/>
            </p:cNvCxnSpPr>
            <p:nvPr/>
          </p:nvCxnSpPr>
          <p:spPr>
            <a:xfrm rot="16200000" flipV="1">
              <a:off x="6663957" y="4667908"/>
              <a:ext cx="206734" cy="2024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76" name="Flowchart: Multidocument 75"/>
            <p:cNvSpPr/>
            <p:nvPr/>
          </p:nvSpPr>
          <p:spPr bwMode="auto">
            <a:xfrm>
              <a:off x="7016937" y="4782726"/>
              <a:ext cx="294198" cy="238539"/>
            </a:xfrm>
            <a:prstGeom prst="flowChartMultidocumen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77" name="Oval 76"/>
            <p:cNvSpPr/>
            <p:nvPr/>
          </p:nvSpPr>
          <p:spPr bwMode="auto">
            <a:xfrm>
              <a:off x="7040791" y="4345404"/>
              <a:ext cx="246490" cy="230588"/>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78" name="Straight Arrow Connector 77"/>
            <p:cNvCxnSpPr>
              <a:stCxn id="76" idx="0"/>
              <a:endCxn id="77" idx="4"/>
            </p:cNvCxnSpPr>
            <p:nvPr/>
          </p:nvCxnSpPr>
          <p:spPr>
            <a:xfrm rot="16200000" flipV="1">
              <a:off x="7070789" y="4669239"/>
              <a:ext cx="206734" cy="2024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sp>
          <p:nvSpPr>
            <p:cNvPr id="79" name="Oval 78"/>
            <p:cNvSpPr/>
            <p:nvPr/>
          </p:nvSpPr>
          <p:spPr bwMode="auto">
            <a:xfrm>
              <a:off x="5726265" y="3460142"/>
              <a:ext cx="246490" cy="230588"/>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80" name="Straight Arrow Connector 79"/>
            <p:cNvCxnSpPr/>
            <p:nvPr/>
          </p:nvCxnSpPr>
          <p:spPr>
            <a:xfrm rot="16200000" flipV="1">
              <a:off x="5724458" y="3354607"/>
              <a:ext cx="206734" cy="20240"/>
            </a:xfrm>
            <a:prstGeom prst="straightConnector1">
              <a:avLst/>
            </a:prstGeom>
            <a:ln>
              <a:tailEnd type="arrow"/>
            </a:ln>
          </p:spPr>
          <p:style>
            <a:lnRef idx="2">
              <a:schemeClr val="accent5"/>
            </a:lnRef>
            <a:fillRef idx="1">
              <a:schemeClr val="lt1"/>
            </a:fillRef>
            <a:effectRef idx="0">
              <a:schemeClr val="accent5"/>
            </a:effectRef>
            <a:fontRef idx="minor">
              <a:schemeClr val="dk1"/>
            </a:fontRef>
          </p:style>
        </p:cxnSp>
        <p:cxnSp>
          <p:nvCxnSpPr>
            <p:cNvPr id="81" name="Straight Connector 80"/>
            <p:cNvCxnSpPr>
              <a:stCxn id="56" idx="7"/>
            </p:cNvCxnSpPr>
            <p:nvPr/>
          </p:nvCxnSpPr>
          <p:spPr>
            <a:xfrm rot="5400000" flipH="1" flipV="1">
              <a:off x="4759703" y="3354287"/>
              <a:ext cx="693727" cy="1300355"/>
            </a:xfrm>
            <a:prstGeom prst="line">
              <a:avLst/>
            </a:prstGeom>
            <a:ln/>
          </p:spPr>
          <p:style>
            <a:lnRef idx="2">
              <a:schemeClr val="accent5"/>
            </a:lnRef>
            <a:fillRef idx="1">
              <a:schemeClr val="lt1"/>
            </a:fillRef>
            <a:effectRef idx="0">
              <a:schemeClr val="accent5"/>
            </a:effectRef>
            <a:fontRef idx="minor">
              <a:schemeClr val="dk1"/>
            </a:fontRef>
          </p:style>
        </p:cxnSp>
        <p:cxnSp>
          <p:nvCxnSpPr>
            <p:cNvPr id="82" name="Straight Connector 81"/>
            <p:cNvCxnSpPr>
              <a:endCxn id="79" idx="3"/>
            </p:cNvCxnSpPr>
            <p:nvPr/>
          </p:nvCxnSpPr>
          <p:spPr>
            <a:xfrm flipV="1">
              <a:off x="4791662" y="3656961"/>
              <a:ext cx="970701" cy="687748"/>
            </a:xfrm>
            <a:prstGeom prst="line">
              <a:avLst/>
            </a:prstGeom>
            <a:ln/>
          </p:spPr>
          <p:style>
            <a:lnRef idx="2">
              <a:schemeClr val="accent5"/>
            </a:lnRef>
            <a:fillRef idx="1">
              <a:schemeClr val="lt1"/>
            </a:fillRef>
            <a:effectRef idx="0">
              <a:schemeClr val="accent5"/>
            </a:effectRef>
            <a:fontRef idx="minor">
              <a:schemeClr val="dk1"/>
            </a:fontRef>
          </p:style>
        </p:cxnSp>
        <p:cxnSp>
          <p:nvCxnSpPr>
            <p:cNvPr id="83" name="Straight Connector 82"/>
            <p:cNvCxnSpPr>
              <a:endCxn id="79" idx="4"/>
            </p:cNvCxnSpPr>
            <p:nvPr/>
          </p:nvCxnSpPr>
          <p:spPr>
            <a:xfrm rot="5400000" flipH="1" flipV="1">
              <a:off x="5212258" y="3692879"/>
              <a:ext cx="639401" cy="635104"/>
            </a:xfrm>
            <a:prstGeom prst="line">
              <a:avLst/>
            </a:prstGeom>
            <a:ln/>
          </p:spPr>
          <p:style>
            <a:lnRef idx="2">
              <a:schemeClr val="accent5"/>
            </a:lnRef>
            <a:fillRef idx="1">
              <a:schemeClr val="lt1"/>
            </a:fillRef>
            <a:effectRef idx="0">
              <a:schemeClr val="accent5"/>
            </a:effectRef>
            <a:fontRef idx="minor">
              <a:schemeClr val="dk1"/>
            </a:fontRef>
          </p:style>
        </p:cxnSp>
        <p:cxnSp>
          <p:nvCxnSpPr>
            <p:cNvPr id="84" name="Straight Connector 83"/>
            <p:cNvCxnSpPr>
              <a:endCxn id="79" idx="4"/>
            </p:cNvCxnSpPr>
            <p:nvPr/>
          </p:nvCxnSpPr>
          <p:spPr>
            <a:xfrm rot="5400000" flipH="1" flipV="1">
              <a:off x="5403089" y="3877086"/>
              <a:ext cx="632776" cy="260065"/>
            </a:xfrm>
            <a:prstGeom prst="line">
              <a:avLst/>
            </a:prstGeom>
            <a:ln/>
          </p:spPr>
          <p:style>
            <a:lnRef idx="2">
              <a:schemeClr val="accent5"/>
            </a:lnRef>
            <a:fillRef idx="1">
              <a:schemeClr val="lt1"/>
            </a:fillRef>
            <a:effectRef idx="0">
              <a:schemeClr val="accent5"/>
            </a:effectRef>
            <a:fontRef idx="minor">
              <a:schemeClr val="dk1"/>
            </a:fontRef>
          </p:style>
        </p:cxnSp>
        <p:cxnSp>
          <p:nvCxnSpPr>
            <p:cNvPr id="85" name="Straight Connector 84"/>
            <p:cNvCxnSpPr>
              <a:stCxn id="77" idx="1"/>
            </p:cNvCxnSpPr>
            <p:nvPr/>
          </p:nvCxnSpPr>
          <p:spPr>
            <a:xfrm rot="16200000" flipV="1">
              <a:off x="6133402" y="3435685"/>
              <a:ext cx="744102" cy="1142873"/>
            </a:xfrm>
            <a:prstGeom prst="line">
              <a:avLst/>
            </a:prstGeom>
            <a:ln/>
          </p:spPr>
          <p:style>
            <a:lnRef idx="2">
              <a:schemeClr val="accent5"/>
            </a:lnRef>
            <a:fillRef idx="1">
              <a:schemeClr val="lt1"/>
            </a:fillRef>
            <a:effectRef idx="0">
              <a:schemeClr val="accent5"/>
            </a:effectRef>
            <a:fontRef idx="minor">
              <a:schemeClr val="dk1"/>
            </a:fontRef>
          </p:style>
        </p:cxnSp>
        <p:cxnSp>
          <p:nvCxnSpPr>
            <p:cNvPr id="86" name="Straight Connector 85"/>
            <p:cNvCxnSpPr/>
            <p:nvPr/>
          </p:nvCxnSpPr>
          <p:spPr>
            <a:xfrm rot="10800000">
              <a:off x="5928398" y="3634431"/>
              <a:ext cx="774553" cy="699031"/>
            </a:xfrm>
            <a:prstGeom prst="line">
              <a:avLst/>
            </a:prstGeom>
            <a:ln/>
          </p:spPr>
          <p:style>
            <a:lnRef idx="2">
              <a:schemeClr val="accent5"/>
            </a:lnRef>
            <a:fillRef idx="1">
              <a:schemeClr val="lt1"/>
            </a:fillRef>
            <a:effectRef idx="0">
              <a:schemeClr val="accent5"/>
            </a:effectRef>
            <a:fontRef idx="minor">
              <a:schemeClr val="dk1"/>
            </a:fontRef>
          </p:style>
        </p:cxnSp>
        <p:cxnSp>
          <p:nvCxnSpPr>
            <p:cNvPr id="87" name="Straight Connector 86"/>
            <p:cNvCxnSpPr>
              <a:stCxn id="71" idx="0"/>
            </p:cNvCxnSpPr>
            <p:nvPr/>
          </p:nvCxnSpPr>
          <p:spPr>
            <a:xfrm rot="16200000" flipV="1">
              <a:off x="5766491" y="3742959"/>
              <a:ext cx="667922" cy="518404"/>
            </a:xfrm>
            <a:prstGeom prst="line">
              <a:avLst/>
            </a:prstGeom>
            <a:ln/>
          </p:spPr>
          <p:style>
            <a:lnRef idx="2">
              <a:schemeClr val="accent5"/>
            </a:lnRef>
            <a:fillRef idx="1">
              <a:schemeClr val="lt1"/>
            </a:fillRef>
            <a:effectRef idx="0">
              <a:schemeClr val="accent5"/>
            </a:effectRef>
            <a:fontRef idx="minor">
              <a:schemeClr val="dk1"/>
            </a:fontRef>
          </p:style>
        </p:cxnSp>
        <p:cxnSp>
          <p:nvCxnSpPr>
            <p:cNvPr id="88" name="Straight Connector 87"/>
            <p:cNvCxnSpPr>
              <a:stCxn id="68" idx="0"/>
            </p:cNvCxnSpPr>
            <p:nvPr/>
          </p:nvCxnSpPr>
          <p:spPr>
            <a:xfrm rot="16200000" flipV="1">
              <a:off x="5563741" y="3945710"/>
              <a:ext cx="666591" cy="111572"/>
            </a:xfrm>
            <a:prstGeom prst="line">
              <a:avLst/>
            </a:prstGeom>
            <a:ln/>
          </p:spPr>
          <p:style>
            <a:lnRef idx="2">
              <a:schemeClr val="accent5"/>
            </a:lnRef>
            <a:fillRef idx="1">
              <a:schemeClr val="lt1"/>
            </a:fillRef>
            <a:effectRef idx="0">
              <a:schemeClr val="accent5"/>
            </a:effectRef>
            <a:fontRef idx="minor">
              <a:schemeClr val="dk1"/>
            </a:fontRef>
          </p:style>
        </p:cxnSp>
      </p:grpSp>
      <p:sp>
        <p:nvSpPr>
          <p:cNvPr id="89" name="Flowchart: Multidocument 88"/>
          <p:cNvSpPr/>
          <p:nvPr/>
        </p:nvSpPr>
        <p:spPr bwMode="auto">
          <a:xfrm>
            <a:off x="6138359" y="6091664"/>
            <a:ext cx="200681" cy="183215"/>
          </a:xfrm>
          <a:prstGeom prst="flowChartMultidocument">
            <a:avLst/>
          </a:prstGeom>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90" name="Oval 89"/>
          <p:cNvSpPr/>
          <p:nvPr/>
        </p:nvSpPr>
        <p:spPr bwMode="auto">
          <a:xfrm>
            <a:off x="6154625" y="5755766"/>
            <a:ext cx="168138" cy="177107"/>
          </a:xfrm>
          <a:prstGeom prst="ellipse">
            <a:avLst/>
          </a:prstGeom>
          <a:ln>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91" name="Straight Arrow Connector 90"/>
          <p:cNvCxnSpPr>
            <a:stCxn id="89" idx="0"/>
            <a:endCxn id="90" idx="4"/>
          </p:cNvCxnSpPr>
          <p:nvPr/>
        </p:nvCxnSpPr>
        <p:spPr>
          <a:xfrm rot="16200000" flipV="1">
            <a:off x="6166214" y="6005361"/>
            <a:ext cx="158785" cy="13806"/>
          </a:xfrm>
          <a:prstGeom prst="straightConnector1">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Flowchart: Multidocument 91"/>
          <p:cNvSpPr/>
          <p:nvPr/>
        </p:nvSpPr>
        <p:spPr bwMode="auto">
          <a:xfrm>
            <a:off x="6415880" y="6092687"/>
            <a:ext cx="200681" cy="183215"/>
          </a:xfrm>
          <a:prstGeom prst="flowChartMultidocument">
            <a:avLst/>
          </a:prstGeom>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93" name="Oval 92"/>
          <p:cNvSpPr/>
          <p:nvPr/>
        </p:nvSpPr>
        <p:spPr bwMode="auto">
          <a:xfrm>
            <a:off x="6432137" y="5756786"/>
            <a:ext cx="168138" cy="177107"/>
          </a:xfrm>
          <a:prstGeom prst="ellipse">
            <a:avLst/>
          </a:prstGeom>
          <a:ln>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94" name="Straight Arrow Connector 93"/>
          <p:cNvCxnSpPr>
            <a:stCxn id="92" idx="0"/>
            <a:endCxn id="93" idx="4"/>
          </p:cNvCxnSpPr>
          <p:nvPr/>
        </p:nvCxnSpPr>
        <p:spPr>
          <a:xfrm rot="16200000" flipV="1">
            <a:off x="6443719" y="6006382"/>
            <a:ext cx="158785" cy="13806"/>
          </a:xfrm>
          <a:prstGeom prst="straightConnector1">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Flowchart: Multidocument 94"/>
          <p:cNvSpPr/>
          <p:nvPr/>
        </p:nvSpPr>
        <p:spPr bwMode="auto">
          <a:xfrm>
            <a:off x="6687061" y="6098794"/>
            <a:ext cx="200681" cy="183215"/>
          </a:xfrm>
          <a:prstGeom prst="flowChartMultidocument">
            <a:avLst/>
          </a:prstGeom>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96" name="Oval 95"/>
          <p:cNvSpPr/>
          <p:nvPr/>
        </p:nvSpPr>
        <p:spPr bwMode="auto">
          <a:xfrm>
            <a:off x="6703318" y="5762894"/>
            <a:ext cx="168138" cy="177107"/>
          </a:xfrm>
          <a:prstGeom prst="ellipse">
            <a:avLst/>
          </a:prstGeom>
          <a:ln>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97" name="Straight Arrow Connector 96"/>
          <p:cNvCxnSpPr>
            <a:stCxn id="95" idx="0"/>
            <a:endCxn id="96" idx="4"/>
          </p:cNvCxnSpPr>
          <p:nvPr/>
        </p:nvCxnSpPr>
        <p:spPr>
          <a:xfrm rot="16200000" flipV="1">
            <a:off x="6714900" y="6012489"/>
            <a:ext cx="158785" cy="13806"/>
          </a:xfrm>
          <a:prstGeom prst="straightConnector1">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Flowchart: Multidocument 97"/>
          <p:cNvSpPr/>
          <p:nvPr/>
        </p:nvSpPr>
        <p:spPr bwMode="auto">
          <a:xfrm>
            <a:off x="6964562" y="6099815"/>
            <a:ext cx="200681" cy="183215"/>
          </a:xfrm>
          <a:prstGeom prst="flowChartMultidocument">
            <a:avLst/>
          </a:prstGeom>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99" name="Oval 98"/>
          <p:cNvSpPr/>
          <p:nvPr/>
        </p:nvSpPr>
        <p:spPr bwMode="auto">
          <a:xfrm>
            <a:off x="6980831" y="5763918"/>
            <a:ext cx="168138" cy="177107"/>
          </a:xfrm>
          <a:prstGeom prst="ellipse">
            <a:avLst/>
          </a:prstGeom>
          <a:ln>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100" name="Straight Arrow Connector 99"/>
          <p:cNvCxnSpPr>
            <a:stCxn id="98" idx="0"/>
            <a:endCxn id="99" idx="4"/>
          </p:cNvCxnSpPr>
          <p:nvPr/>
        </p:nvCxnSpPr>
        <p:spPr>
          <a:xfrm rot="16200000" flipV="1">
            <a:off x="6992424" y="6013513"/>
            <a:ext cx="158785" cy="13806"/>
          </a:xfrm>
          <a:prstGeom prst="straightConnector1">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Flowchart: Multidocument 100"/>
          <p:cNvSpPr/>
          <p:nvPr/>
        </p:nvSpPr>
        <p:spPr bwMode="auto">
          <a:xfrm>
            <a:off x="7218575" y="6104900"/>
            <a:ext cx="200681" cy="183215"/>
          </a:xfrm>
          <a:prstGeom prst="flowChartMultidocument">
            <a:avLst/>
          </a:prstGeom>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102" name="Oval 101"/>
          <p:cNvSpPr/>
          <p:nvPr/>
        </p:nvSpPr>
        <p:spPr bwMode="auto">
          <a:xfrm>
            <a:off x="7234833" y="5769002"/>
            <a:ext cx="168138" cy="177107"/>
          </a:xfrm>
          <a:prstGeom prst="ellipse">
            <a:avLst/>
          </a:prstGeom>
          <a:ln>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103" name="Straight Arrow Connector 102"/>
          <p:cNvCxnSpPr>
            <a:stCxn id="101" idx="0"/>
            <a:endCxn id="102" idx="4"/>
          </p:cNvCxnSpPr>
          <p:nvPr/>
        </p:nvCxnSpPr>
        <p:spPr>
          <a:xfrm rot="16200000" flipV="1">
            <a:off x="7246419" y="6018597"/>
            <a:ext cx="158785" cy="13806"/>
          </a:xfrm>
          <a:prstGeom prst="straightConnector1">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Flowchart: Multidocument 103"/>
          <p:cNvSpPr/>
          <p:nvPr/>
        </p:nvSpPr>
        <p:spPr bwMode="auto">
          <a:xfrm>
            <a:off x="7496088" y="6105923"/>
            <a:ext cx="200681" cy="183215"/>
          </a:xfrm>
          <a:prstGeom prst="flowChartMultidocument">
            <a:avLst/>
          </a:prstGeom>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105" name="Oval 104"/>
          <p:cNvSpPr/>
          <p:nvPr/>
        </p:nvSpPr>
        <p:spPr bwMode="auto">
          <a:xfrm>
            <a:off x="7512345" y="5770022"/>
            <a:ext cx="168138" cy="177107"/>
          </a:xfrm>
          <a:prstGeom prst="ellipse">
            <a:avLst/>
          </a:prstGeom>
          <a:ln>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106" name="Straight Arrow Connector 105"/>
          <p:cNvCxnSpPr>
            <a:stCxn id="104" idx="0"/>
            <a:endCxn id="105" idx="4"/>
          </p:cNvCxnSpPr>
          <p:nvPr/>
        </p:nvCxnSpPr>
        <p:spPr>
          <a:xfrm rot="16200000" flipV="1">
            <a:off x="7523939" y="6019619"/>
            <a:ext cx="158785" cy="13806"/>
          </a:xfrm>
          <a:prstGeom prst="straightConnector1">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Flowchart: Multidocument 106"/>
          <p:cNvSpPr/>
          <p:nvPr/>
        </p:nvSpPr>
        <p:spPr bwMode="auto">
          <a:xfrm>
            <a:off x="7767269" y="6112030"/>
            <a:ext cx="200681" cy="183215"/>
          </a:xfrm>
          <a:prstGeom prst="flowChartMultidocument">
            <a:avLst/>
          </a:prstGeom>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108" name="Oval 107"/>
          <p:cNvSpPr/>
          <p:nvPr/>
        </p:nvSpPr>
        <p:spPr bwMode="auto">
          <a:xfrm>
            <a:off x="7783527" y="5776130"/>
            <a:ext cx="168138" cy="177107"/>
          </a:xfrm>
          <a:prstGeom prst="ellipse">
            <a:avLst/>
          </a:prstGeom>
          <a:ln>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109" name="Straight Arrow Connector 108"/>
          <p:cNvCxnSpPr>
            <a:stCxn id="107" idx="0"/>
            <a:endCxn id="108" idx="4"/>
          </p:cNvCxnSpPr>
          <p:nvPr/>
        </p:nvCxnSpPr>
        <p:spPr>
          <a:xfrm rot="16200000" flipV="1">
            <a:off x="7795120" y="6025725"/>
            <a:ext cx="158785" cy="13806"/>
          </a:xfrm>
          <a:prstGeom prst="straightConnector1">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Flowchart: Multidocument 109"/>
          <p:cNvSpPr/>
          <p:nvPr/>
        </p:nvSpPr>
        <p:spPr bwMode="auto">
          <a:xfrm>
            <a:off x="8044782" y="6113051"/>
            <a:ext cx="200681" cy="183215"/>
          </a:xfrm>
          <a:prstGeom prst="flowChartMultidocument">
            <a:avLst/>
          </a:prstGeom>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111" name="Oval 110"/>
          <p:cNvSpPr/>
          <p:nvPr/>
        </p:nvSpPr>
        <p:spPr bwMode="auto">
          <a:xfrm>
            <a:off x="8061039" y="5777154"/>
            <a:ext cx="168138" cy="177107"/>
          </a:xfrm>
          <a:prstGeom prst="ellipse">
            <a:avLst/>
          </a:prstGeom>
          <a:ln>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112" name="Straight Arrow Connector 111"/>
          <p:cNvCxnSpPr>
            <a:stCxn id="110" idx="0"/>
            <a:endCxn id="111" idx="4"/>
          </p:cNvCxnSpPr>
          <p:nvPr/>
        </p:nvCxnSpPr>
        <p:spPr>
          <a:xfrm rot="16200000" flipV="1">
            <a:off x="8072629" y="6026749"/>
            <a:ext cx="158785" cy="13806"/>
          </a:xfrm>
          <a:prstGeom prst="straightConnector1">
            <a:avLst/>
          </a:prstGeom>
          <a:ln w="28575">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90" idx="7"/>
            <a:endCxn id="121" idx="4"/>
          </p:cNvCxnSpPr>
          <p:nvPr/>
        </p:nvCxnSpPr>
        <p:spPr>
          <a:xfrm flipV="1">
            <a:off x="6298140" y="5470927"/>
            <a:ext cx="617094" cy="31077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flipH="1" flipV="1">
            <a:off x="6521441" y="5257584"/>
            <a:ext cx="524432" cy="5136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114"/>
          <p:cNvCxnSpPr>
            <a:endCxn id="122" idx="4"/>
          </p:cNvCxnSpPr>
          <p:nvPr/>
        </p:nvCxnSpPr>
        <p:spPr>
          <a:xfrm rot="5400000" flipH="1" flipV="1">
            <a:off x="6722618" y="5579482"/>
            <a:ext cx="495288" cy="27819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123" idx="3"/>
          </p:cNvCxnSpPr>
          <p:nvPr/>
        </p:nvCxnSpPr>
        <p:spPr>
          <a:xfrm rot="5400000" flipH="1" flipV="1">
            <a:off x="6944976" y="5541197"/>
            <a:ext cx="516136" cy="28096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24" idx="5"/>
          </p:cNvCxnSpPr>
          <p:nvPr/>
        </p:nvCxnSpPr>
        <p:spPr>
          <a:xfrm rot="16200000" flipV="1">
            <a:off x="7660871" y="5516479"/>
            <a:ext cx="540983" cy="37761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flipV="1">
            <a:off x="7544258" y="5455770"/>
            <a:ext cx="472663" cy="15175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5" idx="0"/>
            <a:endCxn id="123" idx="4"/>
          </p:cNvCxnSpPr>
          <p:nvPr/>
        </p:nvCxnSpPr>
        <p:spPr>
          <a:xfrm flipH="1" flipV="1">
            <a:off x="7402971" y="5449540"/>
            <a:ext cx="193443" cy="32048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02" idx="0"/>
            <a:endCxn id="123" idx="3"/>
          </p:cNvCxnSpPr>
          <p:nvPr/>
        </p:nvCxnSpPr>
        <p:spPr>
          <a:xfrm flipV="1">
            <a:off x="7318902" y="5423603"/>
            <a:ext cx="24623" cy="34539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1" name="Oval 120"/>
          <p:cNvSpPr/>
          <p:nvPr/>
        </p:nvSpPr>
        <p:spPr bwMode="auto">
          <a:xfrm>
            <a:off x="6831165" y="5293820"/>
            <a:ext cx="168138" cy="177107"/>
          </a:xfrm>
          <a:prstGeom prst="ellipse">
            <a:avLst/>
          </a:prstGeom>
          <a:ln>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122" name="Oval 121"/>
          <p:cNvSpPr/>
          <p:nvPr/>
        </p:nvSpPr>
        <p:spPr bwMode="auto">
          <a:xfrm>
            <a:off x="7025290" y="5293821"/>
            <a:ext cx="168138" cy="177107"/>
          </a:xfrm>
          <a:prstGeom prst="ellipse">
            <a:avLst/>
          </a:prstGeom>
          <a:ln>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123" name="Oval 122"/>
          <p:cNvSpPr/>
          <p:nvPr/>
        </p:nvSpPr>
        <p:spPr bwMode="auto">
          <a:xfrm>
            <a:off x="7318902" y="5272433"/>
            <a:ext cx="168138" cy="177107"/>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sp>
        <p:nvSpPr>
          <p:cNvPr id="124" name="Oval 123"/>
          <p:cNvSpPr/>
          <p:nvPr/>
        </p:nvSpPr>
        <p:spPr bwMode="auto">
          <a:xfrm>
            <a:off x="7599035" y="5283619"/>
            <a:ext cx="168138" cy="177107"/>
          </a:xfrm>
          <a:prstGeom prst="ellipse">
            <a:avLst/>
          </a:prstGeom>
          <a:ln>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125" name="Straight Connector 124"/>
          <p:cNvCxnSpPr>
            <a:stCxn id="121" idx="1"/>
          </p:cNvCxnSpPr>
          <p:nvPr/>
        </p:nvCxnSpPr>
        <p:spPr>
          <a:xfrm flipH="1" flipV="1">
            <a:off x="6831167" y="5055088"/>
            <a:ext cx="24621" cy="264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24" idx="7"/>
          </p:cNvCxnSpPr>
          <p:nvPr/>
        </p:nvCxnSpPr>
        <p:spPr>
          <a:xfrm flipV="1">
            <a:off x="7742550" y="5035182"/>
            <a:ext cx="225402" cy="27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2" idx="0"/>
          </p:cNvCxnSpPr>
          <p:nvPr/>
        </p:nvCxnSpPr>
        <p:spPr>
          <a:xfrm flipV="1">
            <a:off x="7109359" y="5078477"/>
            <a:ext cx="5" cy="2153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3" idx="0"/>
          </p:cNvCxnSpPr>
          <p:nvPr/>
        </p:nvCxnSpPr>
        <p:spPr>
          <a:xfrm flipV="1">
            <a:off x="7402971" y="5078477"/>
            <a:ext cx="84069" cy="193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4" idx="7"/>
          </p:cNvCxnSpPr>
          <p:nvPr/>
        </p:nvCxnSpPr>
        <p:spPr>
          <a:xfrm flipV="1">
            <a:off x="7742550" y="5078477"/>
            <a:ext cx="302232" cy="231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21" idx="1"/>
          </p:cNvCxnSpPr>
          <p:nvPr/>
        </p:nvCxnSpPr>
        <p:spPr>
          <a:xfrm flipH="1" flipV="1">
            <a:off x="6530015" y="5065631"/>
            <a:ext cx="325773" cy="254126"/>
          </a:xfrm>
          <a:prstGeom prst="line">
            <a:avLst/>
          </a:prstGeom>
        </p:spPr>
        <p:style>
          <a:lnRef idx="1">
            <a:schemeClr val="accent1"/>
          </a:lnRef>
          <a:fillRef idx="0">
            <a:schemeClr val="accent1"/>
          </a:fillRef>
          <a:effectRef idx="0">
            <a:schemeClr val="accent1"/>
          </a:effectRef>
          <a:fontRef idx="minor">
            <a:schemeClr val="tx1"/>
          </a:fontRef>
        </p:style>
      </p:cxnSp>
      <p:sp>
        <p:nvSpPr>
          <p:cNvPr id="131" name="Cloud 130"/>
          <p:cNvSpPr/>
          <p:nvPr/>
        </p:nvSpPr>
        <p:spPr bwMode="auto">
          <a:xfrm>
            <a:off x="6202175" y="5055088"/>
            <a:ext cx="2247272" cy="228817"/>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solidFill>
                  <a:srgbClr val="FFFFFF"/>
                </a:solidFill>
                <a:effectLst>
                  <a:outerShdw blurRad="38100" dist="38100" dir="2700000" algn="tl">
                    <a:srgbClr val="000000">
                      <a:alpha val="43137"/>
                    </a:srgbClr>
                  </a:outerShdw>
                </a:effectLst>
                <a:latin typeface="Segoe" pitchFamily="34" charset="0"/>
              </a:rPr>
              <a:t>Internet</a:t>
            </a:r>
          </a:p>
        </p:txBody>
      </p:sp>
      <p:sp>
        <p:nvSpPr>
          <p:cNvPr id="132" name="TextBox 131"/>
          <p:cNvSpPr txBox="1"/>
          <p:nvPr/>
        </p:nvSpPr>
        <p:spPr>
          <a:xfrm>
            <a:off x="709065" y="4890836"/>
            <a:ext cx="1515415" cy="276999"/>
          </a:xfrm>
          <a:prstGeom prst="rect">
            <a:avLst/>
          </a:prstGeom>
          <a:noFill/>
        </p:spPr>
        <p:txBody>
          <a:bodyPr wrap="none" rtlCol="0">
            <a:spAutoFit/>
          </a:bodyPr>
          <a:lstStyle/>
          <a:p>
            <a:r>
              <a:rPr lang="en-US" sz="1200" i="1" dirty="0">
                <a:solidFill>
                  <a:prstClr val="black"/>
                </a:solidFill>
              </a:rPr>
              <a:t>MPI communication</a:t>
            </a:r>
          </a:p>
        </p:txBody>
      </p:sp>
      <p:sp>
        <p:nvSpPr>
          <p:cNvPr id="133" name="TextBox 132"/>
          <p:cNvSpPr txBox="1"/>
          <p:nvPr/>
        </p:nvSpPr>
        <p:spPr>
          <a:xfrm>
            <a:off x="3323779" y="4939978"/>
            <a:ext cx="1901674" cy="276999"/>
          </a:xfrm>
          <a:prstGeom prst="rect">
            <a:avLst/>
          </a:prstGeom>
          <a:noFill/>
        </p:spPr>
        <p:txBody>
          <a:bodyPr wrap="none" rtlCol="0">
            <a:spAutoFit/>
          </a:bodyPr>
          <a:lstStyle/>
          <a:p>
            <a:r>
              <a:rPr lang="en-US" sz="1200" i="1" dirty="0">
                <a:solidFill>
                  <a:prstClr val="black"/>
                </a:solidFill>
              </a:rPr>
              <a:t>Map Reduce Data Parallel</a:t>
            </a:r>
          </a:p>
        </p:txBody>
      </p:sp>
      <p:grpSp>
        <p:nvGrpSpPr>
          <p:cNvPr id="134" name="Group 185"/>
          <p:cNvGrpSpPr/>
          <p:nvPr/>
        </p:nvGrpSpPr>
        <p:grpSpPr>
          <a:xfrm>
            <a:off x="770570" y="5190863"/>
            <a:ext cx="1314709" cy="1294737"/>
            <a:chOff x="6613236" y="1007966"/>
            <a:chExt cx="2058428" cy="1553392"/>
          </a:xfrm>
        </p:grpSpPr>
        <p:sp>
          <p:nvSpPr>
            <p:cNvPr id="135" name="Rectangle 134"/>
            <p:cNvSpPr/>
            <p:nvPr/>
          </p:nvSpPr>
          <p:spPr bwMode="auto">
            <a:xfrm>
              <a:off x="6613236" y="1018308"/>
              <a:ext cx="2057400" cy="1543050"/>
            </a:xfrm>
            <a:prstGeom prst="rect">
              <a:avLst/>
            </a:prstGeom>
            <a:solidFill>
              <a:schemeClr val="accent1">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solidFill>
                  <a:srgbClr val="FFFFFF"/>
                </a:solidFill>
                <a:effectLst>
                  <a:outerShdw blurRad="38100" dist="38100" dir="2700000" algn="tl">
                    <a:srgbClr val="000000">
                      <a:alpha val="43137"/>
                    </a:srgbClr>
                  </a:outerShdw>
                </a:effectLst>
                <a:latin typeface="Segoe" pitchFamily="34" charset="0"/>
              </a:endParaRPr>
            </a:p>
          </p:txBody>
        </p:sp>
        <p:cxnSp>
          <p:nvCxnSpPr>
            <p:cNvPr id="136" name="Straight Connector 135"/>
            <p:cNvCxnSpPr/>
            <p:nvPr/>
          </p:nvCxnSpPr>
          <p:spPr>
            <a:xfrm>
              <a:off x="6614264" y="1795516"/>
              <a:ext cx="2057400" cy="25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6877125" y="1779324"/>
              <a:ext cx="1543050" cy="33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417230" y="1779324"/>
              <a:ext cx="1543050" cy="33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6347992" y="1779324"/>
              <a:ext cx="1543050" cy="333"/>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614264" y="1443472"/>
              <a:ext cx="2057400" cy="25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614264" y="2177736"/>
              <a:ext cx="2057400" cy="25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6709209" y="1800965"/>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6709209" y="1432462"/>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5400000">
              <a:off x="6709209" y="2188673"/>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7220054" y="1800965"/>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7220054" y="1432462"/>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7220054" y="2188673"/>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7723584" y="1795479"/>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7723584" y="1426976"/>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7723584" y="2183187"/>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8205168" y="1800965"/>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8205168" y="1432462"/>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8205168" y="2188673"/>
              <a:ext cx="3429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54" name="Group 91"/>
            <p:cNvGrpSpPr/>
            <p:nvPr/>
          </p:nvGrpSpPr>
          <p:grpSpPr>
            <a:xfrm rot="5400000">
              <a:off x="7073624" y="1058791"/>
              <a:ext cx="1122219" cy="1480112"/>
              <a:chOff x="7076783" y="3911489"/>
              <a:chExt cx="1496292" cy="1480112"/>
            </a:xfrm>
          </p:grpSpPr>
          <p:cxnSp>
            <p:nvCxnSpPr>
              <p:cNvPr id="155" name="Straight Connector 154"/>
              <p:cNvCxnSpPr/>
              <p:nvPr/>
            </p:nvCxnSpPr>
            <p:spPr>
              <a:xfrm rot="5400000">
                <a:off x="6848350" y="4631259"/>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6848350" y="4139922"/>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6848350" y="5148203"/>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7359195" y="4631259"/>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7359195" y="4139922"/>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7359195" y="5148203"/>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7877355" y="4645890"/>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7877355" y="4154553"/>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5400000">
                <a:off x="7877355" y="5162834"/>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8344309" y="4631259"/>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8344309" y="4139922"/>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8344309" y="5148203"/>
                <a:ext cx="457200" cy="333"/>
              </a:xfrm>
              <a:prstGeom prst="line">
                <a:avLst/>
              </a:prstGeom>
              <a:ln w="158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9821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828193"/>
          </a:xfrm>
        </p:spPr>
        <p:txBody>
          <a:bodyPr/>
          <a:lstStyle/>
          <a:p>
            <a:r>
              <a:rPr lang="en-US" dirty="0"/>
              <a:t>Orders of Magnitude Always Matter</a:t>
            </a:r>
            <a:br>
              <a:rPr lang="en-US" dirty="0"/>
            </a:br>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17</a:t>
            </a:fld>
            <a:endParaRPr lang="en-US" dirty="0"/>
          </a:p>
        </p:txBody>
      </p:sp>
      <p:sp>
        <p:nvSpPr>
          <p:cNvPr id="7" name="Rectangle 6"/>
          <p:cNvSpPr>
            <a:spLocks noChangeArrowheads="1"/>
          </p:cNvSpPr>
          <p:nvPr/>
        </p:nvSpPr>
        <p:spPr bwMode="auto">
          <a:xfrm rot="5400000">
            <a:off x="1004631" y="4088295"/>
            <a:ext cx="871160" cy="2030497"/>
          </a:xfrm>
          <a:prstGeom prst="rect">
            <a:avLst/>
          </a:prstGeom>
          <a:gradFill flip="none" rotWithShape="1">
            <a:gsLst>
              <a:gs pos="0">
                <a:schemeClr val="bg1">
                  <a:lumMod val="85000"/>
                </a:schemeClr>
              </a:gs>
              <a:gs pos="88000">
                <a:schemeClr val="bg1">
                  <a:alpha val="0"/>
                </a:schemeClr>
              </a:gs>
            </a:gsLst>
            <a:lin ang="0" scaled="1"/>
            <a:tileRect/>
          </a:gradFill>
          <a:ln w="3175">
            <a:gradFill>
              <a:gsLst>
                <a:gs pos="0">
                  <a:schemeClr val="bg1">
                    <a:lumMod val="65000"/>
                  </a:schemeClr>
                </a:gs>
                <a:gs pos="100000">
                  <a:schemeClr val="bg1">
                    <a:alpha val="0"/>
                  </a:schemeClr>
                </a:gs>
              </a:gsLst>
              <a:lin ang="0" scaled="0"/>
            </a:gradFill>
            <a:headEnd type="none" w="med" len="med"/>
            <a:tailEnd type="none" w="med" len="med"/>
          </a:ln>
          <a:effectLst/>
        </p:spPr>
        <p:txBody>
          <a:bodyPr vert="horz" wrap="square" lIns="91420" tIns="45710" rIns="91420" bIns="45710" numCol="1" rtlCol="0" anchor="ctr" anchorCtr="0" compatLnSpc="1">
            <a:prstTxWarp prst="textNoShape">
              <a:avLst/>
            </a:prstTxWarp>
          </a:bodyPr>
          <a:lstStyle/>
          <a:p>
            <a:pPr indent="-257198" algn="ctr" defTabSz="913909">
              <a:defRPr/>
            </a:pPr>
            <a:endParaRPr lang="en-US" dirty="0">
              <a:solidFill>
                <a:srgbClr val="FFFFFF"/>
              </a:solidFill>
              <a:effectLst>
                <a:outerShdw blurRad="38100" dist="38100" dir="2700000" algn="tl">
                  <a:srgbClr val="000000">
                    <a:alpha val="43137"/>
                  </a:srgbClr>
                </a:outerShdw>
              </a:effectLst>
              <a:latin typeface="Segoe" pitchFamily="34" charset="0"/>
              <a:sym typeface="Arial" charset="0"/>
            </a:endParaRPr>
          </a:p>
        </p:txBody>
      </p:sp>
      <p:sp>
        <p:nvSpPr>
          <p:cNvPr id="8" name="Rectangle 6"/>
          <p:cNvSpPr>
            <a:spLocks noChangeArrowheads="1"/>
          </p:cNvSpPr>
          <p:nvPr/>
        </p:nvSpPr>
        <p:spPr bwMode="auto">
          <a:xfrm>
            <a:off x="436560" y="1942980"/>
            <a:ext cx="8172093" cy="1921567"/>
          </a:xfrm>
          <a:prstGeom prst="rect">
            <a:avLst/>
          </a:prstGeom>
          <a:gradFill flip="none" rotWithShape="1">
            <a:gsLst>
              <a:gs pos="0">
                <a:schemeClr val="bg1">
                  <a:lumMod val="85000"/>
                </a:schemeClr>
              </a:gs>
              <a:gs pos="88000">
                <a:schemeClr val="bg1">
                  <a:alpha val="0"/>
                </a:schemeClr>
              </a:gs>
            </a:gsLst>
            <a:lin ang="0" scaled="1"/>
            <a:tileRect/>
          </a:gradFill>
          <a:ln w="3175">
            <a:gradFill>
              <a:gsLst>
                <a:gs pos="0">
                  <a:schemeClr val="bg1">
                    <a:lumMod val="65000"/>
                  </a:schemeClr>
                </a:gs>
                <a:gs pos="100000">
                  <a:schemeClr val="bg1">
                    <a:alpha val="0"/>
                  </a:schemeClr>
                </a:gs>
              </a:gsLst>
              <a:lin ang="0" scaled="0"/>
            </a:gradFill>
            <a:headEnd type="none" w="med" len="med"/>
            <a:tailEnd type="none" w="med" len="med"/>
          </a:ln>
          <a:effectLst/>
        </p:spPr>
        <p:txBody>
          <a:bodyPr vert="horz" wrap="square" lIns="91420" tIns="45710" rIns="91420" bIns="45710" numCol="1" rtlCol="0" anchor="ctr" anchorCtr="0" compatLnSpc="1">
            <a:prstTxWarp prst="textNoShape">
              <a:avLst/>
            </a:prstTxWarp>
          </a:bodyPr>
          <a:lstStyle/>
          <a:p>
            <a:pPr indent="-257198" algn="ctr" defTabSz="913909">
              <a:defRPr/>
            </a:pPr>
            <a:endParaRPr lang="en-US" dirty="0">
              <a:solidFill>
                <a:srgbClr val="FFFFFF"/>
              </a:solidFill>
              <a:effectLst>
                <a:outerShdw blurRad="38100" dist="38100" dir="2700000" algn="tl">
                  <a:srgbClr val="000000">
                    <a:alpha val="43137"/>
                  </a:srgbClr>
                </a:outerShdw>
              </a:effectLst>
              <a:latin typeface="Segoe" pitchFamily="34" charset="0"/>
              <a:sym typeface="Arial"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58951" y="2265620"/>
            <a:ext cx="981260" cy="1598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bwMode="auto">
          <a:xfrm>
            <a:off x="1466309" y="2265615"/>
            <a:ext cx="4246286" cy="543339"/>
          </a:xfrm>
          <a:prstGeom prst="roundRect">
            <a:avLst/>
          </a:prstGeom>
          <a:gradFill>
            <a:gsLst>
              <a:gs pos="0">
                <a:schemeClr val="bg2">
                  <a:lumMod val="75000"/>
                </a:schemeClr>
              </a:gs>
              <a:gs pos="100000">
                <a:schemeClr val="bg2">
                  <a:lumMod val="25000"/>
                </a:schemeClr>
              </a:gs>
            </a:gsLst>
            <a:lin ang="4200000" scaled="0"/>
          </a:gradFill>
          <a:ln w="12700">
            <a:noFill/>
            <a:headEnd type="none" w="med" len="med"/>
            <a:tailEnd type="none" w="med" len="med"/>
          </a:ln>
          <a:effectLst>
            <a:outerShdw blurRad="50800" dist="38100" dir="5400000" algn="t" rotWithShape="0">
              <a:prstClr val="black">
                <a:alpha val="40000"/>
              </a:prstClr>
            </a:outerShdw>
          </a:effectLst>
        </p:spPr>
        <p:txBody>
          <a:bodyPr lIns="137178" tIns="0" rIns="0" bIns="0" anchor="ctr">
            <a:noAutofit/>
          </a:bodyPr>
          <a:lstStyle/>
          <a:p>
            <a:pPr marL="0" lvl="1" indent="-171251" defTabSz="914023">
              <a:spcBef>
                <a:spcPts val="450"/>
              </a:spcBef>
              <a:buSzPct val="80000"/>
              <a:defRPr/>
            </a:pPr>
            <a:r>
              <a:rPr lang="en-US" sz="1700" kern="0" dirty="0">
                <a:gradFill>
                  <a:gsLst>
                    <a:gs pos="0">
                      <a:sysClr val="window" lastClr="FFFFFF"/>
                    </a:gs>
                    <a:gs pos="100000">
                      <a:sysClr val="window" lastClr="FFFFFF"/>
                    </a:gs>
                  </a:gsLst>
                  <a:lin ang="5400000" scaled="0"/>
                </a:gradFill>
                <a:latin typeface="Segoe UI Semibold" pitchFamily="34" charset="0"/>
              </a:rPr>
              <a:t>Tools must empower, not frustrate</a:t>
            </a:r>
          </a:p>
        </p:txBody>
      </p:sp>
      <p:sp>
        <p:nvSpPr>
          <p:cNvPr id="11" name="Rectangle 10"/>
          <p:cNvSpPr/>
          <p:nvPr/>
        </p:nvSpPr>
        <p:spPr>
          <a:xfrm>
            <a:off x="1565726" y="3018558"/>
            <a:ext cx="4215288" cy="595045"/>
          </a:xfrm>
          <a:prstGeom prst="rect">
            <a:avLst/>
          </a:prstGeom>
        </p:spPr>
        <p:txBody>
          <a:bodyPr wrap="square" lIns="68589" tIns="34295" rIns="68589" bIns="34295">
            <a:spAutoFit/>
          </a:bodyPr>
          <a:lstStyle/>
          <a:p>
            <a:pPr>
              <a:spcBef>
                <a:spcPts val="450"/>
              </a:spcBef>
            </a:pPr>
            <a:r>
              <a:rPr lang="en-US" sz="1500" dirty="0">
                <a:solidFill>
                  <a:prstClr val="black"/>
                </a:solidFill>
                <a:latin typeface="Segoe UI" pitchFamily="34" charset="0"/>
                <a:ea typeface="Segoe UI" pitchFamily="34" charset="0"/>
                <a:cs typeface="Segoe UI" pitchFamily="34" charset="0"/>
              </a:rPr>
              <a:t>These are systemic problems</a:t>
            </a:r>
          </a:p>
          <a:p>
            <a:pPr>
              <a:spcBef>
                <a:spcPts val="450"/>
              </a:spcBef>
            </a:pPr>
            <a:r>
              <a:rPr lang="en-US" sz="1500" dirty="0">
                <a:solidFill>
                  <a:prstClr val="black"/>
                </a:solidFill>
                <a:latin typeface="Segoe UI" pitchFamily="34" charset="0"/>
                <a:ea typeface="Segoe UI" pitchFamily="34" charset="0"/>
                <a:cs typeface="Segoe UI" pitchFamily="34" charset="0"/>
              </a:rPr>
              <a:t>An insight from Jim Gray …</a:t>
            </a:r>
          </a:p>
        </p:txBody>
      </p:sp>
      <p:sp>
        <p:nvSpPr>
          <p:cNvPr id="12" name="Rectangle 11"/>
          <p:cNvSpPr/>
          <p:nvPr/>
        </p:nvSpPr>
        <p:spPr>
          <a:xfrm>
            <a:off x="1790324" y="3864547"/>
            <a:ext cx="5740551" cy="300092"/>
          </a:xfrm>
          <a:prstGeom prst="rect">
            <a:avLst/>
          </a:prstGeom>
        </p:spPr>
        <p:txBody>
          <a:bodyPr wrap="square" lIns="68589" tIns="34295" rIns="68589" bIns="34295">
            <a:spAutoFit/>
          </a:bodyPr>
          <a:lstStyle/>
          <a:p>
            <a:pPr algn="ctr">
              <a:spcBef>
                <a:spcPts val="450"/>
              </a:spcBef>
            </a:pPr>
            <a:r>
              <a:rPr lang="en-US" sz="1500" spc="-38" dirty="0">
                <a:gradFill flip="none" rotWithShape="1">
                  <a:gsLst>
                    <a:gs pos="52000">
                      <a:prstClr val="black"/>
                    </a:gs>
                    <a:gs pos="83000">
                      <a:prstClr val="black"/>
                    </a:gs>
                  </a:gsLst>
                  <a:lin ang="5400000" scaled="1"/>
                  <a:tileRect/>
                </a:gradFill>
                <a:latin typeface="Segoe UI Semibold" pitchFamily="34" charset="0"/>
              </a:rPr>
              <a:t>A computation task has four characteristic demands:</a:t>
            </a:r>
          </a:p>
        </p:txBody>
      </p:sp>
      <p:sp>
        <p:nvSpPr>
          <p:cNvPr id="13" name="Round Same Side Corner Rectangle 12"/>
          <p:cNvSpPr/>
          <p:nvPr/>
        </p:nvSpPr>
        <p:spPr bwMode="auto">
          <a:xfrm>
            <a:off x="431031" y="4124624"/>
            <a:ext cx="2028285" cy="543339"/>
          </a:xfrm>
          <a:prstGeom prst="round2SameRect">
            <a:avLst/>
          </a:prstGeom>
          <a:gradFill>
            <a:gsLst>
              <a:gs pos="0">
                <a:schemeClr val="bg2">
                  <a:lumMod val="75000"/>
                </a:schemeClr>
              </a:gs>
              <a:gs pos="100000">
                <a:schemeClr val="bg2">
                  <a:lumMod val="25000"/>
                </a:schemeClr>
              </a:gs>
            </a:gsLst>
            <a:lin ang="4200000" scaled="0"/>
          </a:gradFill>
          <a:ln w="12700">
            <a:no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51" algn="ctr" defTabSz="914023">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Networking</a:t>
            </a:r>
          </a:p>
        </p:txBody>
      </p:sp>
      <p:sp>
        <p:nvSpPr>
          <p:cNvPr id="14" name="Round Same Side Corner Rectangle 13"/>
          <p:cNvSpPr/>
          <p:nvPr/>
        </p:nvSpPr>
        <p:spPr bwMode="auto">
          <a:xfrm>
            <a:off x="2508310" y="4124624"/>
            <a:ext cx="2028285" cy="543339"/>
          </a:xfrm>
          <a:prstGeom prst="round2SameRect">
            <a:avLst/>
          </a:prstGeom>
          <a:gradFill>
            <a:gsLst>
              <a:gs pos="0">
                <a:schemeClr val="bg2">
                  <a:lumMod val="75000"/>
                </a:schemeClr>
              </a:gs>
              <a:gs pos="100000">
                <a:schemeClr val="bg2">
                  <a:lumMod val="25000"/>
                </a:schemeClr>
              </a:gs>
            </a:gsLst>
            <a:lin ang="4200000" scaled="0"/>
          </a:gradFill>
          <a:ln w="12700">
            <a:no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51" algn="ctr" defTabSz="914023">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Computation</a:t>
            </a:r>
          </a:p>
        </p:txBody>
      </p:sp>
      <p:sp>
        <p:nvSpPr>
          <p:cNvPr id="15" name="Round Same Side Corner Rectangle 14"/>
          <p:cNvSpPr/>
          <p:nvPr/>
        </p:nvSpPr>
        <p:spPr bwMode="auto">
          <a:xfrm>
            <a:off x="4605407" y="4124624"/>
            <a:ext cx="2028285" cy="543339"/>
          </a:xfrm>
          <a:prstGeom prst="round2SameRect">
            <a:avLst/>
          </a:prstGeom>
          <a:gradFill>
            <a:gsLst>
              <a:gs pos="0">
                <a:schemeClr val="bg2">
                  <a:lumMod val="75000"/>
                </a:schemeClr>
              </a:gs>
              <a:gs pos="100000">
                <a:schemeClr val="bg2">
                  <a:lumMod val="25000"/>
                </a:schemeClr>
              </a:gs>
            </a:gsLst>
            <a:lin ang="4200000" scaled="0"/>
          </a:gradFill>
          <a:ln w="12700">
            <a:no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51" algn="ctr" defTabSz="914023">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Data access</a:t>
            </a:r>
          </a:p>
        </p:txBody>
      </p:sp>
      <p:sp>
        <p:nvSpPr>
          <p:cNvPr id="16" name="Round Same Side Corner Rectangle 15"/>
          <p:cNvSpPr/>
          <p:nvPr/>
        </p:nvSpPr>
        <p:spPr bwMode="auto">
          <a:xfrm>
            <a:off x="6758071" y="4124623"/>
            <a:ext cx="2028285" cy="543339"/>
          </a:xfrm>
          <a:prstGeom prst="round2SameRect">
            <a:avLst/>
          </a:prstGeom>
          <a:gradFill>
            <a:gsLst>
              <a:gs pos="0">
                <a:schemeClr val="bg2">
                  <a:lumMod val="75000"/>
                </a:schemeClr>
              </a:gs>
              <a:gs pos="100000">
                <a:schemeClr val="bg2">
                  <a:lumMod val="25000"/>
                </a:schemeClr>
              </a:gs>
            </a:gsLst>
            <a:lin ang="4200000" scaled="0"/>
          </a:gradFill>
          <a:ln w="12700">
            <a:noFill/>
            <a:headEnd type="none" w="med" len="med"/>
            <a:tailEnd type="none" w="med" len="med"/>
          </a:ln>
          <a:effectLst>
            <a:outerShdw blurRad="50800" dist="38100" dir="5400000" algn="t" rotWithShape="0">
              <a:prstClr val="black">
                <a:alpha val="40000"/>
              </a:prstClr>
            </a:outerShdw>
          </a:effectLst>
        </p:spPr>
        <p:txBody>
          <a:bodyPr lIns="0" tIns="0" rIns="0" bIns="0" anchor="ctr">
            <a:noAutofit/>
          </a:bodyPr>
          <a:lstStyle/>
          <a:p>
            <a:pPr marL="0" lvl="1" indent="-171251" algn="ctr" defTabSz="914023">
              <a:spcBef>
                <a:spcPts val="450"/>
              </a:spcBef>
              <a:buSzPct val="80000"/>
              <a:defRPr/>
            </a:pPr>
            <a:r>
              <a:rPr lang="en-US" sz="1400" kern="0" dirty="0">
                <a:gradFill>
                  <a:gsLst>
                    <a:gs pos="0">
                      <a:sysClr val="window" lastClr="FFFFFF"/>
                    </a:gs>
                    <a:gs pos="100000">
                      <a:sysClr val="window" lastClr="FFFFFF"/>
                    </a:gs>
                  </a:gsLst>
                  <a:lin ang="5400000" scaled="0"/>
                </a:gradFill>
                <a:latin typeface="Segoe UI Semibold" pitchFamily="34" charset="0"/>
              </a:rPr>
              <a:t>Data storage</a:t>
            </a:r>
          </a:p>
        </p:txBody>
      </p:sp>
      <p:sp>
        <p:nvSpPr>
          <p:cNvPr id="17" name="Rectangle 16"/>
          <p:cNvSpPr/>
          <p:nvPr/>
        </p:nvSpPr>
        <p:spPr>
          <a:xfrm>
            <a:off x="824173" y="4763251"/>
            <a:ext cx="1284271" cy="715591"/>
          </a:xfrm>
          <a:prstGeom prst="rect">
            <a:avLst/>
          </a:prstGeom>
        </p:spPr>
        <p:txBody>
          <a:bodyPr wrap="square" lIns="68589" tIns="34295" rIns="68589" bIns="34295">
            <a:spAutoFit/>
          </a:bodyPr>
          <a:lstStyle/>
          <a:p>
            <a:pPr marL="0" lvl="1" algn="ctr">
              <a:spcBef>
                <a:spcPts val="1350"/>
              </a:spcBef>
            </a:pPr>
            <a:r>
              <a:rPr lang="en-US" sz="1400" dirty="0">
                <a:solidFill>
                  <a:prstClr val="black">
                    <a:lumMod val="75000"/>
                    <a:lumOff val="25000"/>
                  </a:prstClr>
                </a:solidFill>
                <a:latin typeface="Segoe UI" pitchFamily="34" charset="0"/>
                <a:cs typeface="Segoe UI" pitchFamily="34" charset="0"/>
              </a:rPr>
              <a:t>Delivering questions </a:t>
            </a:r>
            <a:br>
              <a:rPr lang="en-US" sz="1400" dirty="0">
                <a:solidFill>
                  <a:prstClr val="black">
                    <a:lumMod val="75000"/>
                    <a:lumOff val="25000"/>
                  </a:prstClr>
                </a:solidFill>
                <a:latin typeface="Segoe UI" pitchFamily="34" charset="0"/>
                <a:cs typeface="Segoe UI" pitchFamily="34" charset="0"/>
              </a:rPr>
            </a:br>
            <a:r>
              <a:rPr lang="en-US" sz="1400" dirty="0">
                <a:solidFill>
                  <a:prstClr val="black">
                    <a:lumMod val="75000"/>
                    <a:lumOff val="25000"/>
                  </a:prstClr>
                </a:solidFill>
                <a:latin typeface="Segoe UI" pitchFamily="34" charset="0"/>
                <a:cs typeface="Segoe UI" pitchFamily="34" charset="0"/>
              </a:rPr>
              <a:t>and answers</a:t>
            </a:r>
          </a:p>
        </p:txBody>
      </p:sp>
      <p:sp>
        <p:nvSpPr>
          <p:cNvPr id="18" name="Rectangle 6"/>
          <p:cNvSpPr>
            <a:spLocks noChangeArrowheads="1"/>
          </p:cNvSpPr>
          <p:nvPr/>
        </p:nvSpPr>
        <p:spPr bwMode="auto">
          <a:xfrm rot="5400000">
            <a:off x="3105480" y="4105799"/>
            <a:ext cx="836156" cy="2030497"/>
          </a:xfrm>
          <a:prstGeom prst="rect">
            <a:avLst/>
          </a:prstGeom>
          <a:gradFill flip="none" rotWithShape="1">
            <a:gsLst>
              <a:gs pos="0">
                <a:schemeClr val="bg1">
                  <a:lumMod val="85000"/>
                </a:schemeClr>
              </a:gs>
              <a:gs pos="88000">
                <a:schemeClr val="bg1">
                  <a:alpha val="0"/>
                </a:schemeClr>
              </a:gs>
            </a:gsLst>
            <a:lin ang="0" scaled="1"/>
            <a:tileRect/>
          </a:gradFill>
          <a:ln w="3175">
            <a:gradFill>
              <a:gsLst>
                <a:gs pos="0">
                  <a:schemeClr val="bg1">
                    <a:lumMod val="65000"/>
                  </a:schemeClr>
                </a:gs>
                <a:gs pos="100000">
                  <a:schemeClr val="bg1">
                    <a:alpha val="0"/>
                  </a:schemeClr>
                </a:gs>
              </a:gsLst>
              <a:lin ang="0" scaled="0"/>
            </a:gradFill>
            <a:headEnd type="none" w="med" len="med"/>
            <a:tailEnd type="none" w="med" len="med"/>
          </a:ln>
          <a:effectLst/>
        </p:spPr>
        <p:txBody>
          <a:bodyPr vert="horz" wrap="square" lIns="91420" tIns="45710" rIns="91420" bIns="45710" numCol="1" rtlCol="0" anchor="ctr" anchorCtr="0" compatLnSpc="1">
            <a:prstTxWarp prst="textNoShape">
              <a:avLst/>
            </a:prstTxWarp>
          </a:bodyPr>
          <a:lstStyle/>
          <a:p>
            <a:pPr indent="-257198" algn="ctr" defTabSz="913909">
              <a:defRPr/>
            </a:pPr>
            <a:endParaRPr lang="en-US" dirty="0">
              <a:solidFill>
                <a:srgbClr val="FFFFFF"/>
              </a:solidFill>
              <a:effectLst>
                <a:outerShdw blurRad="38100" dist="38100" dir="2700000" algn="tl">
                  <a:srgbClr val="000000">
                    <a:alpha val="43137"/>
                  </a:srgbClr>
                </a:outerShdw>
              </a:effectLst>
              <a:latin typeface="Segoe" pitchFamily="34" charset="0"/>
              <a:sym typeface="Arial" charset="0"/>
            </a:endParaRPr>
          </a:p>
        </p:txBody>
      </p:sp>
      <p:sp>
        <p:nvSpPr>
          <p:cNvPr id="19" name="Rectangle 18"/>
          <p:cNvSpPr/>
          <p:nvPr/>
        </p:nvSpPr>
        <p:spPr>
          <a:xfrm>
            <a:off x="2538703" y="4722576"/>
            <a:ext cx="1969710" cy="715591"/>
          </a:xfrm>
          <a:prstGeom prst="rect">
            <a:avLst/>
          </a:prstGeom>
        </p:spPr>
        <p:txBody>
          <a:bodyPr wrap="square" lIns="68589" tIns="34295" rIns="68589" bIns="34295">
            <a:spAutoFit/>
          </a:bodyPr>
          <a:lstStyle/>
          <a:p>
            <a:pPr marL="0" lvl="1" algn="ctr">
              <a:spcBef>
                <a:spcPts val="1350"/>
              </a:spcBef>
            </a:pPr>
            <a:r>
              <a:rPr lang="en-US" sz="1400" dirty="0">
                <a:solidFill>
                  <a:prstClr val="black">
                    <a:lumMod val="75000"/>
                    <a:lumOff val="25000"/>
                  </a:prstClr>
                </a:solidFill>
                <a:latin typeface="Segoe UI" pitchFamily="34" charset="0"/>
                <a:cs typeface="Segoe UI" pitchFamily="34" charset="0"/>
              </a:rPr>
              <a:t>Transforming information to produce new information</a:t>
            </a:r>
          </a:p>
        </p:txBody>
      </p:sp>
      <p:sp>
        <p:nvSpPr>
          <p:cNvPr id="20" name="Rectangle 6"/>
          <p:cNvSpPr>
            <a:spLocks noChangeArrowheads="1"/>
          </p:cNvSpPr>
          <p:nvPr/>
        </p:nvSpPr>
        <p:spPr bwMode="auto">
          <a:xfrm rot="5400000">
            <a:off x="5210758" y="4088708"/>
            <a:ext cx="819795" cy="2030497"/>
          </a:xfrm>
          <a:prstGeom prst="rect">
            <a:avLst/>
          </a:prstGeom>
          <a:gradFill flip="none" rotWithShape="1">
            <a:gsLst>
              <a:gs pos="0">
                <a:schemeClr val="bg1">
                  <a:lumMod val="85000"/>
                </a:schemeClr>
              </a:gs>
              <a:gs pos="88000">
                <a:schemeClr val="bg1">
                  <a:alpha val="0"/>
                </a:schemeClr>
              </a:gs>
            </a:gsLst>
            <a:lin ang="0" scaled="1"/>
            <a:tileRect/>
          </a:gradFill>
          <a:ln w="3175">
            <a:gradFill>
              <a:gsLst>
                <a:gs pos="0">
                  <a:schemeClr val="bg1">
                    <a:lumMod val="65000"/>
                  </a:schemeClr>
                </a:gs>
                <a:gs pos="100000">
                  <a:schemeClr val="bg1">
                    <a:alpha val="0"/>
                  </a:schemeClr>
                </a:gs>
              </a:gsLst>
              <a:lin ang="0" scaled="0"/>
            </a:gradFill>
            <a:headEnd type="none" w="med" len="med"/>
            <a:tailEnd type="none" w="med" len="med"/>
          </a:ln>
          <a:effectLst/>
        </p:spPr>
        <p:txBody>
          <a:bodyPr vert="horz" wrap="square" lIns="91420" tIns="45710" rIns="91420" bIns="45710" numCol="1" rtlCol="0" anchor="ctr" anchorCtr="0" compatLnSpc="1">
            <a:prstTxWarp prst="textNoShape">
              <a:avLst/>
            </a:prstTxWarp>
          </a:bodyPr>
          <a:lstStyle/>
          <a:p>
            <a:pPr indent="-257198" algn="ctr" defTabSz="913909">
              <a:defRPr/>
            </a:pPr>
            <a:endParaRPr lang="en-US" dirty="0">
              <a:solidFill>
                <a:srgbClr val="FFFFFF"/>
              </a:solidFill>
              <a:effectLst>
                <a:outerShdw blurRad="38100" dist="38100" dir="2700000" algn="tl">
                  <a:srgbClr val="000000">
                    <a:alpha val="43137"/>
                  </a:srgbClr>
                </a:outerShdw>
              </a:effectLst>
              <a:latin typeface="Segoe" pitchFamily="34" charset="0"/>
              <a:sym typeface="Arial" charset="0"/>
            </a:endParaRPr>
          </a:p>
        </p:txBody>
      </p:sp>
      <p:sp>
        <p:nvSpPr>
          <p:cNvPr id="21" name="Rectangle 20"/>
          <p:cNvSpPr/>
          <p:nvPr/>
        </p:nvSpPr>
        <p:spPr>
          <a:xfrm>
            <a:off x="4660599" y="4722577"/>
            <a:ext cx="1969710" cy="715591"/>
          </a:xfrm>
          <a:prstGeom prst="rect">
            <a:avLst/>
          </a:prstGeom>
        </p:spPr>
        <p:txBody>
          <a:bodyPr wrap="square" lIns="68589" tIns="34295" rIns="68589" bIns="34295">
            <a:spAutoFit/>
          </a:bodyPr>
          <a:lstStyle/>
          <a:p>
            <a:pPr marL="0" lvl="1" algn="ctr">
              <a:spcBef>
                <a:spcPts val="1350"/>
              </a:spcBef>
            </a:pPr>
            <a:r>
              <a:rPr lang="en-US" sz="1400" dirty="0">
                <a:solidFill>
                  <a:prstClr val="black">
                    <a:lumMod val="75000"/>
                    <a:lumOff val="25000"/>
                  </a:prstClr>
                </a:solidFill>
                <a:latin typeface="Segoe UI" pitchFamily="34" charset="0"/>
                <a:cs typeface="Segoe UI" pitchFamily="34" charset="0"/>
              </a:rPr>
              <a:t>Access to information needed by the computation</a:t>
            </a:r>
          </a:p>
        </p:txBody>
      </p:sp>
      <p:sp>
        <p:nvSpPr>
          <p:cNvPr id="22" name="Rectangle 6"/>
          <p:cNvSpPr>
            <a:spLocks noChangeArrowheads="1"/>
          </p:cNvSpPr>
          <p:nvPr/>
        </p:nvSpPr>
        <p:spPr bwMode="auto">
          <a:xfrm rot="5400000">
            <a:off x="7264712" y="4210003"/>
            <a:ext cx="1031341" cy="2030497"/>
          </a:xfrm>
          <a:prstGeom prst="rect">
            <a:avLst/>
          </a:prstGeom>
          <a:gradFill flip="none" rotWithShape="1">
            <a:gsLst>
              <a:gs pos="0">
                <a:schemeClr val="bg1">
                  <a:lumMod val="85000"/>
                </a:schemeClr>
              </a:gs>
              <a:gs pos="88000">
                <a:schemeClr val="bg1">
                  <a:alpha val="0"/>
                </a:schemeClr>
              </a:gs>
            </a:gsLst>
            <a:lin ang="0" scaled="1"/>
            <a:tileRect/>
          </a:gradFill>
          <a:ln w="3175">
            <a:gradFill>
              <a:gsLst>
                <a:gs pos="0">
                  <a:schemeClr val="bg1">
                    <a:lumMod val="65000"/>
                  </a:schemeClr>
                </a:gs>
                <a:gs pos="100000">
                  <a:schemeClr val="bg1">
                    <a:alpha val="0"/>
                  </a:schemeClr>
                </a:gs>
              </a:gsLst>
              <a:lin ang="0" scaled="0"/>
            </a:gradFill>
            <a:headEnd type="none" w="med" len="med"/>
            <a:tailEnd type="none" w="med" len="med"/>
          </a:ln>
          <a:effectLst/>
        </p:spPr>
        <p:txBody>
          <a:bodyPr vert="horz" wrap="square" lIns="91420" tIns="45710" rIns="91420" bIns="45710" numCol="1" rtlCol="0" anchor="ctr" anchorCtr="0" compatLnSpc="1">
            <a:prstTxWarp prst="textNoShape">
              <a:avLst/>
            </a:prstTxWarp>
          </a:bodyPr>
          <a:lstStyle/>
          <a:p>
            <a:pPr indent="-257198" algn="ctr" defTabSz="913909">
              <a:defRPr/>
            </a:pPr>
            <a:endParaRPr lang="en-US" dirty="0">
              <a:solidFill>
                <a:srgbClr val="FFFFFF"/>
              </a:solidFill>
              <a:effectLst>
                <a:outerShdw blurRad="38100" dist="38100" dir="2700000" algn="tl">
                  <a:srgbClr val="000000">
                    <a:alpha val="43137"/>
                  </a:srgbClr>
                </a:outerShdw>
              </a:effectLst>
              <a:latin typeface="Segoe" pitchFamily="34" charset="0"/>
              <a:sym typeface="Arial" charset="0"/>
            </a:endParaRPr>
          </a:p>
        </p:txBody>
      </p:sp>
      <p:sp>
        <p:nvSpPr>
          <p:cNvPr id="23" name="Rectangle 22"/>
          <p:cNvSpPr/>
          <p:nvPr/>
        </p:nvSpPr>
        <p:spPr>
          <a:xfrm>
            <a:off x="6765134" y="4742867"/>
            <a:ext cx="1969710" cy="500147"/>
          </a:xfrm>
          <a:prstGeom prst="rect">
            <a:avLst/>
          </a:prstGeom>
        </p:spPr>
        <p:txBody>
          <a:bodyPr wrap="square" lIns="68589" tIns="34295" rIns="68589" bIns="34295">
            <a:spAutoFit/>
          </a:bodyPr>
          <a:lstStyle/>
          <a:p>
            <a:pPr marL="0" lvl="1" algn="ctr">
              <a:spcBef>
                <a:spcPts val="1350"/>
              </a:spcBef>
            </a:pPr>
            <a:r>
              <a:rPr lang="en-US" sz="1400" dirty="0">
                <a:solidFill>
                  <a:prstClr val="black">
                    <a:lumMod val="75000"/>
                    <a:lumOff val="25000"/>
                  </a:prstClr>
                </a:solidFill>
                <a:latin typeface="Segoe UI" pitchFamily="34" charset="0"/>
                <a:cs typeface="Segoe UI" pitchFamily="34" charset="0"/>
              </a:rPr>
              <a:t>Long term storage </a:t>
            </a:r>
            <a:br>
              <a:rPr lang="en-US" sz="1400" dirty="0">
                <a:solidFill>
                  <a:prstClr val="black">
                    <a:lumMod val="75000"/>
                    <a:lumOff val="25000"/>
                  </a:prstClr>
                </a:solidFill>
                <a:latin typeface="Segoe UI" pitchFamily="34" charset="0"/>
                <a:cs typeface="Segoe UI" pitchFamily="34" charset="0"/>
              </a:rPr>
            </a:br>
            <a:r>
              <a:rPr lang="en-US" sz="1400" dirty="0">
                <a:solidFill>
                  <a:prstClr val="black">
                    <a:lumMod val="75000"/>
                    <a:lumOff val="25000"/>
                  </a:prstClr>
                </a:solidFill>
                <a:latin typeface="Segoe UI" pitchFamily="34" charset="0"/>
                <a:cs typeface="Segoe UI" pitchFamily="34" charset="0"/>
              </a:rPr>
              <a:t>of information</a:t>
            </a:r>
          </a:p>
        </p:txBody>
      </p:sp>
      <p:sp>
        <p:nvSpPr>
          <p:cNvPr id="24" name="Rounded Rectangle 67"/>
          <p:cNvSpPr/>
          <p:nvPr/>
        </p:nvSpPr>
        <p:spPr bwMode="auto">
          <a:xfrm>
            <a:off x="458951" y="5615388"/>
            <a:ext cx="8336680" cy="482362"/>
          </a:xfrm>
          <a:prstGeom prst="round2SameRect">
            <a:avLst>
              <a:gd name="adj1" fmla="val 0"/>
              <a:gd name="adj2" fmla="val 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68586" tIns="0" rIns="68586" bIns="0" anchor="ctr">
            <a:noAutofit/>
          </a:bodyPr>
          <a:lstStyle/>
          <a:p>
            <a:pPr marL="0" lvl="1" indent="-171230" algn="ctr" defTabSz="913909" fontAlgn="base">
              <a:lnSpc>
                <a:spcPct val="80000"/>
              </a:lnSpc>
              <a:spcBef>
                <a:spcPts val="450"/>
              </a:spcBef>
              <a:spcAft>
                <a:spcPct val="0"/>
              </a:spcAft>
              <a:buSzPct val="80000"/>
              <a:defRPr/>
            </a:pPr>
            <a:r>
              <a:rPr lang="en-US" kern="0" dirty="0">
                <a:gradFill>
                  <a:gsLst>
                    <a:gs pos="0">
                      <a:sysClr val="window" lastClr="FFFFFF"/>
                    </a:gs>
                    <a:gs pos="100000">
                      <a:sysClr val="window" lastClr="FFFFFF"/>
                    </a:gs>
                  </a:gsLst>
                  <a:lin ang="5400000" scaled="0"/>
                </a:gradFill>
                <a:latin typeface="Segoe UI Semibold" pitchFamily="34" charset="0"/>
              </a:rPr>
              <a:t>The ratios among these </a:t>
            </a:r>
            <a:r>
              <a:rPr lang="en-US" i="1" kern="0" dirty="0">
                <a:gradFill>
                  <a:gsLst>
                    <a:gs pos="0">
                      <a:sysClr val="window" lastClr="FFFFFF"/>
                    </a:gs>
                    <a:gs pos="100000">
                      <a:sysClr val="window" lastClr="FFFFFF"/>
                    </a:gs>
                  </a:gsLst>
                  <a:lin ang="5400000" scaled="0"/>
                </a:gradFill>
                <a:latin typeface="Segoe UI Semibold" pitchFamily="34" charset="0"/>
              </a:rPr>
              <a:t>and their </a:t>
            </a:r>
            <a:r>
              <a:rPr lang="en-US" kern="0" dirty="0">
                <a:gradFill>
                  <a:gsLst>
                    <a:gs pos="0">
                      <a:sysClr val="window" lastClr="FFFFFF"/>
                    </a:gs>
                    <a:gs pos="100000">
                      <a:sysClr val="window" lastClr="FFFFFF"/>
                    </a:gs>
                  </a:gsLst>
                  <a:lin ang="5400000" scaled="0"/>
                </a:gradFill>
                <a:latin typeface="Segoe UI Semibold" pitchFamily="34" charset="0"/>
              </a:rPr>
              <a:t>costs are critical</a:t>
            </a:r>
          </a:p>
        </p:txBody>
      </p:sp>
    </p:spTree>
    <p:extLst>
      <p:ext uri="{BB962C8B-B14F-4D97-AF65-F5344CB8AC3E}">
        <p14:creationId xmlns:p14="http://schemas.microsoft.com/office/powerpoint/2010/main" val="108528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Azure</a:t>
            </a:r>
          </a:p>
        </p:txBody>
      </p:sp>
      <p:sp>
        <p:nvSpPr>
          <p:cNvPr id="5" name="Slide Number Placeholder 4"/>
          <p:cNvSpPr>
            <a:spLocks noGrp="1"/>
          </p:cNvSpPr>
          <p:nvPr>
            <p:ph type="sldNum" sz="quarter" idx="4"/>
          </p:nvPr>
        </p:nvSpPr>
        <p:spPr/>
        <p:txBody>
          <a:bodyPr/>
          <a:lstStyle/>
          <a:p>
            <a:fld id="{4ADF12F3-3404-4B21-B30F-258D3BB43857}" type="slidenum">
              <a:rPr lang="en-US" smtClean="0"/>
              <a:pPr/>
              <a:t>18</a:t>
            </a:fld>
            <a:endParaRPr lang="en-US" dirty="0"/>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812" t="22087" r="14930" b="9222"/>
          <a:stretch/>
        </p:blipFill>
        <p:spPr bwMode="auto">
          <a:xfrm>
            <a:off x="762000" y="1295400"/>
            <a:ext cx="7783805" cy="459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5"/>
          <p:cNvSpPr txBox="1">
            <a:spLocks noChangeArrowheads="1"/>
          </p:cNvSpPr>
          <p:nvPr/>
        </p:nvSpPr>
        <p:spPr bwMode="auto">
          <a:xfrm>
            <a:off x="914400" y="6365557"/>
            <a:ext cx="38528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Lucida Sans" pitchFamily="34" charset="0"/>
                <a:ea typeface="MS PGothic" pitchFamily="34" charset="-128"/>
              </a:defRPr>
            </a:lvl1pPr>
            <a:lvl2pPr marL="742950" indent="-285750" eaLnBrk="0" hangingPunct="0">
              <a:defRPr sz="1200">
                <a:solidFill>
                  <a:schemeClr val="tx1"/>
                </a:solidFill>
                <a:latin typeface="Lucida Sans" pitchFamily="34" charset="0"/>
                <a:ea typeface="MS PGothic" pitchFamily="34" charset="-128"/>
              </a:defRPr>
            </a:lvl2pPr>
            <a:lvl3pPr marL="1143000" indent="-228600" eaLnBrk="0" hangingPunct="0">
              <a:defRPr sz="1200">
                <a:solidFill>
                  <a:schemeClr val="tx1"/>
                </a:solidFill>
                <a:latin typeface="Lucida Sans" pitchFamily="34" charset="0"/>
                <a:ea typeface="MS PGothic" pitchFamily="34" charset="-128"/>
              </a:defRPr>
            </a:lvl3pPr>
            <a:lvl4pPr marL="1600200" indent="-228600" eaLnBrk="0" hangingPunct="0">
              <a:defRPr sz="1200">
                <a:solidFill>
                  <a:schemeClr val="tx1"/>
                </a:solidFill>
                <a:latin typeface="Lucida Sans" pitchFamily="34" charset="0"/>
                <a:ea typeface="MS PGothic" pitchFamily="34" charset="-128"/>
              </a:defRPr>
            </a:lvl4pPr>
            <a:lvl5pPr marL="2057400" indent="-228600" eaLnBrk="0" hangingPunct="0">
              <a:defRPr sz="12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eaLnBrk="1" hangingPunct="1"/>
            <a:endParaRPr lang="en-GB" sz="800" dirty="0">
              <a:solidFill>
                <a:srgbClr val="000000"/>
              </a:solidFill>
              <a:latin typeface="Calibri" pitchFamily="34" charset="0"/>
            </a:endParaRPr>
          </a:p>
          <a:p>
            <a:pPr algn="ctr" eaLnBrk="1" hangingPunct="1"/>
            <a:r>
              <a:rPr lang="en-GB" sz="800" dirty="0">
                <a:solidFill>
                  <a:srgbClr val="000000"/>
                </a:solidFill>
                <a:latin typeface="Calibri" pitchFamily="34" charset="0"/>
              </a:rPr>
              <a:t> </a:t>
            </a:r>
            <a:r>
              <a:rPr lang="en-GB" sz="900" dirty="0">
                <a:solidFill>
                  <a:srgbClr val="A80000"/>
                </a:solidFill>
                <a:latin typeface="Calibri" pitchFamily="34" charset="0"/>
              </a:rPr>
              <a:t>INTRODUCING THE AZURE SERVICES PLATFORM, David </a:t>
            </a:r>
            <a:r>
              <a:rPr lang="en-GB" sz="900" dirty="0" err="1">
                <a:solidFill>
                  <a:srgbClr val="A80000"/>
                </a:solidFill>
                <a:latin typeface="Calibri" pitchFamily="34" charset="0"/>
              </a:rPr>
              <a:t>Chapell</a:t>
            </a:r>
            <a:r>
              <a:rPr lang="en-GB" sz="900" dirty="0">
                <a:solidFill>
                  <a:srgbClr val="A80000"/>
                </a:solidFill>
                <a:latin typeface="Calibri" pitchFamily="34" charset="0"/>
              </a:rPr>
              <a:t>, Oct 2008</a:t>
            </a:r>
          </a:p>
          <a:p>
            <a:pPr algn="ctr" eaLnBrk="1" hangingPunct="1"/>
            <a:r>
              <a:rPr lang="en-GB" sz="900" dirty="0">
                <a:hlinkClick r:id="rId3"/>
              </a:rPr>
              <a:t>http://www.davidchappell.com/writing/white_papers.php</a:t>
            </a:r>
            <a:r>
              <a:rPr lang="en-GB" sz="900" dirty="0"/>
              <a:t> </a:t>
            </a:r>
          </a:p>
        </p:txBody>
      </p:sp>
    </p:spTree>
    <p:extLst>
      <p:ext uri="{BB962C8B-B14F-4D97-AF65-F5344CB8AC3E}">
        <p14:creationId xmlns:p14="http://schemas.microsoft.com/office/powerpoint/2010/main" val="20034781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Architecting for the Cloud</a:t>
            </a:r>
          </a:p>
        </p:txBody>
      </p:sp>
      <p:sp>
        <p:nvSpPr>
          <p:cNvPr id="3" name="Text Placeholder 2"/>
          <p:cNvSpPr>
            <a:spLocks noGrp="1"/>
          </p:cNvSpPr>
          <p:nvPr>
            <p:ph type="body" sz="quarter" idx="10"/>
          </p:nvPr>
        </p:nvSpPr>
        <p:spPr>
          <a:xfrm>
            <a:off x="389436" y="1447800"/>
            <a:ext cx="3649164" cy="4542782"/>
          </a:xfrm>
        </p:spPr>
        <p:txBody>
          <a:bodyPr/>
          <a:lstStyle/>
          <a:p>
            <a:r>
              <a:rPr lang="en-GB" dirty="0"/>
              <a:t>Scale-out</a:t>
            </a:r>
          </a:p>
          <a:p>
            <a:pPr lvl="1"/>
            <a:r>
              <a:rPr lang="en-GB" dirty="0"/>
              <a:t>Compute</a:t>
            </a:r>
          </a:p>
          <a:p>
            <a:pPr lvl="1"/>
            <a:r>
              <a:rPr lang="en-GB" dirty="0"/>
              <a:t>Tables vs. RDB</a:t>
            </a:r>
          </a:p>
          <a:p>
            <a:r>
              <a:rPr lang="en-GB" dirty="0"/>
              <a:t>Guaranteed failure</a:t>
            </a:r>
          </a:p>
          <a:p>
            <a:pPr lvl="1"/>
            <a:r>
              <a:rPr lang="en-GB" dirty="0" err="1"/>
              <a:t>Idempotency</a:t>
            </a:r>
            <a:endParaRPr lang="en-GB" dirty="0"/>
          </a:p>
          <a:p>
            <a:r>
              <a:rPr lang="en-GB" dirty="0"/>
              <a:t>Performance</a:t>
            </a:r>
          </a:p>
          <a:p>
            <a:r>
              <a:rPr lang="en-GB" b="1" u="sng" dirty="0"/>
              <a:t>Not</a:t>
            </a:r>
            <a:r>
              <a:rPr lang="en-GB" dirty="0"/>
              <a:t> cost</a:t>
            </a: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19</a:t>
            </a:fld>
            <a:endParaRPr lang="en-US" dirty="0"/>
          </a:p>
        </p:txBody>
      </p:sp>
      <p:pic>
        <p:nvPicPr>
          <p:cNvPr id="6" name="Picture 7" descr="C:\Users\kenjitak\AppData\Local\Microsoft\Windows\Temporary Internet Files\Content.IE5\8R34OSK0\MP9004423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00200"/>
            <a:ext cx="4724400" cy="3140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572463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Text Placeholder 2"/>
          <p:cNvSpPr>
            <a:spLocks noGrp="1"/>
          </p:cNvSpPr>
          <p:nvPr>
            <p:ph type="body" sz="quarter" idx="10"/>
          </p:nvPr>
        </p:nvSpPr>
        <p:spPr>
          <a:xfrm>
            <a:off x="389436" y="1447800"/>
            <a:ext cx="3344364" cy="3397853"/>
          </a:xfrm>
        </p:spPr>
        <p:txBody>
          <a:bodyPr/>
          <a:lstStyle/>
          <a:p>
            <a:r>
              <a:rPr lang="en-GB" dirty="0"/>
              <a:t>Cloud computing</a:t>
            </a:r>
          </a:p>
          <a:p>
            <a:r>
              <a:rPr lang="en-GB" dirty="0"/>
              <a:t>Architecting for the Cloud</a:t>
            </a:r>
          </a:p>
          <a:p>
            <a:r>
              <a:rPr lang="en-GB" dirty="0"/>
              <a:t>Clouds for Science</a:t>
            </a:r>
          </a:p>
          <a:p>
            <a:r>
              <a:rPr lang="en-GB" dirty="0"/>
              <a:t>Conclusions</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2</a:t>
            </a:fld>
            <a:endParaRPr lang="en-US" dirty="0"/>
          </a:p>
        </p:txBody>
      </p:sp>
      <p:pic>
        <p:nvPicPr>
          <p:cNvPr id="6" name="Picture 5" descr="CloudCartoon.jpg"/>
          <p:cNvPicPr>
            <a:picLocks noChangeAspect="1"/>
          </p:cNvPicPr>
          <p:nvPr/>
        </p:nvPicPr>
        <p:blipFill>
          <a:blip r:embed="rId2" cstate="print"/>
          <a:stretch>
            <a:fillRect/>
          </a:stretch>
        </p:blipFill>
        <p:spPr>
          <a:xfrm>
            <a:off x="4191000" y="1678782"/>
            <a:ext cx="4238623" cy="3178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7"/>
          <p:cNvSpPr>
            <a:spLocks noChangeArrowheads="1"/>
          </p:cNvSpPr>
          <p:nvPr/>
        </p:nvSpPr>
        <p:spPr bwMode="auto">
          <a:xfrm rot="16200000">
            <a:off x="7870031" y="3660616"/>
            <a:ext cx="1428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i="1" dirty="0"/>
              <a:t>King Cloud by </a:t>
            </a:r>
            <a:r>
              <a:rPr lang="en-GB" sz="800" i="1" dirty="0" err="1"/>
              <a:t>akakamu</a:t>
            </a:r>
            <a:r>
              <a:rPr lang="en-GB" sz="800" i="1" dirty="0"/>
              <a:t> </a:t>
            </a:r>
          </a:p>
        </p:txBody>
      </p:sp>
    </p:spTree>
    <p:extLst>
      <p:ext uri="{BB962C8B-B14F-4D97-AF65-F5344CB8AC3E}">
        <p14:creationId xmlns:p14="http://schemas.microsoft.com/office/powerpoint/2010/main" val="3089970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Slide Number Placeholder 2"/>
          <p:cNvSpPr>
            <a:spLocks noGrp="1"/>
          </p:cNvSpPr>
          <p:nvPr>
            <p:ph type="sldNum" sz="quarter" idx="4"/>
          </p:nvPr>
        </p:nvSpPr>
        <p:spPr/>
        <p:txBody>
          <a:bodyPr/>
          <a:lstStyle/>
          <a:p>
            <a:fld id="{4ADF12F3-3404-4B21-B30F-258D3BB43857}" type="slidenum">
              <a:rPr lang="en-US" smtClean="0"/>
              <a:pPr/>
              <a:t>20</a:t>
            </a:fld>
            <a:endParaRPr lang="en-US" dirty="0"/>
          </a:p>
        </p:txBody>
      </p:sp>
      <p:sp>
        <p:nvSpPr>
          <p:cNvPr id="4" name="TextBox 3"/>
          <p:cNvSpPr txBox="1"/>
          <p:nvPr/>
        </p:nvSpPr>
        <p:spPr>
          <a:xfrm>
            <a:off x="2743200" y="2459402"/>
            <a:ext cx="3861635" cy="1329595"/>
          </a:xfrm>
          <a:prstGeom prst="rect">
            <a:avLst/>
          </a:prstGeom>
          <a:noFill/>
        </p:spPr>
        <p:txBody>
          <a:bodyPr wrap="none" lIns="0" tIns="0" rIns="0" bIns="0" rtlCol="0">
            <a:spAutoFit/>
          </a:bodyPr>
          <a:lstStyle/>
          <a:p>
            <a:pPr>
              <a:lnSpc>
                <a:spcPct val="90000"/>
              </a:lnSpc>
              <a:spcBef>
                <a:spcPct val="20000"/>
              </a:spcBef>
              <a:buClr>
                <a:srgbClr val="4E90CD"/>
              </a:buClr>
              <a:buSzPct val="120000"/>
            </a:pPr>
            <a:r>
              <a:rPr lang="en-GB" sz="9600" b="1" dirty="0">
                <a:gradFill>
                  <a:gsLst>
                    <a:gs pos="0">
                      <a:schemeClr val="tx1"/>
                    </a:gs>
                    <a:gs pos="86000">
                      <a:schemeClr val="tx1"/>
                    </a:gs>
                  </a:gsLst>
                  <a:lin ang="5400000" scaled="0"/>
                </a:gradFill>
                <a:latin typeface="Segoe UI Light" pitchFamily="34" charset="0"/>
              </a:rPr>
              <a:t>Science</a:t>
            </a:r>
          </a:p>
        </p:txBody>
      </p:sp>
    </p:spTree>
    <p:extLst>
      <p:ext uri="{BB962C8B-B14F-4D97-AF65-F5344CB8AC3E}">
        <p14:creationId xmlns:p14="http://schemas.microsoft.com/office/powerpoint/2010/main" val="2401600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Computing for Science</a:t>
            </a:r>
          </a:p>
        </p:txBody>
      </p:sp>
      <p:sp>
        <p:nvSpPr>
          <p:cNvPr id="3" name="Content Placeholder 2"/>
          <p:cNvSpPr>
            <a:spLocks noGrp="1"/>
          </p:cNvSpPr>
          <p:nvPr>
            <p:ph idx="1"/>
          </p:nvPr>
        </p:nvSpPr>
        <p:spPr>
          <a:xfrm>
            <a:off x="389436" y="1447800"/>
            <a:ext cx="8363938" cy="4431983"/>
          </a:xfrm>
        </p:spPr>
        <p:txBody>
          <a:bodyPr/>
          <a:lstStyle/>
          <a:p>
            <a:pPr marL="285750" indent="-285750"/>
            <a:r>
              <a:rPr lang="en-US" sz="2400" dirty="0">
                <a:solidFill>
                  <a:schemeClr val="tx1"/>
                </a:solidFill>
              </a:rPr>
              <a:t>Cloud computing as an emerging approach to computational science</a:t>
            </a:r>
          </a:p>
          <a:p>
            <a:pPr marL="285750" indent="-285750"/>
            <a:endParaRPr lang="en-US" sz="2400" dirty="0">
              <a:solidFill>
                <a:schemeClr val="tx1"/>
              </a:solidFill>
            </a:endParaRPr>
          </a:p>
          <a:p>
            <a:pPr marL="285750" indent="-285750"/>
            <a:r>
              <a:rPr lang="en-US" sz="2400" dirty="0">
                <a:solidFill>
                  <a:schemeClr val="tx1"/>
                </a:solidFill>
              </a:rPr>
              <a:t>Distributed Computing in Europe massively supported by EU FPs over the last 10 years (following from earlier massive investment in HPC and parallel computing)</a:t>
            </a:r>
          </a:p>
          <a:p>
            <a:pPr marL="285750" indent="-285750"/>
            <a:endParaRPr lang="en-US" sz="2400" dirty="0">
              <a:solidFill>
                <a:schemeClr val="tx1"/>
              </a:solidFill>
            </a:endParaRPr>
          </a:p>
          <a:p>
            <a:pPr marL="285750" indent="-285750"/>
            <a:r>
              <a:rPr lang="en-US" sz="2400" dirty="0">
                <a:solidFill>
                  <a:schemeClr val="tx1"/>
                </a:solidFill>
              </a:rPr>
              <a:t>Funding in excess of 1 Billion Euros over the last 10 years</a:t>
            </a:r>
          </a:p>
          <a:p>
            <a:pPr marL="285750" indent="-285750"/>
            <a:endParaRPr lang="en-US" sz="2400" dirty="0">
              <a:solidFill>
                <a:schemeClr val="tx1"/>
              </a:solidFill>
            </a:endParaRPr>
          </a:p>
          <a:p>
            <a:pPr marL="285750" indent="-285750"/>
            <a:r>
              <a:rPr lang="en-US" sz="2400" dirty="0">
                <a:solidFill>
                  <a:schemeClr val="tx1"/>
                </a:solidFill>
              </a:rPr>
              <a:t>VENUS-C (FP7 Computing Infrastructure 7th call) funded for exploring the complementary/alternative role of industrial cloud computing in the present DCI EU infrastructure</a:t>
            </a:r>
          </a:p>
        </p:txBody>
      </p:sp>
      <p:sp>
        <p:nvSpPr>
          <p:cNvPr id="4" name="Text Placeholder 3"/>
          <p:cNvSpPr>
            <a:spLocks noGrp="1"/>
          </p:cNvSpPr>
          <p:nvPr>
            <p:ph type="body" sz="quarter" idx="10"/>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21</a:t>
            </a:fld>
            <a:endParaRPr lang="en-US" dirty="0"/>
          </a:p>
        </p:txBody>
      </p:sp>
    </p:spTree>
    <p:extLst>
      <p:ext uri="{BB962C8B-B14F-4D97-AF65-F5344CB8AC3E}">
        <p14:creationId xmlns:p14="http://schemas.microsoft.com/office/powerpoint/2010/main" val="180852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1218795"/>
          </a:xfrm>
        </p:spPr>
        <p:txBody>
          <a:bodyPr/>
          <a:lstStyle/>
          <a:p>
            <a:r>
              <a:rPr lang="en-US" dirty="0"/>
              <a:t>Reaching Out:  MSR Azure Research Engagement project</a:t>
            </a:r>
            <a:endParaRPr lang="en-GB" dirty="0"/>
          </a:p>
        </p:txBody>
      </p:sp>
      <p:sp>
        <p:nvSpPr>
          <p:cNvPr id="3" name="Text Placeholder 2"/>
          <p:cNvSpPr>
            <a:spLocks noGrp="1"/>
          </p:cNvSpPr>
          <p:nvPr>
            <p:ph type="body" sz="quarter" idx="10"/>
          </p:nvPr>
        </p:nvSpPr>
        <p:spPr>
          <a:xfrm>
            <a:off x="381000" y="1828800"/>
            <a:ext cx="8363938" cy="4419671"/>
          </a:xfrm>
        </p:spPr>
        <p:txBody>
          <a:bodyPr/>
          <a:lstStyle/>
          <a:p>
            <a:pPr marL="0" indent="0">
              <a:buNone/>
            </a:pPr>
            <a:r>
              <a:rPr lang="en-US" sz="2000" b="1" dirty="0">
                <a:solidFill>
                  <a:schemeClr val="tx1"/>
                </a:solidFill>
              </a:rPr>
              <a:t>In the U.S.  </a:t>
            </a:r>
          </a:p>
          <a:p>
            <a:pPr marL="0" indent="0">
              <a:buNone/>
            </a:pPr>
            <a:r>
              <a:rPr lang="en-US" sz="2000" dirty="0">
                <a:solidFill>
                  <a:schemeClr val="tx1"/>
                </a:solidFill>
              </a:rPr>
              <a:t>Memorandum of Understanding with the National Science Foundation (NYT article February 5th, 2010)</a:t>
            </a:r>
          </a:p>
          <a:p>
            <a:r>
              <a:rPr lang="en-US" sz="2000" dirty="0">
                <a:solidFill>
                  <a:schemeClr val="tx1"/>
                </a:solidFill>
              </a:rPr>
              <a:t>13 projects selected through peer-review process</a:t>
            </a:r>
          </a:p>
          <a:p>
            <a:pPr marL="0" indent="0">
              <a:buNone/>
            </a:pPr>
            <a:endParaRPr lang="en-US" sz="2000" dirty="0">
              <a:solidFill>
                <a:schemeClr val="tx1"/>
              </a:solidFill>
            </a:endParaRPr>
          </a:p>
          <a:p>
            <a:pPr marL="0" indent="0">
              <a:buNone/>
            </a:pPr>
            <a:r>
              <a:rPr lang="en-US" sz="2000" b="1" dirty="0">
                <a:solidFill>
                  <a:schemeClr val="tx1"/>
                </a:solidFill>
              </a:rPr>
              <a:t>In Asia</a:t>
            </a:r>
          </a:p>
          <a:p>
            <a:r>
              <a:rPr lang="en-US" sz="2000" dirty="0">
                <a:solidFill>
                  <a:schemeClr val="tx1"/>
                </a:solidFill>
              </a:rPr>
              <a:t>Agreement with National Institute of Informatics (NII) in  Japan</a:t>
            </a:r>
          </a:p>
          <a:p>
            <a:endParaRPr lang="en-US" sz="2000" dirty="0">
              <a:solidFill>
                <a:schemeClr val="tx1"/>
              </a:solidFill>
            </a:endParaRPr>
          </a:p>
          <a:p>
            <a:pPr marL="0" indent="0">
              <a:buNone/>
            </a:pPr>
            <a:r>
              <a:rPr lang="en-US" sz="2000" b="1" dirty="0">
                <a:solidFill>
                  <a:schemeClr val="tx1"/>
                </a:solidFill>
              </a:rPr>
              <a:t>In Europe</a:t>
            </a:r>
          </a:p>
          <a:p>
            <a:r>
              <a:rPr lang="en-US" sz="2000" dirty="0">
                <a:solidFill>
                  <a:schemeClr val="tx1"/>
                </a:solidFill>
              </a:rPr>
              <a:t>Direct engagement with science leading institutes in the U.K., France and Germany</a:t>
            </a:r>
          </a:p>
          <a:p>
            <a:r>
              <a:rPr lang="en-US" sz="2000" dirty="0">
                <a:solidFill>
                  <a:schemeClr val="tx1"/>
                </a:solidFill>
              </a:rPr>
              <a:t>EC engagement </a:t>
            </a:r>
            <a:r>
              <a:rPr lang="en-US" sz="2000">
                <a:solidFill>
                  <a:schemeClr val="tx1"/>
                </a:solidFill>
              </a:rPr>
              <a:t>in FP7: VENUS-C</a:t>
            </a:r>
            <a:endParaRPr lang="en-US" sz="2000" dirty="0">
              <a:solidFill>
                <a:schemeClr val="tx1"/>
              </a:solidFill>
            </a:endParaRP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22</a:t>
            </a:fld>
            <a:endParaRPr lang="en-US" dirty="0"/>
          </a:p>
        </p:txBody>
      </p:sp>
    </p:spTree>
    <p:extLst>
      <p:ext uri="{BB962C8B-B14F-4D97-AF65-F5344CB8AC3E}">
        <p14:creationId xmlns:p14="http://schemas.microsoft.com/office/powerpoint/2010/main" val="140187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Slide Number Placeholder 2"/>
          <p:cNvSpPr>
            <a:spLocks noGrp="1"/>
          </p:cNvSpPr>
          <p:nvPr>
            <p:ph type="sldNum" sz="quarter" idx="4"/>
          </p:nvPr>
        </p:nvSpPr>
        <p:spPr/>
        <p:txBody>
          <a:bodyPr/>
          <a:lstStyle/>
          <a:p>
            <a:fld id="{4ADF12F3-3404-4B21-B30F-258D3BB43857}" type="slidenum">
              <a:rPr lang="en-US" smtClean="0"/>
              <a:pPr/>
              <a:t>23</a:t>
            </a:fld>
            <a:endParaRPr lang="en-US" dirty="0"/>
          </a:p>
        </p:txBody>
      </p:sp>
      <p:sp>
        <p:nvSpPr>
          <p:cNvPr id="4" name="Rectangle 3"/>
          <p:cNvSpPr/>
          <p:nvPr/>
        </p:nvSpPr>
        <p:spPr>
          <a:xfrm>
            <a:off x="3708680" y="5040070"/>
            <a:ext cx="1879041" cy="369332"/>
          </a:xfrm>
          <a:prstGeom prst="rect">
            <a:avLst/>
          </a:prstGeom>
        </p:spPr>
        <p:txBody>
          <a:bodyPr wrap="none">
            <a:spAutoFit/>
          </a:bodyPr>
          <a:lstStyle/>
          <a:p>
            <a:r>
              <a:rPr lang="en-GB" dirty="0"/>
              <a:t>www.venus-c.eu</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752600" y="1981200"/>
            <a:ext cx="5791200" cy="2338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96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997196"/>
          </a:xfrm>
        </p:spPr>
        <p:txBody>
          <a:bodyPr/>
          <a:lstStyle/>
          <a:p>
            <a:r>
              <a:rPr lang="fr-CH" sz="3600" dirty="0"/>
              <a:t>Virtual </a:t>
            </a:r>
            <a:r>
              <a:rPr lang="fr-CH" sz="3600" dirty="0" err="1"/>
              <a:t>multidisciplinary</a:t>
            </a:r>
            <a:r>
              <a:rPr lang="fr-CH" sz="3600" dirty="0"/>
              <a:t> </a:t>
            </a:r>
            <a:r>
              <a:rPr lang="fr-CH" sz="3600" dirty="0" err="1"/>
              <a:t>EnviroNments</a:t>
            </a:r>
            <a:r>
              <a:rPr lang="fr-CH" sz="3600" dirty="0"/>
              <a:t> </a:t>
            </a:r>
            <a:r>
              <a:rPr lang="fr-CH" sz="3600" dirty="0" err="1"/>
              <a:t>USing</a:t>
            </a:r>
            <a:r>
              <a:rPr lang="fr-CH" sz="3600" dirty="0"/>
              <a:t> Cloud infrastructures</a:t>
            </a:r>
            <a:endParaRPr lang="en-GB" sz="3600" dirty="0"/>
          </a:p>
        </p:txBody>
      </p:sp>
      <p:sp>
        <p:nvSpPr>
          <p:cNvPr id="3" name="Text Placeholder 2"/>
          <p:cNvSpPr>
            <a:spLocks noGrp="1"/>
          </p:cNvSpPr>
          <p:nvPr>
            <p:ph type="body" sz="quarter" idx="10"/>
          </p:nvPr>
        </p:nvSpPr>
        <p:spPr>
          <a:xfrm>
            <a:off x="389436" y="1447800"/>
            <a:ext cx="8363938" cy="4013406"/>
          </a:xfrm>
        </p:spPr>
        <p:txBody>
          <a:bodyPr/>
          <a:lstStyle/>
          <a:p>
            <a:pPr algn="just"/>
            <a:r>
              <a:rPr lang="en-GB" sz="2400" dirty="0">
                <a:solidFill>
                  <a:schemeClr val="tx1"/>
                </a:solidFill>
              </a:rPr>
              <a:t>VENUS-C</a:t>
            </a:r>
            <a:r>
              <a:rPr lang="en-GB" sz="2400" baseline="30000" dirty="0">
                <a:solidFill>
                  <a:schemeClr val="tx1"/>
                </a:solidFill>
              </a:rPr>
              <a:t>1</a:t>
            </a:r>
            <a:r>
              <a:rPr lang="en-GB" sz="2400" dirty="0">
                <a:solidFill>
                  <a:schemeClr val="tx1"/>
                </a:solidFill>
              </a:rPr>
              <a:t> is </a:t>
            </a:r>
            <a:r>
              <a:rPr lang="en-GB" sz="2400" dirty="0">
                <a:solidFill>
                  <a:schemeClr val="tx1"/>
                </a:solidFill>
                <a:ea typeface="ＭＳ Ｐゴシック" charset="-128"/>
              </a:rPr>
              <a:t>developing and deploying a </a:t>
            </a:r>
            <a:r>
              <a:rPr lang="en-GB" sz="2400" dirty="0">
                <a:solidFill>
                  <a:schemeClr val="bg2">
                    <a:lumMod val="50000"/>
                  </a:schemeClr>
                </a:solidFill>
                <a:ea typeface="ＭＳ Ｐゴシック" charset="-128"/>
              </a:rPr>
              <a:t>Cloud</a:t>
            </a:r>
            <a:r>
              <a:rPr lang="en-GB" sz="2400" dirty="0">
                <a:solidFill>
                  <a:schemeClr val="tx2">
                    <a:lumMod val="60000"/>
                    <a:lumOff val="40000"/>
                  </a:schemeClr>
                </a:solidFill>
                <a:ea typeface="ＭＳ Ｐゴシック" charset="-128"/>
              </a:rPr>
              <a:t> </a:t>
            </a:r>
            <a:r>
              <a:rPr lang="en-GB" sz="2400" dirty="0">
                <a:solidFill>
                  <a:schemeClr val="bg2">
                    <a:lumMod val="50000"/>
                  </a:schemeClr>
                </a:solidFill>
                <a:ea typeface="ＭＳ Ｐゴシック" charset="-128"/>
              </a:rPr>
              <a:t>computing service </a:t>
            </a:r>
            <a:r>
              <a:rPr lang="en-GB" sz="2400" dirty="0">
                <a:ea typeface="ＭＳ Ｐゴシック" charset="-128"/>
              </a:rPr>
              <a:t>for </a:t>
            </a:r>
            <a:r>
              <a:rPr lang="en-GB" sz="2400" dirty="0">
                <a:solidFill>
                  <a:schemeClr val="bg2">
                    <a:lumMod val="50000"/>
                  </a:schemeClr>
                </a:solidFill>
                <a:ea typeface="ＭＳ Ｐゴシック" charset="-128"/>
              </a:rPr>
              <a:t>research </a:t>
            </a:r>
            <a:r>
              <a:rPr lang="en-GB" sz="2400" dirty="0">
                <a:solidFill>
                  <a:schemeClr val="tx1"/>
                </a:solidFill>
                <a:ea typeface="ＭＳ Ｐゴシック" charset="-128"/>
              </a:rPr>
              <a:t>and </a:t>
            </a:r>
            <a:r>
              <a:rPr lang="en-GB" sz="2400" dirty="0">
                <a:solidFill>
                  <a:schemeClr val="bg2">
                    <a:lumMod val="50000"/>
                  </a:schemeClr>
                </a:solidFill>
                <a:ea typeface="ＭＳ Ｐゴシック" charset="-128"/>
              </a:rPr>
              <a:t>industry </a:t>
            </a:r>
            <a:r>
              <a:rPr lang="en-GB" sz="2400" dirty="0">
                <a:solidFill>
                  <a:schemeClr val="tx1"/>
                </a:solidFill>
              </a:rPr>
              <a:t>communities</a:t>
            </a:r>
            <a:r>
              <a:rPr lang="en-GB" sz="2400" dirty="0">
                <a:solidFill>
                  <a:schemeClr val="bg1">
                    <a:lumMod val="50000"/>
                  </a:schemeClr>
                </a:solidFill>
              </a:rPr>
              <a:t> </a:t>
            </a:r>
            <a:r>
              <a:rPr lang="en-GB" sz="2400" dirty="0">
                <a:solidFill>
                  <a:schemeClr val="tx1"/>
                </a:solidFill>
              </a:rPr>
              <a:t>in Europe by offering an </a:t>
            </a:r>
            <a:r>
              <a:rPr lang="en-GB" sz="2400" dirty="0">
                <a:solidFill>
                  <a:schemeClr val="bg2">
                    <a:lumMod val="50000"/>
                  </a:schemeClr>
                </a:solidFill>
                <a:ea typeface="ＭＳ Ｐゴシック" charset="-128"/>
              </a:rPr>
              <a:t>industrial-quality</a:t>
            </a:r>
            <a:r>
              <a:rPr lang="en-GB" sz="2400" dirty="0">
                <a:ea typeface="ＭＳ Ｐゴシック" charset="-128"/>
              </a:rPr>
              <a:t>, </a:t>
            </a:r>
            <a:r>
              <a:rPr lang="en-GB" sz="2400" dirty="0">
                <a:solidFill>
                  <a:schemeClr val="tx1"/>
                </a:solidFill>
                <a:ea typeface="ＭＳ Ｐゴシック" charset="-128"/>
              </a:rPr>
              <a:t>service-oriented</a:t>
            </a:r>
            <a:r>
              <a:rPr lang="en-GB" sz="2400" dirty="0">
                <a:ea typeface="ＭＳ Ｐゴシック" charset="-128"/>
              </a:rPr>
              <a:t> </a:t>
            </a:r>
            <a:r>
              <a:rPr lang="en-GB" sz="2400" dirty="0">
                <a:solidFill>
                  <a:schemeClr val="bg2">
                    <a:lumMod val="50000"/>
                  </a:schemeClr>
                </a:solidFill>
                <a:ea typeface="ＭＳ Ｐゴシック" charset="-128"/>
              </a:rPr>
              <a:t>platform </a:t>
            </a:r>
            <a:r>
              <a:rPr lang="en-GB" sz="2400" dirty="0">
                <a:solidFill>
                  <a:schemeClr val="tx1"/>
                </a:solidFill>
                <a:ea typeface="ＭＳ Ｐゴシック" charset="-128"/>
              </a:rPr>
              <a:t>based on virtualisation technologies facilitating a</a:t>
            </a:r>
            <a:r>
              <a:rPr lang="en-GB" sz="2400" dirty="0">
                <a:ea typeface="ＭＳ Ｐゴシック" charset="-128"/>
              </a:rPr>
              <a:t> </a:t>
            </a:r>
            <a:r>
              <a:rPr lang="en-GB" sz="2400" dirty="0">
                <a:solidFill>
                  <a:schemeClr val="bg2">
                    <a:lumMod val="50000"/>
                  </a:schemeClr>
                </a:solidFill>
                <a:ea typeface="ＭＳ Ｐゴシック" charset="-128"/>
              </a:rPr>
              <a:t>range </a:t>
            </a:r>
            <a:r>
              <a:rPr lang="en-GB" sz="2400" dirty="0">
                <a:solidFill>
                  <a:schemeClr val="tx1"/>
                </a:solidFill>
                <a:ea typeface="ＭＳ Ｐゴシック" charset="-128"/>
              </a:rPr>
              <a:t>of research fields through </a:t>
            </a:r>
            <a:r>
              <a:rPr lang="en-GB" sz="2400" dirty="0">
                <a:solidFill>
                  <a:schemeClr val="bg2">
                    <a:lumMod val="50000"/>
                  </a:schemeClr>
                </a:solidFill>
                <a:ea typeface="ＭＳ Ｐゴシック" charset="-128"/>
              </a:rPr>
              <a:t>easy deployment</a:t>
            </a:r>
            <a:r>
              <a:rPr lang="en-GB" sz="2400" dirty="0">
                <a:solidFill>
                  <a:schemeClr val="tx2">
                    <a:lumMod val="60000"/>
                    <a:lumOff val="40000"/>
                  </a:schemeClr>
                </a:solidFill>
                <a:ea typeface="ＭＳ Ｐゴシック" charset="-128"/>
              </a:rPr>
              <a:t> </a:t>
            </a:r>
            <a:r>
              <a:rPr lang="en-GB" sz="2400" dirty="0">
                <a:solidFill>
                  <a:schemeClr val="tx1"/>
                </a:solidFill>
                <a:ea typeface="ＭＳ Ｐゴシック" charset="-128"/>
              </a:rPr>
              <a:t>of end-user services.</a:t>
            </a:r>
          </a:p>
          <a:p>
            <a:pPr lvl="3" algn="just"/>
            <a:endParaRPr lang="en-GB" sz="2400" dirty="0"/>
          </a:p>
          <a:p>
            <a:pPr algn="just"/>
            <a:r>
              <a:rPr lang="en-GB" sz="2400" dirty="0">
                <a:solidFill>
                  <a:schemeClr val="tx1"/>
                </a:solidFill>
              </a:rPr>
              <a:t>VENUS-C aims at </a:t>
            </a:r>
            <a:r>
              <a:rPr lang="en-GB" sz="2400" dirty="0">
                <a:solidFill>
                  <a:schemeClr val="bg2">
                    <a:lumMod val="50000"/>
                  </a:schemeClr>
                </a:solidFill>
              </a:rPr>
              <a:t>supporting user communities </a:t>
            </a:r>
            <a:r>
              <a:rPr lang="en-GB" sz="2400" dirty="0">
                <a:solidFill>
                  <a:schemeClr val="tx1"/>
                </a:solidFill>
              </a:rPr>
              <a:t>with the development and deployment of user-friendly services to support </a:t>
            </a:r>
            <a:r>
              <a:rPr lang="en-GB" sz="2400" dirty="0">
                <a:solidFill>
                  <a:schemeClr val="bg2">
                    <a:lumMod val="50000"/>
                  </a:schemeClr>
                </a:solidFill>
              </a:rPr>
              <a:t>the production </a:t>
            </a:r>
            <a:r>
              <a:rPr lang="en-GB" sz="2400" dirty="0">
                <a:solidFill>
                  <a:schemeClr val="tx1"/>
                </a:solidFill>
              </a:rPr>
              <a:t>of </a:t>
            </a:r>
            <a:r>
              <a:rPr lang="en-GB" sz="2400" dirty="0">
                <a:solidFill>
                  <a:schemeClr val="bg2">
                    <a:lumMod val="50000"/>
                  </a:schemeClr>
                </a:solidFill>
              </a:rPr>
              <a:t>successful cloud applications.</a:t>
            </a: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24</a:t>
            </a:fld>
            <a:endParaRPr lang="en-US" dirty="0"/>
          </a:p>
        </p:txBody>
      </p:sp>
      <p:sp>
        <p:nvSpPr>
          <p:cNvPr id="6" name="Rectangle 5"/>
          <p:cNvSpPr/>
          <p:nvPr/>
        </p:nvSpPr>
        <p:spPr>
          <a:xfrm>
            <a:off x="467544" y="5562600"/>
            <a:ext cx="8136904" cy="1077218"/>
          </a:xfrm>
          <a:prstGeom prst="rect">
            <a:avLst/>
          </a:prstGeom>
        </p:spPr>
        <p:txBody>
          <a:bodyPr wrap="square">
            <a:spAutoFit/>
          </a:bodyPr>
          <a:lstStyle/>
          <a:p>
            <a:pPr algn="ctr">
              <a:defRPr/>
            </a:pPr>
            <a:r>
              <a:rPr lang="en-GB" sz="1600" dirty="0"/>
              <a:t>(1) VENUS-C is co-funded by the GÉANT and e-Infrastructures Unit, DG Information Society and Media, European Commission. VENUS-C brings together 14 partners from Europe. Microsoft invests in Azure resources and manpower through Redmond and its European research centres.</a:t>
            </a:r>
          </a:p>
        </p:txBody>
      </p:sp>
    </p:spTree>
    <p:extLst>
      <p:ext uri="{BB962C8B-B14F-4D97-AF65-F5344CB8AC3E}">
        <p14:creationId xmlns:p14="http://schemas.microsoft.com/office/powerpoint/2010/main" val="22939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VENUS-C Partnership</a:t>
            </a:r>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25</a:t>
            </a:fld>
            <a:endParaRPr lang="en-US" dirty="0"/>
          </a:p>
        </p:txBody>
      </p:sp>
      <p:pic>
        <p:nvPicPr>
          <p:cNvPr id="7" name="Immagine 11" descr="Universidad Politecnico de Valencia.gif"/>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686064" y="1643323"/>
            <a:ext cx="741104" cy="6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ogo-en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67749" y="1595382"/>
            <a:ext cx="1398021" cy="49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4" descr="OGFeeigLogo.jp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31279" y="4523811"/>
            <a:ext cx="791555" cy="52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5" descr="kth_cmyk_PDC.jpg"/>
          <p:cNvPicPr>
            <a:picLocks noChangeAspect="1"/>
          </p:cNvPicPr>
          <p:nvPr/>
        </p:nvPicPr>
        <p:blipFill rotWithShape="1">
          <a:blip r:embed="rId5" cstate="screen">
            <a:extLst>
              <a:ext uri="{28A0092B-C50C-407E-A947-70E740481C1C}">
                <a14:useLocalDpi xmlns:a14="http://schemas.microsoft.com/office/drawing/2010/main"/>
              </a:ext>
            </a:extLst>
          </a:blip>
          <a:srcRect l="17533" r="13617" b="19551"/>
          <a:stretch/>
        </p:blipFill>
        <p:spPr bwMode="auto">
          <a:xfrm>
            <a:off x="769960" y="3023882"/>
            <a:ext cx="684142" cy="57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6" descr="BSC Logo.jpg"/>
          <p:cNvPicPr>
            <a:picLocks noChangeAspect="1"/>
          </p:cNvPicPr>
          <p:nvPr/>
        </p:nvPicPr>
        <p:blipFill rotWithShape="1">
          <a:blip r:embed="rId6" cstate="screen">
            <a:clrChange>
              <a:clrFrom>
                <a:srgbClr val="FEFEFC"/>
              </a:clrFrom>
              <a:clrTo>
                <a:srgbClr val="FEFEFC">
                  <a:alpha val="0"/>
                </a:srgbClr>
              </a:clrTo>
            </a:clrChange>
            <a:extLst>
              <a:ext uri="{28A0092B-C50C-407E-A947-70E740481C1C}">
                <a14:useLocalDpi xmlns:a14="http://schemas.microsoft.com/office/drawing/2010/main"/>
              </a:ext>
            </a:extLst>
          </a:blip>
          <a:srcRect/>
          <a:stretch/>
        </p:blipFill>
        <p:spPr bwMode="auto">
          <a:xfrm>
            <a:off x="846746" y="3736958"/>
            <a:ext cx="673906" cy="58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8" descr="microsoft-unesco.jpg"/>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0968" y="2204843"/>
            <a:ext cx="853869" cy="50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7 Grupo"/>
          <p:cNvGrpSpPr/>
          <p:nvPr/>
        </p:nvGrpSpPr>
        <p:grpSpPr>
          <a:xfrm>
            <a:off x="3082386" y="2145739"/>
            <a:ext cx="3405104" cy="3198924"/>
            <a:chOff x="3171435" y="1997293"/>
            <a:chExt cx="3413760" cy="3413760"/>
          </a:xfrm>
        </p:grpSpPr>
        <p:sp>
          <p:nvSpPr>
            <p:cNvPr id="14" name="32 Circular"/>
            <p:cNvSpPr/>
            <p:nvPr/>
          </p:nvSpPr>
          <p:spPr>
            <a:xfrm>
              <a:off x="3171435" y="1997293"/>
              <a:ext cx="3413760" cy="3413760"/>
            </a:xfrm>
            <a:prstGeom prst="pie">
              <a:avLst>
                <a:gd name="adj1" fmla="val 8168462"/>
                <a:gd name="adj2" fmla="val 14339368"/>
              </a:avLst>
            </a:prstGeom>
          </p:spPr>
          <p:style>
            <a:lnRef idx="0">
              <a:schemeClr val="accent4"/>
            </a:lnRef>
            <a:fillRef idx="3">
              <a:schemeClr val="accent4"/>
            </a:fillRef>
            <a:effectRef idx="3">
              <a:schemeClr val="accent4"/>
            </a:effectRef>
            <a:fontRef idx="minor">
              <a:schemeClr val="lt1"/>
            </a:fontRef>
          </p:style>
        </p:sp>
        <p:sp>
          <p:nvSpPr>
            <p:cNvPr id="15" name="Circular 4"/>
            <p:cNvSpPr/>
            <p:nvPr/>
          </p:nvSpPr>
          <p:spPr>
            <a:xfrm>
              <a:off x="3256285" y="3088349"/>
              <a:ext cx="1259840"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200" kern="1200" dirty="0"/>
                <a:t>Cloud Infrastructure</a:t>
              </a:r>
              <a:endParaRPr lang="es-ES" sz="1200" kern="1200" dirty="0"/>
            </a:p>
          </p:txBody>
        </p:sp>
      </p:grpSp>
      <p:grpSp>
        <p:nvGrpSpPr>
          <p:cNvPr id="16" name="6 Grupo"/>
          <p:cNvGrpSpPr/>
          <p:nvPr/>
        </p:nvGrpSpPr>
        <p:grpSpPr>
          <a:xfrm>
            <a:off x="3085415" y="2145739"/>
            <a:ext cx="3405104" cy="3198924"/>
            <a:chOff x="3174464" y="1997293"/>
            <a:chExt cx="3413760" cy="3413760"/>
          </a:xfrm>
        </p:grpSpPr>
        <p:sp>
          <p:nvSpPr>
            <p:cNvPr id="17" name="26 Circular"/>
            <p:cNvSpPr/>
            <p:nvPr/>
          </p:nvSpPr>
          <p:spPr>
            <a:xfrm>
              <a:off x="3174464" y="1997293"/>
              <a:ext cx="3413760" cy="3413760"/>
            </a:xfrm>
            <a:prstGeom prst="pie">
              <a:avLst>
                <a:gd name="adj1" fmla="val 13843887"/>
                <a:gd name="adj2" fmla="val 19394674"/>
              </a:avLst>
            </a:prstGeom>
          </p:spPr>
          <p:style>
            <a:lnRef idx="0">
              <a:schemeClr val="accent1"/>
            </a:lnRef>
            <a:fillRef idx="3">
              <a:schemeClr val="accent1"/>
            </a:fillRef>
            <a:effectRef idx="3">
              <a:schemeClr val="accent1"/>
            </a:effectRef>
            <a:fontRef idx="minor">
              <a:schemeClr val="lt1"/>
            </a:fontRef>
          </p:style>
        </p:sp>
        <p:sp>
          <p:nvSpPr>
            <p:cNvPr id="18" name="Circular 6"/>
            <p:cNvSpPr/>
            <p:nvPr/>
          </p:nvSpPr>
          <p:spPr>
            <a:xfrm>
              <a:off x="4362291" y="2110749"/>
              <a:ext cx="1259840" cy="985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200" b="1" kern="1200" dirty="0">
                  <a:solidFill>
                    <a:schemeClr val="accent1">
                      <a:lumMod val="50000"/>
                    </a:schemeClr>
                  </a:solidFill>
                </a:rPr>
                <a:t>Software Architecture Development.</a:t>
              </a:r>
              <a:endParaRPr lang="es-ES" sz="1200" b="1" kern="1200" dirty="0">
                <a:solidFill>
                  <a:schemeClr val="accent1">
                    <a:lumMod val="50000"/>
                  </a:schemeClr>
                </a:solidFill>
              </a:endParaRPr>
            </a:p>
          </p:txBody>
        </p:sp>
      </p:grpSp>
      <p:grpSp>
        <p:nvGrpSpPr>
          <p:cNvPr id="19" name="8 Grupo"/>
          <p:cNvGrpSpPr/>
          <p:nvPr/>
        </p:nvGrpSpPr>
        <p:grpSpPr>
          <a:xfrm>
            <a:off x="3085415" y="2145475"/>
            <a:ext cx="3405104" cy="3198924"/>
            <a:chOff x="3174464" y="1997029"/>
            <a:chExt cx="3413760" cy="3413760"/>
          </a:xfrm>
        </p:grpSpPr>
        <p:sp>
          <p:nvSpPr>
            <p:cNvPr id="20" name="28 Circular"/>
            <p:cNvSpPr/>
            <p:nvPr/>
          </p:nvSpPr>
          <p:spPr>
            <a:xfrm>
              <a:off x="3174464" y="1997029"/>
              <a:ext cx="3413760" cy="3413760"/>
            </a:xfrm>
            <a:prstGeom prst="pie">
              <a:avLst>
                <a:gd name="adj1" fmla="val 2997606"/>
                <a:gd name="adj2" fmla="val 8155878"/>
              </a:avLst>
            </a:prstGeom>
          </p:spPr>
          <p:style>
            <a:lnRef idx="0">
              <a:schemeClr val="accent6"/>
            </a:lnRef>
            <a:fillRef idx="3">
              <a:schemeClr val="accent6"/>
            </a:fillRef>
            <a:effectRef idx="3">
              <a:schemeClr val="accent6"/>
            </a:effectRef>
            <a:fontRef idx="minor">
              <a:schemeClr val="lt1"/>
            </a:fontRef>
          </p:style>
        </p:sp>
        <p:sp>
          <p:nvSpPr>
            <p:cNvPr id="21" name="Circular 8"/>
            <p:cNvSpPr/>
            <p:nvPr/>
          </p:nvSpPr>
          <p:spPr>
            <a:xfrm>
              <a:off x="4233470" y="4272869"/>
              <a:ext cx="1259840"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200" kern="1200" dirty="0"/>
                <a:t>User Scenarios</a:t>
              </a:r>
              <a:endParaRPr lang="es-ES" sz="1200" kern="1200" dirty="0"/>
            </a:p>
          </p:txBody>
        </p:sp>
      </p:grpSp>
      <p:grpSp>
        <p:nvGrpSpPr>
          <p:cNvPr id="22" name="4 Grupo"/>
          <p:cNvGrpSpPr/>
          <p:nvPr/>
        </p:nvGrpSpPr>
        <p:grpSpPr>
          <a:xfrm>
            <a:off x="3085415" y="2145476"/>
            <a:ext cx="3405104" cy="3198924"/>
            <a:chOff x="3174464" y="1997030"/>
            <a:chExt cx="3413760" cy="3413760"/>
          </a:xfrm>
        </p:grpSpPr>
        <p:sp>
          <p:nvSpPr>
            <p:cNvPr id="23" name="30 Circular"/>
            <p:cNvSpPr/>
            <p:nvPr/>
          </p:nvSpPr>
          <p:spPr>
            <a:xfrm>
              <a:off x="3174464" y="1997030"/>
              <a:ext cx="3413760" cy="3413760"/>
            </a:xfrm>
            <a:prstGeom prst="pie">
              <a:avLst>
                <a:gd name="adj1" fmla="val 19108246"/>
                <a:gd name="adj2" fmla="val 2996661"/>
              </a:avLst>
            </a:prstGeom>
          </p:spPr>
          <p:style>
            <a:lnRef idx="0">
              <a:schemeClr val="accent3"/>
            </a:lnRef>
            <a:fillRef idx="3">
              <a:schemeClr val="accent3"/>
            </a:fillRef>
            <a:effectRef idx="3">
              <a:schemeClr val="accent3"/>
            </a:effectRef>
            <a:fontRef idx="minor">
              <a:schemeClr val="lt1"/>
            </a:fontRef>
          </p:style>
        </p:sp>
        <p:sp>
          <p:nvSpPr>
            <p:cNvPr id="24" name="Circular 10"/>
            <p:cNvSpPr/>
            <p:nvPr/>
          </p:nvSpPr>
          <p:spPr>
            <a:xfrm>
              <a:off x="5317325" y="3256869"/>
              <a:ext cx="1259840" cy="101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200" b="1" kern="1200" dirty="0">
                  <a:solidFill>
                    <a:schemeClr val="accent3">
                      <a:lumMod val="50000"/>
                    </a:schemeClr>
                  </a:solidFill>
                </a:rPr>
                <a:t>Dissemination, Cooperation, Training.</a:t>
              </a:r>
              <a:endParaRPr lang="es-ES" sz="1200" b="1" kern="1200" dirty="0">
                <a:solidFill>
                  <a:schemeClr val="accent3">
                    <a:lumMod val="50000"/>
                  </a:schemeClr>
                </a:solidFill>
              </a:endParaRPr>
            </a:p>
          </p:txBody>
        </p:sp>
      </p:grpSp>
      <p:sp>
        <p:nvSpPr>
          <p:cNvPr id="25" name="5 Rectángulo"/>
          <p:cNvSpPr/>
          <p:nvPr/>
        </p:nvSpPr>
        <p:spPr>
          <a:xfrm>
            <a:off x="785452" y="2234723"/>
            <a:ext cx="1252833" cy="589520"/>
          </a:xfrm>
          <a:prstGeom prst="rect">
            <a:avLst/>
          </a:prstGeom>
          <a:noFill/>
          <a:ln w="571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26" name="38 Rectángulo"/>
          <p:cNvSpPr/>
          <p:nvPr/>
        </p:nvSpPr>
        <p:spPr>
          <a:xfrm>
            <a:off x="7453495" y="1658921"/>
            <a:ext cx="1083748" cy="684713"/>
          </a:xfrm>
          <a:prstGeom prst="rect">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27" name="44 Rectángulo"/>
          <p:cNvSpPr/>
          <p:nvPr/>
        </p:nvSpPr>
        <p:spPr>
          <a:xfrm>
            <a:off x="785453" y="4494717"/>
            <a:ext cx="1105180" cy="531690"/>
          </a:xfrm>
          <a:prstGeom prst="rect">
            <a:avLst/>
          </a:prstGeom>
          <a:noFill/>
          <a:ln w="5715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28" name="1 Rectángulo"/>
          <p:cNvSpPr/>
          <p:nvPr/>
        </p:nvSpPr>
        <p:spPr>
          <a:xfrm>
            <a:off x="7070047" y="1839695"/>
            <a:ext cx="215093" cy="11190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sz="1200"/>
          </a:p>
        </p:txBody>
      </p:sp>
      <p:pic>
        <p:nvPicPr>
          <p:cNvPr id="29" name="Immagine 9" descr="logo_cnr1.jpg"/>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76126" y="3032117"/>
            <a:ext cx="598578" cy="50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44 - Εικόνα" descr="AegeanSimaC1200dpi.jpg"/>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60193" y="4535022"/>
            <a:ext cx="592846" cy="59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CoSBi official logo"/>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8404" y="2517118"/>
            <a:ext cx="895207" cy="27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729315" y="3789726"/>
            <a:ext cx="492199" cy="59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49 Rectángulo"/>
          <p:cNvSpPr/>
          <p:nvPr/>
        </p:nvSpPr>
        <p:spPr>
          <a:xfrm>
            <a:off x="785452" y="3741517"/>
            <a:ext cx="1259550" cy="601131"/>
          </a:xfrm>
          <a:prstGeom prst="rect">
            <a:avLst/>
          </a:prstGeom>
          <a:noFill/>
          <a:ln w="571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34" name="50 Rectángulo"/>
          <p:cNvSpPr/>
          <p:nvPr/>
        </p:nvSpPr>
        <p:spPr>
          <a:xfrm>
            <a:off x="2169867" y="1715739"/>
            <a:ext cx="203172" cy="12490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sz="1200"/>
          </a:p>
        </p:txBody>
      </p:sp>
      <p:sp>
        <p:nvSpPr>
          <p:cNvPr id="35" name="54 Rectángulo"/>
          <p:cNvSpPr/>
          <p:nvPr/>
        </p:nvSpPr>
        <p:spPr>
          <a:xfrm>
            <a:off x="2162138" y="1919904"/>
            <a:ext cx="203172" cy="1249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sz="1200"/>
          </a:p>
        </p:txBody>
      </p:sp>
      <p:sp>
        <p:nvSpPr>
          <p:cNvPr id="36" name="59 Rectángulo"/>
          <p:cNvSpPr/>
          <p:nvPr/>
        </p:nvSpPr>
        <p:spPr>
          <a:xfrm>
            <a:off x="2196405" y="4701505"/>
            <a:ext cx="221981" cy="11998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sz="1200"/>
          </a:p>
        </p:txBody>
      </p:sp>
      <p:sp>
        <p:nvSpPr>
          <p:cNvPr id="37" name="62 Rectángulo"/>
          <p:cNvSpPr/>
          <p:nvPr/>
        </p:nvSpPr>
        <p:spPr>
          <a:xfrm>
            <a:off x="2446638" y="1841052"/>
            <a:ext cx="203172" cy="12490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sz="1200"/>
          </a:p>
        </p:txBody>
      </p:sp>
      <p:sp>
        <p:nvSpPr>
          <p:cNvPr id="38" name="3 Elipse"/>
          <p:cNvSpPr/>
          <p:nvPr/>
        </p:nvSpPr>
        <p:spPr>
          <a:xfrm>
            <a:off x="3082179" y="2087991"/>
            <a:ext cx="3408341" cy="3256673"/>
          </a:xfrm>
          <a:prstGeom prst="ellipse">
            <a:avLst/>
          </a:prstGeom>
          <a:noFill/>
          <a:ln w="6350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39" name="63 Rectángulo"/>
          <p:cNvSpPr/>
          <p:nvPr/>
        </p:nvSpPr>
        <p:spPr>
          <a:xfrm>
            <a:off x="785452" y="1673851"/>
            <a:ext cx="1252833" cy="412048"/>
          </a:xfrm>
          <a:prstGeom prst="rect">
            <a:avLst/>
          </a:prstGeom>
          <a:noFill/>
          <a:ln w="6350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200"/>
          </a:p>
        </p:txBody>
      </p:sp>
      <p:sp>
        <p:nvSpPr>
          <p:cNvPr id="40" name="64 Rectángulo"/>
          <p:cNvSpPr/>
          <p:nvPr/>
        </p:nvSpPr>
        <p:spPr>
          <a:xfrm>
            <a:off x="7076935" y="2134601"/>
            <a:ext cx="215093" cy="11190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sz="1200"/>
          </a:p>
        </p:txBody>
      </p:sp>
      <p:sp>
        <p:nvSpPr>
          <p:cNvPr id="41" name="65 Rectángulo"/>
          <p:cNvSpPr/>
          <p:nvPr/>
        </p:nvSpPr>
        <p:spPr>
          <a:xfrm>
            <a:off x="785453" y="3044222"/>
            <a:ext cx="1251598" cy="531690"/>
          </a:xfrm>
          <a:prstGeom prst="rect">
            <a:avLst/>
          </a:prstGeom>
          <a:noFill/>
          <a:ln w="5715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42" name="2 CuadroTexto"/>
          <p:cNvSpPr txBox="1"/>
          <p:nvPr/>
        </p:nvSpPr>
        <p:spPr>
          <a:xfrm>
            <a:off x="744565" y="2454996"/>
            <a:ext cx="878269" cy="400110"/>
          </a:xfrm>
          <a:prstGeom prst="rect">
            <a:avLst/>
          </a:prstGeom>
          <a:noFill/>
        </p:spPr>
        <p:txBody>
          <a:bodyPr wrap="square" rtlCol="0">
            <a:spAutoFit/>
          </a:bodyPr>
          <a:lstStyle/>
          <a:p>
            <a:r>
              <a:rPr lang="es-ES" sz="1000" b="1" i="1" spc="-150" dirty="0"/>
              <a:t>EMIC – MICGR - MRL</a:t>
            </a:r>
          </a:p>
        </p:txBody>
      </p:sp>
      <p:sp>
        <p:nvSpPr>
          <p:cNvPr id="43" name="50 Rectángulo"/>
          <p:cNvSpPr/>
          <p:nvPr/>
        </p:nvSpPr>
        <p:spPr>
          <a:xfrm>
            <a:off x="2169867" y="2322796"/>
            <a:ext cx="203172" cy="12490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sz="1200"/>
          </a:p>
        </p:txBody>
      </p:sp>
      <p:sp>
        <p:nvSpPr>
          <p:cNvPr id="44" name="54 Rectángulo"/>
          <p:cNvSpPr/>
          <p:nvPr/>
        </p:nvSpPr>
        <p:spPr>
          <a:xfrm>
            <a:off x="2162138" y="2526961"/>
            <a:ext cx="203172" cy="1249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sz="1200"/>
          </a:p>
        </p:txBody>
      </p:sp>
      <p:sp>
        <p:nvSpPr>
          <p:cNvPr id="45" name="62 Rectángulo"/>
          <p:cNvSpPr/>
          <p:nvPr/>
        </p:nvSpPr>
        <p:spPr>
          <a:xfrm>
            <a:off x="2446638" y="2448109"/>
            <a:ext cx="203172" cy="12490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sz="1200"/>
          </a:p>
        </p:txBody>
      </p:sp>
      <p:sp>
        <p:nvSpPr>
          <p:cNvPr id="46" name="50 Rectángulo"/>
          <p:cNvSpPr/>
          <p:nvPr/>
        </p:nvSpPr>
        <p:spPr>
          <a:xfrm>
            <a:off x="2172123" y="3128675"/>
            <a:ext cx="203172" cy="12490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sz="1200"/>
          </a:p>
        </p:txBody>
      </p:sp>
      <p:sp>
        <p:nvSpPr>
          <p:cNvPr id="47" name="54 Rectángulo"/>
          <p:cNvSpPr/>
          <p:nvPr/>
        </p:nvSpPr>
        <p:spPr>
          <a:xfrm>
            <a:off x="2164394" y="3332840"/>
            <a:ext cx="203172" cy="1249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sz="1200"/>
          </a:p>
        </p:txBody>
      </p:sp>
      <p:sp>
        <p:nvSpPr>
          <p:cNvPr id="48" name="62 Rectángulo"/>
          <p:cNvSpPr/>
          <p:nvPr/>
        </p:nvSpPr>
        <p:spPr>
          <a:xfrm>
            <a:off x="2448894" y="3253988"/>
            <a:ext cx="203172" cy="12490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sz="1200"/>
          </a:p>
        </p:txBody>
      </p:sp>
      <p:sp>
        <p:nvSpPr>
          <p:cNvPr id="49" name="50 Rectángulo"/>
          <p:cNvSpPr/>
          <p:nvPr/>
        </p:nvSpPr>
        <p:spPr>
          <a:xfrm>
            <a:off x="2196405" y="3791418"/>
            <a:ext cx="203172" cy="12490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sz="1200"/>
          </a:p>
        </p:txBody>
      </p:sp>
      <p:sp>
        <p:nvSpPr>
          <p:cNvPr id="50" name="54 Rectángulo"/>
          <p:cNvSpPr/>
          <p:nvPr/>
        </p:nvSpPr>
        <p:spPr>
          <a:xfrm>
            <a:off x="2188676" y="3995583"/>
            <a:ext cx="203172" cy="12490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sz="1200"/>
          </a:p>
        </p:txBody>
      </p:sp>
      <p:pic>
        <p:nvPicPr>
          <p:cNvPr id="51" name="Picture 10"/>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113269" y="5239155"/>
            <a:ext cx="417465" cy="59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58 Rectángulo"/>
          <p:cNvSpPr/>
          <p:nvPr/>
        </p:nvSpPr>
        <p:spPr>
          <a:xfrm>
            <a:off x="2178715" y="5344663"/>
            <a:ext cx="243239" cy="12293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53" name="1 Rectángulo"/>
          <p:cNvSpPr/>
          <p:nvPr/>
        </p:nvSpPr>
        <p:spPr>
          <a:xfrm>
            <a:off x="7079880" y="2598432"/>
            <a:ext cx="215093" cy="11190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sz="1200"/>
          </a:p>
        </p:txBody>
      </p:sp>
      <p:sp>
        <p:nvSpPr>
          <p:cNvPr id="54" name="1 Rectángulo"/>
          <p:cNvSpPr/>
          <p:nvPr/>
        </p:nvSpPr>
        <p:spPr>
          <a:xfrm>
            <a:off x="7074405" y="3255215"/>
            <a:ext cx="215093" cy="11190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sz="1200"/>
          </a:p>
        </p:txBody>
      </p:sp>
      <p:sp>
        <p:nvSpPr>
          <p:cNvPr id="55" name="1 Rectángulo"/>
          <p:cNvSpPr/>
          <p:nvPr/>
        </p:nvSpPr>
        <p:spPr>
          <a:xfrm>
            <a:off x="7085144" y="4032328"/>
            <a:ext cx="215093" cy="11190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sz="1200"/>
          </a:p>
        </p:txBody>
      </p:sp>
      <p:sp>
        <p:nvSpPr>
          <p:cNvPr id="56" name="1 Rectángulo"/>
          <p:cNvSpPr/>
          <p:nvPr/>
        </p:nvSpPr>
        <p:spPr>
          <a:xfrm>
            <a:off x="7095065" y="4846908"/>
            <a:ext cx="215093" cy="11190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sz="1200"/>
          </a:p>
        </p:txBody>
      </p:sp>
      <p:pic>
        <p:nvPicPr>
          <p:cNvPr id="57" name="Picture 9"/>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t="-1" b="-6574"/>
          <a:stretch/>
        </p:blipFill>
        <p:spPr bwMode="auto">
          <a:xfrm>
            <a:off x="7822233" y="5306340"/>
            <a:ext cx="572372" cy="62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1 Rectángulo"/>
          <p:cNvSpPr/>
          <p:nvPr/>
        </p:nvSpPr>
        <p:spPr>
          <a:xfrm>
            <a:off x="7095064" y="5577824"/>
            <a:ext cx="215093" cy="11190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sz="1200"/>
          </a:p>
        </p:txBody>
      </p:sp>
    </p:spTree>
    <p:extLst>
      <p:ext uri="{BB962C8B-B14F-4D97-AF65-F5344CB8AC3E}">
        <p14:creationId xmlns:p14="http://schemas.microsoft.com/office/powerpoint/2010/main" val="105356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Seven Pilot Scenarios</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26</a:t>
            </a:fld>
            <a:endParaRPr lang="en-US" dirty="0"/>
          </a:p>
        </p:txBody>
      </p:sp>
      <p:graphicFrame>
        <p:nvGraphicFramePr>
          <p:cNvPr id="6" name="3 Marcador de contenido"/>
          <p:cNvGraphicFramePr>
            <a:graphicFrameLocks/>
          </p:cNvGraphicFramePr>
          <p:nvPr>
            <p:extLst>
              <p:ext uri="{D42A27DB-BD31-4B8C-83A1-F6EECF244321}">
                <p14:modId xmlns:p14="http://schemas.microsoft.com/office/powerpoint/2010/main" val="3416596606"/>
              </p:ext>
            </p:extLst>
          </p:nvPr>
        </p:nvGraphicFramePr>
        <p:xfrm>
          <a:off x="251520" y="1811957"/>
          <a:ext cx="8640960" cy="3345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magine 11" descr="Universidad Politecnico de Valencia.gif"/>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67544" y="5480683"/>
            <a:ext cx="820872" cy="75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9" descr="logo_cnr1.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9832" y="5578214"/>
            <a:ext cx="663005" cy="56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44 - Εικόνα" descr="AegeanSimaC1200dpi.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43672" y="5531964"/>
            <a:ext cx="656656" cy="65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oSBi official logo"/>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88224" y="5706957"/>
            <a:ext cx="991562" cy="30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8068371" y="5531964"/>
            <a:ext cx="545176" cy="6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t="-1" b="-6574"/>
          <a:stretch/>
        </p:blipFill>
        <p:spPr bwMode="auto">
          <a:xfrm>
            <a:off x="1835696" y="5545559"/>
            <a:ext cx="572372" cy="62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1" descr="Universidad Politecnico de Valencia.gif"/>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436096" y="5480683"/>
            <a:ext cx="820872" cy="75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2 Llamada con línea 2 (barra de énfasis)"/>
          <p:cNvSpPr/>
          <p:nvPr/>
        </p:nvSpPr>
        <p:spPr>
          <a:xfrm>
            <a:off x="1904698" y="4149080"/>
            <a:ext cx="4672245" cy="1557877"/>
          </a:xfrm>
          <a:prstGeom prst="accentCallout2">
            <a:avLst>
              <a:gd name="adj1" fmla="val 18300"/>
              <a:gd name="adj2" fmla="val -3944"/>
              <a:gd name="adj3" fmla="val 17803"/>
              <a:gd name="adj4" fmla="val -11301"/>
              <a:gd name="adj5" fmla="val -87656"/>
              <a:gd name="adj6" fmla="val -20706"/>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marL="0" lvl="1"/>
            <a:r>
              <a:rPr lang="en-US" b="1" dirty="0">
                <a:ea typeface="ヒラギノ角ゴ Pro W3"/>
                <a:cs typeface="ヒラギノ角ゴ Pro W3"/>
              </a:rPr>
              <a:t>Realistic 3D static and dynamic analysis of large scale structures for a w</a:t>
            </a:r>
            <a:r>
              <a:rPr lang="en-GB" b="1" dirty="0">
                <a:ea typeface="ヒラギノ角ゴ Pro W3"/>
              </a:rPr>
              <a:t>ide community of professionals (architects, structural and civil engineers, …) from companies </a:t>
            </a:r>
            <a:r>
              <a:rPr lang="it-IT" b="1" dirty="0"/>
              <a:t>and research.</a:t>
            </a:r>
            <a:endParaRPr lang="es-ES" dirty="0"/>
          </a:p>
        </p:txBody>
      </p:sp>
      <p:sp>
        <p:nvSpPr>
          <p:cNvPr id="15" name="11 Llamada con línea 2 (barra de énfasis)"/>
          <p:cNvSpPr/>
          <p:nvPr/>
        </p:nvSpPr>
        <p:spPr>
          <a:xfrm>
            <a:off x="3025971" y="3413414"/>
            <a:ext cx="4672245" cy="1557877"/>
          </a:xfrm>
          <a:prstGeom prst="accentCallout2">
            <a:avLst>
              <a:gd name="adj1" fmla="val 18300"/>
              <a:gd name="adj2" fmla="val -3944"/>
              <a:gd name="adj3" fmla="val 17803"/>
              <a:gd name="adj4" fmla="val -11301"/>
              <a:gd name="adj5" fmla="val -51682"/>
              <a:gd name="adj6" fmla="val -18181"/>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marL="0" lvl="1"/>
            <a:r>
              <a:rPr lang="en-US" b="1" dirty="0">
                <a:ea typeface="ヒラギノ角ゴ Pro W3"/>
                <a:cs typeface="ヒラギノ角ゴ Pro W3"/>
              </a:rPr>
              <a:t>To provide Green Prefab user community with a friendly procedure to create an architectural rendered image using </a:t>
            </a:r>
            <a:r>
              <a:rPr lang="en-US" b="1" dirty="0" err="1">
                <a:ea typeface="ヒラギノ角ゴ Pro W3"/>
                <a:cs typeface="ヒラギノ角ゴ Pro W3"/>
              </a:rPr>
              <a:t>SketchUp</a:t>
            </a:r>
            <a:r>
              <a:rPr lang="en-US" b="1" dirty="0">
                <a:ea typeface="ヒラギノ角ゴ Pro W3"/>
                <a:cs typeface="ヒラギノ角ゴ Pro W3"/>
              </a:rPr>
              <a:t> components.</a:t>
            </a:r>
          </a:p>
        </p:txBody>
      </p:sp>
      <p:sp>
        <p:nvSpPr>
          <p:cNvPr id="16" name="12 Llamada con línea 2 (barra de énfasis)"/>
          <p:cNvSpPr/>
          <p:nvPr/>
        </p:nvSpPr>
        <p:spPr>
          <a:xfrm>
            <a:off x="4271194" y="3892891"/>
            <a:ext cx="4672245" cy="1557877"/>
          </a:xfrm>
          <a:prstGeom prst="accentCallout2">
            <a:avLst>
              <a:gd name="adj1" fmla="val 18300"/>
              <a:gd name="adj2" fmla="val -3944"/>
              <a:gd name="adj3" fmla="val 17803"/>
              <a:gd name="adj4" fmla="val -11301"/>
              <a:gd name="adj5" fmla="val -87656"/>
              <a:gd name="adj6" fmla="val -20706"/>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marL="0" lvl="1"/>
            <a:r>
              <a:rPr lang="en-US" b="1" dirty="0">
                <a:ea typeface="ヒラギノ角ゴ Pro W3"/>
                <a:cs typeface="ヒラギノ角ゴ Pro W3"/>
              </a:rPr>
              <a:t>To predict future distribution of species by extrapolating the known species occurrences and its relation with environmental conditions.</a:t>
            </a:r>
          </a:p>
        </p:txBody>
      </p:sp>
      <p:sp>
        <p:nvSpPr>
          <p:cNvPr id="17" name="14 Llamada con línea 2 (barra de énfasis)"/>
          <p:cNvSpPr/>
          <p:nvPr/>
        </p:nvSpPr>
        <p:spPr>
          <a:xfrm>
            <a:off x="228083" y="2667838"/>
            <a:ext cx="4672245" cy="1557877"/>
          </a:xfrm>
          <a:prstGeom prst="accentCallout2">
            <a:avLst>
              <a:gd name="adj1" fmla="val 13566"/>
              <a:gd name="adj2" fmla="val 103065"/>
              <a:gd name="adj3" fmla="val 14016"/>
              <a:gd name="adj4" fmla="val 109597"/>
              <a:gd name="adj5" fmla="val -18547"/>
              <a:gd name="adj6" fmla="val 120394"/>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marL="0" lvl="1"/>
            <a:r>
              <a:rPr lang="en-US" b="1" dirty="0">
                <a:ea typeface="ヒラギノ角ゴ Pro W3"/>
                <a:cs typeface="ヒラギノ角ゴ Pro W3"/>
              </a:rPr>
              <a:t>To adapt legacy bioinformatics tools to VENUS-C for speeding-up this task in Research, providing a seamlessly interface to alignment (BLAST, BWA).</a:t>
            </a:r>
          </a:p>
        </p:txBody>
      </p:sp>
      <p:sp>
        <p:nvSpPr>
          <p:cNvPr id="18" name="16 Llamada con línea 2 (barra de énfasis)"/>
          <p:cNvSpPr/>
          <p:nvPr/>
        </p:nvSpPr>
        <p:spPr>
          <a:xfrm>
            <a:off x="5732249" y="3586165"/>
            <a:ext cx="3411752" cy="2651147"/>
          </a:xfrm>
          <a:prstGeom prst="accentCallout2">
            <a:avLst>
              <a:gd name="adj1" fmla="val 18300"/>
              <a:gd name="adj2" fmla="val -3944"/>
              <a:gd name="adj3" fmla="val 17803"/>
              <a:gd name="adj4" fmla="val -11301"/>
              <a:gd name="adj5" fmla="val -39185"/>
              <a:gd name="adj6" fmla="val -32267"/>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marL="0" lvl="1"/>
            <a:r>
              <a:rPr lang="en-US" b="1" dirty="0">
                <a:ea typeface="ヒラギノ角ゴ Pro W3"/>
                <a:cs typeface="ヒラギノ角ゴ Pro W3"/>
              </a:rPr>
              <a:t>Prediction of fire risk and fire propagation simulation, assisting in wildfire early warning, control and civil protection, dealing with different unpredictable or predictable workload situations that are being faced within a civil protection system</a:t>
            </a:r>
          </a:p>
        </p:txBody>
      </p:sp>
      <p:sp>
        <p:nvSpPr>
          <p:cNvPr id="19" name="18 Llamada con línea 2 (barra de énfasis)"/>
          <p:cNvSpPr/>
          <p:nvPr/>
        </p:nvSpPr>
        <p:spPr>
          <a:xfrm>
            <a:off x="1619672" y="2807227"/>
            <a:ext cx="4672245" cy="1557877"/>
          </a:xfrm>
          <a:prstGeom prst="accentCallout2">
            <a:avLst>
              <a:gd name="adj1" fmla="val 13566"/>
              <a:gd name="adj2" fmla="val 103065"/>
              <a:gd name="adj3" fmla="val 14016"/>
              <a:gd name="adj4" fmla="val 109597"/>
              <a:gd name="adj5" fmla="val -18547"/>
              <a:gd name="adj6" fmla="val 120394"/>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marL="0" lvl="1"/>
            <a:r>
              <a:rPr lang="en-US" b="1" dirty="0">
                <a:ea typeface="ヒラギノ角ゴ Pro W3"/>
                <a:cs typeface="ヒラギノ角ゴ Pro W3"/>
              </a:rPr>
              <a:t>Stochastic simulations of biological processes, including  multiple simulations for statistical analysis and parameter scan for solution space exploration.</a:t>
            </a:r>
          </a:p>
        </p:txBody>
      </p:sp>
    </p:spTree>
    <p:extLst>
      <p:ext uri="{BB962C8B-B14F-4D97-AF65-F5344CB8AC3E}">
        <p14:creationId xmlns:p14="http://schemas.microsoft.com/office/powerpoint/2010/main" val="171344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 Call for New Pilots</a:t>
            </a:r>
          </a:p>
        </p:txBody>
      </p:sp>
      <p:sp>
        <p:nvSpPr>
          <p:cNvPr id="3" name="Text Placeholder 2"/>
          <p:cNvSpPr>
            <a:spLocks noGrp="1"/>
          </p:cNvSpPr>
          <p:nvPr>
            <p:ph type="body" sz="quarter" idx="10"/>
          </p:nvPr>
        </p:nvSpPr>
        <p:spPr>
          <a:xfrm>
            <a:off x="389436" y="1447800"/>
            <a:ext cx="8363938" cy="4641271"/>
          </a:xfrm>
        </p:spPr>
        <p:txBody>
          <a:bodyPr/>
          <a:lstStyle/>
          <a:p>
            <a:r>
              <a:rPr lang="en-GB" sz="2400" b="1" dirty="0">
                <a:solidFill>
                  <a:schemeClr val="tx1"/>
                </a:solidFill>
              </a:rPr>
              <a:t>Aims: Extend the current scenarios with new pilots leveraging VENUS-C</a:t>
            </a:r>
          </a:p>
          <a:p>
            <a:pPr marL="345313" lvl="1" indent="0">
              <a:buNone/>
            </a:pPr>
            <a:r>
              <a:rPr lang="en-GB" sz="2400" dirty="0">
                <a:solidFill>
                  <a:schemeClr val="tx1"/>
                </a:solidFill>
              </a:rPr>
              <a:t>- 400K € for around 15 pilots</a:t>
            </a:r>
          </a:p>
          <a:p>
            <a:pPr marL="345313" lvl="1" indent="0">
              <a:buNone/>
            </a:pPr>
            <a:r>
              <a:rPr lang="en-GB" sz="2400" dirty="0">
                <a:solidFill>
                  <a:schemeClr val="tx1"/>
                </a:solidFill>
              </a:rPr>
              <a:t>- Access to Microsoft’s Azure resources  (6 million of CPU hours yearly in total).</a:t>
            </a:r>
          </a:p>
          <a:p>
            <a:pPr marL="345313" lvl="1" indent="0">
              <a:buNone/>
            </a:pPr>
            <a:r>
              <a:rPr lang="en-GB" sz="2400" dirty="0">
                <a:solidFill>
                  <a:schemeClr val="tx1"/>
                </a:solidFill>
              </a:rPr>
              <a:t>- Access to part of the resources provided by </a:t>
            </a:r>
            <a:r>
              <a:rPr lang="en-GB" sz="2400" b="1" dirty="0">
                <a:solidFill>
                  <a:schemeClr val="tx1"/>
                </a:solidFill>
              </a:rPr>
              <a:t>Barcelona Supercomputing </a:t>
            </a:r>
            <a:r>
              <a:rPr lang="en-GB" sz="2400" b="1" dirty="0" err="1">
                <a:solidFill>
                  <a:schemeClr val="tx1"/>
                </a:solidFill>
              </a:rPr>
              <a:t>Center</a:t>
            </a:r>
            <a:r>
              <a:rPr lang="en-GB" sz="2400" b="1" dirty="0">
                <a:solidFill>
                  <a:schemeClr val="tx1"/>
                </a:solidFill>
              </a:rPr>
              <a:t>, Royal Institute of Technology – Sweden </a:t>
            </a:r>
            <a:r>
              <a:rPr lang="en-GB" sz="2400" dirty="0">
                <a:solidFill>
                  <a:schemeClr val="tx1"/>
                </a:solidFill>
              </a:rPr>
              <a:t>and Engineering.</a:t>
            </a:r>
          </a:p>
          <a:p>
            <a:pPr marL="345313" lvl="1" indent="0">
              <a:buNone/>
            </a:pPr>
            <a:r>
              <a:rPr lang="en-GB" sz="2400" dirty="0">
                <a:solidFill>
                  <a:schemeClr val="tx1"/>
                </a:solidFill>
              </a:rPr>
              <a:t>- Support porting of applications and Training.</a:t>
            </a:r>
          </a:p>
          <a:p>
            <a:r>
              <a:rPr lang="en-GB" sz="2400" b="1" dirty="0">
                <a:solidFill>
                  <a:schemeClr val="tx1"/>
                </a:solidFill>
              </a:rPr>
              <a:t>60 valid applications received</a:t>
            </a:r>
          </a:p>
          <a:p>
            <a:r>
              <a:rPr lang="en-US" sz="2400" b="1" dirty="0">
                <a:solidFill>
                  <a:schemeClr val="tx1"/>
                </a:solidFill>
              </a:rPr>
              <a:t>Selection and kick-off by June 10th</a:t>
            </a:r>
            <a:endParaRPr lang="en-GB" sz="2400" b="1" dirty="0">
              <a:solidFill>
                <a:schemeClr val="tx1"/>
              </a:solidFill>
            </a:endParaRP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27</a:t>
            </a:fld>
            <a:endParaRPr lang="en-US" dirty="0"/>
          </a:p>
        </p:txBody>
      </p:sp>
      <p:pic>
        <p:nvPicPr>
          <p:cNvPr id="6" name="Picture 3"/>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rot="1832882">
            <a:off x="7001265" y="4730689"/>
            <a:ext cx="1561163" cy="1234177"/>
          </a:xfrm>
          <a:prstGeom prst="roundRect">
            <a:avLst>
              <a:gd name="adj" fmla="val 16667"/>
            </a:avLst>
          </a:prstGeom>
          <a:ln w="3175">
            <a:solidFill>
              <a:schemeClr val="tx1"/>
            </a:solidFill>
            <a:miter lim="800000"/>
            <a:headEnd/>
            <a:tailEnd/>
          </a:ln>
          <a:effectLst>
            <a:outerShdw blurRad="152400" dist="12000" dir="900000" sy="98000" kx="110000" ky="200000" algn="tl" rotWithShape="0">
              <a:srgbClr val="000000">
                <a:alpha val="30000"/>
              </a:srgbClr>
            </a:outerShdw>
          </a:effectLst>
          <a:scene3d>
            <a:camera prst="perspectiveRelaxed">
              <a:rot lat="19217259" lon="1374640" rev="20719811"/>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320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 of the Open Call</a:t>
            </a:r>
          </a:p>
        </p:txBody>
      </p:sp>
      <p:sp>
        <p:nvSpPr>
          <p:cNvPr id="3" name="Text Placeholder 2"/>
          <p:cNvSpPr>
            <a:spLocks noGrp="1"/>
          </p:cNvSpPr>
          <p:nvPr>
            <p:ph type="body" sz="quarter" idx="10"/>
          </p:nvPr>
        </p:nvSpPr>
        <p:spPr>
          <a:xfrm>
            <a:off x="389436" y="1447800"/>
            <a:ext cx="3039564" cy="3958007"/>
          </a:xfrm>
        </p:spPr>
        <p:txBody>
          <a:bodyPr/>
          <a:lstStyle/>
          <a:p>
            <a:r>
              <a:rPr lang="es-ES" sz="2400" b="1" dirty="0">
                <a:solidFill>
                  <a:schemeClr val="tx1"/>
                </a:solidFill>
              </a:rPr>
              <a:t>60 </a:t>
            </a:r>
            <a:r>
              <a:rPr lang="es-ES" sz="2400" b="1" dirty="0" err="1">
                <a:solidFill>
                  <a:schemeClr val="tx1"/>
                </a:solidFill>
              </a:rPr>
              <a:t>Submissions</a:t>
            </a:r>
            <a:r>
              <a:rPr lang="es-ES" sz="2400" b="1" dirty="0">
                <a:solidFill>
                  <a:schemeClr val="tx1"/>
                </a:solidFill>
              </a:rPr>
              <a:t> </a:t>
            </a:r>
            <a:r>
              <a:rPr lang="es-ES" sz="2400" b="1" dirty="0" err="1">
                <a:solidFill>
                  <a:schemeClr val="tx1"/>
                </a:solidFill>
              </a:rPr>
              <a:t>from</a:t>
            </a:r>
            <a:r>
              <a:rPr lang="es-ES" sz="2400" b="1" dirty="0">
                <a:solidFill>
                  <a:schemeClr val="tx1"/>
                </a:solidFill>
              </a:rPr>
              <a:t> 18 </a:t>
            </a:r>
            <a:r>
              <a:rPr lang="es-ES" sz="2400" b="1" dirty="0" err="1">
                <a:solidFill>
                  <a:schemeClr val="tx1"/>
                </a:solidFill>
              </a:rPr>
              <a:t>different</a:t>
            </a:r>
            <a:r>
              <a:rPr lang="es-ES" sz="2400" b="1" dirty="0">
                <a:solidFill>
                  <a:schemeClr val="tx1"/>
                </a:solidFill>
              </a:rPr>
              <a:t> </a:t>
            </a:r>
            <a:r>
              <a:rPr lang="es-ES" sz="2400" b="1" dirty="0" err="1">
                <a:solidFill>
                  <a:schemeClr val="tx1"/>
                </a:solidFill>
              </a:rPr>
              <a:t>scientific</a:t>
            </a:r>
            <a:r>
              <a:rPr lang="es-ES" sz="2400" b="1" dirty="0">
                <a:solidFill>
                  <a:schemeClr val="tx1"/>
                </a:solidFill>
              </a:rPr>
              <a:t> </a:t>
            </a:r>
            <a:r>
              <a:rPr lang="es-ES" sz="2400" b="1" dirty="0" err="1">
                <a:solidFill>
                  <a:schemeClr val="tx1"/>
                </a:solidFill>
              </a:rPr>
              <a:t>areas</a:t>
            </a:r>
            <a:endParaRPr lang="es-ES" sz="2400" b="1" dirty="0">
              <a:solidFill>
                <a:schemeClr val="tx1"/>
              </a:solidFill>
            </a:endParaRPr>
          </a:p>
          <a:p>
            <a:pPr marL="0" indent="0">
              <a:buNone/>
            </a:pPr>
            <a:endParaRPr lang="es-ES" dirty="0">
              <a:solidFill>
                <a:schemeClr val="tx1"/>
              </a:solidFill>
            </a:endParaRPr>
          </a:p>
          <a:p>
            <a:pPr marL="345313" lvl="1" indent="0">
              <a:buNone/>
            </a:pPr>
            <a:r>
              <a:rPr lang="es-ES" dirty="0">
                <a:solidFill>
                  <a:schemeClr val="tx1"/>
                </a:solidFill>
              </a:rPr>
              <a:t>- </a:t>
            </a:r>
            <a:r>
              <a:rPr lang="es-ES" sz="2400" dirty="0" err="1">
                <a:solidFill>
                  <a:schemeClr val="tx1"/>
                </a:solidFill>
              </a:rPr>
              <a:t>Main</a:t>
            </a:r>
            <a:r>
              <a:rPr lang="es-ES" sz="2400" dirty="0">
                <a:solidFill>
                  <a:schemeClr val="tx1"/>
                </a:solidFill>
              </a:rPr>
              <a:t> </a:t>
            </a:r>
            <a:r>
              <a:rPr lang="es-ES" sz="2400" dirty="0" err="1">
                <a:solidFill>
                  <a:schemeClr val="tx1"/>
                </a:solidFill>
              </a:rPr>
              <a:t>areas</a:t>
            </a:r>
            <a:r>
              <a:rPr lang="es-ES" sz="2400" dirty="0">
                <a:solidFill>
                  <a:schemeClr val="tx1"/>
                </a:solidFill>
              </a:rPr>
              <a:t> are</a:t>
            </a:r>
          </a:p>
          <a:p>
            <a:pPr marL="345313" lvl="1" indent="0">
              <a:buNone/>
            </a:pPr>
            <a:r>
              <a:rPr lang="es-ES" sz="2400" dirty="0">
                <a:solidFill>
                  <a:schemeClr val="tx1"/>
                </a:solidFill>
              </a:rPr>
              <a:t> ICT,  </a:t>
            </a:r>
            <a:r>
              <a:rPr lang="en-US" sz="2400" dirty="0">
                <a:solidFill>
                  <a:schemeClr val="tx1"/>
                </a:solidFill>
              </a:rPr>
              <a:t>Molecular, Cellular and Genetic Biology and Earth Sciences</a:t>
            </a:r>
            <a:endParaRPr lang="fr-CH" sz="2400" dirty="0">
              <a:solidFill>
                <a:schemeClr val="tx1"/>
              </a:solidFill>
            </a:endParaRP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28</a:t>
            </a:fld>
            <a:endParaRPr lang="en-US" dirty="0"/>
          </a:p>
        </p:txBody>
      </p:sp>
      <p:graphicFrame>
        <p:nvGraphicFramePr>
          <p:cNvPr id="6" name="1 Gráfico"/>
          <p:cNvGraphicFramePr>
            <a:graphicFrameLocks/>
          </p:cNvGraphicFramePr>
          <p:nvPr>
            <p:extLst>
              <p:ext uri="{D42A27DB-BD31-4B8C-83A1-F6EECF244321}">
                <p14:modId xmlns:p14="http://schemas.microsoft.com/office/powerpoint/2010/main" val="177280840"/>
              </p:ext>
            </p:extLst>
          </p:nvPr>
        </p:nvGraphicFramePr>
        <p:xfrm>
          <a:off x="3733800" y="1295400"/>
          <a:ext cx="5184576"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531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Open Call for Projects</a:t>
            </a:r>
          </a:p>
        </p:txBody>
      </p:sp>
      <p:sp>
        <p:nvSpPr>
          <p:cNvPr id="3" name="Text Placeholder 2"/>
          <p:cNvSpPr>
            <a:spLocks noGrp="1"/>
          </p:cNvSpPr>
          <p:nvPr>
            <p:ph type="body" sz="quarter" idx="10"/>
          </p:nvPr>
        </p:nvSpPr>
        <p:spPr>
          <a:xfrm>
            <a:off x="389436" y="1447800"/>
            <a:ext cx="4030164" cy="2351413"/>
          </a:xfrm>
        </p:spPr>
        <p:txBody>
          <a:bodyPr/>
          <a:lstStyle/>
          <a:p>
            <a:r>
              <a:rPr lang="es-ES" sz="2400" dirty="0">
                <a:solidFill>
                  <a:schemeClr val="tx1"/>
                </a:solidFill>
              </a:rPr>
              <a:t>17 </a:t>
            </a:r>
            <a:r>
              <a:rPr lang="es-ES" sz="2400" dirty="0" err="1">
                <a:solidFill>
                  <a:schemeClr val="tx1"/>
                </a:solidFill>
              </a:rPr>
              <a:t>Different</a:t>
            </a:r>
            <a:r>
              <a:rPr lang="es-ES" sz="2400" dirty="0">
                <a:solidFill>
                  <a:schemeClr val="tx1"/>
                </a:solidFill>
              </a:rPr>
              <a:t> </a:t>
            </a:r>
            <a:r>
              <a:rPr lang="es-ES" sz="2400" dirty="0" err="1">
                <a:solidFill>
                  <a:schemeClr val="tx1"/>
                </a:solidFill>
              </a:rPr>
              <a:t>countries</a:t>
            </a:r>
            <a:endParaRPr lang="es-ES" sz="2400" dirty="0">
              <a:solidFill>
                <a:schemeClr val="tx1"/>
              </a:solidFill>
            </a:endParaRPr>
          </a:p>
          <a:p>
            <a:endParaRPr lang="en-US" sz="2400" dirty="0">
              <a:solidFill>
                <a:schemeClr val="tx1"/>
              </a:solidFill>
            </a:endParaRPr>
          </a:p>
          <a:p>
            <a:r>
              <a:rPr lang="en-US" sz="2400" dirty="0">
                <a:solidFill>
                  <a:schemeClr val="tx1"/>
                </a:solidFill>
              </a:rPr>
              <a:t>Mainly from Academia and Research </a:t>
            </a:r>
            <a:r>
              <a:rPr lang="en-US" sz="2400" dirty="0" err="1">
                <a:solidFill>
                  <a:schemeClr val="tx1"/>
                </a:solidFill>
              </a:rPr>
              <a:t>Centres</a:t>
            </a:r>
            <a:r>
              <a:rPr lang="en-US" sz="2400" dirty="0">
                <a:solidFill>
                  <a:schemeClr val="tx1"/>
                </a:solidFill>
              </a:rPr>
              <a:t> but also from some start-ups</a:t>
            </a: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29</a:t>
            </a:fld>
            <a:endParaRPr lang="en-US" dirty="0"/>
          </a:p>
        </p:txBody>
      </p:sp>
      <p:graphicFrame>
        <p:nvGraphicFramePr>
          <p:cNvPr id="6" name="3 Gráfico"/>
          <p:cNvGraphicFramePr>
            <a:graphicFrameLocks/>
          </p:cNvGraphicFramePr>
          <p:nvPr>
            <p:extLst>
              <p:ext uri="{D42A27DB-BD31-4B8C-83A1-F6EECF244321}">
                <p14:modId xmlns:p14="http://schemas.microsoft.com/office/powerpoint/2010/main" val="976597815"/>
              </p:ext>
            </p:extLst>
          </p:nvPr>
        </p:nvGraphicFramePr>
        <p:xfrm>
          <a:off x="1447800" y="3886200"/>
          <a:ext cx="3429000" cy="25332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2 Gráfico"/>
          <p:cNvGraphicFramePr>
            <a:graphicFrameLocks/>
          </p:cNvGraphicFramePr>
          <p:nvPr>
            <p:extLst>
              <p:ext uri="{D42A27DB-BD31-4B8C-83A1-F6EECF244321}">
                <p14:modId xmlns:p14="http://schemas.microsoft.com/office/powerpoint/2010/main" val="137954720"/>
              </p:ext>
            </p:extLst>
          </p:nvPr>
        </p:nvGraphicFramePr>
        <p:xfrm>
          <a:off x="4789868" y="1295400"/>
          <a:ext cx="43434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93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Cloud Computing?</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3</a:t>
            </a:fld>
            <a:endParaRPr lang="en-US" dirty="0"/>
          </a:p>
        </p:txBody>
      </p:sp>
    </p:spTree>
    <p:extLst>
      <p:ext uri="{BB962C8B-B14F-4D97-AF65-F5344CB8AC3E}">
        <p14:creationId xmlns:p14="http://schemas.microsoft.com/office/powerpoint/2010/main" val="409811324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 Civil Protection</a:t>
            </a:r>
          </a:p>
        </p:txBody>
      </p:sp>
      <p:sp>
        <p:nvSpPr>
          <p:cNvPr id="3" name="Text Placeholder 2"/>
          <p:cNvSpPr>
            <a:spLocks noGrp="1"/>
          </p:cNvSpPr>
          <p:nvPr>
            <p:ph type="body" sz="quarter" idx="10"/>
          </p:nvPr>
        </p:nvSpPr>
        <p:spPr>
          <a:xfrm>
            <a:off x="389436" y="1447800"/>
            <a:ext cx="4792164" cy="4284250"/>
          </a:xfrm>
        </p:spPr>
        <p:txBody>
          <a:bodyPr/>
          <a:lstStyle/>
          <a:p>
            <a:r>
              <a:rPr lang="en-GB" dirty="0"/>
              <a:t>Interactive computation of fire risk and fire propagation estimation</a:t>
            </a:r>
          </a:p>
          <a:p>
            <a:r>
              <a:rPr lang="en-GB" dirty="0"/>
              <a:t>Access </a:t>
            </a:r>
            <a:r>
              <a:rPr lang="en-GB"/>
              <a:t>to burst-scalable </a:t>
            </a:r>
            <a:r>
              <a:rPr lang="en-GB" dirty="0"/>
              <a:t>cloud compute and storage</a:t>
            </a:r>
          </a:p>
          <a:p>
            <a:r>
              <a:rPr lang="en-GB" dirty="0"/>
              <a:t>Web-based GIS based on Bing Maps</a:t>
            </a: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30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1271348"/>
            <a:ext cx="3335008" cy="2200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10200" y="3581400"/>
            <a:ext cx="3335008" cy="2471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486400"/>
            <a:ext cx="762000" cy="76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6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a:t>Civil Protection on VENUS-C</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31</a:t>
            </a:fld>
            <a:endParaRPr lang="en-US" dirty="0"/>
          </a:p>
        </p:txBody>
      </p:sp>
      <p:sp>
        <p:nvSpPr>
          <p:cNvPr id="6" name="109 Rectángulo"/>
          <p:cNvSpPr/>
          <p:nvPr/>
        </p:nvSpPr>
        <p:spPr>
          <a:xfrm>
            <a:off x="4850607" y="4736444"/>
            <a:ext cx="1577975" cy="792162"/>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t>FirePropagation</a:t>
            </a:r>
            <a:r>
              <a:rPr lang="es-ES" dirty="0"/>
              <a:t> </a:t>
            </a:r>
            <a:r>
              <a:rPr lang="es-ES" dirty="0" err="1"/>
              <a:t>worker</a:t>
            </a:r>
            <a:endParaRPr lang="es-ES" dirty="0"/>
          </a:p>
        </p:txBody>
      </p:sp>
      <p:sp>
        <p:nvSpPr>
          <p:cNvPr id="7" name="99 Rectángulo"/>
          <p:cNvSpPr/>
          <p:nvPr/>
        </p:nvSpPr>
        <p:spPr>
          <a:xfrm rot="16200000">
            <a:off x="680244" y="1869121"/>
            <a:ext cx="1295400" cy="609600"/>
          </a:xfrm>
          <a:prstGeom prst="rect">
            <a:avLst/>
          </a:prstGeom>
          <a:solidFill>
            <a:schemeClr val="bg2">
              <a:lumMod val="5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a:t>CLI Interface</a:t>
            </a:r>
          </a:p>
        </p:txBody>
      </p:sp>
      <p:sp>
        <p:nvSpPr>
          <p:cNvPr id="8" name="100 Rectángulo"/>
          <p:cNvSpPr/>
          <p:nvPr/>
        </p:nvSpPr>
        <p:spPr>
          <a:xfrm rot="16200000">
            <a:off x="680244" y="3280408"/>
            <a:ext cx="1295400" cy="609600"/>
          </a:xfrm>
          <a:prstGeom prst="rect">
            <a:avLst/>
          </a:prstGeom>
          <a:solidFill>
            <a:schemeClr val="bg2">
              <a:lumMod val="5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a:t>Web Interface</a:t>
            </a:r>
          </a:p>
        </p:txBody>
      </p:sp>
      <p:sp>
        <p:nvSpPr>
          <p:cNvPr id="9" name="101 Rectángulo"/>
          <p:cNvSpPr/>
          <p:nvPr/>
        </p:nvSpPr>
        <p:spPr>
          <a:xfrm>
            <a:off x="870744" y="1381758"/>
            <a:ext cx="1981200" cy="3279775"/>
          </a:xfrm>
          <a:prstGeom prst="rect">
            <a:avLst/>
          </a:prstGeom>
          <a:noFill/>
          <a:ln w="28575">
            <a:solidFill>
              <a:schemeClr val="accent6">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anchor="b"/>
          <a:lstStyle/>
          <a:p>
            <a:pPr>
              <a:defRPr/>
            </a:pPr>
            <a:r>
              <a:rPr lang="es-ES" b="1">
                <a:solidFill>
                  <a:schemeClr val="tx1"/>
                </a:solidFill>
                <a:latin typeface="Arial" pitchFamily="34" charset="0"/>
                <a:cs typeface="Arial" pitchFamily="34" charset="0"/>
              </a:rPr>
              <a:t> </a:t>
            </a:r>
          </a:p>
        </p:txBody>
      </p:sp>
      <p:sp>
        <p:nvSpPr>
          <p:cNvPr id="10" name="102 Rectángulo"/>
          <p:cNvSpPr/>
          <p:nvPr/>
        </p:nvSpPr>
        <p:spPr>
          <a:xfrm>
            <a:off x="3126582" y="1381757"/>
            <a:ext cx="5211762" cy="4697785"/>
          </a:xfrm>
          <a:prstGeom prst="rect">
            <a:avLst/>
          </a:prstGeom>
          <a:noFill/>
          <a:ln w="28575">
            <a:solidFill>
              <a:schemeClr val="tx2">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b"/>
          <a:lstStyle/>
          <a:p>
            <a:pPr>
              <a:defRPr/>
            </a:pPr>
            <a:endParaRPr lang="el-GR" sz="2000" b="1">
              <a:solidFill>
                <a:srgbClr val="403152"/>
              </a:solidFill>
              <a:cs typeface="Arial" pitchFamily="34" charset="0"/>
            </a:endParaRPr>
          </a:p>
        </p:txBody>
      </p:sp>
      <p:sp>
        <p:nvSpPr>
          <p:cNvPr id="11" name="103 Rectángulo"/>
          <p:cNvSpPr/>
          <p:nvPr/>
        </p:nvSpPr>
        <p:spPr>
          <a:xfrm>
            <a:off x="3266282" y="3320468"/>
            <a:ext cx="1139825" cy="792163"/>
          </a:xfrm>
          <a:prstGeom prst="rect">
            <a:avLst/>
          </a:prstGeom>
          <a:solidFill>
            <a:srgbClr val="BF5959"/>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s-ES" sz="1600">
                <a:solidFill>
                  <a:srgbClr val="FFFFFF"/>
                </a:solidFill>
                <a:cs typeface="Arial" pitchFamily="34" charset="0"/>
              </a:rPr>
              <a:t>Program Model Enactment</a:t>
            </a:r>
          </a:p>
        </p:txBody>
      </p:sp>
      <p:sp>
        <p:nvSpPr>
          <p:cNvPr id="12" name="105 Rectángulo"/>
          <p:cNvSpPr/>
          <p:nvPr/>
        </p:nvSpPr>
        <p:spPr>
          <a:xfrm>
            <a:off x="4642644" y="3198850"/>
            <a:ext cx="1181100" cy="792163"/>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t>Alignment</a:t>
            </a:r>
            <a:r>
              <a:rPr lang="es-ES" dirty="0"/>
              <a:t> </a:t>
            </a:r>
            <a:r>
              <a:rPr lang="es-ES" dirty="0" err="1"/>
              <a:t>worker</a:t>
            </a:r>
            <a:endParaRPr lang="es-ES" dirty="0"/>
          </a:p>
        </p:txBody>
      </p:sp>
      <p:sp>
        <p:nvSpPr>
          <p:cNvPr id="13" name="106 Rectángulo"/>
          <p:cNvSpPr/>
          <p:nvPr/>
        </p:nvSpPr>
        <p:spPr>
          <a:xfrm>
            <a:off x="4795044" y="3351250"/>
            <a:ext cx="1181100" cy="792163"/>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t>Alignment</a:t>
            </a:r>
            <a:r>
              <a:rPr lang="es-ES" dirty="0"/>
              <a:t> </a:t>
            </a:r>
            <a:r>
              <a:rPr lang="es-ES" dirty="0" err="1"/>
              <a:t>worker</a:t>
            </a:r>
            <a:endParaRPr lang="es-ES" dirty="0"/>
          </a:p>
        </p:txBody>
      </p:sp>
      <p:sp>
        <p:nvSpPr>
          <p:cNvPr id="14" name="108 Rectángulo"/>
          <p:cNvSpPr/>
          <p:nvPr/>
        </p:nvSpPr>
        <p:spPr>
          <a:xfrm>
            <a:off x="4947444" y="3503650"/>
            <a:ext cx="1181100" cy="792163"/>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t>Alignment</a:t>
            </a:r>
            <a:r>
              <a:rPr lang="es-ES" dirty="0"/>
              <a:t> </a:t>
            </a:r>
            <a:r>
              <a:rPr lang="es-ES" dirty="0" err="1"/>
              <a:t>worker</a:t>
            </a:r>
            <a:endParaRPr lang="es-ES" dirty="0"/>
          </a:p>
        </p:txBody>
      </p:sp>
      <p:sp>
        <p:nvSpPr>
          <p:cNvPr id="15" name="109 Rectángulo"/>
          <p:cNvSpPr/>
          <p:nvPr/>
        </p:nvSpPr>
        <p:spPr>
          <a:xfrm>
            <a:off x="5099844" y="3656050"/>
            <a:ext cx="1181100" cy="792163"/>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dirty="0" err="1"/>
              <a:t>FireRisk</a:t>
            </a:r>
            <a:r>
              <a:rPr lang="es-ES" sz="1600" dirty="0"/>
              <a:t> </a:t>
            </a:r>
            <a:r>
              <a:rPr lang="es-ES" sz="1600" dirty="0" err="1"/>
              <a:t>worker</a:t>
            </a:r>
            <a:endParaRPr lang="es-ES" sz="1600" dirty="0"/>
          </a:p>
        </p:txBody>
      </p:sp>
      <p:cxnSp>
        <p:nvCxnSpPr>
          <p:cNvPr id="16" name="113 Conector recto de flecha"/>
          <p:cNvCxnSpPr>
            <a:endCxn id="12" idx="1"/>
          </p:cNvCxnSpPr>
          <p:nvPr/>
        </p:nvCxnSpPr>
        <p:spPr>
          <a:xfrm flipV="1">
            <a:off x="4406107" y="3595725"/>
            <a:ext cx="236537" cy="2174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16 Conector recto de flecha"/>
          <p:cNvCxnSpPr>
            <a:endCxn id="13" idx="1"/>
          </p:cNvCxnSpPr>
          <p:nvPr/>
        </p:nvCxnSpPr>
        <p:spPr>
          <a:xfrm flipV="1">
            <a:off x="4406107" y="3748125"/>
            <a:ext cx="388937" cy="65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117 Conector recto de flecha"/>
          <p:cNvCxnSpPr>
            <a:endCxn id="14" idx="1"/>
          </p:cNvCxnSpPr>
          <p:nvPr/>
        </p:nvCxnSpPr>
        <p:spPr>
          <a:xfrm>
            <a:off x="4406107" y="3813213"/>
            <a:ext cx="541337" cy="873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118 Conector recto de flecha"/>
          <p:cNvCxnSpPr>
            <a:endCxn id="15" idx="1"/>
          </p:cNvCxnSpPr>
          <p:nvPr/>
        </p:nvCxnSpPr>
        <p:spPr>
          <a:xfrm>
            <a:off x="4406107" y="3813213"/>
            <a:ext cx="693737" cy="2397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0" name="23 Grupo"/>
          <p:cNvGrpSpPr>
            <a:grpSpLocks/>
          </p:cNvGrpSpPr>
          <p:nvPr/>
        </p:nvGrpSpPr>
        <p:grpSpPr bwMode="auto">
          <a:xfrm>
            <a:off x="5799932" y="2681325"/>
            <a:ext cx="704850" cy="930275"/>
            <a:chOff x="1073769" y="2915786"/>
            <a:chExt cx="919162" cy="1223962"/>
          </a:xfrm>
        </p:grpSpPr>
        <p:sp>
          <p:nvSpPr>
            <p:cNvPr id="21" name="Rectangle 23"/>
            <p:cNvSpPr>
              <a:spLocks noChangeArrowheads="1"/>
            </p:cNvSpPr>
            <p:nvPr/>
          </p:nvSpPr>
          <p:spPr bwMode="auto">
            <a:xfrm>
              <a:off x="1073769" y="3060248"/>
              <a:ext cx="914400" cy="93503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22" name="Oval 29"/>
            <p:cNvSpPr>
              <a:spLocks noChangeArrowheads="1"/>
            </p:cNvSpPr>
            <p:nvPr/>
          </p:nvSpPr>
          <p:spPr bwMode="auto">
            <a:xfrm>
              <a:off x="1073769" y="3846061"/>
              <a:ext cx="914400" cy="288925"/>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23" name="Oval 22"/>
            <p:cNvSpPr>
              <a:spLocks noChangeArrowheads="1"/>
            </p:cNvSpPr>
            <p:nvPr/>
          </p:nvSpPr>
          <p:spPr bwMode="auto">
            <a:xfrm>
              <a:off x="1073769" y="2915786"/>
              <a:ext cx="915022" cy="288237"/>
            </a:xfrm>
            <a:prstGeom prst="ellipse">
              <a:avLst/>
            </a:prstGeom>
            <a:solidFill>
              <a:schemeClr val="accent4">
                <a:lumMod val="60000"/>
                <a:lumOff val="4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24"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5"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6"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7"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 name="Line 34"/>
            <p:cNvSpPr>
              <a:spLocks noChangeShapeType="1"/>
            </p:cNvSpPr>
            <p:nvPr/>
          </p:nvSpPr>
          <p:spPr bwMode="auto">
            <a:xfrm>
              <a:off x="19929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 name="Text Box 46"/>
            <p:cNvSpPr txBox="1">
              <a:spLocks noChangeArrowheads="1"/>
            </p:cNvSpPr>
            <p:nvPr/>
          </p:nvSpPr>
          <p:spPr bwMode="auto">
            <a:xfrm>
              <a:off x="1133765" y="3347587"/>
              <a:ext cx="798003"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400" b="1">
                  <a:solidFill>
                    <a:schemeClr val="bg1"/>
                  </a:solidFill>
                  <a:latin typeface="Calibri" pitchFamily="34" charset="0"/>
                </a:rPr>
                <a:t>Cloud</a:t>
              </a:r>
            </a:p>
            <a:p>
              <a:pPr algn="ctr" eaLnBrk="1" hangingPunct="1"/>
              <a:r>
                <a:rPr lang="es-ES" sz="1400" b="1">
                  <a:solidFill>
                    <a:schemeClr val="bg1"/>
                  </a:solidFill>
                  <a:latin typeface="Calibri" pitchFamily="34" charset="0"/>
                </a:rPr>
                <a:t>Drive</a:t>
              </a:r>
            </a:p>
          </p:txBody>
        </p:sp>
      </p:grpSp>
      <p:grpSp>
        <p:nvGrpSpPr>
          <p:cNvPr id="30" name="23 Grupo"/>
          <p:cNvGrpSpPr>
            <a:grpSpLocks/>
          </p:cNvGrpSpPr>
          <p:nvPr/>
        </p:nvGrpSpPr>
        <p:grpSpPr bwMode="auto">
          <a:xfrm>
            <a:off x="5952332" y="2833725"/>
            <a:ext cx="704850" cy="930275"/>
            <a:chOff x="1073769" y="2915786"/>
            <a:chExt cx="919162" cy="1223962"/>
          </a:xfrm>
        </p:grpSpPr>
        <p:sp>
          <p:nvSpPr>
            <p:cNvPr id="31" name="Rectangle 23"/>
            <p:cNvSpPr>
              <a:spLocks noChangeArrowheads="1"/>
            </p:cNvSpPr>
            <p:nvPr/>
          </p:nvSpPr>
          <p:spPr bwMode="auto">
            <a:xfrm>
              <a:off x="1073769" y="3060248"/>
              <a:ext cx="914400" cy="93503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32" name="Oval 29"/>
            <p:cNvSpPr>
              <a:spLocks noChangeArrowheads="1"/>
            </p:cNvSpPr>
            <p:nvPr/>
          </p:nvSpPr>
          <p:spPr bwMode="auto">
            <a:xfrm>
              <a:off x="1073769" y="3846061"/>
              <a:ext cx="914400" cy="288925"/>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33" name="Oval 22"/>
            <p:cNvSpPr>
              <a:spLocks noChangeArrowheads="1"/>
            </p:cNvSpPr>
            <p:nvPr/>
          </p:nvSpPr>
          <p:spPr bwMode="auto">
            <a:xfrm>
              <a:off x="1073769" y="2915786"/>
              <a:ext cx="915022" cy="288237"/>
            </a:xfrm>
            <a:prstGeom prst="ellipse">
              <a:avLst/>
            </a:prstGeom>
            <a:solidFill>
              <a:schemeClr val="accent4">
                <a:lumMod val="60000"/>
                <a:lumOff val="4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34"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5"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6"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7"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8" name="Line 34"/>
            <p:cNvSpPr>
              <a:spLocks noChangeShapeType="1"/>
            </p:cNvSpPr>
            <p:nvPr/>
          </p:nvSpPr>
          <p:spPr bwMode="auto">
            <a:xfrm>
              <a:off x="19929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9" name="Text Box 46"/>
            <p:cNvSpPr txBox="1">
              <a:spLocks noChangeArrowheads="1"/>
            </p:cNvSpPr>
            <p:nvPr/>
          </p:nvSpPr>
          <p:spPr bwMode="auto">
            <a:xfrm>
              <a:off x="1133765" y="3347587"/>
              <a:ext cx="798003"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400" b="1">
                  <a:solidFill>
                    <a:schemeClr val="bg1"/>
                  </a:solidFill>
                  <a:latin typeface="Calibri" pitchFamily="34" charset="0"/>
                </a:rPr>
                <a:t>Cloud</a:t>
              </a:r>
            </a:p>
            <a:p>
              <a:pPr algn="ctr" eaLnBrk="1" hangingPunct="1"/>
              <a:r>
                <a:rPr lang="es-ES" sz="1400" b="1">
                  <a:solidFill>
                    <a:schemeClr val="bg1"/>
                  </a:solidFill>
                  <a:latin typeface="Calibri" pitchFamily="34" charset="0"/>
                </a:rPr>
                <a:t>Drive</a:t>
              </a:r>
            </a:p>
          </p:txBody>
        </p:sp>
      </p:grpSp>
      <p:grpSp>
        <p:nvGrpSpPr>
          <p:cNvPr id="40" name="23 Grupo"/>
          <p:cNvGrpSpPr>
            <a:grpSpLocks/>
          </p:cNvGrpSpPr>
          <p:nvPr/>
        </p:nvGrpSpPr>
        <p:grpSpPr bwMode="auto">
          <a:xfrm>
            <a:off x="6117432" y="2986125"/>
            <a:ext cx="704850" cy="930275"/>
            <a:chOff x="1073769" y="2915786"/>
            <a:chExt cx="919162" cy="1223962"/>
          </a:xfrm>
        </p:grpSpPr>
        <p:sp>
          <p:nvSpPr>
            <p:cNvPr id="41" name="Rectangle 23"/>
            <p:cNvSpPr>
              <a:spLocks noChangeArrowheads="1"/>
            </p:cNvSpPr>
            <p:nvPr/>
          </p:nvSpPr>
          <p:spPr bwMode="auto">
            <a:xfrm>
              <a:off x="1073769" y="3060248"/>
              <a:ext cx="914400" cy="93503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42" name="Oval 29"/>
            <p:cNvSpPr>
              <a:spLocks noChangeArrowheads="1"/>
            </p:cNvSpPr>
            <p:nvPr/>
          </p:nvSpPr>
          <p:spPr bwMode="auto">
            <a:xfrm>
              <a:off x="1073769" y="3846061"/>
              <a:ext cx="914400" cy="288925"/>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43" name="Oval 22"/>
            <p:cNvSpPr>
              <a:spLocks noChangeArrowheads="1"/>
            </p:cNvSpPr>
            <p:nvPr/>
          </p:nvSpPr>
          <p:spPr bwMode="auto">
            <a:xfrm>
              <a:off x="1073769" y="2915786"/>
              <a:ext cx="915022" cy="288237"/>
            </a:xfrm>
            <a:prstGeom prst="ellipse">
              <a:avLst/>
            </a:prstGeom>
            <a:solidFill>
              <a:schemeClr val="accent4">
                <a:lumMod val="60000"/>
                <a:lumOff val="4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44"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5"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6"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7"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8" name="Line 34"/>
            <p:cNvSpPr>
              <a:spLocks noChangeShapeType="1"/>
            </p:cNvSpPr>
            <p:nvPr/>
          </p:nvSpPr>
          <p:spPr bwMode="auto">
            <a:xfrm>
              <a:off x="1992931" y="3080887"/>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 name="Text Box 46"/>
            <p:cNvSpPr txBox="1">
              <a:spLocks noChangeArrowheads="1"/>
            </p:cNvSpPr>
            <p:nvPr/>
          </p:nvSpPr>
          <p:spPr bwMode="auto">
            <a:xfrm>
              <a:off x="1154236" y="3347587"/>
              <a:ext cx="757060"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400" b="1">
                  <a:solidFill>
                    <a:schemeClr val="bg1"/>
                  </a:solidFill>
                  <a:latin typeface="Calibri" pitchFamily="34" charset="0"/>
                </a:rPr>
                <a:t>Local</a:t>
              </a:r>
            </a:p>
            <a:p>
              <a:pPr algn="ctr" eaLnBrk="1" hangingPunct="1"/>
              <a:r>
                <a:rPr lang="es-ES" sz="1400" b="1">
                  <a:solidFill>
                    <a:schemeClr val="bg1"/>
                  </a:solidFill>
                  <a:latin typeface="Calibri" pitchFamily="34" charset="0"/>
                </a:rPr>
                <a:t>Drive</a:t>
              </a:r>
            </a:p>
          </p:txBody>
        </p:sp>
      </p:grpSp>
      <p:cxnSp>
        <p:nvCxnSpPr>
          <p:cNvPr id="50" name="176 Conector recto de flecha"/>
          <p:cNvCxnSpPr>
            <a:stCxn id="8" idx="2"/>
            <a:endCxn id="57" idx="0"/>
          </p:cNvCxnSpPr>
          <p:nvPr/>
        </p:nvCxnSpPr>
        <p:spPr>
          <a:xfrm flipV="1">
            <a:off x="1632744" y="3080383"/>
            <a:ext cx="355600" cy="50482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1" name="177 Conector recto de flecha"/>
          <p:cNvCxnSpPr>
            <a:stCxn id="7" idx="2"/>
            <a:endCxn id="57" idx="0"/>
          </p:cNvCxnSpPr>
          <p:nvPr/>
        </p:nvCxnSpPr>
        <p:spPr>
          <a:xfrm>
            <a:off x="1632744" y="2173921"/>
            <a:ext cx="355600" cy="90646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178 Conector recto de flecha"/>
          <p:cNvCxnSpPr>
            <a:stCxn id="57" idx="2"/>
            <a:endCxn id="11" idx="1"/>
          </p:cNvCxnSpPr>
          <p:nvPr/>
        </p:nvCxnSpPr>
        <p:spPr>
          <a:xfrm>
            <a:off x="2597944" y="3080383"/>
            <a:ext cx="668338" cy="63616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7" name="5 Rectángulo"/>
          <p:cNvSpPr/>
          <p:nvPr/>
        </p:nvSpPr>
        <p:spPr>
          <a:xfrm rot="16200000">
            <a:off x="1645444" y="2775583"/>
            <a:ext cx="1295400" cy="609600"/>
          </a:xfrm>
          <a:prstGeom prst="rect">
            <a:avLst/>
          </a:prstGeom>
          <a:solidFill>
            <a:schemeClr val="bg2">
              <a:lumMod val="5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a:t>Job </a:t>
            </a:r>
            <a:r>
              <a:rPr lang="es-ES" sz="1400" dirty="0" err="1"/>
              <a:t>Submission</a:t>
            </a:r>
            <a:r>
              <a:rPr lang="es-ES" sz="1400" dirty="0"/>
              <a:t> </a:t>
            </a:r>
            <a:r>
              <a:rPr lang="es-ES" sz="1400" dirty="0" err="1"/>
              <a:t>Client</a:t>
            </a:r>
            <a:endParaRPr lang="es-ES" sz="1400" dirty="0"/>
          </a:p>
        </p:txBody>
      </p:sp>
      <p:cxnSp>
        <p:nvCxnSpPr>
          <p:cNvPr id="58" name="Elbow Connector 127"/>
          <p:cNvCxnSpPr>
            <a:stCxn id="11" idx="2"/>
          </p:cNvCxnSpPr>
          <p:nvPr/>
        </p:nvCxnSpPr>
        <p:spPr>
          <a:xfrm rot="16200000" flipH="1">
            <a:off x="3960019" y="3988806"/>
            <a:ext cx="1047750" cy="12954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59" name="Elbow Connector 176"/>
          <p:cNvCxnSpPr>
            <a:stCxn id="15" idx="3"/>
          </p:cNvCxnSpPr>
          <p:nvPr/>
        </p:nvCxnSpPr>
        <p:spPr>
          <a:xfrm flipV="1">
            <a:off x="6280944" y="4046575"/>
            <a:ext cx="1031875" cy="63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0" name="23 Grupo"/>
          <p:cNvGrpSpPr>
            <a:grpSpLocks/>
          </p:cNvGrpSpPr>
          <p:nvPr/>
        </p:nvGrpSpPr>
        <p:grpSpPr bwMode="auto">
          <a:xfrm>
            <a:off x="7239794" y="2901368"/>
            <a:ext cx="977900" cy="1674813"/>
            <a:chOff x="1073769" y="2915786"/>
            <a:chExt cx="919162" cy="1223962"/>
          </a:xfrm>
        </p:grpSpPr>
        <p:sp>
          <p:nvSpPr>
            <p:cNvPr id="61" name="Rectangle 23"/>
            <p:cNvSpPr>
              <a:spLocks noChangeArrowheads="1"/>
            </p:cNvSpPr>
            <p:nvPr/>
          </p:nvSpPr>
          <p:spPr bwMode="auto">
            <a:xfrm>
              <a:off x="1073769" y="3060248"/>
              <a:ext cx="914400" cy="9350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62" name="Oval 29"/>
            <p:cNvSpPr>
              <a:spLocks noChangeArrowheads="1"/>
            </p:cNvSpPr>
            <p:nvPr/>
          </p:nvSpPr>
          <p:spPr bwMode="auto">
            <a:xfrm>
              <a:off x="1073769" y="3846061"/>
              <a:ext cx="914400" cy="288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63" name="Oval 22"/>
            <p:cNvSpPr>
              <a:spLocks noChangeArrowheads="1"/>
            </p:cNvSpPr>
            <p:nvPr/>
          </p:nvSpPr>
          <p:spPr bwMode="auto">
            <a:xfrm>
              <a:off x="1073769" y="2915786"/>
              <a:ext cx="914686" cy="287718"/>
            </a:xfrm>
            <a:prstGeom prst="ellipse">
              <a:avLst/>
            </a:prstGeom>
            <a:solidFill>
              <a:schemeClr val="accent1">
                <a:lumMod val="40000"/>
                <a:lumOff val="6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64"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65"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66"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67"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8" name="Line 34"/>
            <p:cNvSpPr>
              <a:spLocks noChangeShapeType="1"/>
            </p:cNvSpPr>
            <p:nvPr/>
          </p:nvSpPr>
          <p:spPr bwMode="auto">
            <a:xfrm>
              <a:off x="19929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9" name="Text Box 46"/>
            <p:cNvSpPr txBox="1">
              <a:spLocks noChangeArrowheads="1"/>
            </p:cNvSpPr>
            <p:nvPr/>
          </p:nvSpPr>
          <p:spPr bwMode="auto">
            <a:xfrm>
              <a:off x="1142166" y="3468313"/>
              <a:ext cx="781198" cy="42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600" b="1">
                  <a:solidFill>
                    <a:schemeClr val="bg1"/>
                  </a:solidFill>
                  <a:latin typeface="Calibri" pitchFamily="34" charset="0"/>
                </a:rPr>
                <a:t>Cloud</a:t>
              </a:r>
            </a:p>
            <a:p>
              <a:pPr algn="ctr" eaLnBrk="1" hangingPunct="1"/>
              <a:r>
                <a:rPr lang="es-ES" sz="1600" b="1">
                  <a:solidFill>
                    <a:schemeClr val="bg1"/>
                  </a:solidFill>
                  <a:latin typeface="Calibri" pitchFamily="34" charset="0"/>
                </a:rPr>
                <a:t>Storage</a:t>
              </a:r>
            </a:p>
          </p:txBody>
        </p:sp>
      </p:grpSp>
      <p:sp>
        <p:nvSpPr>
          <p:cNvPr id="70" name="109 Rectángulo"/>
          <p:cNvSpPr/>
          <p:nvPr/>
        </p:nvSpPr>
        <p:spPr>
          <a:xfrm>
            <a:off x="5003007" y="4952344"/>
            <a:ext cx="1577975" cy="792162"/>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err="1"/>
              <a:t>FirePropagation</a:t>
            </a:r>
            <a:r>
              <a:rPr lang="es-ES" sz="1400" dirty="0"/>
              <a:t> </a:t>
            </a:r>
            <a:r>
              <a:rPr lang="es-ES" sz="1400" dirty="0" err="1"/>
              <a:t>worker</a:t>
            </a:r>
            <a:endParaRPr lang="es-ES" sz="1400" dirty="0"/>
          </a:p>
        </p:txBody>
      </p:sp>
      <p:cxnSp>
        <p:nvCxnSpPr>
          <p:cNvPr id="71" name="113 Conector recto de flecha"/>
          <p:cNvCxnSpPr/>
          <p:nvPr/>
        </p:nvCxnSpPr>
        <p:spPr>
          <a:xfrm flipV="1">
            <a:off x="4521994" y="4892019"/>
            <a:ext cx="236538" cy="2174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2" name="116 Conector recto de flecha"/>
          <p:cNvCxnSpPr/>
          <p:nvPr/>
        </p:nvCxnSpPr>
        <p:spPr>
          <a:xfrm flipV="1">
            <a:off x="4521994" y="5044419"/>
            <a:ext cx="388938" cy="650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3" name="117 Conector recto de flecha"/>
          <p:cNvCxnSpPr/>
          <p:nvPr/>
        </p:nvCxnSpPr>
        <p:spPr>
          <a:xfrm>
            <a:off x="4309269" y="5109506"/>
            <a:ext cx="541338" cy="873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4" name="118 Conector recto de flecha"/>
          <p:cNvCxnSpPr>
            <a:endCxn id="70" idx="1"/>
          </p:cNvCxnSpPr>
          <p:nvPr/>
        </p:nvCxnSpPr>
        <p:spPr>
          <a:xfrm>
            <a:off x="4309269" y="5109506"/>
            <a:ext cx="693738" cy="2397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75" name="23 Grupo"/>
          <p:cNvGrpSpPr>
            <a:grpSpLocks/>
          </p:cNvGrpSpPr>
          <p:nvPr/>
        </p:nvGrpSpPr>
        <p:grpSpPr bwMode="auto">
          <a:xfrm>
            <a:off x="6377782" y="4299930"/>
            <a:ext cx="704850" cy="930275"/>
            <a:chOff x="1073769" y="2915786"/>
            <a:chExt cx="919162" cy="1223962"/>
          </a:xfrm>
        </p:grpSpPr>
        <p:sp>
          <p:nvSpPr>
            <p:cNvPr id="76" name="Rectangle 23"/>
            <p:cNvSpPr>
              <a:spLocks noChangeArrowheads="1"/>
            </p:cNvSpPr>
            <p:nvPr/>
          </p:nvSpPr>
          <p:spPr bwMode="auto">
            <a:xfrm>
              <a:off x="1073769" y="3060248"/>
              <a:ext cx="914400" cy="93503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77" name="Oval 29"/>
            <p:cNvSpPr>
              <a:spLocks noChangeArrowheads="1"/>
            </p:cNvSpPr>
            <p:nvPr/>
          </p:nvSpPr>
          <p:spPr bwMode="auto">
            <a:xfrm>
              <a:off x="1073769" y="3846061"/>
              <a:ext cx="914400" cy="288925"/>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78" name="Oval 22"/>
            <p:cNvSpPr>
              <a:spLocks noChangeArrowheads="1"/>
            </p:cNvSpPr>
            <p:nvPr/>
          </p:nvSpPr>
          <p:spPr bwMode="auto">
            <a:xfrm>
              <a:off x="1073769" y="2915786"/>
              <a:ext cx="915022" cy="288237"/>
            </a:xfrm>
            <a:prstGeom prst="ellipse">
              <a:avLst/>
            </a:prstGeom>
            <a:solidFill>
              <a:schemeClr val="accent4">
                <a:lumMod val="60000"/>
                <a:lumOff val="4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79"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0"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1"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2"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3" name="Line 34"/>
            <p:cNvSpPr>
              <a:spLocks noChangeShapeType="1"/>
            </p:cNvSpPr>
            <p:nvPr/>
          </p:nvSpPr>
          <p:spPr bwMode="auto">
            <a:xfrm>
              <a:off x="19929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4" name="Text Box 46"/>
            <p:cNvSpPr txBox="1">
              <a:spLocks noChangeArrowheads="1"/>
            </p:cNvSpPr>
            <p:nvPr/>
          </p:nvSpPr>
          <p:spPr bwMode="auto">
            <a:xfrm>
              <a:off x="1133765" y="3347587"/>
              <a:ext cx="798003"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400" b="1">
                  <a:solidFill>
                    <a:schemeClr val="bg1"/>
                  </a:solidFill>
                  <a:latin typeface="Calibri" pitchFamily="34" charset="0"/>
                </a:rPr>
                <a:t>Cloud</a:t>
              </a:r>
            </a:p>
            <a:p>
              <a:pPr algn="ctr" eaLnBrk="1" hangingPunct="1"/>
              <a:r>
                <a:rPr lang="es-ES" sz="1400" b="1">
                  <a:solidFill>
                    <a:schemeClr val="bg1"/>
                  </a:solidFill>
                  <a:latin typeface="Calibri" pitchFamily="34" charset="0"/>
                </a:rPr>
                <a:t>Drive</a:t>
              </a:r>
            </a:p>
          </p:txBody>
        </p:sp>
      </p:grpSp>
      <p:grpSp>
        <p:nvGrpSpPr>
          <p:cNvPr id="85" name="23 Grupo"/>
          <p:cNvGrpSpPr>
            <a:grpSpLocks/>
          </p:cNvGrpSpPr>
          <p:nvPr/>
        </p:nvGrpSpPr>
        <p:grpSpPr bwMode="auto">
          <a:xfrm>
            <a:off x="6522244" y="4604730"/>
            <a:ext cx="704850" cy="930275"/>
            <a:chOff x="1073769" y="2915786"/>
            <a:chExt cx="919162" cy="1223962"/>
          </a:xfrm>
        </p:grpSpPr>
        <p:sp>
          <p:nvSpPr>
            <p:cNvPr id="86" name="Rectangle 23"/>
            <p:cNvSpPr>
              <a:spLocks noChangeArrowheads="1"/>
            </p:cNvSpPr>
            <p:nvPr/>
          </p:nvSpPr>
          <p:spPr bwMode="auto">
            <a:xfrm>
              <a:off x="1073769" y="3060248"/>
              <a:ext cx="914400" cy="93503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87" name="Oval 29"/>
            <p:cNvSpPr>
              <a:spLocks noChangeArrowheads="1"/>
            </p:cNvSpPr>
            <p:nvPr/>
          </p:nvSpPr>
          <p:spPr bwMode="auto">
            <a:xfrm>
              <a:off x="1073769" y="3846061"/>
              <a:ext cx="914400" cy="288925"/>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88" name="Oval 22"/>
            <p:cNvSpPr>
              <a:spLocks noChangeArrowheads="1"/>
            </p:cNvSpPr>
            <p:nvPr/>
          </p:nvSpPr>
          <p:spPr bwMode="auto">
            <a:xfrm>
              <a:off x="1073769" y="2915786"/>
              <a:ext cx="915022" cy="288237"/>
            </a:xfrm>
            <a:prstGeom prst="ellipse">
              <a:avLst/>
            </a:prstGeom>
            <a:solidFill>
              <a:schemeClr val="accent4">
                <a:lumMod val="60000"/>
                <a:lumOff val="4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89"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0"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1"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2"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3" name="Line 34"/>
            <p:cNvSpPr>
              <a:spLocks noChangeShapeType="1"/>
            </p:cNvSpPr>
            <p:nvPr/>
          </p:nvSpPr>
          <p:spPr bwMode="auto">
            <a:xfrm>
              <a:off x="1992931" y="3080887"/>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4" name="Text Box 46"/>
            <p:cNvSpPr txBox="1">
              <a:spLocks noChangeArrowheads="1"/>
            </p:cNvSpPr>
            <p:nvPr/>
          </p:nvSpPr>
          <p:spPr bwMode="auto">
            <a:xfrm>
              <a:off x="1154236" y="3347587"/>
              <a:ext cx="757060"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400" b="1">
                  <a:solidFill>
                    <a:schemeClr val="bg1"/>
                  </a:solidFill>
                  <a:latin typeface="Calibri" pitchFamily="34" charset="0"/>
                </a:rPr>
                <a:t>Local</a:t>
              </a:r>
            </a:p>
            <a:p>
              <a:pPr algn="ctr" eaLnBrk="1" hangingPunct="1"/>
              <a:r>
                <a:rPr lang="es-ES" sz="1400" b="1">
                  <a:solidFill>
                    <a:schemeClr val="bg1"/>
                  </a:solidFill>
                  <a:latin typeface="Calibri" pitchFamily="34" charset="0"/>
                </a:rPr>
                <a:t>Drive</a:t>
              </a:r>
            </a:p>
          </p:txBody>
        </p:sp>
      </p:grpSp>
      <p:cxnSp>
        <p:nvCxnSpPr>
          <p:cNvPr id="95" name="Elbow Connector 173"/>
          <p:cNvCxnSpPr>
            <a:endCxn id="62" idx="4"/>
          </p:cNvCxnSpPr>
          <p:nvPr/>
        </p:nvCxnSpPr>
        <p:spPr>
          <a:xfrm flipV="1">
            <a:off x="6583949" y="4569665"/>
            <a:ext cx="1142262" cy="103734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Rectangle 98"/>
          <p:cNvSpPr>
            <a:spLocks noChangeArrowheads="1"/>
          </p:cNvSpPr>
          <p:nvPr/>
        </p:nvSpPr>
        <p:spPr bwMode="auto">
          <a:xfrm>
            <a:off x="905669" y="4304346"/>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b="1"/>
              <a:t>Interface</a:t>
            </a:r>
          </a:p>
        </p:txBody>
      </p:sp>
      <p:sp>
        <p:nvSpPr>
          <p:cNvPr id="99" name="99 CuadroTexto"/>
          <p:cNvSpPr txBox="1"/>
          <p:nvPr/>
        </p:nvSpPr>
        <p:spPr>
          <a:xfrm>
            <a:off x="3264693" y="1465389"/>
            <a:ext cx="4805363" cy="1323439"/>
          </a:xfrm>
          <a:prstGeom prst="rect">
            <a:avLst/>
          </a:prstGeom>
          <a:noFill/>
        </p:spPr>
        <p:txBody>
          <a:bodyPr wrap="square" rtlCol="0">
            <a:spAutoFit/>
          </a:bodyPr>
          <a:lstStyle>
            <a:defPPr>
              <a:defRPr lang="es-ES"/>
            </a:defPPr>
            <a:lvl1pPr algn="just">
              <a:defRPr b="1"/>
            </a:lvl1pPr>
          </a:lstStyle>
          <a:p>
            <a:r>
              <a:rPr lang="es-ES" sz="1600" b="0" dirty="0" err="1"/>
              <a:t>Three</a:t>
            </a:r>
            <a:r>
              <a:rPr lang="es-ES" sz="1600" b="0" dirty="0"/>
              <a:t> </a:t>
            </a:r>
            <a:r>
              <a:rPr lang="es-ES" sz="1600" b="0" dirty="0" err="1"/>
              <a:t>prototypes</a:t>
            </a:r>
            <a:r>
              <a:rPr lang="es-ES" sz="1600" b="0" dirty="0"/>
              <a:t>: </a:t>
            </a:r>
            <a:r>
              <a:rPr lang="en-US" sz="1600" b="0" dirty="0"/>
              <a:t>fire risk calculation based on weather forecast (daily), fire risk calculation based on current weather (unpredicted) and fire propagation deployment (unpredicted and interactive)</a:t>
            </a:r>
          </a:p>
        </p:txBody>
      </p:sp>
    </p:spTree>
    <p:extLst>
      <p:ext uri="{BB962C8B-B14F-4D97-AF65-F5344CB8AC3E}">
        <p14:creationId xmlns:p14="http://schemas.microsoft.com/office/powerpoint/2010/main" val="162046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a:t>Civil Protection on VENUS-C</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32</a:t>
            </a:fld>
            <a:endParaRPr lang="en-US" dirty="0"/>
          </a:p>
        </p:txBody>
      </p:sp>
      <p:sp>
        <p:nvSpPr>
          <p:cNvPr id="6" name="109 Rectángulo"/>
          <p:cNvSpPr/>
          <p:nvPr/>
        </p:nvSpPr>
        <p:spPr>
          <a:xfrm>
            <a:off x="5580063" y="5078711"/>
            <a:ext cx="1577975" cy="792162"/>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t>FirePropagation</a:t>
            </a:r>
            <a:r>
              <a:rPr lang="es-ES" dirty="0"/>
              <a:t> </a:t>
            </a:r>
            <a:r>
              <a:rPr lang="es-ES" dirty="0" err="1"/>
              <a:t>worker</a:t>
            </a:r>
            <a:endParaRPr lang="es-ES" dirty="0"/>
          </a:p>
        </p:txBody>
      </p:sp>
      <p:sp>
        <p:nvSpPr>
          <p:cNvPr id="7" name="99 Rectángulo"/>
          <p:cNvSpPr/>
          <p:nvPr/>
        </p:nvSpPr>
        <p:spPr>
          <a:xfrm rot="16200000">
            <a:off x="1409700" y="2211388"/>
            <a:ext cx="1295400" cy="609600"/>
          </a:xfrm>
          <a:prstGeom prst="rect">
            <a:avLst/>
          </a:prstGeom>
          <a:solidFill>
            <a:schemeClr val="bg2">
              <a:lumMod val="5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a:t>CLI Interface</a:t>
            </a:r>
          </a:p>
        </p:txBody>
      </p:sp>
      <p:sp>
        <p:nvSpPr>
          <p:cNvPr id="8" name="100 Rectángulo"/>
          <p:cNvSpPr/>
          <p:nvPr/>
        </p:nvSpPr>
        <p:spPr>
          <a:xfrm rot="16200000">
            <a:off x="1409700" y="3622675"/>
            <a:ext cx="1295400" cy="609600"/>
          </a:xfrm>
          <a:prstGeom prst="rect">
            <a:avLst/>
          </a:prstGeom>
          <a:solidFill>
            <a:schemeClr val="bg2">
              <a:lumMod val="5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a:t>Web Interface</a:t>
            </a:r>
          </a:p>
        </p:txBody>
      </p:sp>
      <p:sp>
        <p:nvSpPr>
          <p:cNvPr id="9" name="101 Rectángulo"/>
          <p:cNvSpPr/>
          <p:nvPr/>
        </p:nvSpPr>
        <p:spPr>
          <a:xfrm>
            <a:off x="1600200" y="1724025"/>
            <a:ext cx="1981200" cy="3279775"/>
          </a:xfrm>
          <a:prstGeom prst="rect">
            <a:avLst/>
          </a:prstGeom>
          <a:noFill/>
          <a:ln w="28575">
            <a:solidFill>
              <a:schemeClr val="accent6">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anchor="b"/>
          <a:lstStyle/>
          <a:p>
            <a:pPr>
              <a:defRPr/>
            </a:pPr>
            <a:r>
              <a:rPr lang="es-ES" b="1">
                <a:solidFill>
                  <a:schemeClr val="tx1"/>
                </a:solidFill>
                <a:latin typeface="Arial" pitchFamily="34" charset="0"/>
                <a:cs typeface="Arial" pitchFamily="34" charset="0"/>
              </a:rPr>
              <a:t> </a:t>
            </a:r>
          </a:p>
        </p:txBody>
      </p:sp>
      <p:sp>
        <p:nvSpPr>
          <p:cNvPr id="10" name="102 Rectángulo"/>
          <p:cNvSpPr/>
          <p:nvPr/>
        </p:nvSpPr>
        <p:spPr>
          <a:xfrm>
            <a:off x="3856038" y="1724024"/>
            <a:ext cx="5211762" cy="4697785"/>
          </a:xfrm>
          <a:prstGeom prst="rect">
            <a:avLst/>
          </a:prstGeom>
          <a:noFill/>
          <a:ln w="28575">
            <a:solidFill>
              <a:schemeClr val="tx2">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anchor="b"/>
          <a:lstStyle/>
          <a:p>
            <a:pPr>
              <a:defRPr/>
            </a:pPr>
            <a:endParaRPr lang="el-GR" sz="2000" b="1">
              <a:solidFill>
                <a:srgbClr val="403152"/>
              </a:solidFill>
              <a:cs typeface="Arial" pitchFamily="34" charset="0"/>
            </a:endParaRPr>
          </a:p>
        </p:txBody>
      </p:sp>
      <p:sp>
        <p:nvSpPr>
          <p:cNvPr id="11" name="103 Rectángulo"/>
          <p:cNvSpPr/>
          <p:nvPr/>
        </p:nvSpPr>
        <p:spPr>
          <a:xfrm>
            <a:off x="3995738" y="3662735"/>
            <a:ext cx="1139825" cy="792163"/>
          </a:xfrm>
          <a:prstGeom prst="rect">
            <a:avLst/>
          </a:prstGeom>
          <a:solidFill>
            <a:srgbClr val="BF5959"/>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es-ES" sz="1600">
                <a:solidFill>
                  <a:srgbClr val="FFFFFF"/>
                </a:solidFill>
                <a:cs typeface="Arial" pitchFamily="34" charset="0"/>
              </a:rPr>
              <a:t>Program Model Enactment</a:t>
            </a:r>
          </a:p>
        </p:txBody>
      </p:sp>
      <p:sp>
        <p:nvSpPr>
          <p:cNvPr id="12" name="105 Rectángulo"/>
          <p:cNvSpPr/>
          <p:nvPr/>
        </p:nvSpPr>
        <p:spPr>
          <a:xfrm>
            <a:off x="5372100" y="3541117"/>
            <a:ext cx="1181100" cy="792163"/>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t>Alignment</a:t>
            </a:r>
            <a:r>
              <a:rPr lang="es-ES" dirty="0"/>
              <a:t> </a:t>
            </a:r>
            <a:r>
              <a:rPr lang="es-ES" dirty="0" err="1"/>
              <a:t>worker</a:t>
            </a:r>
            <a:endParaRPr lang="es-ES" dirty="0"/>
          </a:p>
        </p:txBody>
      </p:sp>
      <p:sp>
        <p:nvSpPr>
          <p:cNvPr id="13" name="106 Rectángulo"/>
          <p:cNvSpPr/>
          <p:nvPr/>
        </p:nvSpPr>
        <p:spPr>
          <a:xfrm>
            <a:off x="5524500" y="3693517"/>
            <a:ext cx="1181100" cy="792163"/>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t>Alignment</a:t>
            </a:r>
            <a:r>
              <a:rPr lang="es-ES" dirty="0"/>
              <a:t> </a:t>
            </a:r>
            <a:r>
              <a:rPr lang="es-ES" dirty="0" err="1"/>
              <a:t>worker</a:t>
            </a:r>
            <a:endParaRPr lang="es-ES" dirty="0"/>
          </a:p>
        </p:txBody>
      </p:sp>
      <p:sp>
        <p:nvSpPr>
          <p:cNvPr id="14" name="108 Rectángulo"/>
          <p:cNvSpPr/>
          <p:nvPr/>
        </p:nvSpPr>
        <p:spPr>
          <a:xfrm>
            <a:off x="5676900" y="3845917"/>
            <a:ext cx="1181100" cy="792163"/>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err="1"/>
              <a:t>Alignment</a:t>
            </a:r>
            <a:r>
              <a:rPr lang="es-ES" dirty="0"/>
              <a:t> </a:t>
            </a:r>
            <a:r>
              <a:rPr lang="es-ES" dirty="0" err="1"/>
              <a:t>worker</a:t>
            </a:r>
            <a:endParaRPr lang="es-ES" dirty="0"/>
          </a:p>
        </p:txBody>
      </p:sp>
      <p:sp>
        <p:nvSpPr>
          <p:cNvPr id="15" name="109 Rectángulo"/>
          <p:cNvSpPr/>
          <p:nvPr/>
        </p:nvSpPr>
        <p:spPr>
          <a:xfrm>
            <a:off x="5829300" y="3998317"/>
            <a:ext cx="1181100" cy="792163"/>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dirty="0" err="1"/>
              <a:t>FireRisk</a:t>
            </a:r>
            <a:r>
              <a:rPr lang="es-ES" sz="1600" dirty="0"/>
              <a:t> </a:t>
            </a:r>
            <a:r>
              <a:rPr lang="es-ES" sz="1600" dirty="0" err="1"/>
              <a:t>worker</a:t>
            </a:r>
            <a:endParaRPr lang="es-ES" sz="1600" dirty="0"/>
          </a:p>
        </p:txBody>
      </p:sp>
      <p:cxnSp>
        <p:nvCxnSpPr>
          <p:cNvPr id="16" name="113 Conector recto de flecha"/>
          <p:cNvCxnSpPr>
            <a:endCxn id="12" idx="1"/>
          </p:cNvCxnSpPr>
          <p:nvPr/>
        </p:nvCxnSpPr>
        <p:spPr>
          <a:xfrm flipV="1">
            <a:off x="5135563" y="3937992"/>
            <a:ext cx="236537" cy="2174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16 Conector recto de flecha"/>
          <p:cNvCxnSpPr>
            <a:endCxn id="13" idx="1"/>
          </p:cNvCxnSpPr>
          <p:nvPr/>
        </p:nvCxnSpPr>
        <p:spPr>
          <a:xfrm flipV="1">
            <a:off x="5135563" y="4090392"/>
            <a:ext cx="388937" cy="65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117 Conector recto de flecha"/>
          <p:cNvCxnSpPr>
            <a:endCxn id="14" idx="1"/>
          </p:cNvCxnSpPr>
          <p:nvPr/>
        </p:nvCxnSpPr>
        <p:spPr>
          <a:xfrm>
            <a:off x="5135563" y="4155480"/>
            <a:ext cx="541337" cy="873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118 Conector recto de flecha"/>
          <p:cNvCxnSpPr>
            <a:endCxn id="15" idx="1"/>
          </p:cNvCxnSpPr>
          <p:nvPr/>
        </p:nvCxnSpPr>
        <p:spPr>
          <a:xfrm>
            <a:off x="5135563" y="4155480"/>
            <a:ext cx="693737" cy="2397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0" name="23 Grupo"/>
          <p:cNvGrpSpPr>
            <a:grpSpLocks/>
          </p:cNvGrpSpPr>
          <p:nvPr/>
        </p:nvGrpSpPr>
        <p:grpSpPr bwMode="auto">
          <a:xfrm>
            <a:off x="6529388" y="3023592"/>
            <a:ext cx="704850" cy="930275"/>
            <a:chOff x="1073769" y="2915786"/>
            <a:chExt cx="919162" cy="1223962"/>
          </a:xfrm>
        </p:grpSpPr>
        <p:sp>
          <p:nvSpPr>
            <p:cNvPr id="21" name="Rectangle 23"/>
            <p:cNvSpPr>
              <a:spLocks noChangeArrowheads="1"/>
            </p:cNvSpPr>
            <p:nvPr/>
          </p:nvSpPr>
          <p:spPr bwMode="auto">
            <a:xfrm>
              <a:off x="1073769" y="3060248"/>
              <a:ext cx="914400" cy="93503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22" name="Oval 29"/>
            <p:cNvSpPr>
              <a:spLocks noChangeArrowheads="1"/>
            </p:cNvSpPr>
            <p:nvPr/>
          </p:nvSpPr>
          <p:spPr bwMode="auto">
            <a:xfrm>
              <a:off x="1073769" y="3846061"/>
              <a:ext cx="914400" cy="288925"/>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23" name="Oval 22"/>
            <p:cNvSpPr>
              <a:spLocks noChangeArrowheads="1"/>
            </p:cNvSpPr>
            <p:nvPr/>
          </p:nvSpPr>
          <p:spPr bwMode="auto">
            <a:xfrm>
              <a:off x="1073769" y="2915786"/>
              <a:ext cx="915022" cy="288237"/>
            </a:xfrm>
            <a:prstGeom prst="ellipse">
              <a:avLst/>
            </a:prstGeom>
            <a:solidFill>
              <a:schemeClr val="accent4">
                <a:lumMod val="60000"/>
                <a:lumOff val="4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24"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5"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6"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27"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8" name="Line 34"/>
            <p:cNvSpPr>
              <a:spLocks noChangeShapeType="1"/>
            </p:cNvSpPr>
            <p:nvPr/>
          </p:nvSpPr>
          <p:spPr bwMode="auto">
            <a:xfrm>
              <a:off x="19929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29" name="Text Box 46"/>
            <p:cNvSpPr txBox="1">
              <a:spLocks noChangeArrowheads="1"/>
            </p:cNvSpPr>
            <p:nvPr/>
          </p:nvSpPr>
          <p:spPr bwMode="auto">
            <a:xfrm>
              <a:off x="1133765" y="3347587"/>
              <a:ext cx="798003"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400" b="1">
                  <a:solidFill>
                    <a:schemeClr val="bg1"/>
                  </a:solidFill>
                  <a:latin typeface="Calibri" pitchFamily="34" charset="0"/>
                </a:rPr>
                <a:t>Cloud</a:t>
              </a:r>
            </a:p>
            <a:p>
              <a:pPr algn="ctr" eaLnBrk="1" hangingPunct="1"/>
              <a:r>
                <a:rPr lang="es-ES" sz="1400" b="1">
                  <a:solidFill>
                    <a:schemeClr val="bg1"/>
                  </a:solidFill>
                  <a:latin typeface="Calibri" pitchFamily="34" charset="0"/>
                </a:rPr>
                <a:t>Drive</a:t>
              </a:r>
            </a:p>
          </p:txBody>
        </p:sp>
      </p:grpSp>
      <p:grpSp>
        <p:nvGrpSpPr>
          <p:cNvPr id="30" name="23 Grupo"/>
          <p:cNvGrpSpPr>
            <a:grpSpLocks/>
          </p:cNvGrpSpPr>
          <p:nvPr/>
        </p:nvGrpSpPr>
        <p:grpSpPr bwMode="auto">
          <a:xfrm>
            <a:off x="6681788" y="3175992"/>
            <a:ext cx="704850" cy="930275"/>
            <a:chOff x="1073769" y="2915786"/>
            <a:chExt cx="919162" cy="1223962"/>
          </a:xfrm>
        </p:grpSpPr>
        <p:sp>
          <p:nvSpPr>
            <p:cNvPr id="31" name="Rectangle 23"/>
            <p:cNvSpPr>
              <a:spLocks noChangeArrowheads="1"/>
            </p:cNvSpPr>
            <p:nvPr/>
          </p:nvSpPr>
          <p:spPr bwMode="auto">
            <a:xfrm>
              <a:off x="1073769" y="3060248"/>
              <a:ext cx="914400" cy="93503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32" name="Oval 29"/>
            <p:cNvSpPr>
              <a:spLocks noChangeArrowheads="1"/>
            </p:cNvSpPr>
            <p:nvPr/>
          </p:nvSpPr>
          <p:spPr bwMode="auto">
            <a:xfrm>
              <a:off x="1073769" y="3846061"/>
              <a:ext cx="914400" cy="288925"/>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33" name="Oval 22"/>
            <p:cNvSpPr>
              <a:spLocks noChangeArrowheads="1"/>
            </p:cNvSpPr>
            <p:nvPr/>
          </p:nvSpPr>
          <p:spPr bwMode="auto">
            <a:xfrm>
              <a:off x="1073769" y="2915786"/>
              <a:ext cx="915022" cy="288237"/>
            </a:xfrm>
            <a:prstGeom prst="ellipse">
              <a:avLst/>
            </a:prstGeom>
            <a:solidFill>
              <a:schemeClr val="accent4">
                <a:lumMod val="60000"/>
                <a:lumOff val="4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34"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5"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6"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37"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8" name="Line 34"/>
            <p:cNvSpPr>
              <a:spLocks noChangeShapeType="1"/>
            </p:cNvSpPr>
            <p:nvPr/>
          </p:nvSpPr>
          <p:spPr bwMode="auto">
            <a:xfrm>
              <a:off x="19929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39" name="Text Box 46"/>
            <p:cNvSpPr txBox="1">
              <a:spLocks noChangeArrowheads="1"/>
            </p:cNvSpPr>
            <p:nvPr/>
          </p:nvSpPr>
          <p:spPr bwMode="auto">
            <a:xfrm>
              <a:off x="1133765" y="3347587"/>
              <a:ext cx="798003"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400" b="1">
                  <a:solidFill>
                    <a:schemeClr val="bg1"/>
                  </a:solidFill>
                  <a:latin typeface="Calibri" pitchFamily="34" charset="0"/>
                </a:rPr>
                <a:t>Cloud</a:t>
              </a:r>
            </a:p>
            <a:p>
              <a:pPr algn="ctr" eaLnBrk="1" hangingPunct="1"/>
              <a:r>
                <a:rPr lang="es-ES" sz="1400" b="1">
                  <a:solidFill>
                    <a:schemeClr val="bg1"/>
                  </a:solidFill>
                  <a:latin typeface="Calibri" pitchFamily="34" charset="0"/>
                </a:rPr>
                <a:t>Drive</a:t>
              </a:r>
            </a:p>
          </p:txBody>
        </p:sp>
      </p:grpSp>
      <p:grpSp>
        <p:nvGrpSpPr>
          <p:cNvPr id="40" name="23 Grupo"/>
          <p:cNvGrpSpPr>
            <a:grpSpLocks/>
          </p:cNvGrpSpPr>
          <p:nvPr/>
        </p:nvGrpSpPr>
        <p:grpSpPr bwMode="auto">
          <a:xfrm>
            <a:off x="6846888" y="3328392"/>
            <a:ext cx="704850" cy="930275"/>
            <a:chOff x="1073769" y="2915786"/>
            <a:chExt cx="919162" cy="1223962"/>
          </a:xfrm>
        </p:grpSpPr>
        <p:sp>
          <p:nvSpPr>
            <p:cNvPr id="41" name="Rectangle 23"/>
            <p:cNvSpPr>
              <a:spLocks noChangeArrowheads="1"/>
            </p:cNvSpPr>
            <p:nvPr/>
          </p:nvSpPr>
          <p:spPr bwMode="auto">
            <a:xfrm>
              <a:off x="1073769" y="3060248"/>
              <a:ext cx="914400" cy="93503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42" name="Oval 29"/>
            <p:cNvSpPr>
              <a:spLocks noChangeArrowheads="1"/>
            </p:cNvSpPr>
            <p:nvPr/>
          </p:nvSpPr>
          <p:spPr bwMode="auto">
            <a:xfrm>
              <a:off x="1073769" y="3846061"/>
              <a:ext cx="914400" cy="288925"/>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43" name="Oval 22"/>
            <p:cNvSpPr>
              <a:spLocks noChangeArrowheads="1"/>
            </p:cNvSpPr>
            <p:nvPr/>
          </p:nvSpPr>
          <p:spPr bwMode="auto">
            <a:xfrm>
              <a:off x="1073769" y="2915786"/>
              <a:ext cx="915022" cy="288237"/>
            </a:xfrm>
            <a:prstGeom prst="ellipse">
              <a:avLst/>
            </a:prstGeom>
            <a:solidFill>
              <a:schemeClr val="accent4">
                <a:lumMod val="60000"/>
                <a:lumOff val="4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44"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5"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6"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47"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8" name="Line 34"/>
            <p:cNvSpPr>
              <a:spLocks noChangeShapeType="1"/>
            </p:cNvSpPr>
            <p:nvPr/>
          </p:nvSpPr>
          <p:spPr bwMode="auto">
            <a:xfrm>
              <a:off x="1992931" y="3080887"/>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49" name="Text Box 46"/>
            <p:cNvSpPr txBox="1">
              <a:spLocks noChangeArrowheads="1"/>
            </p:cNvSpPr>
            <p:nvPr/>
          </p:nvSpPr>
          <p:spPr bwMode="auto">
            <a:xfrm>
              <a:off x="1154236" y="3347587"/>
              <a:ext cx="757060"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400" b="1">
                  <a:solidFill>
                    <a:schemeClr val="bg1"/>
                  </a:solidFill>
                  <a:latin typeface="Calibri" pitchFamily="34" charset="0"/>
                </a:rPr>
                <a:t>Local</a:t>
              </a:r>
            </a:p>
            <a:p>
              <a:pPr algn="ctr" eaLnBrk="1" hangingPunct="1"/>
              <a:r>
                <a:rPr lang="es-ES" sz="1400" b="1">
                  <a:solidFill>
                    <a:schemeClr val="bg1"/>
                  </a:solidFill>
                  <a:latin typeface="Calibri" pitchFamily="34" charset="0"/>
                </a:rPr>
                <a:t>Drive</a:t>
              </a:r>
            </a:p>
          </p:txBody>
        </p:sp>
      </p:grpSp>
      <p:cxnSp>
        <p:nvCxnSpPr>
          <p:cNvPr id="50" name="176 Conector recto de flecha"/>
          <p:cNvCxnSpPr>
            <a:stCxn id="8" idx="2"/>
            <a:endCxn id="57" idx="0"/>
          </p:cNvCxnSpPr>
          <p:nvPr/>
        </p:nvCxnSpPr>
        <p:spPr>
          <a:xfrm flipV="1">
            <a:off x="2362200" y="3422650"/>
            <a:ext cx="355600" cy="50482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1" name="177 Conector recto de flecha"/>
          <p:cNvCxnSpPr>
            <a:stCxn id="7" idx="2"/>
            <a:endCxn id="57" idx="0"/>
          </p:cNvCxnSpPr>
          <p:nvPr/>
        </p:nvCxnSpPr>
        <p:spPr>
          <a:xfrm>
            <a:off x="2362200" y="2516188"/>
            <a:ext cx="355600" cy="906462"/>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2" name="178 Conector recto de flecha"/>
          <p:cNvCxnSpPr>
            <a:stCxn id="57" idx="2"/>
            <a:endCxn id="11" idx="1"/>
          </p:cNvCxnSpPr>
          <p:nvPr/>
        </p:nvCxnSpPr>
        <p:spPr>
          <a:xfrm>
            <a:off x="3327400" y="3422650"/>
            <a:ext cx="668338" cy="636167"/>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53" name="180 Rectángulo"/>
          <p:cNvSpPr/>
          <p:nvPr/>
        </p:nvSpPr>
        <p:spPr>
          <a:xfrm>
            <a:off x="46038" y="1724025"/>
            <a:ext cx="1223962" cy="1024410"/>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dirty="0"/>
              <a:t>App-</a:t>
            </a:r>
            <a:r>
              <a:rPr lang="es-ES" sz="1600" dirty="0" err="1"/>
              <a:t>specific</a:t>
            </a:r>
            <a:r>
              <a:rPr lang="es-ES" sz="1600" dirty="0"/>
              <a:t> </a:t>
            </a:r>
            <a:r>
              <a:rPr lang="es-ES" sz="1600" dirty="0" err="1"/>
              <a:t>Processing</a:t>
            </a:r>
            <a:r>
              <a:rPr lang="es-ES" sz="1600" dirty="0"/>
              <a:t> </a:t>
            </a:r>
            <a:r>
              <a:rPr lang="es-ES" sz="1600" dirty="0" err="1"/>
              <a:t>Engine</a:t>
            </a:r>
            <a:endParaRPr lang="es-ES" sz="1600" dirty="0"/>
          </a:p>
        </p:txBody>
      </p:sp>
      <p:sp>
        <p:nvSpPr>
          <p:cNvPr id="54" name="181 Rectángulo"/>
          <p:cNvSpPr/>
          <p:nvPr/>
        </p:nvSpPr>
        <p:spPr>
          <a:xfrm>
            <a:off x="76200" y="2959571"/>
            <a:ext cx="1223963" cy="903288"/>
          </a:xfrm>
          <a:prstGeom prst="rect">
            <a:avLst/>
          </a:prstGeom>
          <a:solidFill>
            <a:schemeClr val="bg2">
              <a:lumMod val="5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dirty="0"/>
              <a:t>VENUS-C </a:t>
            </a:r>
            <a:r>
              <a:rPr lang="es-ES" sz="1600" dirty="0" err="1"/>
              <a:t>specific</a:t>
            </a:r>
            <a:r>
              <a:rPr lang="es-ES" sz="1600" dirty="0"/>
              <a:t> </a:t>
            </a:r>
            <a:r>
              <a:rPr lang="es-ES" sz="1600" dirty="0" err="1"/>
              <a:t>porting</a:t>
            </a:r>
            <a:endParaRPr lang="es-ES" sz="1600" dirty="0"/>
          </a:p>
        </p:txBody>
      </p:sp>
      <p:sp>
        <p:nvSpPr>
          <p:cNvPr id="55" name="182 Rectángulo"/>
          <p:cNvSpPr/>
          <p:nvPr/>
        </p:nvSpPr>
        <p:spPr>
          <a:xfrm>
            <a:off x="76200" y="4073996"/>
            <a:ext cx="1223963" cy="904875"/>
          </a:xfrm>
          <a:prstGeom prst="rect">
            <a:avLst/>
          </a:prstGeom>
          <a:solidFill>
            <a:srgbClr val="BF5959"/>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dirty="0"/>
              <a:t>VENUS-C Standard </a:t>
            </a:r>
            <a:r>
              <a:rPr lang="es-ES" sz="1600" dirty="0" err="1"/>
              <a:t>component</a:t>
            </a:r>
            <a:endParaRPr lang="es-ES" sz="1600" dirty="0"/>
          </a:p>
        </p:txBody>
      </p:sp>
      <p:sp>
        <p:nvSpPr>
          <p:cNvPr id="56" name="183 Rectángulo"/>
          <p:cNvSpPr/>
          <p:nvPr/>
        </p:nvSpPr>
        <p:spPr>
          <a:xfrm>
            <a:off x="76200" y="5188421"/>
            <a:ext cx="1327150" cy="904875"/>
          </a:xfrm>
          <a:prstGeom prst="rect">
            <a:avLst/>
          </a:prstGeom>
          <a:solidFill>
            <a:schemeClr val="accent6">
              <a:lumMod val="75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600" dirty="0" err="1"/>
              <a:t>External</a:t>
            </a:r>
            <a:r>
              <a:rPr lang="es-ES" sz="1600" dirty="0"/>
              <a:t> Standard </a:t>
            </a:r>
            <a:r>
              <a:rPr lang="es-ES" sz="1600" dirty="0" err="1"/>
              <a:t>Dependency</a:t>
            </a:r>
            <a:endParaRPr lang="es-ES" sz="1600" dirty="0"/>
          </a:p>
        </p:txBody>
      </p:sp>
      <p:sp>
        <p:nvSpPr>
          <p:cNvPr id="57" name="5 Rectángulo"/>
          <p:cNvSpPr/>
          <p:nvPr/>
        </p:nvSpPr>
        <p:spPr>
          <a:xfrm rot="16200000">
            <a:off x="2374900" y="3117850"/>
            <a:ext cx="1295400" cy="609600"/>
          </a:xfrm>
          <a:prstGeom prst="rect">
            <a:avLst/>
          </a:prstGeom>
          <a:solidFill>
            <a:schemeClr val="bg2">
              <a:lumMod val="5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a:t>Job </a:t>
            </a:r>
            <a:r>
              <a:rPr lang="es-ES" sz="1400" dirty="0" err="1"/>
              <a:t>Submission</a:t>
            </a:r>
            <a:r>
              <a:rPr lang="es-ES" sz="1400" dirty="0"/>
              <a:t> </a:t>
            </a:r>
            <a:r>
              <a:rPr lang="es-ES" sz="1400" dirty="0" err="1"/>
              <a:t>Client</a:t>
            </a:r>
            <a:endParaRPr lang="es-ES" sz="1400" dirty="0"/>
          </a:p>
        </p:txBody>
      </p:sp>
      <p:cxnSp>
        <p:nvCxnSpPr>
          <p:cNvPr id="58" name="Elbow Connector 127"/>
          <p:cNvCxnSpPr>
            <a:stCxn id="11" idx="2"/>
          </p:cNvCxnSpPr>
          <p:nvPr/>
        </p:nvCxnSpPr>
        <p:spPr>
          <a:xfrm rot="16200000" flipH="1">
            <a:off x="4689475" y="4331073"/>
            <a:ext cx="1047750" cy="12954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59" name="Elbow Connector 176"/>
          <p:cNvCxnSpPr>
            <a:stCxn id="15" idx="3"/>
          </p:cNvCxnSpPr>
          <p:nvPr/>
        </p:nvCxnSpPr>
        <p:spPr>
          <a:xfrm flipV="1">
            <a:off x="7010400" y="4388842"/>
            <a:ext cx="1031875" cy="63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0" name="23 Grupo"/>
          <p:cNvGrpSpPr>
            <a:grpSpLocks/>
          </p:cNvGrpSpPr>
          <p:nvPr/>
        </p:nvGrpSpPr>
        <p:grpSpPr bwMode="auto">
          <a:xfrm>
            <a:off x="7969250" y="3243635"/>
            <a:ext cx="977900" cy="1674813"/>
            <a:chOff x="1073769" y="2915786"/>
            <a:chExt cx="919162" cy="1223962"/>
          </a:xfrm>
        </p:grpSpPr>
        <p:sp>
          <p:nvSpPr>
            <p:cNvPr id="61" name="Rectangle 23"/>
            <p:cNvSpPr>
              <a:spLocks noChangeArrowheads="1"/>
            </p:cNvSpPr>
            <p:nvPr/>
          </p:nvSpPr>
          <p:spPr bwMode="auto">
            <a:xfrm>
              <a:off x="1073769" y="3060248"/>
              <a:ext cx="914400" cy="9350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62" name="Oval 29"/>
            <p:cNvSpPr>
              <a:spLocks noChangeArrowheads="1"/>
            </p:cNvSpPr>
            <p:nvPr/>
          </p:nvSpPr>
          <p:spPr bwMode="auto">
            <a:xfrm>
              <a:off x="1073769" y="3846061"/>
              <a:ext cx="914400" cy="288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63" name="Oval 22"/>
            <p:cNvSpPr>
              <a:spLocks noChangeArrowheads="1"/>
            </p:cNvSpPr>
            <p:nvPr/>
          </p:nvSpPr>
          <p:spPr bwMode="auto">
            <a:xfrm>
              <a:off x="1073769" y="2915786"/>
              <a:ext cx="914686" cy="287718"/>
            </a:xfrm>
            <a:prstGeom prst="ellipse">
              <a:avLst/>
            </a:prstGeom>
            <a:solidFill>
              <a:schemeClr val="accent1">
                <a:lumMod val="40000"/>
                <a:lumOff val="6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64"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65"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66"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67"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8" name="Line 34"/>
            <p:cNvSpPr>
              <a:spLocks noChangeShapeType="1"/>
            </p:cNvSpPr>
            <p:nvPr/>
          </p:nvSpPr>
          <p:spPr bwMode="auto">
            <a:xfrm>
              <a:off x="19929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69" name="Text Box 46"/>
            <p:cNvSpPr txBox="1">
              <a:spLocks noChangeArrowheads="1"/>
            </p:cNvSpPr>
            <p:nvPr/>
          </p:nvSpPr>
          <p:spPr bwMode="auto">
            <a:xfrm>
              <a:off x="1142166" y="3468313"/>
              <a:ext cx="781198" cy="42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600" b="1">
                  <a:solidFill>
                    <a:schemeClr val="bg1"/>
                  </a:solidFill>
                  <a:latin typeface="Calibri" pitchFamily="34" charset="0"/>
                </a:rPr>
                <a:t>Cloud</a:t>
              </a:r>
            </a:p>
            <a:p>
              <a:pPr algn="ctr" eaLnBrk="1" hangingPunct="1"/>
              <a:r>
                <a:rPr lang="es-ES" sz="1600" b="1">
                  <a:solidFill>
                    <a:schemeClr val="bg1"/>
                  </a:solidFill>
                  <a:latin typeface="Calibri" pitchFamily="34" charset="0"/>
                </a:rPr>
                <a:t>Storage</a:t>
              </a:r>
            </a:p>
          </p:txBody>
        </p:sp>
      </p:grpSp>
      <p:sp>
        <p:nvSpPr>
          <p:cNvPr id="70" name="109 Rectángulo"/>
          <p:cNvSpPr/>
          <p:nvPr/>
        </p:nvSpPr>
        <p:spPr>
          <a:xfrm>
            <a:off x="5732463" y="5294611"/>
            <a:ext cx="1577975" cy="792162"/>
          </a:xfrm>
          <a:prstGeom prst="rect">
            <a:avLst/>
          </a:prstGeom>
          <a:solidFill>
            <a:srgbClr val="7030A0"/>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1400" dirty="0" err="1"/>
              <a:t>FirePropagation</a:t>
            </a:r>
            <a:r>
              <a:rPr lang="es-ES" sz="1400" dirty="0"/>
              <a:t> </a:t>
            </a:r>
            <a:r>
              <a:rPr lang="es-ES" sz="1400" dirty="0" err="1"/>
              <a:t>worker</a:t>
            </a:r>
            <a:endParaRPr lang="es-ES" sz="1400" dirty="0"/>
          </a:p>
        </p:txBody>
      </p:sp>
      <p:cxnSp>
        <p:nvCxnSpPr>
          <p:cNvPr id="71" name="113 Conector recto de flecha"/>
          <p:cNvCxnSpPr/>
          <p:nvPr/>
        </p:nvCxnSpPr>
        <p:spPr>
          <a:xfrm flipV="1">
            <a:off x="5251450" y="5234286"/>
            <a:ext cx="236538" cy="2174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2" name="116 Conector recto de flecha"/>
          <p:cNvCxnSpPr/>
          <p:nvPr/>
        </p:nvCxnSpPr>
        <p:spPr>
          <a:xfrm flipV="1">
            <a:off x="5251450" y="5386686"/>
            <a:ext cx="388938" cy="650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3" name="117 Conector recto de flecha"/>
          <p:cNvCxnSpPr/>
          <p:nvPr/>
        </p:nvCxnSpPr>
        <p:spPr>
          <a:xfrm>
            <a:off x="5038725" y="5451773"/>
            <a:ext cx="541338" cy="873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4" name="118 Conector recto de flecha"/>
          <p:cNvCxnSpPr>
            <a:endCxn id="70" idx="1"/>
          </p:cNvCxnSpPr>
          <p:nvPr/>
        </p:nvCxnSpPr>
        <p:spPr>
          <a:xfrm>
            <a:off x="5038725" y="5451773"/>
            <a:ext cx="693738" cy="2397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75" name="23 Grupo"/>
          <p:cNvGrpSpPr>
            <a:grpSpLocks/>
          </p:cNvGrpSpPr>
          <p:nvPr/>
        </p:nvGrpSpPr>
        <p:grpSpPr bwMode="auto">
          <a:xfrm>
            <a:off x="7107238" y="4642197"/>
            <a:ext cx="704850" cy="930275"/>
            <a:chOff x="1073769" y="2915786"/>
            <a:chExt cx="919162" cy="1223962"/>
          </a:xfrm>
        </p:grpSpPr>
        <p:sp>
          <p:nvSpPr>
            <p:cNvPr id="76" name="Rectangle 23"/>
            <p:cNvSpPr>
              <a:spLocks noChangeArrowheads="1"/>
            </p:cNvSpPr>
            <p:nvPr/>
          </p:nvSpPr>
          <p:spPr bwMode="auto">
            <a:xfrm>
              <a:off x="1073769" y="3060248"/>
              <a:ext cx="914400" cy="93503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77" name="Oval 29"/>
            <p:cNvSpPr>
              <a:spLocks noChangeArrowheads="1"/>
            </p:cNvSpPr>
            <p:nvPr/>
          </p:nvSpPr>
          <p:spPr bwMode="auto">
            <a:xfrm>
              <a:off x="1073769" y="3846061"/>
              <a:ext cx="914400" cy="288925"/>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78" name="Oval 22"/>
            <p:cNvSpPr>
              <a:spLocks noChangeArrowheads="1"/>
            </p:cNvSpPr>
            <p:nvPr/>
          </p:nvSpPr>
          <p:spPr bwMode="auto">
            <a:xfrm>
              <a:off x="1073769" y="2915786"/>
              <a:ext cx="915022" cy="288237"/>
            </a:xfrm>
            <a:prstGeom prst="ellipse">
              <a:avLst/>
            </a:prstGeom>
            <a:solidFill>
              <a:schemeClr val="accent4">
                <a:lumMod val="60000"/>
                <a:lumOff val="4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79"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0"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1"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82"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3" name="Line 34"/>
            <p:cNvSpPr>
              <a:spLocks noChangeShapeType="1"/>
            </p:cNvSpPr>
            <p:nvPr/>
          </p:nvSpPr>
          <p:spPr bwMode="auto">
            <a:xfrm>
              <a:off x="19929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84" name="Text Box 46"/>
            <p:cNvSpPr txBox="1">
              <a:spLocks noChangeArrowheads="1"/>
            </p:cNvSpPr>
            <p:nvPr/>
          </p:nvSpPr>
          <p:spPr bwMode="auto">
            <a:xfrm>
              <a:off x="1133765" y="3347587"/>
              <a:ext cx="798003"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400" b="1">
                  <a:solidFill>
                    <a:schemeClr val="bg1"/>
                  </a:solidFill>
                  <a:latin typeface="Calibri" pitchFamily="34" charset="0"/>
                </a:rPr>
                <a:t>Cloud</a:t>
              </a:r>
            </a:p>
            <a:p>
              <a:pPr algn="ctr" eaLnBrk="1" hangingPunct="1"/>
              <a:r>
                <a:rPr lang="es-ES" sz="1400" b="1">
                  <a:solidFill>
                    <a:schemeClr val="bg1"/>
                  </a:solidFill>
                  <a:latin typeface="Calibri" pitchFamily="34" charset="0"/>
                </a:rPr>
                <a:t>Drive</a:t>
              </a:r>
            </a:p>
          </p:txBody>
        </p:sp>
      </p:grpSp>
      <p:grpSp>
        <p:nvGrpSpPr>
          <p:cNvPr id="85" name="23 Grupo"/>
          <p:cNvGrpSpPr>
            <a:grpSpLocks/>
          </p:cNvGrpSpPr>
          <p:nvPr/>
        </p:nvGrpSpPr>
        <p:grpSpPr bwMode="auto">
          <a:xfrm>
            <a:off x="7251700" y="4946997"/>
            <a:ext cx="704850" cy="930275"/>
            <a:chOff x="1073769" y="2915786"/>
            <a:chExt cx="919162" cy="1223962"/>
          </a:xfrm>
        </p:grpSpPr>
        <p:sp>
          <p:nvSpPr>
            <p:cNvPr id="86" name="Rectangle 23"/>
            <p:cNvSpPr>
              <a:spLocks noChangeArrowheads="1"/>
            </p:cNvSpPr>
            <p:nvPr/>
          </p:nvSpPr>
          <p:spPr bwMode="auto">
            <a:xfrm>
              <a:off x="1073769" y="3060248"/>
              <a:ext cx="914400" cy="93503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400">
                <a:latin typeface="Calibri" pitchFamily="34" charset="0"/>
              </a:endParaRPr>
            </a:p>
          </p:txBody>
        </p:sp>
        <p:sp>
          <p:nvSpPr>
            <p:cNvPr id="87" name="Oval 29"/>
            <p:cNvSpPr>
              <a:spLocks noChangeArrowheads="1"/>
            </p:cNvSpPr>
            <p:nvPr/>
          </p:nvSpPr>
          <p:spPr bwMode="auto">
            <a:xfrm>
              <a:off x="1073769" y="3846061"/>
              <a:ext cx="914400" cy="288925"/>
            </a:xfrm>
            <a:prstGeom prst="ellipse">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l-GR" sz="1400">
                <a:latin typeface="Calibri" pitchFamily="34" charset="0"/>
              </a:endParaRPr>
            </a:p>
          </p:txBody>
        </p:sp>
        <p:sp>
          <p:nvSpPr>
            <p:cNvPr id="88" name="Oval 22"/>
            <p:cNvSpPr>
              <a:spLocks noChangeArrowheads="1"/>
            </p:cNvSpPr>
            <p:nvPr/>
          </p:nvSpPr>
          <p:spPr bwMode="auto">
            <a:xfrm>
              <a:off x="1073769" y="2915786"/>
              <a:ext cx="915022" cy="288237"/>
            </a:xfrm>
            <a:prstGeom prst="ellipse">
              <a:avLst/>
            </a:prstGeom>
            <a:solidFill>
              <a:schemeClr val="accent4">
                <a:lumMod val="60000"/>
                <a:lumOff val="40000"/>
              </a:schemeClr>
            </a:solidFill>
            <a:ln>
              <a:noFill/>
            </a:ln>
            <a:effectLst/>
          </p:spPr>
          <p:txBody>
            <a:bodyPr wrap="none" anchor="ctr"/>
            <a:lstStyle/>
            <a:p>
              <a:pPr fontAlgn="auto">
                <a:spcBef>
                  <a:spcPts val="0"/>
                </a:spcBef>
                <a:spcAft>
                  <a:spcPts val="0"/>
                </a:spcAft>
                <a:defRPr/>
              </a:pPr>
              <a:endParaRPr lang="es-ES" sz="1400">
                <a:latin typeface="+mn-lt"/>
                <a:cs typeface="+mn-cs"/>
              </a:endParaRPr>
            </a:p>
          </p:txBody>
        </p:sp>
        <p:sp>
          <p:nvSpPr>
            <p:cNvPr id="89" name="Arc 28"/>
            <p:cNvSpPr>
              <a:spLocks/>
            </p:cNvSpPr>
            <p:nvPr/>
          </p:nvSpPr>
          <p:spPr bwMode="auto">
            <a:xfrm>
              <a:off x="1089644" y="3065011"/>
              <a:ext cx="884237" cy="144462"/>
            </a:xfrm>
            <a:custGeom>
              <a:avLst/>
              <a:gdLst>
                <a:gd name="T0" fmla="*/ 2147483647 w 42014"/>
                <a:gd name="T1" fmla="*/ 2147483647 h 21600"/>
                <a:gd name="T2" fmla="*/ 0 w 42014"/>
                <a:gd name="T3" fmla="*/ 2147483647 h 21600"/>
                <a:gd name="T4" fmla="*/ 2147483647 w 42014"/>
                <a:gd name="T5" fmla="*/ 0 h 21600"/>
                <a:gd name="T6" fmla="*/ 0 60000 65536"/>
                <a:gd name="T7" fmla="*/ 0 60000 65536"/>
                <a:gd name="T8" fmla="*/ 0 60000 65536"/>
                <a:gd name="T9" fmla="*/ 0 w 42014"/>
                <a:gd name="T10" fmla="*/ 0 h 21600"/>
                <a:gd name="T11" fmla="*/ 42014 w 42014"/>
                <a:gd name="T12" fmla="*/ 21600 h 21600"/>
              </a:gdLst>
              <a:ahLst/>
              <a:cxnLst>
                <a:cxn ang="T6">
                  <a:pos x="T0" y="T1"/>
                </a:cxn>
                <a:cxn ang="T7">
                  <a:pos x="T2" y="T3"/>
                </a:cxn>
                <a:cxn ang="T8">
                  <a:pos x="T4" y="T5"/>
                </a:cxn>
              </a:cxnLst>
              <a:rect l="T9" t="T10" r="T11" b="T12"/>
              <a:pathLst>
                <a:path w="42014" h="21600" fill="none" extrusionOk="0">
                  <a:moveTo>
                    <a:pt x="42013" y="5350"/>
                  </a:moveTo>
                  <a:cubicBezTo>
                    <a:pt x="39569" y="14911"/>
                    <a:pt x="30955" y="21599"/>
                    <a:pt x="21087" y="21599"/>
                  </a:cubicBezTo>
                  <a:cubicBezTo>
                    <a:pt x="10960" y="21599"/>
                    <a:pt x="2192" y="14564"/>
                    <a:pt x="-1" y="4678"/>
                  </a:cubicBezTo>
                </a:path>
                <a:path w="42014" h="21600" stroke="0" extrusionOk="0">
                  <a:moveTo>
                    <a:pt x="42013" y="5350"/>
                  </a:moveTo>
                  <a:cubicBezTo>
                    <a:pt x="39569" y="14911"/>
                    <a:pt x="30955" y="21599"/>
                    <a:pt x="21087" y="21599"/>
                  </a:cubicBezTo>
                  <a:cubicBezTo>
                    <a:pt x="10960" y="21599"/>
                    <a:pt x="2192" y="14564"/>
                    <a:pt x="-1" y="4678"/>
                  </a:cubicBezTo>
                  <a:lnTo>
                    <a:pt x="21087" y="0"/>
                  </a:lnTo>
                  <a:lnTo>
                    <a:pt x="42013" y="5350"/>
                  </a:lnTo>
                  <a:close/>
                </a:path>
              </a:pathLst>
            </a:custGeom>
            <a:noFill/>
            <a:ln w="444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0" name="Arc 25"/>
            <p:cNvSpPr>
              <a:spLocks/>
            </p:cNvSpPr>
            <p:nvPr/>
          </p:nvSpPr>
          <p:spPr bwMode="auto">
            <a:xfrm>
              <a:off x="1078531" y="2917373"/>
              <a:ext cx="909637" cy="168275"/>
            </a:xfrm>
            <a:custGeom>
              <a:avLst/>
              <a:gdLst>
                <a:gd name="T0" fmla="*/ 2147483647 w 43200"/>
                <a:gd name="T1" fmla="*/ 2147483647 h 25150"/>
                <a:gd name="T2" fmla="*/ 2147483647 w 43200"/>
                <a:gd name="T3" fmla="*/ 2147483647 h 25150"/>
                <a:gd name="T4" fmla="*/ 2147483647 w 43200"/>
                <a:gd name="T5" fmla="*/ 2147483647 h 25150"/>
                <a:gd name="T6" fmla="*/ 0 60000 65536"/>
                <a:gd name="T7" fmla="*/ 0 60000 65536"/>
                <a:gd name="T8" fmla="*/ 0 60000 65536"/>
                <a:gd name="T9" fmla="*/ 0 w 43200"/>
                <a:gd name="T10" fmla="*/ 0 h 25150"/>
                <a:gd name="T11" fmla="*/ 43200 w 43200"/>
                <a:gd name="T12" fmla="*/ 25150 h 25150"/>
              </a:gdLst>
              <a:ahLst/>
              <a:cxnLst>
                <a:cxn ang="T6">
                  <a:pos x="T0" y="T1"/>
                </a:cxn>
                <a:cxn ang="T7">
                  <a:pos x="T2" y="T3"/>
                </a:cxn>
                <a:cxn ang="T8">
                  <a:pos x="T4" y="T5"/>
                </a:cxn>
              </a:cxnLst>
              <a:rect l="T9" t="T10" r="T11" b="T12"/>
              <a:pathLst>
                <a:path w="43200" h="25150" fill="none"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path>
                <a:path w="43200" h="25150" stroke="0" extrusionOk="0">
                  <a:moveTo>
                    <a:pt x="293" y="25150"/>
                  </a:moveTo>
                  <a:cubicBezTo>
                    <a:pt x="98" y="23976"/>
                    <a:pt x="0" y="22789"/>
                    <a:pt x="0" y="21600"/>
                  </a:cubicBezTo>
                  <a:cubicBezTo>
                    <a:pt x="0" y="9670"/>
                    <a:pt x="9670" y="0"/>
                    <a:pt x="21600" y="0"/>
                  </a:cubicBezTo>
                  <a:cubicBezTo>
                    <a:pt x="33529" y="0"/>
                    <a:pt x="43200" y="9670"/>
                    <a:pt x="43200" y="21600"/>
                  </a:cubicBezTo>
                  <a:cubicBezTo>
                    <a:pt x="43199" y="22768"/>
                    <a:pt x="43105" y="23934"/>
                    <a:pt x="42916" y="25087"/>
                  </a:cubicBezTo>
                  <a:lnTo>
                    <a:pt x="21600" y="21600"/>
                  </a:lnTo>
                  <a:lnTo>
                    <a:pt x="293" y="25150"/>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1" name="Arc 30"/>
            <p:cNvSpPr>
              <a:spLocks/>
            </p:cNvSpPr>
            <p:nvPr/>
          </p:nvSpPr>
          <p:spPr bwMode="auto">
            <a:xfrm>
              <a:off x="1078531" y="3977823"/>
              <a:ext cx="909637" cy="161925"/>
            </a:xfrm>
            <a:custGeom>
              <a:avLst/>
              <a:gdLst>
                <a:gd name="T0" fmla="*/ 2147483647 w 43200"/>
                <a:gd name="T1" fmla="*/ 2147483647 h 24320"/>
                <a:gd name="T2" fmla="*/ 2147483647 w 43200"/>
                <a:gd name="T3" fmla="*/ 0 h 24320"/>
                <a:gd name="T4" fmla="*/ 2147483647 w 43200"/>
                <a:gd name="T5" fmla="*/ 2147483647 h 24320"/>
                <a:gd name="T6" fmla="*/ 0 60000 65536"/>
                <a:gd name="T7" fmla="*/ 0 60000 65536"/>
                <a:gd name="T8" fmla="*/ 0 60000 65536"/>
                <a:gd name="T9" fmla="*/ 0 w 43200"/>
                <a:gd name="T10" fmla="*/ 0 h 24320"/>
                <a:gd name="T11" fmla="*/ 43200 w 43200"/>
                <a:gd name="T12" fmla="*/ 24320 h 24320"/>
              </a:gdLst>
              <a:ahLst/>
              <a:cxnLst>
                <a:cxn ang="T6">
                  <a:pos x="T0" y="T1"/>
                </a:cxn>
                <a:cxn ang="T7">
                  <a:pos x="T2" y="T3"/>
                </a:cxn>
                <a:cxn ang="T8">
                  <a:pos x="T4" y="T5"/>
                </a:cxn>
              </a:cxnLst>
              <a:rect l="T9" t="T10" r="T11" b="T12"/>
              <a:pathLst>
                <a:path w="43200" h="24320" fill="none"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path>
                <a:path w="43200" h="24320" stroke="0" extrusionOk="0">
                  <a:moveTo>
                    <a:pt x="43146" y="1205"/>
                  </a:moveTo>
                  <a:cubicBezTo>
                    <a:pt x="43182" y="1709"/>
                    <a:pt x="43200" y="2214"/>
                    <a:pt x="43200" y="2720"/>
                  </a:cubicBezTo>
                  <a:cubicBezTo>
                    <a:pt x="43200" y="14649"/>
                    <a:pt x="33529" y="24320"/>
                    <a:pt x="21600" y="24320"/>
                  </a:cubicBezTo>
                  <a:cubicBezTo>
                    <a:pt x="9670" y="24320"/>
                    <a:pt x="0" y="14649"/>
                    <a:pt x="0" y="2720"/>
                  </a:cubicBezTo>
                  <a:cubicBezTo>
                    <a:pt x="0" y="1810"/>
                    <a:pt x="57" y="902"/>
                    <a:pt x="171" y="-1"/>
                  </a:cubicBezTo>
                  <a:lnTo>
                    <a:pt x="21600" y="2720"/>
                  </a:lnTo>
                  <a:lnTo>
                    <a:pt x="43146" y="1205"/>
                  </a:lnTo>
                  <a:close/>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2" name="Line 33"/>
            <p:cNvSpPr>
              <a:spLocks noChangeShapeType="1"/>
            </p:cNvSpPr>
            <p:nvPr/>
          </p:nvSpPr>
          <p:spPr bwMode="auto">
            <a:xfrm>
              <a:off x="1078531" y="3080886"/>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3" name="Line 34"/>
            <p:cNvSpPr>
              <a:spLocks noChangeShapeType="1"/>
            </p:cNvSpPr>
            <p:nvPr/>
          </p:nvSpPr>
          <p:spPr bwMode="auto">
            <a:xfrm>
              <a:off x="1992931" y="3080887"/>
              <a:ext cx="0" cy="914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ES"/>
            </a:p>
          </p:txBody>
        </p:sp>
        <p:sp>
          <p:nvSpPr>
            <p:cNvPr id="94" name="Text Box 46"/>
            <p:cNvSpPr txBox="1">
              <a:spLocks noChangeArrowheads="1"/>
            </p:cNvSpPr>
            <p:nvPr/>
          </p:nvSpPr>
          <p:spPr bwMode="auto">
            <a:xfrm>
              <a:off x="1154236" y="3347587"/>
              <a:ext cx="757060" cy="6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1400" b="1">
                  <a:solidFill>
                    <a:schemeClr val="bg1"/>
                  </a:solidFill>
                  <a:latin typeface="Calibri" pitchFamily="34" charset="0"/>
                </a:rPr>
                <a:t>Local</a:t>
              </a:r>
            </a:p>
            <a:p>
              <a:pPr algn="ctr" eaLnBrk="1" hangingPunct="1"/>
              <a:r>
                <a:rPr lang="es-ES" sz="1400" b="1">
                  <a:solidFill>
                    <a:schemeClr val="bg1"/>
                  </a:solidFill>
                  <a:latin typeface="Calibri" pitchFamily="34" charset="0"/>
                </a:rPr>
                <a:t>Drive</a:t>
              </a:r>
            </a:p>
          </p:txBody>
        </p:sp>
      </p:grpSp>
      <p:cxnSp>
        <p:nvCxnSpPr>
          <p:cNvPr id="95" name="Elbow Connector 173"/>
          <p:cNvCxnSpPr>
            <a:endCxn id="62" idx="4"/>
          </p:cNvCxnSpPr>
          <p:nvPr/>
        </p:nvCxnSpPr>
        <p:spPr>
          <a:xfrm flipV="1">
            <a:off x="7313405" y="4911932"/>
            <a:ext cx="1142262" cy="103734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111 Conector recto de flecha"/>
          <p:cNvCxnSpPr/>
          <p:nvPr/>
        </p:nvCxnSpPr>
        <p:spPr>
          <a:xfrm flipV="1">
            <a:off x="2671763" y="4070350"/>
            <a:ext cx="350837" cy="1508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112 Conector recto de flecha"/>
          <p:cNvCxnSpPr/>
          <p:nvPr/>
        </p:nvCxnSpPr>
        <p:spPr>
          <a:xfrm flipH="1" flipV="1">
            <a:off x="2590800" y="5003800"/>
            <a:ext cx="80963" cy="574675"/>
          </a:xfrm>
          <a:prstGeom prst="straightConnector1">
            <a:avLst/>
          </a:prstGeom>
          <a:ln>
            <a:solidFill>
              <a:schemeClr val="bg2">
                <a:lumMod val="25000"/>
              </a:schemeClr>
            </a:solidFill>
            <a:tailEnd type="arrow"/>
          </a:ln>
        </p:spPr>
        <p:style>
          <a:lnRef idx="2">
            <a:schemeClr val="accent1"/>
          </a:lnRef>
          <a:fillRef idx="0">
            <a:schemeClr val="accent1"/>
          </a:fillRef>
          <a:effectRef idx="1">
            <a:schemeClr val="accent1"/>
          </a:effectRef>
          <a:fontRef idx="minor">
            <a:schemeClr val="tx1"/>
          </a:fontRef>
        </p:style>
      </p:cxnSp>
      <p:sp>
        <p:nvSpPr>
          <p:cNvPr id="98" name="Rectangle 98"/>
          <p:cNvSpPr>
            <a:spLocks noChangeArrowheads="1"/>
          </p:cNvSpPr>
          <p:nvPr/>
        </p:nvSpPr>
        <p:spPr bwMode="auto">
          <a:xfrm>
            <a:off x="1635125" y="4646613"/>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b="1"/>
              <a:t>Interface</a:t>
            </a:r>
          </a:p>
        </p:txBody>
      </p:sp>
      <p:sp>
        <p:nvSpPr>
          <p:cNvPr id="99" name="99 CuadroTexto"/>
          <p:cNvSpPr txBox="1"/>
          <p:nvPr/>
        </p:nvSpPr>
        <p:spPr>
          <a:xfrm>
            <a:off x="3994149" y="1807656"/>
            <a:ext cx="4805363" cy="1323439"/>
          </a:xfrm>
          <a:prstGeom prst="rect">
            <a:avLst/>
          </a:prstGeom>
          <a:noFill/>
        </p:spPr>
        <p:txBody>
          <a:bodyPr wrap="square" rtlCol="0">
            <a:spAutoFit/>
          </a:bodyPr>
          <a:lstStyle>
            <a:defPPr>
              <a:defRPr lang="es-ES"/>
            </a:defPPr>
            <a:lvl1pPr algn="just">
              <a:defRPr b="1"/>
            </a:lvl1pPr>
          </a:lstStyle>
          <a:p>
            <a:r>
              <a:rPr lang="es-ES" sz="1600" b="0" dirty="0" err="1"/>
              <a:t>Three</a:t>
            </a:r>
            <a:r>
              <a:rPr lang="es-ES" sz="1600" b="0" dirty="0"/>
              <a:t> </a:t>
            </a:r>
            <a:r>
              <a:rPr lang="es-ES" sz="1600" b="0" dirty="0" err="1"/>
              <a:t>prototypes</a:t>
            </a:r>
            <a:r>
              <a:rPr lang="es-ES" sz="1600" b="0" dirty="0"/>
              <a:t>: </a:t>
            </a:r>
            <a:r>
              <a:rPr lang="en-US" sz="1600" b="0" dirty="0"/>
              <a:t>fire risk calculation based on weather forecast (daily), fire risk calculation based on current weather (unpredicted) and fire propagation deployment (unpredicted and interactive)</a:t>
            </a:r>
          </a:p>
        </p:txBody>
      </p:sp>
    </p:spTree>
    <p:extLst>
      <p:ext uri="{BB962C8B-B14F-4D97-AF65-F5344CB8AC3E}">
        <p14:creationId xmlns:p14="http://schemas.microsoft.com/office/powerpoint/2010/main" val="13939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Civil Protection</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33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32764"/>
            <a:ext cx="8413750"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12734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Computing for Research</a:t>
            </a:r>
          </a:p>
        </p:txBody>
      </p:sp>
      <p:sp>
        <p:nvSpPr>
          <p:cNvPr id="3" name="Text Placeholder 2"/>
          <p:cNvSpPr>
            <a:spLocks noGrp="1"/>
          </p:cNvSpPr>
          <p:nvPr>
            <p:ph type="body" sz="quarter" idx="10"/>
          </p:nvPr>
        </p:nvSpPr>
        <p:spPr>
          <a:xfrm>
            <a:off x="389436" y="1447800"/>
            <a:ext cx="6620964" cy="2542234"/>
          </a:xfrm>
        </p:spPr>
        <p:txBody>
          <a:bodyPr/>
          <a:lstStyle/>
          <a:p>
            <a:pPr marL="0" indent="0">
              <a:buNone/>
            </a:pPr>
            <a:r>
              <a:rPr lang="en-GB" sz="2000" i="1" dirty="0">
                <a:solidFill>
                  <a:schemeClr val="accent2">
                    <a:lumMod val="75000"/>
                  </a:schemeClr>
                </a:solidFill>
              </a:rPr>
              <a:t>“VENUS-C will ease some of the difficulty of earthquake impact assessment by offering a prime opportunity to access unprecedented resources only when and where necessary without worrying about maintaining the infrastructure and operational tools”</a:t>
            </a:r>
          </a:p>
          <a:p>
            <a:pPr marL="395288" lvl="1" indent="0">
              <a:buNone/>
            </a:pPr>
            <a:r>
              <a:rPr lang="en-GB" sz="2000" dirty="0">
                <a:solidFill>
                  <a:schemeClr val="accent2">
                    <a:lumMod val="75000"/>
                  </a:schemeClr>
                </a:solidFill>
              </a:rPr>
              <a:t>Costas </a:t>
            </a:r>
            <a:r>
              <a:rPr lang="en-GB" sz="2000" dirty="0" err="1">
                <a:solidFill>
                  <a:schemeClr val="accent2">
                    <a:lumMod val="75000"/>
                  </a:schemeClr>
                </a:solidFill>
              </a:rPr>
              <a:t>Papadachos</a:t>
            </a:r>
            <a:r>
              <a:rPr lang="en-GB" sz="2000" dirty="0">
                <a:solidFill>
                  <a:schemeClr val="accent2">
                    <a:lumMod val="75000"/>
                  </a:schemeClr>
                </a:solidFill>
              </a:rPr>
              <a:t> from the Geophysics Lab at Aristotle University in Greece.</a:t>
            </a: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34</a:t>
            </a:fld>
            <a:endParaRPr lang="en-US" dirty="0"/>
          </a:p>
        </p:txBody>
      </p:sp>
      <p:sp>
        <p:nvSpPr>
          <p:cNvPr id="6" name="Text Placeholder 2"/>
          <p:cNvSpPr txBox="1">
            <a:spLocks/>
          </p:cNvSpPr>
          <p:nvPr/>
        </p:nvSpPr>
        <p:spPr>
          <a:xfrm>
            <a:off x="1295400" y="4191000"/>
            <a:ext cx="7525738" cy="172354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Clr>
                <a:srgbClr val="4E90CD"/>
              </a:buClr>
              <a:buSzPct val="120000"/>
              <a:buFont typeface="Arial" pitchFamily="34" charset="0"/>
              <a:buChar char="•"/>
              <a:defRPr sz="3200" kern="1200">
                <a:gradFill>
                  <a:gsLst>
                    <a:gs pos="0">
                      <a:schemeClr val="tx1"/>
                    </a:gs>
                    <a:gs pos="86000">
                      <a:schemeClr val="tx1"/>
                    </a:gs>
                  </a:gsLst>
                  <a:lin ang="5400000" scaled="0"/>
                </a:gradFill>
                <a:latin typeface="+mj-lt"/>
                <a:ea typeface="+mn-ea"/>
                <a:cs typeface="+mn-cs"/>
              </a:defRPr>
            </a:lvl1pPr>
            <a:lvl2pPr marL="855663" indent="-395288" algn="l" defTabSz="914363" rtl="0" eaLnBrk="1" latinLnBrk="0" hangingPunct="1">
              <a:lnSpc>
                <a:spcPct val="90000"/>
              </a:lnSpc>
              <a:spcBef>
                <a:spcPct val="20000"/>
              </a:spcBef>
              <a:buClr>
                <a:srgbClr val="4E90CD"/>
              </a:buClr>
              <a:buSzPct val="110000"/>
              <a:buFont typeface="Arial" pitchFamily="34" charset="0"/>
              <a:buChar char="•"/>
              <a:defRPr sz="2800" kern="1200">
                <a:gradFill>
                  <a:gsLst>
                    <a:gs pos="0">
                      <a:schemeClr val="tx1"/>
                    </a:gs>
                    <a:gs pos="86000">
                      <a:schemeClr val="tx1"/>
                    </a:gs>
                  </a:gsLst>
                  <a:lin ang="5400000" scaled="0"/>
                </a:gradFill>
                <a:latin typeface="+mj-lt"/>
                <a:ea typeface="+mn-ea"/>
                <a:cs typeface="+mn-cs"/>
              </a:defRPr>
            </a:lvl2pPr>
            <a:lvl3pPr marL="1258888" indent="-403225" algn="l" defTabSz="914363" rtl="0" eaLnBrk="1" latinLnBrk="0" hangingPunct="1">
              <a:lnSpc>
                <a:spcPct val="90000"/>
              </a:lnSpc>
              <a:spcBef>
                <a:spcPct val="20000"/>
              </a:spcBef>
              <a:buClr>
                <a:srgbClr val="4E90CD"/>
              </a:buClr>
              <a:buSzPct val="110000"/>
              <a:buFont typeface="Arial" pitchFamily="34" charset="0"/>
              <a:buChar char="•"/>
              <a:defRPr sz="2400" kern="1200">
                <a:gradFill>
                  <a:gsLst>
                    <a:gs pos="0">
                      <a:schemeClr val="tx1"/>
                    </a:gs>
                    <a:gs pos="86000">
                      <a:schemeClr val="tx1"/>
                    </a:gs>
                  </a:gsLst>
                  <a:lin ang="5400000" scaled="0"/>
                </a:gradFill>
                <a:latin typeface="+mj-lt"/>
                <a:ea typeface="+mn-ea"/>
                <a:cs typeface="+mn-cs"/>
              </a:defRPr>
            </a:lvl3pPr>
            <a:lvl4pPr marL="1604963" indent="-346075"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4pPr>
            <a:lvl5pPr marL="1941513" indent="-336550" algn="l" defTabSz="914363" rtl="0" eaLnBrk="1" latinLnBrk="0" hangingPunct="1">
              <a:lnSpc>
                <a:spcPct val="90000"/>
              </a:lnSpc>
              <a:spcBef>
                <a:spcPct val="20000"/>
              </a:spcBef>
              <a:buClr>
                <a:srgbClr val="4E90CD"/>
              </a:buClr>
              <a:buSzPct val="110000"/>
              <a:buFont typeface="Arial" pitchFamily="34" charset="0"/>
              <a:buChar char="•"/>
              <a:defRPr sz="2000" kern="1200">
                <a:gradFill>
                  <a:gsLst>
                    <a:gs pos="0">
                      <a:schemeClr val="tx1"/>
                    </a:gs>
                    <a:gs pos="86000">
                      <a:schemeClr val="tx1"/>
                    </a:gs>
                  </a:gsLst>
                  <a:lin ang="5400000" scaled="0"/>
                </a:gradFill>
                <a:latin typeface="+mj-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2000" i="1" dirty="0"/>
              <a:t>“VENUS-C will enable us to do in a few weeks molecular computations that would have taken a year to complete on our own servers. Computer resources can be scaled as required without committing to large capital purchases, which is critical to the success of our small business”</a:t>
            </a:r>
          </a:p>
          <a:p>
            <a:pPr marL="395288" lvl="1" indent="0" algn="r">
              <a:buNone/>
            </a:pPr>
            <a:r>
              <a:rPr lang="en-GB" sz="2000" dirty="0"/>
              <a:t>Vladimir </a:t>
            </a:r>
            <a:r>
              <a:rPr lang="en-GB" sz="2000" dirty="0" err="1"/>
              <a:t>Sykora</a:t>
            </a:r>
            <a:r>
              <a:rPr lang="en-GB" sz="2000" dirty="0"/>
              <a:t>, </a:t>
            </a:r>
            <a:r>
              <a:rPr lang="en-GB" sz="2000" dirty="0" err="1"/>
              <a:t>Molplex</a:t>
            </a:r>
            <a:endParaRPr lang="en-GB" sz="2000" dirty="0"/>
          </a:p>
        </p:txBody>
      </p:sp>
    </p:spTree>
    <p:extLst>
      <p:ext uri="{BB962C8B-B14F-4D97-AF65-F5344CB8AC3E}">
        <p14:creationId xmlns:p14="http://schemas.microsoft.com/office/powerpoint/2010/main" val="347736422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32" t="15844" r="32582" b="9569"/>
          <a:stretch/>
        </p:blipFill>
        <p:spPr bwMode="auto">
          <a:xfrm>
            <a:off x="6449125" y="1335819"/>
            <a:ext cx="2059378" cy="2258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9436" y="228600"/>
            <a:ext cx="8363938" cy="1218795"/>
          </a:xfrm>
        </p:spPr>
        <p:txBody>
          <a:bodyPr/>
          <a:lstStyle/>
          <a:p>
            <a:r>
              <a:rPr lang="en-GB" dirty="0"/>
              <a:t>Fighting Cancer with Cloud Computing</a:t>
            </a:r>
          </a:p>
        </p:txBody>
      </p:sp>
      <p:sp>
        <p:nvSpPr>
          <p:cNvPr id="3" name="Text Placeholder 2"/>
          <p:cNvSpPr>
            <a:spLocks noGrp="1"/>
          </p:cNvSpPr>
          <p:nvPr>
            <p:ph type="body" sz="quarter" idx="10"/>
          </p:nvPr>
        </p:nvSpPr>
        <p:spPr>
          <a:xfrm>
            <a:off x="381000" y="1600200"/>
            <a:ext cx="6324600" cy="4647426"/>
          </a:xfrm>
        </p:spPr>
        <p:txBody>
          <a:bodyPr/>
          <a:lstStyle/>
          <a:p>
            <a:r>
              <a:rPr lang="en-GB" dirty="0"/>
              <a:t>University of Helsinki researchers</a:t>
            </a:r>
          </a:p>
          <a:p>
            <a:pPr lvl="1"/>
            <a:r>
              <a:rPr lang="en-GB" dirty="0"/>
              <a:t>Searching 25,000 genes</a:t>
            </a:r>
          </a:p>
          <a:p>
            <a:r>
              <a:rPr lang="en-GB" dirty="0"/>
              <a:t>15 years to process normally</a:t>
            </a:r>
          </a:p>
          <a:p>
            <a:endParaRPr lang="en-GB" dirty="0"/>
          </a:p>
          <a:p>
            <a:r>
              <a:rPr lang="en-GB" dirty="0"/>
              <a:t>How long did it take on 1200 Azure processor cores?</a:t>
            </a:r>
          </a:p>
          <a:p>
            <a:pPr lvl="1"/>
            <a:r>
              <a:rPr lang="en-GB" dirty="0"/>
              <a:t>5 months</a:t>
            </a:r>
          </a:p>
          <a:p>
            <a:pPr lvl="2"/>
            <a:r>
              <a:rPr lang="en-GB" dirty="0"/>
              <a:t>5 weeks</a:t>
            </a:r>
          </a:p>
          <a:p>
            <a:pPr lvl="3"/>
            <a:r>
              <a:rPr lang="en-GB" dirty="0"/>
              <a:t>5 days</a:t>
            </a:r>
          </a:p>
        </p:txBody>
      </p:sp>
      <p:sp>
        <p:nvSpPr>
          <p:cNvPr id="4" name="Text Placeholder 3"/>
          <p:cNvSpPr>
            <a:spLocks noGrp="1"/>
          </p:cNvSpPr>
          <p:nvPr>
            <p:ph type="body" sz="quarter" idx="11"/>
          </p:nvPr>
        </p:nvSpPr>
        <p:spPr>
          <a:xfrm>
            <a:off x="6235801" y="3733800"/>
            <a:ext cx="2486025" cy="369332"/>
          </a:xfrm>
        </p:spPr>
        <p:txBody>
          <a:bodyPr/>
          <a:lstStyle/>
          <a:p>
            <a:r>
              <a:rPr lang="en-GB" dirty="0" err="1"/>
              <a:t>Sampsa</a:t>
            </a:r>
            <a:r>
              <a:rPr lang="en-GB" dirty="0"/>
              <a:t> </a:t>
            </a:r>
            <a:r>
              <a:rPr lang="en-GB" dirty="0" err="1"/>
              <a:t>Hautaniemi</a:t>
            </a:r>
            <a:r>
              <a:rPr lang="en-GB" dirty="0"/>
              <a:t>, </a:t>
            </a:r>
          </a:p>
          <a:p>
            <a:r>
              <a:rPr lang="en-GB" dirty="0"/>
              <a:t>University of Helsinki</a:t>
            </a:r>
          </a:p>
        </p:txBody>
      </p:sp>
      <p:sp>
        <p:nvSpPr>
          <p:cNvPr id="5" name="Slide Number Placeholder 4"/>
          <p:cNvSpPr>
            <a:spLocks noGrp="1"/>
          </p:cNvSpPr>
          <p:nvPr>
            <p:ph type="sldNum" sz="quarter" idx="4"/>
          </p:nvPr>
        </p:nvSpPr>
        <p:spPr/>
        <p:txBody>
          <a:bodyPr/>
          <a:lstStyle/>
          <a:p>
            <a:fld id="{4ADF12F3-3404-4B21-B30F-258D3BB43857}" type="slidenum">
              <a:rPr lang="en-US" smtClean="0"/>
              <a:pPr/>
              <a:t>35</a:t>
            </a:fld>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583" y="4724400"/>
            <a:ext cx="175846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328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498598"/>
          </a:xfrm>
        </p:spPr>
        <p:txBody>
          <a:bodyPr/>
          <a:lstStyle/>
          <a:p>
            <a:r>
              <a:rPr lang="en-GB" sz="3600" dirty="0"/>
              <a:t>Cloud Computing: Adaptable &amp; Scalable</a:t>
            </a:r>
          </a:p>
        </p:txBody>
      </p:sp>
      <p:sp>
        <p:nvSpPr>
          <p:cNvPr id="3" name="Text Placeholder 2"/>
          <p:cNvSpPr>
            <a:spLocks noGrp="1"/>
          </p:cNvSpPr>
          <p:nvPr>
            <p:ph type="body" sz="quarter" idx="10"/>
          </p:nvPr>
        </p:nvSpPr>
        <p:spPr>
          <a:xfrm>
            <a:off x="389436" y="1447800"/>
            <a:ext cx="8363938" cy="4776692"/>
          </a:xfrm>
        </p:spPr>
        <p:txBody>
          <a:bodyPr/>
          <a:lstStyle/>
          <a:p>
            <a:r>
              <a:rPr lang="en-GB" dirty="0"/>
              <a:t>Sustainable buildings</a:t>
            </a:r>
          </a:p>
          <a:p>
            <a:r>
              <a:rPr lang="en-GB" dirty="0"/>
              <a:t>Trending analysis</a:t>
            </a:r>
          </a:p>
          <a:p>
            <a:r>
              <a:rPr lang="en-GB" dirty="0"/>
              <a:t>Earthquake analysis</a:t>
            </a:r>
          </a:p>
          <a:p>
            <a:r>
              <a:rPr lang="en-GB" dirty="0"/>
              <a:t>Intensive care</a:t>
            </a:r>
          </a:p>
          <a:p>
            <a:r>
              <a:rPr lang="en-GB" dirty="0"/>
              <a:t>Brain image analysis</a:t>
            </a:r>
          </a:p>
          <a:p>
            <a:r>
              <a:rPr lang="en-GB" dirty="0"/>
              <a:t>Maritime monitoring</a:t>
            </a:r>
          </a:p>
          <a:p>
            <a:r>
              <a:rPr lang="en-GB" dirty="0"/>
              <a:t>Cosmology</a:t>
            </a:r>
          </a:p>
          <a:p>
            <a:r>
              <a:rPr lang="en-GB" dirty="0"/>
              <a:t>Bioinformatics</a:t>
            </a: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36</a:t>
            </a:fld>
            <a:endParaRPr lang="en-US" dirty="0"/>
          </a:p>
        </p:txBody>
      </p:sp>
      <p:pic>
        <p:nvPicPr>
          <p:cNvPr id="7" name="15 Imagen" descr="Architrave_CalculateInTheCloud_integration.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3454" y="1317646"/>
            <a:ext cx="2519999" cy="1512000"/>
          </a:xfrm>
          <a:prstGeom prst="rect">
            <a:avLst/>
          </a:prstGeom>
          <a:ln>
            <a:noFill/>
          </a:ln>
          <a:effectLst>
            <a:outerShdw blurRad="292100" dist="139700" dir="2700000" algn="tl" rotWithShape="0">
              <a:srgbClr val="333333">
                <a:alpha val="65000"/>
              </a:srgbClr>
            </a:outerShdw>
          </a:effectLst>
        </p:spPr>
      </p:pic>
      <p:pic>
        <p:nvPicPr>
          <p:cNvPr id="8" name="Picture 4" descr="AquaMap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20038" y="2964942"/>
            <a:ext cx="2778811" cy="1512000"/>
          </a:xfrm>
          <a:prstGeom prst="rect">
            <a:avLst/>
          </a:prstGeom>
          <a:ln>
            <a:noFill/>
          </a:ln>
          <a:effectLst>
            <a:outerShdw blurRad="292100" dist="139700" dir="2700000" algn="tl" rotWithShape="0">
              <a:srgbClr val="333333">
                <a:alpha val="65000"/>
              </a:srgbClr>
            </a:outerShdw>
          </a:effec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74293" y="4648200"/>
            <a:ext cx="2218319" cy="15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55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Text Placeholder 2"/>
          <p:cNvSpPr>
            <a:spLocks noGrp="1"/>
          </p:cNvSpPr>
          <p:nvPr>
            <p:ph type="body" sz="quarter" idx="10"/>
          </p:nvPr>
        </p:nvSpPr>
        <p:spPr>
          <a:xfrm>
            <a:off x="389436" y="1447800"/>
            <a:ext cx="8363938" cy="5379934"/>
          </a:xfrm>
        </p:spPr>
        <p:txBody>
          <a:bodyPr/>
          <a:lstStyle/>
          <a:p>
            <a:pPr marL="342900" lvl="0" indent="-342900" defTabSz="457200" fontAlgn="base">
              <a:spcAft>
                <a:spcPct val="0"/>
              </a:spcAft>
              <a:buFont typeface="Arial" charset="0"/>
              <a:buChar char="•"/>
            </a:pPr>
            <a:r>
              <a:rPr lang="en-US" sz="2400" dirty="0">
                <a:solidFill>
                  <a:schemeClr val="tx1"/>
                </a:solidFill>
                <a:ea typeface="ヒラギノ角ゴ Pro W3" charset="-128"/>
              </a:rPr>
              <a:t>Cloud computing provides many opportunities as a new model for software and services</a:t>
            </a:r>
          </a:p>
          <a:p>
            <a:pPr marL="342900" lvl="0" indent="-342900" defTabSz="457200" fontAlgn="base">
              <a:spcAft>
                <a:spcPct val="0"/>
              </a:spcAft>
              <a:buFont typeface="Arial" charset="0"/>
              <a:buChar char="•"/>
            </a:pPr>
            <a:r>
              <a:rPr lang="en-US" sz="2400" dirty="0">
                <a:solidFill>
                  <a:schemeClr val="tx1"/>
                </a:solidFill>
                <a:ea typeface="ヒラギノ角ゴ Pro W3" charset="-128"/>
              </a:rPr>
              <a:t>Cloud computing is a powerful enabler for computational science by removing traditional obstacles and lowering the access cost to massive computing and data processing</a:t>
            </a:r>
          </a:p>
          <a:p>
            <a:pPr marL="342900" lvl="0" indent="-342900" defTabSz="457200" fontAlgn="base">
              <a:spcAft>
                <a:spcPct val="0"/>
              </a:spcAft>
              <a:buFont typeface="Arial" charset="0"/>
              <a:buChar char="•"/>
            </a:pPr>
            <a:r>
              <a:rPr lang="en-US" sz="2400" dirty="0">
                <a:solidFill>
                  <a:schemeClr val="tx1"/>
                </a:solidFill>
                <a:ea typeface="ヒラギノ角ゴ Pro W3" charset="-128"/>
              </a:rPr>
              <a:t>Easy to use for non-CS scientists, affordable also for remote institutes in less developed countries</a:t>
            </a:r>
          </a:p>
          <a:p>
            <a:pPr marL="342900" lvl="0" indent="-342900" defTabSz="457200" fontAlgn="base">
              <a:spcAft>
                <a:spcPct val="0"/>
              </a:spcAft>
              <a:buFont typeface="Arial" charset="0"/>
              <a:buChar char="•"/>
            </a:pPr>
            <a:r>
              <a:rPr lang="en-US" sz="2400" dirty="0">
                <a:solidFill>
                  <a:schemeClr val="tx1"/>
                </a:solidFill>
                <a:ea typeface="ヒラギノ角ゴ Pro W3" charset="-128"/>
              </a:rPr>
              <a:t>Huge opportunities are emerging – it can be a game changer</a:t>
            </a:r>
          </a:p>
          <a:p>
            <a:pPr marL="342900" lvl="0" indent="-342900" defTabSz="457200" fontAlgn="base">
              <a:spcAft>
                <a:spcPct val="0"/>
              </a:spcAft>
              <a:buFont typeface="Arial" charset="0"/>
              <a:buChar char="•"/>
            </a:pPr>
            <a:r>
              <a:rPr lang="en-US" sz="2400" dirty="0">
                <a:solidFill>
                  <a:schemeClr val="tx1"/>
                </a:solidFill>
                <a:ea typeface="ヒラギノ角ゴ Pro W3" charset="-128"/>
              </a:rPr>
              <a:t>Great for startups!</a:t>
            </a:r>
          </a:p>
          <a:p>
            <a:pPr marL="342900" lvl="0" indent="-342900" defTabSz="457200" fontAlgn="base">
              <a:spcAft>
                <a:spcPct val="0"/>
              </a:spcAft>
              <a:buFont typeface="Arial" charset="0"/>
              <a:buChar char="•"/>
            </a:pPr>
            <a:endParaRPr lang="en-US" sz="2400" dirty="0">
              <a:solidFill>
                <a:schemeClr val="tx1"/>
              </a:solidFill>
              <a:ea typeface="ヒラギノ角ゴ Pro W3" charset="-128"/>
            </a:endParaRPr>
          </a:p>
          <a:p>
            <a:pPr marL="342900" lvl="0" indent="-342900" defTabSz="457200" fontAlgn="base">
              <a:spcAft>
                <a:spcPct val="0"/>
              </a:spcAft>
              <a:buFont typeface="Arial" charset="0"/>
              <a:buChar char="•"/>
            </a:pPr>
            <a:r>
              <a:rPr lang="en-US" sz="1600" dirty="0">
                <a:solidFill>
                  <a:schemeClr val="tx1"/>
                </a:solidFill>
                <a:ea typeface="ヒラギノ角ゴ Pro W3" charset="-128"/>
              </a:rPr>
              <a:t>Windows Azure @ </a:t>
            </a:r>
            <a:r>
              <a:rPr lang="en-US" sz="1600" dirty="0">
                <a:solidFill>
                  <a:schemeClr val="tx1"/>
                </a:solidFill>
                <a:ea typeface="ヒラギノ角ゴ Pro W3" charset="-128"/>
                <a:hlinkClick r:id="rId2"/>
              </a:rPr>
              <a:t>http://www.microsoft.com/windowsazure/</a:t>
            </a:r>
            <a:r>
              <a:rPr lang="en-US" sz="1600" dirty="0">
                <a:solidFill>
                  <a:schemeClr val="tx1"/>
                </a:solidFill>
                <a:ea typeface="ヒラギノ角ゴ Pro W3" charset="-128"/>
              </a:rPr>
              <a:t> </a:t>
            </a:r>
          </a:p>
          <a:p>
            <a:pPr marL="342900" lvl="0" indent="-342900" defTabSz="457200" fontAlgn="base">
              <a:spcAft>
                <a:spcPct val="0"/>
              </a:spcAft>
              <a:buFont typeface="Arial" charset="0"/>
              <a:buChar char="•"/>
            </a:pPr>
            <a:r>
              <a:rPr lang="en-US" sz="1600" dirty="0">
                <a:solidFill>
                  <a:schemeClr val="tx1"/>
                </a:solidFill>
                <a:ea typeface="ヒラギノ角ゴ Pro W3" charset="-128"/>
              </a:rPr>
              <a:t>Microsoft free software @ </a:t>
            </a:r>
            <a:r>
              <a:rPr lang="en-US" sz="1600" dirty="0">
                <a:solidFill>
                  <a:schemeClr val="tx1"/>
                </a:solidFill>
                <a:ea typeface="ヒラギノ角ゴ Pro W3" charset="-128"/>
                <a:hlinkClick r:id="rId3"/>
              </a:rPr>
              <a:t>https://www.dreamspark.com/</a:t>
            </a:r>
            <a:r>
              <a:rPr lang="en-US" sz="1600" dirty="0">
                <a:solidFill>
                  <a:schemeClr val="tx1"/>
                </a:solidFill>
                <a:ea typeface="ヒラギノ角ゴ Pro W3" charset="-128"/>
              </a:rPr>
              <a:t> </a:t>
            </a:r>
          </a:p>
          <a:p>
            <a:pPr marL="342900" lvl="0" indent="-342900" defTabSz="457200" fontAlgn="base">
              <a:spcAft>
                <a:spcPct val="0"/>
              </a:spcAft>
              <a:buFont typeface="Arial" charset="0"/>
              <a:buChar char="•"/>
            </a:pPr>
            <a:r>
              <a:rPr lang="en-US" sz="1600" dirty="0">
                <a:solidFill>
                  <a:schemeClr val="tx1"/>
                </a:solidFill>
                <a:ea typeface="ヒラギノ角ゴ Pro W3" charset="-128"/>
              </a:rPr>
              <a:t>Project Hawaii @ </a:t>
            </a:r>
            <a:r>
              <a:rPr lang="en-US" sz="1600" dirty="0">
                <a:solidFill>
                  <a:schemeClr val="tx1"/>
                </a:solidFill>
                <a:ea typeface="ヒラギノ角ゴ Pro W3" charset="-128"/>
                <a:hlinkClick r:id="rId4"/>
              </a:rPr>
              <a:t>http://research.microsoft.com/en-us/um/redmond/projects/hawaii/</a:t>
            </a:r>
            <a:r>
              <a:rPr lang="en-US" sz="1600" dirty="0">
                <a:solidFill>
                  <a:schemeClr val="tx1"/>
                </a:solidFill>
                <a:ea typeface="ヒラギノ角ゴ Pro W3" charset="-128"/>
              </a:rPr>
              <a:t> </a:t>
            </a:r>
          </a:p>
          <a:p>
            <a:endParaRPr lang="en-GB" dirty="0"/>
          </a:p>
        </p:txBody>
      </p:sp>
      <p:sp>
        <p:nvSpPr>
          <p:cNvPr id="5" name="Slide Number Placeholder 4"/>
          <p:cNvSpPr>
            <a:spLocks noGrp="1"/>
          </p:cNvSpPr>
          <p:nvPr>
            <p:ph type="sldNum" sz="quarter" idx="4"/>
          </p:nvPr>
        </p:nvSpPr>
        <p:spPr/>
        <p:txBody>
          <a:bodyPr/>
          <a:lstStyle/>
          <a:p>
            <a:fld id="{4ADF12F3-3404-4B21-B30F-258D3BB43857}" type="slidenum">
              <a:rPr lang="en-US" smtClean="0"/>
              <a:pPr/>
              <a:t>37</a:t>
            </a:fld>
            <a:endParaRPr lang="en-US" dirty="0"/>
          </a:p>
        </p:txBody>
      </p:sp>
      <p:sp>
        <p:nvSpPr>
          <p:cNvPr id="7" name="Text Placeholder 6"/>
          <p:cNvSpPr txBox="1">
            <a:spLocks noGrp="1"/>
          </p:cNvSpPr>
          <p:nvPr>
            <p:ph type="body" sz="quarter" idx="11"/>
          </p:nvPr>
        </p:nvSpPr>
        <p:spPr>
          <a:xfrm>
            <a:off x="3352800" y="6553200"/>
            <a:ext cx="2486025" cy="166199"/>
          </a:xfrm>
          <a:prstGeom prst="rect">
            <a:avLst/>
          </a:prstGeom>
          <a:noFill/>
        </p:spPr>
        <p:txBody>
          <a:bodyPr wrap="none" lIns="0" tIns="0" rIns="0" bIns="0" rtlCol="0">
            <a:spAutoFit/>
          </a:bodyPr>
          <a:lstStyle/>
          <a:p>
            <a:pPr>
              <a:lnSpc>
                <a:spcPct val="90000"/>
              </a:lnSpc>
              <a:spcBef>
                <a:spcPct val="20000"/>
              </a:spcBef>
              <a:buClr>
                <a:srgbClr val="4E90CD"/>
              </a:buClr>
              <a:buSzPct val="120000"/>
            </a:pPr>
            <a:r>
              <a:rPr lang="en-GB" sz="1600" b="1" dirty="0">
                <a:gradFill>
                  <a:gsLst>
                    <a:gs pos="0">
                      <a:schemeClr val="tx1"/>
                    </a:gs>
                    <a:gs pos="86000">
                      <a:schemeClr val="tx1"/>
                    </a:gs>
                  </a:gsLst>
                  <a:lin ang="5400000" scaled="0"/>
                </a:gradFill>
                <a:latin typeface="Segoe UI Light" pitchFamily="34" charset="0"/>
              </a:rPr>
              <a:t>kenjitak@microsoft.com</a:t>
            </a:r>
          </a:p>
        </p:txBody>
      </p:sp>
    </p:spTree>
    <p:extLst>
      <p:ext uri="{BB962C8B-B14F-4D97-AF65-F5344CB8AC3E}">
        <p14:creationId xmlns:p14="http://schemas.microsoft.com/office/powerpoint/2010/main" val="247288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Slide Number Placeholder 2"/>
          <p:cNvSpPr>
            <a:spLocks noGrp="1"/>
          </p:cNvSpPr>
          <p:nvPr>
            <p:ph type="sldNum" sz="quarter" idx="4"/>
          </p:nvPr>
        </p:nvSpPr>
        <p:spPr/>
        <p:txBody>
          <a:bodyPr/>
          <a:lstStyle/>
          <a:p>
            <a:fld id="{4ADF12F3-3404-4B21-B30F-258D3BB43857}" type="slidenum">
              <a:rPr lang="en-US" smtClean="0"/>
              <a:pPr/>
              <a:t>38</a:t>
            </a:fld>
            <a:endParaRPr lang="en-US" dirty="0"/>
          </a:p>
        </p:txBody>
      </p:sp>
      <p:sp>
        <p:nvSpPr>
          <p:cNvPr id="4" name="Title 1"/>
          <p:cNvSpPr txBox="1">
            <a:spLocks/>
          </p:cNvSpPr>
          <p:nvPr/>
        </p:nvSpPr>
        <p:spPr>
          <a:xfrm>
            <a:off x="1531513" y="2819400"/>
            <a:ext cx="6019879" cy="1468094"/>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tab pos="4114800" algn="l"/>
              </a:tabLst>
              <a:defRPr/>
            </a:pPr>
            <a:r>
              <a:rPr kumimoji="0" lang="en-US" sz="6600" b="1" i="0" u="none" strike="noStrike" kern="1200" cap="none" spc="-150" normalizeH="0" baseline="0" noProof="0" dirty="0">
                <a:ln w="3175">
                  <a:noFill/>
                </a:ln>
                <a:effectLst/>
                <a:uLnTx/>
                <a:uFillTx/>
                <a:latin typeface="+mj-lt"/>
                <a:ea typeface="+mn-ea"/>
                <a:cs typeface="Arial" charset="0"/>
              </a:rPr>
              <a:t>Thank  you</a:t>
            </a:r>
            <a:br>
              <a:rPr kumimoji="0" lang="en-US" sz="4000" b="0" i="0" u="none" strike="noStrike" kern="1200" cap="none" spc="-150" normalizeH="0" baseline="0" noProof="0" dirty="0">
                <a:ln w="3175">
                  <a:noFill/>
                </a:ln>
                <a:solidFill>
                  <a:schemeClr val="tx2"/>
                </a:solidFill>
                <a:effectLst/>
                <a:uLnTx/>
                <a:uFillTx/>
                <a:latin typeface="+mj-lt"/>
                <a:ea typeface="+mn-ea"/>
                <a:cs typeface="Arial" charset="0"/>
              </a:rPr>
            </a:br>
            <a:endParaRPr kumimoji="0" lang="en-US" sz="4000" b="0" i="0" u="none" strike="noStrike" kern="1200" cap="none" spc="-150" normalizeH="0" baseline="0" noProof="0" dirty="0">
              <a:ln w="3175">
                <a:noFill/>
              </a:ln>
              <a:solidFill>
                <a:schemeClr val="tx2"/>
              </a:solidFill>
              <a:effectLst/>
              <a:uLnTx/>
              <a:uFillTx/>
              <a:latin typeface="+mj-lt"/>
              <a:ea typeface="+mn-ea"/>
              <a:cs typeface="Arial" charset="0"/>
            </a:endParaRPr>
          </a:p>
        </p:txBody>
      </p:sp>
      <p:sp>
        <p:nvSpPr>
          <p:cNvPr id="5" name="TextBox 4"/>
          <p:cNvSpPr txBox="1"/>
          <p:nvPr/>
        </p:nvSpPr>
        <p:spPr>
          <a:xfrm>
            <a:off x="3515979" y="4724400"/>
            <a:ext cx="2050946" cy="221599"/>
          </a:xfrm>
          <a:prstGeom prst="rect">
            <a:avLst/>
          </a:prstGeom>
          <a:noFill/>
        </p:spPr>
        <p:txBody>
          <a:bodyPr wrap="none" lIns="0" tIns="0" rIns="0" bIns="0" rtlCol="0">
            <a:spAutoFit/>
          </a:bodyPr>
          <a:lstStyle/>
          <a:p>
            <a:pPr>
              <a:lnSpc>
                <a:spcPct val="90000"/>
              </a:lnSpc>
              <a:spcBef>
                <a:spcPct val="20000"/>
              </a:spcBef>
              <a:buClr>
                <a:srgbClr val="4E90CD"/>
              </a:buClr>
              <a:buSzPct val="120000"/>
            </a:pPr>
            <a:r>
              <a:rPr lang="en-GB" sz="1600" b="1" dirty="0">
                <a:gradFill>
                  <a:gsLst>
                    <a:gs pos="0">
                      <a:schemeClr val="tx1"/>
                    </a:gs>
                    <a:gs pos="86000">
                      <a:schemeClr val="tx1"/>
                    </a:gs>
                  </a:gsLst>
                  <a:lin ang="5400000" scaled="0"/>
                </a:gradFill>
                <a:latin typeface="Segoe UI Light" pitchFamily="34" charset="0"/>
              </a:rPr>
              <a:t>kenjitak@microsoft.com</a:t>
            </a:r>
          </a:p>
        </p:txBody>
      </p:sp>
    </p:spTree>
    <p:extLst>
      <p:ext uri="{BB962C8B-B14F-4D97-AF65-F5344CB8AC3E}">
        <p14:creationId xmlns:p14="http://schemas.microsoft.com/office/powerpoint/2010/main" val="16613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fp.silverfoxprod.com\Work\White_Whale\5-10358_Alyssa_Felda\MS_Templates_2011\SFP_Art\PNG\MRC_Logo_White.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invGray">
          <a:xfrm>
            <a:off x="1941512" y="3109119"/>
            <a:ext cx="5260976" cy="63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3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14165"/>
            <a:ext cx="2586037" cy="14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What is Cloud Computing?</a:t>
            </a:r>
          </a:p>
        </p:txBody>
      </p:sp>
      <p:sp>
        <p:nvSpPr>
          <p:cNvPr id="4" name="Text Placeholder 3"/>
          <p:cNvSpPr>
            <a:spLocks noGrp="1"/>
          </p:cNvSpPr>
          <p:nvPr>
            <p:ph type="body" sz="quarter" idx="11"/>
          </p:nvPr>
        </p:nvSpPr>
        <p:spPr>
          <a:xfrm>
            <a:off x="3134181" y="6196192"/>
            <a:ext cx="6043612" cy="166200"/>
          </a:xfrm>
        </p:spPr>
        <p:txBody>
          <a:bodyPr/>
          <a:lstStyle/>
          <a:p>
            <a:r>
              <a:rPr lang="en-GB" dirty="0">
                <a:hlinkClick r:id="rId3"/>
              </a:rPr>
              <a:t>http://csrc.nist.gov/publications/drafts/800-146/Draft-NIST-SP800-146.pdf</a:t>
            </a:r>
            <a:r>
              <a:rPr lang="en-GB" dirty="0"/>
              <a:t> </a:t>
            </a:r>
          </a:p>
        </p:txBody>
      </p:sp>
      <p:sp>
        <p:nvSpPr>
          <p:cNvPr id="5" name="Slide Number Placeholder 4"/>
          <p:cNvSpPr>
            <a:spLocks noGrp="1"/>
          </p:cNvSpPr>
          <p:nvPr>
            <p:ph type="sldNum" sz="quarter" idx="4"/>
          </p:nvPr>
        </p:nvSpPr>
        <p:spPr/>
        <p:txBody>
          <a:bodyPr/>
          <a:lstStyle/>
          <a:p>
            <a:fld id="{4ADF12F3-3404-4B21-B30F-258D3BB43857}" type="slidenum">
              <a:rPr lang="en-US" smtClean="0"/>
              <a:pPr/>
              <a:t>4</a:t>
            </a:fld>
            <a:endParaRPr lang="en-US" dirty="0"/>
          </a:p>
        </p:txBody>
      </p:sp>
      <p:sp>
        <p:nvSpPr>
          <p:cNvPr id="3" name="Rectangle 2"/>
          <p:cNvSpPr/>
          <p:nvPr/>
        </p:nvSpPr>
        <p:spPr>
          <a:xfrm>
            <a:off x="1600200" y="1752600"/>
            <a:ext cx="6248400" cy="3046988"/>
          </a:xfrm>
          <a:prstGeom prst="rect">
            <a:avLst/>
          </a:prstGeom>
        </p:spPr>
        <p:txBody>
          <a:bodyPr wrap="square">
            <a:spAutoFit/>
          </a:bodyPr>
          <a:lstStyle/>
          <a:p>
            <a:r>
              <a:rPr lang="en-GB" sz="2400" i="1" dirty="0"/>
              <a:t>"Cloud computing is a model for enabling convenient, on-demand network access to a shared pool of configurable computing resources (e.g., networks, servers, storage, applications, and services) that can be rapidly provisioned and released with minimal management effort or service provider interaction.”</a:t>
            </a:r>
          </a:p>
        </p:txBody>
      </p:sp>
    </p:spTree>
    <p:extLst>
      <p:ext uri="{BB962C8B-B14F-4D97-AF65-F5344CB8AC3E}">
        <p14:creationId xmlns:p14="http://schemas.microsoft.com/office/powerpoint/2010/main" val="260636013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bg1"/>
                    </a:gs>
                    <a:gs pos="100000">
                      <a:schemeClr val="bg1"/>
                    </a:gs>
                  </a:gsLst>
                  <a:lin ang="5400000" scaled="0"/>
                </a:gradFill>
                <a:cs typeface="Arial" charset="0"/>
              </a:rPr>
              <a:t>© 2011 Microsoft 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bg1"/>
                    </a:gs>
                    <a:gs pos="100000">
                      <a:schemeClr val="bg1"/>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bg1"/>
                    </a:gs>
                    <a:gs pos="100000">
                      <a:schemeClr val="bg1"/>
                    </a:gs>
                  </a:gsLst>
                  <a:lin ang="5400000" scaled="0"/>
                </a:gradFill>
                <a:cs typeface="Arial" charset="0"/>
              </a:rPr>
            </a:br>
            <a:r>
              <a:rPr lang="en-US" sz="700" dirty="0">
                <a:gradFill>
                  <a:gsLst>
                    <a:gs pos="0">
                      <a:schemeClr val="bg1"/>
                    </a:gs>
                    <a:gs pos="100000">
                      <a:schemeClr val="bg1"/>
                    </a:gs>
                  </a:gsLst>
                  <a:lin ang="5400000" scaled="0"/>
                </a:gradFill>
                <a:cs typeface="Arial" charset="0"/>
              </a:rPr>
              <a:t>MICROSOFT MAKES NO WARRANTIES, EXPRESS, IMPLIED OR STATUTORY, AS TO THE INFORMATION IN THIS PRESENTATION.</a:t>
            </a:r>
          </a:p>
        </p:txBody>
      </p:sp>
      <p:pic>
        <p:nvPicPr>
          <p:cNvPr id="7" name="Picture 2" descr="Microsoft logo and tagline"/>
          <p:cNvPicPr>
            <a:picLocks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2782821" y="3130766"/>
            <a:ext cx="3578358" cy="596468"/>
          </a:xfrm>
          <a:prstGeom prst="rect">
            <a:avLst/>
          </a:prstGeom>
          <a:noFill/>
          <a:ln>
            <a:noFill/>
          </a:ln>
        </p:spPr>
      </p:pic>
    </p:spTree>
    <p:extLst>
      <p:ext uri="{BB962C8B-B14F-4D97-AF65-F5344CB8AC3E}">
        <p14:creationId xmlns:p14="http://schemas.microsoft.com/office/powerpoint/2010/main" val="36288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Cloud</a:t>
            </a:r>
          </a:p>
        </p:txBody>
      </p:sp>
      <p:sp>
        <p:nvSpPr>
          <p:cNvPr id="3" name="Text Placeholder 2"/>
          <p:cNvSpPr>
            <a:spLocks noGrp="1"/>
          </p:cNvSpPr>
          <p:nvPr>
            <p:ph type="body" sz="quarter" idx="10"/>
          </p:nvPr>
        </p:nvSpPr>
        <p:spPr>
          <a:xfrm>
            <a:off x="389436" y="1447800"/>
            <a:ext cx="5630364" cy="5084469"/>
          </a:xfrm>
        </p:spPr>
        <p:txBody>
          <a:bodyPr/>
          <a:lstStyle/>
          <a:p>
            <a:r>
              <a:rPr lang="en-US" sz="2400" dirty="0">
                <a:solidFill>
                  <a:schemeClr val="tx1"/>
                </a:solidFill>
              </a:rPr>
              <a:t>A model of computation and data storage based on “pay as you go” access to “unlimited” remote data center capabilities</a:t>
            </a:r>
          </a:p>
          <a:p>
            <a:r>
              <a:rPr lang="en-US" sz="2400" dirty="0">
                <a:solidFill>
                  <a:schemeClr val="tx1"/>
                </a:solidFill>
              </a:rPr>
              <a:t>A cloud infrastructure provides a framework to manage scalable, reliable, on-demand access to applications</a:t>
            </a:r>
          </a:p>
          <a:p>
            <a:r>
              <a:rPr lang="en-US" sz="2400" dirty="0">
                <a:solidFill>
                  <a:schemeClr val="tx1"/>
                </a:solidFill>
              </a:rPr>
              <a:t>A cloud is the “invisible” backend to many of our mobile applications</a:t>
            </a:r>
          </a:p>
          <a:p>
            <a:r>
              <a:rPr lang="en-US" sz="2400" dirty="0">
                <a:solidFill>
                  <a:schemeClr val="tx1"/>
                </a:solidFill>
              </a:rPr>
              <a:t>Historical roots in today’s Internet apps and previous DCI computing (Cluster, Grid etc.)</a:t>
            </a:r>
          </a:p>
          <a:p>
            <a:endParaRPr lang="en-GB" dirty="0"/>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5</a:t>
            </a:fld>
            <a:endParaRPr lang="en-US" dirty="0"/>
          </a:p>
        </p:txBody>
      </p:sp>
      <p:pic>
        <p:nvPicPr>
          <p:cNvPr id="6" name="Picture 5" descr="clouds.jpg"/>
          <p:cNvPicPr>
            <a:picLocks noChangeAspect="1"/>
          </p:cNvPicPr>
          <p:nvPr/>
        </p:nvPicPr>
        <p:blipFill>
          <a:blip r:embed="rId2" cstate="print"/>
          <a:stretch>
            <a:fillRect/>
          </a:stretch>
        </p:blipFill>
        <p:spPr>
          <a:xfrm>
            <a:off x="6653522" y="3702300"/>
            <a:ext cx="1800200" cy="2195116"/>
          </a:xfrm>
          <a:prstGeom prst="rect">
            <a:avLst/>
          </a:prstGeom>
          <a:ln>
            <a:noFill/>
          </a:ln>
          <a:effectLst>
            <a:softEdge rad="112500"/>
          </a:effectLst>
        </p:spPr>
      </p:pic>
      <p:pic>
        <p:nvPicPr>
          <p:cNvPr id="7" name="Picture 6" descr="datacenter1.JPG"/>
          <p:cNvPicPr>
            <a:picLocks noChangeAspect="1"/>
          </p:cNvPicPr>
          <p:nvPr/>
        </p:nvPicPr>
        <p:blipFill>
          <a:blip r:embed="rId3" cstate="print"/>
          <a:stretch>
            <a:fillRect/>
          </a:stretch>
        </p:blipFill>
        <p:spPr>
          <a:xfrm>
            <a:off x="6131718" y="1562100"/>
            <a:ext cx="2843808" cy="2102978"/>
          </a:xfrm>
          <a:prstGeom prst="rect">
            <a:avLst/>
          </a:prstGeom>
          <a:ln>
            <a:noFill/>
          </a:ln>
          <a:effectLst>
            <a:softEdge rad="112500"/>
          </a:effectLst>
        </p:spPr>
      </p:pic>
    </p:spTree>
    <p:extLst>
      <p:ext uri="{BB962C8B-B14F-4D97-AF65-F5344CB8AC3E}">
        <p14:creationId xmlns:p14="http://schemas.microsoft.com/office/powerpoint/2010/main" val="103313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Cloud Computing?</a:t>
            </a:r>
          </a:p>
        </p:txBody>
      </p:sp>
      <p:sp>
        <p:nvSpPr>
          <p:cNvPr id="3" name="Text Placeholder 2"/>
          <p:cNvSpPr>
            <a:spLocks noGrp="1"/>
          </p:cNvSpPr>
          <p:nvPr>
            <p:ph type="body" sz="quarter" idx="10"/>
          </p:nvPr>
        </p:nvSpPr>
        <p:spPr>
          <a:xfrm>
            <a:off x="389436" y="1447800"/>
            <a:ext cx="3420564" cy="4284250"/>
          </a:xfrm>
        </p:spPr>
        <p:txBody>
          <a:bodyPr/>
          <a:lstStyle/>
          <a:p>
            <a:r>
              <a:rPr lang="en-GB" dirty="0"/>
              <a:t>Burst capability</a:t>
            </a:r>
          </a:p>
          <a:p>
            <a:r>
              <a:rPr lang="en-GB" dirty="0"/>
              <a:t>Massive scalability</a:t>
            </a:r>
          </a:p>
          <a:p>
            <a:r>
              <a:rPr lang="en-GB" dirty="0"/>
              <a:t>Reducing development life cycle</a:t>
            </a:r>
          </a:p>
          <a:p>
            <a:r>
              <a:rPr lang="en-GB" dirty="0"/>
              <a:t>Disparate data aggregation or dissemination</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6</a:t>
            </a:fld>
            <a:endParaRPr lang="en-US" dirty="0"/>
          </a:p>
        </p:txBody>
      </p:sp>
      <p:pic>
        <p:nvPicPr>
          <p:cNvPr id="8194" name="Picture 2" descr="C:\Users\kenjitak\AppData\Local\Microsoft\Windows\Temporary Internet Files\Content.IE5\WUKQME7U\MP9003826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3537857"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716287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Computing?</a:t>
            </a:r>
          </a:p>
        </p:txBody>
      </p:sp>
      <p:sp>
        <p:nvSpPr>
          <p:cNvPr id="3" name="Content Placeholder 2"/>
          <p:cNvSpPr>
            <a:spLocks noGrp="1"/>
          </p:cNvSpPr>
          <p:nvPr>
            <p:ph sz="half" idx="1"/>
          </p:nvPr>
        </p:nvSpPr>
        <p:spPr>
          <a:xfrm>
            <a:off x="389436" y="1447800"/>
            <a:ext cx="4115872" cy="3428631"/>
          </a:xfrm>
        </p:spPr>
        <p:txBody>
          <a:bodyPr/>
          <a:lstStyle/>
          <a:p>
            <a:r>
              <a:rPr lang="en-GB" sz="3200" dirty="0"/>
              <a:t>Windows Live Hotmail</a:t>
            </a:r>
          </a:p>
          <a:p>
            <a:r>
              <a:rPr lang="en-GB" sz="3200" dirty="0"/>
              <a:t>Bing Maps</a:t>
            </a:r>
          </a:p>
          <a:p>
            <a:r>
              <a:rPr lang="en-GB" sz="3200" dirty="0"/>
              <a:t>Windows Live SkyDrive</a:t>
            </a:r>
          </a:p>
          <a:p>
            <a:r>
              <a:rPr lang="en-GB" sz="3200" dirty="0"/>
              <a:t>Microsoft Office 365</a:t>
            </a:r>
          </a:p>
          <a:p>
            <a:endParaRPr lang="en-GB" dirty="0"/>
          </a:p>
        </p:txBody>
      </p:sp>
      <p:sp>
        <p:nvSpPr>
          <p:cNvPr id="4" name="Content Placeholder 3"/>
          <p:cNvSpPr>
            <a:spLocks noGrp="1"/>
          </p:cNvSpPr>
          <p:nvPr>
            <p:ph sz="half" idx="2"/>
          </p:nvPr>
        </p:nvSpPr>
        <p:spPr>
          <a:xfrm>
            <a:off x="4952999" y="1447800"/>
            <a:ext cx="3800373" cy="3693319"/>
          </a:xfrm>
        </p:spPr>
        <p:txBody>
          <a:bodyPr/>
          <a:lstStyle/>
          <a:p>
            <a:r>
              <a:rPr lang="en-GB" sz="3200" dirty="0"/>
              <a:t>Facebook</a:t>
            </a:r>
          </a:p>
          <a:p>
            <a:r>
              <a:rPr lang="en-GB" sz="3200" dirty="0"/>
              <a:t>Twitter</a:t>
            </a:r>
          </a:p>
          <a:p>
            <a:r>
              <a:rPr lang="en-GB" sz="3200" dirty="0"/>
              <a:t>Flickr</a:t>
            </a:r>
          </a:p>
          <a:p>
            <a:r>
              <a:rPr lang="en-GB" sz="3200" dirty="0" err="1"/>
              <a:t>Dropbox</a:t>
            </a:r>
            <a:endParaRPr lang="en-GB" sz="3200" dirty="0"/>
          </a:p>
          <a:p>
            <a:r>
              <a:rPr lang="en-GB" sz="3200" dirty="0"/>
              <a:t>YouTube</a:t>
            </a:r>
          </a:p>
          <a:p>
            <a:r>
              <a:rPr lang="en-GB" sz="3200" dirty="0"/>
              <a:t>Salesforce.com</a:t>
            </a:r>
          </a:p>
          <a:p>
            <a:r>
              <a:rPr lang="en-GB" sz="3200" dirty="0" err="1"/>
              <a:t>TicketDirect</a:t>
            </a:r>
            <a:endParaRPr lang="en-GB" sz="3200" dirty="0"/>
          </a:p>
        </p:txBody>
      </p:sp>
      <p:sp>
        <p:nvSpPr>
          <p:cNvPr id="5" name="Text Placeholder 4"/>
          <p:cNvSpPr>
            <a:spLocks noGrp="1"/>
          </p:cNvSpPr>
          <p:nvPr>
            <p:ph type="body" sz="quarter" idx="10"/>
          </p:nvPr>
        </p:nvSpPr>
        <p:spPr/>
        <p:txBody>
          <a:bodyPr/>
          <a:lstStyle/>
          <a:p>
            <a:endParaRPr lang="en-GB"/>
          </a:p>
        </p:txBody>
      </p:sp>
      <p:sp>
        <p:nvSpPr>
          <p:cNvPr id="6" name="Slide Number Placeholder 5"/>
          <p:cNvSpPr>
            <a:spLocks noGrp="1"/>
          </p:cNvSpPr>
          <p:nvPr>
            <p:ph type="sldNum" sz="quarter" idx="4"/>
          </p:nvPr>
        </p:nvSpPr>
        <p:spPr/>
        <p:txBody>
          <a:bodyPr/>
          <a:lstStyle/>
          <a:p>
            <a:fld id="{4ADF12F3-3404-4B21-B30F-258D3BB43857}" type="slidenum">
              <a:rPr lang="en-US" smtClean="0"/>
              <a:pPr/>
              <a:t>7</a:t>
            </a:fld>
            <a:endParaRPr lang="en-US" dirty="0"/>
          </a:p>
        </p:txBody>
      </p:sp>
    </p:spTree>
    <p:extLst>
      <p:ext uri="{BB962C8B-B14F-4D97-AF65-F5344CB8AC3E}">
        <p14:creationId xmlns:p14="http://schemas.microsoft.com/office/powerpoint/2010/main" val="25855316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Flavours of Cloud</a:t>
            </a:r>
          </a:p>
        </p:txBody>
      </p:sp>
      <p:sp>
        <p:nvSpPr>
          <p:cNvPr id="4" name="Text Placeholder 3"/>
          <p:cNvSpPr>
            <a:spLocks noGrp="1"/>
          </p:cNvSpPr>
          <p:nvPr>
            <p:ph type="body" sz="quarter" idx="11"/>
          </p:nvPr>
        </p:nvSpPr>
        <p:spPr/>
        <p:txBody>
          <a:bodyPr/>
          <a:lstStyle/>
          <a:p>
            <a:endParaRPr lang="en-GB"/>
          </a:p>
        </p:txBody>
      </p:sp>
      <p:sp>
        <p:nvSpPr>
          <p:cNvPr id="5" name="Slide Number Placeholder 4"/>
          <p:cNvSpPr>
            <a:spLocks noGrp="1"/>
          </p:cNvSpPr>
          <p:nvPr>
            <p:ph type="sldNum" sz="quarter" idx="4"/>
          </p:nvPr>
        </p:nvSpPr>
        <p:spPr/>
        <p:txBody>
          <a:bodyPr/>
          <a:lstStyle/>
          <a:p>
            <a:fld id="{4ADF12F3-3404-4B21-B30F-258D3BB43857}" type="slidenum">
              <a:rPr lang="en-US" smtClean="0"/>
              <a:pPr/>
              <a:t>8</a:t>
            </a:fld>
            <a:endParaRPr lang="en-US" dirty="0"/>
          </a:p>
        </p:txBody>
      </p:sp>
      <p:graphicFrame>
        <p:nvGraphicFramePr>
          <p:cNvPr id="8" name="Diagram 7"/>
          <p:cNvGraphicFramePr/>
          <p:nvPr>
            <p:extLst>
              <p:ext uri="{D42A27DB-BD31-4B8C-83A1-F6EECF244321}">
                <p14:modId xmlns:p14="http://schemas.microsoft.com/office/powerpoint/2010/main" val="21202545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9915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Burst Capability</a:t>
            </a:r>
          </a:p>
        </p:txBody>
      </p:sp>
      <p:sp>
        <p:nvSpPr>
          <p:cNvPr id="5" name="Slide Number Placeholder 4"/>
          <p:cNvSpPr>
            <a:spLocks noGrp="1"/>
          </p:cNvSpPr>
          <p:nvPr>
            <p:ph type="sldNum" sz="quarter" idx="4"/>
          </p:nvPr>
        </p:nvSpPr>
        <p:spPr/>
        <p:txBody>
          <a:bodyPr/>
          <a:lstStyle/>
          <a:p>
            <a:fld id="{4ADF12F3-3404-4B21-B30F-258D3BB43857}" type="slidenum">
              <a:rPr lang="en-US" smtClean="0"/>
              <a:pPr/>
              <a:t>9</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14400" y="990600"/>
            <a:ext cx="7391400" cy="538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53325" y="6553200"/>
            <a:ext cx="4940455" cy="124650"/>
          </a:xfrm>
          <a:prstGeom prst="rect">
            <a:avLst/>
          </a:prstGeom>
          <a:noFill/>
        </p:spPr>
        <p:txBody>
          <a:bodyPr wrap="none" lIns="0" tIns="0" rIns="0" bIns="0" rtlCol="0">
            <a:spAutoFit/>
          </a:bodyPr>
          <a:lstStyle/>
          <a:p>
            <a:pPr>
              <a:lnSpc>
                <a:spcPct val="90000"/>
              </a:lnSpc>
              <a:spcBef>
                <a:spcPct val="20000"/>
              </a:spcBef>
              <a:buClr>
                <a:srgbClr val="4E90CD"/>
              </a:buClr>
              <a:buSzPct val="120000"/>
            </a:pPr>
            <a:r>
              <a:rPr lang="en-GB" sz="900" dirty="0">
                <a:gradFill>
                  <a:gsLst>
                    <a:gs pos="0">
                      <a:schemeClr val="tx1"/>
                    </a:gs>
                    <a:gs pos="86000">
                      <a:schemeClr val="tx1"/>
                    </a:gs>
                  </a:gsLst>
                  <a:lin ang="5400000" scaled="0"/>
                </a:gradFill>
                <a:latin typeface="Segoe UI Light" pitchFamily="34" charset="0"/>
              </a:rPr>
              <a:t>Diagrams courtesy of Dr Steven Johnston, University of Southampton (</a:t>
            </a:r>
            <a:r>
              <a:rPr lang="en-GB" sz="900" dirty="0">
                <a:gradFill>
                  <a:gsLst>
                    <a:gs pos="0">
                      <a:schemeClr val="tx1"/>
                    </a:gs>
                    <a:gs pos="86000">
                      <a:schemeClr val="tx1"/>
                    </a:gs>
                  </a:gsLst>
                  <a:lin ang="5400000" scaled="0"/>
                </a:gradFill>
                <a:latin typeface="Segoe UI Light" pitchFamily="34" charset="0"/>
                <a:hlinkClick r:id="rId3"/>
              </a:rPr>
              <a:t>http://stevenjohnston.co.uk/</a:t>
            </a:r>
            <a:r>
              <a:rPr lang="en-GB" sz="900" dirty="0">
                <a:gradFill>
                  <a:gsLst>
                    <a:gs pos="0">
                      <a:schemeClr val="tx1"/>
                    </a:gs>
                    <a:gs pos="86000">
                      <a:schemeClr val="tx1"/>
                    </a:gs>
                  </a:gsLst>
                  <a:lin ang="5400000" scaled="0"/>
                </a:gradFill>
                <a:latin typeface="Segoe UI Light" pitchFamily="34" charset="0"/>
              </a:rPr>
              <a:t>)</a:t>
            </a:r>
          </a:p>
        </p:txBody>
      </p:sp>
    </p:spTree>
    <p:extLst>
      <p:ext uri="{BB962C8B-B14F-4D97-AF65-F5344CB8AC3E}">
        <p14:creationId xmlns:p14="http://schemas.microsoft.com/office/powerpoint/2010/main" val="3642964439"/>
      </p:ext>
    </p:extLst>
  </p:cSld>
  <p:clrMapOvr>
    <a:masterClrMapping/>
  </p:clrMapOvr>
  <p:transition>
    <p:fade/>
  </p:transition>
</p:sld>
</file>

<file path=ppt/theme/theme1.xml><?xml version="1.0" encoding="utf-8"?>
<a:theme xmlns:a="http://schemas.openxmlformats.org/drawingml/2006/main" name="MRC Title">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lnSpc>
            <a:spcPct val="90000"/>
          </a:lnSpc>
          <a:spcBef>
            <a:spcPct val="20000"/>
          </a:spcBef>
          <a:buClr>
            <a:srgbClr val="4E90CD"/>
          </a:buClr>
          <a:buSzPct val="120000"/>
          <a:defRPr sz="3200" dirty="0" err="1">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2.xml><?xml version="1.0" encoding="utf-8"?>
<a:theme xmlns:a="http://schemas.openxmlformats.org/drawingml/2006/main" name="5-10358_MRC_4x3_Blue_Bullet_Template">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lnSpc>
            <a:spcPct val="90000"/>
          </a:lnSpc>
          <a:spcBef>
            <a:spcPct val="20000"/>
          </a:spcBef>
          <a:buClr>
            <a:srgbClr val="4E90CD"/>
          </a:buClr>
          <a:buSzPct val="120000"/>
          <a:defRPr sz="3200" dirty="0" err="1">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White with Consolas font for code slides">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Microsoft_Research_Connections_16x9_Blue_Template">
  <a:themeElements>
    <a:clrScheme name="MSRC_TEMPLATE">
      <a:dk1>
        <a:srgbClr val="292929"/>
      </a:dk1>
      <a:lt1>
        <a:srgbClr val="FFFFFF"/>
      </a:lt1>
      <a:dk2>
        <a:srgbClr val="AEAFB3"/>
      </a:dk2>
      <a:lt2>
        <a:srgbClr val="A5D8F5"/>
      </a:lt2>
      <a:accent1>
        <a:srgbClr val="D5D20B"/>
      </a:accent1>
      <a:accent2>
        <a:srgbClr val="5090CE"/>
      </a:accent2>
      <a:accent3>
        <a:srgbClr val="F47737"/>
      </a:accent3>
      <a:accent4>
        <a:srgbClr val="72C269"/>
      </a:accent4>
      <a:accent5>
        <a:srgbClr val="AEAFB3"/>
      </a:accent5>
      <a:accent6>
        <a:srgbClr val="7A4397"/>
      </a:accent6>
      <a:hlink>
        <a:srgbClr val="3F3F9B"/>
      </a:hlink>
      <a:folHlink>
        <a:srgbClr val="3F3F9B"/>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lnSpc>
            <a:spcPct val="90000"/>
          </a:lnSpc>
          <a:spcBef>
            <a:spcPct val="20000"/>
          </a:spcBef>
          <a:buClr>
            <a:srgbClr val="C60651"/>
          </a:buClr>
          <a:buSzPct val="120000"/>
          <a:defRPr sz="3200" dirty="0" err="1">
            <a:gradFill>
              <a:gsLst>
                <a:gs pos="0">
                  <a:schemeClr val="tx1"/>
                </a:gs>
                <a:gs pos="100000">
                  <a:schemeClr val="tx1"/>
                </a:gs>
              </a:gsLst>
              <a:lin ang="5400000" scaled="0"/>
            </a:gradFill>
            <a:latin typeface="Segoe UI Light"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MRC Title</Template>
  <TotalTime>0</TotalTime>
  <Words>2137</Words>
  <Application>Microsoft Office PowerPoint</Application>
  <PresentationFormat>On-screen Show (4:3)</PresentationFormat>
  <Paragraphs>404</Paragraphs>
  <Slides>40</Slides>
  <Notes>2</Notes>
  <HiddenSlides>3</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40</vt:i4>
      </vt:variant>
    </vt:vector>
  </HeadingPairs>
  <TitlesOfParts>
    <vt:vector size="57" baseType="lpstr">
      <vt:lpstr>MS PGothic</vt:lpstr>
      <vt:lpstr>MS PGothic</vt:lpstr>
      <vt:lpstr>Arial</vt:lpstr>
      <vt:lpstr>Calibri</vt:lpstr>
      <vt:lpstr>Candara</vt:lpstr>
      <vt:lpstr>Consolas</vt:lpstr>
      <vt:lpstr>Lucida Sans</vt:lpstr>
      <vt:lpstr>Segoe</vt:lpstr>
      <vt:lpstr>Segoe UI</vt:lpstr>
      <vt:lpstr>Segoe UI Light</vt:lpstr>
      <vt:lpstr>Segoe UI Semibold</vt:lpstr>
      <vt:lpstr>Wingdings</vt:lpstr>
      <vt:lpstr>ヒラギノ角ゴ Pro W3</vt:lpstr>
      <vt:lpstr>MRC Title</vt:lpstr>
      <vt:lpstr>5-10358_MRC_4x3_Blue_Bullet_Template</vt:lpstr>
      <vt:lpstr>White with Consolas font for code slides</vt:lpstr>
      <vt:lpstr>Microsoft_Research_Connections_16x9_Blue_Template</vt:lpstr>
      <vt:lpstr>Cloud Computing for Science</vt:lpstr>
      <vt:lpstr>Introduction</vt:lpstr>
      <vt:lpstr>What is Cloud Computing?</vt:lpstr>
      <vt:lpstr>What is Cloud Computing?</vt:lpstr>
      <vt:lpstr>The Cloud</vt:lpstr>
      <vt:lpstr>Why Cloud Computing?</vt:lpstr>
      <vt:lpstr>Cloud Computing?</vt:lpstr>
      <vt:lpstr>Flavours of Cloud</vt:lpstr>
      <vt:lpstr>Burst Capability</vt:lpstr>
      <vt:lpstr>Dynamic Scalability</vt:lpstr>
      <vt:lpstr>Capacity Matching</vt:lpstr>
      <vt:lpstr>The Cloud is built on massive data centers</vt:lpstr>
      <vt:lpstr>Major Motivations</vt:lpstr>
      <vt:lpstr>Microsoft’s Data Center Evolution And Economics</vt:lpstr>
      <vt:lpstr>Microsoft’s Data Center Evolution And Economics</vt:lpstr>
      <vt:lpstr>DCs vs Grids, Clusters and Supercomputer Apps</vt:lpstr>
      <vt:lpstr>Orders of Magnitude Always Matter </vt:lpstr>
      <vt:lpstr>Windows Azure</vt:lpstr>
      <vt:lpstr>Architecting for the Cloud</vt:lpstr>
      <vt:lpstr>PowerPoint Presentation</vt:lpstr>
      <vt:lpstr>Cloud Computing for Science</vt:lpstr>
      <vt:lpstr>Reaching Out:  MSR Azure Research Engagement project</vt:lpstr>
      <vt:lpstr>PowerPoint Presentation</vt:lpstr>
      <vt:lpstr>Virtual multidisciplinary EnviroNments USing Cloud infrastructures</vt:lpstr>
      <vt:lpstr>VENUS-C Partnership</vt:lpstr>
      <vt:lpstr>Seven Pilot Scenarios</vt:lpstr>
      <vt:lpstr>Open Call for New Pilots</vt:lpstr>
      <vt:lpstr>Results of the Open Call</vt:lpstr>
      <vt:lpstr>Open Call for Projects</vt:lpstr>
      <vt:lpstr>Example – Civil Protection</vt:lpstr>
      <vt:lpstr>Civil Protection on VENUS-C</vt:lpstr>
      <vt:lpstr>Civil Protection on VENUS-C</vt:lpstr>
      <vt:lpstr>Civil Protection</vt:lpstr>
      <vt:lpstr>Cloud Computing for Research</vt:lpstr>
      <vt:lpstr>Fighting Cancer with Cloud Computing</vt:lpstr>
      <vt:lpstr>Cloud Computing: Adaptable &amp; Scalable</vt:lpstr>
      <vt:lpstr>Conclusions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2011-05-12T03:58:25Z</dcterms:created>
  <dcterms:modified xsi:type="dcterms:W3CDTF">2016-08-02T00:22:48Z</dcterms:modified>
</cp:coreProperties>
</file>