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rts/chart9.xml" ContentType="application/vnd.openxmlformats-officedocument.drawingml.chart+xml"/>
  <Override PartName="/ppt/notesSlides/notesSlide31.xml" ContentType="application/vnd.openxmlformats-officedocument.presentationml.notesSlide+xml"/>
  <Override PartName="/ppt/charts/chart10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75"/>
  </p:notesMasterIdLst>
  <p:handoutMasterIdLst>
    <p:handoutMasterId r:id="rId76"/>
  </p:handoutMasterIdLst>
  <p:sldIdLst>
    <p:sldId id="303" r:id="rId7"/>
    <p:sldId id="707" r:id="rId8"/>
    <p:sldId id="693" r:id="rId9"/>
    <p:sldId id="694" r:id="rId10"/>
    <p:sldId id="697" r:id="rId11"/>
    <p:sldId id="698" r:id="rId12"/>
    <p:sldId id="699" r:id="rId13"/>
    <p:sldId id="700" r:id="rId14"/>
    <p:sldId id="701" r:id="rId15"/>
    <p:sldId id="702" r:id="rId16"/>
    <p:sldId id="705" r:id="rId17"/>
    <p:sldId id="706" r:id="rId18"/>
    <p:sldId id="708" r:id="rId19"/>
    <p:sldId id="626" r:id="rId20"/>
    <p:sldId id="627" r:id="rId21"/>
    <p:sldId id="628" r:id="rId22"/>
    <p:sldId id="710" r:id="rId23"/>
    <p:sldId id="713" r:id="rId24"/>
    <p:sldId id="630" r:id="rId25"/>
    <p:sldId id="631" r:id="rId26"/>
    <p:sldId id="632" r:id="rId27"/>
    <p:sldId id="633" r:id="rId28"/>
    <p:sldId id="634" r:id="rId29"/>
    <p:sldId id="714" r:id="rId30"/>
    <p:sldId id="570" r:id="rId31"/>
    <p:sldId id="571" r:id="rId32"/>
    <p:sldId id="572" r:id="rId33"/>
    <p:sldId id="573" r:id="rId34"/>
    <p:sldId id="574" r:id="rId35"/>
    <p:sldId id="688" r:id="rId36"/>
    <p:sldId id="689" r:id="rId37"/>
    <p:sldId id="715" r:id="rId38"/>
    <p:sldId id="579" r:id="rId39"/>
    <p:sldId id="580" r:id="rId40"/>
    <p:sldId id="581" r:id="rId41"/>
    <p:sldId id="582" r:id="rId42"/>
    <p:sldId id="583" r:id="rId43"/>
    <p:sldId id="584" r:id="rId44"/>
    <p:sldId id="585" r:id="rId45"/>
    <p:sldId id="586" r:id="rId46"/>
    <p:sldId id="587" r:id="rId47"/>
    <p:sldId id="588" r:id="rId48"/>
    <p:sldId id="589" r:id="rId49"/>
    <p:sldId id="590" r:id="rId50"/>
    <p:sldId id="591" r:id="rId51"/>
    <p:sldId id="592" r:id="rId52"/>
    <p:sldId id="593" r:id="rId53"/>
    <p:sldId id="594" r:id="rId54"/>
    <p:sldId id="595" r:id="rId55"/>
    <p:sldId id="596" r:id="rId56"/>
    <p:sldId id="597" r:id="rId57"/>
    <p:sldId id="598" r:id="rId58"/>
    <p:sldId id="599" r:id="rId59"/>
    <p:sldId id="600" r:id="rId60"/>
    <p:sldId id="601" r:id="rId61"/>
    <p:sldId id="602" r:id="rId62"/>
    <p:sldId id="603" r:id="rId63"/>
    <p:sldId id="604" r:id="rId64"/>
    <p:sldId id="605" r:id="rId65"/>
    <p:sldId id="606" r:id="rId66"/>
    <p:sldId id="615" r:id="rId67"/>
    <p:sldId id="616" r:id="rId68"/>
    <p:sldId id="617" r:id="rId69"/>
    <p:sldId id="618" r:id="rId70"/>
    <p:sldId id="619" r:id="rId71"/>
    <p:sldId id="620" r:id="rId72"/>
    <p:sldId id="716" r:id="rId73"/>
    <p:sldId id="712" r:id="rId74"/>
  </p:sldIdLst>
  <p:sldSz cx="9144000" cy="6858000" type="screen4x3"/>
  <p:notesSz cx="67945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6AAC5"/>
    <a:srgbClr val="E3F4F9"/>
    <a:srgbClr val="BAE4F0"/>
    <a:srgbClr val="FFFFFF"/>
    <a:srgbClr val="0099CC"/>
    <a:srgbClr val="A6BFDE"/>
    <a:srgbClr val="CCECFF"/>
    <a:srgbClr val="0000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8579" autoAdjust="0"/>
  </p:normalViewPr>
  <p:slideViewPr>
    <p:cSldViewPr>
      <p:cViewPr varScale="1">
        <p:scale>
          <a:sx n="90" d="100"/>
          <a:sy n="90" d="100"/>
        </p:scale>
        <p:origin x="14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604"/>
    </p:cViewPr>
  </p:sorterViewPr>
  <p:notesViewPr>
    <p:cSldViewPr>
      <p:cViewPr varScale="1">
        <p:scale>
          <a:sx n="83" d="100"/>
          <a:sy n="83" d="100"/>
        </p:scale>
        <p:origin x="-1770" y="-90"/>
      </p:cViewPr>
      <p:guideLst>
        <p:guide orient="horz" pos="3124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63" Type="http://schemas.openxmlformats.org/officeDocument/2006/relationships/slide" Target="slides/slide57.xml"/><Relationship Id="rId68" Type="http://schemas.openxmlformats.org/officeDocument/2006/relationships/slide" Target="slides/slide62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66" Type="http://schemas.openxmlformats.org/officeDocument/2006/relationships/slide" Target="slides/slide60.xml"/><Relationship Id="rId74" Type="http://schemas.openxmlformats.org/officeDocument/2006/relationships/slide" Target="slides/slide68.xml"/><Relationship Id="rId79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5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73" Type="http://schemas.openxmlformats.org/officeDocument/2006/relationships/slide" Target="slides/slide67.xml"/><Relationship Id="rId78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slide" Target="slides/slide58.xml"/><Relationship Id="rId69" Type="http://schemas.openxmlformats.org/officeDocument/2006/relationships/slide" Target="slides/slide63.xml"/><Relationship Id="rId77" Type="http://schemas.openxmlformats.org/officeDocument/2006/relationships/presProps" Target="presProp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80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slide" Target="slides/slide6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slide" Target="slides/slide64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/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1</c:v>
                </c:pt>
                <c:pt idx="1">
                  <c:v>1.5384615384615401</c:v>
                </c:pt>
                <c:pt idx="2">
                  <c:v>1.875</c:v>
                </c:pt>
                <c:pt idx="3">
                  <c:v>2.1052631578947372</c:v>
                </c:pt>
                <c:pt idx="4">
                  <c:v>2.2727272727272836</c:v>
                </c:pt>
                <c:pt idx="5">
                  <c:v>2.4000000000000004</c:v>
                </c:pt>
                <c:pt idx="6">
                  <c:v>2.5</c:v>
                </c:pt>
                <c:pt idx="7">
                  <c:v>2.580645161290323</c:v>
                </c:pt>
                <c:pt idx="8">
                  <c:v>2.6470588235294117</c:v>
                </c:pt>
                <c:pt idx="9">
                  <c:v>2.7027027027027097</c:v>
                </c:pt>
                <c:pt idx="10">
                  <c:v>2.75</c:v>
                </c:pt>
                <c:pt idx="11">
                  <c:v>2.7906976744186047</c:v>
                </c:pt>
                <c:pt idx="12">
                  <c:v>2.8260869565217388</c:v>
                </c:pt>
                <c:pt idx="13">
                  <c:v>2.8571428571428572</c:v>
                </c:pt>
                <c:pt idx="14">
                  <c:v>2.8846153846153837</c:v>
                </c:pt>
                <c:pt idx="15">
                  <c:v>2.9090909090909087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7A6-4B26-A28A-F6A8E26C8B1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/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7A6-4B26-A28A-F6A8E26C8B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3278208"/>
        <c:axId val="93280128"/>
      </c:lineChart>
      <c:catAx>
        <c:axId val="932782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GB" b="0"/>
                  <a:t>#cores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93280128"/>
        <c:crosses val="autoZero"/>
        <c:auto val="1"/>
        <c:lblAlgn val="ctr"/>
        <c:lblOffset val="100"/>
        <c:noMultiLvlLbl val="0"/>
      </c:catAx>
      <c:valAx>
        <c:axId val="9328012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GB" b="0"/>
                  <a:t>Speedup</a:t>
                </a:r>
              </a:p>
            </c:rich>
          </c:tx>
          <c:overlay val="0"/>
        </c:title>
        <c:numFmt formatCode="#,##0.0" sourceLinked="0"/>
        <c:majorTickMark val="out"/>
        <c:minorTickMark val="none"/>
        <c:tickLblPos val="nextTo"/>
        <c:crossAx val="93278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Parsec Native</c:v>
                </c:pt>
              </c:strCache>
            </c:strRef>
          </c:tx>
          <c:xVal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</c:numCache>
            </c:numRef>
          </c:xVal>
          <c:yVal>
            <c:numRef>
              <c:f>Sheet1!$B$2:$B$5</c:f>
              <c:numCache>
                <c:formatCode>General</c:formatCode>
                <c:ptCount val="4"/>
                <c:pt idx="0">
                  <c:v>1.9932959928645562</c:v>
                </c:pt>
                <c:pt idx="1">
                  <c:v>1.2771530581584158</c:v>
                </c:pt>
                <c:pt idx="2">
                  <c:v>0.96992285152211632</c:v>
                </c:pt>
                <c:pt idx="3">
                  <c:v>0.87235596302329099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979-49E9-91C9-509AE8DDBEC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Calico</c:v>
                </c:pt>
              </c:strCache>
            </c:strRef>
          </c:tx>
          <c:xVal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</c:numCache>
            </c:numRef>
          </c:xVal>
          <c:yVal>
            <c:numRef>
              <c:f>Sheet1!$C$2:$C$5</c:f>
              <c:numCache>
                <c:formatCode>General</c:formatCode>
                <c:ptCount val="4"/>
                <c:pt idx="0">
                  <c:v>2.3462374447455252</c:v>
                </c:pt>
                <c:pt idx="1">
                  <c:v>1.0920994268580382</c:v>
                </c:pt>
                <c:pt idx="2">
                  <c:v>0.58905978584518315</c:v>
                </c:pt>
                <c:pt idx="3">
                  <c:v>0.43847977373263869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979-49E9-91C9-509AE8DDBE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1006464"/>
        <c:axId val="131008384"/>
      </c:scatterChart>
      <c:valAx>
        <c:axId val="131006464"/>
        <c:scaling>
          <c:orientation val="minMax"/>
          <c:max val="8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dirty="0"/>
                  <a:t>Number</a:t>
                </a:r>
                <a:r>
                  <a:rPr lang="en-GB" baseline="0" dirty="0"/>
                  <a:t> of Cores</a:t>
                </a:r>
                <a:endParaRPr lang="en-GB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31008384"/>
        <c:crosses val="autoZero"/>
        <c:crossBetween val="midCat"/>
      </c:valAx>
      <c:valAx>
        <c:axId val="1310083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2400" b="0" i="0" baseline="0" dirty="0">
                    <a:effectLst/>
                  </a:rPr>
                  <a:t>Wall-clock execution time</a:t>
                </a:r>
              </a:p>
              <a:p>
                <a:pPr>
                  <a:defRPr/>
                </a:pPr>
                <a:r>
                  <a:rPr lang="en-GB" b="0" baseline="0" dirty="0"/>
                  <a:t>(normalised to sequential)</a:t>
                </a:r>
                <a:endParaRPr lang="en-GB" b="0" dirty="0"/>
              </a:p>
            </c:rich>
          </c:tx>
          <c:layout>
            <c:manualLayout>
              <c:xMode val="edge"/>
              <c:yMode val="edge"/>
              <c:x val="4.9449334289959476E-3"/>
              <c:y val="0.1290913174867904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3100646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7689265055699941"/>
          <c:y val="0.35427728436697464"/>
          <c:w val="0.21321748258500872"/>
          <c:h val="0.162578500900315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Sheet1!$B$10</c:f>
              <c:strCache>
                <c:ptCount val="1"/>
                <c:pt idx="0">
                  <c:v>Ideal speed-up</c:v>
                </c:pt>
              </c:strCache>
            </c:strRef>
          </c:tx>
          <c:spPr>
            <a:ln w="76200"/>
          </c:spPr>
          <c:marker>
            <c:symbol val="none"/>
          </c:marker>
          <c:cat>
            <c:numRef>
              <c:f>Sheet1!$A$11:$A$26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Sheet1!$B$11:$B$26</c:f>
              <c:numCache>
                <c:formatCode>General</c:formatCode>
                <c:ptCount val="16"/>
                <c:pt idx="0">
                  <c:v>1</c:v>
                </c:pt>
                <c:pt idx="1">
                  <c:v>1.0526315789473684</c:v>
                </c:pt>
                <c:pt idx="2">
                  <c:v>1.0714285714285721</c:v>
                </c:pt>
                <c:pt idx="3">
                  <c:v>1.0810810810810809</c:v>
                </c:pt>
                <c:pt idx="4">
                  <c:v>1.0869565217391339</c:v>
                </c:pt>
                <c:pt idx="5">
                  <c:v>1.0909090909090873</c:v>
                </c:pt>
                <c:pt idx="6">
                  <c:v>1.09375</c:v>
                </c:pt>
                <c:pt idx="7">
                  <c:v>1.0958904109589038</c:v>
                </c:pt>
                <c:pt idx="8">
                  <c:v>1.0975609756097562</c:v>
                </c:pt>
                <c:pt idx="9">
                  <c:v>1.0989010989010988</c:v>
                </c:pt>
                <c:pt idx="10">
                  <c:v>1.1000000000000001</c:v>
                </c:pt>
                <c:pt idx="11">
                  <c:v>1.1009174311926642</c:v>
                </c:pt>
                <c:pt idx="12">
                  <c:v>1.1016949152542332</c:v>
                </c:pt>
                <c:pt idx="13">
                  <c:v>1.1023622047244095</c:v>
                </c:pt>
                <c:pt idx="14">
                  <c:v>1.1029411764705881</c:v>
                </c:pt>
                <c:pt idx="15">
                  <c:v>1.103448275862069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AD3-448B-86BC-7CCFBC9B005D}"/>
            </c:ext>
          </c:extLst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marker>
            <c:symbol val="none"/>
          </c:marker>
          <c:cat>
            <c:numRef>
              <c:f>Sheet1!$A$11:$A$26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AD3-448B-86BC-7CCFBC9B005D}"/>
            </c:ext>
          </c:extLst>
        </c:ser>
        <c:ser>
          <c:idx val="2"/>
          <c:order val="2"/>
          <c:tx>
            <c:strRef>
              <c:f>Sheet1!$C$10</c:f>
              <c:strCache>
                <c:ptCount val="1"/>
                <c:pt idx="0">
                  <c:v>Limit</c:v>
                </c:pt>
              </c:strCache>
            </c:strRef>
          </c:tx>
          <c:spPr>
            <a:ln w="762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Sheet1!$A$11:$A$26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Sheet1!$C$11:$C$26</c:f>
              <c:numCache>
                <c:formatCode>General</c:formatCode>
                <c:ptCount val="16"/>
                <c:pt idx="0">
                  <c:v>1.111111111111112</c:v>
                </c:pt>
                <c:pt idx="1">
                  <c:v>1.111111111111112</c:v>
                </c:pt>
                <c:pt idx="2">
                  <c:v>1.111111111111112</c:v>
                </c:pt>
                <c:pt idx="3">
                  <c:v>1.111111111111112</c:v>
                </c:pt>
                <c:pt idx="4">
                  <c:v>1.111111111111112</c:v>
                </c:pt>
                <c:pt idx="5">
                  <c:v>1.111111111111112</c:v>
                </c:pt>
                <c:pt idx="6">
                  <c:v>1.111111111111112</c:v>
                </c:pt>
                <c:pt idx="7">
                  <c:v>1.111111111111112</c:v>
                </c:pt>
                <c:pt idx="8">
                  <c:v>1.111111111111112</c:v>
                </c:pt>
                <c:pt idx="9">
                  <c:v>1.111111111111112</c:v>
                </c:pt>
                <c:pt idx="10">
                  <c:v>1.111111111111112</c:v>
                </c:pt>
                <c:pt idx="11">
                  <c:v>1.111111111111112</c:v>
                </c:pt>
                <c:pt idx="12">
                  <c:v>1.111111111111112</c:v>
                </c:pt>
                <c:pt idx="13">
                  <c:v>1.111111111111112</c:v>
                </c:pt>
                <c:pt idx="14">
                  <c:v>1.111111111111112</c:v>
                </c:pt>
                <c:pt idx="15">
                  <c:v>1.111111111111112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AD3-448B-86BC-7CCFBC9B00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6041216"/>
        <c:axId val="96047488"/>
      </c:lineChart>
      <c:catAx>
        <c:axId val="960412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GB" b="0"/>
                  <a:t>#cores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96047488"/>
        <c:crosses val="autoZero"/>
        <c:auto val="1"/>
        <c:lblAlgn val="ctr"/>
        <c:lblOffset val="100"/>
        <c:noMultiLvlLbl val="0"/>
      </c:catAx>
      <c:valAx>
        <c:axId val="960474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GB" b="0"/>
                  <a:t>Speedup</a:t>
                </a:r>
              </a:p>
            </c:rich>
          </c:tx>
          <c:overlay val="0"/>
        </c:title>
        <c:numFmt formatCode="#,##0.00" sourceLinked="0"/>
        <c:majorTickMark val="out"/>
        <c:minorTickMark val="none"/>
        <c:tickLblPos val="nextTo"/>
        <c:crossAx val="96041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Sheet1!$B$10</c:f>
              <c:strCache>
                <c:ptCount val="1"/>
                <c:pt idx="0">
                  <c:v>Ideal speed-up</c:v>
                </c:pt>
              </c:strCache>
            </c:strRef>
          </c:tx>
          <c:spPr>
            <a:ln w="76200"/>
          </c:spPr>
          <c:marker>
            <c:symbol val="none"/>
          </c:marker>
          <c:cat>
            <c:numRef>
              <c:f>Sheet1!$A$11:$A$138</c:f>
              <c:numCache>
                <c:formatCode>General</c:formatCode>
                <c:ptCount val="1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</c:numCache>
            </c:numRef>
          </c:cat>
          <c:val>
            <c:numRef>
              <c:f>Sheet1!$B$11:$B$138</c:f>
              <c:numCache>
                <c:formatCode>General</c:formatCode>
                <c:ptCount val="128"/>
                <c:pt idx="0">
                  <c:v>1</c:v>
                </c:pt>
                <c:pt idx="1">
                  <c:v>1.9607843137254899</c:v>
                </c:pt>
                <c:pt idx="2">
                  <c:v>2.8846153846153837</c:v>
                </c:pt>
                <c:pt idx="3">
                  <c:v>3.7735849056603845</c:v>
                </c:pt>
                <c:pt idx="4">
                  <c:v>4.6296296296296324</c:v>
                </c:pt>
                <c:pt idx="5">
                  <c:v>5.4545454545454417</c:v>
                </c:pt>
                <c:pt idx="6">
                  <c:v>6.25</c:v>
                </c:pt>
                <c:pt idx="7">
                  <c:v>7.0175438596491215</c:v>
                </c:pt>
                <c:pt idx="8">
                  <c:v>7.7586206896551824</c:v>
                </c:pt>
                <c:pt idx="9">
                  <c:v>8.4745762711864661</c:v>
                </c:pt>
                <c:pt idx="10">
                  <c:v>9.1666666666666767</c:v>
                </c:pt>
                <c:pt idx="11">
                  <c:v>9.8360655737704903</c:v>
                </c:pt>
                <c:pt idx="12">
                  <c:v>10.483870967741934</c:v>
                </c:pt>
                <c:pt idx="13">
                  <c:v>11.111111111111072</c:v>
                </c:pt>
                <c:pt idx="14">
                  <c:v>11.71875</c:v>
                </c:pt>
                <c:pt idx="15">
                  <c:v>12.307692307692324</c:v>
                </c:pt>
                <c:pt idx="16">
                  <c:v>12.878787878787913</c:v>
                </c:pt>
                <c:pt idx="17">
                  <c:v>13.432835820895521</c:v>
                </c:pt>
                <c:pt idx="18">
                  <c:v>13.970588235294137</c:v>
                </c:pt>
                <c:pt idx="19">
                  <c:v>14.492753623188404</c:v>
                </c:pt>
                <c:pt idx="20">
                  <c:v>15.000000000000002</c:v>
                </c:pt>
                <c:pt idx="21">
                  <c:v>15.492957746478867</c:v>
                </c:pt>
                <c:pt idx="22">
                  <c:v>15.972222222222245</c:v>
                </c:pt>
                <c:pt idx="23">
                  <c:v>16.438356164383556</c:v>
                </c:pt>
                <c:pt idx="24">
                  <c:v>16.891891891891891</c:v>
                </c:pt>
                <c:pt idx="25">
                  <c:v>17.333333333333247</c:v>
                </c:pt>
                <c:pt idx="26">
                  <c:v>17.763157894736789</c:v>
                </c:pt>
                <c:pt idx="27">
                  <c:v>18.18181818181824</c:v>
                </c:pt>
                <c:pt idx="28">
                  <c:v>18.589743589743485</c:v>
                </c:pt>
                <c:pt idx="29">
                  <c:v>18.987341772151822</c:v>
                </c:pt>
                <c:pt idx="30">
                  <c:v>19.374999999999996</c:v>
                </c:pt>
                <c:pt idx="31">
                  <c:v>19.753086419753078</c:v>
                </c:pt>
                <c:pt idx="32">
                  <c:v>20.121951219512248</c:v>
                </c:pt>
                <c:pt idx="33">
                  <c:v>20.481927710843362</c:v>
                </c:pt>
                <c:pt idx="34">
                  <c:v>20.833333333333247</c:v>
                </c:pt>
                <c:pt idx="35">
                  <c:v>21.176470588235286</c:v>
                </c:pt>
                <c:pt idx="36">
                  <c:v>21.511627906976727</c:v>
                </c:pt>
                <c:pt idx="37">
                  <c:v>21.83908045977013</c:v>
                </c:pt>
                <c:pt idx="38">
                  <c:v>22.159090909090931</c:v>
                </c:pt>
                <c:pt idx="39">
                  <c:v>22.471910112359545</c:v>
                </c:pt>
                <c:pt idx="40">
                  <c:v>22.777777777777729</c:v>
                </c:pt>
                <c:pt idx="41">
                  <c:v>23.076923076923009</c:v>
                </c:pt>
                <c:pt idx="42">
                  <c:v>23.369565217391287</c:v>
                </c:pt>
                <c:pt idx="43">
                  <c:v>23.655913978494631</c:v>
                </c:pt>
                <c:pt idx="44">
                  <c:v>23.93617021276588</c:v>
                </c:pt>
                <c:pt idx="45">
                  <c:v>24.210526315789462</c:v>
                </c:pt>
                <c:pt idx="46">
                  <c:v>24.479166666666657</c:v>
                </c:pt>
                <c:pt idx="47">
                  <c:v>24.742268041237089</c:v>
                </c:pt>
                <c:pt idx="48">
                  <c:v>24.999999999999986</c:v>
                </c:pt>
                <c:pt idx="49">
                  <c:v>25.25252525252515</c:v>
                </c:pt>
                <c:pt idx="50">
                  <c:v>25.499999999999989</c:v>
                </c:pt>
                <c:pt idx="51">
                  <c:v>25.74257425742567</c:v>
                </c:pt>
                <c:pt idx="52">
                  <c:v>25.980392156862681</c:v>
                </c:pt>
                <c:pt idx="53">
                  <c:v>26.213592233009646</c:v>
                </c:pt>
                <c:pt idx="54">
                  <c:v>26.442307692307619</c:v>
                </c:pt>
                <c:pt idx="55">
                  <c:v>26.666666666666654</c:v>
                </c:pt>
                <c:pt idx="56">
                  <c:v>26.886792452830129</c:v>
                </c:pt>
                <c:pt idx="57">
                  <c:v>27.102803738317746</c:v>
                </c:pt>
                <c:pt idx="58">
                  <c:v>27.314814814814884</c:v>
                </c:pt>
                <c:pt idx="59">
                  <c:v>27.522935779816535</c:v>
                </c:pt>
                <c:pt idx="60">
                  <c:v>27.72727272727273</c:v>
                </c:pt>
                <c:pt idx="61">
                  <c:v>27.927927927927886</c:v>
                </c:pt>
                <c:pt idx="62">
                  <c:v>28.124999999999993</c:v>
                </c:pt>
                <c:pt idx="63">
                  <c:v>28.318584070796447</c:v>
                </c:pt>
                <c:pt idx="64">
                  <c:v>28.508771929824547</c:v>
                </c:pt>
                <c:pt idx="65">
                  <c:v>28.695652173913029</c:v>
                </c:pt>
                <c:pt idx="66">
                  <c:v>28.879310344827577</c:v>
                </c:pt>
                <c:pt idx="67">
                  <c:v>29.059829059829042</c:v>
                </c:pt>
                <c:pt idx="68">
                  <c:v>29.237288135593204</c:v>
                </c:pt>
                <c:pt idx="69">
                  <c:v>29.411764705882337</c:v>
                </c:pt>
                <c:pt idx="70">
                  <c:v>29.583333333333194</c:v>
                </c:pt>
                <c:pt idx="71">
                  <c:v>29.75206611570249</c:v>
                </c:pt>
                <c:pt idx="72">
                  <c:v>29.918032786885178</c:v>
                </c:pt>
                <c:pt idx="73">
                  <c:v>30.081300813008109</c:v>
                </c:pt>
                <c:pt idx="74">
                  <c:v>30.241935483870954</c:v>
                </c:pt>
                <c:pt idx="75">
                  <c:v>30.399999999999981</c:v>
                </c:pt>
                <c:pt idx="76">
                  <c:v>30.555555555555539</c:v>
                </c:pt>
                <c:pt idx="77">
                  <c:v>30.708661417322819</c:v>
                </c:pt>
                <c:pt idx="78">
                  <c:v>30.859374999999993</c:v>
                </c:pt>
                <c:pt idx="79">
                  <c:v>31.007751937984491</c:v>
                </c:pt>
                <c:pt idx="80">
                  <c:v>31.153846153846189</c:v>
                </c:pt>
                <c:pt idx="81">
                  <c:v>31.297709923664087</c:v>
                </c:pt>
                <c:pt idx="82">
                  <c:v>31.43939393939387</c:v>
                </c:pt>
                <c:pt idx="83">
                  <c:v>31.578947368421026</c:v>
                </c:pt>
                <c:pt idx="84">
                  <c:v>31.716417910447742</c:v>
                </c:pt>
                <c:pt idx="85">
                  <c:v>31.851851851851894</c:v>
                </c:pt>
                <c:pt idx="86">
                  <c:v>31.985294117647026</c:v>
                </c:pt>
                <c:pt idx="87">
                  <c:v>32.11678832116786</c:v>
                </c:pt>
                <c:pt idx="88">
                  <c:v>32.246376811594182</c:v>
                </c:pt>
                <c:pt idx="89">
                  <c:v>32.37410071942444</c:v>
                </c:pt>
                <c:pt idx="90">
                  <c:v>32.5</c:v>
                </c:pt>
                <c:pt idx="91">
                  <c:v>32.624113475177289</c:v>
                </c:pt>
                <c:pt idx="92">
                  <c:v>32.746478873239404</c:v>
                </c:pt>
                <c:pt idx="93">
                  <c:v>32.867132867132852</c:v>
                </c:pt>
                <c:pt idx="94">
                  <c:v>32.986111111111093</c:v>
                </c:pt>
                <c:pt idx="95">
                  <c:v>33.103448275861993</c:v>
                </c:pt>
                <c:pt idx="96">
                  <c:v>33.219178082191888</c:v>
                </c:pt>
                <c:pt idx="97">
                  <c:v>33.333333333333314</c:v>
                </c:pt>
                <c:pt idx="98">
                  <c:v>33.445945945946008</c:v>
                </c:pt>
                <c:pt idx="99">
                  <c:v>33.557046979865746</c:v>
                </c:pt>
                <c:pt idx="100">
                  <c:v>33.666666666666472</c:v>
                </c:pt>
                <c:pt idx="101">
                  <c:v>33.774834437085993</c:v>
                </c:pt>
                <c:pt idx="102">
                  <c:v>33.881578947368396</c:v>
                </c:pt>
                <c:pt idx="103">
                  <c:v>33.986928104575163</c:v>
                </c:pt>
                <c:pt idx="104">
                  <c:v>34.090909090909165</c:v>
                </c:pt>
                <c:pt idx="105">
                  <c:v>34.193548387096762</c:v>
                </c:pt>
                <c:pt idx="106">
                  <c:v>34.294871794871909</c:v>
                </c:pt>
                <c:pt idx="107">
                  <c:v>34.394904458598553</c:v>
                </c:pt>
                <c:pt idx="108">
                  <c:v>34.493670886076011</c:v>
                </c:pt>
                <c:pt idx="109">
                  <c:v>34.591194968553438</c:v>
                </c:pt>
                <c:pt idx="110">
                  <c:v>34.687499999999979</c:v>
                </c:pt>
                <c:pt idx="111">
                  <c:v>34.782608695652144</c:v>
                </c:pt>
                <c:pt idx="112">
                  <c:v>34.876543209876495</c:v>
                </c:pt>
                <c:pt idx="113">
                  <c:v>34.969325153374214</c:v>
                </c:pt>
                <c:pt idx="114">
                  <c:v>35.060975609756078</c:v>
                </c:pt>
                <c:pt idx="115">
                  <c:v>35.151515151515135</c:v>
                </c:pt>
                <c:pt idx="116">
                  <c:v>35.240963855421654</c:v>
                </c:pt>
                <c:pt idx="117">
                  <c:v>35.329341317365248</c:v>
                </c:pt>
                <c:pt idx="118">
                  <c:v>35.41666666666638</c:v>
                </c:pt>
                <c:pt idx="119">
                  <c:v>35.502958579881636</c:v>
                </c:pt>
                <c:pt idx="120">
                  <c:v>35.588235294117631</c:v>
                </c:pt>
                <c:pt idx="121">
                  <c:v>35.672514619883017</c:v>
                </c:pt>
                <c:pt idx="122">
                  <c:v>35.755813953488349</c:v>
                </c:pt>
                <c:pt idx="123">
                  <c:v>35.838150289017314</c:v>
                </c:pt>
                <c:pt idx="124">
                  <c:v>35.919540229885037</c:v>
                </c:pt>
                <c:pt idx="125">
                  <c:v>36</c:v>
                </c:pt>
                <c:pt idx="126">
                  <c:v>36.079545454545425</c:v>
                </c:pt>
                <c:pt idx="127">
                  <c:v>36.15819209039546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E96-417B-A2E2-14A4D18C45BA}"/>
            </c:ext>
          </c:extLst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marker>
            <c:symbol val="none"/>
          </c:marker>
          <c:cat>
            <c:numRef>
              <c:f>Sheet1!$A$11:$A$138</c:f>
              <c:numCache>
                <c:formatCode>General</c:formatCode>
                <c:ptCount val="1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E96-417B-A2E2-14A4D18C45BA}"/>
            </c:ext>
          </c:extLst>
        </c:ser>
        <c:ser>
          <c:idx val="2"/>
          <c:order val="2"/>
          <c:tx>
            <c:strRef>
              <c:f>Sheet1!$C$10</c:f>
              <c:strCache>
                <c:ptCount val="1"/>
                <c:pt idx="0">
                  <c:v>Limit</c:v>
                </c:pt>
              </c:strCache>
            </c:strRef>
          </c:tx>
          <c:spPr>
            <a:ln w="762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Sheet1!$A$11:$A$138</c:f>
              <c:numCache>
                <c:formatCode>General</c:formatCode>
                <c:ptCount val="1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</c:numCache>
            </c:numRef>
          </c:cat>
          <c:val>
            <c:numRef>
              <c:f>Sheet1!$C$11:$C$138</c:f>
              <c:numCache>
                <c:formatCode>General</c:formatCode>
                <c:ptCount val="128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50</c:v>
                </c:pt>
                <c:pt idx="15">
                  <c:v>50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  <c:pt idx="19">
                  <c:v>50</c:v>
                </c:pt>
                <c:pt idx="20">
                  <c:v>50</c:v>
                </c:pt>
                <c:pt idx="21">
                  <c:v>50</c:v>
                </c:pt>
                <c:pt idx="22">
                  <c:v>50</c:v>
                </c:pt>
                <c:pt idx="23">
                  <c:v>50</c:v>
                </c:pt>
                <c:pt idx="24">
                  <c:v>50</c:v>
                </c:pt>
                <c:pt idx="25">
                  <c:v>50</c:v>
                </c:pt>
                <c:pt idx="26">
                  <c:v>50</c:v>
                </c:pt>
                <c:pt idx="27">
                  <c:v>50</c:v>
                </c:pt>
                <c:pt idx="28">
                  <c:v>50</c:v>
                </c:pt>
                <c:pt idx="29">
                  <c:v>50</c:v>
                </c:pt>
                <c:pt idx="30">
                  <c:v>50</c:v>
                </c:pt>
                <c:pt idx="31">
                  <c:v>50</c:v>
                </c:pt>
                <c:pt idx="32">
                  <c:v>50</c:v>
                </c:pt>
                <c:pt idx="33">
                  <c:v>50</c:v>
                </c:pt>
                <c:pt idx="34">
                  <c:v>50</c:v>
                </c:pt>
                <c:pt idx="35">
                  <c:v>50</c:v>
                </c:pt>
                <c:pt idx="36">
                  <c:v>50</c:v>
                </c:pt>
                <c:pt idx="37">
                  <c:v>50</c:v>
                </c:pt>
                <c:pt idx="38">
                  <c:v>50</c:v>
                </c:pt>
                <c:pt idx="39">
                  <c:v>50</c:v>
                </c:pt>
                <c:pt idx="40">
                  <c:v>50</c:v>
                </c:pt>
                <c:pt idx="41">
                  <c:v>50</c:v>
                </c:pt>
                <c:pt idx="42">
                  <c:v>50</c:v>
                </c:pt>
                <c:pt idx="43">
                  <c:v>50</c:v>
                </c:pt>
                <c:pt idx="44">
                  <c:v>50</c:v>
                </c:pt>
                <c:pt idx="45">
                  <c:v>50</c:v>
                </c:pt>
                <c:pt idx="46">
                  <c:v>50</c:v>
                </c:pt>
                <c:pt idx="47">
                  <c:v>50</c:v>
                </c:pt>
                <c:pt idx="48">
                  <c:v>50</c:v>
                </c:pt>
                <c:pt idx="49">
                  <c:v>50</c:v>
                </c:pt>
                <c:pt idx="50">
                  <c:v>50</c:v>
                </c:pt>
                <c:pt idx="51">
                  <c:v>50</c:v>
                </c:pt>
                <c:pt idx="52">
                  <c:v>50</c:v>
                </c:pt>
                <c:pt idx="53">
                  <c:v>50</c:v>
                </c:pt>
                <c:pt idx="54">
                  <c:v>50</c:v>
                </c:pt>
                <c:pt idx="55">
                  <c:v>50</c:v>
                </c:pt>
                <c:pt idx="56">
                  <c:v>50</c:v>
                </c:pt>
                <c:pt idx="57">
                  <c:v>50</c:v>
                </c:pt>
                <c:pt idx="58">
                  <c:v>50</c:v>
                </c:pt>
                <c:pt idx="59">
                  <c:v>50</c:v>
                </c:pt>
                <c:pt idx="60">
                  <c:v>50</c:v>
                </c:pt>
                <c:pt idx="61">
                  <c:v>50</c:v>
                </c:pt>
                <c:pt idx="62">
                  <c:v>50</c:v>
                </c:pt>
                <c:pt idx="63">
                  <c:v>50</c:v>
                </c:pt>
                <c:pt idx="64">
                  <c:v>50</c:v>
                </c:pt>
                <c:pt idx="65">
                  <c:v>50</c:v>
                </c:pt>
                <c:pt idx="66">
                  <c:v>50</c:v>
                </c:pt>
                <c:pt idx="67">
                  <c:v>50</c:v>
                </c:pt>
                <c:pt idx="68">
                  <c:v>50</c:v>
                </c:pt>
                <c:pt idx="69">
                  <c:v>50</c:v>
                </c:pt>
                <c:pt idx="70">
                  <c:v>50</c:v>
                </c:pt>
                <c:pt idx="71">
                  <c:v>50</c:v>
                </c:pt>
                <c:pt idx="72">
                  <c:v>50</c:v>
                </c:pt>
                <c:pt idx="73">
                  <c:v>50</c:v>
                </c:pt>
                <c:pt idx="74">
                  <c:v>50</c:v>
                </c:pt>
                <c:pt idx="75">
                  <c:v>50</c:v>
                </c:pt>
                <c:pt idx="76">
                  <c:v>50</c:v>
                </c:pt>
                <c:pt idx="77">
                  <c:v>50</c:v>
                </c:pt>
                <c:pt idx="78">
                  <c:v>50</c:v>
                </c:pt>
                <c:pt idx="79">
                  <c:v>50</c:v>
                </c:pt>
                <c:pt idx="80">
                  <c:v>50</c:v>
                </c:pt>
                <c:pt idx="81">
                  <c:v>50</c:v>
                </c:pt>
                <c:pt idx="82">
                  <c:v>50</c:v>
                </c:pt>
                <c:pt idx="83">
                  <c:v>50</c:v>
                </c:pt>
                <c:pt idx="84">
                  <c:v>50</c:v>
                </c:pt>
                <c:pt idx="85">
                  <c:v>50</c:v>
                </c:pt>
                <c:pt idx="86">
                  <c:v>50</c:v>
                </c:pt>
                <c:pt idx="87">
                  <c:v>50</c:v>
                </c:pt>
                <c:pt idx="88">
                  <c:v>50</c:v>
                </c:pt>
                <c:pt idx="89">
                  <c:v>50</c:v>
                </c:pt>
                <c:pt idx="90">
                  <c:v>50</c:v>
                </c:pt>
                <c:pt idx="91">
                  <c:v>50</c:v>
                </c:pt>
                <c:pt idx="92">
                  <c:v>50</c:v>
                </c:pt>
                <c:pt idx="93">
                  <c:v>50</c:v>
                </c:pt>
                <c:pt idx="94">
                  <c:v>50</c:v>
                </c:pt>
                <c:pt idx="95">
                  <c:v>50</c:v>
                </c:pt>
                <c:pt idx="96">
                  <c:v>50</c:v>
                </c:pt>
                <c:pt idx="97">
                  <c:v>50</c:v>
                </c:pt>
                <c:pt idx="98">
                  <c:v>50</c:v>
                </c:pt>
                <c:pt idx="99">
                  <c:v>50</c:v>
                </c:pt>
                <c:pt idx="100">
                  <c:v>50</c:v>
                </c:pt>
                <c:pt idx="101">
                  <c:v>50</c:v>
                </c:pt>
                <c:pt idx="102">
                  <c:v>50</c:v>
                </c:pt>
                <c:pt idx="103">
                  <c:v>50</c:v>
                </c:pt>
                <c:pt idx="104">
                  <c:v>50</c:v>
                </c:pt>
                <c:pt idx="105">
                  <c:v>50</c:v>
                </c:pt>
                <c:pt idx="106">
                  <c:v>50</c:v>
                </c:pt>
                <c:pt idx="107">
                  <c:v>50</c:v>
                </c:pt>
                <c:pt idx="108">
                  <c:v>50</c:v>
                </c:pt>
                <c:pt idx="109">
                  <c:v>50</c:v>
                </c:pt>
                <c:pt idx="110">
                  <c:v>50</c:v>
                </c:pt>
                <c:pt idx="111">
                  <c:v>50</c:v>
                </c:pt>
                <c:pt idx="112">
                  <c:v>50</c:v>
                </c:pt>
                <c:pt idx="113">
                  <c:v>50</c:v>
                </c:pt>
                <c:pt idx="114">
                  <c:v>50</c:v>
                </c:pt>
                <c:pt idx="115">
                  <c:v>50</c:v>
                </c:pt>
                <c:pt idx="116">
                  <c:v>50</c:v>
                </c:pt>
                <c:pt idx="117">
                  <c:v>50</c:v>
                </c:pt>
                <c:pt idx="118">
                  <c:v>50</c:v>
                </c:pt>
                <c:pt idx="119">
                  <c:v>50</c:v>
                </c:pt>
                <c:pt idx="120">
                  <c:v>50</c:v>
                </c:pt>
                <c:pt idx="121">
                  <c:v>50</c:v>
                </c:pt>
                <c:pt idx="122">
                  <c:v>50</c:v>
                </c:pt>
                <c:pt idx="123">
                  <c:v>50</c:v>
                </c:pt>
                <c:pt idx="124">
                  <c:v>50</c:v>
                </c:pt>
                <c:pt idx="125">
                  <c:v>50</c:v>
                </c:pt>
                <c:pt idx="126">
                  <c:v>50</c:v>
                </c:pt>
                <c:pt idx="127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E96-417B-A2E2-14A4D18C45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6087424"/>
        <c:axId val="96101888"/>
      </c:lineChart>
      <c:catAx>
        <c:axId val="96087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b="0" dirty="0"/>
                  <a:t>#cores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96101888"/>
        <c:crosses val="autoZero"/>
        <c:auto val="1"/>
        <c:lblAlgn val="ctr"/>
        <c:lblOffset val="100"/>
        <c:noMultiLvlLbl val="0"/>
      </c:catAx>
      <c:valAx>
        <c:axId val="961018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GB" b="0"/>
                  <a:t>Speedup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96087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1/16</c:v>
                </c:pt>
                <c:pt idx="1">
                  <c:v>1/8</c:v>
                </c:pt>
                <c:pt idx="2">
                  <c:v>1/4</c:v>
                </c:pt>
                <c:pt idx="3">
                  <c:v>1/2</c:v>
                </c:pt>
                <c:pt idx="4">
                  <c:v>1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0.25</c:v>
                </c:pt>
                <c:pt idx="1">
                  <c:v>0.35355339059327384</c:v>
                </c:pt>
                <c:pt idx="2">
                  <c:v>0.5</c:v>
                </c:pt>
                <c:pt idx="3">
                  <c:v>0.70710678118654757</c:v>
                </c:pt>
                <c:pt idx="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F2-4C4F-87AD-2D0E64730C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6231424"/>
        <c:axId val="96233344"/>
      </c:lineChart>
      <c:catAx>
        <c:axId val="96231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b="0" dirty="0"/>
                  <a:t>Resources dedicated to</a:t>
                </a:r>
                <a:r>
                  <a:rPr lang="en-GB" b="0" baseline="0" dirty="0"/>
                  <a:t> core</a:t>
                </a:r>
                <a:endParaRPr lang="en-GB" b="0" dirty="0"/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6233344"/>
        <c:crosses val="autoZero"/>
        <c:auto val="1"/>
        <c:lblAlgn val="ctr"/>
        <c:lblOffset val="100"/>
        <c:noMultiLvlLbl val="0"/>
      </c:catAx>
      <c:valAx>
        <c:axId val="962333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GB" sz="1600" b="0" dirty="0"/>
                  <a:t>Core</a:t>
                </a:r>
                <a:r>
                  <a:rPr lang="en-GB" sz="1600" b="0" baseline="0" dirty="0"/>
                  <a:t> </a:t>
                </a:r>
                <a:r>
                  <a:rPr lang="en-GB" sz="1600" b="0" baseline="0" dirty="0" err="1"/>
                  <a:t>perf</a:t>
                </a:r>
                <a:r>
                  <a:rPr lang="en-GB" sz="1600" b="0" baseline="0" dirty="0"/>
                  <a:t> (relative to 1 big core</a:t>
                </a:r>
                <a:endParaRPr lang="en-GB" sz="1600" b="0" dirty="0"/>
              </a:p>
            </c:rich>
          </c:tx>
          <c:overlay val="0"/>
        </c:title>
        <c:numFmt formatCode="#,##0.0" sourceLinked="0"/>
        <c:majorTickMark val="out"/>
        <c:minorTickMark val="none"/>
        <c:tickLblPos val="nextTo"/>
        <c:crossAx val="96231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16-small</c:v>
                </c:pt>
              </c:strCache>
            </c:strRef>
          </c:tx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0.25</c:v>
                </c:pt>
                <c:pt idx="1">
                  <c:v>0.49019607843137253</c:v>
                </c:pt>
                <c:pt idx="2">
                  <c:v>0.72115384615384803</c:v>
                </c:pt>
                <c:pt idx="3">
                  <c:v>0.94339622641509591</c:v>
                </c:pt>
                <c:pt idx="4">
                  <c:v>1.1574074074074072</c:v>
                </c:pt>
                <c:pt idx="5">
                  <c:v>1.3636363636363635</c:v>
                </c:pt>
                <c:pt idx="6">
                  <c:v>1.5625</c:v>
                </c:pt>
                <c:pt idx="7">
                  <c:v>1.7543859649122864</c:v>
                </c:pt>
                <c:pt idx="8">
                  <c:v>1.9396551724137969</c:v>
                </c:pt>
                <c:pt idx="9">
                  <c:v>2.1186440677966099</c:v>
                </c:pt>
                <c:pt idx="10">
                  <c:v>2.2916666666666661</c:v>
                </c:pt>
                <c:pt idx="11">
                  <c:v>2.4590163934426177</c:v>
                </c:pt>
                <c:pt idx="12">
                  <c:v>2.620967741935496</c:v>
                </c:pt>
                <c:pt idx="13">
                  <c:v>2.7777777777777883</c:v>
                </c:pt>
                <c:pt idx="14">
                  <c:v>2.9296874999999987</c:v>
                </c:pt>
                <c:pt idx="15">
                  <c:v>3.0769230769230762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126-42B0-A134-9C0CB8CFC9A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4-medium</c:v>
                </c:pt>
              </c:strCache>
            </c:strRef>
          </c:tx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0.5</c:v>
                </c:pt>
                <c:pt idx="1">
                  <c:v>0.98039215686274317</c:v>
                </c:pt>
                <c:pt idx="2">
                  <c:v>1.4423076923076887</c:v>
                </c:pt>
                <c:pt idx="3">
                  <c:v>1.8867924528301878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126-42B0-A134-9C0CB8CFC9A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1-big</c:v>
                </c:pt>
              </c:strCache>
            </c:strRef>
          </c:tx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126-42B0-A134-9C0CB8CFC9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528704"/>
        <c:axId val="101530624"/>
      </c:lineChart>
      <c:catAx>
        <c:axId val="1015287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#Cores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01530624"/>
        <c:crosses val="autoZero"/>
        <c:auto val="1"/>
        <c:lblAlgn val="ctr"/>
        <c:lblOffset val="100"/>
        <c:noMultiLvlLbl val="0"/>
      </c:catAx>
      <c:valAx>
        <c:axId val="1015306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b="0" dirty="0" err="1"/>
                  <a:t>Perf</a:t>
                </a:r>
                <a:r>
                  <a:rPr lang="en-GB" b="0" dirty="0"/>
                  <a:t> (relative to 1 big core)</a:t>
                </a:r>
              </a:p>
            </c:rich>
          </c:tx>
          <c:overlay val="0"/>
        </c:title>
        <c:numFmt formatCode="#,##0.0" sourceLinked="0"/>
        <c:majorTickMark val="out"/>
        <c:minorTickMark val="none"/>
        <c:tickLblPos val="nextTo"/>
        <c:crossAx val="101528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16-small</c:v>
                </c:pt>
              </c:strCache>
            </c:strRef>
          </c:tx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0.25</c:v>
                </c:pt>
                <c:pt idx="1">
                  <c:v>0.4</c:v>
                </c:pt>
                <c:pt idx="2">
                  <c:v>0.5</c:v>
                </c:pt>
                <c:pt idx="3">
                  <c:v>0.57142857142857395</c:v>
                </c:pt>
                <c:pt idx="4">
                  <c:v>0.62500000000000189</c:v>
                </c:pt>
                <c:pt idx="5">
                  <c:v>0.66666666666666663</c:v>
                </c:pt>
                <c:pt idx="6">
                  <c:v>0.70000000000000062</c:v>
                </c:pt>
                <c:pt idx="7">
                  <c:v>0.72727272727272729</c:v>
                </c:pt>
                <c:pt idx="8">
                  <c:v>0.75000000000000189</c:v>
                </c:pt>
                <c:pt idx="9">
                  <c:v>0.76923076923076916</c:v>
                </c:pt>
                <c:pt idx="10">
                  <c:v>0.78571428571428559</c:v>
                </c:pt>
                <c:pt idx="11">
                  <c:v>0.8</c:v>
                </c:pt>
                <c:pt idx="12">
                  <c:v>0.8125</c:v>
                </c:pt>
                <c:pt idx="13">
                  <c:v>0.82352941176470595</c:v>
                </c:pt>
                <c:pt idx="14">
                  <c:v>0.8333333333333337</c:v>
                </c:pt>
                <c:pt idx="15">
                  <c:v>0.84210526315789691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E14-4722-A791-3E9BDE8247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4-medium</c:v>
                </c:pt>
              </c:strCache>
            </c:strRef>
          </c:tx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0.5</c:v>
                </c:pt>
                <c:pt idx="1">
                  <c:v>0.8</c:v>
                </c:pt>
                <c:pt idx="2">
                  <c:v>1</c:v>
                </c:pt>
                <c:pt idx="3">
                  <c:v>1.1428571428571441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14-4722-A791-3E9BDE8247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1-big</c:v>
                </c:pt>
              </c:strCache>
            </c:strRef>
          </c:tx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E14-4722-A791-3E9BDE8247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575296"/>
        <c:axId val="101843712"/>
      </c:lineChart>
      <c:catAx>
        <c:axId val="1015752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b="0" dirty="0"/>
                  <a:t>#Cores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01843712"/>
        <c:crosses val="autoZero"/>
        <c:auto val="1"/>
        <c:lblAlgn val="ctr"/>
        <c:lblOffset val="100"/>
        <c:noMultiLvlLbl val="0"/>
      </c:catAx>
      <c:valAx>
        <c:axId val="10184371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b="0" dirty="0" err="1"/>
                  <a:t>Perf</a:t>
                </a:r>
                <a:r>
                  <a:rPr lang="en-GB" b="0" dirty="0"/>
                  <a:t> (relative to 1 big</a:t>
                </a:r>
                <a:r>
                  <a:rPr lang="en-GB" b="0" baseline="0" dirty="0"/>
                  <a:t> core)</a:t>
                </a:r>
                <a:endParaRPr lang="en-GB" b="0" dirty="0"/>
              </a:p>
            </c:rich>
          </c:tx>
          <c:overlay val="0"/>
        </c:title>
        <c:numFmt formatCode="#,##0.0" sourceLinked="0"/>
        <c:majorTickMark val="out"/>
        <c:minorTickMark val="none"/>
        <c:tickLblPos val="nextTo"/>
        <c:crossAx val="101575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270195392242663"/>
          <c:y val="4.5810825506829397E-2"/>
          <c:w val="0.84032273743559949"/>
          <c:h val="0.723090672227234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16-small</c:v>
                </c:pt>
              </c:strCache>
            </c:strRef>
          </c:tx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0.25</c:v>
                </c:pt>
                <c:pt idx="1">
                  <c:v>0.4</c:v>
                </c:pt>
                <c:pt idx="2">
                  <c:v>0.5</c:v>
                </c:pt>
                <c:pt idx="3">
                  <c:v>0.57142857142857395</c:v>
                </c:pt>
                <c:pt idx="4">
                  <c:v>0.62500000000000189</c:v>
                </c:pt>
                <c:pt idx="5">
                  <c:v>0.66666666666666663</c:v>
                </c:pt>
                <c:pt idx="6">
                  <c:v>0.70000000000000062</c:v>
                </c:pt>
                <c:pt idx="7">
                  <c:v>0.72727272727272729</c:v>
                </c:pt>
                <c:pt idx="8">
                  <c:v>0.75000000000000189</c:v>
                </c:pt>
                <c:pt idx="9">
                  <c:v>0.76923076923076916</c:v>
                </c:pt>
                <c:pt idx="10">
                  <c:v>0.78571428571428559</c:v>
                </c:pt>
                <c:pt idx="11">
                  <c:v>0.8</c:v>
                </c:pt>
                <c:pt idx="12">
                  <c:v>0.8125</c:v>
                </c:pt>
                <c:pt idx="13">
                  <c:v>0.82352941176470595</c:v>
                </c:pt>
                <c:pt idx="14">
                  <c:v>0.8333333333333337</c:v>
                </c:pt>
                <c:pt idx="15">
                  <c:v>0.84210526315789691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86-47BF-8477-AF70F567D7D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4-medium</c:v>
                </c:pt>
              </c:strCache>
            </c:strRef>
          </c:tx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0.5</c:v>
                </c:pt>
                <c:pt idx="1">
                  <c:v>0.8</c:v>
                </c:pt>
                <c:pt idx="2">
                  <c:v>1</c:v>
                </c:pt>
                <c:pt idx="3">
                  <c:v>1.1428571428571441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B86-47BF-8477-AF70F567D7D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1-big</c:v>
                </c:pt>
              </c:strCache>
            </c:strRef>
          </c:tx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B86-47BF-8477-AF70F567D7D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1+12</c:v>
                </c:pt>
              </c:strCache>
            </c:strRef>
          </c:tx>
          <c:spPr>
            <a:ln w="38100">
              <a:solidFill>
                <a:srgbClr val="628EC4"/>
              </a:solidFill>
            </a:ln>
          </c:spPr>
          <c:marker>
            <c:spPr>
              <a:ln w="38100">
                <a:solidFill>
                  <a:srgbClr val="628EC4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0.5</c:v>
                </c:pt>
                <c:pt idx="1">
                  <c:v>0.66666666666666663</c:v>
                </c:pt>
                <c:pt idx="2">
                  <c:v>0.8</c:v>
                </c:pt>
                <c:pt idx="3">
                  <c:v>0.90909090909090906</c:v>
                </c:pt>
                <c:pt idx="4">
                  <c:v>1</c:v>
                </c:pt>
                <c:pt idx="5">
                  <c:v>1.0769230769230769</c:v>
                </c:pt>
                <c:pt idx="6">
                  <c:v>1.1428571428571441</c:v>
                </c:pt>
                <c:pt idx="7">
                  <c:v>1.2000000000000002</c:v>
                </c:pt>
                <c:pt idx="8">
                  <c:v>1.25</c:v>
                </c:pt>
                <c:pt idx="9">
                  <c:v>1.294117647058824</c:v>
                </c:pt>
                <c:pt idx="10">
                  <c:v>1.3333333333333333</c:v>
                </c:pt>
                <c:pt idx="11">
                  <c:v>1.3684210526315788</c:v>
                </c:pt>
                <c:pt idx="12">
                  <c:v>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B86-47BF-8477-AF70F567D7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972416"/>
        <c:axId val="102974976"/>
      </c:lineChart>
      <c:catAx>
        <c:axId val="102972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b="0" dirty="0"/>
                  <a:t>#Cores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02974976"/>
        <c:crosses val="autoZero"/>
        <c:auto val="1"/>
        <c:lblAlgn val="ctr"/>
        <c:lblOffset val="100"/>
        <c:noMultiLvlLbl val="0"/>
      </c:catAx>
      <c:valAx>
        <c:axId val="1029749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b="0" dirty="0" err="1"/>
                  <a:t>Perf</a:t>
                </a:r>
                <a:r>
                  <a:rPr lang="en-GB" b="0" dirty="0"/>
                  <a:t> (relative to 1 big core)</a:t>
                </a:r>
              </a:p>
            </c:rich>
          </c:tx>
          <c:layout>
            <c:manualLayout>
              <c:xMode val="edge"/>
              <c:yMode val="edge"/>
              <c:x val="1.2345679012345696E-2"/>
              <c:y val="0.1178627947263660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02972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348609901044137"/>
          <c:y val="5.1400554097404488E-2"/>
          <c:w val="0.61750071142192775"/>
          <c:h val="0.7230153190864097"/>
        </c:manualLayout>
      </c:layout>
      <c:lineChart>
        <c:grouping val="standard"/>
        <c:varyColors val="0"/>
        <c:ser>
          <c:idx val="5"/>
          <c:order val="2"/>
          <c:tx>
            <c:strRef>
              <c:f>Sheet1!$AD$65</c:f>
              <c:strCache>
                <c:ptCount val="1"/>
                <c:pt idx="0">
                  <c:v>Seq</c:v>
                </c:pt>
              </c:strCache>
            </c:strRef>
          </c:tx>
          <c:spPr>
            <a:ln w="28575">
              <a:solidFill>
                <a:schemeClr val="accent1">
                  <a:lumMod val="50000"/>
                </a:schemeClr>
              </a:solidFill>
              <a:prstDash val="dash"/>
            </a:ln>
          </c:spPr>
          <c:marker>
            <c:symbol val="none"/>
          </c:marker>
          <c:cat>
            <c:numRef>
              <c:f>Sheet1!$X$66:$X$80</c:f>
              <c:numCache>
                <c:formatCode>General</c:formatCode>
                <c:ptCount val="15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</c:numCache>
            </c:numRef>
          </c:cat>
          <c:val>
            <c:numRef>
              <c:f>Sheet1!$AD$66:$AD$80</c:f>
              <c:numCache>
                <c:formatCode>General</c:formatCode>
                <c:ptCount val="15"/>
                <c:pt idx="0">
                  <c:v>2535</c:v>
                </c:pt>
                <c:pt idx="1">
                  <c:v>5068</c:v>
                </c:pt>
                <c:pt idx="2">
                  <c:v>7403</c:v>
                </c:pt>
                <c:pt idx="3">
                  <c:v>10765</c:v>
                </c:pt>
                <c:pt idx="4">
                  <c:v>13193</c:v>
                </c:pt>
                <c:pt idx="5">
                  <c:v>15520</c:v>
                </c:pt>
                <c:pt idx="6">
                  <c:v>18896</c:v>
                </c:pt>
                <c:pt idx="7">
                  <c:v>21544</c:v>
                </c:pt>
                <c:pt idx="8">
                  <c:v>24528</c:v>
                </c:pt>
                <c:pt idx="9">
                  <c:v>27072</c:v>
                </c:pt>
                <c:pt idx="10">
                  <c:v>31529</c:v>
                </c:pt>
                <c:pt idx="11">
                  <c:v>34683</c:v>
                </c:pt>
                <c:pt idx="12">
                  <c:v>39212</c:v>
                </c:pt>
                <c:pt idx="13">
                  <c:v>42804</c:v>
                </c:pt>
                <c:pt idx="14">
                  <c:v>47118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045-4D5A-AC5E-4FC6CE02C3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762816"/>
        <c:axId val="105764736"/>
      </c:lineChart>
      <c:lineChart>
        <c:grouping val="standard"/>
        <c:varyColors val="0"/>
        <c:ser>
          <c:idx val="2"/>
          <c:order val="0"/>
          <c:tx>
            <c:strRef>
              <c:f>Sheet1!$AA$65</c:f>
              <c:strCache>
                <c:ptCount val="1"/>
                <c:pt idx="0">
                  <c:v>Async</c:v>
                </c:pt>
              </c:strCache>
            </c:strRef>
          </c:tx>
          <c:spPr>
            <a:ln w="571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Sheet1!$X$66:$X$80</c:f>
              <c:numCache>
                <c:formatCode>General</c:formatCode>
                <c:ptCount val="15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</c:numCache>
            </c:numRef>
          </c:cat>
          <c:val>
            <c:numRef>
              <c:f>Sheet1!$AA$66:$AA$80</c:f>
              <c:numCache>
                <c:formatCode>General</c:formatCode>
                <c:ptCount val="15"/>
                <c:pt idx="0">
                  <c:v>2399</c:v>
                </c:pt>
                <c:pt idx="1">
                  <c:v>3877</c:v>
                </c:pt>
                <c:pt idx="2">
                  <c:v>4493</c:v>
                </c:pt>
                <c:pt idx="3">
                  <c:v>6089</c:v>
                </c:pt>
                <c:pt idx="4">
                  <c:v>7529</c:v>
                </c:pt>
                <c:pt idx="5">
                  <c:v>8963</c:v>
                </c:pt>
                <c:pt idx="6">
                  <c:v>10415</c:v>
                </c:pt>
                <c:pt idx="7">
                  <c:v>11855</c:v>
                </c:pt>
                <c:pt idx="8">
                  <c:v>13449</c:v>
                </c:pt>
                <c:pt idx="9">
                  <c:v>15080</c:v>
                </c:pt>
                <c:pt idx="10">
                  <c:v>16706</c:v>
                </c:pt>
                <c:pt idx="11">
                  <c:v>18484</c:v>
                </c:pt>
                <c:pt idx="12">
                  <c:v>20313</c:v>
                </c:pt>
                <c:pt idx="13">
                  <c:v>22046</c:v>
                </c:pt>
                <c:pt idx="14">
                  <c:v>23677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045-4D5A-AC5E-4FC6CE02C3DA}"/>
            </c:ext>
          </c:extLst>
        </c:ser>
        <c:ser>
          <c:idx val="0"/>
          <c:order val="1"/>
          <c:tx>
            <c:strRef>
              <c:f>Sheet1!$Y$65</c:f>
              <c:strCache>
                <c:ptCount val="1"/>
                <c:pt idx="0">
                  <c:v>Event-based</c:v>
                </c:pt>
              </c:strCache>
            </c:strRef>
          </c:tx>
          <c:spPr>
            <a:ln w="28575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numRef>
              <c:f>Sheet1!$X$66:$X$80</c:f>
              <c:numCache>
                <c:formatCode>General</c:formatCode>
                <c:ptCount val="15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</c:numCache>
            </c:numRef>
          </c:cat>
          <c:val>
            <c:numRef>
              <c:f>Sheet1!$Y$66:$Y$80</c:f>
              <c:numCache>
                <c:formatCode>General</c:formatCode>
                <c:ptCount val="15"/>
                <c:pt idx="0">
                  <c:v>2263</c:v>
                </c:pt>
                <c:pt idx="1">
                  <c:v>3203</c:v>
                </c:pt>
                <c:pt idx="2">
                  <c:v>4064</c:v>
                </c:pt>
                <c:pt idx="3">
                  <c:v>5011</c:v>
                </c:pt>
                <c:pt idx="4">
                  <c:v>5967</c:v>
                </c:pt>
                <c:pt idx="5">
                  <c:v>6915</c:v>
                </c:pt>
                <c:pt idx="6">
                  <c:v>7866</c:v>
                </c:pt>
                <c:pt idx="7">
                  <c:v>8752</c:v>
                </c:pt>
                <c:pt idx="8">
                  <c:v>9864</c:v>
                </c:pt>
                <c:pt idx="9">
                  <c:v>10883</c:v>
                </c:pt>
                <c:pt idx="10">
                  <c:v>11945</c:v>
                </c:pt>
                <c:pt idx="11">
                  <c:v>13272</c:v>
                </c:pt>
                <c:pt idx="12">
                  <c:v>14487</c:v>
                </c:pt>
                <c:pt idx="13">
                  <c:v>15622</c:v>
                </c:pt>
                <c:pt idx="14">
                  <c:v>16793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045-4D5A-AC5E-4FC6CE02C3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776640"/>
        <c:axId val="105775104"/>
      </c:lineChart>
      <c:catAx>
        <c:axId val="1057628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1800" b="0">
                    <a:latin typeface="Arial" pitchFamily="34" charset="0"/>
                    <a:cs typeface="Arial" pitchFamily="34" charset="0"/>
                  </a:rPr>
                  <a:t># Cores</a:t>
                </a:r>
              </a:p>
            </c:rich>
          </c:tx>
          <c:layout>
            <c:manualLayout>
              <c:xMode val="edge"/>
              <c:yMode val="edge"/>
              <c:x val="0.41884210721225906"/>
              <c:y val="0.9009278986922600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</a:ln>
        </c:spPr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5764736"/>
        <c:crosses val="autoZero"/>
        <c:auto val="1"/>
        <c:lblAlgn val="ctr"/>
        <c:lblOffset val="100"/>
        <c:noMultiLvlLbl val="0"/>
      </c:catAx>
      <c:valAx>
        <c:axId val="105764736"/>
        <c:scaling>
          <c:orientation val="minMax"/>
        </c:scaling>
        <c:delete val="0"/>
        <c:axPos val="l"/>
        <c:majorGridlines>
          <c:spPr>
            <a:ln w="3175"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1800" b="0" dirty="0">
                    <a:latin typeface="Arial" pitchFamily="34" charset="0"/>
                    <a:cs typeface="Arial" pitchFamily="34" charset="0"/>
                  </a:rPr>
                  <a:t>Time per operation / cycles</a:t>
                </a:r>
              </a:p>
            </c:rich>
          </c:tx>
          <c:layout>
            <c:manualLayout>
              <c:xMode val="edge"/>
              <c:yMode val="edge"/>
              <c:x val="7.7637795275590548E-3"/>
              <c:y val="0.1682308982210556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3175">
            <a:solidFill>
              <a:schemeClr val="tx1">
                <a:lumMod val="85000"/>
                <a:lumOff val="15000"/>
              </a:schemeClr>
            </a:solidFill>
          </a:ln>
        </c:spPr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5762816"/>
        <c:crosses val="autoZero"/>
        <c:crossBetween val="midCat"/>
        <c:majorUnit val="10000"/>
      </c:valAx>
      <c:valAx>
        <c:axId val="105775104"/>
        <c:scaling>
          <c:orientation val="minMax"/>
          <c:max val="50000"/>
          <c:min val="0"/>
        </c:scaling>
        <c:delete val="1"/>
        <c:axPos val="r"/>
        <c:numFmt formatCode="General" sourceLinked="1"/>
        <c:majorTickMark val="out"/>
        <c:minorTickMark val="none"/>
        <c:tickLblPos val="nextTo"/>
        <c:crossAx val="105776640"/>
        <c:crosses val="max"/>
        <c:crossBetween val="between"/>
      </c:valAx>
      <c:catAx>
        <c:axId val="105776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5775104"/>
        <c:crosses val="autoZero"/>
        <c:auto val="1"/>
        <c:lblAlgn val="ctr"/>
        <c:lblOffset val="100"/>
        <c:noMultiLvlLbl val="0"/>
      </c:cat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Parsec Native</c:v>
                </c:pt>
              </c:strCache>
            </c:strRef>
          </c:tx>
          <c:xVal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</c:numCache>
            </c:numRef>
          </c:xVal>
          <c:y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0.5518948638889094</c:v>
                </c:pt>
                <c:pt idx="2">
                  <c:v>0.29812771613179229</c:v>
                </c:pt>
                <c:pt idx="3">
                  <c:v>0.19922397615133813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7C2-450A-B8B3-5E819FA3BE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Calico</c:v>
                </c:pt>
              </c:strCache>
            </c:strRef>
          </c:tx>
          <c:xVal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</c:numCache>
            </c:numRef>
          </c:xVal>
          <c:yVal>
            <c:numRef>
              <c:f>Sheet1!$C$2:$C$5</c:f>
              <c:numCache>
                <c:formatCode>General</c:formatCode>
                <c:ptCount val="4"/>
                <c:pt idx="0">
                  <c:v>1.246321833178059</c:v>
                </c:pt>
                <c:pt idx="1">
                  <c:v>0.75369663589938429</c:v>
                </c:pt>
                <c:pt idx="2">
                  <c:v>0.46318224891105408</c:v>
                </c:pt>
                <c:pt idx="3">
                  <c:v>0.29201220719964188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7C2-450A-B8B3-5E819FA3B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0697856"/>
        <c:axId val="130700032"/>
      </c:scatterChart>
      <c:valAx>
        <c:axId val="130697856"/>
        <c:scaling>
          <c:orientation val="minMax"/>
          <c:max val="8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dirty="0"/>
                  <a:t>Number</a:t>
                </a:r>
                <a:r>
                  <a:rPr lang="en-GB" baseline="0" dirty="0"/>
                  <a:t> of Cores</a:t>
                </a:r>
                <a:endParaRPr lang="en-GB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30700032"/>
        <c:crosses val="autoZero"/>
        <c:crossBetween val="midCat"/>
      </c:valAx>
      <c:valAx>
        <c:axId val="1307000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2400" b="0" dirty="0"/>
                  <a:t>Wall-clock</a:t>
                </a:r>
                <a:r>
                  <a:rPr lang="en-GB" sz="2400" b="0" baseline="0" dirty="0"/>
                  <a:t> execution time</a:t>
                </a:r>
              </a:p>
              <a:p>
                <a:pPr>
                  <a:defRPr/>
                </a:pPr>
                <a:r>
                  <a:rPr lang="en-GB" b="0" baseline="0" dirty="0"/>
                  <a:t>(normalised to sequential)</a:t>
                </a:r>
                <a:endParaRPr lang="en-GB" b="0" dirty="0"/>
              </a:p>
            </c:rich>
          </c:tx>
          <c:layout>
            <c:manualLayout>
              <c:xMode val="edge"/>
              <c:yMode val="edge"/>
              <c:x val="4.9449334289959476E-3"/>
              <c:y val="0.1290913174867904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3069785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7689265055699941"/>
          <c:y val="0.35427728436697464"/>
          <c:w val="0.21321748258500872"/>
          <c:h val="0.162578500900315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Segoe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E138F-D67A-4F4E-9081-394A6639D4B2}" type="datetimeFigureOut">
              <a:rPr lang="en-US" smtClean="0">
                <a:latin typeface="Segoe" pitchFamily="34" charset="0"/>
              </a:rPr>
              <a:pPr/>
              <a:t>8/1/2016</a:t>
            </a:fld>
            <a:endParaRPr lang="en-GB" dirty="0">
              <a:latin typeface="Segoe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Segoe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0AA1C-76B3-4E28-ACC7-3EF510D2DB92}" type="slidenum">
              <a:rPr lang="en-GB" smtClean="0">
                <a:latin typeface="Segoe" pitchFamily="34" charset="0"/>
              </a:rPr>
              <a:pPr/>
              <a:t>‹#›</a:t>
            </a:fld>
            <a:endParaRPr lang="en-GB" dirty="0"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821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egoe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egoe" pitchFamily="34" charset="0"/>
              </a:defRPr>
            </a:lvl1pPr>
          </a:lstStyle>
          <a:p>
            <a:fld id="{F0B7B9C3-07AE-4DD6-AE7E-C02C6B9DC3A5}" type="datetimeFigureOut">
              <a:rPr lang="en-US" smtClean="0"/>
              <a:pPr/>
              <a:t>8/1/2016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1383"/>
            <a:ext cx="543560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egoe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egoe" pitchFamily="34" charset="0"/>
              </a:defRPr>
            </a:lvl1pPr>
          </a:lstStyle>
          <a:p>
            <a:fld id="{22382399-D16F-4705-AF41-19E46612114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2588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egoe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egoe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egoe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egoe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egoe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87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87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Composable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878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void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dimentions_t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range= { .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x_start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=0, .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x_curr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=0, .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x_end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=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d.x_len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, ...};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do { 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  par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fluidAnimate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computeForcesTask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, cells, range); 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} finish;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22209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621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And this is the uncontended</a:t>
            </a:r>
            <a:r>
              <a:rPr lang="en-GB" baseline="0" dirty="0"/>
              <a:t> case!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239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frames[]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renderFilm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[][][]cells,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dimensions_t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d,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for (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 i=0; i&lt;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numFrames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; i++) {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rebuildGrid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computeDensity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computeForce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  frames[i] = 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renderFrame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(cells, d);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  return frames;</a:t>
            </a:r>
          </a:p>
          <a:p>
            <a:pPr marL="0" indent="0">
              <a:buNone/>
            </a:pPr>
            <a:r>
              <a:rPr lang="en-GB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178-EAB1-448A-A83D-F2F2C6C37A8E}" type="slidenum">
              <a:rPr lang="en-GB" smtClean="0"/>
              <a:pPr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4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Segoe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677F5AB7-50B3-4C6F-97AF-5EDE19C2A8A1}" type="datetimeFigureOut">
              <a:rPr lang="en-US" smtClean="0"/>
              <a:pPr>
                <a:defRPr/>
              </a:pPr>
              <a:t>8/1/2016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5784A097-7DA0-4095-AA16-8B41375DA2F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Segoe" pitchFamily="34" charset="0"/>
              </a:defRPr>
            </a:lvl1pPr>
            <a:lvl2pPr>
              <a:defRPr>
                <a:latin typeface="Segoe" pitchFamily="34" charset="0"/>
              </a:defRPr>
            </a:lvl2pPr>
            <a:lvl3pPr>
              <a:defRPr>
                <a:latin typeface="Segoe" pitchFamily="34" charset="0"/>
              </a:defRPr>
            </a:lvl3pPr>
            <a:lvl4pPr>
              <a:defRPr>
                <a:latin typeface="Segoe" pitchFamily="34" charset="0"/>
              </a:defRPr>
            </a:lvl4pPr>
            <a:lvl5pPr>
              <a:defRPr>
                <a:latin typeface="Segoe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5873409F-4C32-4666-AAA6-639EF6CED34A}" type="datetimeFigureOut">
              <a:rPr lang="en-US" smtClean="0"/>
              <a:pPr>
                <a:defRPr/>
              </a:pPr>
              <a:t>8/1/2016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76480CD0-D91D-404D-BAF4-97830808E8C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Segoe" pitchFamily="34" charset="0"/>
              </a:defRPr>
            </a:lvl1pPr>
            <a:lvl2pPr>
              <a:defRPr>
                <a:latin typeface="Segoe" pitchFamily="34" charset="0"/>
              </a:defRPr>
            </a:lvl2pPr>
            <a:lvl3pPr>
              <a:defRPr>
                <a:latin typeface="Segoe" pitchFamily="34" charset="0"/>
              </a:defRPr>
            </a:lvl3pPr>
            <a:lvl4pPr>
              <a:defRPr>
                <a:latin typeface="Segoe" pitchFamily="34" charset="0"/>
              </a:defRPr>
            </a:lvl4pPr>
            <a:lvl5pPr>
              <a:defRPr>
                <a:latin typeface="Segoe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24509E3A-4DCA-4113-A2D2-423E11A6EB3E}" type="datetimeFigureOut">
              <a:rPr lang="en-US" smtClean="0"/>
              <a:pPr>
                <a:defRPr/>
              </a:pPr>
              <a:t>8/1/2016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5B5C03C8-E579-4246-84BF-8A344686D14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ndBann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136371"/>
          </a:xfrm>
          <a:prstGeom prst="rect">
            <a:avLst/>
          </a:prstGeom>
        </p:spPr>
      </p:pic>
      <p:pic>
        <p:nvPicPr>
          <p:cNvPr id="8" name="Picture 7" descr="end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2453066"/>
            <a:ext cx="3519693" cy="1476000"/>
          </a:xfrm>
          <a:prstGeom prst="rect">
            <a:avLst/>
          </a:prstGeom>
        </p:spPr>
      </p:pic>
      <p:pic>
        <p:nvPicPr>
          <p:cNvPr id="11" name="Picture 10" descr="titlePixel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53286" y="6390000"/>
            <a:ext cx="2590714" cy="468000"/>
          </a:xfrm>
          <a:prstGeom prst="rect">
            <a:avLst/>
          </a:prstGeom>
        </p:spPr>
      </p:pic>
      <p:pic>
        <p:nvPicPr>
          <p:cNvPr id="6" name="Picture 5" descr="endBanne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136371"/>
          </a:xfrm>
          <a:prstGeom prst="rect">
            <a:avLst/>
          </a:prstGeom>
        </p:spPr>
      </p:pic>
      <p:pic>
        <p:nvPicPr>
          <p:cNvPr id="9" name="Picture 8" descr="endLogo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71736" y="2453066"/>
            <a:ext cx="3519693" cy="1476000"/>
          </a:xfrm>
          <a:prstGeom prst="rect">
            <a:avLst/>
          </a:prstGeom>
        </p:spPr>
      </p:pic>
      <p:pic>
        <p:nvPicPr>
          <p:cNvPr id="10" name="Picture 9" descr="titlePixels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553286" y="6390000"/>
            <a:ext cx="2590714" cy="46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-33" y="6237312"/>
            <a:ext cx="802841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©2010 Microsoft Corporation. All rights reserved.</a:t>
            </a:r>
          </a:p>
          <a:p>
            <a:r>
              <a:rPr lang="en-US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material is provided for informational purposes only. MICROSOFT MAKES NO WARRANTIES, EXPRESS OR IMPLIED, IN THIS SUMMARY. Microsoft is a registered trademark or trademark of Microsoft Corporation in the United States and/or other countries.</a:t>
            </a:r>
          </a:p>
        </p:txBody>
      </p:sp>
    </p:spTree>
    <p:extLst>
      <p:ext uri="{BB962C8B-B14F-4D97-AF65-F5344CB8AC3E}">
        <p14:creationId xmlns:p14="http://schemas.microsoft.com/office/powerpoint/2010/main" val="2612949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/>
              <a:t>01/08/2016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99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/>
              <a:t>01/08/2016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049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/>
              <a:t>01/08/2016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223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/>
              <a:t>01/08/2016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8661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/>
              <a:t>01/08/2016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2979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/>
              <a:t>01/08/2016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135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/>
              <a:t>01/08/2016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93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3960849"/>
          </a:xfrm>
        </p:spPr>
        <p:txBody>
          <a:bodyPr/>
          <a:lstStyle>
            <a:lvl1pPr>
              <a:defRPr>
                <a:latin typeface="Segoe" pitchFamily="34" charset="0"/>
              </a:defRPr>
            </a:lvl1pPr>
            <a:lvl2pPr>
              <a:defRPr>
                <a:latin typeface="Segoe" pitchFamily="34" charset="0"/>
              </a:defRPr>
            </a:lvl2pPr>
            <a:lvl3pPr>
              <a:defRPr>
                <a:latin typeface="Segoe" pitchFamily="34" charset="0"/>
              </a:defRPr>
            </a:lvl3pPr>
            <a:lvl4pPr>
              <a:defRPr>
                <a:latin typeface="Segoe" pitchFamily="34" charset="0"/>
              </a:defRPr>
            </a:lvl4pPr>
            <a:lvl5pPr>
              <a:defRPr>
                <a:latin typeface="Segoe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C8F85BDE-4FA9-41DB-B72C-A4CA73B875BB}" type="datetimeFigureOut">
              <a:rPr lang="en-US" smtClean="0"/>
              <a:pPr>
                <a:defRPr/>
              </a:pPr>
              <a:t>8/1/2016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0C51D7C0-7FC2-40F0-846F-3934B4D1FBF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/>
              <a:t>01/08/2016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5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/>
              <a:t>01/08/2016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151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/>
              <a:t>01/08/2016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0908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/>
              <a:t>01/08/2016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8795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7497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594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2328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7184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7226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13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Segoe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D1EA07D1-99BC-49EC-91AB-991FF3811F60}" type="datetimeFigureOut">
              <a:rPr lang="en-US" smtClean="0"/>
              <a:pPr>
                <a:defRPr/>
              </a:pPr>
              <a:t>8/1/2016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5141558F-9A32-4D76-80B7-9917E2E190E1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1791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4140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8689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8632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3672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605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5808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2354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6903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11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Segoe" pitchFamily="34" charset="0"/>
              </a:defRPr>
            </a:lvl1pPr>
            <a:lvl2pPr>
              <a:defRPr sz="2400">
                <a:latin typeface="Segoe" pitchFamily="34" charset="0"/>
              </a:defRPr>
            </a:lvl2pPr>
            <a:lvl3pPr>
              <a:defRPr sz="2000">
                <a:latin typeface="Segoe" pitchFamily="34" charset="0"/>
              </a:defRPr>
            </a:lvl3pPr>
            <a:lvl4pPr>
              <a:defRPr sz="1800">
                <a:latin typeface="Segoe" pitchFamily="34" charset="0"/>
              </a:defRPr>
            </a:lvl4pPr>
            <a:lvl5pPr>
              <a:defRPr sz="1800">
                <a:latin typeface="Segoe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Segoe" pitchFamily="34" charset="0"/>
              </a:defRPr>
            </a:lvl1pPr>
            <a:lvl2pPr>
              <a:defRPr sz="2400">
                <a:latin typeface="Segoe" pitchFamily="34" charset="0"/>
              </a:defRPr>
            </a:lvl2pPr>
            <a:lvl3pPr>
              <a:defRPr sz="2000">
                <a:latin typeface="Segoe" pitchFamily="34" charset="0"/>
              </a:defRPr>
            </a:lvl3pPr>
            <a:lvl4pPr>
              <a:defRPr sz="1800">
                <a:latin typeface="Segoe" pitchFamily="34" charset="0"/>
              </a:defRPr>
            </a:lvl4pPr>
            <a:lvl5pPr>
              <a:defRPr sz="1800">
                <a:latin typeface="Segoe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E0B6DF41-A5D8-410C-BC19-3ED61524E718}" type="datetimeFigureOut">
              <a:rPr lang="en-US" smtClean="0"/>
              <a:pPr>
                <a:defRPr/>
              </a:pPr>
              <a:t>8/1/2016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B9DFC27E-2089-4EB0-B15F-26792C0ED3AA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1861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6400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325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1084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3516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1983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1061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10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67363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86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Segoe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Segoe" pitchFamily="34" charset="0"/>
              </a:defRPr>
            </a:lvl1pPr>
            <a:lvl2pPr>
              <a:defRPr sz="2000">
                <a:latin typeface="Segoe" pitchFamily="34" charset="0"/>
              </a:defRPr>
            </a:lvl2pPr>
            <a:lvl3pPr>
              <a:defRPr sz="1800">
                <a:latin typeface="Segoe" pitchFamily="34" charset="0"/>
              </a:defRPr>
            </a:lvl3pPr>
            <a:lvl4pPr>
              <a:defRPr sz="1600">
                <a:latin typeface="Segoe" pitchFamily="34" charset="0"/>
              </a:defRPr>
            </a:lvl4pPr>
            <a:lvl5pPr>
              <a:defRPr sz="1600">
                <a:latin typeface="Segoe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Segoe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Segoe" pitchFamily="34" charset="0"/>
              </a:defRPr>
            </a:lvl1pPr>
            <a:lvl2pPr>
              <a:defRPr sz="2000">
                <a:latin typeface="Segoe" pitchFamily="34" charset="0"/>
              </a:defRPr>
            </a:lvl2pPr>
            <a:lvl3pPr>
              <a:defRPr sz="1800">
                <a:latin typeface="Segoe" pitchFamily="34" charset="0"/>
              </a:defRPr>
            </a:lvl3pPr>
            <a:lvl4pPr>
              <a:defRPr sz="1600">
                <a:latin typeface="Segoe" pitchFamily="34" charset="0"/>
              </a:defRPr>
            </a:lvl4pPr>
            <a:lvl5pPr>
              <a:defRPr sz="1600">
                <a:latin typeface="Segoe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517912F8-22AD-47FA-8F06-31CB8894CE6B}" type="datetimeFigureOut">
              <a:rPr lang="en-US" smtClean="0"/>
              <a:pPr>
                <a:defRPr/>
              </a:pPr>
              <a:t>8/1/2016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7AC545DF-880D-4327-BE8C-80B4595C717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901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82796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50154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460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29797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34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1614A4-6A6F-4AAD-BABC-F3FD4B8E4346}" type="datetimeFigureOut">
              <a:rPr lang="en-GB" smtClean="0">
                <a:solidFill>
                  <a:prstClr val="black"/>
                </a:solidFill>
              </a:rPr>
              <a:pPr/>
              <a:t>01/08/2016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45153D-CAA4-4341-9FC5-DD6F93AFD52D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83407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Segoe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677F5AB7-50B3-4C6F-97AF-5EDE19C2A8A1}" type="datetimeFigureOut">
              <a:rPr lang="en-US" smtClean="0">
                <a:solidFill>
                  <a:prstClr val="black"/>
                </a:solidFill>
              </a:rPr>
              <a:pPr>
                <a:defRPr/>
              </a:pPr>
              <a:t>8/1/2016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5784A097-7DA0-4095-AA16-8B41375DA2F7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29349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3960849"/>
          </a:xfrm>
        </p:spPr>
        <p:txBody>
          <a:bodyPr/>
          <a:lstStyle>
            <a:lvl1pPr>
              <a:defRPr>
                <a:latin typeface="Segoe" pitchFamily="34" charset="0"/>
              </a:defRPr>
            </a:lvl1pPr>
            <a:lvl2pPr>
              <a:defRPr>
                <a:latin typeface="Segoe" pitchFamily="34" charset="0"/>
              </a:defRPr>
            </a:lvl2pPr>
            <a:lvl3pPr>
              <a:defRPr>
                <a:latin typeface="Segoe" pitchFamily="34" charset="0"/>
              </a:defRPr>
            </a:lvl3pPr>
            <a:lvl4pPr>
              <a:defRPr>
                <a:latin typeface="Segoe" pitchFamily="34" charset="0"/>
              </a:defRPr>
            </a:lvl4pPr>
            <a:lvl5pPr>
              <a:defRPr>
                <a:latin typeface="Segoe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C8F85BDE-4FA9-41DB-B72C-A4CA73B875BB}" type="datetimeFigureOut">
              <a:rPr lang="en-US" smtClean="0">
                <a:solidFill>
                  <a:prstClr val="black"/>
                </a:solidFill>
              </a:rPr>
              <a:pPr>
                <a:defRPr/>
              </a:pPr>
              <a:t>8/1/2016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0C51D7C0-7FC2-40F0-846F-3934B4D1FBFD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51289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Segoe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D1EA07D1-99BC-49EC-91AB-991FF3811F60}" type="datetimeFigureOut">
              <a:rPr lang="en-US" smtClean="0">
                <a:solidFill>
                  <a:prstClr val="black"/>
                </a:solidFill>
              </a:rPr>
              <a:pPr>
                <a:defRPr/>
              </a:pPr>
              <a:t>8/1/2016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5141558F-9A32-4D76-80B7-9917E2E190E1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881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BDA17E14-D6E2-40F9-A753-7317D78DC2B4}" type="datetimeFigureOut">
              <a:rPr lang="en-US" smtClean="0"/>
              <a:pPr>
                <a:defRPr/>
              </a:pPr>
              <a:t>8/1/2016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47BF0672-A581-4727-8AF7-A9D7D00857DE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Segoe" pitchFamily="34" charset="0"/>
              </a:defRPr>
            </a:lvl1pPr>
            <a:lvl2pPr>
              <a:defRPr sz="2400">
                <a:latin typeface="Segoe" pitchFamily="34" charset="0"/>
              </a:defRPr>
            </a:lvl2pPr>
            <a:lvl3pPr>
              <a:defRPr sz="2000">
                <a:latin typeface="Segoe" pitchFamily="34" charset="0"/>
              </a:defRPr>
            </a:lvl3pPr>
            <a:lvl4pPr>
              <a:defRPr sz="1800">
                <a:latin typeface="Segoe" pitchFamily="34" charset="0"/>
              </a:defRPr>
            </a:lvl4pPr>
            <a:lvl5pPr>
              <a:defRPr sz="1800">
                <a:latin typeface="Segoe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Segoe" pitchFamily="34" charset="0"/>
              </a:defRPr>
            </a:lvl1pPr>
            <a:lvl2pPr>
              <a:defRPr sz="2400">
                <a:latin typeface="Segoe" pitchFamily="34" charset="0"/>
              </a:defRPr>
            </a:lvl2pPr>
            <a:lvl3pPr>
              <a:defRPr sz="2000">
                <a:latin typeface="Segoe" pitchFamily="34" charset="0"/>
              </a:defRPr>
            </a:lvl3pPr>
            <a:lvl4pPr>
              <a:defRPr sz="1800">
                <a:latin typeface="Segoe" pitchFamily="34" charset="0"/>
              </a:defRPr>
            </a:lvl4pPr>
            <a:lvl5pPr>
              <a:defRPr sz="1800">
                <a:latin typeface="Segoe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E0B6DF41-A5D8-410C-BC19-3ED61524E718}" type="datetimeFigureOut">
              <a:rPr lang="en-US" smtClean="0">
                <a:solidFill>
                  <a:prstClr val="black"/>
                </a:solidFill>
              </a:rPr>
              <a:pPr>
                <a:defRPr/>
              </a:pPr>
              <a:t>8/1/2016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B9DFC27E-2089-4EB0-B15F-26792C0ED3AA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99799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Segoe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Segoe" pitchFamily="34" charset="0"/>
              </a:defRPr>
            </a:lvl1pPr>
            <a:lvl2pPr>
              <a:defRPr sz="2000">
                <a:latin typeface="Segoe" pitchFamily="34" charset="0"/>
              </a:defRPr>
            </a:lvl2pPr>
            <a:lvl3pPr>
              <a:defRPr sz="1800">
                <a:latin typeface="Segoe" pitchFamily="34" charset="0"/>
              </a:defRPr>
            </a:lvl3pPr>
            <a:lvl4pPr>
              <a:defRPr sz="1600">
                <a:latin typeface="Segoe" pitchFamily="34" charset="0"/>
              </a:defRPr>
            </a:lvl4pPr>
            <a:lvl5pPr>
              <a:defRPr sz="1600">
                <a:latin typeface="Segoe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Segoe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Segoe" pitchFamily="34" charset="0"/>
              </a:defRPr>
            </a:lvl1pPr>
            <a:lvl2pPr>
              <a:defRPr sz="2000">
                <a:latin typeface="Segoe" pitchFamily="34" charset="0"/>
              </a:defRPr>
            </a:lvl2pPr>
            <a:lvl3pPr>
              <a:defRPr sz="1800">
                <a:latin typeface="Segoe" pitchFamily="34" charset="0"/>
              </a:defRPr>
            </a:lvl3pPr>
            <a:lvl4pPr>
              <a:defRPr sz="1600">
                <a:latin typeface="Segoe" pitchFamily="34" charset="0"/>
              </a:defRPr>
            </a:lvl4pPr>
            <a:lvl5pPr>
              <a:defRPr sz="1600">
                <a:latin typeface="Segoe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517912F8-22AD-47FA-8F06-31CB8894CE6B}" type="datetimeFigureOut">
              <a:rPr lang="en-US" smtClean="0">
                <a:solidFill>
                  <a:prstClr val="black"/>
                </a:solidFill>
              </a:rPr>
              <a:pPr>
                <a:defRPr/>
              </a:pPr>
              <a:t>8/1/2016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7AC545DF-880D-4327-BE8C-80B4595C717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14522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BDA17E14-D6E2-40F9-A753-7317D78DC2B4}" type="datetimeFigureOut">
              <a:rPr lang="en-US" smtClean="0">
                <a:solidFill>
                  <a:prstClr val="black"/>
                </a:solidFill>
              </a:rPr>
              <a:pPr>
                <a:defRPr/>
              </a:pPr>
              <a:t>8/1/2016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47BF0672-A581-4727-8AF7-A9D7D00857DE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9027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6FAC736C-D501-4350-A316-5F9FF99C39AE}" type="datetimeFigureOut">
              <a:rPr lang="en-US" smtClean="0">
                <a:solidFill>
                  <a:prstClr val="black"/>
                </a:solidFill>
              </a:rPr>
              <a:pPr>
                <a:defRPr/>
              </a:pPr>
              <a:t>8/1/2016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8B8CAB52-6160-41B7-99B4-AC5AB87A163E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82849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Segoe" pitchFamily="34" charset="0"/>
              </a:defRPr>
            </a:lvl1pPr>
            <a:lvl2pPr>
              <a:defRPr sz="2800">
                <a:latin typeface="Segoe" pitchFamily="34" charset="0"/>
              </a:defRPr>
            </a:lvl2pPr>
            <a:lvl3pPr>
              <a:defRPr sz="2400">
                <a:latin typeface="Segoe" pitchFamily="34" charset="0"/>
              </a:defRPr>
            </a:lvl3pPr>
            <a:lvl4pPr>
              <a:defRPr sz="2000">
                <a:latin typeface="Segoe" pitchFamily="34" charset="0"/>
              </a:defRPr>
            </a:lvl4pPr>
            <a:lvl5pPr>
              <a:defRPr sz="2000">
                <a:latin typeface="Segoe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Segoe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35B4CF3F-54A6-4141-B859-4D1B5617ECDA}" type="datetimeFigureOut">
              <a:rPr lang="en-US" smtClean="0">
                <a:solidFill>
                  <a:prstClr val="black"/>
                </a:solidFill>
              </a:rPr>
              <a:pPr>
                <a:defRPr/>
              </a:pPr>
              <a:t>8/1/2016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1BF7BF39-24B5-4697-8427-694B7AA633DA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38188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Segoe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Segoe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82D1748D-E73F-479B-BA72-AC1C55CDA16C}" type="datetimeFigureOut">
              <a:rPr lang="en-US" smtClean="0">
                <a:solidFill>
                  <a:prstClr val="black"/>
                </a:solidFill>
              </a:rPr>
              <a:pPr>
                <a:defRPr/>
              </a:pPr>
              <a:t>8/1/2016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F1858A34-6AF3-412A-9A7F-DD9C6AFAFDD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61516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Segoe" pitchFamily="34" charset="0"/>
              </a:defRPr>
            </a:lvl1pPr>
            <a:lvl2pPr>
              <a:defRPr>
                <a:latin typeface="Segoe" pitchFamily="34" charset="0"/>
              </a:defRPr>
            </a:lvl2pPr>
            <a:lvl3pPr>
              <a:defRPr>
                <a:latin typeface="Segoe" pitchFamily="34" charset="0"/>
              </a:defRPr>
            </a:lvl3pPr>
            <a:lvl4pPr>
              <a:defRPr>
                <a:latin typeface="Segoe" pitchFamily="34" charset="0"/>
              </a:defRPr>
            </a:lvl4pPr>
            <a:lvl5pPr>
              <a:defRPr>
                <a:latin typeface="Segoe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5873409F-4C32-4666-AAA6-639EF6CED34A}" type="datetimeFigureOut">
              <a:rPr lang="en-US" smtClean="0">
                <a:solidFill>
                  <a:prstClr val="black"/>
                </a:solidFill>
              </a:rPr>
              <a:pPr>
                <a:defRPr/>
              </a:pPr>
              <a:t>8/1/2016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76480CD0-D91D-404D-BAF4-97830808E8C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46732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Segoe" pitchFamily="34" charset="0"/>
              </a:defRPr>
            </a:lvl1pPr>
            <a:lvl2pPr>
              <a:defRPr>
                <a:latin typeface="Segoe" pitchFamily="34" charset="0"/>
              </a:defRPr>
            </a:lvl2pPr>
            <a:lvl3pPr>
              <a:defRPr>
                <a:latin typeface="Segoe" pitchFamily="34" charset="0"/>
              </a:defRPr>
            </a:lvl3pPr>
            <a:lvl4pPr>
              <a:defRPr>
                <a:latin typeface="Segoe" pitchFamily="34" charset="0"/>
              </a:defRPr>
            </a:lvl4pPr>
            <a:lvl5pPr>
              <a:defRPr>
                <a:latin typeface="Segoe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24509E3A-4DCA-4113-A2D2-423E11A6EB3E}" type="datetimeFigureOut">
              <a:rPr lang="en-US" smtClean="0">
                <a:solidFill>
                  <a:prstClr val="black"/>
                </a:solidFill>
              </a:rPr>
              <a:pPr>
                <a:defRPr/>
              </a:pPr>
              <a:t>8/1/2016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5B5C03C8-E579-4246-84BF-8A344686D149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425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6FAC736C-D501-4350-A316-5F9FF99C39AE}" type="datetimeFigureOut">
              <a:rPr lang="en-US" smtClean="0"/>
              <a:pPr>
                <a:defRPr/>
              </a:pPr>
              <a:t>8/1/2016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8B8CAB52-6160-41B7-99B4-AC5AB87A163E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Segoe" pitchFamily="34" charset="0"/>
              </a:defRPr>
            </a:lvl1pPr>
            <a:lvl2pPr>
              <a:defRPr sz="2800">
                <a:latin typeface="Segoe" pitchFamily="34" charset="0"/>
              </a:defRPr>
            </a:lvl2pPr>
            <a:lvl3pPr>
              <a:defRPr sz="2400">
                <a:latin typeface="Segoe" pitchFamily="34" charset="0"/>
              </a:defRPr>
            </a:lvl3pPr>
            <a:lvl4pPr>
              <a:defRPr sz="2000">
                <a:latin typeface="Segoe" pitchFamily="34" charset="0"/>
              </a:defRPr>
            </a:lvl4pPr>
            <a:lvl5pPr>
              <a:defRPr sz="2000">
                <a:latin typeface="Segoe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Segoe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35B4CF3F-54A6-4141-B859-4D1B5617ECDA}" type="datetimeFigureOut">
              <a:rPr lang="en-US" smtClean="0"/>
              <a:pPr>
                <a:defRPr/>
              </a:pPr>
              <a:t>8/1/2016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1BF7BF39-24B5-4697-8427-694B7AA633DA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Segoe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Segoe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82D1748D-E73F-479B-BA72-AC1C55CDA16C}" type="datetimeFigureOut">
              <a:rPr lang="en-US" smtClean="0"/>
              <a:pPr>
                <a:defRPr/>
              </a:pPr>
              <a:t>8/1/2016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pPr>
              <a:defRPr/>
            </a:pPr>
            <a:fld id="{F1858A34-6AF3-412A-9A7F-DD9C6AFAFDD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hyperlink" Target="http://www.systems.ethz.ch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4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42984"/>
            <a:ext cx="822960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9" name="Picture 8" descr="Lab_PP_Banner(noPIX).jpg"/>
          <p:cNvPicPr>
            <a:picLocks noChangeAspect="1"/>
          </p:cNvPicPr>
          <p:nvPr/>
        </p:nvPicPr>
        <p:blipFill>
          <a:blip r:embed="rId14" cstate="print"/>
          <a:srcRect b="51376"/>
          <a:stretch>
            <a:fillRect/>
          </a:stretch>
        </p:blipFill>
        <p:spPr>
          <a:xfrm>
            <a:off x="0" y="6070365"/>
            <a:ext cx="9144000" cy="7437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73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00B0F0"/>
          </a:solidFill>
          <a:latin typeface="Segoe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Sego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Sego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Sego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Sego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Segoe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Segoe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256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64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00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208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4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42984"/>
            <a:ext cx="822960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0" y="6070365"/>
            <a:ext cx="9144000" cy="747318"/>
            <a:chOff x="0" y="5899986"/>
            <a:chExt cx="9144000" cy="747318"/>
          </a:xfrm>
        </p:grpSpPr>
        <p:pic>
          <p:nvPicPr>
            <p:cNvPr id="9" name="Picture 8" descr="Lab_PP_Banner(noPIX).jpg"/>
            <p:cNvPicPr>
              <a:picLocks noChangeAspect="1"/>
            </p:cNvPicPr>
            <p:nvPr/>
          </p:nvPicPr>
          <p:blipFill>
            <a:blip r:embed="rId13" cstate="print"/>
            <a:srcRect b="51376"/>
            <a:stretch>
              <a:fillRect/>
            </a:stretch>
          </p:blipFill>
          <p:spPr>
            <a:xfrm>
              <a:off x="0" y="5899986"/>
              <a:ext cx="9144000" cy="743724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 userDrawn="1"/>
          </p:nvGrpSpPr>
          <p:grpSpPr>
            <a:xfrm>
              <a:off x="68626" y="5961474"/>
              <a:ext cx="857286" cy="685830"/>
              <a:chOff x="10391266" y="281708"/>
              <a:chExt cx="1071570" cy="880591"/>
            </a:xfrm>
          </p:grpSpPr>
          <p:pic>
            <p:nvPicPr>
              <p:cNvPr id="10" name="Picture 2" descr="Logo">
                <a:hlinkClick r:id="rId14"/>
              </p:cNvPr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10418782" y="281708"/>
                <a:ext cx="1044054" cy="693833"/>
              </a:xfrm>
              <a:prstGeom prst="rect">
                <a:avLst/>
              </a:prstGeom>
              <a:noFill/>
            </p:spPr>
          </p:pic>
          <p:pic>
            <p:nvPicPr>
              <p:cNvPr id="11" name="Picture 4" descr="Systems@ETH"/>
              <p:cNvPicPr>
                <a:picLocks noChangeAspect="1" noChangeArrowheads="1"/>
              </p:cNvPicPr>
              <p:nvPr/>
            </p:nvPicPr>
            <p:blipFill>
              <a:blip r:embed="rId16" cstate="print"/>
              <a:srcRect/>
              <a:stretch>
                <a:fillRect/>
              </a:stretch>
            </p:blipFill>
            <p:spPr bwMode="auto">
              <a:xfrm>
                <a:off x="10391266" y="996089"/>
                <a:ext cx="1071570" cy="166210"/>
              </a:xfrm>
              <a:prstGeom prst="rect">
                <a:avLst/>
              </a:prstGeom>
              <a:noFill/>
            </p:spPr>
          </p:pic>
        </p:grpSp>
      </p:grpSp>
    </p:spTree>
    <p:extLst>
      <p:ext uri="{BB962C8B-B14F-4D97-AF65-F5344CB8AC3E}">
        <p14:creationId xmlns:p14="http://schemas.microsoft.com/office/powerpoint/2010/main" val="190765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00B0F0"/>
          </a:solidFill>
          <a:latin typeface="Segoe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Sego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Sego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Sego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Sego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0B0F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Segoe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Segoe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1214422"/>
            <a:ext cx="8429684" cy="1470025"/>
          </a:xfrm>
        </p:spPr>
        <p:txBody>
          <a:bodyPr/>
          <a:lstStyle/>
          <a:p>
            <a:r>
              <a:rPr lang="en-GB" i="1" dirty="0"/>
              <a:t>Cores, cores, everywhere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789040"/>
            <a:ext cx="8280920" cy="1296144"/>
          </a:xfrm>
        </p:spPr>
        <p:txBody>
          <a:bodyPr/>
          <a:lstStyle/>
          <a:p>
            <a:pPr marL="0" lvl="1"/>
            <a:r>
              <a:rPr lang="en-GB" sz="1800" dirty="0">
                <a:solidFill>
                  <a:schemeClr val="tx1"/>
                </a:solidFill>
              </a:rPr>
              <a:t>Based on joint work with Martín Abadi, Andrew Baumann, </a:t>
            </a:r>
            <a:br>
              <a:rPr lang="en-GB" sz="1800" dirty="0">
                <a:solidFill>
                  <a:schemeClr val="tx1"/>
                </a:solidFill>
              </a:rPr>
            </a:br>
            <a:r>
              <a:rPr lang="en-GB" sz="1800" dirty="0">
                <a:solidFill>
                  <a:schemeClr val="tx1"/>
                </a:solidFill>
              </a:rPr>
              <a:t>Paul Barham, Richard Black, Vladimir Gajinov, Orion Hodson, </a:t>
            </a:r>
            <a:br>
              <a:rPr lang="en-GB" sz="1800" dirty="0">
                <a:solidFill>
                  <a:schemeClr val="tx1"/>
                </a:solidFill>
              </a:rPr>
            </a:br>
            <a:r>
              <a:rPr lang="en-GB" sz="1800" dirty="0">
                <a:solidFill>
                  <a:schemeClr val="tx1"/>
                </a:solidFill>
              </a:rPr>
              <a:t>Rebecca Isaacs, Ross McIlroy, Simon Peter, Vijayan Prabhakaran, </a:t>
            </a:r>
            <a:br>
              <a:rPr lang="en-GB" sz="1800" dirty="0">
                <a:solidFill>
                  <a:schemeClr val="tx1"/>
                </a:solidFill>
              </a:rPr>
            </a:br>
            <a:r>
              <a:rPr lang="en-GB" sz="1800" dirty="0">
                <a:solidFill>
                  <a:schemeClr val="tx1"/>
                </a:solidFill>
              </a:rPr>
              <a:t>Timothy Roscoe, Adrian </a:t>
            </a:r>
            <a:r>
              <a:rPr lang="en-GB" sz="1800" dirty="0" err="1">
                <a:solidFill>
                  <a:schemeClr val="tx1"/>
                </a:solidFill>
              </a:rPr>
              <a:t>Schüpbach</a:t>
            </a:r>
            <a:r>
              <a:rPr lang="en-GB" sz="1800" dirty="0">
                <a:solidFill>
                  <a:schemeClr val="tx1"/>
                </a:solidFill>
              </a:rPr>
              <a:t>, Akhilesh Singhania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Amdahl’s law, f=75%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529376"/>
              </p:ext>
            </p:extLst>
          </p:nvPr>
        </p:nvGraphicFramePr>
        <p:xfrm>
          <a:off x="457200" y="1196752"/>
          <a:ext cx="8229600" cy="451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79104" y="1433017"/>
            <a:ext cx="6383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1 big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63588" y="1802349"/>
            <a:ext cx="113524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4 medium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69450" y="2716749"/>
            <a:ext cx="9621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16 small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9598" y="5775460"/>
            <a:ext cx="4134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(analysis from Hill &amp; Marty “Amdahl’s law in the multicore era”)</a:t>
            </a:r>
          </a:p>
        </p:txBody>
      </p:sp>
    </p:spTree>
    <p:extLst>
      <p:ext uri="{BB962C8B-B14F-4D97-AF65-F5344CB8AC3E}">
        <p14:creationId xmlns:p14="http://schemas.microsoft.com/office/powerpoint/2010/main" val="1554615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Asymmetric chips</a:t>
            </a:r>
          </a:p>
        </p:txBody>
      </p:sp>
      <p:grpSp>
        <p:nvGrpSpPr>
          <p:cNvPr id="6" name="Group 37"/>
          <p:cNvGrpSpPr/>
          <p:nvPr/>
        </p:nvGrpSpPr>
        <p:grpSpPr>
          <a:xfrm>
            <a:off x="2921935" y="1772816"/>
            <a:ext cx="3045419" cy="2952426"/>
            <a:chOff x="898901" y="2820692"/>
            <a:chExt cx="3045419" cy="2952426"/>
          </a:xfrm>
        </p:grpSpPr>
        <p:sp>
          <p:nvSpPr>
            <p:cNvPr id="5" name="Rectangle 4"/>
            <p:cNvSpPr/>
            <p:nvPr/>
          </p:nvSpPr>
          <p:spPr>
            <a:xfrm>
              <a:off x="898901" y="2820692"/>
              <a:ext cx="1441343" cy="141809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02977" y="2820692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285642" y="2820692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502977" y="3603356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7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285642" y="3603356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8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98902" y="4355024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9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681567" y="4355024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10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98902" y="5137688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13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81567" y="5137688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14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502977" y="4355024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11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285642" y="4355024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12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02977" y="5137688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15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285642" y="5137688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5388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Amdahl’s law, f=75%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269546"/>
              </p:ext>
            </p:extLst>
          </p:nvPr>
        </p:nvGraphicFramePr>
        <p:xfrm>
          <a:off x="457200" y="1196752"/>
          <a:ext cx="8229600" cy="4432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09529" y="2036710"/>
            <a:ext cx="6383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1 big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74745" y="1717073"/>
            <a:ext cx="113524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4 medium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52815" y="3086081"/>
            <a:ext cx="9621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16 small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12187" y="1502590"/>
            <a:ext cx="65114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1+12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9598" y="5775460"/>
            <a:ext cx="4134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(analysis from Hill &amp; Marty “Amdahl’s law in the multicore era”)</a:t>
            </a:r>
          </a:p>
        </p:txBody>
      </p:sp>
    </p:spTree>
    <p:extLst>
      <p:ext uri="{BB962C8B-B14F-4D97-AF65-F5344CB8AC3E}">
        <p14:creationId xmlns:p14="http://schemas.microsoft.com/office/powerpoint/2010/main" val="923107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 hardware trends</a:t>
            </a:r>
          </a:p>
        </p:txBody>
      </p:sp>
      <p:sp>
        <p:nvSpPr>
          <p:cNvPr id="4" name="Rectangle 3"/>
          <p:cNvSpPr/>
          <p:nvPr/>
        </p:nvSpPr>
        <p:spPr>
          <a:xfrm>
            <a:off x="417830" y="2924943"/>
            <a:ext cx="2664296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Traditional multi-processor machines</a:t>
            </a:r>
          </a:p>
        </p:txBody>
      </p:sp>
      <p:sp>
        <p:nvSpPr>
          <p:cNvPr id="5" name="Right Arrow 4"/>
          <p:cNvSpPr/>
          <p:nvPr/>
        </p:nvSpPr>
        <p:spPr>
          <a:xfrm rot="20970363">
            <a:off x="3226389" y="2017718"/>
            <a:ext cx="2808312" cy="129614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180976" y="1700808"/>
            <a:ext cx="2783511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Asymmetric performance and/or instruction sets</a:t>
            </a:r>
          </a:p>
        </p:txBody>
      </p:sp>
    </p:spTree>
    <p:extLst>
      <p:ext uri="{BB962C8B-B14F-4D97-AF65-F5344CB8AC3E}">
        <p14:creationId xmlns:p14="http://schemas.microsoft.com/office/powerpoint/2010/main" val="33773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Cache-coherent multicore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8662" y="5467665"/>
            <a:ext cx="7286676" cy="46166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Segoe" pitchFamily="34" charset="0"/>
              </a:rPr>
              <a:t>AMD Istanbul: 6 cores, per-core L2, per-package L3</a:t>
            </a:r>
          </a:p>
        </p:txBody>
      </p:sp>
      <p:grpSp>
        <p:nvGrpSpPr>
          <p:cNvPr id="493" name="Group 492"/>
          <p:cNvGrpSpPr/>
          <p:nvPr/>
        </p:nvGrpSpPr>
        <p:grpSpPr>
          <a:xfrm>
            <a:off x="1464482" y="1241426"/>
            <a:ext cx="6215037" cy="3830648"/>
            <a:chOff x="928662" y="1098550"/>
            <a:chExt cx="6562751" cy="4044962"/>
          </a:xfrm>
        </p:grpSpPr>
        <p:sp>
          <p:nvSpPr>
            <p:cNvPr id="2051" name="AutoShape 3"/>
            <p:cNvSpPr>
              <a:spLocks noChangeAspect="1" noChangeArrowheads="1" noTextEdit="1"/>
            </p:cNvSpPr>
            <p:nvPr/>
          </p:nvSpPr>
          <p:spPr bwMode="auto">
            <a:xfrm>
              <a:off x="2068513" y="1098550"/>
              <a:ext cx="5422900" cy="3830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600" dirty="0">
                <a:latin typeface="Segoe" pitchFamily="34" charset="0"/>
              </a:endParaRPr>
            </a:p>
          </p:txBody>
        </p:sp>
        <p:grpSp>
          <p:nvGrpSpPr>
            <p:cNvPr id="411" name="Group 410"/>
            <p:cNvGrpSpPr/>
            <p:nvPr/>
          </p:nvGrpSpPr>
          <p:grpSpPr>
            <a:xfrm>
              <a:off x="1785918" y="1214422"/>
              <a:ext cx="1785950" cy="1500198"/>
              <a:chOff x="-571536" y="1071546"/>
              <a:chExt cx="1785950" cy="1500198"/>
            </a:xfrm>
          </p:grpSpPr>
          <p:sp>
            <p:nvSpPr>
              <p:cNvPr id="409" name="Rectangle 408"/>
              <p:cNvSpPr/>
              <p:nvPr/>
            </p:nvSpPr>
            <p:spPr>
              <a:xfrm>
                <a:off x="-571536" y="1071546"/>
                <a:ext cx="1785950" cy="1500198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Segoe" pitchFamily="34" charset="0"/>
                </a:endParaRPr>
              </a:p>
            </p:txBody>
          </p:sp>
          <p:grpSp>
            <p:nvGrpSpPr>
              <p:cNvPr id="388" name="Group 387"/>
              <p:cNvGrpSpPr/>
              <p:nvPr/>
            </p:nvGrpSpPr>
            <p:grpSpPr>
              <a:xfrm>
                <a:off x="-500098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386" name="Rectangle 385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387" name="Rectangle 386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389" name="Group 388"/>
              <p:cNvGrpSpPr/>
              <p:nvPr/>
            </p:nvGrpSpPr>
            <p:grpSpPr>
              <a:xfrm>
                <a:off x="71406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390" name="Rectangle 389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391" name="Rectangle 390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392" name="Group 391"/>
              <p:cNvGrpSpPr/>
              <p:nvPr/>
            </p:nvGrpSpPr>
            <p:grpSpPr>
              <a:xfrm>
                <a:off x="642910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393" name="Rectangle 392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394" name="Rectangle 393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395" name="Group 394"/>
              <p:cNvGrpSpPr/>
              <p:nvPr/>
            </p:nvGrpSpPr>
            <p:grpSpPr>
              <a:xfrm>
                <a:off x="-500098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396" name="Rectangle 395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397" name="Rectangle 396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398" name="Group 397"/>
              <p:cNvGrpSpPr/>
              <p:nvPr/>
            </p:nvGrpSpPr>
            <p:grpSpPr>
              <a:xfrm>
                <a:off x="71406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399" name="Rectangle 398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00" name="Rectangle 399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01" name="Group 400"/>
              <p:cNvGrpSpPr/>
              <p:nvPr/>
            </p:nvGrpSpPr>
            <p:grpSpPr>
              <a:xfrm>
                <a:off x="642910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402" name="Rectangle 401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03" name="Rectangle 402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sp>
            <p:nvSpPr>
              <p:cNvPr id="407" name="Rectangle 406"/>
              <p:cNvSpPr/>
              <p:nvPr/>
            </p:nvSpPr>
            <p:spPr>
              <a:xfrm>
                <a:off x="-500098" y="2285992"/>
                <a:ext cx="1643074" cy="214314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L3</a:t>
                </a:r>
              </a:p>
            </p:txBody>
          </p:sp>
        </p:grpSp>
        <p:sp>
          <p:nvSpPr>
            <p:cNvPr id="413" name="Left-Right Arrow 412"/>
            <p:cNvSpPr/>
            <p:nvPr/>
          </p:nvSpPr>
          <p:spPr>
            <a:xfrm>
              <a:off x="3714744" y="1785926"/>
              <a:ext cx="714380" cy="357190"/>
            </a:xfrm>
            <a:prstGeom prst="left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 dirty="0">
                <a:latin typeface="Segoe" pitchFamily="34" charset="0"/>
              </a:endParaRPr>
            </a:p>
          </p:txBody>
        </p:sp>
        <p:grpSp>
          <p:nvGrpSpPr>
            <p:cNvPr id="415" name="Group 414"/>
            <p:cNvGrpSpPr/>
            <p:nvPr/>
          </p:nvGrpSpPr>
          <p:grpSpPr>
            <a:xfrm>
              <a:off x="4572000" y="1214422"/>
              <a:ext cx="1785950" cy="1500198"/>
              <a:chOff x="-571536" y="1071546"/>
              <a:chExt cx="1785950" cy="1500198"/>
            </a:xfrm>
          </p:grpSpPr>
          <p:sp>
            <p:nvSpPr>
              <p:cNvPr id="416" name="Rectangle 415"/>
              <p:cNvSpPr/>
              <p:nvPr/>
            </p:nvSpPr>
            <p:spPr>
              <a:xfrm>
                <a:off x="-571536" y="1071546"/>
                <a:ext cx="1785950" cy="1500198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Segoe" pitchFamily="34" charset="0"/>
                </a:endParaRPr>
              </a:p>
            </p:txBody>
          </p:sp>
          <p:grpSp>
            <p:nvGrpSpPr>
              <p:cNvPr id="417" name="Group 416"/>
              <p:cNvGrpSpPr/>
              <p:nvPr/>
            </p:nvGrpSpPr>
            <p:grpSpPr>
              <a:xfrm>
                <a:off x="-500098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434" name="Rectangle 433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35" name="Rectangle 434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18" name="Group 417"/>
              <p:cNvGrpSpPr/>
              <p:nvPr/>
            </p:nvGrpSpPr>
            <p:grpSpPr>
              <a:xfrm>
                <a:off x="71406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432" name="Rectangle 431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33" name="Rectangle 432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19" name="Group 418"/>
              <p:cNvGrpSpPr/>
              <p:nvPr/>
            </p:nvGrpSpPr>
            <p:grpSpPr>
              <a:xfrm>
                <a:off x="642910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430" name="Rectangle 429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31" name="Rectangle 430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20" name="Group 419"/>
              <p:cNvGrpSpPr/>
              <p:nvPr/>
            </p:nvGrpSpPr>
            <p:grpSpPr>
              <a:xfrm>
                <a:off x="-500098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428" name="Rectangle 427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29" name="Rectangle 428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21" name="Group 420"/>
              <p:cNvGrpSpPr/>
              <p:nvPr/>
            </p:nvGrpSpPr>
            <p:grpSpPr>
              <a:xfrm>
                <a:off x="71406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426" name="Rectangle 425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27" name="Rectangle 426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22" name="Group 421"/>
              <p:cNvGrpSpPr/>
              <p:nvPr/>
            </p:nvGrpSpPr>
            <p:grpSpPr>
              <a:xfrm>
                <a:off x="642910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424" name="Rectangle 423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25" name="Rectangle 424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sp>
            <p:nvSpPr>
              <p:cNvPr id="423" name="Rectangle 422"/>
              <p:cNvSpPr/>
              <p:nvPr/>
            </p:nvSpPr>
            <p:spPr>
              <a:xfrm>
                <a:off x="-500098" y="2285992"/>
                <a:ext cx="1643074" cy="214314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L3</a:t>
                </a:r>
              </a:p>
            </p:txBody>
          </p:sp>
        </p:grpSp>
        <p:grpSp>
          <p:nvGrpSpPr>
            <p:cNvPr id="437" name="Group 436"/>
            <p:cNvGrpSpPr/>
            <p:nvPr/>
          </p:nvGrpSpPr>
          <p:grpSpPr>
            <a:xfrm>
              <a:off x="1785918" y="3643314"/>
              <a:ext cx="1785950" cy="1500198"/>
              <a:chOff x="-571536" y="1071546"/>
              <a:chExt cx="1785950" cy="1500198"/>
            </a:xfrm>
          </p:grpSpPr>
          <p:sp>
            <p:nvSpPr>
              <p:cNvPr id="438" name="Rectangle 437"/>
              <p:cNvSpPr/>
              <p:nvPr/>
            </p:nvSpPr>
            <p:spPr>
              <a:xfrm>
                <a:off x="-571536" y="1071546"/>
                <a:ext cx="1785950" cy="1500198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Segoe" pitchFamily="34" charset="0"/>
                </a:endParaRPr>
              </a:p>
            </p:txBody>
          </p:sp>
          <p:grpSp>
            <p:nvGrpSpPr>
              <p:cNvPr id="439" name="Group 438"/>
              <p:cNvGrpSpPr/>
              <p:nvPr/>
            </p:nvGrpSpPr>
            <p:grpSpPr>
              <a:xfrm>
                <a:off x="-500098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456" name="Rectangle 455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57" name="Rectangle 456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40" name="Group 439"/>
              <p:cNvGrpSpPr/>
              <p:nvPr/>
            </p:nvGrpSpPr>
            <p:grpSpPr>
              <a:xfrm>
                <a:off x="71406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454" name="Rectangle 453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55" name="Rectangle 454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41" name="Group 440"/>
              <p:cNvGrpSpPr/>
              <p:nvPr/>
            </p:nvGrpSpPr>
            <p:grpSpPr>
              <a:xfrm>
                <a:off x="642910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452" name="Rectangle 451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53" name="Rectangle 452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42" name="Group 441"/>
              <p:cNvGrpSpPr/>
              <p:nvPr/>
            </p:nvGrpSpPr>
            <p:grpSpPr>
              <a:xfrm>
                <a:off x="-500098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450" name="Rectangle 449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51" name="Rectangle 450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43" name="Group 442"/>
              <p:cNvGrpSpPr/>
              <p:nvPr/>
            </p:nvGrpSpPr>
            <p:grpSpPr>
              <a:xfrm>
                <a:off x="71406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448" name="Rectangle 447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49" name="Rectangle 448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44" name="Group 443"/>
              <p:cNvGrpSpPr/>
              <p:nvPr/>
            </p:nvGrpSpPr>
            <p:grpSpPr>
              <a:xfrm>
                <a:off x="642910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446" name="Rectangle 445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47" name="Rectangle 446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sp>
            <p:nvSpPr>
              <p:cNvPr id="445" name="Rectangle 444"/>
              <p:cNvSpPr/>
              <p:nvPr/>
            </p:nvSpPr>
            <p:spPr>
              <a:xfrm>
                <a:off x="-500098" y="2285992"/>
                <a:ext cx="1643074" cy="214314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L3</a:t>
                </a:r>
              </a:p>
            </p:txBody>
          </p:sp>
        </p:grpSp>
        <p:sp>
          <p:nvSpPr>
            <p:cNvPr id="458" name="Left-Right Arrow 457"/>
            <p:cNvSpPr/>
            <p:nvPr/>
          </p:nvSpPr>
          <p:spPr>
            <a:xfrm rot="5400000">
              <a:off x="2321703" y="2964653"/>
              <a:ext cx="714380" cy="357190"/>
            </a:xfrm>
            <a:prstGeom prst="left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 dirty="0">
                <a:latin typeface="Segoe" pitchFamily="34" charset="0"/>
              </a:endParaRPr>
            </a:p>
          </p:txBody>
        </p:sp>
        <p:sp>
          <p:nvSpPr>
            <p:cNvPr id="459" name="Left-Right Arrow 458"/>
            <p:cNvSpPr/>
            <p:nvPr/>
          </p:nvSpPr>
          <p:spPr>
            <a:xfrm rot="5400000">
              <a:off x="5107785" y="2964653"/>
              <a:ext cx="714380" cy="357190"/>
            </a:xfrm>
            <a:prstGeom prst="left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 dirty="0">
                <a:latin typeface="Segoe" pitchFamily="34" charset="0"/>
              </a:endParaRPr>
            </a:p>
          </p:txBody>
        </p:sp>
        <p:grpSp>
          <p:nvGrpSpPr>
            <p:cNvPr id="460" name="Group 459"/>
            <p:cNvGrpSpPr/>
            <p:nvPr/>
          </p:nvGrpSpPr>
          <p:grpSpPr>
            <a:xfrm>
              <a:off x="4572000" y="3643314"/>
              <a:ext cx="1785950" cy="1500198"/>
              <a:chOff x="-571536" y="1071546"/>
              <a:chExt cx="1785950" cy="1500198"/>
            </a:xfrm>
          </p:grpSpPr>
          <p:sp>
            <p:nvSpPr>
              <p:cNvPr id="461" name="Rectangle 460"/>
              <p:cNvSpPr/>
              <p:nvPr/>
            </p:nvSpPr>
            <p:spPr>
              <a:xfrm>
                <a:off x="-571536" y="1071546"/>
                <a:ext cx="1785950" cy="1500198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Segoe" pitchFamily="34" charset="0"/>
                </a:endParaRPr>
              </a:p>
            </p:txBody>
          </p:sp>
          <p:grpSp>
            <p:nvGrpSpPr>
              <p:cNvPr id="462" name="Group 461"/>
              <p:cNvGrpSpPr/>
              <p:nvPr/>
            </p:nvGrpSpPr>
            <p:grpSpPr>
              <a:xfrm>
                <a:off x="-500098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479" name="Rectangle 478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80" name="Rectangle 479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63" name="Group 462"/>
              <p:cNvGrpSpPr/>
              <p:nvPr/>
            </p:nvGrpSpPr>
            <p:grpSpPr>
              <a:xfrm>
                <a:off x="71406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477" name="Rectangle 476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78" name="Rectangle 477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64" name="Group 463"/>
              <p:cNvGrpSpPr/>
              <p:nvPr/>
            </p:nvGrpSpPr>
            <p:grpSpPr>
              <a:xfrm>
                <a:off x="642910" y="1142984"/>
                <a:ext cx="500066" cy="459122"/>
                <a:chOff x="500034" y="1142984"/>
                <a:chExt cx="500066" cy="459122"/>
              </a:xfrm>
            </p:grpSpPr>
            <p:sp>
              <p:nvSpPr>
                <p:cNvPr id="475" name="Rectangle 474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76" name="Rectangle 475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65" name="Group 464"/>
              <p:cNvGrpSpPr/>
              <p:nvPr/>
            </p:nvGrpSpPr>
            <p:grpSpPr>
              <a:xfrm>
                <a:off x="-500098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473" name="Rectangle 472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74" name="Rectangle 473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66" name="Group 465"/>
              <p:cNvGrpSpPr/>
              <p:nvPr/>
            </p:nvGrpSpPr>
            <p:grpSpPr>
              <a:xfrm>
                <a:off x="71406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471" name="Rectangle 470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72" name="Rectangle 471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grpSp>
            <p:nvGrpSpPr>
              <p:cNvPr id="467" name="Group 466"/>
              <p:cNvGrpSpPr/>
              <p:nvPr/>
            </p:nvGrpSpPr>
            <p:grpSpPr>
              <a:xfrm>
                <a:off x="642910" y="1714488"/>
                <a:ext cx="500066" cy="459122"/>
                <a:chOff x="500034" y="1142984"/>
                <a:chExt cx="500066" cy="459122"/>
              </a:xfrm>
            </p:grpSpPr>
            <p:sp>
              <p:nvSpPr>
                <p:cNvPr id="469" name="Rectangle 468"/>
                <p:cNvSpPr/>
                <p:nvPr/>
              </p:nvSpPr>
              <p:spPr>
                <a:xfrm>
                  <a:off x="500034" y="1142984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Core</a:t>
                  </a:r>
                </a:p>
              </p:txBody>
            </p:sp>
            <p:sp>
              <p:nvSpPr>
                <p:cNvPr id="470" name="Rectangle 469"/>
                <p:cNvSpPr/>
                <p:nvPr/>
              </p:nvSpPr>
              <p:spPr>
                <a:xfrm>
                  <a:off x="500034" y="1387792"/>
                  <a:ext cx="500066" cy="2143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L2</a:t>
                  </a:r>
                </a:p>
              </p:txBody>
            </p:sp>
          </p:grpSp>
          <p:sp>
            <p:nvSpPr>
              <p:cNvPr id="468" name="Rectangle 467"/>
              <p:cNvSpPr/>
              <p:nvPr/>
            </p:nvSpPr>
            <p:spPr>
              <a:xfrm>
                <a:off x="-500098" y="2285992"/>
                <a:ext cx="1643074" cy="214314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L3</a:t>
                </a:r>
              </a:p>
            </p:txBody>
          </p:sp>
        </p:grpSp>
        <p:sp>
          <p:nvSpPr>
            <p:cNvPr id="481" name="Left-Right Arrow 480"/>
            <p:cNvSpPr/>
            <p:nvPr/>
          </p:nvSpPr>
          <p:spPr>
            <a:xfrm>
              <a:off x="3714744" y="4214818"/>
              <a:ext cx="714380" cy="357190"/>
            </a:xfrm>
            <a:prstGeom prst="left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 dirty="0">
                <a:latin typeface="Segoe" pitchFamily="34" charset="0"/>
              </a:endParaRPr>
            </a:p>
          </p:txBody>
        </p:sp>
        <p:grpSp>
          <p:nvGrpSpPr>
            <p:cNvPr id="483" name="Group 482"/>
            <p:cNvGrpSpPr/>
            <p:nvPr/>
          </p:nvGrpSpPr>
          <p:grpSpPr>
            <a:xfrm>
              <a:off x="928662" y="1500174"/>
              <a:ext cx="642942" cy="642942"/>
              <a:chOff x="928662" y="1500174"/>
              <a:chExt cx="642942" cy="642942"/>
            </a:xfrm>
          </p:grpSpPr>
          <p:sp>
            <p:nvSpPr>
              <p:cNvPr id="412" name="Rectangle 411"/>
              <p:cNvSpPr/>
              <p:nvPr/>
            </p:nvSpPr>
            <p:spPr>
              <a:xfrm>
                <a:off x="928662" y="1500174"/>
                <a:ext cx="642942" cy="285752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RAM</a:t>
                </a:r>
              </a:p>
            </p:txBody>
          </p:sp>
          <p:sp>
            <p:nvSpPr>
              <p:cNvPr id="482" name="Rectangle 481"/>
              <p:cNvSpPr/>
              <p:nvPr/>
            </p:nvSpPr>
            <p:spPr>
              <a:xfrm>
                <a:off x="928662" y="1857364"/>
                <a:ext cx="642942" cy="285752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RAM</a:t>
                </a:r>
              </a:p>
            </p:txBody>
          </p:sp>
        </p:grpSp>
        <p:grpSp>
          <p:nvGrpSpPr>
            <p:cNvPr id="484" name="Group 483"/>
            <p:cNvGrpSpPr/>
            <p:nvPr/>
          </p:nvGrpSpPr>
          <p:grpSpPr>
            <a:xfrm>
              <a:off x="6572264" y="1500174"/>
              <a:ext cx="642942" cy="642942"/>
              <a:chOff x="928662" y="1500174"/>
              <a:chExt cx="642942" cy="642942"/>
            </a:xfrm>
          </p:grpSpPr>
          <p:sp>
            <p:nvSpPr>
              <p:cNvPr id="485" name="Rectangle 484"/>
              <p:cNvSpPr/>
              <p:nvPr/>
            </p:nvSpPr>
            <p:spPr>
              <a:xfrm>
                <a:off x="928662" y="1500174"/>
                <a:ext cx="642942" cy="285752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RAM</a:t>
                </a:r>
              </a:p>
            </p:txBody>
          </p:sp>
          <p:sp>
            <p:nvSpPr>
              <p:cNvPr id="486" name="Rectangle 485"/>
              <p:cNvSpPr/>
              <p:nvPr/>
            </p:nvSpPr>
            <p:spPr>
              <a:xfrm>
                <a:off x="928662" y="1857364"/>
                <a:ext cx="642942" cy="285752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RAM</a:t>
                </a:r>
              </a:p>
            </p:txBody>
          </p:sp>
        </p:grpSp>
        <p:grpSp>
          <p:nvGrpSpPr>
            <p:cNvPr id="487" name="Group 486"/>
            <p:cNvGrpSpPr/>
            <p:nvPr/>
          </p:nvGrpSpPr>
          <p:grpSpPr>
            <a:xfrm>
              <a:off x="6572264" y="4000504"/>
              <a:ext cx="642942" cy="642942"/>
              <a:chOff x="928662" y="1500174"/>
              <a:chExt cx="642942" cy="642942"/>
            </a:xfrm>
          </p:grpSpPr>
          <p:sp>
            <p:nvSpPr>
              <p:cNvPr id="488" name="Rectangle 487"/>
              <p:cNvSpPr/>
              <p:nvPr/>
            </p:nvSpPr>
            <p:spPr>
              <a:xfrm>
                <a:off x="928662" y="1500174"/>
                <a:ext cx="642942" cy="285752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RAM</a:t>
                </a:r>
              </a:p>
            </p:txBody>
          </p:sp>
          <p:sp>
            <p:nvSpPr>
              <p:cNvPr id="489" name="Rectangle 488"/>
              <p:cNvSpPr/>
              <p:nvPr/>
            </p:nvSpPr>
            <p:spPr>
              <a:xfrm>
                <a:off x="928662" y="1857364"/>
                <a:ext cx="642942" cy="285752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RAM</a:t>
                </a:r>
              </a:p>
            </p:txBody>
          </p:sp>
        </p:grpSp>
        <p:grpSp>
          <p:nvGrpSpPr>
            <p:cNvPr id="490" name="Group 489"/>
            <p:cNvGrpSpPr/>
            <p:nvPr/>
          </p:nvGrpSpPr>
          <p:grpSpPr>
            <a:xfrm>
              <a:off x="928662" y="4000504"/>
              <a:ext cx="642942" cy="642942"/>
              <a:chOff x="928662" y="1500174"/>
              <a:chExt cx="642942" cy="642942"/>
            </a:xfrm>
          </p:grpSpPr>
          <p:sp>
            <p:nvSpPr>
              <p:cNvPr id="491" name="Rectangle 490"/>
              <p:cNvSpPr/>
              <p:nvPr/>
            </p:nvSpPr>
            <p:spPr>
              <a:xfrm>
                <a:off x="928662" y="1500174"/>
                <a:ext cx="642942" cy="285752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RAM</a:t>
                </a:r>
              </a:p>
            </p:txBody>
          </p:sp>
          <p:sp>
            <p:nvSpPr>
              <p:cNvPr id="492" name="Rectangle 491"/>
              <p:cNvSpPr/>
              <p:nvPr/>
            </p:nvSpPr>
            <p:spPr>
              <a:xfrm>
                <a:off x="928662" y="1857364"/>
                <a:ext cx="642942" cy="285752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RAM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24110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Single-chip cloud computer (SCC)</a:t>
            </a:r>
          </a:p>
        </p:txBody>
      </p:sp>
      <p:grpSp>
        <p:nvGrpSpPr>
          <p:cNvPr id="310" name="Group 309"/>
          <p:cNvGrpSpPr/>
          <p:nvPr/>
        </p:nvGrpSpPr>
        <p:grpSpPr>
          <a:xfrm>
            <a:off x="928662" y="4941340"/>
            <a:ext cx="7626006" cy="845114"/>
            <a:chOff x="1464448" y="4786322"/>
            <a:chExt cx="7236356" cy="845114"/>
          </a:xfrm>
        </p:grpSpPr>
        <p:sp>
          <p:nvSpPr>
            <p:cNvPr id="6" name="TextBox 5"/>
            <p:cNvSpPr txBox="1"/>
            <p:nvPr/>
          </p:nvSpPr>
          <p:spPr>
            <a:xfrm>
              <a:off x="1464448" y="4800439"/>
              <a:ext cx="3036114" cy="8309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Segoe" pitchFamily="34" charset="0"/>
                </a:rPr>
                <a:t>24 * 2-core tiles</a:t>
              </a:r>
            </a:p>
            <a:p>
              <a:r>
                <a:rPr lang="en-GB" sz="2400" dirty="0">
                  <a:latin typeface="Segoe" pitchFamily="34" charset="0"/>
                </a:rPr>
                <a:t>On-chip mesh n/w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50529" y="4786322"/>
              <a:ext cx="4450275" cy="8309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Segoe" pitchFamily="34" charset="0"/>
                </a:rPr>
                <a:t>Non-coherent caches</a:t>
              </a:r>
            </a:p>
            <a:p>
              <a:r>
                <a:rPr lang="en-GB" sz="2400" dirty="0">
                  <a:latin typeface="Segoe" pitchFamily="34" charset="0"/>
                </a:rPr>
                <a:t>Hardware supported messaging</a:t>
              </a: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000100" y="1142983"/>
            <a:ext cx="6786610" cy="3357587"/>
            <a:chOff x="1142976" y="1142983"/>
            <a:chExt cx="6786610" cy="3357587"/>
          </a:xfrm>
        </p:grpSpPr>
        <p:grpSp>
          <p:nvGrpSpPr>
            <p:cNvPr id="93" name="Group 92"/>
            <p:cNvGrpSpPr/>
            <p:nvPr/>
          </p:nvGrpSpPr>
          <p:grpSpPr>
            <a:xfrm>
              <a:off x="5592999" y="1142983"/>
              <a:ext cx="2336587" cy="3148465"/>
              <a:chOff x="5592999" y="1142983"/>
              <a:chExt cx="2336587" cy="3148465"/>
            </a:xfrm>
          </p:grpSpPr>
          <p:sp>
            <p:nvSpPr>
              <p:cNvPr id="221" name="Rectangle 220"/>
              <p:cNvSpPr/>
              <p:nvPr/>
            </p:nvSpPr>
            <p:spPr>
              <a:xfrm>
                <a:off x="5866814" y="1279146"/>
                <a:ext cx="1848458" cy="2875379"/>
              </a:xfrm>
              <a:prstGeom prst="rect">
                <a:avLst/>
              </a:prstGeom>
              <a:ln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900" dirty="0">
                  <a:latin typeface="Segoe" pitchFamily="34" charset="0"/>
                </a:endParaRPr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5935275" y="1347607"/>
                <a:ext cx="684614" cy="1095383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L2</a:t>
                </a:r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6858016" y="1347607"/>
                <a:ext cx="684614" cy="1095383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Core</a:t>
                </a:r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5935275" y="2990681"/>
                <a:ext cx="684614" cy="1095383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L2</a:t>
                </a:r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6003737" y="2442990"/>
                <a:ext cx="547691" cy="547691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dirty="0">
                    <a:latin typeface="Segoe" pitchFamily="34" charset="0"/>
                  </a:rPr>
                  <a:t>Router</a:t>
                </a:r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6926478" y="2442990"/>
                <a:ext cx="547691" cy="547691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MPB</a:t>
                </a:r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6858016" y="2990681"/>
                <a:ext cx="684614" cy="1095383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latin typeface="Segoe" pitchFamily="34" charset="0"/>
                  </a:rPr>
                  <a:t>Core</a:t>
                </a:r>
              </a:p>
            </p:txBody>
          </p:sp>
          <p:cxnSp>
            <p:nvCxnSpPr>
              <p:cNvPr id="222" name="Straight Arrow Connector 221"/>
              <p:cNvCxnSpPr>
                <a:stCxn id="215" idx="3"/>
                <a:endCxn id="216" idx="1"/>
              </p:cNvCxnSpPr>
              <p:nvPr/>
            </p:nvCxnSpPr>
            <p:spPr>
              <a:xfrm>
                <a:off x="6619889" y="1895299"/>
                <a:ext cx="238127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 w="sm" len="sm"/>
                <a:tailEnd type="arrow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Arrow Connector 223"/>
              <p:cNvCxnSpPr>
                <a:endCxn id="218" idx="1"/>
              </p:cNvCxnSpPr>
              <p:nvPr/>
            </p:nvCxnSpPr>
            <p:spPr>
              <a:xfrm>
                <a:off x="6621411" y="3538372"/>
                <a:ext cx="236605" cy="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 w="sm" len="sm"/>
                <a:tailEnd type="arrow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Arrow Connector 291"/>
              <p:cNvCxnSpPr/>
              <p:nvPr/>
            </p:nvCxnSpPr>
            <p:spPr>
              <a:xfrm>
                <a:off x="5592999" y="2511451"/>
                <a:ext cx="410738" cy="152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Arrow Connector 293"/>
              <p:cNvCxnSpPr/>
              <p:nvPr/>
            </p:nvCxnSpPr>
            <p:spPr>
              <a:xfrm>
                <a:off x="6551428" y="2511451"/>
                <a:ext cx="1378158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Arrow Connector 295"/>
              <p:cNvCxnSpPr/>
              <p:nvPr/>
            </p:nvCxnSpPr>
            <p:spPr>
              <a:xfrm rot="5400000" flipH="1" flipV="1">
                <a:off x="5421815" y="1792606"/>
                <a:ext cx="1300767" cy="152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Arrow Connector 297"/>
              <p:cNvCxnSpPr/>
              <p:nvPr/>
            </p:nvCxnSpPr>
            <p:spPr>
              <a:xfrm rot="5400000" flipH="1" flipV="1">
                <a:off x="5421815" y="3640304"/>
                <a:ext cx="1300767" cy="152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91"/>
            <p:cNvGrpSpPr/>
            <p:nvPr/>
          </p:nvGrpSpPr>
          <p:grpSpPr>
            <a:xfrm>
              <a:off x="1142976" y="1214422"/>
              <a:ext cx="4075039" cy="3286148"/>
              <a:chOff x="1142976" y="1214422"/>
              <a:chExt cx="4075039" cy="3286148"/>
            </a:xfrm>
          </p:grpSpPr>
          <p:sp>
            <p:nvSpPr>
              <p:cNvPr id="326" name="Rectangle 325"/>
              <p:cNvSpPr/>
              <p:nvPr/>
            </p:nvSpPr>
            <p:spPr>
              <a:xfrm>
                <a:off x="1857356" y="1214422"/>
                <a:ext cx="2714644" cy="3286148"/>
              </a:xfrm>
              <a:prstGeom prst="rect">
                <a:avLst/>
              </a:prstGeom>
              <a:gradFill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  <a:alpha val="20000"/>
                    </a:schemeClr>
                  </a:gs>
                  <a:gs pos="100000">
                    <a:schemeClr val="accent5">
                      <a:shade val="94000"/>
                      <a:satMod val="135000"/>
                      <a:alpha val="37000"/>
                    </a:schemeClr>
                  </a:gs>
                </a:gsLst>
              </a:gradFill>
              <a:ln/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900" dirty="0">
                  <a:latin typeface="Segoe" pitchFamily="34" charset="0"/>
                </a:endParaRPr>
              </a:p>
            </p:txBody>
          </p:sp>
          <p:grpSp>
            <p:nvGrpSpPr>
              <p:cNvPr id="91" name="Group 90"/>
              <p:cNvGrpSpPr/>
              <p:nvPr/>
            </p:nvGrpSpPr>
            <p:grpSpPr>
              <a:xfrm>
                <a:off x="1908156" y="1279907"/>
                <a:ext cx="2601534" cy="3149225"/>
                <a:chOff x="1879728" y="1279907"/>
                <a:chExt cx="2601534" cy="3149225"/>
              </a:xfrm>
            </p:grpSpPr>
            <p:sp>
              <p:nvSpPr>
                <p:cNvPr id="205" name="Rectangle 204"/>
                <p:cNvSpPr/>
                <p:nvPr/>
              </p:nvSpPr>
              <p:spPr>
                <a:xfrm>
                  <a:off x="2153574" y="4155286"/>
                  <a:ext cx="556819" cy="273846"/>
                </a:xfrm>
                <a:prstGeom prst="rect">
                  <a:avLst/>
                </a:prstGeom>
                <a:ln w="9525">
                  <a:solidFill>
                    <a:srgbClr val="46AAC5"/>
                  </a:solidFill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VRC</a:t>
                  </a: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 rot="16200000">
                  <a:off x="1332037" y="1827598"/>
                  <a:ext cx="1369228" cy="273846"/>
                </a:xfrm>
                <a:prstGeom prst="rect">
                  <a:avLst/>
                </a:prstGeom>
                <a:ln w="9525">
                  <a:solidFill>
                    <a:srgbClr val="46AAC5"/>
                  </a:solidFill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MC-1</a:t>
                  </a: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153575" y="127990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15" name="Rectangle 114"/>
                <p:cNvSpPr/>
                <p:nvPr/>
              </p:nvSpPr>
              <p:spPr>
                <a:xfrm>
                  <a:off x="2153574" y="155375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2495882" y="127990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26" name="Rectangle 125"/>
                <p:cNvSpPr/>
                <p:nvPr/>
              </p:nvSpPr>
              <p:spPr>
                <a:xfrm>
                  <a:off x="2495881" y="155375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28" name="Rectangle 127"/>
                <p:cNvSpPr/>
                <p:nvPr/>
              </p:nvSpPr>
              <p:spPr>
                <a:xfrm>
                  <a:off x="2838189" y="127990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29" name="Rectangle 128"/>
                <p:cNvSpPr/>
                <p:nvPr/>
              </p:nvSpPr>
              <p:spPr>
                <a:xfrm>
                  <a:off x="2838188" y="155375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31" name="Rectangle 130"/>
                <p:cNvSpPr/>
                <p:nvPr/>
              </p:nvSpPr>
              <p:spPr>
                <a:xfrm>
                  <a:off x="3180496" y="127990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32" name="Rectangle 131"/>
                <p:cNvSpPr/>
                <p:nvPr/>
              </p:nvSpPr>
              <p:spPr>
                <a:xfrm>
                  <a:off x="3180495" y="155375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34" name="Rectangle 133"/>
                <p:cNvSpPr/>
                <p:nvPr/>
              </p:nvSpPr>
              <p:spPr>
                <a:xfrm>
                  <a:off x="3522803" y="127990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35" name="Rectangle 134"/>
                <p:cNvSpPr/>
                <p:nvPr/>
              </p:nvSpPr>
              <p:spPr>
                <a:xfrm>
                  <a:off x="3522802" y="155375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37" name="Rectangle 136"/>
                <p:cNvSpPr/>
                <p:nvPr/>
              </p:nvSpPr>
              <p:spPr>
                <a:xfrm>
                  <a:off x="3865110" y="127990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38" name="Rectangle 137"/>
                <p:cNvSpPr/>
                <p:nvPr/>
              </p:nvSpPr>
              <p:spPr>
                <a:xfrm>
                  <a:off x="3865109" y="155375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40" name="Rectangle 139"/>
                <p:cNvSpPr/>
                <p:nvPr/>
              </p:nvSpPr>
              <p:spPr>
                <a:xfrm>
                  <a:off x="2153575" y="196452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41" name="Rectangle 140"/>
                <p:cNvSpPr/>
                <p:nvPr/>
              </p:nvSpPr>
              <p:spPr>
                <a:xfrm>
                  <a:off x="2153574" y="223836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43" name="Rectangle 142"/>
                <p:cNvSpPr/>
                <p:nvPr/>
              </p:nvSpPr>
              <p:spPr>
                <a:xfrm>
                  <a:off x="2495882" y="196452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44" name="Rectangle 143"/>
                <p:cNvSpPr/>
                <p:nvPr/>
              </p:nvSpPr>
              <p:spPr>
                <a:xfrm>
                  <a:off x="2495881" y="223836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46" name="Rectangle 145"/>
                <p:cNvSpPr/>
                <p:nvPr/>
              </p:nvSpPr>
              <p:spPr>
                <a:xfrm>
                  <a:off x="2838189" y="196452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47" name="Rectangle 146"/>
                <p:cNvSpPr/>
                <p:nvPr/>
              </p:nvSpPr>
              <p:spPr>
                <a:xfrm>
                  <a:off x="2838188" y="223836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49" name="Rectangle 148"/>
                <p:cNvSpPr/>
                <p:nvPr/>
              </p:nvSpPr>
              <p:spPr>
                <a:xfrm>
                  <a:off x="3180496" y="196452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50" name="Rectangle 149"/>
                <p:cNvSpPr/>
                <p:nvPr/>
              </p:nvSpPr>
              <p:spPr>
                <a:xfrm>
                  <a:off x="3180495" y="223836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52" name="Rectangle 151"/>
                <p:cNvSpPr/>
                <p:nvPr/>
              </p:nvSpPr>
              <p:spPr>
                <a:xfrm>
                  <a:off x="3522803" y="196452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53" name="Rectangle 152"/>
                <p:cNvSpPr/>
                <p:nvPr/>
              </p:nvSpPr>
              <p:spPr>
                <a:xfrm>
                  <a:off x="3522802" y="223836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55" name="Rectangle 154"/>
                <p:cNvSpPr/>
                <p:nvPr/>
              </p:nvSpPr>
              <p:spPr>
                <a:xfrm>
                  <a:off x="3865110" y="196452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56" name="Rectangle 155"/>
                <p:cNvSpPr/>
                <p:nvPr/>
              </p:nvSpPr>
              <p:spPr>
                <a:xfrm>
                  <a:off x="3865109" y="223836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57" name="Rectangle 156"/>
                <p:cNvSpPr/>
                <p:nvPr/>
              </p:nvSpPr>
              <p:spPr>
                <a:xfrm rot="16200000">
                  <a:off x="3659725" y="1827598"/>
                  <a:ext cx="1369228" cy="273846"/>
                </a:xfrm>
                <a:prstGeom prst="rect">
                  <a:avLst/>
                </a:prstGeom>
                <a:ln w="9525">
                  <a:solidFill>
                    <a:srgbClr val="46AAC5"/>
                  </a:solidFill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MC-3</a:t>
                  </a:r>
                </a:p>
              </p:txBody>
            </p:sp>
            <p:cxnSp>
              <p:nvCxnSpPr>
                <p:cNvPr id="159" name="Straight Arrow Connector 158"/>
                <p:cNvCxnSpPr/>
                <p:nvPr/>
              </p:nvCxnSpPr>
              <p:spPr>
                <a:xfrm>
                  <a:off x="2016651" y="2306828"/>
                  <a:ext cx="2327688" cy="152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headEnd type="arrow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Arrow Connector 159"/>
                <p:cNvCxnSpPr/>
                <p:nvPr/>
              </p:nvCxnSpPr>
              <p:spPr>
                <a:xfrm rot="10800000" flipH="1">
                  <a:off x="2222035" y="1622214"/>
                  <a:ext cx="1711536" cy="152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2" name="Rectangle 171"/>
                <p:cNvSpPr/>
                <p:nvPr/>
              </p:nvSpPr>
              <p:spPr>
                <a:xfrm rot="16200000">
                  <a:off x="1332037" y="3265288"/>
                  <a:ext cx="1369228" cy="273846"/>
                </a:xfrm>
                <a:prstGeom prst="rect">
                  <a:avLst/>
                </a:prstGeom>
                <a:ln w="9525">
                  <a:solidFill>
                    <a:srgbClr val="46AAC5"/>
                  </a:solidFill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MC-0</a:t>
                  </a:r>
                </a:p>
              </p:txBody>
            </p:sp>
            <p:sp>
              <p:nvSpPr>
                <p:cNvPr id="173" name="Rectangle 172"/>
                <p:cNvSpPr/>
                <p:nvPr/>
              </p:nvSpPr>
              <p:spPr>
                <a:xfrm>
                  <a:off x="2153575" y="271759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74" name="Rectangle 173"/>
                <p:cNvSpPr/>
                <p:nvPr/>
              </p:nvSpPr>
              <p:spPr>
                <a:xfrm>
                  <a:off x="2153574" y="299144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75" name="Rectangle 174"/>
                <p:cNvSpPr/>
                <p:nvPr/>
              </p:nvSpPr>
              <p:spPr>
                <a:xfrm>
                  <a:off x="2495882" y="271759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76" name="Rectangle 175"/>
                <p:cNvSpPr/>
                <p:nvPr/>
              </p:nvSpPr>
              <p:spPr>
                <a:xfrm>
                  <a:off x="2495881" y="299144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77" name="Rectangle 176"/>
                <p:cNvSpPr/>
                <p:nvPr/>
              </p:nvSpPr>
              <p:spPr>
                <a:xfrm>
                  <a:off x="2838189" y="271759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78" name="Rectangle 177"/>
                <p:cNvSpPr/>
                <p:nvPr/>
              </p:nvSpPr>
              <p:spPr>
                <a:xfrm>
                  <a:off x="2838188" y="299144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79" name="Rectangle 178"/>
                <p:cNvSpPr/>
                <p:nvPr/>
              </p:nvSpPr>
              <p:spPr>
                <a:xfrm>
                  <a:off x="3180496" y="271759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80" name="Rectangle 179"/>
                <p:cNvSpPr/>
                <p:nvPr/>
              </p:nvSpPr>
              <p:spPr>
                <a:xfrm>
                  <a:off x="3180495" y="299144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81" name="Rectangle 180"/>
                <p:cNvSpPr/>
                <p:nvPr/>
              </p:nvSpPr>
              <p:spPr>
                <a:xfrm>
                  <a:off x="3522803" y="271759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82" name="Rectangle 181"/>
                <p:cNvSpPr/>
                <p:nvPr/>
              </p:nvSpPr>
              <p:spPr>
                <a:xfrm>
                  <a:off x="3522802" y="299144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83" name="Rectangle 182"/>
                <p:cNvSpPr/>
                <p:nvPr/>
              </p:nvSpPr>
              <p:spPr>
                <a:xfrm>
                  <a:off x="3865110" y="2717597"/>
                  <a:ext cx="342307" cy="67373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84" name="Rectangle 183"/>
                <p:cNvSpPr/>
                <p:nvPr/>
              </p:nvSpPr>
              <p:spPr>
                <a:xfrm>
                  <a:off x="3865109" y="2991443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85" name="Rectangle 184"/>
                <p:cNvSpPr/>
                <p:nvPr/>
              </p:nvSpPr>
              <p:spPr>
                <a:xfrm>
                  <a:off x="2153575" y="340221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86" name="Rectangle 185"/>
                <p:cNvSpPr/>
                <p:nvPr/>
              </p:nvSpPr>
              <p:spPr>
                <a:xfrm>
                  <a:off x="2153574" y="367605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87" name="Rectangle 186"/>
                <p:cNvSpPr/>
                <p:nvPr/>
              </p:nvSpPr>
              <p:spPr>
                <a:xfrm>
                  <a:off x="2495882" y="340221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88" name="Rectangle 187"/>
                <p:cNvSpPr/>
                <p:nvPr/>
              </p:nvSpPr>
              <p:spPr>
                <a:xfrm>
                  <a:off x="2495881" y="367605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>
                <a:xfrm>
                  <a:off x="2838189" y="340221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90" name="Rectangle 189"/>
                <p:cNvSpPr/>
                <p:nvPr/>
              </p:nvSpPr>
              <p:spPr>
                <a:xfrm>
                  <a:off x="2838188" y="367605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91" name="Rectangle 190"/>
                <p:cNvSpPr/>
                <p:nvPr/>
              </p:nvSpPr>
              <p:spPr>
                <a:xfrm>
                  <a:off x="3180496" y="340221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92" name="Rectangle 191"/>
                <p:cNvSpPr/>
                <p:nvPr/>
              </p:nvSpPr>
              <p:spPr>
                <a:xfrm>
                  <a:off x="3180495" y="367605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93" name="Rectangle 192"/>
                <p:cNvSpPr/>
                <p:nvPr/>
              </p:nvSpPr>
              <p:spPr>
                <a:xfrm>
                  <a:off x="3522803" y="340221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94" name="Rectangle 193"/>
                <p:cNvSpPr/>
                <p:nvPr/>
              </p:nvSpPr>
              <p:spPr>
                <a:xfrm>
                  <a:off x="3522802" y="367605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95" name="Rectangle 194"/>
                <p:cNvSpPr/>
                <p:nvPr/>
              </p:nvSpPr>
              <p:spPr>
                <a:xfrm>
                  <a:off x="3865110" y="3402211"/>
                  <a:ext cx="342307" cy="684614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GB" sz="1100" dirty="0">
                    <a:latin typeface="Segoe" pitchFamily="34" charset="0"/>
                  </a:endParaRPr>
                </a:p>
              </p:txBody>
            </p:sp>
            <p:sp>
              <p:nvSpPr>
                <p:cNvPr id="196" name="Rectangle 195"/>
                <p:cNvSpPr/>
                <p:nvPr/>
              </p:nvSpPr>
              <p:spPr>
                <a:xfrm>
                  <a:off x="3865109" y="3676057"/>
                  <a:ext cx="136923" cy="136923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>
                    <a:latin typeface="Segoe" pitchFamily="34" charset="0"/>
                  </a:endParaRPr>
                </a:p>
              </p:txBody>
            </p:sp>
            <p:sp>
              <p:nvSpPr>
                <p:cNvPr id="197" name="Rectangle 196"/>
                <p:cNvSpPr/>
                <p:nvPr/>
              </p:nvSpPr>
              <p:spPr>
                <a:xfrm rot="16200000">
                  <a:off x="3659725" y="3265288"/>
                  <a:ext cx="1369228" cy="273846"/>
                </a:xfrm>
                <a:prstGeom prst="rect">
                  <a:avLst/>
                </a:prstGeom>
                <a:ln w="9525">
                  <a:solidFill>
                    <a:srgbClr val="46AAC5"/>
                  </a:solidFill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MC-4</a:t>
                  </a:r>
                </a:p>
              </p:txBody>
            </p:sp>
            <p:cxnSp>
              <p:nvCxnSpPr>
                <p:cNvPr id="198" name="Straight Arrow Connector 197"/>
                <p:cNvCxnSpPr/>
                <p:nvPr/>
              </p:nvCxnSpPr>
              <p:spPr>
                <a:xfrm>
                  <a:off x="2016651" y="3744518"/>
                  <a:ext cx="2327688" cy="152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headEnd type="arrow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Arrow Connector 198"/>
                <p:cNvCxnSpPr/>
                <p:nvPr/>
              </p:nvCxnSpPr>
              <p:spPr>
                <a:xfrm rot="10800000" flipH="1">
                  <a:off x="2222035" y="3059904"/>
                  <a:ext cx="1711536" cy="152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Arrow Connector 166"/>
                <p:cNvCxnSpPr/>
                <p:nvPr/>
              </p:nvCxnSpPr>
              <p:spPr>
                <a:xfrm rot="5400000">
                  <a:off x="923551" y="2923742"/>
                  <a:ext cx="2600012" cy="152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4" name="Rectangle 203"/>
                <p:cNvSpPr/>
                <p:nvPr/>
              </p:nvSpPr>
              <p:spPr>
                <a:xfrm>
                  <a:off x="2906649" y="4155286"/>
                  <a:ext cx="1300767" cy="273846"/>
                </a:xfrm>
                <a:prstGeom prst="rect">
                  <a:avLst/>
                </a:prstGeom>
                <a:ln w="9525">
                  <a:solidFill>
                    <a:srgbClr val="46AAC5"/>
                  </a:solidFill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System interface</a:t>
                  </a:r>
                </a:p>
              </p:txBody>
            </p:sp>
            <p:cxnSp>
              <p:nvCxnSpPr>
                <p:cNvPr id="206" name="Straight Arrow Connector 205"/>
                <p:cNvCxnSpPr/>
                <p:nvPr/>
              </p:nvCxnSpPr>
              <p:spPr>
                <a:xfrm rot="5400000">
                  <a:off x="1949711" y="2923742"/>
                  <a:ext cx="2600012" cy="152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Arrow Connector 209"/>
                <p:cNvCxnSpPr/>
                <p:nvPr/>
              </p:nvCxnSpPr>
              <p:spPr>
                <a:xfrm rot="5400000">
                  <a:off x="2530873" y="2682605"/>
                  <a:ext cx="2122304" cy="152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Arrow Connector 210"/>
                <p:cNvCxnSpPr/>
                <p:nvPr/>
              </p:nvCxnSpPr>
              <p:spPr>
                <a:xfrm rot="5400000">
                  <a:off x="2873180" y="2682605"/>
                  <a:ext cx="2122304" cy="152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Arrow Connector 211"/>
                <p:cNvCxnSpPr/>
                <p:nvPr/>
              </p:nvCxnSpPr>
              <p:spPr>
                <a:xfrm rot="5400000">
                  <a:off x="1846258" y="2682605"/>
                  <a:ext cx="2122304" cy="152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Arrow Connector 212"/>
                <p:cNvCxnSpPr/>
                <p:nvPr/>
              </p:nvCxnSpPr>
              <p:spPr>
                <a:xfrm rot="5400000">
                  <a:off x="1503951" y="2682605"/>
                  <a:ext cx="2122304" cy="152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4" name="Group 303"/>
              <p:cNvGrpSpPr/>
              <p:nvPr/>
            </p:nvGrpSpPr>
            <p:grpSpPr>
              <a:xfrm>
                <a:off x="1142976" y="1827598"/>
                <a:ext cx="4075039" cy="1697026"/>
                <a:chOff x="714348" y="1714488"/>
                <a:chExt cx="4252215" cy="1770810"/>
              </a:xfrm>
            </p:grpSpPr>
            <p:sp>
              <p:nvSpPr>
                <p:cNvPr id="300" name="Rectangle 299"/>
                <p:cNvSpPr/>
                <p:nvPr/>
              </p:nvSpPr>
              <p:spPr>
                <a:xfrm>
                  <a:off x="714348" y="1714488"/>
                  <a:ext cx="608877" cy="27061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RAM</a:t>
                  </a:r>
                </a:p>
              </p:txBody>
            </p:sp>
            <p:sp>
              <p:nvSpPr>
                <p:cNvPr id="301" name="Rectangle 300"/>
                <p:cNvSpPr/>
                <p:nvPr/>
              </p:nvSpPr>
              <p:spPr>
                <a:xfrm>
                  <a:off x="4357686" y="1714488"/>
                  <a:ext cx="608877" cy="27061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RAM</a:t>
                  </a:r>
                </a:p>
              </p:txBody>
            </p:sp>
            <p:sp>
              <p:nvSpPr>
                <p:cNvPr id="302" name="Rectangle 301"/>
                <p:cNvSpPr/>
                <p:nvPr/>
              </p:nvSpPr>
              <p:spPr>
                <a:xfrm>
                  <a:off x="4357686" y="3214686"/>
                  <a:ext cx="608877" cy="27061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RAM</a:t>
                  </a:r>
                </a:p>
              </p:txBody>
            </p:sp>
            <p:sp>
              <p:nvSpPr>
                <p:cNvPr id="303" name="Rectangle 302"/>
                <p:cNvSpPr/>
                <p:nvPr/>
              </p:nvSpPr>
              <p:spPr>
                <a:xfrm>
                  <a:off x="714348" y="3214686"/>
                  <a:ext cx="608877" cy="270612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100" dirty="0">
                      <a:latin typeface="Segoe" pitchFamily="34" charset="0"/>
                    </a:rPr>
                    <a:t>RAM</a:t>
                  </a:r>
                </a:p>
              </p:txBody>
            </p:sp>
          </p:grpSp>
        </p:grpSp>
        <p:cxnSp>
          <p:nvCxnSpPr>
            <p:cNvPr id="307" name="Straight Connector 306"/>
            <p:cNvCxnSpPr/>
            <p:nvPr/>
          </p:nvCxnSpPr>
          <p:spPr>
            <a:xfrm flipV="1">
              <a:off x="3539126" y="1279907"/>
              <a:ext cx="2327688" cy="68461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/>
            <p:cNvCxnSpPr/>
            <p:nvPr/>
          </p:nvCxnSpPr>
          <p:spPr>
            <a:xfrm>
              <a:off x="3539126" y="2649135"/>
              <a:ext cx="2327688" cy="150615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18449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MSR Beehive</a:t>
            </a:r>
          </a:p>
        </p:txBody>
      </p:sp>
      <p:grpSp>
        <p:nvGrpSpPr>
          <p:cNvPr id="208" name="Group 207"/>
          <p:cNvGrpSpPr/>
          <p:nvPr/>
        </p:nvGrpSpPr>
        <p:grpSpPr>
          <a:xfrm>
            <a:off x="642910" y="5098333"/>
            <a:ext cx="8286808" cy="830997"/>
            <a:chOff x="642910" y="4955457"/>
            <a:chExt cx="8286808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642910" y="4955457"/>
              <a:ext cx="3929090" cy="8309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Segoe" pitchFamily="34" charset="0"/>
                </a:rPr>
                <a:t>Ring interconnect</a:t>
              </a:r>
            </a:p>
            <a:p>
              <a:r>
                <a:rPr lang="en-GB" sz="2400" dirty="0">
                  <a:latin typeface="Segoe" pitchFamily="34" charset="0"/>
                </a:rPr>
                <a:t>Message passing in h/w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714876" y="4955457"/>
              <a:ext cx="4214842" cy="8309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Segoe" pitchFamily="34" charset="0"/>
                </a:rPr>
                <a:t>No cache coherence</a:t>
              </a:r>
            </a:p>
            <a:p>
              <a:r>
                <a:rPr lang="en-GB" sz="2400" dirty="0">
                  <a:latin typeface="Segoe" pitchFamily="34" charset="0"/>
                </a:rPr>
                <a:t>Split-phase memory access</a:t>
              </a:r>
            </a:p>
          </p:txBody>
        </p:sp>
      </p:grp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>
              <a:latin typeface="Segoe" pitchFamily="34" charset="0"/>
            </a:endParaRPr>
          </a:p>
        </p:txBody>
      </p:sp>
      <p:grpSp>
        <p:nvGrpSpPr>
          <p:cNvPr id="209" name="Group 208"/>
          <p:cNvGrpSpPr/>
          <p:nvPr/>
        </p:nvGrpSpPr>
        <p:grpSpPr>
          <a:xfrm>
            <a:off x="1214414" y="1142984"/>
            <a:ext cx="5893635" cy="3500462"/>
            <a:chOff x="1214414" y="1142984"/>
            <a:chExt cx="5893635" cy="3500462"/>
          </a:xfrm>
        </p:grpSpPr>
        <p:sp>
          <p:nvSpPr>
            <p:cNvPr id="206" name="Rectangle 205"/>
            <p:cNvSpPr/>
            <p:nvPr/>
          </p:nvSpPr>
          <p:spPr>
            <a:xfrm>
              <a:off x="2035951" y="1142984"/>
              <a:ext cx="5072098" cy="3071834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Segoe" pitchFamily="34" charset="0"/>
              </a:endParaRPr>
            </a:p>
          </p:txBody>
        </p:sp>
        <p:sp>
          <p:nvSpPr>
            <p:cNvPr id="27655" name="Rectangle 7"/>
            <p:cNvSpPr>
              <a:spLocks noChangeArrowheads="1"/>
            </p:cNvSpPr>
            <p:nvPr/>
          </p:nvSpPr>
          <p:spPr bwMode="auto">
            <a:xfrm>
              <a:off x="2000249" y="1143000"/>
              <a:ext cx="3847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656" name="Rectangle 8"/>
            <p:cNvSpPr>
              <a:spLocks noChangeArrowheads="1"/>
            </p:cNvSpPr>
            <p:nvPr/>
          </p:nvSpPr>
          <p:spPr bwMode="auto">
            <a:xfrm>
              <a:off x="2873374" y="2498725"/>
              <a:ext cx="3014663" cy="16002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57" name="Rectangle 9"/>
            <p:cNvSpPr>
              <a:spLocks noChangeArrowheads="1"/>
            </p:cNvSpPr>
            <p:nvPr/>
          </p:nvSpPr>
          <p:spPr bwMode="auto">
            <a:xfrm>
              <a:off x="4427537" y="1401763"/>
              <a:ext cx="182563" cy="4572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58" name="Freeform 10"/>
            <p:cNvSpPr>
              <a:spLocks/>
            </p:cNvSpPr>
            <p:nvPr/>
          </p:nvSpPr>
          <p:spPr bwMode="auto">
            <a:xfrm>
              <a:off x="6481762" y="1782763"/>
              <a:ext cx="92075" cy="76200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9" y="0"/>
                </a:cxn>
                <a:cxn ang="0">
                  <a:pos x="58" y="48"/>
                </a:cxn>
              </a:cxnLst>
              <a:rect l="0" t="0" r="r" b="b"/>
              <a:pathLst>
                <a:path w="58" h="48">
                  <a:moveTo>
                    <a:pt x="0" y="48"/>
                  </a:moveTo>
                  <a:lnTo>
                    <a:pt x="29" y="0"/>
                  </a:lnTo>
                  <a:lnTo>
                    <a:pt x="58" y="48"/>
                  </a:lnTo>
                </a:path>
              </a:pathLst>
            </a:cu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59" name="Line 11"/>
            <p:cNvSpPr>
              <a:spLocks noChangeShapeType="1"/>
            </p:cNvSpPr>
            <p:nvPr/>
          </p:nvSpPr>
          <p:spPr bwMode="auto">
            <a:xfrm>
              <a:off x="3905249" y="2773363"/>
              <a:ext cx="2805113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 flipV="1">
              <a:off x="3238499" y="3286125"/>
              <a:ext cx="1588" cy="365125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61" name="Line 13"/>
            <p:cNvSpPr>
              <a:spLocks noChangeShapeType="1"/>
            </p:cNvSpPr>
            <p:nvPr/>
          </p:nvSpPr>
          <p:spPr bwMode="auto">
            <a:xfrm flipV="1">
              <a:off x="3421062" y="3376613"/>
              <a:ext cx="1588" cy="182563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62" name="Line 14"/>
            <p:cNvSpPr>
              <a:spLocks noChangeShapeType="1"/>
            </p:cNvSpPr>
            <p:nvPr/>
          </p:nvSpPr>
          <p:spPr bwMode="auto">
            <a:xfrm>
              <a:off x="3238499" y="3286125"/>
              <a:ext cx="182563" cy="904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63" name="Line 15"/>
            <p:cNvSpPr>
              <a:spLocks noChangeShapeType="1"/>
            </p:cNvSpPr>
            <p:nvPr/>
          </p:nvSpPr>
          <p:spPr bwMode="auto">
            <a:xfrm flipV="1">
              <a:off x="3238499" y="3559175"/>
              <a:ext cx="182563" cy="92075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64" name="Line 16"/>
            <p:cNvSpPr>
              <a:spLocks noChangeShapeType="1"/>
            </p:cNvSpPr>
            <p:nvPr/>
          </p:nvSpPr>
          <p:spPr bwMode="auto">
            <a:xfrm>
              <a:off x="3467099" y="2955925"/>
              <a:ext cx="457200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65" name="Line 17"/>
            <p:cNvSpPr>
              <a:spLocks noChangeShapeType="1"/>
            </p:cNvSpPr>
            <p:nvPr/>
          </p:nvSpPr>
          <p:spPr bwMode="auto">
            <a:xfrm flipV="1">
              <a:off x="3924299" y="2590800"/>
              <a:ext cx="1588" cy="365125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66" name="Line 18"/>
            <p:cNvSpPr>
              <a:spLocks noChangeShapeType="1"/>
            </p:cNvSpPr>
            <p:nvPr/>
          </p:nvSpPr>
          <p:spPr bwMode="auto">
            <a:xfrm>
              <a:off x="3467099" y="2590800"/>
              <a:ext cx="457200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chemeClr val="bg1"/>
                </a:solidFill>
                <a:latin typeface="Segoe" pitchFamily="34" charset="0"/>
              </a:endParaRPr>
            </a:p>
          </p:txBody>
        </p:sp>
        <p:sp>
          <p:nvSpPr>
            <p:cNvPr id="27667" name="Line 19"/>
            <p:cNvSpPr>
              <a:spLocks noChangeShapeType="1"/>
            </p:cNvSpPr>
            <p:nvPr/>
          </p:nvSpPr>
          <p:spPr bwMode="auto">
            <a:xfrm flipV="1">
              <a:off x="3559174" y="2590800"/>
              <a:ext cx="1588" cy="365125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68" name="Rectangle 20"/>
            <p:cNvSpPr>
              <a:spLocks noChangeArrowheads="1"/>
            </p:cNvSpPr>
            <p:nvPr/>
          </p:nvSpPr>
          <p:spPr bwMode="auto">
            <a:xfrm>
              <a:off x="2508249" y="2544763"/>
              <a:ext cx="182563" cy="4572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69" name="Freeform 21"/>
            <p:cNvSpPr>
              <a:spLocks/>
            </p:cNvSpPr>
            <p:nvPr/>
          </p:nvSpPr>
          <p:spPr bwMode="auto">
            <a:xfrm>
              <a:off x="2554287" y="2925763"/>
              <a:ext cx="90488" cy="76200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9" y="0"/>
                </a:cxn>
                <a:cxn ang="0">
                  <a:pos x="57" y="48"/>
                </a:cxn>
              </a:cxnLst>
              <a:rect l="0" t="0" r="r" b="b"/>
              <a:pathLst>
                <a:path w="57" h="48">
                  <a:moveTo>
                    <a:pt x="0" y="48"/>
                  </a:moveTo>
                  <a:lnTo>
                    <a:pt x="29" y="0"/>
                  </a:lnTo>
                  <a:lnTo>
                    <a:pt x="57" y="48"/>
                  </a:lnTo>
                </a:path>
              </a:pathLst>
            </a:cu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70" name="Line 22"/>
            <p:cNvSpPr>
              <a:spLocks noChangeShapeType="1"/>
            </p:cNvSpPr>
            <p:nvPr/>
          </p:nvSpPr>
          <p:spPr bwMode="auto">
            <a:xfrm>
              <a:off x="2690812" y="2773363"/>
              <a:ext cx="795338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71" name="Freeform 23"/>
            <p:cNvSpPr>
              <a:spLocks/>
            </p:cNvSpPr>
            <p:nvPr/>
          </p:nvSpPr>
          <p:spPr bwMode="auto">
            <a:xfrm>
              <a:off x="3476624" y="2732088"/>
              <a:ext cx="82550" cy="825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26"/>
                </a:cxn>
                <a:cxn ang="0">
                  <a:pos x="0" y="52"/>
                </a:cxn>
                <a:cxn ang="0">
                  <a:pos x="0" y="0"/>
                </a:cxn>
              </a:cxnLst>
              <a:rect l="0" t="0" r="r" b="b"/>
              <a:pathLst>
                <a:path w="52" h="52">
                  <a:moveTo>
                    <a:pt x="0" y="0"/>
                  </a:moveTo>
                  <a:lnTo>
                    <a:pt x="52" y="26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72" name="Rectangle 24"/>
            <p:cNvSpPr>
              <a:spLocks noChangeArrowheads="1"/>
            </p:cNvSpPr>
            <p:nvPr/>
          </p:nvSpPr>
          <p:spPr bwMode="auto">
            <a:xfrm>
              <a:off x="3751262" y="3048000"/>
              <a:ext cx="730250" cy="566738"/>
            </a:xfrm>
            <a:prstGeom prst="rect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73" name="Freeform 25"/>
            <p:cNvSpPr>
              <a:spLocks/>
            </p:cNvSpPr>
            <p:nvPr/>
          </p:nvSpPr>
          <p:spPr bwMode="auto">
            <a:xfrm>
              <a:off x="2965449" y="2773363"/>
              <a:ext cx="273050" cy="593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4"/>
                </a:cxn>
                <a:cxn ang="0">
                  <a:pos x="172" y="374"/>
                </a:cxn>
              </a:cxnLst>
              <a:rect l="0" t="0" r="r" b="b"/>
              <a:pathLst>
                <a:path w="172" h="374">
                  <a:moveTo>
                    <a:pt x="0" y="0"/>
                  </a:moveTo>
                  <a:lnTo>
                    <a:pt x="0" y="374"/>
                  </a:lnTo>
                  <a:lnTo>
                    <a:pt x="172" y="374"/>
                  </a:lnTo>
                </a:path>
              </a:pathLst>
            </a:cu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74" name="Line 26"/>
            <p:cNvSpPr>
              <a:spLocks noChangeShapeType="1"/>
            </p:cNvSpPr>
            <p:nvPr/>
          </p:nvSpPr>
          <p:spPr bwMode="auto">
            <a:xfrm>
              <a:off x="4481512" y="3321050"/>
              <a:ext cx="766763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78" name="Rectangle 30"/>
            <p:cNvSpPr>
              <a:spLocks noChangeArrowheads="1"/>
            </p:cNvSpPr>
            <p:nvPr/>
          </p:nvSpPr>
          <p:spPr bwMode="auto">
            <a:xfrm>
              <a:off x="2836862" y="2371725"/>
              <a:ext cx="80310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Module </a:t>
              </a: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MemMux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679" name="Rectangle 31"/>
            <p:cNvSpPr>
              <a:spLocks noChangeArrowheads="1"/>
            </p:cNvSpPr>
            <p:nvPr/>
          </p:nvSpPr>
          <p:spPr bwMode="auto">
            <a:xfrm>
              <a:off x="3636962" y="2705100"/>
              <a:ext cx="16831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MQ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680" name="Line 32"/>
            <p:cNvSpPr>
              <a:spLocks noChangeShapeType="1"/>
            </p:cNvSpPr>
            <p:nvPr/>
          </p:nvSpPr>
          <p:spPr bwMode="auto">
            <a:xfrm>
              <a:off x="4143372" y="3643315"/>
              <a:ext cx="0" cy="714380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84" name="Rectangle 36"/>
            <p:cNvSpPr>
              <a:spLocks noChangeArrowheads="1"/>
            </p:cNvSpPr>
            <p:nvPr/>
          </p:nvSpPr>
          <p:spPr bwMode="auto">
            <a:xfrm>
              <a:off x="3779837" y="3238500"/>
              <a:ext cx="682879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DDR Controller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685" name="Rectangle 37"/>
            <p:cNvSpPr>
              <a:spLocks noChangeArrowheads="1"/>
            </p:cNvSpPr>
            <p:nvPr/>
          </p:nvSpPr>
          <p:spPr bwMode="auto">
            <a:xfrm>
              <a:off x="4792662" y="1397000"/>
              <a:ext cx="455613" cy="46672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86" name="Rectangle 38"/>
            <p:cNvSpPr>
              <a:spLocks noChangeArrowheads="1"/>
            </p:cNvSpPr>
            <p:nvPr/>
          </p:nvSpPr>
          <p:spPr bwMode="auto">
            <a:xfrm>
              <a:off x="4911724" y="1562100"/>
              <a:ext cx="240450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Core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687" name="Rectangle 39"/>
            <p:cNvSpPr>
              <a:spLocks noChangeArrowheads="1"/>
            </p:cNvSpPr>
            <p:nvPr/>
          </p:nvSpPr>
          <p:spPr bwMode="auto">
            <a:xfrm>
              <a:off x="5159374" y="1562100"/>
              <a:ext cx="5610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688" name="Line 40"/>
            <p:cNvSpPr>
              <a:spLocks noChangeShapeType="1"/>
            </p:cNvSpPr>
            <p:nvPr/>
          </p:nvSpPr>
          <p:spPr bwMode="auto">
            <a:xfrm flipH="1">
              <a:off x="4681537" y="1630363"/>
              <a:ext cx="111125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89" name="Freeform 41"/>
            <p:cNvSpPr>
              <a:spLocks/>
            </p:cNvSpPr>
            <p:nvPr/>
          </p:nvSpPr>
          <p:spPr bwMode="auto">
            <a:xfrm>
              <a:off x="4610099" y="1589088"/>
              <a:ext cx="80963" cy="82550"/>
            </a:xfrm>
            <a:custGeom>
              <a:avLst/>
              <a:gdLst/>
              <a:ahLst/>
              <a:cxnLst>
                <a:cxn ang="0">
                  <a:pos x="51" y="52"/>
                </a:cxn>
                <a:cxn ang="0">
                  <a:pos x="0" y="26"/>
                </a:cxn>
                <a:cxn ang="0">
                  <a:pos x="51" y="0"/>
                </a:cxn>
                <a:cxn ang="0">
                  <a:pos x="51" y="52"/>
                </a:cxn>
              </a:cxnLst>
              <a:rect l="0" t="0" r="r" b="b"/>
              <a:pathLst>
                <a:path w="51" h="52">
                  <a:moveTo>
                    <a:pt x="51" y="52"/>
                  </a:moveTo>
                  <a:lnTo>
                    <a:pt x="0" y="26"/>
                  </a:lnTo>
                  <a:lnTo>
                    <a:pt x="51" y="0"/>
                  </a:lnTo>
                  <a:lnTo>
                    <a:pt x="51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90" name="Rectangle 42"/>
            <p:cNvSpPr>
              <a:spLocks noChangeArrowheads="1"/>
            </p:cNvSpPr>
            <p:nvPr/>
          </p:nvSpPr>
          <p:spPr bwMode="auto">
            <a:xfrm>
              <a:off x="6435724" y="1401763"/>
              <a:ext cx="182563" cy="4572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91" name="Freeform 43"/>
            <p:cNvSpPr>
              <a:spLocks/>
            </p:cNvSpPr>
            <p:nvPr/>
          </p:nvSpPr>
          <p:spPr bwMode="auto">
            <a:xfrm>
              <a:off x="4471987" y="1782763"/>
              <a:ext cx="92075" cy="76200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9" y="0"/>
                </a:cxn>
                <a:cxn ang="0">
                  <a:pos x="58" y="48"/>
                </a:cxn>
              </a:cxnLst>
              <a:rect l="0" t="0" r="r" b="b"/>
              <a:pathLst>
                <a:path w="58" h="48">
                  <a:moveTo>
                    <a:pt x="0" y="48"/>
                  </a:moveTo>
                  <a:lnTo>
                    <a:pt x="29" y="0"/>
                  </a:lnTo>
                  <a:lnTo>
                    <a:pt x="58" y="48"/>
                  </a:lnTo>
                </a:path>
              </a:pathLst>
            </a:cu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92" name="Freeform 44"/>
            <p:cNvSpPr>
              <a:spLocks/>
            </p:cNvSpPr>
            <p:nvPr/>
          </p:nvSpPr>
          <p:spPr bwMode="auto">
            <a:xfrm>
              <a:off x="6610349" y="1630363"/>
              <a:ext cx="273050" cy="1143000"/>
            </a:xfrm>
            <a:custGeom>
              <a:avLst/>
              <a:gdLst/>
              <a:ahLst/>
              <a:cxnLst>
                <a:cxn ang="0">
                  <a:pos x="0" y="720"/>
                </a:cxn>
                <a:cxn ang="0">
                  <a:pos x="172" y="720"/>
                </a:cxn>
                <a:cxn ang="0">
                  <a:pos x="172" y="0"/>
                </a:cxn>
                <a:cxn ang="0">
                  <a:pos x="45" y="0"/>
                </a:cxn>
              </a:cxnLst>
              <a:rect l="0" t="0" r="r" b="b"/>
              <a:pathLst>
                <a:path w="172" h="720">
                  <a:moveTo>
                    <a:pt x="0" y="720"/>
                  </a:moveTo>
                  <a:lnTo>
                    <a:pt x="172" y="720"/>
                  </a:lnTo>
                  <a:lnTo>
                    <a:pt x="172" y="0"/>
                  </a:lnTo>
                  <a:lnTo>
                    <a:pt x="45" y="0"/>
                  </a:lnTo>
                </a:path>
              </a:pathLst>
            </a:cu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93" name="Freeform 45"/>
            <p:cNvSpPr>
              <a:spLocks/>
            </p:cNvSpPr>
            <p:nvPr/>
          </p:nvSpPr>
          <p:spPr bwMode="auto">
            <a:xfrm>
              <a:off x="6610349" y="1589088"/>
              <a:ext cx="82550" cy="82550"/>
            </a:xfrm>
            <a:custGeom>
              <a:avLst/>
              <a:gdLst/>
              <a:ahLst/>
              <a:cxnLst>
                <a:cxn ang="0">
                  <a:pos x="52" y="52"/>
                </a:cxn>
                <a:cxn ang="0">
                  <a:pos x="0" y="26"/>
                </a:cxn>
                <a:cxn ang="0">
                  <a:pos x="52" y="0"/>
                </a:cxn>
                <a:cxn ang="0">
                  <a:pos x="52" y="52"/>
                </a:cxn>
              </a:cxnLst>
              <a:rect l="0" t="0" r="r" b="b"/>
              <a:pathLst>
                <a:path w="52" h="52">
                  <a:moveTo>
                    <a:pt x="52" y="52"/>
                  </a:moveTo>
                  <a:lnTo>
                    <a:pt x="0" y="26"/>
                  </a:lnTo>
                  <a:lnTo>
                    <a:pt x="52" y="0"/>
                  </a:lnTo>
                  <a:lnTo>
                    <a:pt x="52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694" name="Rectangle 46"/>
            <p:cNvSpPr>
              <a:spLocks noChangeArrowheads="1"/>
            </p:cNvSpPr>
            <p:nvPr/>
          </p:nvSpPr>
          <p:spPr bwMode="auto">
            <a:xfrm>
              <a:off x="4854574" y="2019300"/>
              <a:ext cx="298159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RingIn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695" name="Rectangle 47"/>
            <p:cNvSpPr>
              <a:spLocks noChangeArrowheads="1"/>
            </p:cNvSpPr>
            <p:nvPr/>
          </p:nvSpPr>
          <p:spPr bwMode="auto">
            <a:xfrm>
              <a:off x="5149849" y="2019300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[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696" name="Rectangle 48"/>
            <p:cNvSpPr>
              <a:spLocks noChangeArrowheads="1"/>
            </p:cNvSpPr>
            <p:nvPr/>
          </p:nvSpPr>
          <p:spPr bwMode="auto">
            <a:xfrm>
              <a:off x="5178424" y="2019300"/>
              <a:ext cx="11541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31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697" name="Rectangle 49"/>
            <p:cNvSpPr>
              <a:spLocks noChangeArrowheads="1"/>
            </p:cNvSpPr>
            <p:nvPr/>
          </p:nvSpPr>
          <p:spPr bwMode="auto">
            <a:xfrm>
              <a:off x="5292724" y="2019300"/>
              <a:ext cx="22442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: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698" name="Rectangle 50"/>
            <p:cNvSpPr>
              <a:spLocks noChangeArrowheads="1"/>
            </p:cNvSpPr>
            <p:nvPr/>
          </p:nvSpPr>
          <p:spPr bwMode="auto">
            <a:xfrm>
              <a:off x="5321299" y="2019300"/>
              <a:ext cx="5770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699" name="Rectangle 51"/>
            <p:cNvSpPr>
              <a:spLocks noChangeArrowheads="1"/>
            </p:cNvSpPr>
            <p:nvPr/>
          </p:nvSpPr>
          <p:spPr bwMode="auto">
            <a:xfrm>
              <a:off x="5378449" y="2019300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]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00" name="Rectangle 52"/>
            <p:cNvSpPr>
              <a:spLocks noChangeArrowheads="1"/>
            </p:cNvSpPr>
            <p:nvPr/>
          </p:nvSpPr>
          <p:spPr bwMode="auto">
            <a:xfrm>
              <a:off x="5407024" y="2019300"/>
              <a:ext cx="22442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,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01" name="Rectangle 53"/>
            <p:cNvSpPr>
              <a:spLocks noChangeArrowheads="1"/>
            </p:cNvSpPr>
            <p:nvPr/>
          </p:nvSpPr>
          <p:spPr bwMode="auto">
            <a:xfrm>
              <a:off x="4787899" y="2143125"/>
              <a:ext cx="47288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SlotTypeIn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02" name="Rectangle 54"/>
            <p:cNvSpPr>
              <a:spLocks noChangeArrowheads="1"/>
            </p:cNvSpPr>
            <p:nvPr/>
          </p:nvSpPr>
          <p:spPr bwMode="auto">
            <a:xfrm>
              <a:off x="5273674" y="2143125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[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03" name="Rectangle 55"/>
            <p:cNvSpPr>
              <a:spLocks noChangeArrowheads="1"/>
            </p:cNvSpPr>
            <p:nvPr/>
          </p:nvSpPr>
          <p:spPr bwMode="auto">
            <a:xfrm>
              <a:off x="5302249" y="2143125"/>
              <a:ext cx="5770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04" name="Rectangle 56"/>
            <p:cNvSpPr>
              <a:spLocks noChangeArrowheads="1"/>
            </p:cNvSpPr>
            <p:nvPr/>
          </p:nvSpPr>
          <p:spPr bwMode="auto">
            <a:xfrm>
              <a:off x="5359399" y="2143125"/>
              <a:ext cx="22442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: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05" name="Rectangle 57"/>
            <p:cNvSpPr>
              <a:spLocks noChangeArrowheads="1"/>
            </p:cNvSpPr>
            <p:nvPr/>
          </p:nvSpPr>
          <p:spPr bwMode="auto">
            <a:xfrm>
              <a:off x="5387974" y="2143125"/>
              <a:ext cx="5770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06" name="Rectangle 58"/>
            <p:cNvSpPr>
              <a:spLocks noChangeArrowheads="1"/>
            </p:cNvSpPr>
            <p:nvPr/>
          </p:nvSpPr>
          <p:spPr bwMode="auto">
            <a:xfrm>
              <a:off x="5445124" y="2143125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]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07" name="Rectangle 59"/>
            <p:cNvSpPr>
              <a:spLocks noChangeArrowheads="1"/>
            </p:cNvSpPr>
            <p:nvPr/>
          </p:nvSpPr>
          <p:spPr bwMode="auto">
            <a:xfrm>
              <a:off x="5473699" y="2143125"/>
              <a:ext cx="22442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,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08" name="Rectangle 60"/>
            <p:cNvSpPr>
              <a:spLocks noChangeArrowheads="1"/>
            </p:cNvSpPr>
            <p:nvPr/>
          </p:nvSpPr>
          <p:spPr bwMode="auto">
            <a:xfrm>
              <a:off x="4825999" y="2266950"/>
              <a:ext cx="418384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SrcDestIn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09" name="Rectangle 61"/>
            <p:cNvSpPr>
              <a:spLocks noChangeArrowheads="1"/>
            </p:cNvSpPr>
            <p:nvPr/>
          </p:nvSpPr>
          <p:spPr bwMode="auto">
            <a:xfrm>
              <a:off x="5264149" y="2266950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[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10" name="Rectangle 62"/>
            <p:cNvSpPr>
              <a:spLocks noChangeArrowheads="1"/>
            </p:cNvSpPr>
            <p:nvPr/>
          </p:nvSpPr>
          <p:spPr bwMode="auto">
            <a:xfrm>
              <a:off x="5292724" y="2266950"/>
              <a:ext cx="5770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11" name="Rectangle 63"/>
            <p:cNvSpPr>
              <a:spLocks noChangeArrowheads="1"/>
            </p:cNvSpPr>
            <p:nvPr/>
          </p:nvSpPr>
          <p:spPr bwMode="auto">
            <a:xfrm>
              <a:off x="5349874" y="2266950"/>
              <a:ext cx="22442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: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12" name="Rectangle 64"/>
            <p:cNvSpPr>
              <a:spLocks noChangeArrowheads="1"/>
            </p:cNvSpPr>
            <p:nvPr/>
          </p:nvSpPr>
          <p:spPr bwMode="auto">
            <a:xfrm>
              <a:off x="5378449" y="2266950"/>
              <a:ext cx="5770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13" name="Rectangle 65"/>
            <p:cNvSpPr>
              <a:spLocks noChangeArrowheads="1"/>
            </p:cNvSpPr>
            <p:nvPr/>
          </p:nvSpPr>
          <p:spPr bwMode="auto">
            <a:xfrm>
              <a:off x="5435599" y="2266950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]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14" name="Rectangle 66"/>
            <p:cNvSpPr>
              <a:spLocks noChangeArrowheads="1"/>
            </p:cNvSpPr>
            <p:nvPr/>
          </p:nvSpPr>
          <p:spPr bwMode="auto">
            <a:xfrm>
              <a:off x="3425824" y="1406525"/>
              <a:ext cx="182563" cy="4572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15" name="Rectangle 67"/>
            <p:cNvSpPr>
              <a:spLocks noChangeArrowheads="1"/>
            </p:cNvSpPr>
            <p:nvPr/>
          </p:nvSpPr>
          <p:spPr bwMode="auto">
            <a:xfrm>
              <a:off x="3790949" y="1401763"/>
              <a:ext cx="457200" cy="46672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16" name="Rectangle 68"/>
            <p:cNvSpPr>
              <a:spLocks noChangeArrowheads="1"/>
            </p:cNvSpPr>
            <p:nvPr/>
          </p:nvSpPr>
          <p:spPr bwMode="auto">
            <a:xfrm>
              <a:off x="3875087" y="1571625"/>
              <a:ext cx="240450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Core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17" name="Rectangle 69"/>
            <p:cNvSpPr>
              <a:spLocks noChangeArrowheads="1"/>
            </p:cNvSpPr>
            <p:nvPr/>
          </p:nvSpPr>
          <p:spPr bwMode="auto">
            <a:xfrm>
              <a:off x="4122737" y="1571625"/>
              <a:ext cx="5610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18" name="Line 70"/>
            <p:cNvSpPr>
              <a:spLocks noChangeShapeType="1"/>
            </p:cNvSpPr>
            <p:nvPr/>
          </p:nvSpPr>
          <p:spPr bwMode="auto">
            <a:xfrm flipH="1">
              <a:off x="3681412" y="1635125"/>
              <a:ext cx="109538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19" name="Freeform 71"/>
            <p:cNvSpPr>
              <a:spLocks/>
            </p:cNvSpPr>
            <p:nvPr/>
          </p:nvSpPr>
          <p:spPr bwMode="auto">
            <a:xfrm>
              <a:off x="3608387" y="1593850"/>
              <a:ext cx="82550" cy="82550"/>
            </a:xfrm>
            <a:custGeom>
              <a:avLst/>
              <a:gdLst/>
              <a:ahLst/>
              <a:cxnLst>
                <a:cxn ang="0">
                  <a:pos x="52" y="52"/>
                </a:cxn>
                <a:cxn ang="0">
                  <a:pos x="0" y="26"/>
                </a:cxn>
                <a:cxn ang="0">
                  <a:pos x="52" y="0"/>
                </a:cxn>
                <a:cxn ang="0">
                  <a:pos x="52" y="52"/>
                </a:cxn>
              </a:cxnLst>
              <a:rect l="0" t="0" r="r" b="b"/>
              <a:pathLst>
                <a:path w="52" h="52">
                  <a:moveTo>
                    <a:pt x="52" y="52"/>
                  </a:moveTo>
                  <a:lnTo>
                    <a:pt x="0" y="26"/>
                  </a:lnTo>
                  <a:lnTo>
                    <a:pt x="52" y="0"/>
                  </a:lnTo>
                  <a:lnTo>
                    <a:pt x="52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20" name="Freeform 72"/>
            <p:cNvSpPr>
              <a:spLocks/>
            </p:cNvSpPr>
            <p:nvPr/>
          </p:nvSpPr>
          <p:spPr bwMode="auto">
            <a:xfrm>
              <a:off x="3471862" y="1787525"/>
              <a:ext cx="92075" cy="76200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9" y="0"/>
                </a:cxn>
                <a:cxn ang="0">
                  <a:pos x="58" y="48"/>
                </a:cxn>
              </a:cxnLst>
              <a:rect l="0" t="0" r="r" b="b"/>
              <a:pathLst>
                <a:path w="58" h="48">
                  <a:moveTo>
                    <a:pt x="0" y="48"/>
                  </a:moveTo>
                  <a:lnTo>
                    <a:pt x="29" y="0"/>
                  </a:lnTo>
                  <a:lnTo>
                    <a:pt x="58" y="48"/>
                  </a:lnTo>
                </a:path>
              </a:pathLst>
            </a:cu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21" name="Line 73"/>
            <p:cNvSpPr>
              <a:spLocks noChangeShapeType="1"/>
            </p:cNvSpPr>
            <p:nvPr/>
          </p:nvSpPr>
          <p:spPr bwMode="auto">
            <a:xfrm flipH="1">
              <a:off x="4314824" y="1630363"/>
              <a:ext cx="112713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22" name="Freeform 74"/>
            <p:cNvSpPr>
              <a:spLocks/>
            </p:cNvSpPr>
            <p:nvPr/>
          </p:nvSpPr>
          <p:spPr bwMode="auto">
            <a:xfrm>
              <a:off x="4243387" y="1589088"/>
              <a:ext cx="82550" cy="82550"/>
            </a:xfrm>
            <a:custGeom>
              <a:avLst/>
              <a:gdLst/>
              <a:ahLst/>
              <a:cxnLst>
                <a:cxn ang="0">
                  <a:pos x="52" y="52"/>
                </a:cxn>
                <a:cxn ang="0">
                  <a:pos x="0" y="26"/>
                </a:cxn>
                <a:cxn ang="0">
                  <a:pos x="52" y="0"/>
                </a:cxn>
                <a:cxn ang="0">
                  <a:pos x="52" y="52"/>
                </a:cxn>
              </a:cxnLst>
              <a:rect l="0" t="0" r="r" b="b"/>
              <a:pathLst>
                <a:path w="52" h="52">
                  <a:moveTo>
                    <a:pt x="52" y="52"/>
                  </a:moveTo>
                  <a:lnTo>
                    <a:pt x="0" y="26"/>
                  </a:lnTo>
                  <a:lnTo>
                    <a:pt x="52" y="0"/>
                  </a:lnTo>
                  <a:lnTo>
                    <a:pt x="52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23" name="Line 75"/>
            <p:cNvSpPr>
              <a:spLocks noChangeShapeType="1"/>
            </p:cNvSpPr>
            <p:nvPr/>
          </p:nvSpPr>
          <p:spPr bwMode="auto">
            <a:xfrm flipH="1">
              <a:off x="3314699" y="1630363"/>
              <a:ext cx="111125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24" name="Freeform 76"/>
            <p:cNvSpPr>
              <a:spLocks/>
            </p:cNvSpPr>
            <p:nvPr/>
          </p:nvSpPr>
          <p:spPr bwMode="auto">
            <a:xfrm>
              <a:off x="3243262" y="1589088"/>
              <a:ext cx="82550" cy="82550"/>
            </a:xfrm>
            <a:custGeom>
              <a:avLst/>
              <a:gdLst/>
              <a:ahLst/>
              <a:cxnLst>
                <a:cxn ang="0">
                  <a:pos x="52" y="52"/>
                </a:cxn>
                <a:cxn ang="0">
                  <a:pos x="0" y="26"/>
                </a:cxn>
                <a:cxn ang="0">
                  <a:pos x="52" y="0"/>
                </a:cxn>
                <a:cxn ang="0">
                  <a:pos x="52" y="52"/>
                </a:cxn>
              </a:cxnLst>
              <a:rect l="0" t="0" r="r" b="b"/>
              <a:pathLst>
                <a:path w="52" h="52">
                  <a:moveTo>
                    <a:pt x="52" y="52"/>
                  </a:moveTo>
                  <a:lnTo>
                    <a:pt x="0" y="26"/>
                  </a:lnTo>
                  <a:lnTo>
                    <a:pt x="52" y="0"/>
                  </a:lnTo>
                  <a:lnTo>
                    <a:pt x="52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25" name="Freeform 77"/>
            <p:cNvSpPr>
              <a:spLocks noEditPoints="1"/>
            </p:cNvSpPr>
            <p:nvPr/>
          </p:nvSpPr>
          <p:spPr bwMode="auto">
            <a:xfrm>
              <a:off x="3051174" y="1625600"/>
              <a:ext cx="104775" cy="952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8" y="16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88" y="0"/>
                </a:cxn>
                <a:cxn ang="0">
                  <a:pos x="88" y="0"/>
                </a:cxn>
                <a:cxn ang="0">
                  <a:pos x="96" y="8"/>
                </a:cxn>
                <a:cxn ang="0">
                  <a:pos x="88" y="16"/>
                </a:cxn>
                <a:cxn ang="0">
                  <a:pos x="88" y="16"/>
                </a:cxn>
                <a:cxn ang="0">
                  <a:pos x="80" y="8"/>
                </a:cxn>
                <a:cxn ang="0">
                  <a:pos x="88" y="0"/>
                </a:cxn>
                <a:cxn ang="0">
                  <a:pos x="168" y="0"/>
                </a:cxn>
                <a:cxn ang="0">
                  <a:pos x="168" y="0"/>
                </a:cxn>
                <a:cxn ang="0">
                  <a:pos x="176" y="8"/>
                </a:cxn>
                <a:cxn ang="0">
                  <a:pos x="168" y="16"/>
                </a:cxn>
                <a:cxn ang="0">
                  <a:pos x="168" y="16"/>
                </a:cxn>
                <a:cxn ang="0">
                  <a:pos x="160" y="8"/>
                </a:cxn>
                <a:cxn ang="0">
                  <a:pos x="168" y="0"/>
                </a:cxn>
              </a:cxnLst>
              <a:rect l="0" t="0" r="r" b="b"/>
              <a:pathLst>
                <a:path w="176" h="16">
                  <a:moveTo>
                    <a:pt x="8" y="0"/>
                  </a:moveTo>
                  <a:lnTo>
                    <a:pt x="8" y="0"/>
                  </a:lnTo>
                  <a:cubicBezTo>
                    <a:pt x="12" y="0"/>
                    <a:pt x="16" y="4"/>
                    <a:pt x="16" y="8"/>
                  </a:cubicBezTo>
                  <a:cubicBezTo>
                    <a:pt x="16" y="13"/>
                    <a:pt x="12" y="16"/>
                    <a:pt x="8" y="16"/>
                  </a:cubicBezTo>
                  <a:lnTo>
                    <a:pt x="8" y="16"/>
                  </a:lnTo>
                  <a:cubicBezTo>
                    <a:pt x="3" y="16"/>
                    <a:pt x="0" y="13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lose/>
                  <a:moveTo>
                    <a:pt x="88" y="0"/>
                  </a:moveTo>
                  <a:lnTo>
                    <a:pt x="88" y="0"/>
                  </a:lnTo>
                  <a:cubicBezTo>
                    <a:pt x="92" y="0"/>
                    <a:pt x="96" y="4"/>
                    <a:pt x="96" y="8"/>
                  </a:cubicBezTo>
                  <a:cubicBezTo>
                    <a:pt x="96" y="13"/>
                    <a:pt x="92" y="16"/>
                    <a:pt x="88" y="16"/>
                  </a:cubicBezTo>
                  <a:lnTo>
                    <a:pt x="88" y="16"/>
                  </a:lnTo>
                  <a:cubicBezTo>
                    <a:pt x="83" y="16"/>
                    <a:pt x="80" y="13"/>
                    <a:pt x="80" y="8"/>
                  </a:cubicBezTo>
                  <a:cubicBezTo>
                    <a:pt x="80" y="4"/>
                    <a:pt x="83" y="0"/>
                    <a:pt x="88" y="0"/>
                  </a:cubicBezTo>
                  <a:close/>
                  <a:moveTo>
                    <a:pt x="168" y="0"/>
                  </a:moveTo>
                  <a:lnTo>
                    <a:pt x="168" y="0"/>
                  </a:lnTo>
                  <a:cubicBezTo>
                    <a:pt x="172" y="0"/>
                    <a:pt x="176" y="4"/>
                    <a:pt x="176" y="8"/>
                  </a:cubicBezTo>
                  <a:cubicBezTo>
                    <a:pt x="176" y="13"/>
                    <a:pt x="172" y="16"/>
                    <a:pt x="168" y="16"/>
                  </a:cubicBezTo>
                  <a:lnTo>
                    <a:pt x="168" y="16"/>
                  </a:lnTo>
                  <a:cubicBezTo>
                    <a:pt x="163" y="16"/>
                    <a:pt x="160" y="13"/>
                    <a:pt x="160" y="8"/>
                  </a:cubicBezTo>
                  <a:cubicBezTo>
                    <a:pt x="160" y="4"/>
                    <a:pt x="163" y="0"/>
                    <a:pt x="168" y="0"/>
                  </a:cubicBezTo>
                  <a:close/>
                </a:path>
              </a:pathLst>
            </a:cu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26" name="Rectangle 78"/>
            <p:cNvSpPr>
              <a:spLocks noChangeArrowheads="1"/>
            </p:cNvSpPr>
            <p:nvPr/>
          </p:nvSpPr>
          <p:spPr bwMode="auto">
            <a:xfrm>
              <a:off x="2393949" y="1401763"/>
              <a:ext cx="457200" cy="46672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27" name="Rectangle 79"/>
            <p:cNvSpPr>
              <a:spLocks noChangeArrowheads="1"/>
            </p:cNvSpPr>
            <p:nvPr/>
          </p:nvSpPr>
          <p:spPr bwMode="auto">
            <a:xfrm>
              <a:off x="2457449" y="1571625"/>
              <a:ext cx="31739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Core N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28" name="Line 80"/>
            <p:cNvSpPr>
              <a:spLocks noChangeShapeType="1"/>
            </p:cNvSpPr>
            <p:nvPr/>
          </p:nvSpPr>
          <p:spPr bwMode="auto">
            <a:xfrm flipH="1">
              <a:off x="2913062" y="1625600"/>
              <a:ext cx="111125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29" name="Freeform 81"/>
            <p:cNvSpPr>
              <a:spLocks/>
            </p:cNvSpPr>
            <p:nvPr/>
          </p:nvSpPr>
          <p:spPr bwMode="auto">
            <a:xfrm>
              <a:off x="2841624" y="1585913"/>
              <a:ext cx="82550" cy="80963"/>
            </a:xfrm>
            <a:custGeom>
              <a:avLst/>
              <a:gdLst/>
              <a:ahLst/>
              <a:cxnLst>
                <a:cxn ang="0">
                  <a:pos x="52" y="51"/>
                </a:cxn>
                <a:cxn ang="0">
                  <a:pos x="0" y="25"/>
                </a:cxn>
                <a:cxn ang="0">
                  <a:pos x="52" y="0"/>
                </a:cxn>
                <a:cxn ang="0">
                  <a:pos x="52" y="51"/>
                </a:cxn>
              </a:cxnLst>
              <a:rect l="0" t="0" r="r" b="b"/>
              <a:pathLst>
                <a:path w="52" h="51">
                  <a:moveTo>
                    <a:pt x="52" y="51"/>
                  </a:moveTo>
                  <a:lnTo>
                    <a:pt x="0" y="25"/>
                  </a:lnTo>
                  <a:lnTo>
                    <a:pt x="52" y="0"/>
                  </a:lnTo>
                  <a:lnTo>
                    <a:pt x="52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30" name="Freeform 82"/>
            <p:cNvSpPr>
              <a:spLocks/>
            </p:cNvSpPr>
            <p:nvPr/>
          </p:nvSpPr>
          <p:spPr bwMode="auto">
            <a:xfrm>
              <a:off x="2279649" y="1630363"/>
              <a:ext cx="157163" cy="1143000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0" y="0"/>
                </a:cxn>
                <a:cxn ang="0">
                  <a:pos x="0" y="720"/>
                </a:cxn>
                <a:cxn ang="0">
                  <a:pos x="99" y="720"/>
                </a:cxn>
              </a:cxnLst>
              <a:rect l="0" t="0" r="r" b="b"/>
              <a:pathLst>
                <a:path w="99" h="720">
                  <a:moveTo>
                    <a:pt x="72" y="0"/>
                  </a:moveTo>
                  <a:lnTo>
                    <a:pt x="0" y="0"/>
                  </a:lnTo>
                  <a:lnTo>
                    <a:pt x="0" y="720"/>
                  </a:lnTo>
                  <a:lnTo>
                    <a:pt x="99" y="720"/>
                  </a:lnTo>
                </a:path>
              </a:pathLst>
            </a:cu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31" name="Freeform 83"/>
            <p:cNvSpPr>
              <a:spLocks/>
            </p:cNvSpPr>
            <p:nvPr/>
          </p:nvSpPr>
          <p:spPr bwMode="auto">
            <a:xfrm>
              <a:off x="2425699" y="2732088"/>
              <a:ext cx="82550" cy="825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26"/>
                </a:cxn>
                <a:cxn ang="0">
                  <a:pos x="0" y="52"/>
                </a:cxn>
                <a:cxn ang="0">
                  <a:pos x="0" y="0"/>
                </a:cxn>
              </a:cxnLst>
              <a:rect l="0" t="0" r="r" b="b"/>
              <a:pathLst>
                <a:path w="52" h="52">
                  <a:moveTo>
                    <a:pt x="0" y="0"/>
                  </a:moveTo>
                  <a:lnTo>
                    <a:pt x="52" y="26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32" name="Rectangle 84"/>
            <p:cNvSpPr>
              <a:spLocks noChangeArrowheads="1"/>
            </p:cNvSpPr>
            <p:nvPr/>
          </p:nvSpPr>
          <p:spPr bwMode="auto">
            <a:xfrm>
              <a:off x="4692649" y="1247775"/>
              <a:ext cx="65402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Module RISCN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33" name="Rectangle 85"/>
            <p:cNvSpPr>
              <a:spLocks noChangeArrowheads="1"/>
            </p:cNvSpPr>
            <p:nvPr/>
          </p:nvSpPr>
          <p:spPr bwMode="auto">
            <a:xfrm>
              <a:off x="2295524" y="1247775"/>
              <a:ext cx="65402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Module RISCN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34" name="Rectangle 86"/>
            <p:cNvSpPr>
              <a:spLocks noChangeArrowheads="1"/>
            </p:cNvSpPr>
            <p:nvPr/>
          </p:nvSpPr>
          <p:spPr bwMode="auto">
            <a:xfrm>
              <a:off x="3675062" y="1247775"/>
              <a:ext cx="65402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Module RISCN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35" name="Line 87"/>
            <p:cNvSpPr>
              <a:spLocks noChangeShapeType="1"/>
            </p:cNvSpPr>
            <p:nvPr/>
          </p:nvSpPr>
          <p:spPr bwMode="auto">
            <a:xfrm>
              <a:off x="3421062" y="3459163"/>
              <a:ext cx="330200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36" name="Rectangle 88"/>
            <p:cNvSpPr>
              <a:spLocks noChangeArrowheads="1"/>
            </p:cNvSpPr>
            <p:nvPr/>
          </p:nvSpPr>
          <p:spPr bwMode="auto">
            <a:xfrm>
              <a:off x="5978524" y="2571744"/>
              <a:ext cx="428002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Messages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37" name="Rectangle 89"/>
            <p:cNvSpPr>
              <a:spLocks noChangeArrowheads="1"/>
            </p:cNvSpPr>
            <p:nvPr/>
          </p:nvSpPr>
          <p:spPr bwMode="auto">
            <a:xfrm>
              <a:off x="6434137" y="2571744"/>
              <a:ext cx="5129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,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38" name="Rectangle 90"/>
            <p:cNvSpPr>
              <a:spLocks noChangeArrowheads="1"/>
            </p:cNvSpPr>
            <p:nvPr/>
          </p:nvSpPr>
          <p:spPr bwMode="auto">
            <a:xfrm>
              <a:off x="6491287" y="2571744"/>
              <a:ext cx="245260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Locks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39" name="Line 91"/>
            <p:cNvSpPr>
              <a:spLocks noChangeShapeType="1"/>
            </p:cNvSpPr>
            <p:nvPr/>
          </p:nvSpPr>
          <p:spPr bwMode="auto">
            <a:xfrm>
              <a:off x="1428728" y="3551238"/>
              <a:ext cx="1809771" cy="0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40" name="Rectangle 92"/>
            <p:cNvSpPr>
              <a:spLocks noChangeArrowheads="1"/>
            </p:cNvSpPr>
            <p:nvPr/>
          </p:nvSpPr>
          <p:spPr bwMode="auto">
            <a:xfrm>
              <a:off x="1214414" y="3295650"/>
              <a:ext cx="75501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Segoe" pitchFamily="34" charset="0"/>
                  <a:cs typeface="Arial" pitchFamily="34" charset="0"/>
                </a:rPr>
                <a:t>RA from display </a:t>
              </a:r>
              <a:endParaRPr kumimoji="0" lang="en-US" sz="1800" b="0" i="0" u="none" strike="noStrike" cap="none" normalizeH="0" baseline="0" dirty="0">
                <a:ln>
                  <a:noFill/>
                </a:ln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41" name="Rectangle 93"/>
            <p:cNvSpPr>
              <a:spLocks noChangeArrowheads="1"/>
            </p:cNvSpPr>
            <p:nvPr/>
          </p:nvSpPr>
          <p:spPr bwMode="auto">
            <a:xfrm>
              <a:off x="1366814" y="3419475"/>
              <a:ext cx="432811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Segoe" pitchFamily="34" charset="0"/>
                  <a:cs typeface="Arial" pitchFamily="34" charset="0"/>
                </a:rPr>
                <a:t>controller</a:t>
              </a:r>
              <a:endParaRPr kumimoji="0" lang="en-US" sz="1800" b="0" i="0" u="none" strike="noStrike" cap="none" normalizeH="0" baseline="0" dirty="0">
                <a:ln>
                  <a:noFill/>
                </a:ln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42" name="Line 94"/>
            <p:cNvSpPr>
              <a:spLocks noChangeShapeType="1"/>
            </p:cNvSpPr>
            <p:nvPr/>
          </p:nvSpPr>
          <p:spPr bwMode="auto">
            <a:xfrm>
              <a:off x="2965449" y="3184525"/>
              <a:ext cx="785813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43" name="Rectangle 95"/>
            <p:cNvSpPr>
              <a:spLocks noChangeArrowheads="1"/>
            </p:cNvSpPr>
            <p:nvPr/>
          </p:nvSpPr>
          <p:spPr bwMode="auto">
            <a:xfrm>
              <a:off x="3522662" y="3219450"/>
              <a:ext cx="125034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RA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44" name="Rectangle 96"/>
            <p:cNvSpPr>
              <a:spLocks noChangeArrowheads="1"/>
            </p:cNvSpPr>
            <p:nvPr/>
          </p:nvSpPr>
          <p:spPr bwMode="auto">
            <a:xfrm>
              <a:off x="3656012" y="3219450"/>
              <a:ext cx="22442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,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45" name="Rectangle 97"/>
            <p:cNvSpPr>
              <a:spLocks noChangeArrowheads="1"/>
            </p:cNvSpPr>
            <p:nvPr/>
          </p:nvSpPr>
          <p:spPr bwMode="auto">
            <a:xfrm>
              <a:off x="3522662" y="3343275"/>
              <a:ext cx="161904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WA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46" name="Rectangle 98"/>
            <p:cNvSpPr>
              <a:spLocks noChangeArrowheads="1"/>
            </p:cNvSpPr>
            <p:nvPr/>
          </p:nvSpPr>
          <p:spPr bwMode="auto">
            <a:xfrm>
              <a:off x="3246437" y="3076575"/>
              <a:ext cx="16831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WD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47" name="Freeform 99"/>
            <p:cNvSpPr>
              <a:spLocks/>
            </p:cNvSpPr>
            <p:nvPr/>
          </p:nvSpPr>
          <p:spPr bwMode="auto">
            <a:xfrm>
              <a:off x="5294312" y="3473450"/>
              <a:ext cx="90488" cy="76200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9" y="0"/>
                </a:cxn>
                <a:cxn ang="0">
                  <a:pos x="57" y="48"/>
                </a:cxn>
              </a:cxnLst>
              <a:rect l="0" t="0" r="r" b="b"/>
              <a:pathLst>
                <a:path w="57" h="48">
                  <a:moveTo>
                    <a:pt x="0" y="48"/>
                  </a:moveTo>
                  <a:lnTo>
                    <a:pt x="29" y="0"/>
                  </a:lnTo>
                  <a:lnTo>
                    <a:pt x="57" y="48"/>
                  </a:lnTo>
                </a:path>
              </a:pathLst>
            </a:cu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48" name="Rectangle 100"/>
            <p:cNvSpPr>
              <a:spLocks noChangeArrowheads="1"/>
            </p:cNvSpPr>
            <p:nvPr/>
          </p:nvSpPr>
          <p:spPr bwMode="auto">
            <a:xfrm>
              <a:off x="5248274" y="3092450"/>
              <a:ext cx="182563" cy="457200"/>
            </a:xfrm>
            <a:prstGeom prst="rect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49" name="Rectangle 101"/>
            <p:cNvSpPr>
              <a:spLocks noChangeArrowheads="1"/>
            </p:cNvSpPr>
            <p:nvPr/>
          </p:nvSpPr>
          <p:spPr bwMode="auto">
            <a:xfrm>
              <a:off x="4540249" y="3209925"/>
              <a:ext cx="160300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RD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50" name="Rectangle 102"/>
            <p:cNvSpPr>
              <a:spLocks noChangeArrowheads="1"/>
            </p:cNvSpPr>
            <p:nvPr/>
          </p:nvSpPr>
          <p:spPr bwMode="auto">
            <a:xfrm>
              <a:off x="4711699" y="3209925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(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51" name="Rectangle 103"/>
            <p:cNvSpPr>
              <a:spLocks noChangeArrowheads="1"/>
            </p:cNvSpPr>
            <p:nvPr/>
          </p:nvSpPr>
          <p:spPr bwMode="auto">
            <a:xfrm>
              <a:off x="4749799" y="3209925"/>
              <a:ext cx="197170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128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52" name="Rectangle 104"/>
            <p:cNvSpPr>
              <a:spLocks noChangeArrowheads="1"/>
            </p:cNvSpPr>
            <p:nvPr/>
          </p:nvSpPr>
          <p:spPr bwMode="auto">
            <a:xfrm>
              <a:off x="4940299" y="3209925"/>
              <a:ext cx="160300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bits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53" name="Rectangle 105"/>
            <p:cNvSpPr>
              <a:spLocks noChangeArrowheads="1"/>
            </p:cNvSpPr>
            <p:nvPr/>
          </p:nvSpPr>
          <p:spPr bwMode="auto">
            <a:xfrm>
              <a:off x="5102224" y="3209925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)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54" name="Line 106"/>
            <p:cNvSpPr>
              <a:spLocks noChangeShapeType="1"/>
            </p:cNvSpPr>
            <p:nvPr/>
          </p:nvSpPr>
          <p:spPr bwMode="auto">
            <a:xfrm flipV="1">
              <a:off x="5613399" y="3138488"/>
              <a:ext cx="1588" cy="366713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55" name="Line 107"/>
            <p:cNvSpPr>
              <a:spLocks noChangeShapeType="1"/>
            </p:cNvSpPr>
            <p:nvPr/>
          </p:nvSpPr>
          <p:spPr bwMode="auto">
            <a:xfrm flipV="1">
              <a:off x="5797549" y="3230563"/>
              <a:ext cx="1588" cy="182563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56" name="Line 108"/>
            <p:cNvSpPr>
              <a:spLocks noChangeShapeType="1"/>
            </p:cNvSpPr>
            <p:nvPr/>
          </p:nvSpPr>
          <p:spPr bwMode="auto">
            <a:xfrm>
              <a:off x="5613399" y="3138488"/>
              <a:ext cx="184150" cy="92075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57" name="Line 109"/>
            <p:cNvSpPr>
              <a:spLocks noChangeShapeType="1"/>
            </p:cNvSpPr>
            <p:nvPr/>
          </p:nvSpPr>
          <p:spPr bwMode="auto">
            <a:xfrm flipV="1">
              <a:off x="5613399" y="3413125"/>
              <a:ext cx="184150" cy="92075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58" name="Line 110"/>
            <p:cNvSpPr>
              <a:spLocks noChangeShapeType="1"/>
            </p:cNvSpPr>
            <p:nvPr/>
          </p:nvSpPr>
          <p:spPr bwMode="auto">
            <a:xfrm>
              <a:off x="5430837" y="3184525"/>
              <a:ext cx="182563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59" name="Line 111"/>
            <p:cNvSpPr>
              <a:spLocks noChangeShapeType="1"/>
            </p:cNvSpPr>
            <p:nvPr/>
          </p:nvSpPr>
          <p:spPr bwMode="auto">
            <a:xfrm>
              <a:off x="5430837" y="3276600"/>
              <a:ext cx="182563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60" name="Line 112"/>
            <p:cNvSpPr>
              <a:spLocks noChangeShapeType="1"/>
            </p:cNvSpPr>
            <p:nvPr/>
          </p:nvSpPr>
          <p:spPr bwMode="auto">
            <a:xfrm>
              <a:off x="5430837" y="3367088"/>
              <a:ext cx="182563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61" name="Line 113"/>
            <p:cNvSpPr>
              <a:spLocks noChangeShapeType="1"/>
            </p:cNvSpPr>
            <p:nvPr/>
          </p:nvSpPr>
          <p:spPr bwMode="auto">
            <a:xfrm>
              <a:off x="5430837" y="3459163"/>
              <a:ext cx="182563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62" name="Line 114"/>
            <p:cNvSpPr>
              <a:spLocks noChangeShapeType="1"/>
            </p:cNvSpPr>
            <p:nvPr/>
          </p:nvSpPr>
          <p:spPr bwMode="auto">
            <a:xfrm>
              <a:off x="5797549" y="3321050"/>
              <a:ext cx="1060468" cy="0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63" name="Freeform 115"/>
            <p:cNvSpPr>
              <a:spLocks/>
            </p:cNvSpPr>
            <p:nvPr/>
          </p:nvSpPr>
          <p:spPr bwMode="auto">
            <a:xfrm>
              <a:off x="6786578" y="3281363"/>
              <a:ext cx="82550" cy="809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25"/>
                </a:cxn>
                <a:cxn ang="0">
                  <a:pos x="0" y="51"/>
                </a:cxn>
                <a:cxn ang="0">
                  <a:pos x="0" y="0"/>
                </a:cxn>
              </a:cxnLst>
              <a:rect l="0" t="0" r="r" b="b"/>
              <a:pathLst>
                <a:path w="52" h="51">
                  <a:moveTo>
                    <a:pt x="0" y="0"/>
                  </a:moveTo>
                  <a:lnTo>
                    <a:pt x="52" y="25"/>
                  </a:lnTo>
                  <a:lnTo>
                    <a:pt x="0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chemeClr val="bg1"/>
                </a:solidFill>
                <a:latin typeface="Segoe" pitchFamily="34" charset="0"/>
              </a:endParaRPr>
            </a:p>
          </p:txBody>
        </p:sp>
        <p:sp>
          <p:nvSpPr>
            <p:cNvPr id="27764" name="Rectangle 116"/>
            <p:cNvSpPr>
              <a:spLocks noChangeArrowheads="1"/>
            </p:cNvSpPr>
            <p:nvPr/>
          </p:nvSpPr>
          <p:spPr bwMode="auto">
            <a:xfrm>
              <a:off x="5921374" y="3162300"/>
              <a:ext cx="42960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Rdreturn</a:t>
              </a: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65" name="Rectangle 117"/>
            <p:cNvSpPr>
              <a:spLocks noChangeArrowheads="1"/>
            </p:cNvSpPr>
            <p:nvPr/>
          </p:nvSpPr>
          <p:spPr bwMode="auto">
            <a:xfrm>
              <a:off x="6338887" y="3162300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(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66" name="Rectangle 118"/>
            <p:cNvSpPr>
              <a:spLocks noChangeArrowheads="1"/>
            </p:cNvSpPr>
            <p:nvPr/>
          </p:nvSpPr>
          <p:spPr bwMode="auto">
            <a:xfrm>
              <a:off x="6376987" y="3162300"/>
              <a:ext cx="144270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32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67" name="Rectangle 119"/>
            <p:cNvSpPr>
              <a:spLocks noChangeArrowheads="1"/>
            </p:cNvSpPr>
            <p:nvPr/>
          </p:nvSpPr>
          <p:spPr bwMode="auto">
            <a:xfrm>
              <a:off x="6519862" y="3162300"/>
              <a:ext cx="160300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bits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68" name="Rectangle 120"/>
            <p:cNvSpPr>
              <a:spLocks noChangeArrowheads="1"/>
            </p:cNvSpPr>
            <p:nvPr/>
          </p:nvSpPr>
          <p:spPr bwMode="auto">
            <a:xfrm>
              <a:off x="6672262" y="3162300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)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69" name="Rectangle 121"/>
            <p:cNvSpPr>
              <a:spLocks noChangeArrowheads="1"/>
            </p:cNvSpPr>
            <p:nvPr/>
          </p:nvSpPr>
          <p:spPr bwMode="auto">
            <a:xfrm>
              <a:off x="5940424" y="3343275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(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70" name="Rectangle 122"/>
            <p:cNvSpPr>
              <a:spLocks noChangeArrowheads="1"/>
            </p:cNvSpPr>
            <p:nvPr/>
          </p:nvSpPr>
          <p:spPr bwMode="auto">
            <a:xfrm>
              <a:off x="5978524" y="3343275"/>
              <a:ext cx="724557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pipelined bus to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71" name="Rectangle 123"/>
            <p:cNvSpPr>
              <a:spLocks noChangeArrowheads="1"/>
            </p:cNvSpPr>
            <p:nvPr/>
          </p:nvSpPr>
          <p:spPr bwMode="auto">
            <a:xfrm>
              <a:off x="6110287" y="3467100"/>
              <a:ext cx="36548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all cores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72" name="Rectangle 124"/>
            <p:cNvSpPr>
              <a:spLocks noChangeArrowheads="1"/>
            </p:cNvSpPr>
            <p:nvPr/>
          </p:nvSpPr>
          <p:spPr bwMode="auto">
            <a:xfrm>
              <a:off x="6481762" y="3467100"/>
              <a:ext cx="3045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)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73" name="Freeform 125"/>
            <p:cNvSpPr>
              <a:spLocks/>
            </p:cNvSpPr>
            <p:nvPr/>
          </p:nvSpPr>
          <p:spPr bwMode="auto">
            <a:xfrm>
              <a:off x="1285852" y="3321050"/>
              <a:ext cx="3506810" cy="457200"/>
            </a:xfrm>
            <a:custGeom>
              <a:avLst/>
              <a:gdLst/>
              <a:ahLst/>
              <a:cxnLst>
                <a:cxn ang="0">
                  <a:pos x="1624" y="0"/>
                </a:cxn>
                <a:cxn ang="0">
                  <a:pos x="1624" y="288"/>
                </a:cxn>
                <a:cxn ang="0">
                  <a:pos x="0" y="288"/>
                </a:cxn>
              </a:cxnLst>
              <a:rect l="0" t="0" r="r" b="b"/>
              <a:pathLst>
                <a:path w="1624" h="288">
                  <a:moveTo>
                    <a:pt x="1624" y="0"/>
                  </a:moveTo>
                  <a:lnTo>
                    <a:pt x="1624" y="288"/>
                  </a:lnTo>
                  <a:lnTo>
                    <a:pt x="0" y="288"/>
                  </a:lnTo>
                </a:path>
              </a:pathLst>
            </a:cu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74" name="Freeform 126"/>
            <p:cNvSpPr>
              <a:spLocks/>
            </p:cNvSpPr>
            <p:nvPr/>
          </p:nvSpPr>
          <p:spPr bwMode="auto">
            <a:xfrm>
              <a:off x="1223939" y="3736975"/>
              <a:ext cx="82550" cy="82550"/>
            </a:xfrm>
            <a:custGeom>
              <a:avLst/>
              <a:gdLst/>
              <a:ahLst/>
              <a:cxnLst>
                <a:cxn ang="0">
                  <a:pos x="52" y="52"/>
                </a:cxn>
                <a:cxn ang="0">
                  <a:pos x="0" y="26"/>
                </a:cxn>
                <a:cxn ang="0">
                  <a:pos x="52" y="0"/>
                </a:cxn>
                <a:cxn ang="0">
                  <a:pos x="52" y="52"/>
                </a:cxn>
              </a:cxnLst>
              <a:rect l="0" t="0" r="r" b="b"/>
              <a:pathLst>
                <a:path w="52" h="52">
                  <a:moveTo>
                    <a:pt x="52" y="52"/>
                  </a:moveTo>
                  <a:lnTo>
                    <a:pt x="0" y="26"/>
                  </a:lnTo>
                  <a:lnTo>
                    <a:pt x="52" y="0"/>
                  </a:lnTo>
                  <a:lnTo>
                    <a:pt x="52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75" name="Rectangle 127"/>
            <p:cNvSpPr>
              <a:spLocks noChangeArrowheads="1"/>
            </p:cNvSpPr>
            <p:nvPr/>
          </p:nvSpPr>
          <p:spPr bwMode="auto">
            <a:xfrm>
              <a:off x="1385864" y="3817938"/>
              <a:ext cx="262892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Segoe" pitchFamily="34" charset="0"/>
                  <a:cs typeface="Arial" pitchFamily="34" charset="0"/>
                </a:rPr>
                <a:t>RD to</a:t>
              </a:r>
              <a:endParaRPr kumimoji="0" lang="en-US" sz="1800" b="0" i="0" u="none" strike="noStrike" cap="none" normalizeH="0" baseline="0" dirty="0">
                <a:ln>
                  <a:noFill/>
                </a:ln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76" name="Rectangle 128"/>
            <p:cNvSpPr>
              <a:spLocks noChangeArrowheads="1"/>
            </p:cNvSpPr>
            <p:nvPr/>
          </p:nvSpPr>
          <p:spPr bwMode="auto">
            <a:xfrm>
              <a:off x="1347764" y="3941763"/>
              <a:ext cx="36548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Segoe" pitchFamily="34" charset="0"/>
                  <a:cs typeface="Arial" pitchFamily="34" charset="0"/>
                </a:rPr>
                <a:t>Display </a:t>
              </a:r>
              <a:endParaRPr kumimoji="0" lang="en-US" sz="1800" b="0" i="0" u="none" strike="noStrike" cap="none" normalizeH="0" baseline="0" dirty="0">
                <a:ln>
                  <a:noFill/>
                </a:ln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77" name="Rectangle 129"/>
            <p:cNvSpPr>
              <a:spLocks noChangeArrowheads="1"/>
            </p:cNvSpPr>
            <p:nvPr/>
          </p:nvSpPr>
          <p:spPr bwMode="auto">
            <a:xfrm>
              <a:off x="1300139" y="4065588"/>
              <a:ext cx="432811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Segoe" pitchFamily="34" charset="0"/>
                  <a:cs typeface="Arial" pitchFamily="34" charset="0"/>
                </a:rPr>
                <a:t>controller</a:t>
              </a:r>
              <a:endParaRPr kumimoji="0" lang="en-US" sz="1800" b="0" i="0" u="none" strike="noStrike" cap="none" normalizeH="0" baseline="0" dirty="0">
                <a:ln>
                  <a:noFill/>
                </a:ln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78" name="Rectangle 130"/>
            <p:cNvSpPr>
              <a:spLocks noChangeArrowheads="1"/>
            </p:cNvSpPr>
            <p:nvPr/>
          </p:nvSpPr>
          <p:spPr bwMode="auto">
            <a:xfrm>
              <a:off x="5422899" y="1395413"/>
              <a:ext cx="182563" cy="4572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79" name="Rectangle 131"/>
            <p:cNvSpPr>
              <a:spLocks noChangeArrowheads="1"/>
            </p:cNvSpPr>
            <p:nvPr/>
          </p:nvSpPr>
          <p:spPr bwMode="auto">
            <a:xfrm>
              <a:off x="5788024" y="1390650"/>
              <a:ext cx="455613" cy="46672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80" name="Rectangle 132"/>
            <p:cNvSpPr>
              <a:spLocks noChangeArrowheads="1"/>
            </p:cNvSpPr>
            <p:nvPr/>
          </p:nvSpPr>
          <p:spPr bwMode="auto">
            <a:xfrm>
              <a:off x="5911849" y="1562100"/>
              <a:ext cx="240450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Core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81" name="Rectangle 133"/>
            <p:cNvSpPr>
              <a:spLocks noChangeArrowheads="1"/>
            </p:cNvSpPr>
            <p:nvPr/>
          </p:nvSpPr>
          <p:spPr bwMode="auto">
            <a:xfrm>
              <a:off x="6157912" y="1562100"/>
              <a:ext cx="5610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82" name="Line 134"/>
            <p:cNvSpPr>
              <a:spLocks noChangeShapeType="1"/>
            </p:cNvSpPr>
            <p:nvPr/>
          </p:nvSpPr>
          <p:spPr bwMode="auto">
            <a:xfrm flipH="1">
              <a:off x="5676899" y="1624013"/>
              <a:ext cx="111125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83" name="Freeform 135"/>
            <p:cNvSpPr>
              <a:spLocks/>
            </p:cNvSpPr>
            <p:nvPr/>
          </p:nvSpPr>
          <p:spPr bwMode="auto">
            <a:xfrm>
              <a:off x="5605462" y="1582738"/>
              <a:ext cx="80963" cy="82550"/>
            </a:xfrm>
            <a:custGeom>
              <a:avLst/>
              <a:gdLst/>
              <a:ahLst/>
              <a:cxnLst>
                <a:cxn ang="0">
                  <a:pos x="51" y="52"/>
                </a:cxn>
                <a:cxn ang="0">
                  <a:pos x="0" y="26"/>
                </a:cxn>
                <a:cxn ang="0">
                  <a:pos x="51" y="0"/>
                </a:cxn>
                <a:cxn ang="0">
                  <a:pos x="51" y="52"/>
                </a:cxn>
              </a:cxnLst>
              <a:rect l="0" t="0" r="r" b="b"/>
              <a:pathLst>
                <a:path w="51" h="52">
                  <a:moveTo>
                    <a:pt x="51" y="52"/>
                  </a:moveTo>
                  <a:lnTo>
                    <a:pt x="0" y="26"/>
                  </a:lnTo>
                  <a:lnTo>
                    <a:pt x="51" y="0"/>
                  </a:lnTo>
                  <a:lnTo>
                    <a:pt x="51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84" name="Freeform 136"/>
            <p:cNvSpPr>
              <a:spLocks/>
            </p:cNvSpPr>
            <p:nvPr/>
          </p:nvSpPr>
          <p:spPr bwMode="auto">
            <a:xfrm>
              <a:off x="5468937" y="1776413"/>
              <a:ext cx="90488" cy="76200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8" y="0"/>
                </a:cxn>
                <a:cxn ang="0">
                  <a:pos x="57" y="48"/>
                </a:cxn>
              </a:cxnLst>
              <a:rect l="0" t="0" r="r" b="b"/>
              <a:pathLst>
                <a:path w="57" h="48">
                  <a:moveTo>
                    <a:pt x="0" y="48"/>
                  </a:moveTo>
                  <a:lnTo>
                    <a:pt x="28" y="0"/>
                  </a:lnTo>
                  <a:lnTo>
                    <a:pt x="57" y="48"/>
                  </a:lnTo>
                </a:path>
              </a:pathLst>
            </a:cu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85" name="Line 137"/>
            <p:cNvSpPr>
              <a:spLocks noChangeShapeType="1"/>
            </p:cNvSpPr>
            <p:nvPr/>
          </p:nvSpPr>
          <p:spPr bwMode="auto">
            <a:xfrm flipH="1">
              <a:off x="5311774" y="1624013"/>
              <a:ext cx="111125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86" name="Freeform 138"/>
            <p:cNvSpPr>
              <a:spLocks/>
            </p:cNvSpPr>
            <p:nvPr/>
          </p:nvSpPr>
          <p:spPr bwMode="auto">
            <a:xfrm>
              <a:off x="5240337" y="1582738"/>
              <a:ext cx="80963" cy="82550"/>
            </a:xfrm>
            <a:custGeom>
              <a:avLst/>
              <a:gdLst/>
              <a:ahLst/>
              <a:cxnLst>
                <a:cxn ang="0">
                  <a:pos x="51" y="52"/>
                </a:cxn>
                <a:cxn ang="0">
                  <a:pos x="0" y="26"/>
                </a:cxn>
                <a:cxn ang="0">
                  <a:pos x="51" y="0"/>
                </a:cxn>
                <a:cxn ang="0">
                  <a:pos x="51" y="52"/>
                </a:cxn>
              </a:cxnLst>
              <a:rect l="0" t="0" r="r" b="b"/>
              <a:pathLst>
                <a:path w="51" h="52">
                  <a:moveTo>
                    <a:pt x="51" y="52"/>
                  </a:moveTo>
                  <a:lnTo>
                    <a:pt x="0" y="26"/>
                  </a:lnTo>
                  <a:lnTo>
                    <a:pt x="51" y="0"/>
                  </a:lnTo>
                  <a:lnTo>
                    <a:pt x="51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87" name="Rectangle 139"/>
            <p:cNvSpPr>
              <a:spLocks noChangeArrowheads="1"/>
            </p:cNvSpPr>
            <p:nvPr/>
          </p:nvSpPr>
          <p:spPr bwMode="auto">
            <a:xfrm>
              <a:off x="5692774" y="1238250"/>
              <a:ext cx="65402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Segoe" pitchFamily="34" charset="0"/>
                  <a:cs typeface="Arial" pitchFamily="34" charset="0"/>
                </a:rPr>
                <a:t>Module RISCN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egoe" pitchFamily="34" charset="0"/>
                <a:cs typeface="Arial" pitchFamily="34" charset="0"/>
              </a:endParaRPr>
            </a:p>
          </p:txBody>
        </p:sp>
        <p:sp>
          <p:nvSpPr>
            <p:cNvPr id="27788" name="Line 140"/>
            <p:cNvSpPr>
              <a:spLocks noChangeShapeType="1"/>
            </p:cNvSpPr>
            <p:nvPr/>
          </p:nvSpPr>
          <p:spPr bwMode="auto">
            <a:xfrm flipH="1">
              <a:off x="6316662" y="1620838"/>
              <a:ext cx="109538" cy="158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7789" name="Freeform 141"/>
            <p:cNvSpPr>
              <a:spLocks/>
            </p:cNvSpPr>
            <p:nvPr/>
          </p:nvSpPr>
          <p:spPr bwMode="auto">
            <a:xfrm>
              <a:off x="6243637" y="1581150"/>
              <a:ext cx="82550" cy="80963"/>
            </a:xfrm>
            <a:custGeom>
              <a:avLst/>
              <a:gdLst/>
              <a:ahLst/>
              <a:cxnLst>
                <a:cxn ang="0">
                  <a:pos x="52" y="51"/>
                </a:cxn>
                <a:cxn ang="0">
                  <a:pos x="0" y="25"/>
                </a:cxn>
                <a:cxn ang="0">
                  <a:pos x="52" y="0"/>
                </a:cxn>
                <a:cxn ang="0">
                  <a:pos x="52" y="51"/>
                </a:cxn>
              </a:cxnLst>
              <a:rect l="0" t="0" r="r" b="b"/>
              <a:pathLst>
                <a:path w="52" h="51">
                  <a:moveTo>
                    <a:pt x="52" y="51"/>
                  </a:moveTo>
                  <a:lnTo>
                    <a:pt x="0" y="25"/>
                  </a:lnTo>
                  <a:lnTo>
                    <a:pt x="52" y="0"/>
                  </a:lnTo>
                  <a:lnTo>
                    <a:pt x="52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Segoe" pitchFamily="34" charset="0"/>
              </a:endParaRPr>
            </a:p>
          </p:txBody>
        </p:sp>
        <p:sp>
          <p:nvSpPr>
            <p:cNvPr id="207" name="Rectangle 206"/>
            <p:cNvSpPr/>
            <p:nvPr/>
          </p:nvSpPr>
          <p:spPr>
            <a:xfrm>
              <a:off x="3857620" y="4384110"/>
              <a:ext cx="583507" cy="2593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latin typeface="Segoe" pitchFamily="34" charset="0"/>
                </a:rPr>
                <a:t>RAM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7931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 hardware trends</a:t>
            </a:r>
          </a:p>
        </p:txBody>
      </p:sp>
      <p:sp>
        <p:nvSpPr>
          <p:cNvPr id="4" name="Rectangle 3"/>
          <p:cNvSpPr/>
          <p:nvPr/>
        </p:nvSpPr>
        <p:spPr>
          <a:xfrm>
            <a:off x="417830" y="2924943"/>
            <a:ext cx="2664296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Traditional multi-processor machines</a:t>
            </a:r>
          </a:p>
        </p:txBody>
      </p:sp>
      <p:sp>
        <p:nvSpPr>
          <p:cNvPr id="5" name="Right Arrow 4"/>
          <p:cNvSpPr/>
          <p:nvPr/>
        </p:nvSpPr>
        <p:spPr>
          <a:xfrm rot="20970363">
            <a:off x="3226389" y="2017718"/>
            <a:ext cx="2808312" cy="129614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180976" y="1700808"/>
            <a:ext cx="2783511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Asymmetric performance and/or instruction sets</a:t>
            </a:r>
          </a:p>
        </p:txBody>
      </p:sp>
      <p:sp>
        <p:nvSpPr>
          <p:cNvPr id="7" name="Right Arrow 6"/>
          <p:cNvSpPr/>
          <p:nvPr/>
        </p:nvSpPr>
        <p:spPr>
          <a:xfrm rot="629637" flipV="1">
            <a:off x="3226390" y="3648672"/>
            <a:ext cx="2808312" cy="129614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180976" y="4109598"/>
            <a:ext cx="2783511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Non-cache-coherent access to memory</a:t>
            </a:r>
          </a:p>
        </p:txBody>
      </p:sp>
    </p:spTree>
    <p:extLst>
      <p:ext uri="{BB962C8B-B14F-4D97-AF65-F5344CB8AC3E}">
        <p14:creationId xmlns:p14="http://schemas.microsoft.com/office/powerpoint/2010/main" val="27922747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296883" y="332656"/>
            <a:ext cx="8431481" cy="5538087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Two hardware trends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tx1"/>
                </a:solidFill>
                <a:latin typeface="Segoe" charset="0"/>
              </a:rPr>
              <a:t>Barrelfish operating system</a:t>
            </a:r>
            <a:br>
              <a:rPr lang="en-GB" sz="4400" dirty="0">
                <a:solidFill>
                  <a:schemeClr val="tx1"/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Message-passing software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Managing parallel work</a:t>
            </a:r>
          </a:p>
        </p:txBody>
      </p:sp>
    </p:spTree>
    <p:extLst>
      <p:ext uri="{BB962C8B-B14F-4D97-AF65-F5344CB8AC3E}">
        <p14:creationId xmlns:p14="http://schemas.microsoft.com/office/powerpoint/2010/main" val="33203657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Messaging </a:t>
            </a:r>
            <a:r>
              <a:rPr lang="en-GB" dirty="0" err="1"/>
              <a:t>vs</a:t>
            </a:r>
            <a:r>
              <a:rPr lang="en-GB" dirty="0"/>
              <a:t> shared data as default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02214"/>
            <a:ext cx="8186766" cy="1587026"/>
          </a:xfrm>
        </p:spPr>
        <p:txBody>
          <a:bodyPr/>
          <a:lstStyle/>
          <a:p>
            <a:r>
              <a:rPr lang="en-GB" dirty="0"/>
              <a:t>Fundamental model is message based</a:t>
            </a:r>
          </a:p>
          <a:p>
            <a:r>
              <a:rPr lang="en-GB" dirty="0"/>
              <a:t>“It’s better to have shared memory and not need it than to need shared memory and not have it”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28596" y="2585474"/>
            <a:ext cx="835824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7158" y="2726762"/>
            <a:ext cx="1497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Segoe" pitchFamily="34" charset="0"/>
              </a:rPr>
              <a:t>Shared state,</a:t>
            </a:r>
            <a:br>
              <a:rPr lang="en-GB" dirty="0">
                <a:latin typeface="Segoe" pitchFamily="34" charset="0"/>
              </a:rPr>
            </a:br>
            <a:r>
              <a:rPr lang="en-GB" dirty="0">
                <a:latin typeface="Segoe" pitchFamily="34" charset="0"/>
              </a:rPr>
              <a:t>one-big-lock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86234" y="2726762"/>
            <a:ext cx="1471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Segoe" pitchFamily="34" charset="0"/>
              </a:rPr>
              <a:t>Fine-grained</a:t>
            </a:r>
            <a:br>
              <a:rPr lang="en-GB" dirty="0">
                <a:latin typeface="Segoe" pitchFamily="34" charset="0"/>
              </a:rPr>
            </a:br>
            <a:r>
              <a:rPr lang="en-GB" dirty="0">
                <a:latin typeface="Segoe" pitchFamily="34" charset="0"/>
              </a:rPr>
              <a:t>locking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19678" y="2726762"/>
            <a:ext cx="19848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Segoe" pitchFamily="34" charset="0"/>
              </a:rPr>
              <a:t>Clustered objects,</a:t>
            </a:r>
            <a:br>
              <a:rPr lang="en-GB" dirty="0">
                <a:latin typeface="Segoe" pitchFamily="34" charset="0"/>
              </a:rPr>
            </a:br>
            <a:r>
              <a:rPr lang="en-GB" dirty="0">
                <a:latin typeface="Segoe" pitchFamily="34" charset="0"/>
              </a:rPr>
              <a:t>partitioning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66362" y="2726762"/>
            <a:ext cx="22204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>
                <a:latin typeface="Segoe" pitchFamily="34" charset="0"/>
              </a:rPr>
              <a:t>Distributed state,</a:t>
            </a:r>
            <a:br>
              <a:rPr lang="en-GB" dirty="0">
                <a:latin typeface="Segoe" pitchFamily="34" charset="0"/>
              </a:rPr>
            </a:br>
            <a:r>
              <a:rPr lang="en-GB" dirty="0">
                <a:latin typeface="Segoe" pitchFamily="34" charset="0"/>
              </a:rPr>
              <a:t>replica maintenance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28596" y="1655192"/>
            <a:ext cx="4000528" cy="71438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Segoe" pitchFamily="34" charset="0"/>
              </a:rPr>
              <a:t>Traditional operating systems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953503" y="1500174"/>
            <a:ext cx="2904777" cy="726522"/>
            <a:chOff x="5953503" y="1500174"/>
            <a:chExt cx="2904777" cy="726522"/>
          </a:xfrm>
        </p:grpSpPr>
        <p:sp>
          <p:nvSpPr>
            <p:cNvPr id="16" name="Oval 15"/>
            <p:cNvSpPr/>
            <p:nvPr/>
          </p:nvSpPr>
          <p:spPr>
            <a:xfrm>
              <a:off x="8429652" y="1798068"/>
              <a:ext cx="428628" cy="42862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Segoe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953503" y="1500174"/>
              <a:ext cx="23230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 err="1">
                  <a:latin typeface="Segoe" pitchFamily="34" charset="0"/>
                </a:rPr>
                <a:t>Barrelfish</a:t>
              </a:r>
              <a:r>
                <a:rPr lang="en-GB" dirty="0">
                  <a:latin typeface="Segoe" pitchFamily="34" charset="0"/>
                </a:rPr>
                <a:t> </a:t>
              </a:r>
              <a:r>
                <a:rPr lang="en-GB" dirty="0" err="1">
                  <a:latin typeface="Segoe" pitchFamily="34" charset="0"/>
                </a:rPr>
                <a:t>multikernel</a:t>
              </a:r>
              <a:endParaRPr lang="en-GB" dirty="0">
                <a:latin typeface="Segoe" pitchFamily="34" charset="0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8358214" y="1798068"/>
              <a:ext cx="285752" cy="2143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7371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296883" y="332656"/>
            <a:ext cx="8431481" cy="5538087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GB" sz="4400" dirty="0">
                <a:solidFill>
                  <a:schemeClr val="tx1"/>
                </a:solidFill>
                <a:latin typeface="Segoe" charset="0"/>
              </a:rPr>
              <a:t>Two hardware trends</a:t>
            </a:r>
            <a:br>
              <a:rPr lang="en-GB" sz="4400" dirty="0">
                <a:solidFill>
                  <a:schemeClr val="tx1"/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Barrelfish operating system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Message-passing software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Managing parallel work</a:t>
            </a:r>
          </a:p>
        </p:txBody>
      </p:sp>
    </p:spTree>
    <p:extLst>
      <p:ext uri="{BB962C8B-B14F-4D97-AF65-F5344CB8AC3E}">
        <p14:creationId xmlns:p14="http://schemas.microsoft.com/office/powerpoint/2010/main" val="50534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142"/>
          <p:cNvSpPr/>
          <p:nvPr/>
        </p:nvSpPr>
        <p:spPr>
          <a:xfrm>
            <a:off x="1006416" y="1878904"/>
            <a:ext cx="6949959" cy="1910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dk1"/>
              </a:solidFill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Barrelfish multi-kernel OS</a:t>
            </a:r>
          </a:p>
        </p:txBody>
      </p:sp>
      <p:sp>
        <p:nvSpPr>
          <p:cNvPr id="6" name="Rectangle 5"/>
          <p:cNvSpPr/>
          <p:nvPr/>
        </p:nvSpPr>
        <p:spPr>
          <a:xfrm>
            <a:off x="1114476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x64</a:t>
            </a:r>
          </a:p>
        </p:txBody>
      </p:sp>
      <p:sp>
        <p:nvSpPr>
          <p:cNvPr id="7" name="Left-Right Arrow 6"/>
          <p:cNvSpPr/>
          <p:nvPr/>
        </p:nvSpPr>
        <p:spPr>
          <a:xfrm>
            <a:off x="4614938" y="2426588"/>
            <a:ext cx="2143140" cy="714380"/>
          </a:xfrm>
          <a:prstGeom prst="left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Segoe" pitchFamily="34" charset="0"/>
              </a:rPr>
              <a:t>Message passing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1114476" y="1160084"/>
            <a:ext cx="1071570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sp>
        <p:nvSpPr>
          <p:cNvPr id="9" name="Rectangle 8"/>
          <p:cNvSpPr/>
          <p:nvPr/>
        </p:nvSpPr>
        <p:spPr>
          <a:xfrm>
            <a:off x="2328922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x64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43368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ARM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58078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Accelerator core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58078" y="1160084"/>
            <a:ext cx="1071570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14476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28922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 dirty="0">
                <a:latin typeface="Segoe" pitchFamily="34" charset="0"/>
              </a:rPr>
              <a:t>OS node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43368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58078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28477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State</a:t>
            </a: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42923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State</a:t>
            </a: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369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</a:t>
            </a:r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tate </a:t>
            </a:r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72079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</a:t>
            </a:r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tate</a:t>
            </a:r>
            <a:endParaRPr lang="en-GB" sz="1400" dirty="0">
              <a:solidFill>
                <a:schemeClr val="dk1"/>
              </a:solidFill>
              <a:latin typeface="Segoe" pitchFamily="34" charset="0"/>
            </a:endParaRP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364509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578955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3793401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008111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2"/>
            <a:endCxn id="14" idx="0"/>
          </p:cNvCxnSpPr>
          <p:nvPr/>
        </p:nvCxnSpPr>
        <p:spPr>
          <a:xfrm rot="5400000">
            <a:off x="1400228" y="1838745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" idx="2"/>
            <a:endCxn id="17" idx="0"/>
          </p:cNvCxnSpPr>
          <p:nvPr/>
        </p:nvCxnSpPr>
        <p:spPr>
          <a:xfrm rot="5400000">
            <a:off x="7043830" y="1838745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328922" y="1160084"/>
            <a:ext cx="2286016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grpSp>
        <p:nvGrpSpPr>
          <p:cNvPr id="145" name="Group 144"/>
          <p:cNvGrpSpPr/>
          <p:nvPr/>
        </p:nvGrpSpPr>
        <p:grpSpPr>
          <a:xfrm>
            <a:off x="5228052" y="1160084"/>
            <a:ext cx="1000132" cy="928694"/>
            <a:chOff x="5400756" y="1160084"/>
            <a:chExt cx="1000132" cy="928694"/>
          </a:xfrm>
        </p:grpSpPr>
        <p:sp>
          <p:nvSpPr>
            <p:cNvPr id="12" name="Rectangle 11"/>
            <p:cNvSpPr/>
            <p:nvPr/>
          </p:nvSpPr>
          <p:spPr>
            <a:xfrm>
              <a:off x="5400756" y="1160084"/>
              <a:ext cx="1000132" cy="42862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chemeClr val="dk1"/>
                  </a:solidFill>
                  <a:latin typeface="Segoe" pitchFamily="34" charset="0"/>
                </a:rPr>
                <a:t>App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rot="5400000">
              <a:off x="5651583" y="1837951"/>
              <a:ext cx="500066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Left-Right Arrow 30"/>
          <p:cNvSpPr/>
          <p:nvPr/>
        </p:nvSpPr>
        <p:spPr>
          <a:xfrm>
            <a:off x="1114476" y="5018306"/>
            <a:ext cx="6715172" cy="642942"/>
          </a:xfrm>
          <a:prstGeom prst="left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Segoe" pitchFamily="34" charset="0"/>
              </a:rPr>
              <a:t>Hardware interconnect</a:t>
            </a:r>
          </a:p>
        </p:txBody>
      </p:sp>
      <p:grpSp>
        <p:nvGrpSpPr>
          <p:cNvPr id="146" name="Group 145"/>
          <p:cNvGrpSpPr/>
          <p:nvPr/>
        </p:nvGrpSpPr>
        <p:grpSpPr>
          <a:xfrm>
            <a:off x="5478085" y="4509690"/>
            <a:ext cx="500066" cy="71438"/>
            <a:chOff x="5400756" y="4509690"/>
            <a:chExt cx="500066" cy="71438"/>
          </a:xfrm>
        </p:grpSpPr>
        <p:sp>
          <p:nvSpPr>
            <p:cNvPr id="32" name="Oval 31"/>
            <p:cNvSpPr/>
            <p:nvPr/>
          </p:nvSpPr>
          <p:spPr>
            <a:xfrm>
              <a:off x="5400756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615070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829384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 rot="5400000">
            <a:off x="2579749" y="1837951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3865633" y="1837951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113573" y="3365136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328012" y="3367519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542466" y="3369900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757168" y="3372281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670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142"/>
          <p:cNvSpPr/>
          <p:nvPr/>
        </p:nvSpPr>
        <p:spPr>
          <a:xfrm>
            <a:off x="1006416" y="1878904"/>
            <a:ext cx="6949959" cy="1910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dk1"/>
              </a:solidFill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Barrelfish multi-kernel OS</a:t>
            </a:r>
          </a:p>
        </p:txBody>
      </p:sp>
      <p:sp>
        <p:nvSpPr>
          <p:cNvPr id="6" name="Rectangle 5"/>
          <p:cNvSpPr/>
          <p:nvPr/>
        </p:nvSpPr>
        <p:spPr>
          <a:xfrm>
            <a:off x="1114476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x64</a:t>
            </a:r>
          </a:p>
        </p:txBody>
      </p:sp>
      <p:sp>
        <p:nvSpPr>
          <p:cNvPr id="7" name="Left-Right Arrow 6"/>
          <p:cNvSpPr/>
          <p:nvPr/>
        </p:nvSpPr>
        <p:spPr>
          <a:xfrm>
            <a:off x="4614938" y="2426588"/>
            <a:ext cx="2143140" cy="714380"/>
          </a:xfrm>
          <a:prstGeom prst="left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Segoe" pitchFamily="34" charset="0"/>
              </a:rPr>
              <a:t>Message passing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1114476" y="1160084"/>
            <a:ext cx="1071570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sp>
        <p:nvSpPr>
          <p:cNvPr id="9" name="Rectangle 8"/>
          <p:cNvSpPr/>
          <p:nvPr/>
        </p:nvSpPr>
        <p:spPr>
          <a:xfrm>
            <a:off x="2328922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x64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43368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ARM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58078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Accelerator core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58078" y="1160084"/>
            <a:ext cx="1071570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14476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28922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 dirty="0">
                <a:latin typeface="Segoe" pitchFamily="34" charset="0"/>
              </a:rPr>
              <a:t>OS node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43368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58078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28477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State</a:t>
            </a: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42923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State</a:t>
            </a: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369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</a:t>
            </a:r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tate </a:t>
            </a:r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72079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</a:t>
            </a:r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tate</a:t>
            </a:r>
            <a:endParaRPr lang="en-GB" sz="1400" dirty="0">
              <a:solidFill>
                <a:schemeClr val="dk1"/>
              </a:solidFill>
              <a:latin typeface="Segoe" pitchFamily="34" charset="0"/>
            </a:endParaRP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364509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578955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3793401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008111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2"/>
            <a:endCxn id="14" idx="0"/>
          </p:cNvCxnSpPr>
          <p:nvPr/>
        </p:nvCxnSpPr>
        <p:spPr>
          <a:xfrm rot="5400000">
            <a:off x="1400228" y="1838745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" idx="2"/>
            <a:endCxn id="17" idx="0"/>
          </p:cNvCxnSpPr>
          <p:nvPr/>
        </p:nvCxnSpPr>
        <p:spPr>
          <a:xfrm rot="5400000">
            <a:off x="7043830" y="1838745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328922" y="1160084"/>
            <a:ext cx="2286016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grpSp>
        <p:nvGrpSpPr>
          <p:cNvPr id="145" name="Group 144"/>
          <p:cNvGrpSpPr/>
          <p:nvPr/>
        </p:nvGrpSpPr>
        <p:grpSpPr>
          <a:xfrm>
            <a:off x="5228052" y="1160084"/>
            <a:ext cx="1000132" cy="928694"/>
            <a:chOff x="5400756" y="1160084"/>
            <a:chExt cx="1000132" cy="928694"/>
          </a:xfrm>
        </p:grpSpPr>
        <p:sp>
          <p:nvSpPr>
            <p:cNvPr id="12" name="Rectangle 11"/>
            <p:cNvSpPr/>
            <p:nvPr/>
          </p:nvSpPr>
          <p:spPr>
            <a:xfrm>
              <a:off x="5400756" y="1160084"/>
              <a:ext cx="1000132" cy="42862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chemeClr val="dk1"/>
                  </a:solidFill>
                  <a:latin typeface="Segoe" pitchFamily="34" charset="0"/>
                </a:rPr>
                <a:t>App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rot="5400000">
              <a:off x="5651583" y="1837951"/>
              <a:ext cx="500066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Left-Right Arrow 30"/>
          <p:cNvSpPr/>
          <p:nvPr/>
        </p:nvSpPr>
        <p:spPr>
          <a:xfrm>
            <a:off x="1114476" y="5018306"/>
            <a:ext cx="6715172" cy="642942"/>
          </a:xfrm>
          <a:prstGeom prst="left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Segoe" pitchFamily="34" charset="0"/>
              </a:rPr>
              <a:t>Hardware interconnect</a:t>
            </a:r>
          </a:p>
        </p:txBody>
      </p:sp>
      <p:grpSp>
        <p:nvGrpSpPr>
          <p:cNvPr id="146" name="Group 145"/>
          <p:cNvGrpSpPr/>
          <p:nvPr/>
        </p:nvGrpSpPr>
        <p:grpSpPr>
          <a:xfrm>
            <a:off x="5478085" y="4509690"/>
            <a:ext cx="500066" cy="71438"/>
            <a:chOff x="5400756" y="4509690"/>
            <a:chExt cx="500066" cy="71438"/>
          </a:xfrm>
        </p:grpSpPr>
        <p:sp>
          <p:nvSpPr>
            <p:cNvPr id="32" name="Oval 31"/>
            <p:cNvSpPr/>
            <p:nvPr/>
          </p:nvSpPr>
          <p:spPr>
            <a:xfrm>
              <a:off x="5400756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615070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829384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 rot="5400000">
            <a:off x="2579749" y="1837951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3865633" y="1837951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113573" y="3365136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328012" y="3367519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542466" y="3369900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757168" y="3372281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154" name="Rounded Rectangular Callout 153"/>
          <p:cNvSpPr/>
          <p:nvPr/>
        </p:nvSpPr>
        <p:spPr>
          <a:xfrm>
            <a:off x="4932040" y="3789040"/>
            <a:ext cx="4013725" cy="1132824"/>
          </a:xfrm>
          <a:prstGeom prst="wedgeRoundRectCallout">
            <a:avLst>
              <a:gd name="adj1" fmla="val -76206"/>
              <a:gd name="adj2" fmla="val 29082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Segoe" pitchFamily="34" charset="0"/>
              </a:rPr>
              <a:t>System runs on heterogeneous hardware, currently supporting ARM, Beehive, SCC, x86 &amp; x64</a:t>
            </a:r>
          </a:p>
        </p:txBody>
      </p:sp>
    </p:spTree>
    <p:extLst>
      <p:ext uri="{BB962C8B-B14F-4D97-AF65-F5344CB8AC3E}">
        <p14:creationId xmlns:p14="http://schemas.microsoft.com/office/powerpoint/2010/main" val="2933589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142"/>
          <p:cNvSpPr/>
          <p:nvPr/>
        </p:nvSpPr>
        <p:spPr>
          <a:xfrm>
            <a:off x="1006416" y="1878904"/>
            <a:ext cx="6949959" cy="1910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dk1"/>
              </a:solidFill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Barrelfish multi-kernel OS</a:t>
            </a:r>
          </a:p>
        </p:txBody>
      </p:sp>
      <p:sp>
        <p:nvSpPr>
          <p:cNvPr id="6" name="Rectangle 5"/>
          <p:cNvSpPr/>
          <p:nvPr/>
        </p:nvSpPr>
        <p:spPr>
          <a:xfrm>
            <a:off x="1114476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x64</a:t>
            </a:r>
          </a:p>
        </p:txBody>
      </p:sp>
      <p:sp>
        <p:nvSpPr>
          <p:cNvPr id="7" name="Left-Right Arrow 6"/>
          <p:cNvSpPr/>
          <p:nvPr/>
        </p:nvSpPr>
        <p:spPr>
          <a:xfrm>
            <a:off x="4614938" y="2426588"/>
            <a:ext cx="2143140" cy="714380"/>
          </a:xfrm>
          <a:prstGeom prst="left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Segoe" pitchFamily="34" charset="0"/>
              </a:rPr>
              <a:t>Message passing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1114476" y="1160084"/>
            <a:ext cx="1071570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sp>
        <p:nvSpPr>
          <p:cNvPr id="9" name="Rectangle 8"/>
          <p:cNvSpPr/>
          <p:nvPr/>
        </p:nvSpPr>
        <p:spPr>
          <a:xfrm>
            <a:off x="2328922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x64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43368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ARM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58078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Accelerator core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58078" y="1160084"/>
            <a:ext cx="1071570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14476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28922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 dirty="0">
                <a:latin typeface="Segoe" pitchFamily="34" charset="0"/>
              </a:rPr>
              <a:t>OS node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43368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58078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28477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State</a:t>
            </a: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42923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State</a:t>
            </a: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369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</a:t>
            </a:r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tate </a:t>
            </a:r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72079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</a:t>
            </a:r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tate</a:t>
            </a:r>
            <a:endParaRPr lang="en-GB" sz="1400" dirty="0">
              <a:solidFill>
                <a:schemeClr val="dk1"/>
              </a:solidFill>
              <a:latin typeface="Segoe" pitchFamily="34" charset="0"/>
            </a:endParaRP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364509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578955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3793401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008111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2"/>
            <a:endCxn id="14" idx="0"/>
          </p:cNvCxnSpPr>
          <p:nvPr/>
        </p:nvCxnSpPr>
        <p:spPr>
          <a:xfrm rot="5400000">
            <a:off x="1400228" y="1838745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" idx="2"/>
            <a:endCxn id="17" idx="0"/>
          </p:cNvCxnSpPr>
          <p:nvPr/>
        </p:nvCxnSpPr>
        <p:spPr>
          <a:xfrm rot="5400000">
            <a:off x="7043830" y="1838745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328922" y="1160084"/>
            <a:ext cx="2286016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grpSp>
        <p:nvGrpSpPr>
          <p:cNvPr id="145" name="Group 144"/>
          <p:cNvGrpSpPr/>
          <p:nvPr/>
        </p:nvGrpSpPr>
        <p:grpSpPr>
          <a:xfrm>
            <a:off x="5228052" y="1160084"/>
            <a:ext cx="1000132" cy="928694"/>
            <a:chOff x="5400756" y="1160084"/>
            <a:chExt cx="1000132" cy="928694"/>
          </a:xfrm>
        </p:grpSpPr>
        <p:sp>
          <p:nvSpPr>
            <p:cNvPr id="12" name="Rectangle 11"/>
            <p:cNvSpPr/>
            <p:nvPr/>
          </p:nvSpPr>
          <p:spPr>
            <a:xfrm>
              <a:off x="5400756" y="1160084"/>
              <a:ext cx="1000132" cy="42862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chemeClr val="dk1"/>
                  </a:solidFill>
                  <a:latin typeface="Segoe" pitchFamily="34" charset="0"/>
                </a:rPr>
                <a:t>App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rot="5400000">
              <a:off x="5651583" y="1837951"/>
              <a:ext cx="500066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Left-Right Arrow 30"/>
          <p:cNvSpPr/>
          <p:nvPr/>
        </p:nvSpPr>
        <p:spPr>
          <a:xfrm>
            <a:off x="1114476" y="5018306"/>
            <a:ext cx="6715172" cy="642942"/>
          </a:xfrm>
          <a:prstGeom prst="left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Segoe" pitchFamily="34" charset="0"/>
              </a:rPr>
              <a:t>Hardware interconnect</a:t>
            </a:r>
          </a:p>
        </p:txBody>
      </p:sp>
      <p:grpSp>
        <p:nvGrpSpPr>
          <p:cNvPr id="146" name="Group 145"/>
          <p:cNvGrpSpPr/>
          <p:nvPr/>
        </p:nvGrpSpPr>
        <p:grpSpPr>
          <a:xfrm>
            <a:off x="5478085" y="4509690"/>
            <a:ext cx="500066" cy="71438"/>
            <a:chOff x="5400756" y="4509690"/>
            <a:chExt cx="500066" cy="71438"/>
          </a:xfrm>
        </p:grpSpPr>
        <p:sp>
          <p:nvSpPr>
            <p:cNvPr id="32" name="Oval 31"/>
            <p:cNvSpPr/>
            <p:nvPr/>
          </p:nvSpPr>
          <p:spPr>
            <a:xfrm>
              <a:off x="5400756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615070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829384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 rot="5400000">
            <a:off x="2579749" y="1837951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3865633" y="1837951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113573" y="3365136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328012" y="3367519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542466" y="3369900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757168" y="3372281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153" name="Rounded Rectangular Callout 152"/>
          <p:cNvSpPr/>
          <p:nvPr/>
        </p:nvSpPr>
        <p:spPr>
          <a:xfrm>
            <a:off x="4932040" y="2132856"/>
            <a:ext cx="4013725" cy="1224136"/>
          </a:xfrm>
          <a:prstGeom prst="wedgeRoundRectCallout">
            <a:avLst>
              <a:gd name="adj1" fmla="val -76206"/>
              <a:gd name="adj2" fmla="val 29082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Segoe" pitchFamily="34" charset="0"/>
              </a:rPr>
              <a:t>System components, each local to a specific core, and using message passing</a:t>
            </a:r>
          </a:p>
        </p:txBody>
      </p:sp>
      <p:sp>
        <p:nvSpPr>
          <p:cNvPr id="154" name="Rounded Rectangular Callout 153"/>
          <p:cNvSpPr/>
          <p:nvPr/>
        </p:nvSpPr>
        <p:spPr>
          <a:xfrm>
            <a:off x="4932040" y="3789040"/>
            <a:ext cx="4013725" cy="1132824"/>
          </a:xfrm>
          <a:prstGeom prst="wedgeRoundRectCallout">
            <a:avLst>
              <a:gd name="adj1" fmla="val -76206"/>
              <a:gd name="adj2" fmla="val 29082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Segoe" pitchFamily="34" charset="0"/>
              </a:rPr>
              <a:t>System runs on heterogeneous hardware, currently supporting ARM, Beehive, SCC, x86 &amp; x64</a:t>
            </a:r>
          </a:p>
        </p:txBody>
      </p:sp>
    </p:spTree>
    <p:extLst>
      <p:ext uri="{BB962C8B-B14F-4D97-AF65-F5344CB8AC3E}">
        <p14:creationId xmlns:p14="http://schemas.microsoft.com/office/powerpoint/2010/main" val="2077628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142"/>
          <p:cNvSpPr/>
          <p:nvPr/>
        </p:nvSpPr>
        <p:spPr>
          <a:xfrm>
            <a:off x="1006416" y="1878904"/>
            <a:ext cx="6949959" cy="1910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dk1"/>
              </a:solidFill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Barrelfish multi-kernel OS</a:t>
            </a:r>
          </a:p>
        </p:txBody>
      </p:sp>
      <p:sp>
        <p:nvSpPr>
          <p:cNvPr id="6" name="Rectangle 5"/>
          <p:cNvSpPr/>
          <p:nvPr/>
        </p:nvSpPr>
        <p:spPr>
          <a:xfrm>
            <a:off x="1114476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x64</a:t>
            </a:r>
          </a:p>
        </p:txBody>
      </p:sp>
      <p:sp>
        <p:nvSpPr>
          <p:cNvPr id="7" name="Left-Right Arrow 6"/>
          <p:cNvSpPr/>
          <p:nvPr/>
        </p:nvSpPr>
        <p:spPr>
          <a:xfrm>
            <a:off x="4614938" y="2426588"/>
            <a:ext cx="2143140" cy="714380"/>
          </a:xfrm>
          <a:prstGeom prst="left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Segoe" pitchFamily="34" charset="0"/>
              </a:rPr>
              <a:t>Message passing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1114476" y="1160084"/>
            <a:ext cx="1071570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sp>
        <p:nvSpPr>
          <p:cNvPr id="9" name="Rectangle 8"/>
          <p:cNvSpPr/>
          <p:nvPr/>
        </p:nvSpPr>
        <p:spPr>
          <a:xfrm>
            <a:off x="2328922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x64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43368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ARM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58078" y="4231918"/>
            <a:ext cx="1071570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Accelerator core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58078" y="1160084"/>
            <a:ext cx="1071570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14476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28922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 dirty="0">
                <a:latin typeface="Segoe" pitchFamily="34" charset="0"/>
              </a:rPr>
              <a:t>OS node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43368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58078" y="2088778"/>
            <a:ext cx="1071570" cy="15716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400">
                <a:latin typeface="Segoe" pitchFamily="34" charset="0"/>
              </a:rPr>
              <a:t>OS node</a:t>
            </a:r>
            <a:endParaRPr lang="en-GB" sz="1400" dirty="0">
              <a:latin typeface="Segoe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28477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State</a:t>
            </a: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42923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State</a:t>
            </a: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369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</a:t>
            </a:r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tate </a:t>
            </a:r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72079" y="2420888"/>
            <a:ext cx="857256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S</a:t>
            </a:r>
            <a:r>
              <a:rPr lang="en-GB" sz="1400">
                <a:solidFill>
                  <a:schemeClr val="dk1"/>
                </a:solidFill>
                <a:latin typeface="Segoe" pitchFamily="34" charset="0"/>
              </a:rPr>
              <a:t>tate</a:t>
            </a:r>
            <a:endParaRPr lang="en-GB" sz="1400" dirty="0">
              <a:solidFill>
                <a:schemeClr val="dk1"/>
              </a:solidFill>
              <a:latin typeface="Segoe" pitchFamily="34" charset="0"/>
            </a:endParaRPr>
          </a:p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replica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364509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578955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3793401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008111" y="39453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2"/>
            <a:endCxn id="14" idx="0"/>
          </p:cNvCxnSpPr>
          <p:nvPr/>
        </p:nvCxnSpPr>
        <p:spPr>
          <a:xfrm rot="5400000">
            <a:off x="1400228" y="1838745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" idx="2"/>
            <a:endCxn id="17" idx="0"/>
          </p:cNvCxnSpPr>
          <p:nvPr/>
        </p:nvCxnSpPr>
        <p:spPr>
          <a:xfrm rot="5400000">
            <a:off x="7043830" y="1838745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328922" y="1160084"/>
            <a:ext cx="2286016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dk1"/>
                </a:solidFill>
                <a:latin typeface="Segoe" pitchFamily="34" charset="0"/>
              </a:rPr>
              <a:t>App</a:t>
            </a:r>
          </a:p>
        </p:txBody>
      </p:sp>
      <p:grpSp>
        <p:nvGrpSpPr>
          <p:cNvPr id="145" name="Group 144"/>
          <p:cNvGrpSpPr/>
          <p:nvPr/>
        </p:nvGrpSpPr>
        <p:grpSpPr>
          <a:xfrm>
            <a:off x="5228052" y="1160084"/>
            <a:ext cx="1000132" cy="928694"/>
            <a:chOff x="5400756" y="1160084"/>
            <a:chExt cx="1000132" cy="928694"/>
          </a:xfrm>
        </p:grpSpPr>
        <p:sp>
          <p:nvSpPr>
            <p:cNvPr id="12" name="Rectangle 11"/>
            <p:cNvSpPr/>
            <p:nvPr/>
          </p:nvSpPr>
          <p:spPr>
            <a:xfrm>
              <a:off x="5400756" y="1160084"/>
              <a:ext cx="1000132" cy="42862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chemeClr val="dk1"/>
                  </a:solidFill>
                  <a:latin typeface="Segoe" pitchFamily="34" charset="0"/>
                </a:rPr>
                <a:t>App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rot="5400000">
              <a:off x="5651583" y="1837951"/>
              <a:ext cx="500066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Left-Right Arrow 30"/>
          <p:cNvSpPr/>
          <p:nvPr/>
        </p:nvSpPr>
        <p:spPr>
          <a:xfrm>
            <a:off x="1114476" y="5018306"/>
            <a:ext cx="6715172" cy="642942"/>
          </a:xfrm>
          <a:prstGeom prst="left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Segoe" pitchFamily="34" charset="0"/>
              </a:rPr>
              <a:t>Hardware interconnect</a:t>
            </a:r>
          </a:p>
        </p:txBody>
      </p:sp>
      <p:grpSp>
        <p:nvGrpSpPr>
          <p:cNvPr id="146" name="Group 145"/>
          <p:cNvGrpSpPr/>
          <p:nvPr/>
        </p:nvGrpSpPr>
        <p:grpSpPr>
          <a:xfrm>
            <a:off x="5478085" y="4509690"/>
            <a:ext cx="500066" cy="71438"/>
            <a:chOff x="5400756" y="4509690"/>
            <a:chExt cx="500066" cy="71438"/>
          </a:xfrm>
        </p:grpSpPr>
        <p:sp>
          <p:nvSpPr>
            <p:cNvPr id="32" name="Oval 31"/>
            <p:cNvSpPr/>
            <p:nvPr/>
          </p:nvSpPr>
          <p:spPr>
            <a:xfrm>
              <a:off x="5400756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615070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829384" y="450969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Segoe" pitchFamily="34" charset="0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 rot="5400000">
            <a:off x="2579749" y="1837951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3865633" y="1837951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113573" y="3365136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328012" y="3367519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542466" y="3369900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757168" y="3372281"/>
            <a:ext cx="1071570" cy="285752"/>
          </a:xfrm>
          <a:prstGeom prst="rect">
            <a:avLst/>
          </a:prstGeom>
          <a:solidFill>
            <a:schemeClr val="tx1">
              <a:alpha val="28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400">
              <a:latin typeface="Segoe" pitchFamily="34" charset="0"/>
            </a:endParaRPr>
          </a:p>
        </p:txBody>
      </p:sp>
      <p:sp>
        <p:nvSpPr>
          <p:cNvPr id="151" name="Rounded Rectangular Callout 150"/>
          <p:cNvSpPr/>
          <p:nvPr/>
        </p:nvSpPr>
        <p:spPr>
          <a:xfrm>
            <a:off x="4932040" y="256658"/>
            <a:ext cx="4013725" cy="1444150"/>
          </a:xfrm>
          <a:prstGeom prst="wedgeRoundRectCallout">
            <a:avLst>
              <a:gd name="adj1" fmla="val -76206"/>
              <a:gd name="adj2" fmla="val 29082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Segoe" pitchFamily="34" charset="0"/>
              </a:rPr>
              <a:t>User-mode programs: several models supported, including conventional shared-memory </a:t>
            </a:r>
            <a:r>
              <a:rPr lang="en-GB" dirty="0" err="1">
                <a:latin typeface="Segoe" pitchFamily="34" charset="0"/>
              </a:rPr>
              <a:t>OpenMP</a:t>
            </a:r>
            <a:r>
              <a:rPr lang="en-GB" dirty="0">
                <a:latin typeface="Segoe" pitchFamily="34" charset="0"/>
              </a:rPr>
              <a:t> &amp; </a:t>
            </a:r>
            <a:r>
              <a:rPr lang="en-GB" dirty="0" err="1">
                <a:latin typeface="Segoe" pitchFamily="34" charset="0"/>
              </a:rPr>
              <a:t>pthreads</a:t>
            </a:r>
            <a:endParaRPr lang="en-GB" dirty="0">
              <a:latin typeface="Segoe" pitchFamily="34" charset="0"/>
            </a:endParaRPr>
          </a:p>
        </p:txBody>
      </p:sp>
      <p:sp>
        <p:nvSpPr>
          <p:cNvPr id="153" name="Rounded Rectangular Callout 152"/>
          <p:cNvSpPr/>
          <p:nvPr/>
        </p:nvSpPr>
        <p:spPr>
          <a:xfrm>
            <a:off x="4932040" y="2132856"/>
            <a:ext cx="4013725" cy="1224136"/>
          </a:xfrm>
          <a:prstGeom prst="wedgeRoundRectCallout">
            <a:avLst>
              <a:gd name="adj1" fmla="val -76206"/>
              <a:gd name="adj2" fmla="val 29082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Segoe" pitchFamily="34" charset="0"/>
              </a:rPr>
              <a:t>System components, each local to a specific core, and using message passing</a:t>
            </a:r>
          </a:p>
        </p:txBody>
      </p:sp>
      <p:sp>
        <p:nvSpPr>
          <p:cNvPr id="154" name="Rounded Rectangular Callout 153"/>
          <p:cNvSpPr/>
          <p:nvPr/>
        </p:nvSpPr>
        <p:spPr>
          <a:xfrm>
            <a:off x="4932040" y="3789040"/>
            <a:ext cx="4013725" cy="1132824"/>
          </a:xfrm>
          <a:prstGeom prst="wedgeRoundRectCallout">
            <a:avLst>
              <a:gd name="adj1" fmla="val -76206"/>
              <a:gd name="adj2" fmla="val 29082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Segoe" pitchFamily="34" charset="0"/>
              </a:rPr>
              <a:t>System runs on heterogeneous hardware, currently supporting ARM, Beehive, SCC, x86 &amp; x64</a:t>
            </a:r>
          </a:p>
        </p:txBody>
      </p:sp>
    </p:spTree>
    <p:extLst>
      <p:ext uri="{BB962C8B-B14F-4D97-AF65-F5344CB8AC3E}">
        <p14:creationId xmlns:p14="http://schemas.microsoft.com/office/powerpoint/2010/main" val="12276983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296883" y="332656"/>
            <a:ext cx="8431481" cy="5538087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Two hardware trends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Barrelfish operating system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tx1"/>
                </a:solidFill>
                <a:latin typeface="Segoe" charset="0"/>
              </a:rPr>
              <a:t>Message-passing software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Managing parallel work</a:t>
            </a:r>
          </a:p>
        </p:txBody>
      </p:sp>
    </p:spTree>
    <p:extLst>
      <p:ext uri="{BB962C8B-B14F-4D97-AF65-F5344CB8AC3E}">
        <p14:creationId xmlns:p14="http://schemas.microsoft.com/office/powerpoint/2010/main" val="4073969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Shared Resource Database Consensus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285720" y="1196752"/>
            <a:ext cx="8462744" cy="4518835"/>
          </a:xfrm>
        </p:spPr>
        <p:txBody>
          <a:bodyPr/>
          <a:lstStyle/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bool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updatePermissions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page_t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page,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flags_t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flags)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bool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ok =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true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for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 in cores)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ok &amp;=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permUpdateRequest_rpc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(core, page, flags);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if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(ok) {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localUpdatePermissions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(page, flags);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for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 in cores) 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permUpdateCommit_send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(core, page, flags);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}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else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for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 in cores) 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permUpdateAbort_send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(core, page, flags);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}   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return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ok;</a:t>
            </a:r>
            <a:endParaRPr lang="en-GB" sz="1600" dirty="0">
              <a:solidFill>
                <a:srgbClr val="982FC7"/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6938029" y="2420888"/>
            <a:ext cx="1565453" cy="844792"/>
          </a:xfrm>
          <a:prstGeom prst="wedgeRoundRectCallout">
            <a:avLst>
              <a:gd name="adj1" fmla="val -31939"/>
              <a:gd name="adj2" fmla="val 16634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Two-Phase Commit</a:t>
            </a:r>
          </a:p>
        </p:txBody>
      </p:sp>
      <p:sp>
        <p:nvSpPr>
          <p:cNvPr id="11" name="Right Brace 10"/>
          <p:cNvSpPr/>
          <p:nvPr/>
        </p:nvSpPr>
        <p:spPr>
          <a:xfrm>
            <a:off x="6388176" y="2636912"/>
            <a:ext cx="322098" cy="2088232"/>
          </a:xfrm>
          <a:prstGeom prst="rightBrace">
            <a:avLst>
              <a:gd name="adj1" fmla="val 28390"/>
              <a:gd name="adj2" fmla="val 47558"/>
            </a:avLst>
          </a:prstGeom>
          <a:ln w="57150"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Brace 11"/>
          <p:cNvSpPr/>
          <p:nvPr/>
        </p:nvSpPr>
        <p:spPr>
          <a:xfrm>
            <a:off x="6388176" y="1556792"/>
            <a:ext cx="322098" cy="966726"/>
          </a:xfrm>
          <a:prstGeom prst="rightBrace">
            <a:avLst>
              <a:gd name="adj1" fmla="val 20569"/>
              <a:gd name="adj2" fmla="val 47558"/>
            </a:avLst>
          </a:prstGeom>
          <a:ln w="57150"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ular Callout 12"/>
          <p:cNvSpPr/>
          <p:nvPr/>
        </p:nvSpPr>
        <p:spPr>
          <a:xfrm>
            <a:off x="6948264" y="1566444"/>
            <a:ext cx="1677329" cy="422396"/>
          </a:xfrm>
          <a:prstGeom prst="wedgeRoundRectCallout">
            <a:avLst>
              <a:gd name="adj1" fmla="val -64291"/>
              <a:gd name="adj2" fmla="val 48274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Voting Phase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6948264" y="3645024"/>
            <a:ext cx="1812961" cy="422396"/>
          </a:xfrm>
          <a:prstGeom prst="wedgeRoundRectCallout">
            <a:avLst>
              <a:gd name="adj1" fmla="val -64290"/>
              <a:gd name="adj2" fmla="val -51640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Commit Phase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69356" y="1777642"/>
            <a:ext cx="5514812" cy="643246"/>
          </a:xfrm>
          <a:prstGeom prst="roundRect">
            <a:avLst/>
          </a:prstGeom>
          <a:noFill/>
          <a:ln w="57150">
            <a:solidFill>
              <a:schemeClr val="accent6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ular Callout 15"/>
          <p:cNvSpPr/>
          <p:nvPr/>
        </p:nvSpPr>
        <p:spPr>
          <a:xfrm>
            <a:off x="3346550" y="2636912"/>
            <a:ext cx="2370160" cy="868922"/>
          </a:xfrm>
          <a:prstGeom prst="wedgeRoundRectCallout">
            <a:avLst>
              <a:gd name="adj1" fmla="val -16498"/>
              <a:gd name="adj2" fmla="val -74166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Blocking RPC before sending to next core </a:t>
            </a:r>
          </a:p>
        </p:txBody>
      </p:sp>
      <p:sp>
        <p:nvSpPr>
          <p:cNvPr id="17" name="Rounded Rectangular Callout 16"/>
          <p:cNvSpPr/>
          <p:nvPr/>
        </p:nvSpPr>
        <p:spPr>
          <a:xfrm>
            <a:off x="4211960" y="3433826"/>
            <a:ext cx="2337265" cy="1291318"/>
          </a:xfrm>
          <a:prstGeom prst="wedgeRoundRectCallout">
            <a:avLst>
              <a:gd name="adj1" fmla="val -31939"/>
              <a:gd name="adj2" fmla="val 16634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~400 cycles</a:t>
            </a:r>
          </a:p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assuming process is scheduled on other core!</a:t>
            </a:r>
          </a:p>
        </p:txBody>
      </p:sp>
    </p:spTree>
    <p:extLst>
      <p:ext uri="{BB962C8B-B14F-4D97-AF65-F5344CB8AC3E}">
        <p14:creationId xmlns:p14="http://schemas.microsoft.com/office/powerpoint/2010/main" val="336854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0" animBg="1"/>
      <p:bldP spid="1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Shared Resource Database Consensus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285720" y="836712"/>
            <a:ext cx="8462744" cy="4518835"/>
          </a:xfrm>
        </p:spPr>
        <p:txBody>
          <a:bodyPr/>
          <a:lstStyle/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bool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updatePermissions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page_t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page,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flags_t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flags)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state_t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*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malloc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sizeof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state_t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-&gt;ok=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true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;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-&gt;page=page;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-&gt;flags=flags;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-&gt;count=0;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for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 in cores) {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permUpdateRequest_send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(core, page, flags,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st.count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++;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}}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void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recvReply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state_t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, bool ok)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-&gt;ok &amp;= ok;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if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-&gt;count-- == 0)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-&gt;ok)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localUpdatePermissions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-&gt;page,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-&gt;flags);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  for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 in cores) 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permUpdateCommit_send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-&gt;page,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-&gt;flags);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}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else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    for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 in cores) 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permUpdateAbort_send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-&gt;page 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-&gt;flags);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free(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st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}}</a:t>
            </a:r>
          </a:p>
        </p:txBody>
      </p:sp>
      <p:cxnSp>
        <p:nvCxnSpPr>
          <p:cNvPr id="4" name="Straight Arrow Connector 3"/>
          <p:cNvCxnSpPr>
            <a:stCxn id="18" idx="1"/>
          </p:cNvCxnSpPr>
          <p:nvPr/>
        </p:nvCxnSpPr>
        <p:spPr>
          <a:xfrm flipH="1" flipV="1">
            <a:off x="6012160" y="1179083"/>
            <a:ext cx="925869" cy="15121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18" idx="1"/>
          </p:cNvCxnSpPr>
          <p:nvPr/>
        </p:nvCxnSpPr>
        <p:spPr>
          <a:xfrm flipH="1">
            <a:off x="4283968" y="2691251"/>
            <a:ext cx="2654061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Rounded Rectangular Callout 17"/>
          <p:cNvSpPr/>
          <p:nvPr/>
        </p:nvSpPr>
        <p:spPr>
          <a:xfrm>
            <a:off x="6938029" y="2403219"/>
            <a:ext cx="1738427" cy="576064"/>
          </a:xfrm>
          <a:prstGeom prst="wedgeRoundRectCallout">
            <a:avLst>
              <a:gd name="adj1" fmla="val -31939"/>
              <a:gd name="adj2" fmla="val 16634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Stack-Ripped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25482" y="1116727"/>
            <a:ext cx="6566797" cy="643246"/>
          </a:xfrm>
          <a:prstGeom prst="roundRect">
            <a:avLst/>
          </a:prstGeom>
          <a:noFill/>
          <a:ln w="57150">
            <a:solidFill>
              <a:schemeClr val="accent6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5422027" y="2043179"/>
            <a:ext cx="446117" cy="321623"/>
          </a:xfrm>
          <a:prstGeom prst="roundRect">
            <a:avLst/>
          </a:prstGeom>
          <a:noFill/>
          <a:ln w="57150">
            <a:solidFill>
              <a:schemeClr val="accent6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1960851" y="2890256"/>
            <a:ext cx="1357209" cy="321623"/>
          </a:xfrm>
          <a:prstGeom prst="roundRect">
            <a:avLst/>
          </a:prstGeom>
          <a:noFill/>
          <a:ln w="57150">
            <a:solidFill>
              <a:schemeClr val="accent6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747255" y="2324250"/>
            <a:ext cx="1357209" cy="321623"/>
          </a:xfrm>
          <a:prstGeom prst="roundRect">
            <a:avLst/>
          </a:prstGeom>
          <a:noFill/>
          <a:ln w="57150">
            <a:solidFill>
              <a:schemeClr val="accent6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553620" y="3483339"/>
            <a:ext cx="2966398" cy="321623"/>
          </a:xfrm>
          <a:prstGeom prst="roundRect">
            <a:avLst/>
          </a:prstGeom>
          <a:noFill/>
          <a:ln w="57150">
            <a:solidFill>
              <a:schemeClr val="accent6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47255" y="5845536"/>
            <a:ext cx="1123748" cy="288428"/>
          </a:xfrm>
          <a:prstGeom prst="roundRect">
            <a:avLst/>
          </a:prstGeom>
          <a:noFill/>
          <a:ln w="57150">
            <a:solidFill>
              <a:schemeClr val="accent6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ular Callout 24"/>
          <p:cNvSpPr/>
          <p:nvPr/>
        </p:nvSpPr>
        <p:spPr>
          <a:xfrm>
            <a:off x="2231740" y="2538613"/>
            <a:ext cx="3379258" cy="703285"/>
          </a:xfrm>
          <a:prstGeom prst="wedgeRoundRectCallout">
            <a:avLst>
              <a:gd name="adj1" fmla="val -31106"/>
              <a:gd name="adj2" fmla="val -87381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Can fail to send immediately (e.g., due to full channel) </a:t>
            </a:r>
          </a:p>
        </p:txBody>
      </p:sp>
      <p:sp>
        <p:nvSpPr>
          <p:cNvPr id="26" name="Rounded Rectangular Callout 25"/>
          <p:cNvSpPr/>
          <p:nvPr/>
        </p:nvSpPr>
        <p:spPr>
          <a:xfrm>
            <a:off x="4764585" y="3177882"/>
            <a:ext cx="1738427" cy="576064"/>
          </a:xfrm>
          <a:prstGeom prst="wedgeRoundRectCallout">
            <a:avLst>
              <a:gd name="adj1" fmla="val -31939"/>
              <a:gd name="adj2" fmla="val 16634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Need to Stack-Rip</a:t>
            </a:r>
          </a:p>
        </p:txBody>
      </p:sp>
      <p:sp>
        <p:nvSpPr>
          <p:cNvPr id="27" name="Rounded Rectangular Callout 26"/>
          <p:cNvSpPr/>
          <p:nvPr/>
        </p:nvSpPr>
        <p:spPr>
          <a:xfrm>
            <a:off x="3849361" y="4563459"/>
            <a:ext cx="1154687" cy="423651"/>
          </a:xfrm>
          <a:prstGeom prst="wedgeRoundRectCallout">
            <a:avLst>
              <a:gd name="adj1" fmla="val -69891"/>
              <a:gd name="adj2" fmla="val 16806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and here</a:t>
            </a:r>
          </a:p>
        </p:txBody>
      </p:sp>
      <p:sp>
        <p:nvSpPr>
          <p:cNvPr id="28" name="Rounded Rectangular Callout 27"/>
          <p:cNvSpPr/>
          <p:nvPr/>
        </p:nvSpPr>
        <p:spPr>
          <a:xfrm>
            <a:off x="3928541" y="5421885"/>
            <a:ext cx="1368151" cy="423651"/>
          </a:xfrm>
          <a:prstGeom prst="wedgeRoundRectCallout">
            <a:avLst>
              <a:gd name="adj1" fmla="val -69891"/>
              <a:gd name="adj2" fmla="val 16806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and here…</a:t>
            </a:r>
          </a:p>
        </p:txBody>
      </p:sp>
    </p:spTree>
    <p:extLst>
      <p:ext uri="{BB962C8B-B14F-4D97-AF65-F5344CB8AC3E}">
        <p14:creationId xmlns:p14="http://schemas.microsoft.com/office/powerpoint/2010/main" val="218970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6" grpId="0" animBg="1"/>
      <p:bldP spid="27" grpId="0" animBg="1"/>
      <p:bldP spid="2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AC: Asynchronous C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2352152" y="3125442"/>
            <a:ext cx="3744416" cy="504056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10374" y="3146638"/>
            <a:ext cx="1785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Synchronous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24132" y="3146638"/>
            <a:ext cx="2504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/>
              <a:t>Event-Driven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5536" y="3872387"/>
            <a:ext cx="2195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Easy to program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5536" y="4449886"/>
            <a:ext cx="2446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Poor Performance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98753" y="3903439"/>
            <a:ext cx="2629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Difficult to program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5507" y="4479503"/>
            <a:ext cx="25428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Good Performance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1923025" y="1196752"/>
            <a:ext cx="5313271" cy="1245637"/>
          </a:xfrm>
          <a:prstGeom prst="wedgeRoundRectCallout">
            <a:avLst>
              <a:gd name="adj1" fmla="val -253"/>
              <a:gd name="adj2" fmla="val 98640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ysClr val="windowText" lastClr="000000"/>
                </a:solidFill>
                <a:latin typeface="Segoe" pitchFamily="34" charset="0"/>
              </a:rPr>
              <a:t>AC:</a:t>
            </a:r>
          </a:p>
          <a:p>
            <a:pPr algn="ctr"/>
            <a:r>
              <a:rPr lang="en-GB" sz="2400" dirty="0">
                <a:solidFill>
                  <a:sysClr val="windowText" lastClr="000000"/>
                </a:solidFill>
                <a:latin typeface="Segoe" pitchFamily="34" charset="0"/>
              </a:rPr>
              <a:t>Similar programing model to sync </a:t>
            </a:r>
          </a:p>
          <a:p>
            <a:pPr algn="ctr"/>
            <a:r>
              <a:rPr lang="en-GB" sz="2400" dirty="0">
                <a:solidFill>
                  <a:sysClr val="windowText" lastClr="000000"/>
                </a:solidFill>
                <a:latin typeface="Segoe" pitchFamily="34" charset="0"/>
              </a:rPr>
              <a:t>Similar performance to event-driven</a:t>
            </a:r>
            <a:endParaRPr lang="en-GB" dirty="0">
              <a:solidFill>
                <a:sysClr val="windowText" lastClr="000000"/>
              </a:solidFill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32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Shared Resource Database Consensus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285720" y="1052736"/>
            <a:ext cx="8462744" cy="4518835"/>
          </a:xfrm>
        </p:spPr>
        <p:txBody>
          <a:bodyPr/>
          <a:lstStyle/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bool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updatePermissions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page_t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page,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flags_t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flags)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bool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ok =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true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>
                <a:solidFill>
                  <a:srgbClr val="FF534F"/>
                </a:solidFill>
                <a:latin typeface="Consolas" pitchFamily="49" charset="0"/>
                <a:cs typeface="Consolas" pitchFamily="49" charset="0"/>
              </a:rPr>
              <a:t>do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for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 in cores)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6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async</a:t>
            </a:r>
            <a:r>
              <a:rPr lang="en-GB" sz="16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{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ok &amp;=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permUpdateRequest</a:t>
            </a:r>
            <a:r>
              <a:rPr lang="en-GB" sz="16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_AC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(core, page, flags); }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} </a:t>
            </a:r>
            <a:r>
              <a:rPr lang="en-GB" sz="16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finish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if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(ok) {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localUpdatePermissions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(page, flags);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for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 in cores) 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permUpdateCommit_send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(core, page, flags);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}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else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for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 in cores) 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permUpdateAbort_send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(core, page , flags);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}   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return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ok;</a:t>
            </a:r>
            <a:endParaRPr lang="en-GB" sz="1600" dirty="0">
              <a:solidFill>
                <a:srgbClr val="982FC7"/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18" name="Rounded Rectangular Callout 17"/>
          <p:cNvSpPr/>
          <p:nvPr/>
        </p:nvSpPr>
        <p:spPr>
          <a:xfrm>
            <a:off x="1769351" y="1179083"/>
            <a:ext cx="2844316" cy="1003914"/>
          </a:xfrm>
          <a:prstGeom prst="wedgeRoundRectCallout">
            <a:avLst>
              <a:gd name="adj1" fmla="val -65524"/>
              <a:gd name="adj2" fmla="val 64050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Identify code that can block – execution can continue after </a:t>
            </a:r>
            <a:r>
              <a:rPr lang="en-GB" sz="2000" dirty="0" err="1">
                <a:solidFill>
                  <a:schemeClr val="tx1"/>
                </a:solidFill>
                <a:latin typeface="+mj-lt"/>
              </a:rPr>
              <a:t>async</a:t>
            </a:r>
            <a:endParaRPr lang="en-GB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4283968" y="2619243"/>
            <a:ext cx="1872208" cy="720080"/>
          </a:xfrm>
          <a:prstGeom prst="wedgeRoundRectCallout">
            <a:avLst>
              <a:gd name="adj1" fmla="val -34444"/>
              <a:gd name="adj2" fmla="val -71717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AC versions of message RPCs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703036" y="3483339"/>
            <a:ext cx="3888433" cy="1186800"/>
          </a:xfrm>
          <a:prstGeom prst="wedgeRoundRectCallout">
            <a:avLst>
              <a:gd name="adj1" fmla="val -41308"/>
              <a:gd name="adj2" fmla="val -105411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Don’t pass finish until all </a:t>
            </a:r>
            <a:r>
              <a:rPr lang="en-GB" sz="16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async</a:t>
            </a:r>
            <a:r>
              <a:rPr lang="en-GB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+mj-lt"/>
              </a:rPr>
              <a:t>work created in </a:t>
            </a:r>
            <a:r>
              <a:rPr lang="en-GB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do {} finish</a:t>
            </a:r>
            <a:r>
              <a:rPr lang="en-GB" sz="2000" dirty="0">
                <a:solidFill>
                  <a:schemeClr val="tx1"/>
                </a:solidFill>
                <a:latin typeface="+mj-lt"/>
              </a:rPr>
              <a:t> block has complete </a:t>
            </a:r>
          </a:p>
        </p:txBody>
      </p:sp>
      <p:sp>
        <p:nvSpPr>
          <p:cNvPr id="4" name="Freeform 3"/>
          <p:cNvSpPr/>
          <p:nvPr/>
        </p:nvSpPr>
        <p:spPr>
          <a:xfrm>
            <a:off x="7452320" y="1099399"/>
            <a:ext cx="298543" cy="1153550"/>
          </a:xfrm>
          <a:custGeom>
            <a:avLst/>
            <a:gdLst>
              <a:gd name="connsiteX0" fmla="*/ 0 w 196948"/>
              <a:gd name="connsiteY0" fmla="*/ 0 h 1153550"/>
              <a:gd name="connsiteX1" fmla="*/ 0 w 196948"/>
              <a:gd name="connsiteY1" fmla="*/ 1153550 h 1153550"/>
              <a:gd name="connsiteX2" fmla="*/ 196948 w 196948"/>
              <a:gd name="connsiteY2" fmla="*/ 1153550 h 115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948" h="1153550">
                <a:moveTo>
                  <a:pt x="0" y="0"/>
                </a:moveTo>
                <a:lnTo>
                  <a:pt x="0" y="1153550"/>
                </a:lnTo>
                <a:lnTo>
                  <a:pt x="196948" y="1153550"/>
                </a:lnTo>
              </a:path>
            </a:pathLst>
          </a:cu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reeform 20"/>
          <p:cNvSpPr/>
          <p:nvPr/>
        </p:nvSpPr>
        <p:spPr>
          <a:xfrm>
            <a:off x="8006963" y="1910139"/>
            <a:ext cx="298543" cy="342810"/>
          </a:xfrm>
          <a:custGeom>
            <a:avLst/>
            <a:gdLst>
              <a:gd name="connsiteX0" fmla="*/ 0 w 196948"/>
              <a:gd name="connsiteY0" fmla="*/ 0 h 1153550"/>
              <a:gd name="connsiteX1" fmla="*/ 0 w 196948"/>
              <a:gd name="connsiteY1" fmla="*/ 1153550 h 1153550"/>
              <a:gd name="connsiteX2" fmla="*/ 196948 w 196948"/>
              <a:gd name="connsiteY2" fmla="*/ 1153550 h 115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948" h="1153550">
                <a:moveTo>
                  <a:pt x="0" y="0"/>
                </a:moveTo>
                <a:lnTo>
                  <a:pt x="0" y="1153550"/>
                </a:lnTo>
                <a:lnTo>
                  <a:pt x="196948" y="1153550"/>
                </a:lnTo>
              </a:path>
            </a:pathLst>
          </a:cu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Freeform 25"/>
          <p:cNvSpPr/>
          <p:nvPr/>
        </p:nvSpPr>
        <p:spPr>
          <a:xfrm flipH="1">
            <a:off x="7455438" y="2259203"/>
            <a:ext cx="850068" cy="516346"/>
          </a:xfrm>
          <a:custGeom>
            <a:avLst/>
            <a:gdLst>
              <a:gd name="connsiteX0" fmla="*/ 0 w 196948"/>
              <a:gd name="connsiteY0" fmla="*/ 0 h 1153550"/>
              <a:gd name="connsiteX1" fmla="*/ 0 w 196948"/>
              <a:gd name="connsiteY1" fmla="*/ 1153550 h 1153550"/>
              <a:gd name="connsiteX2" fmla="*/ 196948 w 196948"/>
              <a:gd name="connsiteY2" fmla="*/ 1153550 h 115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948" h="1153550">
                <a:moveTo>
                  <a:pt x="0" y="0"/>
                </a:moveTo>
                <a:lnTo>
                  <a:pt x="0" y="1153550"/>
                </a:lnTo>
                <a:lnTo>
                  <a:pt x="196948" y="1153550"/>
                </a:lnTo>
              </a:path>
            </a:pathLst>
          </a:custGeom>
          <a:ln w="57150">
            <a:solidFill>
              <a:schemeClr val="tx1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reeform 27"/>
          <p:cNvSpPr/>
          <p:nvPr/>
        </p:nvSpPr>
        <p:spPr>
          <a:xfrm>
            <a:off x="8599192" y="1919655"/>
            <a:ext cx="298543" cy="342810"/>
          </a:xfrm>
          <a:custGeom>
            <a:avLst/>
            <a:gdLst>
              <a:gd name="connsiteX0" fmla="*/ 0 w 196948"/>
              <a:gd name="connsiteY0" fmla="*/ 0 h 1153550"/>
              <a:gd name="connsiteX1" fmla="*/ 0 w 196948"/>
              <a:gd name="connsiteY1" fmla="*/ 1153550 h 1153550"/>
              <a:gd name="connsiteX2" fmla="*/ 196948 w 196948"/>
              <a:gd name="connsiteY2" fmla="*/ 1153550 h 115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948" h="1153550">
                <a:moveTo>
                  <a:pt x="0" y="0"/>
                </a:moveTo>
                <a:lnTo>
                  <a:pt x="0" y="1153550"/>
                </a:lnTo>
                <a:lnTo>
                  <a:pt x="196948" y="1153550"/>
                </a:lnTo>
              </a:path>
            </a:pathLst>
          </a:cu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Freeform 28"/>
          <p:cNvSpPr/>
          <p:nvPr/>
        </p:nvSpPr>
        <p:spPr>
          <a:xfrm flipH="1">
            <a:off x="7444886" y="2503308"/>
            <a:ext cx="10552" cy="263042"/>
          </a:xfrm>
          <a:custGeom>
            <a:avLst/>
            <a:gdLst>
              <a:gd name="connsiteX0" fmla="*/ 0 w 196948"/>
              <a:gd name="connsiteY0" fmla="*/ 0 h 1153550"/>
              <a:gd name="connsiteX1" fmla="*/ 0 w 196948"/>
              <a:gd name="connsiteY1" fmla="*/ 1153550 h 1153550"/>
              <a:gd name="connsiteX2" fmla="*/ 196948 w 196948"/>
              <a:gd name="connsiteY2" fmla="*/ 1153550 h 1153550"/>
              <a:gd name="connsiteX0" fmla="*/ 0 w 196948"/>
              <a:gd name="connsiteY0" fmla="*/ 0 h 1153550"/>
              <a:gd name="connsiteX1" fmla="*/ 64963 w 196948"/>
              <a:gd name="connsiteY1" fmla="*/ 970670 h 1153550"/>
              <a:gd name="connsiteX2" fmla="*/ 196948 w 196948"/>
              <a:gd name="connsiteY2" fmla="*/ 1153550 h 1153550"/>
              <a:gd name="connsiteX0" fmla="*/ 0 w 196948"/>
              <a:gd name="connsiteY0" fmla="*/ 0 h 1153550"/>
              <a:gd name="connsiteX1" fmla="*/ 196948 w 196948"/>
              <a:gd name="connsiteY1" fmla="*/ 1153550 h 1153550"/>
              <a:gd name="connsiteX0" fmla="*/ 7221 w 7221"/>
              <a:gd name="connsiteY0" fmla="*/ 0 h 1026940"/>
              <a:gd name="connsiteX1" fmla="*/ 0 w 7221"/>
              <a:gd name="connsiteY1" fmla="*/ 1026940 h 1026940"/>
              <a:gd name="connsiteX0" fmla="*/ 0 w 2852"/>
              <a:gd name="connsiteY0" fmla="*/ 0 h 4247"/>
              <a:gd name="connsiteX1" fmla="*/ 2852 w 2852"/>
              <a:gd name="connsiteY1" fmla="*/ 4247 h 4247"/>
              <a:gd name="connsiteX0" fmla="*/ 2308 w 2308"/>
              <a:gd name="connsiteY0" fmla="*/ 0 h 10565"/>
              <a:gd name="connsiteX1" fmla="*/ 0 w 2308"/>
              <a:gd name="connsiteY1" fmla="*/ 10565 h 10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08" h="10565">
                <a:moveTo>
                  <a:pt x="2308" y="0"/>
                </a:moveTo>
                <a:lnTo>
                  <a:pt x="0" y="10565"/>
                </a:lnTo>
              </a:path>
            </a:pathLst>
          </a:custGeom>
          <a:ln w="57150">
            <a:solidFill>
              <a:schemeClr val="tx1"/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>
            <a:stCxn id="4" idx="2"/>
          </p:cNvCxnSpPr>
          <p:nvPr/>
        </p:nvCxnSpPr>
        <p:spPr>
          <a:xfrm>
            <a:off x="7750863" y="2252949"/>
            <a:ext cx="0" cy="513401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 flipH="1">
            <a:off x="8384345" y="2258953"/>
            <a:ext cx="513388" cy="516346"/>
          </a:xfrm>
          <a:custGeom>
            <a:avLst/>
            <a:gdLst>
              <a:gd name="connsiteX0" fmla="*/ 0 w 196948"/>
              <a:gd name="connsiteY0" fmla="*/ 0 h 1153550"/>
              <a:gd name="connsiteX1" fmla="*/ 0 w 196948"/>
              <a:gd name="connsiteY1" fmla="*/ 1153550 h 1153550"/>
              <a:gd name="connsiteX2" fmla="*/ 196948 w 196948"/>
              <a:gd name="connsiteY2" fmla="*/ 1153550 h 115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948" h="1153550">
                <a:moveTo>
                  <a:pt x="0" y="0"/>
                </a:moveTo>
                <a:lnTo>
                  <a:pt x="0" y="1153550"/>
                </a:lnTo>
                <a:lnTo>
                  <a:pt x="196948" y="1153550"/>
                </a:lnTo>
              </a:path>
            </a:pathLst>
          </a:custGeom>
          <a:ln w="5715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Freeform 34"/>
          <p:cNvSpPr/>
          <p:nvPr/>
        </p:nvSpPr>
        <p:spPr>
          <a:xfrm flipH="1">
            <a:off x="7182232" y="2517375"/>
            <a:ext cx="273205" cy="2766163"/>
          </a:xfrm>
          <a:custGeom>
            <a:avLst/>
            <a:gdLst>
              <a:gd name="connsiteX0" fmla="*/ 0 w 196948"/>
              <a:gd name="connsiteY0" fmla="*/ 0 h 1153550"/>
              <a:gd name="connsiteX1" fmla="*/ 0 w 196948"/>
              <a:gd name="connsiteY1" fmla="*/ 1153550 h 1153550"/>
              <a:gd name="connsiteX2" fmla="*/ 196948 w 196948"/>
              <a:gd name="connsiteY2" fmla="*/ 1153550 h 115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948" h="1153550">
                <a:moveTo>
                  <a:pt x="0" y="0"/>
                </a:moveTo>
                <a:lnTo>
                  <a:pt x="0" y="1153550"/>
                </a:lnTo>
                <a:lnTo>
                  <a:pt x="196948" y="1153550"/>
                </a:lnTo>
              </a:path>
            </a:pathLst>
          </a:cu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05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4" grpId="0" animBg="1"/>
      <p:bldP spid="21" grpId="0" animBg="1"/>
      <p:bldP spid="26" grpId="0" animBg="1"/>
      <p:bldP spid="28" grpId="0" animBg="1"/>
      <p:bldP spid="29" grpId="0" animBg="1"/>
      <p:bldP spid="29" grpId="1" animBg="1"/>
      <p:bldP spid="34" grpId="0" animBg="1"/>
      <p:bldP spid="3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4113303"/>
              </p:ext>
            </p:extLst>
          </p:nvPr>
        </p:nvGraphicFramePr>
        <p:xfrm>
          <a:off x="539552" y="1484784"/>
          <a:ext cx="820891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Shared Resource Database Consensus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015542" y="2195572"/>
            <a:ext cx="1876938" cy="945396"/>
            <a:chOff x="7508592" y="1660158"/>
            <a:chExt cx="1876938" cy="945396"/>
          </a:xfrm>
        </p:grpSpPr>
        <p:sp>
          <p:nvSpPr>
            <p:cNvPr id="5" name="TextBox 4"/>
            <p:cNvSpPr txBox="1"/>
            <p:nvPr/>
          </p:nvSpPr>
          <p:spPr>
            <a:xfrm>
              <a:off x="7867166" y="1960116"/>
              <a:ext cx="15183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Arial" pitchFamily="34" charset="0"/>
                  <a:cs typeface="Arial" pitchFamily="34" charset="0"/>
                </a:rPr>
                <a:t>Event-Driven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851430" y="2236222"/>
              <a:ext cx="153118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Arial" pitchFamily="34" charset="0"/>
                  <a:cs typeface="Arial" pitchFamily="34" charset="0"/>
                </a:rPr>
                <a:t>Synchronous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867166" y="1660158"/>
              <a:ext cx="50526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Arial" pitchFamily="34" charset="0"/>
                  <a:cs typeface="Arial" pitchFamily="34" charset="0"/>
                </a:rPr>
                <a:t>AC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 flipH="1">
              <a:off x="7524328" y="2121045"/>
              <a:ext cx="342838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7508592" y="2397256"/>
              <a:ext cx="342838" cy="0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7524328" y="1844824"/>
              <a:ext cx="342838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97576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Amdahl’s law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1331640" y="1484784"/>
            <a:ext cx="6480720" cy="3456384"/>
          </a:xfrm>
          <a:prstGeom prst="wedgeRoundRectCallout">
            <a:avLst>
              <a:gd name="adj1" fmla="val -37330"/>
              <a:gd name="adj2" fmla="val 65756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800" dirty="0"/>
              <a:t>“Sorting takes 70% of the execution time of a sequential program.  You replace the sorting algorithm with one that scales perfectly on multi-core hardware.  On a machine with 128 cores, how many cores do you need to use to get a 4x speed-up on the overall program?”</a:t>
            </a:r>
          </a:p>
        </p:txBody>
      </p:sp>
    </p:spTree>
    <p:extLst>
      <p:ext uri="{BB962C8B-B14F-4D97-AF65-F5344CB8AC3E}">
        <p14:creationId xmlns:p14="http://schemas.microsoft.com/office/powerpoint/2010/main" val="38132084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85720" y="4929199"/>
            <a:ext cx="4829148" cy="857256"/>
          </a:xfrm>
        </p:spPr>
        <p:txBody>
          <a:bodyPr/>
          <a:lstStyle/>
          <a:p>
            <a:pPr>
              <a:buNone/>
            </a:pPr>
            <a:r>
              <a:rPr lang="en-GB" sz="2400" dirty="0"/>
              <a:t>Ping-pong test </a:t>
            </a:r>
          </a:p>
          <a:p>
            <a:pPr>
              <a:buNone/>
            </a:pPr>
            <a:r>
              <a:rPr lang="en-GB" sz="2400" dirty="0"/>
              <a:t>Minimum-sized messages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29166" y="4929198"/>
            <a:ext cx="432911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" pitchFamily="34" charset="0"/>
                <a:ea typeface="+mn-ea"/>
                <a:cs typeface="+mn-cs"/>
              </a:rPr>
              <a:t>AMD 4 * 4-core machine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" pitchFamily="34" charset="0"/>
                <a:ea typeface="+mn-ea"/>
                <a:cs typeface="+mn-cs"/>
              </a:rPr>
              <a:t>Using cores sharing L3 cache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491823"/>
              </p:ext>
            </p:extLst>
          </p:nvPr>
        </p:nvGraphicFramePr>
        <p:xfrm>
          <a:off x="1571604" y="1142984"/>
          <a:ext cx="6357982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8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Segoe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Segoe" pitchFamily="34" charset="0"/>
                        </a:rPr>
                        <a:t>Ping-pong</a:t>
                      </a:r>
                      <a:r>
                        <a:rPr lang="en-GB" baseline="0" dirty="0">
                          <a:latin typeface="Segoe" pitchFamily="34" charset="0"/>
                        </a:rPr>
                        <a:t> latency (cycles)</a:t>
                      </a:r>
                      <a:endParaRPr lang="en-GB" dirty="0">
                        <a:latin typeface="Segoe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latin typeface="Segoe" pitchFamily="34" charset="0"/>
                        </a:rPr>
                        <a:t>Using UMP channel directly</a:t>
                      </a:r>
                      <a:br>
                        <a:rPr lang="en-GB" dirty="0">
                          <a:latin typeface="Segoe" pitchFamily="34" charset="0"/>
                        </a:rPr>
                      </a:br>
                      <a:endParaRPr lang="en-GB" dirty="0">
                        <a:latin typeface="Sego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Segoe" pitchFamily="34" charset="0"/>
                        </a:rPr>
                        <a:t>931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latin typeface="Segoe" pitchFamily="34" charset="0"/>
                        </a:rPr>
                        <a:t>Using event-based </a:t>
                      </a:r>
                      <a:br>
                        <a:rPr lang="en-GB" dirty="0">
                          <a:latin typeface="Segoe" pitchFamily="34" charset="0"/>
                        </a:rPr>
                      </a:br>
                      <a:r>
                        <a:rPr lang="en-GB" dirty="0">
                          <a:latin typeface="Segoe" pitchFamily="34" charset="0"/>
                        </a:rPr>
                        <a:t>stubs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Segoe" pitchFamily="34" charset="0"/>
                        </a:rPr>
                        <a:t>1134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latin typeface="Segoe" pitchFamily="34" charset="0"/>
                        </a:rPr>
                        <a:t>Synchronous model </a:t>
                      </a:r>
                      <a:br>
                        <a:rPr lang="en-GB" dirty="0">
                          <a:latin typeface="Segoe" pitchFamily="34" charset="0"/>
                        </a:rPr>
                      </a:br>
                      <a:r>
                        <a:rPr lang="en-GB" dirty="0">
                          <a:latin typeface="Segoe" pitchFamily="34" charset="0"/>
                        </a:rPr>
                        <a:t>(client only)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Segoe" pitchFamily="34" charset="0"/>
                        </a:rPr>
                        <a:t>1266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latin typeface="Segoe" pitchFamily="34" charset="0"/>
                        </a:rPr>
                        <a:t>Synchronous model</a:t>
                      </a:r>
                      <a:br>
                        <a:rPr lang="en-GB" dirty="0">
                          <a:latin typeface="Segoe" pitchFamily="34" charset="0"/>
                        </a:rPr>
                      </a:br>
                      <a:r>
                        <a:rPr lang="en-GB" dirty="0">
                          <a:latin typeface="Segoe" pitchFamily="34" charset="0"/>
                        </a:rPr>
                        <a:t>(client</a:t>
                      </a:r>
                      <a:r>
                        <a:rPr lang="en-GB" baseline="0" dirty="0">
                          <a:latin typeface="Segoe" pitchFamily="34" charset="0"/>
                        </a:rPr>
                        <a:t> and server)</a:t>
                      </a:r>
                      <a:endParaRPr lang="en-GB" dirty="0">
                        <a:latin typeface="Sego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Segoe" pitchFamily="34" charset="0"/>
                        </a:rPr>
                        <a:t>1405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latin typeface="Segoe" pitchFamily="34" charset="0"/>
                        </a:rPr>
                        <a:t>MPI (Visual Studio 2008</a:t>
                      </a:r>
                      <a:r>
                        <a:rPr lang="en-GB" baseline="0" dirty="0">
                          <a:latin typeface="Segoe" pitchFamily="34" charset="0"/>
                        </a:rPr>
                        <a:t> + </a:t>
                      </a:r>
                      <a:r>
                        <a:rPr lang="en-GB" dirty="0">
                          <a:latin typeface="Segoe" pitchFamily="34" charset="0"/>
                        </a:rPr>
                        <a:t>HPC</a:t>
                      </a:r>
                      <a:r>
                        <a:rPr lang="en-GB" baseline="0" dirty="0">
                          <a:latin typeface="Segoe" pitchFamily="34" charset="0"/>
                        </a:rPr>
                        <a:t>-Pack 2008 SDK)</a:t>
                      </a:r>
                      <a:endParaRPr lang="en-GB" dirty="0">
                        <a:latin typeface="Sego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Segoe" pitchFamily="34" charset="0"/>
                        </a:rPr>
                        <a:t>2780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2514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00157"/>
              </p:ext>
            </p:extLst>
          </p:nvPr>
        </p:nvGraphicFramePr>
        <p:xfrm>
          <a:off x="1571604" y="1142984"/>
          <a:ext cx="635798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8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Segoe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Segoe" pitchFamily="34" charset="0"/>
                        </a:rPr>
                        <a:t>Function call </a:t>
                      </a:r>
                      <a:r>
                        <a:rPr lang="en-GB" baseline="0" dirty="0">
                          <a:latin typeface="Segoe" pitchFamily="34" charset="0"/>
                        </a:rPr>
                        <a:t>latency (cycles)</a:t>
                      </a:r>
                      <a:endParaRPr lang="en-GB" dirty="0">
                        <a:latin typeface="Segoe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latin typeface="Segoe" pitchFamily="34" charset="0"/>
                        </a:rPr>
                        <a:t>Direct </a:t>
                      </a:r>
                      <a:br>
                        <a:rPr lang="en-GB" dirty="0">
                          <a:latin typeface="Segoe" pitchFamily="34" charset="0"/>
                        </a:rPr>
                      </a:br>
                      <a:r>
                        <a:rPr lang="en-GB" dirty="0">
                          <a:latin typeface="Segoe" pitchFamily="34" charset="0"/>
                        </a:rPr>
                        <a:t>(normal function call)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Segoe" pitchFamily="34" charset="0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 err="1">
                          <a:latin typeface="Segoe" pitchFamily="34" charset="0"/>
                        </a:rPr>
                        <a:t>async</a:t>
                      </a:r>
                      <a:r>
                        <a:rPr lang="en-GB" dirty="0">
                          <a:latin typeface="Segoe" pitchFamily="34" charset="0"/>
                        </a:rPr>
                        <a:t> foo()</a:t>
                      </a:r>
                    </a:p>
                    <a:p>
                      <a:pPr algn="r"/>
                      <a:r>
                        <a:rPr lang="en-GB" dirty="0">
                          <a:latin typeface="Segoe" pitchFamily="34" charset="0"/>
                        </a:rPr>
                        <a:t>(foo</a:t>
                      </a:r>
                      <a:r>
                        <a:rPr lang="en-GB" baseline="0" dirty="0">
                          <a:latin typeface="Segoe" pitchFamily="34" charset="0"/>
                        </a:rPr>
                        <a:t> does not block)</a:t>
                      </a:r>
                      <a:endParaRPr lang="en-GB" dirty="0">
                        <a:latin typeface="Sego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Segoe" pitchFamily="34" charset="0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 err="1">
                          <a:latin typeface="Segoe" pitchFamily="34" charset="0"/>
                        </a:rPr>
                        <a:t>async</a:t>
                      </a:r>
                      <a:r>
                        <a:rPr lang="en-GB" dirty="0">
                          <a:latin typeface="Segoe" pitchFamily="34" charset="0"/>
                        </a:rPr>
                        <a:t> foo()</a:t>
                      </a:r>
                    </a:p>
                    <a:p>
                      <a:pPr algn="r"/>
                      <a:r>
                        <a:rPr lang="en-GB" dirty="0">
                          <a:latin typeface="Segoe" pitchFamily="34" charset="0"/>
                        </a:rPr>
                        <a:t>(foo blocks)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Segoe" pitchFamily="34" charset="0"/>
                        </a:rPr>
                        <a:t>1692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1565936"/>
          </a:xfrm>
        </p:spPr>
        <p:txBody>
          <a:bodyPr/>
          <a:lstStyle/>
          <a:p>
            <a:r>
              <a:rPr lang="en-GB" sz="2400" dirty="0"/>
              <a:t>“Do not fear </a:t>
            </a:r>
            <a:r>
              <a:rPr lang="en-GB" sz="2400" dirty="0" err="1"/>
              <a:t>async</a:t>
            </a:r>
            <a:r>
              <a:rPr lang="en-GB" sz="2400" dirty="0"/>
              <a:t>”</a:t>
            </a:r>
          </a:p>
          <a:p>
            <a:pPr lvl="1"/>
            <a:r>
              <a:rPr lang="en-GB" dirty="0"/>
              <a:t>Think about correctness: if the </a:t>
            </a:r>
            <a:r>
              <a:rPr lang="en-GB" dirty="0" err="1"/>
              <a:t>callee</a:t>
            </a:r>
            <a:r>
              <a:rPr lang="en-GB" dirty="0"/>
              <a:t> doesn’t block then </a:t>
            </a:r>
            <a:r>
              <a:rPr lang="en-GB" dirty="0" err="1"/>
              <a:t>perf</a:t>
            </a:r>
            <a:r>
              <a:rPr lang="en-GB" dirty="0"/>
              <a:t> is basically unchanged</a:t>
            </a:r>
          </a:p>
        </p:txBody>
      </p:sp>
    </p:spTree>
    <p:extLst>
      <p:ext uri="{BB962C8B-B14F-4D97-AF65-F5344CB8AC3E}">
        <p14:creationId xmlns:p14="http://schemas.microsoft.com/office/powerpoint/2010/main" val="29917558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296883" y="332656"/>
            <a:ext cx="8431481" cy="5538087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Two hardware trends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Barrelfish operating system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Message-passing software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tx1"/>
                </a:solidFill>
                <a:latin typeface="Segoe" charset="0"/>
              </a:rPr>
              <a:t>Managing parallel work</a:t>
            </a:r>
          </a:p>
        </p:txBody>
      </p:sp>
    </p:spTree>
    <p:extLst>
      <p:ext uri="{BB962C8B-B14F-4D97-AF65-F5344CB8AC3E}">
        <p14:creationId xmlns:p14="http://schemas.microsoft.com/office/powerpoint/2010/main" val="40739699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Adding Parallelism</a:t>
            </a:r>
          </a:p>
        </p:txBody>
      </p:sp>
      <p:sp>
        <p:nvSpPr>
          <p:cNvPr id="4" name="Rectangle 3"/>
          <p:cNvSpPr/>
          <p:nvPr/>
        </p:nvSpPr>
        <p:spPr>
          <a:xfrm>
            <a:off x="1492776" y="1916832"/>
            <a:ext cx="61755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do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r>
              <a:rPr lang="en-GB" sz="16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6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async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msg_send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(core_1, </a:t>
            </a:r>
            <a:r>
              <a:rPr lang="en-GB" sz="1600" dirty="0">
                <a:solidFill>
                  <a:schemeClr val="accent5"/>
                </a:solidFill>
                <a:latin typeface="Consolas" pitchFamily="49" charset="0"/>
                <a:cs typeface="Consolas" pitchFamily="49" charset="0"/>
              </a:rPr>
              <a:t>“Computing Forces”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GB" sz="16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par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fluidAnimate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computeForces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, cells, range); </a:t>
            </a:r>
          </a:p>
          <a:p>
            <a:r>
              <a:rPr lang="en-GB" sz="1600" dirty="0">
                <a:latin typeface="Consolas" pitchFamily="49" charset="0"/>
                <a:cs typeface="Consolas" pitchFamily="49" charset="0"/>
              </a:rPr>
              <a:t>}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finish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;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3347864" y="2852936"/>
            <a:ext cx="2952328" cy="872480"/>
          </a:xfrm>
          <a:prstGeom prst="wedgeRoundRectCallout">
            <a:avLst>
              <a:gd name="adj1" fmla="val -66698"/>
              <a:gd name="adj2" fmla="val -56330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Spawn a bunch of parallel tasks that can be run across multiple cores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1403648" y="3933056"/>
            <a:ext cx="3024336" cy="1008112"/>
          </a:xfrm>
          <a:prstGeom prst="wedgeRoundRectCallout">
            <a:avLst>
              <a:gd name="adj1" fmla="val -29886"/>
              <a:gd name="adj2" fmla="val -115354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+mj-lt"/>
              </a:rPr>
              <a:t>Wait for parallel </a:t>
            </a:r>
            <a:r>
              <a:rPr lang="en-GB" sz="2000" b="1" dirty="0">
                <a:solidFill>
                  <a:schemeClr val="tx1"/>
                </a:solidFill>
                <a:latin typeface="+mj-lt"/>
              </a:rPr>
              <a:t>and</a:t>
            </a:r>
            <a:r>
              <a:rPr lang="en-GB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+mj-lt"/>
              </a:rPr>
              <a:t>async</a:t>
            </a:r>
            <a:r>
              <a:rPr lang="en-GB" sz="2000" dirty="0">
                <a:solidFill>
                  <a:schemeClr val="tx1"/>
                </a:solidFill>
                <a:latin typeface="+mj-lt"/>
              </a:rPr>
              <a:t> tasks to complete before continuing</a:t>
            </a:r>
          </a:p>
        </p:txBody>
      </p:sp>
    </p:spTree>
    <p:extLst>
      <p:ext uri="{BB962C8B-B14F-4D97-AF65-F5344CB8AC3E}">
        <p14:creationId xmlns:p14="http://schemas.microsoft.com/office/powerpoint/2010/main" val="192880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FluidAnimate</a:t>
            </a:r>
            <a:endParaRPr lang="en-GB" dirty="0"/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470136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123728" y="1363348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4839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1111E-6 L -0.21302 -0.00069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6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78200" y="3187146"/>
            <a:ext cx="2086312" cy="2054816"/>
            <a:chOff x="850554" y="3187146"/>
            <a:chExt cx="2086312" cy="2054816"/>
          </a:xfrm>
        </p:grpSpPr>
        <p:sp>
          <p:nvSpPr>
            <p:cNvPr id="102" name="Cube 101"/>
            <p:cNvSpPr/>
            <p:nvPr/>
          </p:nvSpPr>
          <p:spPr>
            <a:xfrm>
              <a:off x="999154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1893730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850554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1745130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999154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1893730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850554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1745130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79512" y="3458882"/>
            <a:ext cx="2084000" cy="2075642"/>
            <a:chOff x="551866" y="3458882"/>
            <a:chExt cx="2084000" cy="2075642"/>
          </a:xfrm>
        </p:grpSpPr>
        <p:sp>
          <p:nvSpPr>
            <p:cNvPr id="108" name="Cube 107"/>
            <p:cNvSpPr/>
            <p:nvPr/>
          </p:nvSpPr>
          <p:spPr>
            <a:xfrm>
              <a:off x="698154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1592730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551866" y="450436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1431202" y="4489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698154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1592730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551866" y="361621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1431202" y="3600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78200" y="1371706"/>
            <a:ext cx="2092816" cy="2094736"/>
            <a:chOff x="850554" y="1371706"/>
            <a:chExt cx="2092816" cy="2094736"/>
          </a:xfrm>
        </p:grpSpPr>
        <p:sp>
          <p:nvSpPr>
            <p:cNvPr id="96" name="Cube 95"/>
            <p:cNvSpPr/>
            <p:nvPr/>
          </p:nvSpPr>
          <p:spPr>
            <a:xfrm>
              <a:off x="1005658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1900234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999154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1893730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850554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1745130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850554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1745130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Cube 53"/>
          <p:cNvSpPr/>
          <p:nvPr/>
        </p:nvSpPr>
        <p:spPr>
          <a:xfrm>
            <a:off x="325800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/>
          <p:cNvSpPr/>
          <p:nvPr/>
        </p:nvSpPr>
        <p:spPr>
          <a:xfrm>
            <a:off x="1220376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179512" y="1671610"/>
            <a:ext cx="2084000" cy="2100376"/>
            <a:chOff x="551866" y="1671610"/>
            <a:chExt cx="2084000" cy="2100376"/>
          </a:xfrm>
        </p:grpSpPr>
        <p:sp>
          <p:nvSpPr>
            <p:cNvPr id="57" name="Cube 56"/>
            <p:cNvSpPr/>
            <p:nvPr/>
          </p:nvSpPr>
          <p:spPr>
            <a:xfrm>
              <a:off x="551866" y="272885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1431202" y="271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698154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1592730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551866" y="18289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1431202" y="1813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Static Partitioning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464678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sp>
        <p:nvSpPr>
          <p:cNvPr id="114" name="Oval 113"/>
          <p:cNvSpPr/>
          <p:nvPr/>
        </p:nvSpPr>
        <p:spPr>
          <a:xfrm>
            <a:off x="509504" y="50259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/>
          <p:cNvSpPr/>
          <p:nvPr/>
        </p:nvSpPr>
        <p:spPr>
          <a:xfrm>
            <a:off x="1073148" y="489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 flipV="1">
            <a:off x="956360" y="42783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 flipV="1">
            <a:off x="740336" y="47824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 flipV="1">
            <a:off x="596320" y="45520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509504" y="23505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661904" y="25029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653520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661904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1309976" y="40448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 flipV="1">
            <a:off x="668328" y="410883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 flipV="1">
            <a:off x="812344" y="39072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 flipV="1">
            <a:off x="956360" y="16029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 flipV="1">
            <a:off x="740336" y="2107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 flipV="1">
            <a:off x="596320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2247920" y="3170148"/>
            <a:ext cx="2078930" cy="2078278"/>
            <a:chOff x="2620274" y="3170148"/>
            <a:chExt cx="2078930" cy="2078278"/>
          </a:xfrm>
        </p:grpSpPr>
        <p:sp>
          <p:nvSpPr>
            <p:cNvPr id="104" name="Cube 103"/>
            <p:cNvSpPr/>
            <p:nvPr/>
          </p:nvSpPr>
          <p:spPr>
            <a:xfrm>
              <a:off x="2768874" y="405359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2620274" y="420529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2768874" y="319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2620274" y="33171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3656068" y="405198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3507468" y="42036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3656068" y="317014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3507468" y="33155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933992" y="3463738"/>
            <a:ext cx="2091858" cy="2063530"/>
            <a:chOff x="2306346" y="3463738"/>
            <a:chExt cx="2091858" cy="2063530"/>
          </a:xfrm>
        </p:grpSpPr>
        <p:sp>
          <p:nvSpPr>
            <p:cNvPr id="110" name="Cube 109"/>
            <p:cNvSpPr/>
            <p:nvPr/>
          </p:nvSpPr>
          <p:spPr>
            <a:xfrm>
              <a:off x="2467874" y="435349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3355068" y="435189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2306346" y="448035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2467874" y="34653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2306346" y="360744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3193540" y="449398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3355068" y="34637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3193540" y="36058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247920" y="1362930"/>
            <a:ext cx="2085434" cy="2109976"/>
            <a:chOff x="2620274" y="1362930"/>
            <a:chExt cx="2085434" cy="2109976"/>
          </a:xfrm>
        </p:grpSpPr>
        <p:sp>
          <p:nvSpPr>
            <p:cNvPr id="98" name="Cube 97"/>
            <p:cNvSpPr/>
            <p:nvPr/>
          </p:nvSpPr>
          <p:spPr>
            <a:xfrm>
              <a:off x="2775378" y="2276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7" name="Cube 136"/>
            <p:cNvSpPr/>
            <p:nvPr/>
          </p:nvSpPr>
          <p:spPr>
            <a:xfrm>
              <a:off x="3662572" y="227537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95" name="Cube 94"/>
            <p:cNvSpPr/>
            <p:nvPr/>
          </p:nvSpPr>
          <p:spPr>
            <a:xfrm>
              <a:off x="2768874" y="13629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3" name="Cube 52"/>
            <p:cNvSpPr/>
            <p:nvPr/>
          </p:nvSpPr>
          <p:spPr>
            <a:xfrm>
              <a:off x="2620274" y="24297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0" name="Cube 49"/>
            <p:cNvSpPr/>
            <p:nvPr/>
          </p:nvSpPr>
          <p:spPr>
            <a:xfrm>
              <a:off x="2620274" y="15298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8" name="Cube 137"/>
            <p:cNvSpPr/>
            <p:nvPr/>
          </p:nvSpPr>
          <p:spPr>
            <a:xfrm>
              <a:off x="3656068" y="136420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2" name="Cube 141"/>
            <p:cNvSpPr/>
            <p:nvPr/>
          </p:nvSpPr>
          <p:spPr>
            <a:xfrm>
              <a:off x="3507468" y="242816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5" name="Cube 144"/>
            <p:cNvSpPr/>
            <p:nvPr/>
          </p:nvSpPr>
          <p:spPr>
            <a:xfrm>
              <a:off x="3507468" y="152825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33992" y="1676466"/>
            <a:ext cx="2091858" cy="2086744"/>
            <a:chOff x="2306346" y="1676466"/>
            <a:chExt cx="2091858" cy="2086744"/>
          </a:xfrm>
        </p:grpSpPr>
        <p:sp>
          <p:nvSpPr>
            <p:cNvPr id="56" name="Cube 55"/>
            <p:cNvSpPr/>
            <p:nvPr/>
          </p:nvSpPr>
          <p:spPr>
            <a:xfrm>
              <a:off x="2467874" y="2577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3355068" y="25763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2306346" y="2720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2467874" y="1678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2306346" y="18201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3193540" y="2718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3355068" y="1676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3193540" y="181856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Oval 115"/>
          <p:cNvSpPr/>
          <p:nvPr/>
        </p:nvSpPr>
        <p:spPr>
          <a:xfrm>
            <a:off x="1706216" y="51732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/>
          <p:cNvSpPr/>
          <p:nvPr/>
        </p:nvSpPr>
        <p:spPr>
          <a:xfrm>
            <a:off x="2462104" y="485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/>
          <p:cNvSpPr/>
          <p:nvPr/>
        </p:nvSpPr>
        <p:spPr>
          <a:xfrm>
            <a:off x="2606120" y="52865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/>
          <p:cNvSpPr/>
          <p:nvPr/>
        </p:nvSpPr>
        <p:spPr>
          <a:xfrm flipV="1">
            <a:off x="1748448" y="44224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 flipV="1">
            <a:off x="3183124" y="4696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 flipV="1">
            <a:off x="2598128" y="44079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2102064" y="4123250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1670016" y="38352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1462376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2174072" y="31151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1526000" y="225104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2462104" y="217903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2606120" y="261108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 flipV="1">
            <a:off x="1806040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 flipV="1">
            <a:off x="2670136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 flipV="1">
            <a:off x="2598128" y="311513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 flipV="1">
            <a:off x="1604432" y="3028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 flipV="1">
            <a:off x="1748448" y="17469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 flipV="1">
            <a:off x="2886160" y="22510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 flipV="1">
            <a:off x="2684552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/>
          <p:cNvSpPr/>
          <p:nvPr/>
        </p:nvSpPr>
        <p:spPr>
          <a:xfrm>
            <a:off x="2851252" y="48993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/>
          <p:cNvSpPr/>
          <p:nvPr/>
        </p:nvSpPr>
        <p:spPr>
          <a:xfrm>
            <a:off x="3484320" y="51780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/>
          <p:cNvSpPr/>
          <p:nvPr/>
        </p:nvSpPr>
        <p:spPr>
          <a:xfrm flipV="1">
            <a:off x="3526552" y="442726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/>
          <p:cNvSpPr/>
          <p:nvPr/>
        </p:nvSpPr>
        <p:spPr>
          <a:xfrm flipV="1">
            <a:off x="2734464" y="42832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/>
          <p:cNvSpPr/>
          <p:nvPr/>
        </p:nvSpPr>
        <p:spPr>
          <a:xfrm flipV="1">
            <a:off x="3980696" y="46848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/>
          <p:cNvSpPr/>
          <p:nvPr/>
        </p:nvSpPr>
        <p:spPr>
          <a:xfrm>
            <a:off x="3088080" y="40496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/>
          <p:cNvSpPr/>
          <p:nvPr/>
        </p:nvSpPr>
        <p:spPr>
          <a:xfrm>
            <a:off x="3448120" y="38400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/>
          <p:cNvSpPr/>
          <p:nvPr/>
        </p:nvSpPr>
        <p:spPr>
          <a:xfrm>
            <a:off x="3240480" y="33360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/>
          <p:cNvSpPr/>
          <p:nvPr/>
        </p:nvSpPr>
        <p:spPr>
          <a:xfrm>
            <a:off x="3548648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/>
          <p:cNvSpPr/>
          <p:nvPr/>
        </p:nvSpPr>
        <p:spPr>
          <a:xfrm>
            <a:off x="3304104" y="225589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/>
          <p:cNvSpPr/>
          <p:nvPr/>
        </p:nvSpPr>
        <p:spPr>
          <a:xfrm flipV="1">
            <a:off x="3584144" y="40560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 flipV="1">
            <a:off x="4052704" y="383521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 flipV="1">
            <a:off x="3908688" y="28846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 flipV="1">
            <a:off x="3382536" y="30335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/>
          <p:cNvSpPr/>
          <p:nvPr/>
        </p:nvSpPr>
        <p:spPr>
          <a:xfrm flipV="1">
            <a:off x="3526552" y="17518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/>
          <p:cNvSpPr/>
          <p:nvPr/>
        </p:nvSpPr>
        <p:spPr>
          <a:xfrm flipV="1">
            <a:off x="2108488" y="151654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/>
          <p:cNvSpPr/>
          <p:nvPr/>
        </p:nvSpPr>
        <p:spPr>
          <a:xfrm flipV="1">
            <a:off x="4110296" y="19485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 flipV="1">
            <a:off x="1964472" y="239505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 flipV="1">
            <a:off x="3845064" y="1443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3426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78200" y="3187146"/>
            <a:ext cx="2086312" cy="2054816"/>
            <a:chOff x="850554" y="3187146"/>
            <a:chExt cx="2086312" cy="2054816"/>
          </a:xfrm>
        </p:grpSpPr>
        <p:sp>
          <p:nvSpPr>
            <p:cNvPr id="102" name="Cube 101"/>
            <p:cNvSpPr/>
            <p:nvPr/>
          </p:nvSpPr>
          <p:spPr>
            <a:xfrm>
              <a:off x="999154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1893730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850554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1745130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999154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1893730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850554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1745130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79512" y="3458882"/>
            <a:ext cx="2084000" cy="2075642"/>
            <a:chOff x="551866" y="3458882"/>
            <a:chExt cx="2084000" cy="2075642"/>
          </a:xfrm>
        </p:grpSpPr>
        <p:sp>
          <p:nvSpPr>
            <p:cNvPr id="108" name="Cube 107"/>
            <p:cNvSpPr/>
            <p:nvPr/>
          </p:nvSpPr>
          <p:spPr>
            <a:xfrm>
              <a:off x="698154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1592730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551866" y="450436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1431202" y="4489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698154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1592730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551866" y="361621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1431202" y="3600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78200" y="1371706"/>
            <a:ext cx="2092816" cy="2094736"/>
            <a:chOff x="850554" y="1371706"/>
            <a:chExt cx="2092816" cy="2094736"/>
          </a:xfrm>
        </p:grpSpPr>
        <p:sp>
          <p:nvSpPr>
            <p:cNvPr id="96" name="Cube 95"/>
            <p:cNvSpPr/>
            <p:nvPr/>
          </p:nvSpPr>
          <p:spPr>
            <a:xfrm>
              <a:off x="1005658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1900234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999154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1893730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850554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1745130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850554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1745130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Cube 53"/>
          <p:cNvSpPr/>
          <p:nvPr/>
        </p:nvSpPr>
        <p:spPr>
          <a:xfrm>
            <a:off x="325800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/>
          <p:cNvSpPr/>
          <p:nvPr/>
        </p:nvSpPr>
        <p:spPr>
          <a:xfrm>
            <a:off x="1220376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179512" y="1671610"/>
            <a:ext cx="2084000" cy="2100376"/>
            <a:chOff x="551866" y="1671610"/>
            <a:chExt cx="2084000" cy="2100376"/>
          </a:xfrm>
        </p:grpSpPr>
        <p:sp>
          <p:nvSpPr>
            <p:cNvPr id="57" name="Cube 56"/>
            <p:cNvSpPr/>
            <p:nvPr/>
          </p:nvSpPr>
          <p:spPr>
            <a:xfrm>
              <a:off x="551866" y="272885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1431202" y="271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698154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1592730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551866" y="18289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1431202" y="1813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Static Partitioning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464678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sp>
        <p:nvSpPr>
          <p:cNvPr id="114" name="Oval 113"/>
          <p:cNvSpPr/>
          <p:nvPr/>
        </p:nvSpPr>
        <p:spPr>
          <a:xfrm>
            <a:off x="509504" y="50259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/>
          <p:cNvSpPr/>
          <p:nvPr/>
        </p:nvSpPr>
        <p:spPr>
          <a:xfrm>
            <a:off x="1073148" y="489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 flipV="1">
            <a:off x="956360" y="42783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 flipV="1">
            <a:off x="740336" y="47824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 flipV="1">
            <a:off x="596320" y="45520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509504" y="23505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661904" y="25029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653520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661904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1309976" y="40448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 flipV="1">
            <a:off x="668328" y="410883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 flipV="1">
            <a:off x="812344" y="39072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 flipV="1">
            <a:off x="956360" y="16029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 flipV="1">
            <a:off x="740336" y="2107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 flipV="1">
            <a:off x="596320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2247920" y="3170148"/>
            <a:ext cx="2078930" cy="2078278"/>
            <a:chOff x="2620274" y="3170148"/>
            <a:chExt cx="2078930" cy="2078278"/>
          </a:xfrm>
        </p:grpSpPr>
        <p:sp>
          <p:nvSpPr>
            <p:cNvPr id="104" name="Cube 103"/>
            <p:cNvSpPr/>
            <p:nvPr/>
          </p:nvSpPr>
          <p:spPr>
            <a:xfrm>
              <a:off x="2768874" y="405359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2620274" y="420529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2768874" y="319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2620274" y="33171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3656068" y="405198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3507468" y="42036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3656068" y="317014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3507468" y="33155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933992" y="3463738"/>
            <a:ext cx="2091858" cy="2063530"/>
            <a:chOff x="2306346" y="3463738"/>
            <a:chExt cx="2091858" cy="2063530"/>
          </a:xfrm>
        </p:grpSpPr>
        <p:sp>
          <p:nvSpPr>
            <p:cNvPr id="110" name="Cube 109"/>
            <p:cNvSpPr/>
            <p:nvPr/>
          </p:nvSpPr>
          <p:spPr>
            <a:xfrm>
              <a:off x="2467874" y="435349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3355068" y="435189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2306346" y="448035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2467874" y="34653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2306346" y="360744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3193540" y="449398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3355068" y="34637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3193540" y="36058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247920" y="1362930"/>
            <a:ext cx="2085434" cy="2109976"/>
            <a:chOff x="2620274" y="1362930"/>
            <a:chExt cx="2085434" cy="2109976"/>
          </a:xfrm>
          <a:noFill/>
        </p:grpSpPr>
        <p:sp>
          <p:nvSpPr>
            <p:cNvPr id="98" name="Cube 97"/>
            <p:cNvSpPr/>
            <p:nvPr/>
          </p:nvSpPr>
          <p:spPr>
            <a:xfrm>
              <a:off x="2775378" y="2276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7" name="Cube 136"/>
            <p:cNvSpPr/>
            <p:nvPr/>
          </p:nvSpPr>
          <p:spPr>
            <a:xfrm>
              <a:off x="3662572" y="2275370"/>
              <a:ext cx="1043136" cy="1045002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95" name="Cube 94"/>
            <p:cNvSpPr/>
            <p:nvPr/>
          </p:nvSpPr>
          <p:spPr>
            <a:xfrm>
              <a:off x="2768874" y="13629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3" name="Cube 52"/>
            <p:cNvSpPr/>
            <p:nvPr/>
          </p:nvSpPr>
          <p:spPr>
            <a:xfrm>
              <a:off x="2620274" y="24297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0" name="Cube 49"/>
            <p:cNvSpPr/>
            <p:nvPr/>
          </p:nvSpPr>
          <p:spPr>
            <a:xfrm>
              <a:off x="2620274" y="15298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8" name="Cube 137"/>
            <p:cNvSpPr/>
            <p:nvPr/>
          </p:nvSpPr>
          <p:spPr>
            <a:xfrm>
              <a:off x="3656068" y="1364208"/>
              <a:ext cx="1044934" cy="10554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2" name="Cube 141"/>
            <p:cNvSpPr/>
            <p:nvPr/>
          </p:nvSpPr>
          <p:spPr>
            <a:xfrm>
              <a:off x="3507468" y="242816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5" name="Cube 144"/>
            <p:cNvSpPr/>
            <p:nvPr/>
          </p:nvSpPr>
          <p:spPr>
            <a:xfrm>
              <a:off x="3507468" y="152825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33992" y="1676466"/>
            <a:ext cx="2091858" cy="2086744"/>
            <a:chOff x="2306346" y="1676466"/>
            <a:chExt cx="2091858" cy="2086744"/>
          </a:xfrm>
        </p:grpSpPr>
        <p:sp>
          <p:nvSpPr>
            <p:cNvPr id="56" name="Cube 55"/>
            <p:cNvSpPr/>
            <p:nvPr/>
          </p:nvSpPr>
          <p:spPr>
            <a:xfrm>
              <a:off x="2467874" y="2577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3355068" y="25763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2306346" y="2720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2467874" y="1678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2306346" y="18201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3193540" y="2718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3355068" y="1676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3193540" y="181856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Oval 115"/>
          <p:cNvSpPr/>
          <p:nvPr/>
        </p:nvSpPr>
        <p:spPr>
          <a:xfrm>
            <a:off x="1706216" y="51732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/>
          <p:cNvSpPr/>
          <p:nvPr/>
        </p:nvSpPr>
        <p:spPr>
          <a:xfrm>
            <a:off x="2462104" y="485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/>
          <p:cNvSpPr/>
          <p:nvPr/>
        </p:nvSpPr>
        <p:spPr>
          <a:xfrm>
            <a:off x="2606120" y="52865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/>
          <p:cNvSpPr/>
          <p:nvPr/>
        </p:nvSpPr>
        <p:spPr>
          <a:xfrm flipV="1">
            <a:off x="1748448" y="44224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 flipV="1">
            <a:off x="3183124" y="4696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 flipV="1">
            <a:off x="2598128" y="44079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2102064" y="4123250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1670016" y="38352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1462376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2174072" y="31151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1526000" y="225104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2462104" y="217903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2606120" y="261108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 flipV="1">
            <a:off x="1806040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 flipV="1">
            <a:off x="2670136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 flipV="1">
            <a:off x="2598128" y="311513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 flipV="1">
            <a:off x="1604432" y="3028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 flipV="1">
            <a:off x="1748448" y="17469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 flipV="1">
            <a:off x="2886160" y="22510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 flipV="1">
            <a:off x="2684552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/>
          <p:cNvSpPr/>
          <p:nvPr/>
        </p:nvSpPr>
        <p:spPr>
          <a:xfrm>
            <a:off x="2851252" y="48993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/>
          <p:cNvSpPr/>
          <p:nvPr/>
        </p:nvSpPr>
        <p:spPr>
          <a:xfrm>
            <a:off x="3484320" y="51780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/>
          <p:cNvSpPr/>
          <p:nvPr/>
        </p:nvSpPr>
        <p:spPr>
          <a:xfrm flipV="1">
            <a:off x="3526552" y="442726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/>
          <p:cNvSpPr/>
          <p:nvPr/>
        </p:nvSpPr>
        <p:spPr>
          <a:xfrm flipV="1">
            <a:off x="2734464" y="42832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/>
          <p:cNvSpPr/>
          <p:nvPr/>
        </p:nvSpPr>
        <p:spPr>
          <a:xfrm flipV="1">
            <a:off x="3980696" y="46848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/>
          <p:cNvSpPr/>
          <p:nvPr/>
        </p:nvSpPr>
        <p:spPr>
          <a:xfrm>
            <a:off x="3088080" y="40496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/>
          <p:cNvSpPr/>
          <p:nvPr/>
        </p:nvSpPr>
        <p:spPr>
          <a:xfrm>
            <a:off x="3448120" y="38400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/>
          <p:cNvSpPr/>
          <p:nvPr/>
        </p:nvSpPr>
        <p:spPr>
          <a:xfrm>
            <a:off x="3240480" y="33360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/>
          <p:cNvSpPr/>
          <p:nvPr/>
        </p:nvSpPr>
        <p:spPr>
          <a:xfrm>
            <a:off x="3548648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/>
          <p:cNvSpPr/>
          <p:nvPr/>
        </p:nvSpPr>
        <p:spPr>
          <a:xfrm>
            <a:off x="3304104" y="225589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/>
          <p:cNvSpPr/>
          <p:nvPr/>
        </p:nvSpPr>
        <p:spPr>
          <a:xfrm flipV="1">
            <a:off x="3584144" y="40560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 flipV="1">
            <a:off x="4052704" y="383521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 flipV="1">
            <a:off x="3908688" y="28846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 flipV="1">
            <a:off x="3382536" y="30335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/>
          <p:cNvSpPr/>
          <p:nvPr/>
        </p:nvSpPr>
        <p:spPr>
          <a:xfrm flipV="1">
            <a:off x="3526552" y="17518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/>
          <p:cNvSpPr/>
          <p:nvPr/>
        </p:nvSpPr>
        <p:spPr>
          <a:xfrm flipV="1">
            <a:off x="2108488" y="151654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/>
          <p:cNvSpPr/>
          <p:nvPr/>
        </p:nvSpPr>
        <p:spPr>
          <a:xfrm flipV="1">
            <a:off x="4110296" y="19485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 flipV="1">
            <a:off x="1964472" y="239505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 flipV="1">
            <a:off x="3845064" y="1443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3720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78200" y="3187146"/>
            <a:ext cx="2086312" cy="2054816"/>
            <a:chOff x="850554" y="3187146"/>
            <a:chExt cx="2086312" cy="2054816"/>
          </a:xfrm>
        </p:grpSpPr>
        <p:sp>
          <p:nvSpPr>
            <p:cNvPr id="102" name="Cube 101"/>
            <p:cNvSpPr/>
            <p:nvPr/>
          </p:nvSpPr>
          <p:spPr>
            <a:xfrm>
              <a:off x="999154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1893730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850554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1745130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999154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1893730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850554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1745130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79512" y="3458882"/>
            <a:ext cx="2084000" cy="2075642"/>
            <a:chOff x="551866" y="3458882"/>
            <a:chExt cx="2084000" cy="2075642"/>
          </a:xfrm>
        </p:grpSpPr>
        <p:sp>
          <p:nvSpPr>
            <p:cNvPr id="108" name="Cube 107"/>
            <p:cNvSpPr/>
            <p:nvPr/>
          </p:nvSpPr>
          <p:spPr>
            <a:xfrm>
              <a:off x="698154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1592730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551866" y="450436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1431202" y="4489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698154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1592730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551866" y="361621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1431202" y="3600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78200" y="1371706"/>
            <a:ext cx="2092816" cy="2094736"/>
            <a:chOff x="850554" y="1371706"/>
            <a:chExt cx="2092816" cy="2094736"/>
          </a:xfrm>
        </p:grpSpPr>
        <p:sp>
          <p:nvSpPr>
            <p:cNvPr id="96" name="Cube 95"/>
            <p:cNvSpPr/>
            <p:nvPr/>
          </p:nvSpPr>
          <p:spPr>
            <a:xfrm>
              <a:off x="1005658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1900234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999154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1893730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850554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1745130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850554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1745130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Cube 53"/>
          <p:cNvSpPr/>
          <p:nvPr/>
        </p:nvSpPr>
        <p:spPr>
          <a:xfrm>
            <a:off x="325800" y="2571514"/>
            <a:ext cx="1043136" cy="1043136"/>
          </a:xfrm>
          <a:prstGeom prst="cube">
            <a:avLst>
              <a:gd name="adj" fmla="val 14773"/>
            </a:avLst>
          </a:prstGeom>
          <a:noFill/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/>
          <p:cNvSpPr/>
          <p:nvPr/>
        </p:nvSpPr>
        <p:spPr>
          <a:xfrm>
            <a:off x="1220376" y="2571514"/>
            <a:ext cx="1043136" cy="1043136"/>
          </a:xfrm>
          <a:prstGeom prst="cube">
            <a:avLst>
              <a:gd name="adj" fmla="val 14773"/>
            </a:avLst>
          </a:prstGeom>
          <a:noFill/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179512" y="1671610"/>
            <a:ext cx="2084000" cy="2100376"/>
            <a:chOff x="551866" y="1671610"/>
            <a:chExt cx="2084000" cy="2100376"/>
          </a:xfrm>
          <a:noFill/>
        </p:grpSpPr>
        <p:sp>
          <p:nvSpPr>
            <p:cNvPr id="57" name="Cube 56"/>
            <p:cNvSpPr/>
            <p:nvPr/>
          </p:nvSpPr>
          <p:spPr>
            <a:xfrm>
              <a:off x="551866" y="272885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1431202" y="2713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698154" y="1671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1592730" y="1671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551866" y="18289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1431202" y="18137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Static Partitioning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464678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sp>
        <p:nvSpPr>
          <p:cNvPr id="114" name="Oval 113"/>
          <p:cNvSpPr/>
          <p:nvPr/>
        </p:nvSpPr>
        <p:spPr>
          <a:xfrm>
            <a:off x="509504" y="50259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/>
          <p:cNvSpPr/>
          <p:nvPr/>
        </p:nvSpPr>
        <p:spPr>
          <a:xfrm>
            <a:off x="1073148" y="489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 flipV="1">
            <a:off x="956360" y="42783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 flipV="1">
            <a:off x="740336" y="47824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 flipV="1">
            <a:off x="596320" y="45520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509504" y="23505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661904" y="25029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653520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661904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1309976" y="40448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 flipV="1">
            <a:off x="668328" y="410883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 flipV="1">
            <a:off x="812344" y="39072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 flipV="1">
            <a:off x="956360" y="16029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 flipV="1">
            <a:off x="740336" y="2107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 flipV="1">
            <a:off x="596320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2247920" y="3170148"/>
            <a:ext cx="2078930" cy="2078278"/>
            <a:chOff x="2620274" y="3170148"/>
            <a:chExt cx="2078930" cy="2078278"/>
          </a:xfrm>
          <a:noFill/>
        </p:grpSpPr>
        <p:sp>
          <p:nvSpPr>
            <p:cNvPr id="104" name="Cube 103"/>
            <p:cNvSpPr/>
            <p:nvPr/>
          </p:nvSpPr>
          <p:spPr>
            <a:xfrm>
              <a:off x="2768874" y="405359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2620274" y="420529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2768874" y="3193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2620274" y="331713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3656068" y="405198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3507468" y="420368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3656068" y="3170148"/>
              <a:ext cx="1043136" cy="10649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3507468" y="33155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933992" y="3463738"/>
            <a:ext cx="2091858" cy="2063530"/>
            <a:chOff x="2306346" y="3463738"/>
            <a:chExt cx="2091858" cy="2063530"/>
          </a:xfrm>
        </p:grpSpPr>
        <p:sp>
          <p:nvSpPr>
            <p:cNvPr id="110" name="Cube 109"/>
            <p:cNvSpPr/>
            <p:nvPr/>
          </p:nvSpPr>
          <p:spPr>
            <a:xfrm>
              <a:off x="2467874" y="435349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3355068" y="435189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2306346" y="448035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2467874" y="34653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2306346" y="360744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3193540" y="449398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3355068" y="34637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3193540" y="36058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247920" y="1362930"/>
            <a:ext cx="2085434" cy="2109976"/>
            <a:chOff x="2620274" y="1362930"/>
            <a:chExt cx="2085434" cy="2109976"/>
          </a:xfrm>
          <a:noFill/>
        </p:grpSpPr>
        <p:sp>
          <p:nvSpPr>
            <p:cNvPr id="98" name="Cube 97"/>
            <p:cNvSpPr/>
            <p:nvPr/>
          </p:nvSpPr>
          <p:spPr>
            <a:xfrm>
              <a:off x="2775378" y="2276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7" name="Cube 136"/>
            <p:cNvSpPr/>
            <p:nvPr/>
          </p:nvSpPr>
          <p:spPr>
            <a:xfrm>
              <a:off x="3662572" y="2275370"/>
              <a:ext cx="1043136" cy="1045002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95" name="Cube 94"/>
            <p:cNvSpPr/>
            <p:nvPr/>
          </p:nvSpPr>
          <p:spPr>
            <a:xfrm>
              <a:off x="2768874" y="13629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3" name="Cube 52"/>
            <p:cNvSpPr/>
            <p:nvPr/>
          </p:nvSpPr>
          <p:spPr>
            <a:xfrm>
              <a:off x="2620274" y="24297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0" name="Cube 49"/>
            <p:cNvSpPr/>
            <p:nvPr/>
          </p:nvSpPr>
          <p:spPr>
            <a:xfrm>
              <a:off x="2620274" y="15298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8" name="Cube 137"/>
            <p:cNvSpPr/>
            <p:nvPr/>
          </p:nvSpPr>
          <p:spPr>
            <a:xfrm>
              <a:off x="3656068" y="1364208"/>
              <a:ext cx="1044934" cy="10554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2" name="Cube 141"/>
            <p:cNvSpPr/>
            <p:nvPr/>
          </p:nvSpPr>
          <p:spPr>
            <a:xfrm>
              <a:off x="3507468" y="242816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5" name="Cube 144"/>
            <p:cNvSpPr/>
            <p:nvPr/>
          </p:nvSpPr>
          <p:spPr>
            <a:xfrm>
              <a:off x="3507468" y="152825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33992" y="1676466"/>
            <a:ext cx="2091858" cy="2086744"/>
            <a:chOff x="2306346" y="1676466"/>
            <a:chExt cx="2091858" cy="2086744"/>
          </a:xfrm>
        </p:grpSpPr>
        <p:sp>
          <p:nvSpPr>
            <p:cNvPr id="56" name="Cube 55"/>
            <p:cNvSpPr/>
            <p:nvPr/>
          </p:nvSpPr>
          <p:spPr>
            <a:xfrm>
              <a:off x="2467874" y="2577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3355068" y="25763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2306346" y="2720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2467874" y="1678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2306346" y="18201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3193540" y="2718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3355068" y="1676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3193540" y="181856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Oval 115"/>
          <p:cNvSpPr/>
          <p:nvPr/>
        </p:nvSpPr>
        <p:spPr>
          <a:xfrm>
            <a:off x="1706216" y="51732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/>
          <p:cNvSpPr/>
          <p:nvPr/>
        </p:nvSpPr>
        <p:spPr>
          <a:xfrm>
            <a:off x="2462104" y="485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/>
          <p:cNvSpPr/>
          <p:nvPr/>
        </p:nvSpPr>
        <p:spPr>
          <a:xfrm>
            <a:off x="2606120" y="52865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/>
          <p:cNvSpPr/>
          <p:nvPr/>
        </p:nvSpPr>
        <p:spPr>
          <a:xfrm flipV="1">
            <a:off x="1748448" y="44224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 flipV="1">
            <a:off x="3183124" y="4696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 flipV="1">
            <a:off x="2598128" y="44079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2102064" y="4123250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1670016" y="38352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1462376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2174072" y="31151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1526000" y="225104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2462104" y="217903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2606120" y="261108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 flipV="1">
            <a:off x="1806040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 flipV="1">
            <a:off x="2670136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 flipV="1">
            <a:off x="2598128" y="311513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 flipV="1">
            <a:off x="1604432" y="3028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 flipV="1">
            <a:off x="1748448" y="17469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 flipV="1">
            <a:off x="2886160" y="22510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 flipV="1">
            <a:off x="2684552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/>
          <p:cNvSpPr/>
          <p:nvPr/>
        </p:nvSpPr>
        <p:spPr>
          <a:xfrm>
            <a:off x="2851252" y="48993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/>
          <p:cNvSpPr/>
          <p:nvPr/>
        </p:nvSpPr>
        <p:spPr>
          <a:xfrm>
            <a:off x="3484320" y="51780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/>
          <p:cNvSpPr/>
          <p:nvPr/>
        </p:nvSpPr>
        <p:spPr>
          <a:xfrm flipV="1">
            <a:off x="3526552" y="442726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/>
          <p:cNvSpPr/>
          <p:nvPr/>
        </p:nvSpPr>
        <p:spPr>
          <a:xfrm flipV="1">
            <a:off x="2734464" y="42832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/>
          <p:cNvSpPr/>
          <p:nvPr/>
        </p:nvSpPr>
        <p:spPr>
          <a:xfrm flipV="1">
            <a:off x="3980696" y="46848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/>
          <p:cNvSpPr/>
          <p:nvPr/>
        </p:nvSpPr>
        <p:spPr>
          <a:xfrm>
            <a:off x="3088080" y="40496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/>
          <p:cNvSpPr/>
          <p:nvPr/>
        </p:nvSpPr>
        <p:spPr>
          <a:xfrm>
            <a:off x="3448120" y="38400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/>
          <p:cNvSpPr/>
          <p:nvPr/>
        </p:nvSpPr>
        <p:spPr>
          <a:xfrm>
            <a:off x="3240480" y="33360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/>
          <p:cNvSpPr/>
          <p:nvPr/>
        </p:nvSpPr>
        <p:spPr>
          <a:xfrm>
            <a:off x="3548648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/>
          <p:cNvSpPr/>
          <p:nvPr/>
        </p:nvSpPr>
        <p:spPr>
          <a:xfrm>
            <a:off x="3304104" y="225589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/>
          <p:cNvSpPr/>
          <p:nvPr/>
        </p:nvSpPr>
        <p:spPr>
          <a:xfrm flipV="1">
            <a:off x="3584144" y="40560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 flipV="1">
            <a:off x="4052704" y="383521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 flipV="1">
            <a:off x="3908688" y="28846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 flipV="1">
            <a:off x="3382536" y="30335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/>
          <p:cNvSpPr/>
          <p:nvPr/>
        </p:nvSpPr>
        <p:spPr>
          <a:xfrm flipV="1">
            <a:off x="3526552" y="17518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/>
          <p:cNvSpPr/>
          <p:nvPr/>
        </p:nvSpPr>
        <p:spPr>
          <a:xfrm flipV="1">
            <a:off x="2108488" y="151654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/>
          <p:cNvSpPr/>
          <p:nvPr/>
        </p:nvSpPr>
        <p:spPr>
          <a:xfrm flipV="1">
            <a:off x="4110296" y="19485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 flipV="1">
            <a:off x="1964472" y="239505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 flipV="1">
            <a:off x="3845064" y="1443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Rectangle 130"/>
          <p:cNvSpPr/>
          <p:nvPr/>
        </p:nvSpPr>
        <p:spPr>
          <a:xfrm>
            <a:off x="2492713" y="839710"/>
            <a:ext cx="41585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6">
                    <a:lumMod val="75000"/>
                  </a:schemeClr>
                </a:solidFill>
              </a:rPr>
              <a:t>Problem: Uneven workload</a:t>
            </a:r>
          </a:p>
        </p:txBody>
      </p:sp>
    </p:spTree>
    <p:extLst>
      <p:ext uri="{BB962C8B-B14F-4D97-AF65-F5344CB8AC3E}">
        <p14:creationId xmlns:p14="http://schemas.microsoft.com/office/powerpoint/2010/main" val="2594188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Oval 113"/>
          <p:cNvSpPr/>
          <p:nvPr/>
        </p:nvSpPr>
        <p:spPr>
          <a:xfrm>
            <a:off x="509504" y="50259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" name="Group 19"/>
          <p:cNvGrpSpPr/>
          <p:nvPr/>
        </p:nvGrpSpPr>
        <p:grpSpPr>
          <a:xfrm>
            <a:off x="179512" y="3458882"/>
            <a:ext cx="2084000" cy="2075642"/>
            <a:chOff x="551866" y="3458882"/>
            <a:chExt cx="2084000" cy="2075642"/>
          </a:xfrm>
          <a:noFill/>
        </p:grpSpPr>
        <p:sp>
          <p:nvSpPr>
            <p:cNvPr id="108" name="Cube 107"/>
            <p:cNvSpPr/>
            <p:nvPr/>
          </p:nvSpPr>
          <p:spPr>
            <a:xfrm>
              <a:off x="698154" y="434703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1592730" y="434703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551866" y="4504369"/>
              <a:ext cx="1043136" cy="1030155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1431202" y="44891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698154" y="345888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1592730" y="345888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551866" y="361621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1431202" y="3600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78200" y="3187146"/>
            <a:ext cx="2086312" cy="2054816"/>
            <a:chOff x="850554" y="3187146"/>
            <a:chExt cx="2086312" cy="2054816"/>
          </a:xfrm>
          <a:noFill/>
        </p:grpSpPr>
        <p:sp>
          <p:nvSpPr>
            <p:cNvPr id="102" name="Cube 101"/>
            <p:cNvSpPr/>
            <p:nvPr/>
          </p:nvSpPr>
          <p:spPr>
            <a:xfrm>
              <a:off x="999154" y="40471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1893730" y="40471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850554" y="419882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1745130" y="419882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999154" y="31871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1893730" y="31871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850554" y="33106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1745130" y="33106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78200" y="1371706"/>
            <a:ext cx="2092816" cy="2094736"/>
            <a:chOff x="850554" y="1371706"/>
            <a:chExt cx="2092816" cy="2094736"/>
          </a:xfrm>
        </p:grpSpPr>
        <p:sp>
          <p:nvSpPr>
            <p:cNvPr id="96" name="Cube 95"/>
            <p:cNvSpPr/>
            <p:nvPr/>
          </p:nvSpPr>
          <p:spPr>
            <a:xfrm>
              <a:off x="1005658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1900234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999154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1893730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850554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1745130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850554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1745130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Cube 53"/>
          <p:cNvSpPr/>
          <p:nvPr/>
        </p:nvSpPr>
        <p:spPr>
          <a:xfrm>
            <a:off x="325800" y="2571514"/>
            <a:ext cx="1043136" cy="1043136"/>
          </a:xfrm>
          <a:prstGeom prst="cube">
            <a:avLst>
              <a:gd name="adj" fmla="val 14773"/>
            </a:avLst>
          </a:prstGeom>
          <a:noFill/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/>
          <p:cNvSpPr/>
          <p:nvPr/>
        </p:nvSpPr>
        <p:spPr>
          <a:xfrm>
            <a:off x="1220376" y="2571514"/>
            <a:ext cx="1043136" cy="1043136"/>
          </a:xfrm>
          <a:prstGeom prst="cube">
            <a:avLst>
              <a:gd name="adj" fmla="val 14773"/>
            </a:avLst>
          </a:prstGeom>
          <a:noFill/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179512" y="1671610"/>
            <a:ext cx="2084000" cy="2100376"/>
            <a:chOff x="551866" y="1671610"/>
            <a:chExt cx="2084000" cy="2100376"/>
          </a:xfrm>
          <a:noFill/>
        </p:grpSpPr>
        <p:sp>
          <p:nvSpPr>
            <p:cNvPr id="57" name="Cube 56"/>
            <p:cNvSpPr/>
            <p:nvPr/>
          </p:nvSpPr>
          <p:spPr>
            <a:xfrm>
              <a:off x="551866" y="272885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1431202" y="2713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698154" y="1671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1592730" y="1671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551866" y="18289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1431202" y="18137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Static Partitioning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464678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sp>
        <p:nvSpPr>
          <p:cNvPr id="115" name="Oval 114"/>
          <p:cNvSpPr/>
          <p:nvPr/>
        </p:nvSpPr>
        <p:spPr>
          <a:xfrm>
            <a:off x="1073148" y="489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 flipV="1">
            <a:off x="956360" y="42783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 flipV="1">
            <a:off x="740336" y="47824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 flipV="1">
            <a:off x="596320" y="45520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509504" y="23505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661904" y="25029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653520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661904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1309976" y="40448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 flipV="1">
            <a:off x="668328" y="410883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 flipV="1">
            <a:off x="812344" y="39072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 flipV="1">
            <a:off x="956360" y="16029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 flipV="1">
            <a:off x="740336" y="2107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 flipV="1">
            <a:off x="596320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2247920" y="3170148"/>
            <a:ext cx="2078930" cy="2078278"/>
            <a:chOff x="2620274" y="3170148"/>
            <a:chExt cx="2078930" cy="2078278"/>
          </a:xfrm>
          <a:noFill/>
        </p:grpSpPr>
        <p:sp>
          <p:nvSpPr>
            <p:cNvPr id="104" name="Cube 103"/>
            <p:cNvSpPr/>
            <p:nvPr/>
          </p:nvSpPr>
          <p:spPr>
            <a:xfrm>
              <a:off x="2768874" y="405359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2620274" y="420529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2768874" y="3193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2620274" y="331713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3656068" y="405198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3507468" y="420368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3656068" y="3170148"/>
              <a:ext cx="1043136" cy="10649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3507468" y="33155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933992" y="3463738"/>
            <a:ext cx="2091858" cy="2063530"/>
            <a:chOff x="2306346" y="3463738"/>
            <a:chExt cx="2091858" cy="2063530"/>
          </a:xfrm>
        </p:grpSpPr>
        <p:sp>
          <p:nvSpPr>
            <p:cNvPr id="110" name="Cube 109"/>
            <p:cNvSpPr/>
            <p:nvPr/>
          </p:nvSpPr>
          <p:spPr>
            <a:xfrm>
              <a:off x="2467874" y="435349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3355068" y="435189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2306346" y="448035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2467874" y="34653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2306346" y="360744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3193540" y="449398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3355068" y="34637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3193540" y="36058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247920" y="1362930"/>
            <a:ext cx="2085434" cy="2109976"/>
            <a:chOff x="2620274" y="1362930"/>
            <a:chExt cx="2085434" cy="2109976"/>
          </a:xfrm>
          <a:noFill/>
        </p:grpSpPr>
        <p:sp>
          <p:nvSpPr>
            <p:cNvPr id="98" name="Cube 97"/>
            <p:cNvSpPr/>
            <p:nvPr/>
          </p:nvSpPr>
          <p:spPr>
            <a:xfrm>
              <a:off x="2775378" y="2276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7" name="Cube 136"/>
            <p:cNvSpPr/>
            <p:nvPr/>
          </p:nvSpPr>
          <p:spPr>
            <a:xfrm>
              <a:off x="3662572" y="2275370"/>
              <a:ext cx="1043136" cy="1045002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95" name="Cube 94"/>
            <p:cNvSpPr/>
            <p:nvPr/>
          </p:nvSpPr>
          <p:spPr>
            <a:xfrm>
              <a:off x="2768874" y="13629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3" name="Cube 52"/>
            <p:cNvSpPr/>
            <p:nvPr/>
          </p:nvSpPr>
          <p:spPr>
            <a:xfrm>
              <a:off x="2620274" y="24297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0" name="Cube 49"/>
            <p:cNvSpPr/>
            <p:nvPr/>
          </p:nvSpPr>
          <p:spPr>
            <a:xfrm>
              <a:off x="2620274" y="15298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8" name="Cube 137"/>
            <p:cNvSpPr/>
            <p:nvPr/>
          </p:nvSpPr>
          <p:spPr>
            <a:xfrm>
              <a:off x="3656068" y="1364208"/>
              <a:ext cx="1044934" cy="10554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2" name="Cube 141"/>
            <p:cNvSpPr/>
            <p:nvPr/>
          </p:nvSpPr>
          <p:spPr>
            <a:xfrm>
              <a:off x="3507468" y="242816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5" name="Cube 144"/>
            <p:cNvSpPr/>
            <p:nvPr/>
          </p:nvSpPr>
          <p:spPr>
            <a:xfrm>
              <a:off x="3507468" y="152825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33992" y="1676466"/>
            <a:ext cx="2091858" cy="2086744"/>
            <a:chOff x="2306346" y="1676466"/>
            <a:chExt cx="2091858" cy="2086744"/>
          </a:xfrm>
          <a:noFill/>
        </p:grpSpPr>
        <p:sp>
          <p:nvSpPr>
            <p:cNvPr id="56" name="Cube 55"/>
            <p:cNvSpPr/>
            <p:nvPr/>
          </p:nvSpPr>
          <p:spPr>
            <a:xfrm>
              <a:off x="2467874" y="2577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3355068" y="25763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2306346" y="27200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2467874" y="16780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2306346" y="18201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3193540" y="27184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3355068" y="16764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3193540" y="181856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Oval 115"/>
          <p:cNvSpPr/>
          <p:nvPr/>
        </p:nvSpPr>
        <p:spPr>
          <a:xfrm>
            <a:off x="1706216" y="51732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/>
          <p:cNvSpPr/>
          <p:nvPr/>
        </p:nvSpPr>
        <p:spPr>
          <a:xfrm>
            <a:off x="2462104" y="485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/>
          <p:cNvSpPr/>
          <p:nvPr/>
        </p:nvSpPr>
        <p:spPr>
          <a:xfrm>
            <a:off x="2606120" y="52865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/>
          <p:cNvSpPr/>
          <p:nvPr/>
        </p:nvSpPr>
        <p:spPr>
          <a:xfrm flipV="1">
            <a:off x="1748448" y="44224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 flipV="1">
            <a:off x="3183124" y="4696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 flipV="1">
            <a:off x="2598128" y="44079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2102064" y="4123250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1670016" y="38352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1462376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2174072" y="31151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1526000" y="225104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2462104" y="217903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2606120" y="261108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 flipV="1">
            <a:off x="1806040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 flipV="1">
            <a:off x="2670136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 flipV="1">
            <a:off x="2598128" y="311513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 flipV="1">
            <a:off x="1604432" y="3028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 flipV="1">
            <a:off x="1748448" y="17469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 flipV="1">
            <a:off x="2886160" y="22510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 flipV="1">
            <a:off x="2684552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/>
          <p:cNvSpPr/>
          <p:nvPr/>
        </p:nvSpPr>
        <p:spPr>
          <a:xfrm>
            <a:off x="2851252" y="48993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/>
          <p:cNvSpPr/>
          <p:nvPr/>
        </p:nvSpPr>
        <p:spPr>
          <a:xfrm>
            <a:off x="3484320" y="51780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/>
          <p:cNvSpPr/>
          <p:nvPr/>
        </p:nvSpPr>
        <p:spPr>
          <a:xfrm flipV="1">
            <a:off x="3526552" y="442726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/>
          <p:cNvSpPr/>
          <p:nvPr/>
        </p:nvSpPr>
        <p:spPr>
          <a:xfrm flipV="1">
            <a:off x="2734464" y="42832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/>
          <p:cNvSpPr/>
          <p:nvPr/>
        </p:nvSpPr>
        <p:spPr>
          <a:xfrm flipV="1">
            <a:off x="3980696" y="46848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/>
          <p:cNvSpPr/>
          <p:nvPr/>
        </p:nvSpPr>
        <p:spPr>
          <a:xfrm>
            <a:off x="3088080" y="40496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/>
          <p:cNvSpPr/>
          <p:nvPr/>
        </p:nvSpPr>
        <p:spPr>
          <a:xfrm>
            <a:off x="3448120" y="38400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/>
          <p:cNvSpPr/>
          <p:nvPr/>
        </p:nvSpPr>
        <p:spPr>
          <a:xfrm>
            <a:off x="3240480" y="33360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/>
          <p:cNvSpPr/>
          <p:nvPr/>
        </p:nvSpPr>
        <p:spPr>
          <a:xfrm>
            <a:off x="3548648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/>
          <p:cNvSpPr/>
          <p:nvPr/>
        </p:nvSpPr>
        <p:spPr>
          <a:xfrm>
            <a:off x="3304104" y="225589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/>
          <p:cNvSpPr/>
          <p:nvPr/>
        </p:nvSpPr>
        <p:spPr>
          <a:xfrm flipV="1">
            <a:off x="3584144" y="40560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 flipV="1">
            <a:off x="4052704" y="383521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 flipV="1">
            <a:off x="3908688" y="28846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 flipV="1">
            <a:off x="3382536" y="30335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/>
          <p:cNvSpPr/>
          <p:nvPr/>
        </p:nvSpPr>
        <p:spPr>
          <a:xfrm flipV="1">
            <a:off x="3526552" y="17518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/>
          <p:cNvSpPr/>
          <p:nvPr/>
        </p:nvSpPr>
        <p:spPr>
          <a:xfrm flipV="1">
            <a:off x="2108488" y="151654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/>
          <p:cNvSpPr/>
          <p:nvPr/>
        </p:nvSpPr>
        <p:spPr>
          <a:xfrm flipV="1">
            <a:off x="4110296" y="19485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 flipV="1">
            <a:off x="1964472" y="239505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 flipV="1">
            <a:off x="3845064" y="1443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Down Arrow 1"/>
          <p:cNvSpPr/>
          <p:nvPr/>
        </p:nvSpPr>
        <p:spPr>
          <a:xfrm>
            <a:off x="6359886" y="2611082"/>
            <a:ext cx="216024" cy="360040"/>
          </a:xfrm>
          <a:prstGeom prst="down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&quot;No&quot; Symbol 2"/>
          <p:cNvSpPr/>
          <p:nvPr/>
        </p:nvSpPr>
        <p:spPr>
          <a:xfrm>
            <a:off x="6315650" y="2635116"/>
            <a:ext cx="295692" cy="295692"/>
          </a:xfrm>
          <a:prstGeom prst="noSmoking">
            <a:avLst/>
          </a:prstGeom>
          <a:solidFill>
            <a:srgbClr val="FF0000"/>
          </a:solidFill>
          <a:ln>
            <a:solidFill>
              <a:srgbClr val="C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2" name="Down Arrow 131"/>
          <p:cNvSpPr/>
          <p:nvPr/>
        </p:nvSpPr>
        <p:spPr>
          <a:xfrm>
            <a:off x="6359886" y="3284984"/>
            <a:ext cx="216024" cy="360040"/>
          </a:xfrm>
          <a:prstGeom prst="down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Down Arrow 148"/>
          <p:cNvSpPr/>
          <p:nvPr/>
        </p:nvSpPr>
        <p:spPr>
          <a:xfrm>
            <a:off x="6359886" y="3968386"/>
            <a:ext cx="216024" cy="360040"/>
          </a:xfrm>
          <a:prstGeom prst="down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Down Arrow 153"/>
          <p:cNvSpPr/>
          <p:nvPr/>
        </p:nvSpPr>
        <p:spPr>
          <a:xfrm>
            <a:off x="6359886" y="4617498"/>
            <a:ext cx="216024" cy="360040"/>
          </a:xfrm>
          <a:prstGeom prst="down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&quot;No&quot; Symbol 154"/>
          <p:cNvSpPr/>
          <p:nvPr/>
        </p:nvSpPr>
        <p:spPr>
          <a:xfrm>
            <a:off x="6323310" y="3299430"/>
            <a:ext cx="295692" cy="295692"/>
          </a:xfrm>
          <a:prstGeom prst="noSmoking">
            <a:avLst/>
          </a:prstGeom>
          <a:solidFill>
            <a:srgbClr val="FF0000"/>
          </a:solidFill>
          <a:ln>
            <a:solidFill>
              <a:srgbClr val="C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6" name="&quot;No&quot; Symbol 165"/>
          <p:cNvSpPr/>
          <p:nvPr/>
        </p:nvSpPr>
        <p:spPr>
          <a:xfrm>
            <a:off x="6320182" y="3991458"/>
            <a:ext cx="295692" cy="295692"/>
          </a:xfrm>
          <a:prstGeom prst="noSmoking">
            <a:avLst/>
          </a:prstGeom>
          <a:solidFill>
            <a:srgbClr val="FF0000"/>
          </a:solidFill>
          <a:ln>
            <a:solidFill>
              <a:srgbClr val="C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7" name="&quot;No&quot; Symbol 166"/>
          <p:cNvSpPr/>
          <p:nvPr/>
        </p:nvSpPr>
        <p:spPr>
          <a:xfrm>
            <a:off x="6327842" y="4655772"/>
            <a:ext cx="295692" cy="295692"/>
          </a:xfrm>
          <a:prstGeom prst="noSmoking">
            <a:avLst/>
          </a:prstGeom>
          <a:solidFill>
            <a:srgbClr val="FF0000"/>
          </a:solidFill>
          <a:ln>
            <a:solidFill>
              <a:srgbClr val="C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9560" y="839710"/>
            <a:ext cx="51848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6">
                    <a:lumMod val="75000"/>
                  </a:schemeClr>
                </a:solidFill>
              </a:rPr>
              <a:t>Problem: Barrier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173286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32" grpId="0" animBg="1"/>
      <p:bldP spid="149" grpId="0" animBg="1"/>
      <p:bldP spid="154" grpId="0" animBg="1"/>
      <p:bldP spid="155" grpId="0" animBg="1"/>
      <p:bldP spid="166" grpId="0" animBg="1"/>
      <p:bldP spid="16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Oval 113"/>
          <p:cNvSpPr/>
          <p:nvPr/>
        </p:nvSpPr>
        <p:spPr>
          <a:xfrm>
            <a:off x="509504" y="50259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" name="Group 19"/>
          <p:cNvGrpSpPr/>
          <p:nvPr/>
        </p:nvGrpSpPr>
        <p:grpSpPr>
          <a:xfrm>
            <a:off x="179512" y="3458882"/>
            <a:ext cx="2084000" cy="2075642"/>
            <a:chOff x="551866" y="3458882"/>
            <a:chExt cx="2084000" cy="2075642"/>
          </a:xfrm>
          <a:noFill/>
        </p:grpSpPr>
        <p:sp>
          <p:nvSpPr>
            <p:cNvPr id="108" name="Cube 107"/>
            <p:cNvSpPr/>
            <p:nvPr/>
          </p:nvSpPr>
          <p:spPr>
            <a:xfrm>
              <a:off x="698154" y="434703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1592730" y="434703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551866" y="4504369"/>
              <a:ext cx="1043136" cy="1030155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1431202" y="44891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698154" y="345888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1592730" y="345888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551866" y="361621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1431202" y="3600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78200" y="3187146"/>
            <a:ext cx="2086312" cy="2054816"/>
            <a:chOff x="850554" y="3187146"/>
            <a:chExt cx="2086312" cy="2054816"/>
          </a:xfrm>
          <a:noFill/>
        </p:grpSpPr>
        <p:sp>
          <p:nvSpPr>
            <p:cNvPr id="102" name="Cube 101"/>
            <p:cNvSpPr/>
            <p:nvPr/>
          </p:nvSpPr>
          <p:spPr>
            <a:xfrm>
              <a:off x="999154" y="40471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1893730" y="40471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850554" y="419882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1745130" y="419882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999154" y="31871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1893730" y="31871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850554" y="33106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1745130" y="33106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78200" y="1371706"/>
            <a:ext cx="2092816" cy="2094736"/>
            <a:chOff x="850554" y="1371706"/>
            <a:chExt cx="2092816" cy="2094736"/>
          </a:xfrm>
          <a:noFill/>
        </p:grpSpPr>
        <p:sp>
          <p:nvSpPr>
            <p:cNvPr id="96" name="Cube 95"/>
            <p:cNvSpPr/>
            <p:nvPr/>
          </p:nvSpPr>
          <p:spPr>
            <a:xfrm>
              <a:off x="1005658" y="227051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1900234" y="227051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999154" y="13717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1893730" y="13717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850554" y="24233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1745130" y="24233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850554" y="152340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1745130" y="152340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Cube 53"/>
          <p:cNvSpPr/>
          <p:nvPr/>
        </p:nvSpPr>
        <p:spPr>
          <a:xfrm>
            <a:off x="325800" y="2571514"/>
            <a:ext cx="1043136" cy="1043136"/>
          </a:xfrm>
          <a:prstGeom prst="cube">
            <a:avLst>
              <a:gd name="adj" fmla="val 14773"/>
            </a:avLst>
          </a:prstGeom>
          <a:noFill/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/>
          <p:cNvSpPr/>
          <p:nvPr/>
        </p:nvSpPr>
        <p:spPr>
          <a:xfrm>
            <a:off x="1220376" y="2571514"/>
            <a:ext cx="1043136" cy="1043136"/>
          </a:xfrm>
          <a:prstGeom prst="cube">
            <a:avLst>
              <a:gd name="adj" fmla="val 14773"/>
            </a:avLst>
          </a:prstGeom>
          <a:noFill/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179512" y="1671610"/>
            <a:ext cx="2084000" cy="2100376"/>
            <a:chOff x="551866" y="1671610"/>
            <a:chExt cx="2084000" cy="2100376"/>
          </a:xfrm>
          <a:noFill/>
        </p:grpSpPr>
        <p:sp>
          <p:nvSpPr>
            <p:cNvPr id="57" name="Cube 56"/>
            <p:cNvSpPr/>
            <p:nvPr/>
          </p:nvSpPr>
          <p:spPr>
            <a:xfrm>
              <a:off x="551866" y="272885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1431202" y="2713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698154" y="1671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1592730" y="1671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551866" y="18289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1431202" y="18137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Static Partitioning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464678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sp>
        <p:nvSpPr>
          <p:cNvPr id="115" name="Oval 114"/>
          <p:cNvSpPr/>
          <p:nvPr/>
        </p:nvSpPr>
        <p:spPr>
          <a:xfrm>
            <a:off x="1073148" y="489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 flipV="1">
            <a:off x="956360" y="42783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 flipV="1">
            <a:off x="740336" y="47824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 flipV="1">
            <a:off x="596320" y="45520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509504" y="23505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661904" y="25029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653520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661904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1309976" y="40448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 flipV="1">
            <a:off x="668328" y="410883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 flipV="1">
            <a:off x="812344" y="39072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 flipV="1">
            <a:off x="956360" y="16029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 flipV="1">
            <a:off x="740336" y="2107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 flipV="1">
            <a:off x="596320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2247920" y="3170148"/>
            <a:ext cx="2078930" cy="2078278"/>
            <a:chOff x="2620274" y="3170148"/>
            <a:chExt cx="2078930" cy="2078278"/>
          </a:xfrm>
          <a:noFill/>
        </p:grpSpPr>
        <p:sp>
          <p:nvSpPr>
            <p:cNvPr id="104" name="Cube 103"/>
            <p:cNvSpPr/>
            <p:nvPr/>
          </p:nvSpPr>
          <p:spPr>
            <a:xfrm>
              <a:off x="2768874" y="405359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2620274" y="420529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2768874" y="3193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2620274" y="331713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3656068" y="405198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3507468" y="420368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3656068" y="3170148"/>
              <a:ext cx="1043136" cy="10649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3507468" y="33155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933992" y="3463738"/>
            <a:ext cx="2091858" cy="2063530"/>
            <a:chOff x="2306346" y="3463738"/>
            <a:chExt cx="2091858" cy="2063530"/>
          </a:xfrm>
        </p:grpSpPr>
        <p:sp>
          <p:nvSpPr>
            <p:cNvPr id="110" name="Cube 109"/>
            <p:cNvSpPr/>
            <p:nvPr/>
          </p:nvSpPr>
          <p:spPr>
            <a:xfrm>
              <a:off x="2467874" y="435349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3355068" y="435189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2306346" y="448035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2467874" y="34653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2306346" y="360744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3193540" y="449398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3355068" y="34637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3193540" y="36058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247920" y="1362930"/>
            <a:ext cx="2085434" cy="2109976"/>
            <a:chOff x="2620274" y="1362930"/>
            <a:chExt cx="2085434" cy="2109976"/>
          </a:xfrm>
          <a:noFill/>
        </p:grpSpPr>
        <p:sp>
          <p:nvSpPr>
            <p:cNvPr id="98" name="Cube 97"/>
            <p:cNvSpPr/>
            <p:nvPr/>
          </p:nvSpPr>
          <p:spPr>
            <a:xfrm>
              <a:off x="2775378" y="2276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7" name="Cube 136"/>
            <p:cNvSpPr/>
            <p:nvPr/>
          </p:nvSpPr>
          <p:spPr>
            <a:xfrm>
              <a:off x="3662572" y="2275370"/>
              <a:ext cx="1043136" cy="1045002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95" name="Cube 94"/>
            <p:cNvSpPr/>
            <p:nvPr/>
          </p:nvSpPr>
          <p:spPr>
            <a:xfrm>
              <a:off x="2768874" y="13629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3" name="Cube 52"/>
            <p:cNvSpPr/>
            <p:nvPr/>
          </p:nvSpPr>
          <p:spPr>
            <a:xfrm>
              <a:off x="2620274" y="24297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0" name="Cube 49"/>
            <p:cNvSpPr/>
            <p:nvPr/>
          </p:nvSpPr>
          <p:spPr>
            <a:xfrm>
              <a:off x="2620274" y="15298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8" name="Cube 137"/>
            <p:cNvSpPr/>
            <p:nvPr/>
          </p:nvSpPr>
          <p:spPr>
            <a:xfrm>
              <a:off x="3656068" y="1364208"/>
              <a:ext cx="1044934" cy="10554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2" name="Cube 141"/>
            <p:cNvSpPr/>
            <p:nvPr/>
          </p:nvSpPr>
          <p:spPr>
            <a:xfrm>
              <a:off x="3507468" y="242816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5" name="Cube 144"/>
            <p:cNvSpPr/>
            <p:nvPr/>
          </p:nvSpPr>
          <p:spPr>
            <a:xfrm>
              <a:off x="3507468" y="152825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33992" y="1676466"/>
            <a:ext cx="2091858" cy="2086744"/>
            <a:chOff x="2306346" y="1676466"/>
            <a:chExt cx="2091858" cy="2086744"/>
          </a:xfrm>
          <a:noFill/>
        </p:grpSpPr>
        <p:sp>
          <p:nvSpPr>
            <p:cNvPr id="56" name="Cube 55"/>
            <p:cNvSpPr/>
            <p:nvPr/>
          </p:nvSpPr>
          <p:spPr>
            <a:xfrm>
              <a:off x="2467874" y="2577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3355068" y="25763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2306346" y="27200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2467874" y="16780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2306346" y="18201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3193540" y="27184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3355068" y="16764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3193540" y="181856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Oval 115"/>
          <p:cNvSpPr/>
          <p:nvPr/>
        </p:nvSpPr>
        <p:spPr>
          <a:xfrm>
            <a:off x="1706216" y="51732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/>
          <p:cNvSpPr/>
          <p:nvPr/>
        </p:nvSpPr>
        <p:spPr>
          <a:xfrm>
            <a:off x="2462104" y="485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/>
          <p:cNvSpPr/>
          <p:nvPr/>
        </p:nvSpPr>
        <p:spPr>
          <a:xfrm>
            <a:off x="2606120" y="52865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/>
          <p:cNvSpPr/>
          <p:nvPr/>
        </p:nvSpPr>
        <p:spPr>
          <a:xfrm flipV="1">
            <a:off x="1748448" y="44224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 flipV="1">
            <a:off x="3183124" y="4696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 flipV="1">
            <a:off x="2598128" y="44079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2102064" y="4123250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1670016" y="38352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1462376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2174072" y="31151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1526000" y="225104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2462104" y="217903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2606120" y="261108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 flipV="1">
            <a:off x="1806040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 flipV="1">
            <a:off x="2670136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 flipV="1">
            <a:off x="2598128" y="311513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 flipV="1">
            <a:off x="1604432" y="3028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 flipV="1">
            <a:off x="1748448" y="17469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 flipV="1">
            <a:off x="2886160" y="22510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 flipV="1">
            <a:off x="2684552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/>
          <p:cNvSpPr/>
          <p:nvPr/>
        </p:nvSpPr>
        <p:spPr>
          <a:xfrm>
            <a:off x="2851252" y="48993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/>
          <p:cNvSpPr/>
          <p:nvPr/>
        </p:nvSpPr>
        <p:spPr>
          <a:xfrm>
            <a:off x="3484320" y="51780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/>
          <p:cNvSpPr/>
          <p:nvPr/>
        </p:nvSpPr>
        <p:spPr>
          <a:xfrm flipV="1">
            <a:off x="3526552" y="442726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/>
          <p:cNvSpPr/>
          <p:nvPr/>
        </p:nvSpPr>
        <p:spPr>
          <a:xfrm flipV="1">
            <a:off x="2734464" y="42832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/>
          <p:cNvSpPr/>
          <p:nvPr/>
        </p:nvSpPr>
        <p:spPr>
          <a:xfrm flipV="1">
            <a:off x="3980696" y="46848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/>
          <p:cNvSpPr/>
          <p:nvPr/>
        </p:nvSpPr>
        <p:spPr>
          <a:xfrm>
            <a:off x="3088080" y="40496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/>
          <p:cNvSpPr/>
          <p:nvPr/>
        </p:nvSpPr>
        <p:spPr>
          <a:xfrm>
            <a:off x="3448120" y="38400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/>
          <p:cNvSpPr/>
          <p:nvPr/>
        </p:nvSpPr>
        <p:spPr>
          <a:xfrm>
            <a:off x="3240480" y="33360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/>
          <p:cNvSpPr/>
          <p:nvPr/>
        </p:nvSpPr>
        <p:spPr>
          <a:xfrm>
            <a:off x="3548648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/>
          <p:cNvSpPr/>
          <p:nvPr/>
        </p:nvSpPr>
        <p:spPr>
          <a:xfrm>
            <a:off x="3304104" y="225589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/>
          <p:cNvSpPr/>
          <p:nvPr/>
        </p:nvSpPr>
        <p:spPr>
          <a:xfrm flipV="1">
            <a:off x="3584144" y="40560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 flipV="1">
            <a:off x="4052704" y="383521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 flipV="1">
            <a:off x="3908688" y="28846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 flipV="1">
            <a:off x="3382536" y="30335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/>
          <p:cNvSpPr/>
          <p:nvPr/>
        </p:nvSpPr>
        <p:spPr>
          <a:xfrm flipV="1">
            <a:off x="3526552" y="17518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/>
          <p:cNvSpPr/>
          <p:nvPr/>
        </p:nvSpPr>
        <p:spPr>
          <a:xfrm flipV="1">
            <a:off x="2108488" y="151654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/>
          <p:cNvSpPr/>
          <p:nvPr/>
        </p:nvSpPr>
        <p:spPr>
          <a:xfrm flipV="1">
            <a:off x="4110296" y="19485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 flipV="1">
            <a:off x="1964472" y="239505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 flipV="1">
            <a:off x="3845064" y="1443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Down Arrow 1"/>
          <p:cNvSpPr/>
          <p:nvPr/>
        </p:nvSpPr>
        <p:spPr>
          <a:xfrm>
            <a:off x="6359886" y="2611082"/>
            <a:ext cx="216024" cy="360040"/>
          </a:xfrm>
          <a:prstGeom prst="down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&quot;No&quot; Symbol 2"/>
          <p:cNvSpPr/>
          <p:nvPr/>
        </p:nvSpPr>
        <p:spPr>
          <a:xfrm>
            <a:off x="6315650" y="2635116"/>
            <a:ext cx="295692" cy="295692"/>
          </a:xfrm>
          <a:prstGeom prst="noSmoking">
            <a:avLst/>
          </a:prstGeom>
          <a:solidFill>
            <a:srgbClr val="FF0000"/>
          </a:solidFill>
          <a:ln>
            <a:solidFill>
              <a:srgbClr val="C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2" name="Down Arrow 131"/>
          <p:cNvSpPr/>
          <p:nvPr/>
        </p:nvSpPr>
        <p:spPr>
          <a:xfrm>
            <a:off x="6359886" y="3284984"/>
            <a:ext cx="216024" cy="360040"/>
          </a:xfrm>
          <a:prstGeom prst="down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Down Arrow 148"/>
          <p:cNvSpPr/>
          <p:nvPr/>
        </p:nvSpPr>
        <p:spPr>
          <a:xfrm>
            <a:off x="6359886" y="3968386"/>
            <a:ext cx="216024" cy="360040"/>
          </a:xfrm>
          <a:prstGeom prst="down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Down Arrow 153"/>
          <p:cNvSpPr/>
          <p:nvPr/>
        </p:nvSpPr>
        <p:spPr>
          <a:xfrm>
            <a:off x="6359886" y="4617498"/>
            <a:ext cx="216024" cy="360040"/>
          </a:xfrm>
          <a:prstGeom prst="down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&quot;No&quot; Symbol 154"/>
          <p:cNvSpPr/>
          <p:nvPr/>
        </p:nvSpPr>
        <p:spPr>
          <a:xfrm>
            <a:off x="6323310" y="3299430"/>
            <a:ext cx="295692" cy="295692"/>
          </a:xfrm>
          <a:prstGeom prst="noSmoking">
            <a:avLst/>
          </a:prstGeom>
          <a:solidFill>
            <a:srgbClr val="FF0000"/>
          </a:solidFill>
          <a:ln>
            <a:solidFill>
              <a:srgbClr val="C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6" name="&quot;No&quot; Symbol 165"/>
          <p:cNvSpPr/>
          <p:nvPr/>
        </p:nvSpPr>
        <p:spPr>
          <a:xfrm>
            <a:off x="6320182" y="3991458"/>
            <a:ext cx="295692" cy="295692"/>
          </a:xfrm>
          <a:prstGeom prst="noSmoking">
            <a:avLst/>
          </a:prstGeom>
          <a:solidFill>
            <a:srgbClr val="FF0000"/>
          </a:solidFill>
          <a:ln>
            <a:solidFill>
              <a:srgbClr val="C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7" name="&quot;No&quot; Symbol 166"/>
          <p:cNvSpPr/>
          <p:nvPr/>
        </p:nvSpPr>
        <p:spPr>
          <a:xfrm>
            <a:off x="6327842" y="4655772"/>
            <a:ext cx="295692" cy="295692"/>
          </a:xfrm>
          <a:prstGeom prst="noSmoking">
            <a:avLst/>
          </a:prstGeom>
          <a:solidFill>
            <a:srgbClr val="FF0000"/>
          </a:solidFill>
          <a:ln>
            <a:solidFill>
              <a:srgbClr val="C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2364922" y="839710"/>
            <a:ext cx="44141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6">
                    <a:lumMod val="75000"/>
                  </a:schemeClr>
                </a:solidFill>
              </a:rPr>
              <a:t>Problem: Thread </a:t>
            </a:r>
            <a:r>
              <a:rPr lang="en-GB" sz="2800" dirty="0" err="1">
                <a:solidFill>
                  <a:schemeClr val="accent6">
                    <a:lumMod val="75000"/>
                  </a:schemeClr>
                </a:solidFill>
              </a:rPr>
              <a:t>Preemption</a:t>
            </a:r>
            <a:endParaRPr lang="en-GB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9" name="Rounded Rectangle 168"/>
          <p:cNvSpPr/>
          <p:nvPr/>
        </p:nvSpPr>
        <p:spPr>
          <a:xfrm>
            <a:off x="383222" y="1746986"/>
            <a:ext cx="3611890" cy="1134736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68288"/>
            <a:r>
              <a:rPr lang="en-GB" sz="2400" dirty="0"/>
              <a:t>Approach taken by (e.g.) </a:t>
            </a:r>
            <a:r>
              <a:rPr lang="en-GB" sz="2400" dirty="0" err="1"/>
              <a:t>OpenMP</a:t>
            </a:r>
            <a:r>
              <a:rPr lang="en-GB" sz="2400" dirty="0"/>
              <a:t> and Intel Parallel Building Blocks</a:t>
            </a:r>
          </a:p>
        </p:txBody>
      </p:sp>
      <p:sp>
        <p:nvSpPr>
          <p:cNvPr id="170" name="Rounded Rectangle 169"/>
          <p:cNvSpPr/>
          <p:nvPr/>
        </p:nvSpPr>
        <p:spPr>
          <a:xfrm>
            <a:off x="783548" y="2845714"/>
            <a:ext cx="3481100" cy="1210384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68288"/>
            <a:r>
              <a:rPr lang="en-GB" sz="2400" dirty="0"/>
              <a:t>They assume you own the machine and know your workload</a:t>
            </a:r>
          </a:p>
        </p:txBody>
      </p:sp>
    </p:spTree>
    <p:extLst>
      <p:ext uri="{BB962C8B-B14F-4D97-AF65-F5344CB8AC3E}">
        <p14:creationId xmlns:p14="http://schemas.microsoft.com/office/powerpoint/2010/main" val="83455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" grpId="0" animBg="1"/>
      <p:bldP spid="1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Amdahl’s law, f=70%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029641752"/>
              </p:ext>
            </p:extLst>
          </p:nvPr>
        </p:nvGraphicFramePr>
        <p:xfrm>
          <a:off x="457200" y="1268760"/>
          <a:ext cx="8229600" cy="481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ular Callout 4"/>
          <p:cNvSpPr/>
          <p:nvPr/>
        </p:nvSpPr>
        <p:spPr>
          <a:xfrm>
            <a:off x="1898374" y="2175948"/>
            <a:ext cx="1719469" cy="725556"/>
          </a:xfrm>
          <a:prstGeom prst="wedgeRectCallout">
            <a:avLst>
              <a:gd name="adj1" fmla="val 41017"/>
              <a:gd name="adj2" fmla="val -8407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Desired 4x speedup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3945834" y="3418340"/>
            <a:ext cx="2564296" cy="725556"/>
          </a:xfrm>
          <a:prstGeom prst="wedgeRectCallout">
            <a:avLst>
              <a:gd name="adj1" fmla="val -36200"/>
              <a:gd name="adj2" fmla="val -9092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Speedup achieved (perfect scaling on 70%)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4860032" y="2081450"/>
            <a:ext cx="3031435" cy="531744"/>
          </a:xfrm>
          <a:prstGeom prst="wedgeRectCallout">
            <a:avLst>
              <a:gd name="adj1" fmla="val 28623"/>
              <a:gd name="adj2" fmla="val 6852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Limit as c→∞ = 1/(1-f) = 3.33</a:t>
            </a:r>
          </a:p>
        </p:txBody>
      </p:sp>
    </p:spTree>
    <p:extLst>
      <p:ext uri="{BB962C8B-B14F-4D97-AF65-F5344CB8AC3E}">
        <p14:creationId xmlns:p14="http://schemas.microsoft.com/office/powerpoint/2010/main" val="890132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2520251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FF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80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367716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FF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80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019598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FF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80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780690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FF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80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6958413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80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FF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254336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80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FF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1" name="Rectangle 130"/>
          <p:cNvSpPr/>
          <p:nvPr/>
        </p:nvSpPr>
        <p:spPr>
          <a:xfrm>
            <a:off x="1957374" y="839710"/>
            <a:ext cx="52292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837777"/>
                </a:solidFill>
              </a:rPr>
              <a:t>Problem: Spawn / Sync Overhead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24672" y="2135646"/>
            <a:ext cx="5314604" cy="1134736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68288"/>
            <a:r>
              <a:rPr lang="en-GB" sz="2400" dirty="0"/>
              <a:t>Cilk-5: 218 cycles per task</a:t>
            </a:r>
          </a:p>
          <a:p>
            <a:pPr marL="268288"/>
            <a:endParaRPr lang="en-GB" sz="1200" dirty="0"/>
          </a:p>
          <a:p>
            <a:pPr marL="268288"/>
            <a:r>
              <a:rPr lang="en-GB" sz="2400" dirty="0"/>
              <a:t>Wool (old version):  97 cycles per task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356626" y="3749604"/>
            <a:ext cx="5272254" cy="1134736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68288"/>
            <a:r>
              <a:rPr lang="en-GB" sz="2400" dirty="0"/>
              <a:t>Density calculation task:</a:t>
            </a:r>
          </a:p>
          <a:p>
            <a:pPr marL="268288"/>
            <a:r>
              <a:rPr lang="en-GB" sz="2400" dirty="0"/>
              <a:t>~ 10 cycles per particle</a:t>
            </a:r>
          </a:p>
        </p:txBody>
      </p:sp>
    </p:spTree>
    <p:extLst>
      <p:ext uri="{BB962C8B-B14F-4D97-AF65-F5344CB8AC3E}">
        <p14:creationId xmlns:p14="http://schemas.microsoft.com/office/powerpoint/2010/main" val="332420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2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80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FF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1" name="Rectangle 130"/>
          <p:cNvSpPr/>
          <p:nvPr/>
        </p:nvSpPr>
        <p:spPr>
          <a:xfrm>
            <a:off x="2740762" y="839710"/>
            <a:ext cx="3662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837777"/>
                </a:solidFill>
              </a:rPr>
              <a:t>Problem: Cache Locality</a:t>
            </a:r>
          </a:p>
        </p:txBody>
      </p:sp>
    </p:spTree>
    <p:extLst>
      <p:ext uri="{BB962C8B-B14F-4D97-AF65-F5344CB8AC3E}">
        <p14:creationId xmlns:p14="http://schemas.microsoft.com/office/powerpoint/2010/main" val="37999965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80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60000"/>
              </a:srgb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FF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1" name="Rectangle 130"/>
          <p:cNvSpPr/>
          <p:nvPr/>
        </p:nvSpPr>
        <p:spPr>
          <a:xfrm>
            <a:off x="2740762" y="839710"/>
            <a:ext cx="3662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837777"/>
                </a:solidFill>
              </a:rPr>
              <a:t>Problem: Cache Locality</a:t>
            </a:r>
          </a:p>
        </p:txBody>
      </p:sp>
    </p:spTree>
    <p:extLst>
      <p:ext uri="{BB962C8B-B14F-4D97-AF65-F5344CB8AC3E}">
        <p14:creationId xmlns:p14="http://schemas.microsoft.com/office/powerpoint/2010/main" val="4827109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63000"/>
              </a:srgb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80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60000"/>
              </a:srgb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FF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1" name="Rectangle 130"/>
          <p:cNvSpPr/>
          <p:nvPr/>
        </p:nvSpPr>
        <p:spPr>
          <a:xfrm>
            <a:off x="2740762" y="839710"/>
            <a:ext cx="3662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837777"/>
                </a:solidFill>
              </a:rPr>
              <a:t>Problem: Cache Locality</a:t>
            </a:r>
          </a:p>
        </p:txBody>
      </p:sp>
    </p:spTree>
    <p:extLst>
      <p:ext uri="{BB962C8B-B14F-4D97-AF65-F5344CB8AC3E}">
        <p14:creationId xmlns:p14="http://schemas.microsoft.com/office/powerpoint/2010/main" val="1562138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Amdahl’s law, f=10%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927182245"/>
              </p:ext>
            </p:extLst>
          </p:nvPr>
        </p:nvGraphicFramePr>
        <p:xfrm>
          <a:off x="467544" y="1268760"/>
          <a:ext cx="8229600" cy="481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ular Callout 4"/>
          <p:cNvSpPr/>
          <p:nvPr/>
        </p:nvSpPr>
        <p:spPr>
          <a:xfrm>
            <a:off x="3205369" y="2425339"/>
            <a:ext cx="2032553" cy="725556"/>
          </a:xfrm>
          <a:prstGeom prst="wedgeRectCallout">
            <a:avLst>
              <a:gd name="adj1" fmla="val -31815"/>
              <a:gd name="adj2" fmla="val -8681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Speedup achieved with perfect scaling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5789542" y="2062561"/>
            <a:ext cx="2032553" cy="725556"/>
          </a:xfrm>
          <a:prstGeom prst="wedgeRectCallout">
            <a:avLst>
              <a:gd name="adj1" fmla="val -39150"/>
              <a:gd name="adj2" fmla="val -11832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Amdahl’s law limit, just 1.11x</a:t>
            </a:r>
          </a:p>
        </p:txBody>
      </p:sp>
    </p:spTree>
    <p:extLst>
      <p:ext uri="{BB962C8B-B14F-4D97-AF65-F5344CB8AC3E}">
        <p14:creationId xmlns:p14="http://schemas.microsoft.com/office/powerpoint/2010/main" val="5861438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63000"/>
              </a:srgb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80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60000"/>
              </a:srgb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77000"/>
              </a:srgb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FF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1" name="Rectangle 130"/>
          <p:cNvSpPr/>
          <p:nvPr/>
        </p:nvSpPr>
        <p:spPr>
          <a:xfrm>
            <a:off x="2740762" y="839710"/>
            <a:ext cx="3662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837777"/>
                </a:solidFill>
              </a:rPr>
              <a:t>Problem: Cache Locality</a:t>
            </a:r>
          </a:p>
        </p:txBody>
      </p:sp>
    </p:spTree>
    <p:extLst>
      <p:ext uri="{BB962C8B-B14F-4D97-AF65-F5344CB8AC3E}">
        <p14:creationId xmlns:p14="http://schemas.microsoft.com/office/powerpoint/2010/main" val="167537393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49000"/>
              </a:srgb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49000"/>
              </a:srgb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49000"/>
              </a:srgb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49000"/>
              </a:srgb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49000"/>
              </a:srgb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49000"/>
              </a:srgb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49000"/>
              </a:srgb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>
                <a:alpha val="49000"/>
              </a:srgb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1" name="Rectangle 130"/>
          <p:cNvSpPr/>
          <p:nvPr/>
        </p:nvSpPr>
        <p:spPr>
          <a:xfrm>
            <a:off x="2740762" y="839710"/>
            <a:ext cx="3662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837777"/>
                </a:solidFill>
              </a:rPr>
              <a:t>Problem: Cache Locality</a:t>
            </a:r>
          </a:p>
        </p:txBody>
      </p:sp>
    </p:spTree>
    <p:extLst>
      <p:ext uri="{BB962C8B-B14F-4D97-AF65-F5344CB8AC3E}">
        <p14:creationId xmlns:p14="http://schemas.microsoft.com/office/powerpoint/2010/main" val="32124200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Partitioning (Work-Stealing)</a:t>
            </a:r>
          </a:p>
        </p:txBody>
      </p:sp>
      <p:sp>
        <p:nvSpPr>
          <p:cNvPr id="164" name="Content Placeholder 163"/>
          <p:cNvSpPr>
            <a:spLocks noGrp="1"/>
          </p:cNvSpPr>
          <p:nvPr>
            <p:ph idx="1"/>
          </p:nvPr>
        </p:nvSpPr>
        <p:spPr>
          <a:xfrm>
            <a:off x="4525760" y="1449320"/>
            <a:ext cx="4487496" cy="4860000"/>
          </a:xfrm>
        </p:spPr>
        <p:txBody>
          <a:bodyPr/>
          <a:lstStyle/>
          <a:p>
            <a:r>
              <a:rPr lang="en-GB" dirty="0"/>
              <a:t>for each frame</a:t>
            </a:r>
          </a:p>
          <a:p>
            <a:pPr marL="0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move particles to correct cell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cell density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 forces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calculate particles position</a:t>
            </a:r>
          </a:p>
          <a:p>
            <a:pPr marL="271462" lvl="1" indent="0">
              <a:buNone/>
            </a:pPr>
            <a:endParaRPr lang="en-GB" sz="1200" dirty="0"/>
          </a:p>
          <a:p>
            <a:pPr marL="444500" lvl="1" indent="-173038"/>
            <a:r>
              <a:rPr lang="en-GB" sz="2400" dirty="0"/>
              <a:t>render frame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251520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80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no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FF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1" name="Rectangle 130"/>
          <p:cNvSpPr/>
          <p:nvPr/>
        </p:nvSpPr>
        <p:spPr>
          <a:xfrm>
            <a:off x="2238284" y="839710"/>
            <a:ext cx="4667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837777"/>
                </a:solidFill>
              </a:rPr>
              <a:t>Problem: Data Synchronization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4764784" y="2260702"/>
            <a:ext cx="3960440" cy="397456"/>
          </a:xfrm>
          <a:prstGeom prst="rect">
            <a:avLst/>
          </a:prstGeom>
          <a:noFill/>
          <a:ln w="57150">
            <a:solidFill>
              <a:schemeClr val="accent6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ight Arrow 2"/>
          <p:cNvSpPr/>
          <p:nvPr/>
        </p:nvSpPr>
        <p:spPr>
          <a:xfrm>
            <a:off x="2676552" y="2183838"/>
            <a:ext cx="517064" cy="14722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 descr="C:\Users\rmcilroy\AppData\Local\Microsoft\Windows\Temporary Internet Files\Content.IE5\3838FMMC\MC900085368[1].wmf"/>
          <p:cNvPicPr>
            <a:picLocks noChangeAspect="1" noChangeArrowheads="1"/>
          </p:cNvPicPr>
          <p:nvPr/>
        </p:nvPicPr>
        <p:blipFill>
          <a:blip r:embed="rId3" cstate="print">
            <a:lum bright="30000"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520" y="1577442"/>
            <a:ext cx="464751" cy="613194"/>
          </a:xfrm>
          <a:prstGeom prst="rect">
            <a:avLst/>
          </a:prstGeom>
          <a:noFill/>
          <a:effectLst>
            <a:outerShdw blurRad="38100" dist="38100" dir="2700000" algn="tl" rotWithShape="0">
              <a:prstClr val="black">
                <a:alpha val="56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60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Space-Time Continuum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299" y="3295944"/>
            <a:ext cx="8229600" cy="2725344"/>
          </a:xfrm>
        </p:spPr>
        <p:txBody>
          <a:bodyPr/>
          <a:lstStyle/>
          <a:p>
            <a:r>
              <a:rPr lang="en-GB" sz="2800" dirty="0"/>
              <a:t>Controlled partitioning programming model</a:t>
            </a:r>
          </a:p>
          <a:p>
            <a:pPr lvl="1"/>
            <a:r>
              <a:rPr lang="en-GB" sz="2400" dirty="0"/>
              <a:t>Flexible enough to enable movement on this spectrum</a:t>
            </a:r>
          </a:p>
          <a:p>
            <a:pPr lvl="1"/>
            <a:r>
              <a:rPr lang="en-GB" sz="2400" dirty="0"/>
              <a:t>Runtime system controls re-partitioning</a:t>
            </a:r>
          </a:p>
          <a:p>
            <a:pPr lvl="1"/>
            <a:r>
              <a:rPr lang="en-GB" sz="2400" dirty="0"/>
              <a:t>Application controls how</a:t>
            </a:r>
          </a:p>
          <a:p>
            <a:pPr lvl="2"/>
            <a:r>
              <a:rPr lang="en-GB" sz="2200" dirty="0"/>
              <a:t>Parameterise how data is partitioned</a:t>
            </a:r>
          </a:p>
          <a:p>
            <a:pPr lvl="2"/>
            <a:r>
              <a:rPr lang="en-GB" sz="2200" dirty="0"/>
              <a:t>Decide whether data-synchronisation is necessary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1923732" y="1916832"/>
            <a:ext cx="5400600" cy="50405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23528" y="1772816"/>
            <a:ext cx="16383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Dynamic</a:t>
            </a:r>
          </a:p>
          <a:p>
            <a:pPr algn="ctr"/>
            <a:r>
              <a:rPr lang="en-GB" sz="2400" dirty="0"/>
              <a:t>Partitioning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08308" y="1805915"/>
            <a:ext cx="2000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Static Partitioning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471494" y="1695356"/>
            <a:ext cx="0" cy="360040"/>
          </a:xfrm>
          <a:prstGeom prst="straightConnector1">
            <a:avLst/>
          </a:pr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895430" y="1340768"/>
            <a:ext cx="1263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Workload 1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103342" y="1702692"/>
            <a:ext cx="0" cy="360040"/>
          </a:xfrm>
          <a:prstGeom prst="straightConnector1">
            <a:avLst/>
          </a:pr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27278" y="1348104"/>
            <a:ext cx="1263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Workload 2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6039446" y="2269536"/>
            <a:ext cx="0" cy="36004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463382" y="2620284"/>
            <a:ext cx="1263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Workload 1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550341" y="2276872"/>
            <a:ext cx="0" cy="36004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74277" y="2627620"/>
            <a:ext cx="1263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Workload 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45621" y="2780928"/>
            <a:ext cx="1563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64 Core Server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80399" y="980728"/>
            <a:ext cx="1506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4 Core Laptop</a:t>
            </a:r>
          </a:p>
        </p:txBody>
      </p:sp>
    </p:spTree>
    <p:extLst>
      <p:ext uri="{BB962C8B-B14F-4D97-AF65-F5344CB8AC3E}">
        <p14:creationId xmlns:p14="http://schemas.microsoft.com/office/powerpoint/2010/main" val="133979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15" grpId="0"/>
      <p:bldP spid="17" grpId="0"/>
      <p:bldP spid="19" grpId="0"/>
      <p:bldP spid="20" grpId="0"/>
      <p:bldP spid="21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Controlled Partitioning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562792" y="1367734"/>
            <a:ext cx="4153842" cy="4171594"/>
            <a:chOff x="2490624" y="1043960"/>
            <a:chExt cx="4153842" cy="4171594"/>
          </a:xfrm>
        </p:grpSpPr>
        <p:sp>
          <p:nvSpPr>
            <p:cNvPr id="102" name="Cube 101"/>
            <p:cNvSpPr/>
            <p:nvPr/>
          </p:nvSpPr>
          <p:spPr>
            <a:xfrm>
              <a:off x="2937912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3832488" y="3728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/>
            <p:cNvSpPr/>
            <p:nvPr/>
          </p:nvSpPr>
          <p:spPr>
            <a:xfrm>
              <a:off x="4707632" y="373462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2789312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3683888" y="387985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4559032" y="388632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/>
            <p:cNvSpPr/>
            <p:nvPr/>
          </p:nvSpPr>
          <p:spPr>
            <a:xfrm>
              <a:off x="2636912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3531488" y="40280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/>
            <p:cNvSpPr/>
            <p:nvPr/>
          </p:nvSpPr>
          <p:spPr>
            <a:xfrm>
              <a:off x="4406632" y="403452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2490624" y="418539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3369960" y="41701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4245104" y="416138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2820616" y="47069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84260" y="457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7328" y="48542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4773216" y="453548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4917232" y="4967536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 flipV="1">
              <a:off x="4059560" y="41034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 flipV="1">
              <a:off x="3267472" y="39594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/>
            <p:cNvSpPr/>
            <p:nvPr/>
          </p:nvSpPr>
          <p:spPr>
            <a:xfrm flipV="1">
              <a:off x="3051448" y="44634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/>
            <p:cNvSpPr/>
            <p:nvPr/>
          </p:nvSpPr>
          <p:spPr>
            <a:xfrm flipV="1">
              <a:off x="2907432" y="423304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/>
            <p:cNvSpPr/>
            <p:nvPr/>
          </p:nvSpPr>
          <p:spPr>
            <a:xfrm flipV="1">
              <a:off x="5494236" y="4377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/>
            <p:cNvSpPr/>
            <p:nvPr/>
          </p:nvSpPr>
          <p:spPr>
            <a:xfrm flipV="1">
              <a:off x="4909240" y="40890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2937912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3832488" y="28681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4707632" y="287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/>
            <p:cNvSpPr/>
            <p:nvPr/>
          </p:nvSpPr>
          <p:spPr>
            <a:xfrm>
              <a:off x="2944416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3838992" y="1951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/>
            <p:cNvSpPr/>
            <p:nvPr/>
          </p:nvSpPr>
          <p:spPr>
            <a:xfrm>
              <a:off x="4714136" y="1958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2937912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3832488" y="1052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/>
            <p:cNvSpPr/>
            <p:nvPr/>
          </p:nvSpPr>
          <p:spPr>
            <a:xfrm>
              <a:off x="4707632" y="10439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2789312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3683888" y="29917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4559032" y="29981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2636912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3531488" y="31399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4406632" y="31463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2490624" y="329724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3369960" y="3282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4245104" y="328847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2789312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3683888" y="21043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/>
            <p:cNvSpPr/>
            <p:nvPr/>
          </p:nvSpPr>
          <p:spPr>
            <a:xfrm>
              <a:off x="4559032" y="21108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/>
            <p:cNvSpPr/>
            <p:nvPr/>
          </p:nvSpPr>
          <p:spPr>
            <a:xfrm>
              <a:off x="2636912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/>
            <p:cNvSpPr/>
            <p:nvPr/>
          </p:nvSpPr>
          <p:spPr>
            <a:xfrm>
              <a:off x="3531488" y="225254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/>
            <p:cNvSpPr/>
            <p:nvPr/>
          </p:nvSpPr>
          <p:spPr>
            <a:xfrm>
              <a:off x="4406632" y="225900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/>
            <p:cNvSpPr/>
            <p:nvPr/>
          </p:nvSpPr>
          <p:spPr>
            <a:xfrm>
              <a:off x="2490624" y="240988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3369960" y="2394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4245104" y="2401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2789312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3683888" y="120443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/>
            <p:cNvSpPr/>
            <p:nvPr/>
          </p:nvSpPr>
          <p:spPr>
            <a:xfrm>
              <a:off x="4559032" y="12108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2636912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3531488" y="135264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4406632" y="135910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2490624" y="150997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3369960" y="149473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4245104" y="15012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820616" y="20315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2973016" y="21839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964632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973016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621088" y="37258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4413176" y="3804280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981128" y="35162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773488" y="30121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485184" y="279616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37112" y="193207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773216" y="186006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917232" y="229211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4117152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4981248" y="37322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4909240" y="279616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3915544" y="2709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2979440" y="378986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3123456" y="35882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4059560" y="14280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3267472" y="12840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3051448" y="178805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2907432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5197272" y="19320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4995664" y="155761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5594826" y="373301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5446226" y="388471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5293826" y="403292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5132298" y="417501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5162364" y="458034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795432" y="485909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 flipV="1">
              <a:off x="5837664" y="410829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 flipV="1">
              <a:off x="5045576" y="396428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 flipV="1">
              <a:off x="6291808" y="43659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5594826" y="285117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/>
            <p:cNvSpPr/>
            <p:nvPr/>
          </p:nvSpPr>
          <p:spPr>
            <a:xfrm>
              <a:off x="5601330" y="195640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Cube 137"/>
            <p:cNvSpPr/>
            <p:nvPr/>
          </p:nvSpPr>
          <p:spPr>
            <a:xfrm>
              <a:off x="5594826" y="104523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5446226" y="299656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5293826" y="314476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5132298" y="328686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Cube 141"/>
            <p:cNvSpPr/>
            <p:nvPr/>
          </p:nvSpPr>
          <p:spPr>
            <a:xfrm>
              <a:off x="5446226" y="21091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5293826" y="225740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5132298" y="2399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Cube 144"/>
            <p:cNvSpPr/>
            <p:nvPr/>
          </p:nvSpPr>
          <p:spPr>
            <a:xfrm>
              <a:off x="5446226" y="120928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5293826" y="135749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5132298" y="149959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31000"/>
              </a:schemeClr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5399192" y="37307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5759232" y="3521104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51592" y="301704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/>
            <p:cNvSpPr/>
            <p:nvPr/>
          </p:nvSpPr>
          <p:spPr>
            <a:xfrm>
              <a:off x="5859760" y="2652152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/>
            <p:cNvSpPr/>
            <p:nvPr/>
          </p:nvSpPr>
          <p:spPr>
            <a:xfrm>
              <a:off x="5615216" y="1936928"/>
              <a:ext cx="150440" cy="1504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 flipV="1">
              <a:off x="5895256" y="37371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 flipV="1">
              <a:off x="6363816" y="351624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 flipV="1">
              <a:off x="6219800" y="256572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/>
            <p:cNvSpPr/>
            <p:nvPr/>
          </p:nvSpPr>
          <p:spPr>
            <a:xfrm flipV="1">
              <a:off x="5693648" y="2714600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/>
            <p:cNvSpPr/>
            <p:nvPr/>
          </p:nvSpPr>
          <p:spPr>
            <a:xfrm flipV="1">
              <a:off x="5837664" y="1432872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/>
            <p:cNvSpPr/>
            <p:nvPr/>
          </p:nvSpPr>
          <p:spPr>
            <a:xfrm flipV="1">
              <a:off x="4419600" y="1197576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6421408" y="162962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4275584" y="2076088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/>
            <p:cNvSpPr/>
            <p:nvPr/>
          </p:nvSpPr>
          <p:spPr>
            <a:xfrm flipV="1">
              <a:off x="6156176" y="1124744"/>
              <a:ext cx="86424" cy="8642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11319092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850554" y="3187146"/>
            <a:ext cx="2086312" cy="2054816"/>
            <a:chOff x="850554" y="3187146"/>
            <a:chExt cx="2086312" cy="2054816"/>
          </a:xfrm>
        </p:grpSpPr>
        <p:sp>
          <p:nvSpPr>
            <p:cNvPr id="102" name="Cube 101"/>
            <p:cNvSpPr/>
            <p:nvPr/>
          </p:nvSpPr>
          <p:spPr>
            <a:xfrm>
              <a:off x="999154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1893730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850554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1745130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999154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1893730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850554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1745130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51866" y="3458882"/>
            <a:ext cx="2084000" cy="2075642"/>
            <a:chOff x="551866" y="3458882"/>
            <a:chExt cx="2084000" cy="2075642"/>
          </a:xfrm>
        </p:grpSpPr>
        <p:sp>
          <p:nvSpPr>
            <p:cNvPr id="108" name="Cube 107"/>
            <p:cNvSpPr/>
            <p:nvPr/>
          </p:nvSpPr>
          <p:spPr>
            <a:xfrm>
              <a:off x="698154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1592730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551866" y="450436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1431202" y="4489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698154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1592730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551866" y="361621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1431202" y="3600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850554" y="1371706"/>
            <a:ext cx="2092816" cy="2094736"/>
            <a:chOff x="850554" y="1371706"/>
            <a:chExt cx="2092816" cy="2094736"/>
          </a:xfrm>
        </p:grpSpPr>
        <p:sp>
          <p:nvSpPr>
            <p:cNvPr id="96" name="Cube 95"/>
            <p:cNvSpPr/>
            <p:nvPr/>
          </p:nvSpPr>
          <p:spPr>
            <a:xfrm>
              <a:off x="1005658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1900234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999154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1893730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850554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1745130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850554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1745130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Cube 53"/>
          <p:cNvSpPr/>
          <p:nvPr/>
        </p:nvSpPr>
        <p:spPr>
          <a:xfrm>
            <a:off x="698154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/>
          <p:cNvSpPr/>
          <p:nvPr/>
        </p:nvSpPr>
        <p:spPr>
          <a:xfrm>
            <a:off x="1592730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551866" y="1671610"/>
            <a:ext cx="2084000" cy="2100376"/>
            <a:chOff x="551866" y="1671610"/>
            <a:chExt cx="2084000" cy="2100376"/>
          </a:xfrm>
        </p:grpSpPr>
        <p:sp>
          <p:nvSpPr>
            <p:cNvPr id="57" name="Cube 56"/>
            <p:cNvSpPr/>
            <p:nvPr/>
          </p:nvSpPr>
          <p:spPr>
            <a:xfrm>
              <a:off x="551866" y="272885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1431202" y="271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698154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1592730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551866" y="18289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1431202" y="1813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Controlled Partitioning</a:t>
            </a:r>
          </a:p>
        </p:txBody>
      </p:sp>
      <p:sp>
        <p:nvSpPr>
          <p:cNvPr id="114" name="Oval 113"/>
          <p:cNvSpPr/>
          <p:nvPr/>
        </p:nvSpPr>
        <p:spPr>
          <a:xfrm>
            <a:off x="881858" y="50259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/>
          <p:cNvSpPr/>
          <p:nvPr/>
        </p:nvSpPr>
        <p:spPr>
          <a:xfrm>
            <a:off x="1445502" y="489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 flipV="1">
            <a:off x="1328714" y="42783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 flipV="1">
            <a:off x="1112690" y="47824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 flipV="1">
            <a:off x="968674" y="45520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881858" y="23505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1034258" y="25029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1025874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1034258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1682330" y="40448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 flipV="1">
            <a:off x="1040682" y="410883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 flipV="1">
            <a:off x="1184698" y="39072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 flipV="1">
            <a:off x="1328714" y="16029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 flipV="1">
            <a:off x="1112690" y="2107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 flipV="1">
            <a:off x="968674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2620274" y="3170148"/>
            <a:ext cx="2078930" cy="2078278"/>
            <a:chOff x="2620274" y="3170148"/>
            <a:chExt cx="2078930" cy="2078278"/>
          </a:xfrm>
        </p:grpSpPr>
        <p:sp>
          <p:nvSpPr>
            <p:cNvPr id="104" name="Cube 103"/>
            <p:cNvSpPr/>
            <p:nvPr/>
          </p:nvSpPr>
          <p:spPr>
            <a:xfrm>
              <a:off x="2768874" y="405359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2620274" y="420529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2768874" y="319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2620274" y="33171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3656068" y="405198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3507468" y="42036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3656068" y="317014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3507468" y="33155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306346" y="3463738"/>
            <a:ext cx="2091858" cy="2063530"/>
            <a:chOff x="2306346" y="3463738"/>
            <a:chExt cx="2091858" cy="2063530"/>
          </a:xfrm>
        </p:grpSpPr>
        <p:sp>
          <p:nvSpPr>
            <p:cNvPr id="110" name="Cube 109"/>
            <p:cNvSpPr/>
            <p:nvPr/>
          </p:nvSpPr>
          <p:spPr>
            <a:xfrm>
              <a:off x="2467874" y="435349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3355068" y="435189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2306346" y="448035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2467874" y="34653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2306346" y="360744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3193540" y="449398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3355068" y="34637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3193540" y="36058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20274" y="1362930"/>
            <a:ext cx="2085434" cy="2109976"/>
            <a:chOff x="2620274" y="1362930"/>
            <a:chExt cx="2085434" cy="2109976"/>
          </a:xfrm>
        </p:grpSpPr>
        <p:sp>
          <p:nvSpPr>
            <p:cNvPr id="98" name="Cube 97"/>
            <p:cNvSpPr/>
            <p:nvPr/>
          </p:nvSpPr>
          <p:spPr>
            <a:xfrm>
              <a:off x="2775378" y="2276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7" name="Cube 136"/>
            <p:cNvSpPr/>
            <p:nvPr/>
          </p:nvSpPr>
          <p:spPr>
            <a:xfrm>
              <a:off x="3662572" y="2275370"/>
              <a:ext cx="1043136" cy="1045002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95" name="Cube 94"/>
            <p:cNvSpPr/>
            <p:nvPr/>
          </p:nvSpPr>
          <p:spPr>
            <a:xfrm>
              <a:off x="2768874" y="13629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3" name="Cube 52"/>
            <p:cNvSpPr/>
            <p:nvPr/>
          </p:nvSpPr>
          <p:spPr>
            <a:xfrm>
              <a:off x="2620274" y="24297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0" name="Cube 49"/>
            <p:cNvSpPr/>
            <p:nvPr/>
          </p:nvSpPr>
          <p:spPr>
            <a:xfrm>
              <a:off x="2620274" y="15298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8" name="Cube 137"/>
            <p:cNvSpPr/>
            <p:nvPr/>
          </p:nvSpPr>
          <p:spPr>
            <a:xfrm>
              <a:off x="3656068" y="1364208"/>
              <a:ext cx="1044934" cy="1055490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2" name="Cube 141"/>
            <p:cNvSpPr/>
            <p:nvPr/>
          </p:nvSpPr>
          <p:spPr>
            <a:xfrm>
              <a:off x="3507468" y="242816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5" name="Cube 144"/>
            <p:cNvSpPr/>
            <p:nvPr/>
          </p:nvSpPr>
          <p:spPr>
            <a:xfrm>
              <a:off x="3507468" y="152825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7030A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306346" y="1676466"/>
            <a:ext cx="2091858" cy="2086744"/>
            <a:chOff x="2306346" y="1676466"/>
            <a:chExt cx="2091858" cy="2086744"/>
          </a:xfrm>
        </p:grpSpPr>
        <p:sp>
          <p:nvSpPr>
            <p:cNvPr id="56" name="Cube 55"/>
            <p:cNvSpPr/>
            <p:nvPr/>
          </p:nvSpPr>
          <p:spPr>
            <a:xfrm>
              <a:off x="2467874" y="2577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3355068" y="25763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2306346" y="2720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2467874" y="1678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2306346" y="18201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3193540" y="2718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3355068" y="1676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3193540" y="181856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Oval 115"/>
          <p:cNvSpPr/>
          <p:nvPr/>
        </p:nvSpPr>
        <p:spPr>
          <a:xfrm>
            <a:off x="2078570" y="51732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/>
          <p:cNvSpPr/>
          <p:nvPr/>
        </p:nvSpPr>
        <p:spPr>
          <a:xfrm>
            <a:off x="2834458" y="485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/>
          <p:cNvSpPr/>
          <p:nvPr/>
        </p:nvSpPr>
        <p:spPr>
          <a:xfrm>
            <a:off x="2978474" y="52865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/>
          <p:cNvSpPr/>
          <p:nvPr/>
        </p:nvSpPr>
        <p:spPr>
          <a:xfrm flipV="1">
            <a:off x="2120802" y="44224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 flipV="1">
            <a:off x="3555478" y="4696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 flipV="1">
            <a:off x="2970482" y="44079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2474418" y="4123250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2042370" y="38352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1834730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2546426" y="31151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1898354" y="225104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2834458" y="217903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2978474" y="261108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 flipV="1">
            <a:off x="2178394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 flipV="1">
            <a:off x="3042490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 flipV="1">
            <a:off x="2970482" y="311513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 flipV="1">
            <a:off x="1976786" y="3028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 flipV="1">
            <a:off x="2120802" y="17469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 flipV="1">
            <a:off x="3258514" y="22510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 flipV="1">
            <a:off x="3056906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/>
          <p:cNvSpPr/>
          <p:nvPr/>
        </p:nvSpPr>
        <p:spPr>
          <a:xfrm>
            <a:off x="3223606" y="48993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/>
          <p:cNvSpPr/>
          <p:nvPr/>
        </p:nvSpPr>
        <p:spPr>
          <a:xfrm>
            <a:off x="3856674" y="51780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/>
          <p:cNvSpPr/>
          <p:nvPr/>
        </p:nvSpPr>
        <p:spPr>
          <a:xfrm flipV="1">
            <a:off x="3898906" y="442726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/>
          <p:cNvSpPr/>
          <p:nvPr/>
        </p:nvSpPr>
        <p:spPr>
          <a:xfrm flipV="1">
            <a:off x="3106818" y="42832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/>
          <p:cNvSpPr/>
          <p:nvPr/>
        </p:nvSpPr>
        <p:spPr>
          <a:xfrm flipV="1">
            <a:off x="4353050" y="46848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/>
          <p:cNvSpPr/>
          <p:nvPr/>
        </p:nvSpPr>
        <p:spPr>
          <a:xfrm>
            <a:off x="3460434" y="40496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/>
          <p:cNvSpPr/>
          <p:nvPr/>
        </p:nvSpPr>
        <p:spPr>
          <a:xfrm>
            <a:off x="3820474" y="38400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/>
          <p:cNvSpPr/>
          <p:nvPr/>
        </p:nvSpPr>
        <p:spPr>
          <a:xfrm>
            <a:off x="3612834" y="33360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/>
          <p:cNvSpPr/>
          <p:nvPr/>
        </p:nvSpPr>
        <p:spPr>
          <a:xfrm>
            <a:off x="3921002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/>
          <p:cNvSpPr/>
          <p:nvPr/>
        </p:nvSpPr>
        <p:spPr>
          <a:xfrm>
            <a:off x="3676458" y="225589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/>
          <p:cNvSpPr/>
          <p:nvPr/>
        </p:nvSpPr>
        <p:spPr>
          <a:xfrm flipV="1">
            <a:off x="3956498" y="40560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 flipV="1">
            <a:off x="4425058" y="383521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 flipV="1">
            <a:off x="4281042" y="28846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 flipV="1">
            <a:off x="3754890" y="30335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/>
          <p:cNvSpPr/>
          <p:nvPr/>
        </p:nvSpPr>
        <p:spPr>
          <a:xfrm flipV="1">
            <a:off x="3898906" y="17518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/>
          <p:cNvSpPr/>
          <p:nvPr/>
        </p:nvSpPr>
        <p:spPr>
          <a:xfrm flipV="1">
            <a:off x="2480842" y="151654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/>
          <p:cNvSpPr/>
          <p:nvPr/>
        </p:nvSpPr>
        <p:spPr>
          <a:xfrm flipV="1">
            <a:off x="4482650" y="19485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 flipV="1">
            <a:off x="2336826" y="239505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 flipV="1">
            <a:off x="4217418" y="1443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47107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850554" y="3187146"/>
            <a:ext cx="2086312" cy="2054816"/>
            <a:chOff x="850554" y="3187146"/>
            <a:chExt cx="2086312" cy="2054816"/>
          </a:xfrm>
        </p:grpSpPr>
        <p:sp>
          <p:nvSpPr>
            <p:cNvPr id="102" name="Cube 101"/>
            <p:cNvSpPr/>
            <p:nvPr/>
          </p:nvSpPr>
          <p:spPr>
            <a:xfrm>
              <a:off x="999154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1893730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850554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1745130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999154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1893730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850554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1745130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51866" y="3458882"/>
            <a:ext cx="2084000" cy="2075642"/>
            <a:chOff x="551866" y="3458882"/>
            <a:chExt cx="2084000" cy="2075642"/>
          </a:xfrm>
        </p:grpSpPr>
        <p:sp>
          <p:nvSpPr>
            <p:cNvPr id="108" name="Cube 107"/>
            <p:cNvSpPr/>
            <p:nvPr/>
          </p:nvSpPr>
          <p:spPr>
            <a:xfrm>
              <a:off x="698154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1592730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551866" y="450436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1431202" y="4489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698154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1592730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551866" y="361621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1431202" y="3600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850554" y="1371706"/>
            <a:ext cx="2092816" cy="2094736"/>
            <a:chOff x="850554" y="1371706"/>
            <a:chExt cx="2092816" cy="2094736"/>
          </a:xfrm>
        </p:grpSpPr>
        <p:sp>
          <p:nvSpPr>
            <p:cNvPr id="96" name="Cube 95"/>
            <p:cNvSpPr/>
            <p:nvPr/>
          </p:nvSpPr>
          <p:spPr>
            <a:xfrm>
              <a:off x="1005658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1900234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999154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1893730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850554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1745130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850554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1745130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Cube 53"/>
          <p:cNvSpPr/>
          <p:nvPr/>
        </p:nvSpPr>
        <p:spPr>
          <a:xfrm>
            <a:off x="698154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/>
          <p:cNvSpPr/>
          <p:nvPr/>
        </p:nvSpPr>
        <p:spPr>
          <a:xfrm>
            <a:off x="1592730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551866" y="1671610"/>
            <a:ext cx="2084000" cy="2100376"/>
            <a:chOff x="551866" y="1671610"/>
            <a:chExt cx="2084000" cy="2100376"/>
          </a:xfrm>
        </p:grpSpPr>
        <p:sp>
          <p:nvSpPr>
            <p:cNvPr id="57" name="Cube 56"/>
            <p:cNvSpPr/>
            <p:nvPr/>
          </p:nvSpPr>
          <p:spPr>
            <a:xfrm>
              <a:off x="551866" y="272885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1431202" y="271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698154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1592730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551866" y="18289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1431202" y="1813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Controlled Partitioning</a:t>
            </a:r>
          </a:p>
        </p:txBody>
      </p:sp>
      <p:sp>
        <p:nvSpPr>
          <p:cNvPr id="114" name="Oval 113"/>
          <p:cNvSpPr/>
          <p:nvPr/>
        </p:nvSpPr>
        <p:spPr>
          <a:xfrm>
            <a:off x="881858" y="50259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/>
          <p:cNvSpPr/>
          <p:nvPr/>
        </p:nvSpPr>
        <p:spPr>
          <a:xfrm>
            <a:off x="1445502" y="489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 flipV="1">
            <a:off x="1328714" y="42783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 flipV="1">
            <a:off x="1112690" y="47824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 flipV="1">
            <a:off x="968674" y="45520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881858" y="23505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1034258" y="25029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1025874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1034258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1682330" y="40448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 flipV="1">
            <a:off x="1040682" y="410883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 flipV="1">
            <a:off x="1184698" y="39072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 flipV="1">
            <a:off x="1328714" y="16029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 flipV="1">
            <a:off x="1112690" y="2107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 flipV="1">
            <a:off x="968674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2620274" y="3170148"/>
            <a:ext cx="2078930" cy="2078278"/>
            <a:chOff x="2620274" y="3170148"/>
            <a:chExt cx="2078930" cy="2078278"/>
          </a:xfrm>
        </p:grpSpPr>
        <p:sp>
          <p:nvSpPr>
            <p:cNvPr id="104" name="Cube 103"/>
            <p:cNvSpPr/>
            <p:nvPr/>
          </p:nvSpPr>
          <p:spPr>
            <a:xfrm>
              <a:off x="2768874" y="405359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2620274" y="420529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2768874" y="319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2620274" y="33171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3656068" y="405198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3507468" y="42036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3656068" y="317014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3507468" y="33155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306346" y="3463738"/>
            <a:ext cx="2091858" cy="2063530"/>
            <a:chOff x="2306346" y="3463738"/>
            <a:chExt cx="2091858" cy="2063530"/>
          </a:xfrm>
        </p:grpSpPr>
        <p:sp>
          <p:nvSpPr>
            <p:cNvPr id="110" name="Cube 109"/>
            <p:cNvSpPr/>
            <p:nvPr/>
          </p:nvSpPr>
          <p:spPr>
            <a:xfrm>
              <a:off x="2467874" y="435349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3355068" y="435189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2306346" y="448035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2467874" y="34653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2306346" y="360744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3193540" y="449398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3355068" y="34637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3193540" y="36058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20274" y="1362930"/>
            <a:ext cx="2085434" cy="2109976"/>
            <a:chOff x="2620274" y="1362930"/>
            <a:chExt cx="2085434" cy="2109976"/>
          </a:xfrm>
          <a:noFill/>
        </p:grpSpPr>
        <p:sp>
          <p:nvSpPr>
            <p:cNvPr id="98" name="Cube 97"/>
            <p:cNvSpPr/>
            <p:nvPr/>
          </p:nvSpPr>
          <p:spPr>
            <a:xfrm>
              <a:off x="2775378" y="2276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7" name="Cube 136"/>
            <p:cNvSpPr/>
            <p:nvPr/>
          </p:nvSpPr>
          <p:spPr>
            <a:xfrm>
              <a:off x="3662572" y="2275370"/>
              <a:ext cx="1043136" cy="1045002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95" name="Cube 94"/>
            <p:cNvSpPr/>
            <p:nvPr/>
          </p:nvSpPr>
          <p:spPr>
            <a:xfrm>
              <a:off x="2768874" y="13629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3" name="Cube 52"/>
            <p:cNvSpPr/>
            <p:nvPr/>
          </p:nvSpPr>
          <p:spPr>
            <a:xfrm>
              <a:off x="2620274" y="24297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0" name="Cube 49"/>
            <p:cNvSpPr/>
            <p:nvPr/>
          </p:nvSpPr>
          <p:spPr>
            <a:xfrm>
              <a:off x="2620274" y="15298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8" name="Cube 137"/>
            <p:cNvSpPr/>
            <p:nvPr/>
          </p:nvSpPr>
          <p:spPr>
            <a:xfrm>
              <a:off x="3656068" y="1364208"/>
              <a:ext cx="1044934" cy="10554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2" name="Cube 141"/>
            <p:cNvSpPr/>
            <p:nvPr/>
          </p:nvSpPr>
          <p:spPr>
            <a:xfrm>
              <a:off x="3507468" y="242816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5" name="Cube 144"/>
            <p:cNvSpPr/>
            <p:nvPr/>
          </p:nvSpPr>
          <p:spPr>
            <a:xfrm>
              <a:off x="3507468" y="152825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306346" y="1676466"/>
            <a:ext cx="2091858" cy="2086744"/>
            <a:chOff x="2306346" y="1676466"/>
            <a:chExt cx="2091858" cy="2086744"/>
          </a:xfrm>
        </p:grpSpPr>
        <p:sp>
          <p:nvSpPr>
            <p:cNvPr id="56" name="Cube 55"/>
            <p:cNvSpPr/>
            <p:nvPr/>
          </p:nvSpPr>
          <p:spPr>
            <a:xfrm>
              <a:off x="2467874" y="2577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3355068" y="25763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2306346" y="2720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2467874" y="1678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2306346" y="18201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3193540" y="2718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3355068" y="1676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3193540" y="181856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Oval 115"/>
          <p:cNvSpPr/>
          <p:nvPr/>
        </p:nvSpPr>
        <p:spPr>
          <a:xfrm>
            <a:off x="2078570" y="51732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/>
          <p:cNvSpPr/>
          <p:nvPr/>
        </p:nvSpPr>
        <p:spPr>
          <a:xfrm>
            <a:off x="2834458" y="485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/>
          <p:cNvSpPr/>
          <p:nvPr/>
        </p:nvSpPr>
        <p:spPr>
          <a:xfrm>
            <a:off x="2978474" y="52865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/>
          <p:cNvSpPr/>
          <p:nvPr/>
        </p:nvSpPr>
        <p:spPr>
          <a:xfrm flipV="1">
            <a:off x="2120802" y="44224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 flipV="1">
            <a:off x="3555478" y="4696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 flipV="1">
            <a:off x="2970482" y="44079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2474418" y="4123250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2042370" y="38352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1834730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2546426" y="31151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1898354" y="225104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2834458" y="217903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2978474" y="261108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 flipV="1">
            <a:off x="2178394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 flipV="1">
            <a:off x="3042490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 flipV="1">
            <a:off x="2970482" y="311513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 flipV="1">
            <a:off x="1976786" y="3028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 flipV="1">
            <a:off x="2120802" y="17469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 flipV="1">
            <a:off x="3258514" y="22510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 flipV="1">
            <a:off x="3056906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/>
          <p:cNvSpPr/>
          <p:nvPr/>
        </p:nvSpPr>
        <p:spPr>
          <a:xfrm>
            <a:off x="3223606" y="48993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/>
          <p:cNvSpPr/>
          <p:nvPr/>
        </p:nvSpPr>
        <p:spPr>
          <a:xfrm>
            <a:off x="3856674" y="51780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/>
          <p:cNvSpPr/>
          <p:nvPr/>
        </p:nvSpPr>
        <p:spPr>
          <a:xfrm flipV="1">
            <a:off x="3898906" y="442726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/>
          <p:cNvSpPr/>
          <p:nvPr/>
        </p:nvSpPr>
        <p:spPr>
          <a:xfrm flipV="1">
            <a:off x="3106818" y="42832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/>
          <p:cNvSpPr/>
          <p:nvPr/>
        </p:nvSpPr>
        <p:spPr>
          <a:xfrm flipV="1">
            <a:off x="4353050" y="46848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/>
          <p:cNvSpPr/>
          <p:nvPr/>
        </p:nvSpPr>
        <p:spPr>
          <a:xfrm>
            <a:off x="3460434" y="40496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/>
          <p:cNvSpPr/>
          <p:nvPr/>
        </p:nvSpPr>
        <p:spPr>
          <a:xfrm>
            <a:off x="3820474" y="38400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/>
          <p:cNvSpPr/>
          <p:nvPr/>
        </p:nvSpPr>
        <p:spPr>
          <a:xfrm>
            <a:off x="3612834" y="33360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/>
          <p:cNvSpPr/>
          <p:nvPr/>
        </p:nvSpPr>
        <p:spPr>
          <a:xfrm>
            <a:off x="3921002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/>
          <p:cNvSpPr/>
          <p:nvPr/>
        </p:nvSpPr>
        <p:spPr>
          <a:xfrm>
            <a:off x="3676458" y="225589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/>
          <p:cNvSpPr/>
          <p:nvPr/>
        </p:nvSpPr>
        <p:spPr>
          <a:xfrm flipV="1">
            <a:off x="3956498" y="40560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 flipV="1">
            <a:off x="4425058" y="383521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 flipV="1">
            <a:off x="4281042" y="28846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 flipV="1">
            <a:off x="3754890" y="30335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/>
          <p:cNvSpPr/>
          <p:nvPr/>
        </p:nvSpPr>
        <p:spPr>
          <a:xfrm flipV="1">
            <a:off x="3898906" y="17518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/>
          <p:cNvSpPr/>
          <p:nvPr/>
        </p:nvSpPr>
        <p:spPr>
          <a:xfrm flipV="1">
            <a:off x="2480842" y="151654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/>
          <p:cNvSpPr/>
          <p:nvPr/>
        </p:nvSpPr>
        <p:spPr>
          <a:xfrm flipV="1">
            <a:off x="4482650" y="19485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 flipV="1">
            <a:off x="2336826" y="239505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 flipV="1">
            <a:off x="4217418" y="1443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78824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850554" y="3187146"/>
            <a:ext cx="2086312" cy="2054816"/>
            <a:chOff x="850554" y="3187146"/>
            <a:chExt cx="2086312" cy="2054816"/>
          </a:xfrm>
        </p:grpSpPr>
        <p:sp>
          <p:nvSpPr>
            <p:cNvPr id="102" name="Cube 101"/>
            <p:cNvSpPr/>
            <p:nvPr/>
          </p:nvSpPr>
          <p:spPr>
            <a:xfrm>
              <a:off x="999154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1893730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850554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1745130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999154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1893730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850554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1745130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51866" y="3458882"/>
            <a:ext cx="2084000" cy="2075642"/>
            <a:chOff x="551866" y="3458882"/>
            <a:chExt cx="2084000" cy="2075642"/>
          </a:xfrm>
        </p:grpSpPr>
        <p:sp>
          <p:nvSpPr>
            <p:cNvPr id="108" name="Cube 107"/>
            <p:cNvSpPr/>
            <p:nvPr/>
          </p:nvSpPr>
          <p:spPr>
            <a:xfrm>
              <a:off x="698154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/>
            <p:cNvSpPr/>
            <p:nvPr/>
          </p:nvSpPr>
          <p:spPr>
            <a:xfrm>
              <a:off x="1592730" y="43470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/>
            <p:cNvSpPr/>
            <p:nvPr/>
          </p:nvSpPr>
          <p:spPr>
            <a:xfrm>
              <a:off x="551866" y="4504369"/>
              <a:ext cx="1043136" cy="1030155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/>
            <p:cNvSpPr/>
            <p:nvPr/>
          </p:nvSpPr>
          <p:spPr>
            <a:xfrm>
              <a:off x="1431202" y="4489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/>
            <p:cNvSpPr/>
            <p:nvPr/>
          </p:nvSpPr>
          <p:spPr>
            <a:xfrm>
              <a:off x="698154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/>
            <p:cNvSpPr/>
            <p:nvPr/>
          </p:nvSpPr>
          <p:spPr>
            <a:xfrm>
              <a:off x="1592730" y="34588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/>
            <p:cNvSpPr/>
            <p:nvPr/>
          </p:nvSpPr>
          <p:spPr>
            <a:xfrm>
              <a:off x="551866" y="361621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/>
            <p:cNvSpPr/>
            <p:nvPr/>
          </p:nvSpPr>
          <p:spPr>
            <a:xfrm>
              <a:off x="1431202" y="3600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808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850554" y="1371706"/>
            <a:ext cx="2092816" cy="2094736"/>
            <a:chOff x="850554" y="1371706"/>
            <a:chExt cx="2092816" cy="2094736"/>
          </a:xfrm>
        </p:grpSpPr>
        <p:sp>
          <p:nvSpPr>
            <p:cNvPr id="96" name="Cube 95"/>
            <p:cNvSpPr/>
            <p:nvPr/>
          </p:nvSpPr>
          <p:spPr>
            <a:xfrm>
              <a:off x="1005658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1900234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999154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1893730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850554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1745130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850554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1745130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Cube 53"/>
          <p:cNvSpPr/>
          <p:nvPr/>
        </p:nvSpPr>
        <p:spPr>
          <a:xfrm>
            <a:off x="698154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/>
          <p:cNvSpPr/>
          <p:nvPr/>
        </p:nvSpPr>
        <p:spPr>
          <a:xfrm>
            <a:off x="1592730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551866" y="1671610"/>
            <a:ext cx="2084000" cy="2100376"/>
            <a:chOff x="551866" y="1671610"/>
            <a:chExt cx="2084000" cy="2100376"/>
          </a:xfrm>
        </p:grpSpPr>
        <p:sp>
          <p:nvSpPr>
            <p:cNvPr id="57" name="Cube 56"/>
            <p:cNvSpPr/>
            <p:nvPr/>
          </p:nvSpPr>
          <p:spPr>
            <a:xfrm>
              <a:off x="551866" y="272885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1431202" y="271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698154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1592730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551866" y="18289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1431202" y="1813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Controlled Partitioning</a:t>
            </a:r>
          </a:p>
        </p:txBody>
      </p:sp>
      <p:sp>
        <p:nvSpPr>
          <p:cNvPr id="114" name="Oval 113"/>
          <p:cNvSpPr/>
          <p:nvPr/>
        </p:nvSpPr>
        <p:spPr>
          <a:xfrm>
            <a:off x="881858" y="50259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/>
          <p:cNvSpPr/>
          <p:nvPr/>
        </p:nvSpPr>
        <p:spPr>
          <a:xfrm>
            <a:off x="1445502" y="489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 flipV="1">
            <a:off x="1328714" y="42783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 flipV="1">
            <a:off x="1112690" y="47824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 flipV="1">
            <a:off x="968674" y="45520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881858" y="23505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1034258" y="25029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1025874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1034258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1682330" y="40448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 flipV="1">
            <a:off x="1040682" y="410883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 flipV="1">
            <a:off x="1184698" y="39072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 flipV="1">
            <a:off x="1328714" y="16029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 flipV="1">
            <a:off x="1112690" y="2107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 flipV="1">
            <a:off x="968674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2620274" y="3170148"/>
            <a:ext cx="2078930" cy="2078278"/>
            <a:chOff x="2620274" y="3170148"/>
            <a:chExt cx="2078930" cy="2078278"/>
          </a:xfrm>
        </p:grpSpPr>
        <p:sp>
          <p:nvSpPr>
            <p:cNvPr id="104" name="Cube 103"/>
            <p:cNvSpPr/>
            <p:nvPr/>
          </p:nvSpPr>
          <p:spPr>
            <a:xfrm>
              <a:off x="2768874" y="405359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2620274" y="420529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2768874" y="319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2620274" y="33171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3656068" y="405198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3507468" y="42036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3656068" y="317014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3507468" y="33155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306346" y="3463738"/>
            <a:ext cx="2091858" cy="2063530"/>
            <a:chOff x="2306346" y="3463738"/>
            <a:chExt cx="2091858" cy="2063530"/>
          </a:xfrm>
        </p:grpSpPr>
        <p:sp>
          <p:nvSpPr>
            <p:cNvPr id="110" name="Cube 109"/>
            <p:cNvSpPr/>
            <p:nvPr/>
          </p:nvSpPr>
          <p:spPr>
            <a:xfrm>
              <a:off x="2467874" y="435349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3355068" y="4351890"/>
              <a:ext cx="1043136" cy="1030235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2306346" y="448035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2467874" y="34653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2306346" y="360744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3193540" y="4493986"/>
              <a:ext cx="1043136" cy="1033282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3355068" y="34637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3193540" y="360583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C000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20274" y="1362930"/>
            <a:ext cx="2085434" cy="2109976"/>
            <a:chOff x="2620274" y="1362930"/>
            <a:chExt cx="2085434" cy="2109976"/>
          </a:xfrm>
          <a:noFill/>
        </p:grpSpPr>
        <p:sp>
          <p:nvSpPr>
            <p:cNvPr id="98" name="Cube 97"/>
            <p:cNvSpPr/>
            <p:nvPr/>
          </p:nvSpPr>
          <p:spPr>
            <a:xfrm>
              <a:off x="2775378" y="2276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7" name="Cube 136"/>
            <p:cNvSpPr/>
            <p:nvPr/>
          </p:nvSpPr>
          <p:spPr>
            <a:xfrm>
              <a:off x="3662572" y="2275370"/>
              <a:ext cx="1043136" cy="1045002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95" name="Cube 94"/>
            <p:cNvSpPr/>
            <p:nvPr/>
          </p:nvSpPr>
          <p:spPr>
            <a:xfrm>
              <a:off x="2768874" y="13629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3" name="Cube 52"/>
            <p:cNvSpPr/>
            <p:nvPr/>
          </p:nvSpPr>
          <p:spPr>
            <a:xfrm>
              <a:off x="2620274" y="24297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0" name="Cube 49"/>
            <p:cNvSpPr/>
            <p:nvPr/>
          </p:nvSpPr>
          <p:spPr>
            <a:xfrm>
              <a:off x="2620274" y="15298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8" name="Cube 137"/>
            <p:cNvSpPr/>
            <p:nvPr/>
          </p:nvSpPr>
          <p:spPr>
            <a:xfrm>
              <a:off x="3656068" y="1364208"/>
              <a:ext cx="1044934" cy="10554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2" name="Cube 141"/>
            <p:cNvSpPr/>
            <p:nvPr/>
          </p:nvSpPr>
          <p:spPr>
            <a:xfrm>
              <a:off x="3507468" y="242816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5" name="Cube 144"/>
            <p:cNvSpPr/>
            <p:nvPr/>
          </p:nvSpPr>
          <p:spPr>
            <a:xfrm>
              <a:off x="3507468" y="152825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306346" y="1676466"/>
            <a:ext cx="2091858" cy="2086744"/>
            <a:chOff x="2306346" y="1676466"/>
            <a:chExt cx="2091858" cy="2086744"/>
          </a:xfrm>
        </p:grpSpPr>
        <p:sp>
          <p:nvSpPr>
            <p:cNvPr id="56" name="Cube 55"/>
            <p:cNvSpPr/>
            <p:nvPr/>
          </p:nvSpPr>
          <p:spPr>
            <a:xfrm>
              <a:off x="2467874" y="2577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3355068" y="25763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2306346" y="2720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2467874" y="1678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2306346" y="18201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3193540" y="2718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3355068" y="1676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3193540" y="181856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Oval 115"/>
          <p:cNvSpPr/>
          <p:nvPr/>
        </p:nvSpPr>
        <p:spPr>
          <a:xfrm>
            <a:off x="2078570" y="51732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/>
          <p:cNvSpPr/>
          <p:nvPr/>
        </p:nvSpPr>
        <p:spPr>
          <a:xfrm>
            <a:off x="2834458" y="485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/>
          <p:cNvSpPr/>
          <p:nvPr/>
        </p:nvSpPr>
        <p:spPr>
          <a:xfrm>
            <a:off x="2978474" y="52865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/>
          <p:cNvSpPr/>
          <p:nvPr/>
        </p:nvSpPr>
        <p:spPr>
          <a:xfrm flipV="1">
            <a:off x="2120802" y="44224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 flipV="1">
            <a:off x="3555478" y="4696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 flipV="1">
            <a:off x="2970482" y="44079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2474418" y="4123250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2042370" y="38352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1834730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2546426" y="31151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1898354" y="225104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2834458" y="217903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2978474" y="261108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 flipV="1">
            <a:off x="2178394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 flipV="1">
            <a:off x="3042490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 flipV="1">
            <a:off x="2970482" y="311513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 flipV="1">
            <a:off x="1976786" y="3028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 flipV="1">
            <a:off x="2120802" y="17469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 flipV="1">
            <a:off x="3258514" y="22510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 flipV="1">
            <a:off x="3056906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/>
          <p:cNvSpPr/>
          <p:nvPr/>
        </p:nvSpPr>
        <p:spPr>
          <a:xfrm>
            <a:off x="3223606" y="48993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/>
          <p:cNvSpPr/>
          <p:nvPr/>
        </p:nvSpPr>
        <p:spPr>
          <a:xfrm>
            <a:off x="3856674" y="51780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/>
          <p:cNvSpPr/>
          <p:nvPr/>
        </p:nvSpPr>
        <p:spPr>
          <a:xfrm flipV="1">
            <a:off x="3898906" y="442726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/>
          <p:cNvSpPr/>
          <p:nvPr/>
        </p:nvSpPr>
        <p:spPr>
          <a:xfrm flipV="1">
            <a:off x="3106818" y="42832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/>
          <p:cNvSpPr/>
          <p:nvPr/>
        </p:nvSpPr>
        <p:spPr>
          <a:xfrm flipV="1">
            <a:off x="4353050" y="46848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/>
          <p:cNvSpPr/>
          <p:nvPr/>
        </p:nvSpPr>
        <p:spPr>
          <a:xfrm>
            <a:off x="3460434" y="40496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/>
          <p:cNvSpPr/>
          <p:nvPr/>
        </p:nvSpPr>
        <p:spPr>
          <a:xfrm>
            <a:off x="3820474" y="38400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/>
          <p:cNvSpPr/>
          <p:nvPr/>
        </p:nvSpPr>
        <p:spPr>
          <a:xfrm>
            <a:off x="3612834" y="33360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/>
          <p:cNvSpPr/>
          <p:nvPr/>
        </p:nvSpPr>
        <p:spPr>
          <a:xfrm>
            <a:off x="3921002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/>
          <p:cNvSpPr/>
          <p:nvPr/>
        </p:nvSpPr>
        <p:spPr>
          <a:xfrm>
            <a:off x="3676458" y="225589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/>
          <p:cNvSpPr/>
          <p:nvPr/>
        </p:nvSpPr>
        <p:spPr>
          <a:xfrm flipV="1">
            <a:off x="3956498" y="40560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 flipV="1">
            <a:off x="4425058" y="383521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 flipV="1">
            <a:off x="4281042" y="28846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 flipV="1">
            <a:off x="3754890" y="30335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/>
          <p:cNvSpPr/>
          <p:nvPr/>
        </p:nvSpPr>
        <p:spPr>
          <a:xfrm flipV="1">
            <a:off x="3898906" y="17518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/>
          <p:cNvSpPr/>
          <p:nvPr/>
        </p:nvSpPr>
        <p:spPr>
          <a:xfrm flipV="1">
            <a:off x="2480842" y="151654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/>
          <p:cNvSpPr/>
          <p:nvPr/>
        </p:nvSpPr>
        <p:spPr>
          <a:xfrm flipV="1">
            <a:off x="4482650" y="19485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 flipV="1">
            <a:off x="2336826" y="239505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 flipV="1">
            <a:off x="4217418" y="1443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96323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850554" y="3187146"/>
            <a:ext cx="2086312" cy="2054816"/>
            <a:chOff x="850554" y="3187146"/>
            <a:chExt cx="2086312" cy="2054816"/>
          </a:xfrm>
        </p:grpSpPr>
        <p:sp>
          <p:nvSpPr>
            <p:cNvPr id="102" name="Cube 101"/>
            <p:cNvSpPr/>
            <p:nvPr/>
          </p:nvSpPr>
          <p:spPr>
            <a:xfrm>
              <a:off x="999154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1893730" y="40471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850554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1745130" y="419882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999154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1893730" y="31871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850554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1745130" y="33106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>
                <a:alpha val="70000"/>
              </a:schemeClr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8" name="Cube 107"/>
          <p:cNvSpPr/>
          <p:nvPr/>
        </p:nvSpPr>
        <p:spPr>
          <a:xfrm>
            <a:off x="698154" y="4347034"/>
            <a:ext cx="1043136" cy="1043136"/>
          </a:xfrm>
          <a:prstGeom prst="cube">
            <a:avLst>
              <a:gd name="adj" fmla="val 14773"/>
            </a:avLst>
          </a:prstGeom>
          <a:solidFill>
            <a:srgbClr val="008080"/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Cube 108"/>
          <p:cNvSpPr/>
          <p:nvPr/>
        </p:nvSpPr>
        <p:spPr>
          <a:xfrm>
            <a:off x="1592730" y="4347034"/>
            <a:ext cx="1043136" cy="1043136"/>
          </a:xfrm>
          <a:prstGeom prst="cube">
            <a:avLst>
              <a:gd name="adj" fmla="val 14773"/>
            </a:avLst>
          </a:prstGeom>
          <a:solidFill>
            <a:srgbClr val="FFC000"/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Cube 110"/>
          <p:cNvSpPr/>
          <p:nvPr/>
        </p:nvSpPr>
        <p:spPr>
          <a:xfrm>
            <a:off x="551866" y="4504369"/>
            <a:ext cx="1043136" cy="1030155"/>
          </a:xfrm>
          <a:prstGeom prst="cube">
            <a:avLst>
              <a:gd name="adj" fmla="val 14773"/>
            </a:avLst>
          </a:prstGeom>
          <a:solidFill>
            <a:srgbClr val="008080"/>
          </a:solidFill>
          <a:ln w="19050">
            <a:solidFill>
              <a:schemeClr val="tx1">
                <a:alpha val="3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Cube 111"/>
          <p:cNvSpPr/>
          <p:nvPr/>
        </p:nvSpPr>
        <p:spPr>
          <a:xfrm>
            <a:off x="1431202" y="4489130"/>
            <a:ext cx="1043136" cy="1043136"/>
          </a:xfrm>
          <a:prstGeom prst="cube">
            <a:avLst>
              <a:gd name="adj" fmla="val 14773"/>
            </a:avLst>
          </a:prstGeom>
          <a:solidFill>
            <a:srgbClr val="FFC000"/>
          </a:solidFill>
          <a:ln w="19050">
            <a:solidFill>
              <a:schemeClr val="tx1">
                <a:alpha val="3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Cube 62"/>
          <p:cNvSpPr/>
          <p:nvPr/>
        </p:nvSpPr>
        <p:spPr>
          <a:xfrm>
            <a:off x="698154" y="3458882"/>
            <a:ext cx="1043136" cy="1043136"/>
          </a:xfrm>
          <a:prstGeom prst="cube">
            <a:avLst>
              <a:gd name="adj" fmla="val 14773"/>
            </a:avLst>
          </a:prstGeom>
          <a:solidFill>
            <a:srgbClr val="008080"/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Cube 63"/>
          <p:cNvSpPr/>
          <p:nvPr/>
        </p:nvSpPr>
        <p:spPr>
          <a:xfrm>
            <a:off x="1592730" y="3458882"/>
            <a:ext cx="1043136" cy="1043136"/>
          </a:xfrm>
          <a:prstGeom prst="cube">
            <a:avLst>
              <a:gd name="adj" fmla="val 14773"/>
            </a:avLst>
          </a:prstGeom>
          <a:solidFill>
            <a:srgbClr val="FFC000"/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Cube 65"/>
          <p:cNvSpPr/>
          <p:nvPr/>
        </p:nvSpPr>
        <p:spPr>
          <a:xfrm>
            <a:off x="551866" y="3616218"/>
            <a:ext cx="1043136" cy="1043136"/>
          </a:xfrm>
          <a:prstGeom prst="cube">
            <a:avLst>
              <a:gd name="adj" fmla="val 14773"/>
            </a:avLst>
          </a:prstGeom>
          <a:solidFill>
            <a:srgbClr val="008080"/>
          </a:solidFill>
          <a:ln w="19050">
            <a:solidFill>
              <a:schemeClr val="tx1">
                <a:alpha val="3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Cube 66"/>
          <p:cNvSpPr/>
          <p:nvPr/>
        </p:nvSpPr>
        <p:spPr>
          <a:xfrm>
            <a:off x="1431202" y="3600978"/>
            <a:ext cx="1043136" cy="1043136"/>
          </a:xfrm>
          <a:prstGeom prst="cube">
            <a:avLst>
              <a:gd name="adj" fmla="val 14773"/>
            </a:avLst>
          </a:prstGeom>
          <a:solidFill>
            <a:srgbClr val="FFC000"/>
          </a:solidFill>
          <a:ln w="19050">
            <a:solidFill>
              <a:schemeClr val="tx1">
                <a:alpha val="3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4" name="Group 23"/>
          <p:cNvGrpSpPr/>
          <p:nvPr/>
        </p:nvGrpSpPr>
        <p:grpSpPr>
          <a:xfrm>
            <a:off x="850554" y="1371706"/>
            <a:ext cx="2092816" cy="2094736"/>
            <a:chOff x="850554" y="1371706"/>
            <a:chExt cx="2092816" cy="2094736"/>
          </a:xfrm>
        </p:grpSpPr>
        <p:sp>
          <p:nvSpPr>
            <p:cNvPr id="96" name="Cube 95"/>
            <p:cNvSpPr/>
            <p:nvPr/>
          </p:nvSpPr>
          <p:spPr>
            <a:xfrm>
              <a:off x="1005658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1900234" y="227051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999154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1893730" y="1371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850554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1745130" y="24233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850554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1745130" y="152340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C3FF01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Cube 53"/>
          <p:cNvSpPr/>
          <p:nvPr/>
        </p:nvSpPr>
        <p:spPr>
          <a:xfrm>
            <a:off x="698154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/>
          <p:cNvSpPr/>
          <p:nvPr/>
        </p:nvSpPr>
        <p:spPr>
          <a:xfrm>
            <a:off x="1592730" y="2571514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>
              <a:alpha val="50000"/>
            </a:schemeClr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551866" y="1671610"/>
            <a:ext cx="2084000" cy="2100376"/>
            <a:chOff x="551866" y="1671610"/>
            <a:chExt cx="2084000" cy="2100376"/>
          </a:xfrm>
        </p:grpSpPr>
        <p:sp>
          <p:nvSpPr>
            <p:cNvPr id="57" name="Cube 56"/>
            <p:cNvSpPr/>
            <p:nvPr/>
          </p:nvSpPr>
          <p:spPr>
            <a:xfrm>
              <a:off x="551866" y="272885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1431202" y="271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698154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1592730" y="1671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551866" y="182894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1431202" y="181370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chemeClr val="accent1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Controlled Partitioning</a:t>
            </a:r>
          </a:p>
        </p:txBody>
      </p:sp>
      <p:sp>
        <p:nvSpPr>
          <p:cNvPr id="114" name="Oval 113"/>
          <p:cNvSpPr/>
          <p:nvPr/>
        </p:nvSpPr>
        <p:spPr>
          <a:xfrm>
            <a:off x="881858" y="50259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/>
          <p:cNvSpPr/>
          <p:nvPr/>
        </p:nvSpPr>
        <p:spPr>
          <a:xfrm>
            <a:off x="1445502" y="489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 flipV="1">
            <a:off x="1328714" y="42783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 flipV="1">
            <a:off x="1112690" y="47824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 flipV="1">
            <a:off x="968674" y="45520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881858" y="23505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1034258" y="25029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1025874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1034258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1682330" y="40448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 flipV="1">
            <a:off x="1040682" y="410883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 flipV="1">
            <a:off x="1184698" y="39072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 flipV="1">
            <a:off x="1328714" y="16029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 flipV="1">
            <a:off x="1112690" y="2107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 flipV="1">
            <a:off x="968674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2620274" y="3170148"/>
            <a:ext cx="2078930" cy="2078278"/>
            <a:chOff x="2620274" y="3170148"/>
            <a:chExt cx="2078930" cy="2078278"/>
          </a:xfrm>
        </p:grpSpPr>
        <p:sp>
          <p:nvSpPr>
            <p:cNvPr id="104" name="Cube 103"/>
            <p:cNvSpPr/>
            <p:nvPr/>
          </p:nvSpPr>
          <p:spPr>
            <a:xfrm>
              <a:off x="2768874" y="405359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2620274" y="420529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2768874" y="319361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2620274" y="331713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3656068" y="405198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3507468" y="420368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3656068" y="3170148"/>
              <a:ext cx="1043136" cy="1064990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3507468" y="331553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00B050"/>
            </a:solidFill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306346" y="3463738"/>
            <a:ext cx="2091858" cy="2063530"/>
            <a:chOff x="2306346" y="3463738"/>
            <a:chExt cx="2091858" cy="2063530"/>
          </a:xfrm>
          <a:noFill/>
        </p:grpSpPr>
        <p:sp>
          <p:nvSpPr>
            <p:cNvPr id="110" name="Cube 109"/>
            <p:cNvSpPr/>
            <p:nvPr/>
          </p:nvSpPr>
          <p:spPr>
            <a:xfrm>
              <a:off x="2467874" y="435349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3355068" y="4351890"/>
              <a:ext cx="1043136" cy="1030235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2306346" y="448035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2467874" y="34653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2306346" y="360744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3193540" y="4493986"/>
              <a:ext cx="1043136" cy="1033282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3355068" y="346373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3193540" y="360583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20274" y="1362930"/>
            <a:ext cx="2085434" cy="2109976"/>
            <a:chOff x="2620274" y="1362930"/>
            <a:chExt cx="2085434" cy="2109976"/>
          </a:xfrm>
          <a:noFill/>
        </p:grpSpPr>
        <p:sp>
          <p:nvSpPr>
            <p:cNvPr id="98" name="Cube 97"/>
            <p:cNvSpPr/>
            <p:nvPr/>
          </p:nvSpPr>
          <p:spPr>
            <a:xfrm>
              <a:off x="2775378" y="2276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7" name="Cube 136"/>
            <p:cNvSpPr/>
            <p:nvPr/>
          </p:nvSpPr>
          <p:spPr>
            <a:xfrm>
              <a:off x="3662572" y="2275370"/>
              <a:ext cx="1043136" cy="1045002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95" name="Cube 94"/>
            <p:cNvSpPr/>
            <p:nvPr/>
          </p:nvSpPr>
          <p:spPr>
            <a:xfrm>
              <a:off x="2768874" y="13629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3" name="Cube 52"/>
            <p:cNvSpPr/>
            <p:nvPr/>
          </p:nvSpPr>
          <p:spPr>
            <a:xfrm>
              <a:off x="2620274" y="24297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0" name="Cube 49"/>
            <p:cNvSpPr/>
            <p:nvPr/>
          </p:nvSpPr>
          <p:spPr>
            <a:xfrm>
              <a:off x="2620274" y="15298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8" name="Cube 137"/>
            <p:cNvSpPr/>
            <p:nvPr/>
          </p:nvSpPr>
          <p:spPr>
            <a:xfrm>
              <a:off x="3656068" y="1364208"/>
              <a:ext cx="1044934" cy="10554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2" name="Cube 141"/>
            <p:cNvSpPr/>
            <p:nvPr/>
          </p:nvSpPr>
          <p:spPr>
            <a:xfrm>
              <a:off x="3507468" y="242816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5" name="Cube 144"/>
            <p:cNvSpPr/>
            <p:nvPr/>
          </p:nvSpPr>
          <p:spPr>
            <a:xfrm>
              <a:off x="3507468" y="152825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306346" y="1676466"/>
            <a:ext cx="2091858" cy="2086744"/>
            <a:chOff x="2306346" y="1676466"/>
            <a:chExt cx="2091858" cy="2086744"/>
          </a:xfrm>
        </p:grpSpPr>
        <p:sp>
          <p:nvSpPr>
            <p:cNvPr id="56" name="Cube 55"/>
            <p:cNvSpPr/>
            <p:nvPr/>
          </p:nvSpPr>
          <p:spPr>
            <a:xfrm>
              <a:off x="2467874" y="2577978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3355068" y="25763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2306346" y="2720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2467874" y="1678074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2306346" y="1820170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FF534F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3193540" y="2718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3355068" y="1676466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3193540" y="1818562"/>
              <a:ext cx="1043136" cy="1043136"/>
            </a:xfrm>
            <a:prstGeom prst="cube">
              <a:avLst>
                <a:gd name="adj" fmla="val 14773"/>
              </a:avLst>
            </a:prstGeom>
            <a:solidFill>
              <a:srgbClr val="982FC7"/>
            </a:solidFill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Oval 115"/>
          <p:cNvSpPr/>
          <p:nvPr/>
        </p:nvSpPr>
        <p:spPr>
          <a:xfrm>
            <a:off x="2078570" y="51732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/>
          <p:cNvSpPr/>
          <p:nvPr/>
        </p:nvSpPr>
        <p:spPr>
          <a:xfrm>
            <a:off x="2834458" y="485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/>
          <p:cNvSpPr/>
          <p:nvPr/>
        </p:nvSpPr>
        <p:spPr>
          <a:xfrm>
            <a:off x="2978474" y="52865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/>
          <p:cNvSpPr/>
          <p:nvPr/>
        </p:nvSpPr>
        <p:spPr>
          <a:xfrm flipV="1">
            <a:off x="2120802" y="44224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 flipV="1">
            <a:off x="3555478" y="4696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 flipV="1">
            <a:off x="2970482" y="44079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2474418" y="4123250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2042370" y="38352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1834730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2546426" y="31151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1898354" y="225104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2834458" y="217903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2978474" y="261108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 flipV="1">
            <a:off x="2178394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 flipV="1">
            <a:off x="3042490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 flipV="1">
            <a:off x="2970482" y="311513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 flipV="1">
            <a:off x="1976786" y="3028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 flipV="1">
            <a:off x="2120802" y="17469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 flipV="1">
            <a:off x="3258514" y="22510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 flipV="1">
            <a:off x="3056906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/>
          <p:cNvSpPr/>
          <p:nvPr/>
        </p:nvSpPr>
        <p:spPr>
          <a:xfrm>
            <a:off x="3223606" y="48993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/>
          <p:cNvSpPr/>
          <p:nvPr/>
        </p:nvSpPr>
        <p:spPr>
          <a:xfrm>
            <a:off x="3856674" y="51780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/>
          <p:cNvSpPr/>
          <p:nvPr/>
        </p:nvSpPr>
        <p:spPr>
          <a:xfrm flipV="1">
            <a:off x="3898906" y="442726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/>
          <p:cNvSpPr/>
          <p:nvPr/>
        </p:nvSpPr>
        <p:spPr>
          <a:xfrm flipV="1">
            <a:off x="3106818" y="42832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/>
          <p:cNvSpPr/>
          <p:nvPr/>
        </p:nvSpPr>
        <p:spPr>
          <a:xfrm flipV="1">
            <a:off x="4353050" y="46848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/>
          <p:cNvSpPr/>
          <p:nvPr/>
        </p:nvSpPr>
        <p:spPr>
          <a:xfrm>
            <a:off x="3460434" y="40496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/>
          <p:cNvSpPr/>
          <p:nvPr/>
        </p:nvSpPr>
        <p:spPr>
          <a:xfrm>
            <a:off x="3820474" y="38400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/>
          <p:cNvSpPr/>
          <p:nvPr/>
        </p:nvSpPr>
        <p:spPr>
          <a:xfrm>
            <a:off x="3612834" y="33360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/>
          <p:cNvSpPr/>
          <p:nvPr/>
        </p:nvSpPr>
        <p:spPr>
          <a:xfrm>
            <a:off x="3921002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/>
          <p:cNvSpPr/>
          <p:nvPr/>
        </p:nvSpPr>
        <p:spPr>
          <a:xfrm>
            <a:off x="3676458" y="225589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/>
          <p:cNvSpPr/>
          <p:nvPr/>
        </p:nvSpPr>
        <p:spPr>
          <a:xfrm flipV="1">
            <a:off x="3956498" y="40560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 flipV="1">
            <a:off x="4425058" y="383521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 flipV="1">
            <a:off x="4281042" y="28846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 flipV="1">
            <a:off x="3754890" y="30335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/>
          <p:cNvSpPr/>
          <p:nvPr/>
        </p:nvSpPr>
        <p:spPr>
          <a:xfrm flipV="1">
            <a:off x="3898906" y="17518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/>
          <p:cNvSpPr/>
          <p:nvPr/>
        </p:nvSpPr>
        <p:spPr>
          <a:xfrm flipV="1">
            <a:off x="2480842" y="151654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/>
          <p:cNvSpPr/>
          <p:nvPr/>
        </p:nvSpPr>
        <p:spPr>
          <a:xfrm flipV="1">
            <a:off x="4482650" y="19485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 flipV="1">
            <a:off x="2336826" y="239505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 flipV="1">
            <a:off x="4217418" y="1443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24268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850554" y="3187146"/>
            <a:ext cx="2086312" cy="2054816"/>
            <a:chOff x="850554" y="3187146"/>
            <a:chExt cx="2086312" cy="2054816"/>
          </a:xfrm>
          <a:noFill/>
        </p:grpSpPr>
        <p:sp>
          <p:nvSpPr>
            <p:cNvPr id="102" name="Cube 101"/>
            <p:cNvSpPr/>
            <p:nvPr/>
          </p:nvSpPr>
          <p:spPr>
            <a:xfrm>
              <a:off x="999154" y="40471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/>
            <p:cNvSpPr/>
            <p:nvPr/>
          </p:nvSpPr>
          <p:spPr>
            <a:xfrm>
              <a:off x="1893730" y="40471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/>
            <p:cNvSpPr/>
            <p:nvPr/>
          </p:nvSpPr>
          <p:spPr>
            <a:xfrm>
              <a:off x="850554" y="419882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/>
            <p:cNvSpPr/>
            <p:nvPr/>
          </p:nvSpPr>
          <p:spPr>
            <a:xfrm>
              <a:off x="1745130" y="419882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/>
            <p:cNvSpPr/>
            <p:nvPr/>
          </p:nvSpPr>
          <p:spPr>
            <a:xfrm>
              <a:off x="999154" y="31871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/>
            <p:cNvSpPr/>
            <p:nvPr/>
          </p:nvSpPr>
          <p:spPr>
            <a:xfrm>
              <a:off x="1893730" y="31871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/>
            <p:cNvSpPr/>
            <p:nvPr/>
          </p:nvSpPr>
          <p:spPr>
            <a:xfrm>
              <a:off x="850554" y="33106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/>
            <p:cNvSpPr/>
            <p:nvPr/>
          </p:nvSpPr>
          <p:spPr>
            <a:xfrm>
              <a:off x="1745130" y="33106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8" name="Cube 107"/>
          <p:cNvSpPr/>
          <p:nvPr/>
        </p:nvSpPr>
        <p:spPr>
          <a:xfrm>
            <a:off x="698154" y="4347034"/>
            <a:ext cx="1043136" cy="1043136"/>
          </a:xfrm>
          <a:prstGeom prst="cube">
            <a:avLst>
              <a:gd name="adj" fmla="val 14773"/>
            </a:avLst>
          </a:prstGeom>
          <a:solidFill>
            <a:srgbClr val="008080"/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Cube 108"/>
          <p:cNvSpPr/>
          <p:nvPr/>
        </p:nvSpPr>
        <p:spPr>
          <a:xfrm>
            <a:off x="1592730" y="4347034"/>
            <a:ext cx="1043136" cy="1043136"/>
          </a:xfrm>
          <a:prstGeom prst="cube">
            <a:avLst>
              <a:gd name="adj" fmla="val 14773"/>
            </a:avLst>
          </a:prstGeom>
          <a:solidFill>
            <a:srgbClr val="00B050"/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Cube 110"/>
          <p:cNvSpPr/>
          <p:nvPr/>
        </p:nvSpPr>
        <p:spPr>
          <a:xfrm>
            <a:off x="551866" y="4504369"/>
            <a:ext cx="1043136" cy="1030155"/>
          </a:xfrm>
          <a:prstGeom prst="cube">
            <a:avLst>
              <a:gd name="adj" fmla="val 14773"/>
            </a:avLst>
          </a:prstGeom>
          <a:solidFill>
            <a:srgbClr val="008080"/>
          </a:solidFill>
          <a:ln w="19050">
            <a:solidFill>
              <a:schemeClr val="tx1">
                <a:alpha val="3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Cube 111"/>
          <p:cNvSpPr/>
          <p:nvPr/>
        </p:nvSpPr>
        <p:spPr>
          <a:xfrm>
            <a:off x="1431202" y="4489130"/>
            <a:ext cx="1043136" cy="1043136"/>
          </a:xfrm>
          <a:prstGeom prst="cube">
            <a:avLst>
              <a:gd name="adj" fmla="val 14773"/>
            </a:avLst>
          </a:prstGeom>
          <a:solidFill>
            <a:srgbClr val="FFC000"/>
          </a:solidFill>
          <a:ln w="19050">
            <a:solidFill>
              <a:schemeClr val="tx1">
                <a:alpha val="3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Cube 62"/>
          <p:cNvSpPr/>
          <p:nvPr/>
        </p:nvSpPr>
        <p:spPr>
          <a:xfrm>
            <a:off x="698154" y="3458882"/>
            <a:ext cx="1043136" cy="1043136"/>
          </a:xfrm>
          <a:prstGeom prst="cube">
            <a:avLst>
              <a:gd name="adj" fmla="val 14773"/>
            </a:avLst>
          </a:prstGeom>
          <a:solidFill>
            <a:srgbClr val="982FC7"/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Cube 63"/>
          <p:cNvSpPr/>
          <p:nvPr/>
        </p:nvSpPr>
        <p:spPr>
          <a:xfrm>
            <a:off x="1592730" y="3458882"/>
            <a:ext cx="1043136" cy="1043136"/>
          </a:xfrm>
          <a:prstGeom prst="cube">
            <a:avLst>
              <a:gd name="adj" fmla="val 14773"/>
            </a:avLst>
          </a:prstGeom>
          <a:solidFill>
            <a:srgbClr val="C3FF01"/>
          </a:solidFill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Cube 65"/>
          <p:cNvSpPr/>
          <p:nvPr/>
        </p:nvSpPr>
        <p:spPr>
          <a:xfrm>
            <a:off x="551866" y="3616218"/>
            <a:ext cx="1043136" cy="1043136"/>
          </a:xfrm>
          <a:prstGeom prst="cube">
            <a:avLst>
              <a:gd name="adj" fmla="val 14773"/>
            </a:avLst>
          </a:prstGeom>
          <a:solidFill>
            <a:srgbClr val="FF534F"/>
          </a:solidFill>
          <a:ln w="19050">
            <a:solidFill>
              <a:schemeClr val="tx1">
                <a:alpha val="3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Cube 66"/>
          <p:cNvSpPr/>
          <p:nvPr/>
        </p:nvSpPr>
        <p:spPr>
          <a:xfrm>
            <a:off x="1431202" y="3600978"/>
            <a:ext cx="1043136" cy="1043136"/>
          </a:xfrm>
          <a:prstGeom prst="cube">
            <a:avLst>
              <a:gd name="adj" fmla="val 14773"/>
            </a:avLst>
          </a:prstGeom>
          <a:solidFill>
            <a:schemeClr val="accent1"/>
          </a:solidFill>
          <a:ln w="19050">
            <a:solidFill>
              <a:schemeClr val="tx1">
                <a:alpha val="3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4" name="Group 23"/>
          <p:cNvGrpSpPr/>
          <p:nvPr/>
        </p:nvGrpSpPr>
        <p:grpSpPr>
          <a:xfrm>
            <a:off x="850554" y="1371706"/>
            <a:ext cx="2092816" cy="2094736"/>
            <a:chOff x="850554" y="1371706"/>
            <a:chExt cx="2092816" cy="2094736"/>
          </a:xfrm>
          <a:noFill/>
        </p:grpSpPr>
        <p:sp>
          <p:nvSpPr>
            <p:cNvPr id="96" name="Cube 95"/>
            <p:cNvSpPr/>
            <p:nvPr/>
          </p:nvSpPr>
          <p:spPr>
            <a:xfrm>
              <a:off x="1005658" y="227051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/>
            <p:cNvSpPr/>
            <p:nvPr/>
          </p:nvSpPr>
          <p:spPr>
            <a:xfrm>
              <a:off x="1900234" y="227051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Cube 92"/>
            <p:cNvSpPr/>
            <p:nvPr/>
          </p:nvSpPr>
          <p:spPr>
            <a:xfrm>
              <a:off x="999154" y="13717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/>
            <p:cNvSpPr/>
            <p:nvPr/>
          </p:nvSpPr>
          <p:spPr>
            <a:xfrm>
              <a:off x="1893730" y="13717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/>
            <p:cNvSpPr/>
            <p:nvPr/>
          </p:nvSpPr>
          <p:spPr>
            <a:xfrm>
              <a:off x="850554" y="24233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/>
            <p:cNvSpPr/>
            <p:nvPr/>
          </p:nvSpPr>
          <p:spPr>
            <a:xfrm>
              <a:off x="1745130" y="24233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/>
            <p:cNvSpPr/>
            <p:nvPr/>
          </p:nvSpPr>
          <p:spPr>
            <a:xfrm>
              <a:off x="850554" y="152340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/>
            <p:cNvSpPr/>
            <p:nvPr/>
          </p:nvSpPr>
          <p:spPr>
            <a:xfrm>
              <a:off x="1745130" y="152340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Cube 53"/>
          <p:cNvSpPr/>
          <p:nvPr/>
        </p:nvSpPr>
        <p:spPr>
          <a:xfrm>
            <a:off x="698154" y="2571514"/>
            <a:ext cx="1043136" cy="1043136"/>
          </a:xfrm>
          <a:prstGeom prst="cube">
            <a:avLst>
              <a:gd name="adj" fmla="val 14773"/>
            </a:avLst>
          </a:prstGeom>
          <a:noFill/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/>
          <p:cNvSpPr/>
          <p:nvPr/>
        </p:nvSpPr>
        <p:spPr>
          <a:xfrm>
            <a:off x="1592730" y="2571514"/>
            <a:ext cx="1043136" cy="1043136"/>
          </a:xfrm>
          <a:prstGeom prst="cube">
            <a:avLst>
              <a:gd name="adj" fmla="val 14773"/>
            </a:avLst>
          </a:prstGeom>
          <a:noFill/>
          <a:ln w="19050">
            <a:solidFill>
              <a:schemeClr val="tx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551866" y="1671610"/>
            <a:ext cx="2084000" cy="2100376"/>
            <a:chOff x="551866" y="1671610"/>
            <a:chExt cx="2084000" cy="2100376"/>
          </a:xfrm>
          <a:noFill/>
        </p:grpSpPr>
        <p:sp>
          <p:nvSpPr>
            <p:cNvPr id="57" name="Cube 56"/>
            <p:cNvSpPr/>
            <p:nvPr/>
          </p:nvSpPr>
          <p:spPr>
            <a:xfrm>
              <a:off x="551866" y="272885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/>
            <p:cNvSpPr/>
            <p:nvPr/>
          </p:nvSpPr>
          <p:spPr>
            <a:xfrm>
              <a:off x="1431202" y="2713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/>
            <p:cNvSpPr/>
            <p:nvPr/>
          </p:nvSpPr>
          <p:spPr>
            <a:xfrm>
              <a:off x="698154" y="1671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/>
            <p:cNvSpPr/>
            <p:nvPr/>
          </p:nvSpPr>
          <p:spPr>
            <a:xfrm>
              <a:off x="1592730" y="1671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>
              <a:off x="551866" y="18289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/>
            <p:cNvSpPr/>
            <p:nvPr/>
          </p:nvSpPr>
          <p:spPr>
            <a:xfrm>
              <a:off x="1431202" y="181370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Controlled Partitioning</a:t>
            </a:r>
          </a:p>
        </p:txBody>
      </p:sp>
      <p:sp>
        <p:nvSpPr>
          <p:cNvPr id="114" name="Oval 113"/>
          <p:cNvSpPr/>
          <p:nvPr/>
        </p:nvSpPr>
        <p:spPr>
          <a:xfrm>
            <a:off x="881858" y="50259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/>
          <p:cNvSpPr/>
          <p:nvPr/>
        </p:nvSpPr>
        <p:spPr>
          <a:xfrm>
            <a:off x="1445502" y="489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 flipV="1">
            <a:off x="1328714" y="42783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 flipV="1">
            <a:off x="1112690" y="47824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 flipV="1">
            <a:off x="968674" y="45520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881858" y="23505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1034258" y="25029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1025874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1034258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1682330" y="40448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 flipV="1">
            <a:off x="1040682" y="410883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 flipV="1">
            <a:off x="1184698" y="39072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 flipV="1">
            <a:off x="1328714" y="16029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 flipV="1">
            <a:off x="1112690" y="2107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 flipV="1">
            <a:off x="968674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2620274" y="3170148"/>
            <a:ext cx="2078930" cy="2078278"/>
            <a:chOff x="2620274" y="3170148"/>
            <a:chExt cx="2078930" cy="2078278"/>
          </a:xfrm>
          <a:noFill/>
        </p:grpSpPr>
        <p:sp>
          <p:nvSpPr>
            <p:cNvPr id="104" name="Cube 103"/>
            <p:cNvSpPr/>
            <p:nvPr/>
          </p:nvSpPr>
          <p:spPr>
            <a:xfrm>
              <a:off x="2768874" y="405359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/>
            <p:cNvSpPr/>
            <p:nvPr/>
          </p:nvSpPr>
          <p:spPr>
            <a:xfrm>
              <a:off x="2620274" y="420529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/>
            <p:cNvSpPr/>
            <p:nvPr/>
          </p:nvSpPr>
          <p:spPr>
            <a:xfrm>
              <a:off x="2768874" y="319361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/>
            <p:cNvSpPr/>
            <p:nvPr/>
          </p:nvSpPr>
          <p:spPr>
            <a:xfrm>
              <a:off x="2620274" y="331713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/>
            <p:cNvSpPr/>
            <p:nvPr/>
          </p:nvSpPr>
          <p:spPr>
            <a:xfrm>
              <a:off x="3656068" y="405198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/>
            <p:cNvSpPr/>
            <p:nvPr/>
          </p:nvSpPr>
          <p:spPr>
            <a:xfrm>
              <a:off x="3507468" y="420368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/>
            <p:cNvSpPr/>
            <p:nvPr/>
          </p:nvSpPr>
          <p:spPr>
            <a:xfrm>
              <a:off x="3656068" y="3170148"/>
              <a:ext cx="1043136" cy="10649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Cube 138"/>
            <p:cNvSpPr/>
            <p:nvPr/>
          </p:nvSpPr>
          <p:spPr>
            <a:xfrm>
              <a:off x="3507468" y="33155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306346" y="3463738"/>
            <a:ext cx="2091858" cy="2063530"/>
            <a:chOff x="2306346" y="3463738"/>
            <a:chExt cx="2091858" cy="2063530"/>
          </a:xfrm>
          <a:noFill/>
        </p:grpSpPr>
        <p:sp>
          <p:nvSpPr>
            <p:cNvPr id="110" name="Cube 109"/>
            <p:cNvSpPr/>
            <p:nvPr/>
          </p:nvSpPr>
          <p:spPr>
            <a:xfrm>
              <a:off x="2467874" y="435349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Cube 126"/>
            <p:cNvSpPr/>
            <p:nvPr/>
          </p:nvSpPr>
          <p:spPr>
            <a:xfrm>
              <a:off x="3355068" y="4351890"/>
              <a:ext cx="1043136" cy="1030235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/>
            <p:cNvSpPr/>
            <p:nvPr/>
          </p:nvSpPr>
          <p:spPr>
            <a:xfrm>
              <a:off x="2306346" y="448035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/>
            <p:cNvSpPr/>
            <p:nvPr/>
          </p:nvSpPr>
          <p:spPr>
            <a:xfrm>
              <a:off x="2467874" y="346534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/>
            <p:cNvSpPr/>
            <p:nvPr/>
          </p:nvSpPr>
          <p:spPr>
            <a:xfrm>
              <a:off x="2306346" y="360744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/>
            <p:cNvSpPr/>
            <p:nvPr/>
          </p:nvSpPr>
          <p:spPr>
            <a:xfrm>
              <a:off x="3193540" y="4493986"/>
              <a:ext cx="1043136" cy="1033282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Cube 139"/>
            <p:cNvSpPr/>
            <p:nvPr/>
          </p:nvSpPr>
          <p:spPr>
            <a:xfrm>
              <a:off x="3355068" y="346373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Cube 140"/>
            <p:cNvSpPr/>
            <p:nvPr/>
          </p:nvSpPr>
          <p:spPr>
            <a:xfrm>
              <a:off x="3193540" y="360583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20274" y="1362930"/>
            <a:ext cx="2085434" cy="2109976"/>
            <a:chOff x="2620274" y="1362930"/>
            <a:chExt cx="2085434" cy="2109976"/>
          </a:xfrm>
          <a:noFill/>
        </p:grpSpPr>
        <p:sp>
          <p:nvSpPr>
            <p:cNvPr id="98" name="Cube 97"/>
            <p:cNvSpPr/>
            <p:nvPr/>
          </p:nvSpPr>
          <p:spPr>
            <a:xfrm>
              <a:off x="2775378" y="2276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7" name="Cube 136"/>
            <p:cNvSpPr/>
            <p:nvPr/>
          </p:nvSpPr>
          <p:spPr>
            <a:xfrm>
              <a:off x="3662572" y="2275370"/>
              <a:ext cx="1043136" cy="1045002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95" name="Cube 94"/>
            <p:cNvSpPr/>
            <p:nvPr/>
          </p:nvSpPr>
          <p:spPr>
            <a:xfrm>
              <a:off x="2768874" y="136293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3" name="Cube 52"/>
            <p:cNvSpPr/>
            <p:nvPr/>
          </p:nvSpPr>
          <p:spPr>
            <a:xfrm>
              <a:off x="2620274" y="24297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50" name="Cube 49"/>
            <p:cNvSpPr/>
            <p:nvPr/>
          </p:nvSpPr>
          <p:spPr>
            <a:xfrm>
              <a:off x="2620274" y="15298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38" name="Cube 137"/>
            <p:cNvSpPr/>
            <p:nvPr/>
          </p:nvSpPr>
          <p:spPr>
            <a:xfrm>
              <a:off x="3656068" y="1364208"/>
              <a:ext cx="1044934" cy="1055490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2" name="Cube 141"/>
            <p:cNvSpPr/>
            <p:nvPr/>
          </p:nvSpPr>
          <p:spPr>
            <a:xfrm>
              <a:off x="3507468" y="242816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  <p:sp>
          <p:nvSpPr>
            <p:cNvPr id="145" name="Cube 144"/>
            <p:cNvSpPr/>
            <p:nvPr/>
          </p:nvSpPr>
          <p:spPr>
            <a:xfrm>
              <a:off x="3507468" y="152825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7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u="sng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306346" y="1676466"/>
            <a:ext cx="2091858" cy="2086744"/>
            <a:chOff x="2306346" y="1676466"/>
            <a:chExt cx="2091858" cy="2086744"/>
          </a:xfrm>
          <a:noFill/>
        </p:grpSpPr>
        <p:sp>
          <p:nvSpPr>
            <p:cNvPr id="56" name="Cube 55"/>
            <p:cNvSpPr/>
            <p:nvPr/>
          </p:nvSpPr>
          <p:spPr>
            <a:xfrm>
              <a:off x="2467874" y="2577978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Cube 142"/>
            <p:cNvSpPr/>
            <p:nvPr/>
          </p:nvSpPr>
          <p:spPr>
            <a:xfrm>
              <a:off x="3355068" y="25763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/>
            <p:cNvSpPr/>
            <p:nvPr/>
          </p:nvSpPr>
          <p:spPr>
            <a:xfrm>
              <a:off x="2306346" y="27200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/>
            <p:cNvSpPr/>
            <p:nvPr/>
          </p:nvSpPr>
          <p:spPr>
            <a:xfrm>
              <a:off x="2467874" y="1678074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/>
            <p:cNvSpPr/>
            <p:nvPr/>
          </p:nvSpPr>
          <p:spPr>
            <a:xfrm>
              <a:off x="2306346" y="1820170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Cube 143"/>
            <p:cNvSpPr/>
            <p:nvPr/>
          </p:nvSpPr>
          <p:spPr>
            <a:xfrm>
              <a:off x="3193540" y="27184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Cube 145"/>
            <p:cNvSpPr/>
            <p:nvPr/>
          </p:nvSpPr>
          <p:spPr>
            <a:xfrm>
              <a:off x="3355068" y="1676466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/>
            <p:cNvSpPr/>
            <p:nvPr/>
          </p:nvSpPr>
          <p:spPr>
            <a:xfrm>
              <a:off x="3193540" y="1818562"/>
              <a:ext cx="1043136" cy="1043136"/>
            </a:xfrm>
            <a:prstGeom prst="cube">
              <a:avLst>
                <a:gd name="adj" fmla="val 14773"/>
              </a:avLst>
            </a:prstGeom>
            <a:grpFill/>
            <a:ln w="19050">
              <a:solidFill>
                <a:schemeClr val="tx1">
                  <a:alpha val="3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Oval 115"/>
          <p:cNvSpPr/>
          <p:nvPr/>
        </p:nvSpPr>
        <p:spPr>
          <a:xfrm>
            <a:off x="2078570" y="51732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/>
          <p:cNvSpPr/>
          <p:nvPr/>
        </p:nvSpPr>
        <p:spPr>
          <a:xfrm>
            <a:off x="2834458" y="485445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/>
          <p:cNvSpPr/>
          <p:nvPr/>
        </p:nvSpPr>
        <p:spPr>
          <a:xfrm>
            <a:off x="2978474" y="5286506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/>
          <p:cNvSpPr/>
          <p:nvPr/>
        </p:nvSpPr>
        <p:spPr>
          <a:xfrm flipV="1">
            <a:off x="2120802" y="442241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 flipV="1">
            <a:off x="3555478" y="469602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 flipV="1">
            <a:off x="2970482" y="44079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2474418" y="4123250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2042370" y="38352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1834730" y="33311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2546426" y="311513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1898354" y="225104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2834458" y="217903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2978474" y="261108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 flipV="1">
            <a:off x="2178394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 flipV="1">
            <a:off x="3042490" y="40512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 flipV="1">
            <a:off x="2970482" y="311513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 flipV="1">
            <a:off x="1976786" y="3028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 flipV="1">
            <a:off x="2120802" y="17469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 flipV="1">
            <a:off x="3258514" y="22510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 flipV="1">
            <a:off x="3056906" y="187658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/>
          <p:cNvSpPr/>
          <p:nvPr/>
        </p:nvSpPr>
        <p:spPr>
          <a:xfrm>
            <a:off x="3223606" y="489931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/>
          <p:cNvSpPr/>
          <p:nvPr/>
        </p:nvSpPr>
        <p:spPr>
          <a:xfrm>
            <a:off x="3856674" y="517806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/>
          <p:cNvSpPr/>
          <p:nvPr/>
        </p:nvSpPr>
        <p:spPr>
          <a:xfrm flipV="1">
            <a:off x="3898906" y="442726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/>
          <p:cNvSpPr/>
          <p:nvPr/>
        </p:nvSpPr>
        <p:spPr>
          <a:xfrm flipV="1">
            <a:off x="3106818" y="428325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/>
          <p:cNvSpPr/>
          <p:nvPr/>
        </p:nvSpPr>
        <p:spPr>
          <a:xfrm flipV="1">
            <a:off x="4353050" y="46848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/>
          <p:cNvSpPr/>
          <p:nvPr/>
        </p:nvSpPr>
        <p:spPr>
          <a:xfrm>
            <a:off x="3460434" y="40496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/>
          <p:cNvSpPr/>
          <p:nvPr/>
        </p:nvSpPr>
        <p:spPr>
          <a:xfrm>
            <a:off x="3820474" y="3840074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/>
          <p:cNvSpPr/>
          <p:nvPr/>
        </p:nvSpPr>
        <p:spPr>
          <a:xfrm>
            <a:off x="3612834" y="333601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/>
          <p:cNvSpPr/>
          <p:nvPr/>
        </p:nvSpPr>
        <p:spPr>
          <a:xfrm>
            <a:off x="3921002" y="2971122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/>
          <p:cNvSpPr/>
          <p:nvPr/>
        </p:nvSpPr>
        <p:spPr>
          <a:xfrm>
            <a:off x="3676458" y="2255898"/>
            <a:ext cx="150440" cy="15044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/>
          <p:cNvSpPr/>
          <p:nvPr/>
        </p:nvSpPr>
        <p:spPr>
          <a:xfrm flipV="1">
            <a:off x="3956498" y="40560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 flipV="1">
            <a:off x="4425058" y="383521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 flipV="1">
            <a:off x="4281042" y="288469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 flipV="1">
            <a:off x="3754890" y="3033570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/>
          <p:cNvSpPr/>
          <p:nvPr/>
        </p:nvSpPr>
        <p:spPr>
          <a:xfrm flipV="1">
            <a:off x="3898906" y="1751842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/>
          <p:cNvSpPr/>
          <p:nvPr/>
        </p:nvSpPr>
        <p:spPr>
          <a:xfrm flipV="1">
            <a:off x="2480842" y="1516546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/>
          <p:cNvSpPr/>
          <p:nvPr/>
        </p:nvSpPr>
        <p:spPr>
          <a:xfrm flipV="1">
            <a:off x="4482650" y="194859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 flipV="1">
            <a:off x="2336826" y="2395058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 flipV="1">
            <a:off x="4217418" y="1443714"/>
            <a:ext cx="86424" cy="8642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34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Amdahl’s law, f=98%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034366899"/>
              </p:ext>
            </p:extLst>
          </p:nvPr>
        </p:nvGraphicFramePr>
        <p:xfrm>
          <a:off x="467544" y="1124744"/>
          <a:ext cx="8229600" cy="481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333743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FluidAnimate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1052736"/>
            <a:ext cx="8462744" cy="5094899"/>
          </a:xfrm>
        </p:spPr>
        <p:txBody>
          <a:bodyPr/>
          <a:lstStyle/>
          <a:p>
            <a:pPr marL="0" indent="0">
              <a:buNone/>
            </a:pP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void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computeForces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[][][] cells,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dimentions_t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d) {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range= { .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x_start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=0, .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x_curr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=0, .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x_end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=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d.x_len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, ...};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do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{ 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par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fluidAnimate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computeForces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, cells, range); 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} 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finish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r>
              <a:rPr lang="en-GB" sz="14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par_task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fluidAnimate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task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computeForces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cell) {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(particle 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in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cell) {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4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struct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[]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ncells</a:t>
            </a:r>
            <a:r>
              <a:rPr lang="en-GB" sz="1400" dirty="0">
                <a:solidFill>
                  <a:srgbClr val="BC8B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=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getNeighbours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(cell);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particle.force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calcForce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(particle,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ncells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}}</a:t>
            </a:r>
            <a:endParaRPr lang="en-GB" sz="1400" dirty="0">
              <a:solidFill>
                <a:srgbClr val="982FC7"/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GB" sz="14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[] subdivide(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curr_cells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num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 </a:t>
            </a:r>
            <a:r>
              <a:rPr lang="en-GB" sz="14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subdivide </a:t>
            </a:r>
            <a:r>
              <a:rPr lang="en-GB" sz="1400" dirty="0" err="1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curr</a:t>
            </a:r>
            <a:r>
              <a:rPr lang="en-GB" sz="14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into </a:t>
            </a:r>
            <a:r>
              <a:rPr lang="en-GB" sz="1400" dirty="0" err="1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num</a:t>
            </a:r>
            <a:r>
              <a:rPr lang="en-GB" sz="14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equal cubes, and add to new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GB" sz="14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getNext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[][][] cells,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range) {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 </a:t>
            </a:r>
            <a:r>
              <a:rPr lang="en-GB" sz="14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return next cell in cells, or NULL if finished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}}</a:t>
            </a:r>
          </a:p>
        </p:txBody>
      </p:sp>
    </p:spTree>
    <p:extLst>
      <p:ext uri="{BB962C8B-B14F-4D97-AF65-F5344CB8AC3E}">
        <p14:creationId xmlns:p14="http://schemas.microsoft.com/office/powerpoint/2010/main" val="346371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FluidAnimate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5588" y="1052736"/>
            <a:ext cx="8482876" cy="5094899"/>
          </a:xfrm>
        </p:spPr>
        <p:txBody>
          <a:bodyPr/>
          <a:lstStyle/>
          <a:p>
            <a:pPr marL="0" indent="0">
              <a:buNone/>
            </a:pP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void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__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computeForces_task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my_range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[][][] cells) {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cell = __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fluidAnimate_getNext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(cells,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my_range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do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(particle 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in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cell) {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4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struct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[]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ncells</a:t>
            </a:r>
            <a:r>
              <a:rPr lang="en-GB" sz="1400" dirty="0">
                <a:solidFill>
                  <a:srgbClr val="BC8B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=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getNeighbours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(cell);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particle.force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calcForce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(particle,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ncells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((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num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calico_should_subdivide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()) &gt; 0) {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[]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new_ranges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= __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fluidAnimate_subdivide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my_range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num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calico_schedule_par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(__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computeForces_task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new_ranges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, cells);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return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  } </a:t>
            </a:r>
            <a:r>
              <a:rPr lang="en-GB" sz="14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while 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((cell = __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fluidAnimate_getNext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(cells,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my_range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)) != NULL);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} </a:t>
            </a:r>
          </a:p>
          <a:p>
            <a:pPr marL="0" indent="0">
              <a:buNone/>
            </a:pPr>
            <a:r>
              <a:rPr lang="en-GB" sz="14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[] __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fluidAnimate_subdivide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curr_cells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num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   </a:t>
            </a:r>
            <a:r>
              <a:rPr lang="en-GB" sz="14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subdivide </a:t>
            </a:r>
            <a:r>
              <a:rPr lang="en-GB" sz="1400" dirty="0" err="1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curr</a:t>
            </a:r>
            <a:r>
              <a:rPr lang="en-GB" sz="14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into </a:t>
            </a:r>
            <a:r>
              <a:rPr lang="en-GB" sz="1400" dirty="0" err="1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num</a:t>
            </a:r>
            <a:r>
              <a:rPr lang="en-GB" sz="14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equal cubes, and add to new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r>
              <a:rPr lang="en-GB" sz="14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__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fluidAnimate_getNext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[][][] cells, </a:t>
            </a:r>
            <a:r>
              <a:rPr lang="en-GB" sz="14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400" dirty="0">
                <a:latin typeface="Consolas" pitchFamily="49" charset="0"/>
                <a:cs typeface="Consolas" pitchFamily="49" charset="0"/>
              </a:rPr>
              <a:t> range) {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   </a:t>
            </a:r>
            <a:r>
              <a:rPr lang="en-GB" sz="14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return next cell in cells, or NULL if finished</a:t>
            </a:r>
          </a:p>
          <a:p>
            <a:pPr marL="0" indent="0">
              <a:buNone/>
            </a:pPr>
            <a:r>
              <a:rPr lang="en-GB" sz="14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3528" y="3933056"/>
            <a:ext cx="7920880" cy="576669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309460" y="1369967"/>
            <a:ext cx="7920880" cy="576669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4644008" y="2492896"/>
            <a:ext cx="4119053" cy="129614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  <a:prstDash val="soli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Aggregation of multiple task iterations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09460" y="2852936"/>
            <a:ext cx="7920880" cy="1152128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4269900" y="1653826"/>
            <a:ext cx="4536504" cy="129614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  <a:prstDash val="soli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Automatic Repartitioning when necessary</a:t>
            </a:r>
          </a:p>
        </p:txBody>
      </p:sp>
    </p:spTree>
    <p:extLst>
      <p:ext uri="{BB962C8B-B14F-4D97-AF65-F5344CB8AC3E}">
        <p14:creationId xmlns:p14="http://schemas.microsoft.com/office/powerpoint/2010/main" val="104308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1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FluidAnimate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par_task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fluidAnimate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endParaRPr lang="en-GB" sz="16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task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moveParticles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cell)    {  </a:t>
            </a: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...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task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computeDensities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cell) {  </a:t>
            </a: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...  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task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computeForces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cell)    {  </a:t>
            </a: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...  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} 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task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renderCell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cell)       {  </a:t>
            </a: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...  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endParaRPr lang="en-GB" sz="16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[] subdivide(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curr_cells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num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   </a:t>
            </a: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subdivide </a:t>
            </a:r>
            <a:r>
              <a:rPr lang="en-GB" sz="1600" dirty="0" err="1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curr</a:t>
            </a: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into </a:t>
            </a:r>
            <a:r>
              <a:rPr lang="en-GB" sz="1600" dirty="0" err="1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num</a:t>
            </a: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equal cubes, and add to new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getNext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cells_t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[][][] cells,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range)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</a:t>
            </a: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return next cell in cells, or NULL if finished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}</a:t>
            </a:r>
            <a:endParaRPr lang="en-GB" sz="1600" dirty="0">
              <a:solidFill>
                <a:srgbClr val="00B050"/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bool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calcOnDifferentCore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cell,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range)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</a:t>
            </a: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return true if cell is not within range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}}</a:t>
            </a:r>
          </a:p>
        </p:txBody>
      </p:sp>
    </p:spTree>
    <p:extLst>
      <p:ext uri="{BB962C8B-B14F-4D97-AF65-F5344CB8AC3E}">
        <p14:creationId xmlns:p14="http://schemas.microsoft.com/office/powerpoint/2010/main" val="19532833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FluidAnimate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par_task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fluidAnimate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task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moveParticles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cell)   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(particle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in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cell)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new_cell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calculateParticlesCell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(particle);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if 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new_cell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== cell)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continue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onDifferentCore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new_cell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))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lockAndUpdate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new_cell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, particle);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}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else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updateNoLock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new_cell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, particle);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}}}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... </a:t>
            </a:r>
            <a:endParaRPr lang="en-GB" sz="16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bool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calcOnDifferentCore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cell,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range)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</a:t>
            </a: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return true if cell is not within range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... </a:t>
            </a:r>
            <a:endParaRPr lang="en-GB" sz="16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}}</a:t>
            </a:r>
          </a:p>
        </p:txBody>
      </p:sp>
    </p:spTree>
    <p:extLst>
      <p:ext uri="{BB962C8B-B14F-4D97-AF65-F5344CB8AC3E}">
        <p14:creationId xmlns:p14="http://schemas.microsoft.com/office/powerpoint/2010/main" val="346920785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FluidAnimate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err="1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par_task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fluidAnimate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  task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moveParticles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cell)   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(particle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in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cell)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new_cell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calculateParticlesCell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(particle);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if 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new_cell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== cell)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continue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GB" sz="16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onDifferentCore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new_cell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))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lockAndUpdate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new_cell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, particle);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}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else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updateNoLock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new_cell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, particle);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}}}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... </a:t>
            </a:r>
            <a:endParaRPr lang="en-GB" sz="16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>
                <a:solidFill>
                  <a:srgbClr val="982FC7"/>
                </a:solidFill>
                <a:latin typeface="Consolas" pitchFamily="49" charset="0"/>
                <a:cs typeface="Consolas" pitchFamily="49" charset="0"/>
              </a:rPr>
              <a:t>bool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calcOnDifferentCore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cell_t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cell,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range_t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 range) {</a:t>
            </a: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     </a:t>
            </a: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return true if cell is not within range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... </a:t>
            </a:r>
            <a:endParaRPr lang="en-GB" sz="16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1600" dirty="0">
                <a:latin typeface="Consolas" pitchFamily="49" charset="0"/>
                <a:cs typeface="Consolas" pitchFamily="49" charset="0"/>
              </a:rPr>
              <a:t>}}</a:t>
            </a:r>
          </a:p>
        </p:txBody>
      </p:sp>
      <p:sp>
        <p:nvSpPr>
          <p:cNvPr id="4" name="Rounded Rectangular Callout 6"/>
          <p:cNvSpPr/>
          <p:nvPr/>
        </p:nvSpPr>
        <p:spPr>
          <a:xfrm>
            <a:off x="1407204" y="2951410"/>
            <a:ext cx="5037004" cy="837630"/>
          </a:xfrm>
          <a:custGeom>
            <a:avLst/>
            <a:gdLst>
              <a:gd name="connsiteX0" fmla="*/ 0 w 1800200"/>
              <a:gd name="connsiteY0" fmla="*/ 72009 h 432048"/>
              <a:gd name="connsiteX1" fmla="*/ 72009 w 1800200"/>
              <a:gd name="connsiteY1" fmla="*/ 0 h 432048"/>
              <a:gd name="connsiteX2" fmla="*/ 300033 w 1800200"/>
              <a:gd name="connsiteY2" fmla="*/ 0 h 432048"/>
              <a:gd name="connsiteX3" fmla="*/ 468790 w 1800200"/>
              <a:gd name="connsiteY3" fmla="*/ -273603 h 432048"/>
              <a:gd name="connsiteX4" fmla="*/ 750083 w 1800200"/>
              <a:gd name="connsiteY4" fmla="*/ 0 h 432048"/>
              <a:gd name="connsiteX5" fmla="*/ 1728191 w 1800200"/>
              <a:gd name="connsiteY5" fmla="*/ 0 h 432048"/>
              <a:gd name="connsiteX6" fmla="*/ 1800200 w 1800200"/>
              <a:gd name="connsiteY6" fmla="*/ 72009 h 432048"/>
              <a:gd name="connsiteX7" fmla="*/ 1800200 w 1800200"/>
              <a:gd name="connsiteY7" fmla="*/ 72008 h 432048"/>
              <a:gd name="connsiteX8" fmla="*/ 1800200 w 1800200"/>
              <a:gd name="connsiteY8" fmla="*/ 72008 h 432048"/>
              <a:gd name="connsiteX9" fmla="*/ 1800200 w 1800200"/>
              <a:gd name="connsiteY9" fmla="*/ 180020 h 432048"/>
              <a:gd name="connsiteX10" fmla="*/ 1800200 w 1800200"/>
              <a:gd name="connsiteY10" fmla="*/ 360039 h 432048"/>
              <a:gd name="connsiteX11" fmla="*/ 1728191 w 1800200"/>
              <a:gd name="connsiteY11" fmla="*/ 432048 h 432048"/>
              <a:gd name="connsiteX12" fmla="*/ 750083 w 1800200"/>
              <a:gd name="connsiteY12" fmla="*/ 432048 h 432048"/>
              <a:gd name="connsiteX13" fmla="*/ 300033 w 1800200"/>
              <a:gd name="connsiteY13" fmla="*/ 432048 h 432048"/>
              <a:gd name="connsiteX14" fmla="*/ 300033 w 1800200"/>
              <a:gd name="connsiteY14" fmla="*/ 432048 h 432048"/>
              <a:gd name="connsiteX15" fmla="*/ 72009 w 1800200"/>
              <a:gd name="connsiteY15" fmla="*/ 432048 h 432048"/>
              <a:gd name="connsiteX16" fmla="*/ 0 w 1800200"/>
              <a:gd name="connsiteY16" fmla="*/ 360039 h 432048"/>
              <a:gd name="connsiteX17" fmla="*/ 0 w 1800200"/>
              <a:gd name="connsiteY17" fmla="*/ 180020 h 432048"/>
              <a:gd name="connsiteX18" fmla="*/ 0 w 1800200"/>
              <a:gd name="connsiteY18" fmla="*/ 72008 h 432048"/>
              <a:gd name="connsiteX19" fmla="*/ 0 w 1800200"/>
              <a:gd name="connsiteY19" fmla="*/ 72008 h 432048"/>
              <a:gd name="connsiteX20" fmla="*/ 0 w 1800200"/>
              <a:gd name="connsiteY20" fmla="*/ 72009 h 432048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300033 w 1800200"/>
              <a:gd name="connsiteY2" fmla="*/ 273603 h 705651"/>
              <a:gd name="connsiteX3" fmla="*/ 468790 w 1800200"/>
              <a:gd name="connsiteY3" fmla="*/ 0 h 705651"/>
              <a:gd name="connsiteX4" fmla="*/ 609406 w 1800200"/>
              <a:gd name="connsiteY4" fmla="*/ 259535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300033 w 1800200"/>
              <a:gd name="connsiteY2" fmla="*/ 273603 h 705651"/>
              <a:gd name="connsiteX3" fmla="*/ 468790 w 1800200"/>
              <a:gd name="connsiteY3" fmla="*/ 0 h 705651"/>
              <a:gd name="connsiteX4" fmla="*/ 581270 w 1800200"/>
              <a:gd name="connsiteY4" fmla="*/ 287670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454777 w 1800200"/>
              <a:gd name="connsiteY2" fmla="*/ 273603 h 705651"/>
              <a:gd name="connsiteX3" fmla="*/ 468790 w 1800200"/>
              <a:gd name="connsiteY3" fmla="*/ 0 h 705651"/>
              <a:gd name="connsiteX4" fmla="*/ 581270 w 1800200"/>
              <a:gd name="connsiteY4" fmla="*/ 287670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398506 w 1800200"/>
              <a:gd name="connsiteY2" fmla="*/ 273603 h 705651"/>
              <a:gd name="connsiteX3" fmla="*/ 468790 w 1800200"/>
              <a:gd name="connsiteY3" fmla="*/ 0 h 705651"/>
              <a:gd name="connsiteX4" fmla="*/ 581270 w 1800200"/>
              <a:gd name="connsiteY4" fmla="*/ 287670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398506 w 1800200"/>
              <a:gd name="connsiteY2" fmla="*/ 273603 h 705651"/>
              <a:gd name="connsiteX3" fmla="*/ 468790 w 1800200"/>
              <a:gd name="connsiteY3" fmla="*/ 0 h 705651"/>
              <a:gd name="connsiteX4" fmla="*/ 561159 w 1800200"/>
              <a:gd name="connsiteY4" fmla="*/ 298275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433700 w 1800200"/>
              <a:gd name="connsiteY2" fmla="*/ 305416 h 705651"/>
              <a:gd name="connsiteX3" fmla="*/ 468790 w 1800200"/>
              <a:gd name="connsiteY3" fmla="*/ 0 h 705651"/>
              <a:gd name="connsiteX4" fmla="*/ 561159 w 1800200"/>
              <a:gd name="connsiteY4" fmla="*/ 298275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433700 w 1800200"/>
              <a:gd name="connsiteY2" fmla="*/ 294811 h 705651"/>
              <a:gd name="connsiteX3" fmla="*/ 468790 w 1800200"/>
              <a:gd name="connsiteY3" fmla="*/ 0 h 705651"/>
              <a:gd name="connsiteX4" fmla="*/ 561159 w 1800200"/>
              <a:gd name="connsiteY4" fmla="*/ 298275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433700 w 1800200"/>
              <a:gd name="connsiteY2" fmla="*/ 294811 h 705651"/>
              <a:gd name="connsiteX3" fmla="*/ 468790 w 1800200"/>
              <a:gd name="connsiteY3" fmla="*/ 0 h 705651"/>
              <a:gd name="connsiteX4" fmla="*/ 541048 w 1800200"/>
              <a:gd name="connsiteY4" fmla="*/ 287671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423645 w 1800200"/>
              <a:gd name="connsiteY2" fmla="*/ 294811 h 705651"/>
              <a:gd name="connsiteX3" fmla="*/ 468790 w 1800200"/>
              <a:gd name="connsiteY3" fmla="*/ 0 h 705651"/>
              <a:gd name="connsiteX4" fmla="*/ 541048 w 1800200"/>
              <a:gd name="connsiteY4" fmla="*/ 287671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443756 w 1800200"/>
              <a:gd name="connsiteY2" fmla="*/ 273602 h 705651"/>
              <a:gd name="connsiteX3" fmla="*/ 468790 w 1800200"/>
              <a:gd name="connsiteY3" fmla="*/ 0 h 705651"/>
              <a:gd name="connsiteX4" fmla="*/ 541048 w 1800200"/>
              <a:gd name="connsiteY4" fmla="*/ 287671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443756 w 1800200"/>
              <a:gd name="connsiteY2" fmla="*/ 273602 h 705651"/>
              <a:gd name="connsiteX3" fmla="*/ 468790 w 1800200"/>
              <a:gd name="connsiteY3" fmla="*/ 0 h 705651"/>
              <a:gd name="connsiteX4" fmla="*/ 515910 w 1800200"/>
              <a:gd name="connsiteY4" fmla="*/ 277066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345612 h 705651"/>
              <a:gd name="connsiteX1" fmla="*/ 72009 w 1800200"/>
              <a:gd name="connsiteY1" fmla="*/ 273603 h 705651"/>
              <a:gd name="connsiteX2" fmla="*/ 443756 w 1800200"/>
              <a:gd name="connsiteY2" fmla="*/ 273602 h 705651"/>
              <a:gd name="connsiteX3" fmla="*/ 488901 w 1800200"/>
              <a:gd name="connsiteY3" fmla="*/ 0 h 705651"/>
              <a:gd name="connsiteX4" fmla="*/ 515910 w 1800200"/>
              <a:gd name="connsiteY4" fmla="*/ 277066 h 705651"/>
              <a:gd name="connsiteX5" fmla="*/ 1728191 w 1800200"/>
              <a:gd name="connsiteY5" fmla="*/ 273603 h 705651"/>
              <a:gd name="connsiteX6" fmla="*/ 1800200 w 1800200"/>
              <a:gd name="connsiteY6" fmla="*/ 345612 h 705651"/>
              <a:gd name="connsiteX7" fmla="*/ 1800200 w 1800200"/>
              <a:gd name="connsiteY7" fmla="*/ 345611 h 705651"/>
              <a:gd name="connsiteX8" fmla="*/ 1800200 w 1800200"/>
              <a:gd name="connsiteY8" fmla="*/ 345611 h 705651"/>
              <a:gd name="connsiteX9" fmla="*/ 1800200 w 1800200"/>
              <a:gd name="connsiteY9" fmla="*/ 453623 h 705651"/>
              <a:gd name="connsiteX10" fmla="*/ 1800200 w 1800200"/>
              <a:gd name="connsiteY10" fmla="*/ 633642 h 705651"/>
              <a:gd name="connsiteX11" fmla="*/ 1728191 w 1800200"/>
              <a:gd name="connsiteY11" fmla="*/ 705651 h 705651"/>
              <a:gd name="connsiteX12" fmla="*/ 750083 w 1800200"/>
              <a:gd name="connsiteY12" fmla="*/ 705651 h 705651"/>
              <a:gd name="connsiteX13" fmla="*/ 300033 w 1800200"/>
              <a:gd name="connsiteY13" fmla="*/ 705651 h 705651"/>
              <a:gd name="connsiteX14" fmla="*/ 300033 w 1800200"/>
              <a:gd name="connsiteY14" fmla="*/ 705651 h 705651"/>
              <a:gd name="connsiteX15" fmla="*/ 72009 w 1800200"/>
              <a:gd name="connsiteY15" fmla="*/ 705651 h 705651"/>
              <a:gd name="connsiteX16" fmla="*/ 0 w 1800200"/>
              <a:gd name="connsiteY16" fmla="*/ 633642 h 705651"/>
              <a:gd name="connsiteX17" fmla="*/ 0 w 1800200"/>
              <a:gd name="connsiteY17" fmla="*/ 453623 h 705651"/>
              <a:gd name="connsiteX18" fmla="*/ 0 w 1800200"/>
              <a:gd name="connsiteY18" fmla="*/ 345611 h 705651"/>
              <a:gd name="connsiteX19" fmla="*/ 0 w 1800200"/>
              <a:gd name="connsiteY19" fmla="*/ 345611 h 705651"/>
              <a:gd name="connsiteX20" fmla="*/ 0 w 1800200"/>
              <a:gd name="connsiteY20" fmla="*/ 345612 h 705651"/>
              <a:gd name="connsiteX0" fmla="*/ 0 w 1800200"/>
              <a:gd name="connsiteY0" fmla="*/ 271381 h 631420"/>
              <a:gd name="connsiteX1" fmla="*/ 72009 w 1800200"/>
              <a:gd name="connsiteY1" fmla="*/ 199372 h 631420"/>
              <a:gd name="connsiteX2" fmla="*/ 443756 w 1800200"/>
              <a:gd name="connsiteY2" fmla="*/ 199371 h 631420"/>
              <a:gd name="connsiteX3" fmla="*/ 483873 w 1800200"/>
              <a:gd name="connsiteY3" fmla="*/ 0 h 631420"/>
              <a:gd name="connsiteX4" fmla="*/ 515910 w 1800200"/>
              <a:gd name="connsiteY4" fmla="*/ 202835 h 631420"/>
              <a:gd name="connsiteX5" fmla="*/ 1728191 w 1800200"/>
              <a:gd name="connsiteY5" fmla="*/ 199372 h 631420"/>
              <a:gd name="connsiteX6" fmla="*/ 1800200 w 1800200"/>
              <a:gd name="connsiteY6" fmla="*/ 271381 h 631420"/>
              <a:gd name="connsiteX7" fmla="*/ 1800200 w 1800200"/>
              <a:gd name="connsiteY7" fmla="*/ 271380 h 631420"/>
              <a:gd name="connsiteX8" fmla="*/ 1800200 w 1800200"/>
              <a:gd name="connsiteY8" fmla="*/ 271380 h 631420"/>
              <a:gd name="connsiteX9" fmla="*/ 1800200 w 1800200"/>
              <a:gd name="connsiteY9" fmla="*/ 379392 h 631420"/>
              <a:gd name="connsiteX10" fmla="*/ 1800200 w 1800200"/>
              <a:gd name="connsiteY10" fmla="*/ 559411 h 631420"/>
              <a:gd name="connsiteX11" fmla="*/ 1728191 w 1800200"/>
              <a:gd name="connsiteY11" fmla="*/ 631420 h 631420"/>
              <a:gd name="connsiteX12" fmla="*/ 750083 w 1800200"/>
              <a:gd name="connsiteY12" fmla="*/ 631420 h 631420"/>
              <a:gd name="connsiteX13" fmla="*/ 300033 w 1800200"/>
              <a:gd name="connsiteY13" fmla="*/ 631420 h 631420"/>
              <a:gd name="connsiteX14" fmla="*/ 300033 w 1800200"/>
              <a:gd name="connsiteY14" fmla="*/ 631420 h 631420"/>
              <a:gd name="connsiteX15" fmla="*/ 72009 w 1800200"/>
              <a:gd name="connsiteY15" fmla="*/ 631420 h 631420"/>
              <a:gd name="connsiteX16" fmla="*/ 0 w 1800200"/>
              <a:gd name="connsiteY16" fmla="*/ 559411 h 631420"/>
              <a:gd name="connsiteX17" fmla="*/ 0 w 1800200"/>
              <a:gd name="connsiteY17" fmla="*/ 379392 h 631420"/>
              <a:gd name="connsiteX18" fmla="*/ 0 w 1800200"/>
              <a:gd name="connsiteY18" fmla="*/ 271380 h 631420"/>
              <a:gd name="connsiteX19" fmla="*/ 0 w 1800200"/>
              <a:gd name="connsiteY19" fmla="*/ 271380 h 631420"/>
              <a:gd name="connsiteX20" fmla="*/ 0 w 1800200"/>
              <a:gd name="connsiteY20" fmla="*/ 271381 h 631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00200" h="631420">
                <a:moveTo>
                  <a:pt x="0" y="271381"/>
                </a:moveTo>
                <a:cubicBezTo>
                  <a:pt x="0" y="231612"/>
                  <a:pt x="32240" y="199372"/>
                  <a:pt x="72009" y="199372"/>
                </a:cubicBezTo>
                <a:lnTo>
                  <a:pt x="443756" y="199371"/>
                </a:lnTo>
                <a:lnTo>
                  <a:pt x="483873" y="0"/>
                </a:lnTo>
                <a:lnTo>
                  <a:pt x="515910" y="202835"/>
                </a:lnTo>
                <a:lnTo>
                  <a:pt x="1728191" y="199372"/>
                </a:lnTo>
                <a:cubicBezTo>
                  <a:pt x="1767960" y="199372"/>
                  <a:pt x="1800200" y="231612"/>
                  <a:pt x="1800200" y="271381"/>
                </a:cubicBezTo>
                <a:lnTo>
                  <a:pt x="1800200" y="271380"/>
                </a:lnTo>
                <a:lnTo>
                  <a:pt x="1800200" y="271380"/>
                </a:lnTo>
                <a:lnTo>
                  <a:pt x="1800200" y="379392"/>
                </a:lnTo>
                <a:lnTo>
                  <a:pt x="1800200" y="559411"/>
                </a:lnTo>
                <a:cubicBezTo>
                  <a:pt x="1800200" y="599180"/>
                  <a:pt x="1767960" y="631420"/>
                  <a:pt x="1728191" y="631420"/>
                </a:cubicBezTo>
                <a:lnTo>
                  <a:pt x="750083" y="631420"/>
                </a:lnTo>
                <a:lnTo>
                  <a:pt x="300033" y="631420"/>
                </a:lnTo>
                <a:lnTo>
                  <a:pt x="300033" y="631420"/>
                </a:lnTo>
                <a:lnTo>
                  <a:pt x="72009" y="631420"/>
                </a:lnTo>
                <a:cubicBezTo>
                  <a:pt x="32240" y="631420"/>
                  <a:pt x="0" y="599180"/>
                  <a:pt x="0" y="559411"/>
                </a:cubicBezTo>
                <a:lnTo>
                  <a:pt x="0" y="379392"/>
                </a:lnTo>
                <a:lnTo>
                  <a:pt x="0" y="271380"/>
                </a:lnTo>
                <a:lnTo>
                  <a:pt x="0" y="271380"/>
                </a:lnTo>
                <a:lnTo>
                  <a:pt x="0" y="271381"/>
                </a:lnTo>
                <a:close/>
              </a:path>
            </a:pathLst>
          </a:custGeom>
          <a:ln w="38100">
            <a:solidFill>
              <a:srgbClr val="FF0000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GB" sz="16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calcOnDifferentCore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new_cell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GB" sz="1600" dirty="0" err="1">
                <a:latin typeface="Consolas" pitchFamily="49" charset="0"/>
                <a:cs typeface="Consolas" pitchFamily="49" charset="0"/>
              </a:rPr>
              <a:t>my_range</a:t>
            </a:r>
            <a:r>
              <a:rPr lang="en-GB" sz="1600" dirty="0">
                <a:latin typeface="Consolas" pitchFamily="49" charset="0"/>
                <a:cs typeface="Consolas" pitchFamily="49" charset="0"/>
              </a:rPr>
              <a:t>);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04700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FluidAnimate</a:t>
            </a:r>
            <a:r>
              <a:rPr lang="en-GB" dirty="0"/>
              <a:t> Results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287951622"/>
              </p:ext>
            </p:extLst>
          </p:nvPr>
        </p:nvGraphicFramePr>
        <p:xfrm>
          <a:off x="1115616" y="1613024"/>
          <a:ext cx="7704856" cy="4336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2316763" y="839710"/>
            <a:ext cx="45104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837777"/>
                </a:solidFill>
              </a:rPr>
              <a:t>No competition for CPU-time</a:t>
            </a:r>
          </a:p>
        </p:txBody>
      </p:sp>
      <p:sp>
        <p:nvSpPr>
          <p:cNvPr id="6" name="Up Arrow 5"/>
          <p:cNvSpPr/>
          <p:nvPr/>
        </p:nvSpPr>
        <p:spPr>
          <a:xfrm flipV="1">
            <a:off x="660537" y="2276872"/>
            <a:ext cx="386069" cy="2880320"/>
          </a:xfrm>
          <a:prstGeom prst="up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 rot="16200000">
            <a:off x="-39014" y="3208708"/>
            <a:ext cx="1090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Better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71322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FluidAnimate</a:t>
            </a:r>
            <a:r>
              <a:rPr lang="en-GB" dirty="0"/>
              <a:t> Results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881372577"/>
              </p:ext>
            </p:extLst>
          </p:nvPr>
        </p:nvGraphicFramePr>
        <p:xfrm>
          <a:off x="1115606" y="1613024"/>
          <a:ext cx="7704856" cy="4336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2590464" y="839710"/>
            <a:ext cx="39630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837777"/>
                </a:solidFill>
              </a:rPr>
              <a:t>Competition for CPU-time</a:t>
            </a:r>
          </a:p>
        </p:txBody>
      </p:sp>
      <p:sp>
        <p:nvSpPr>
          <p:cNvPr id="6" name="Up Arrow 5"/>
          <p:cNvSpPr/>
          <p:nvPr/>
        </p:nvSpPr>
        <p:spPr>
          <a:xfrm flipV="1">
            <a:off x="660537" y="2264447"/>
            <a:ext cx="386069" cy="2880320"/>
          </a:xfrm>
          <a:prstGeom prst="up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 rot="16200000">
            <a:off x="-39014" y="3196283"/>
            <a:ext cx="1090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Better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29786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296883" y="843241"/>
            <a:ext cx="8431481" cy="3377847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Two hardware trends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Barrelfish operating system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Message-passing software</a:t>
            </a:r>
            <a:b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</a:br>
            <a:r>
              <a:rPr lang="en-GB" sz="4400" dirty="0">
                <a:solidFill>
                  <a:schemeClr val="bg1">
                    <a:lumMod val="65000"/>
                  </a:schemeClr>
                </a:solidFill>
                <a:latin typeface="Segoe" charset="0"/>
              </a:rPr>
              <a:t>Managing parallel work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4905" y="4581128"/>
            <a:ext cx="63453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Segoe" pitchFamily="34" charset="0"/>
              </a:rPr>
              <a:t>http://www.barrelfish.org</a:t>
            </a:r>
          </a:p>
        </p:txBody>
      </p:sp>
    </p:spTree>
    <p:extLst>
      <p:ext uri="{BB962C8B-B14F-4D97-AF65-F5344CB8AC3E}">
        <p14:creationId xmlns:p14="http://schemas.microsoft.com/office/powerpoint/2010/main" val="407396990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0439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Amdahl’s law &amp; multi-core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78610" y="1556792"/>
            <a:ext cx="6393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Suppose that the same h/w budget (space or power) can make us: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3032874" y="2401329"/>
            <a:ext cx="3045418" cy="2952426"/>
            <a:chOff x="5374567" y="2820692"/>
            <a:chExt cx="3045418" cy="2952426"/>
          </a:xfrm>
        </p:grpSpPr>
        <p:sp>
          <p:nvSpPr>
            <p:cNvPr id="21" name="Rectangle 20"/>
            <p:cNvSpPr/>
            <p:nvPr/>
          </p:nvSpPr>
          <p:spPr>
            <a:xfrm>
              <a:off x="5374567" y="2820692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157232" y="2820692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374567" y="3603356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157232" y="3603356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978642" y="2820692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761307" y="2820692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978642" y="3603356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7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761307" y="3603356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8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374567" y="4355024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9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157232" y="4355024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374567" y="5137688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13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157232" y="5137688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14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978642" y="4355024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11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761307" y="4355024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12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978642" y="5137688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15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761307" y="5137688"/>
              <a:ext cx="658678" cy="6354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16</a:t>
              </a:r>
            </a:p>
          </p:txBody>
        </p:sp>
      </p:grpSp>
      <p:sp>
        <p:nvSpPr>
          <p:cNvPr id="40" name="Rectangle 39"/>
          <p:cNvSpPr/>
          <p:nvPr/>
        </p:nvSpPr>
        <p:spPr>
          <a:xfrm>
            <a:off x="3032873" y="2401329"/>
            <a:ext cx="3045419" cy="29524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1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3032872" y="2401329"/>
            <a:ext cx="3045418" cy="2952426"/>
            <a:chOff x="736167" y="3049292"/>
            <a:chExt cx="3045418" cy="2952426"/>
          </a:xfrm>
        </p:grpSpPr>
        <p:sp>
          <p:nvSpPr>
            <p:cNvPr id="54" name="Rectangle 53"/>
            <p:cNvSpPr/>
            <p:nvPr/>
          </p:nvSpPr>
          <p:spPr>
            <a:xfrm>
              <a:off x="736167" y="3049292"/>
              <a:ext cx="1441343" cy="141809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340242" y="3049292"/>
              <a:ext cx="1441343" cy="141809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36168" y="4583624"/>
              <a:ext cx="1441342" cy="141809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340243" y="4583624"/>
              <a:ext cx="1441342" cy="141809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5009598" y="5775460"/>
            <a:ext cx="4134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(analysis from Hill &amp; Marty “Amdahl’s law in the multicore era”)</a:t>
            </a:r>
          </a:p>
        </p:txBody>
      </p:sp>
    </p:spTree>
    <p:extLst>
      <p:ext uri="{BB962C8B-B14F-4D97-AF65-F5344CB8AC3E}">
        <p14:creationId xmlns:p14="http://schemas.microsoft.com/office/powerpoint/2010/main" val="97503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Perf</a:t>
            </a:r>
            <a:r>
              <a:rPr lang="en-GB" dirty="0"/>
              <a:t> of big &amp; small cores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2641658"/>
              </p:ext>
            </p:extLst>
          </p:nvPr>
        </p:nvGraphicFramePr>
        <p:xfrm>
          <a:off x="457200" y="1196752"/>
          <a:ext cx="8229600" cy="4704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36142" y="1607202"/>
            <a:ext cx="31379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Assumption: </a:t>
            </a:r>
            <a:r>
              <a:rPr lang="en-GB" dirty="0" err="1"/>
              <a:t>perf</a:t>
            </a:r>
            <a:r>
              <a:rPr lang="en-GB" dirty="0"/>
              <a:t> = </a:t>
            </a:r>
            <a:r>
              <a:rPr lang="el-GR" dirty="0"/>
              <a:t>α</a:t>
            </a:r>
            <a:r>
              <a:rPr lang="en-GB" dirty="0"/>
              <a:t> </a:t>
            </a:r>
            <a:r>
              <a:rPr lang="el-GR" dirty="0"/>
              <a:t>√</a:t>
            </a:r>
            <a:r>
              <a:rPr lang="en-GB" dirty="0"/>
              <a:t>resource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1664805" y="3028496"/>
            <a:ext cx="1585292" cy="536713"/>
          </a:xfrm>
          <a:prstGeom prst="wedgeRectCallout">
            <a:avLst>
              <a:gd name="adj1" fmla="val -17032"/>
              <a:gd name="adj2" fmla="val 12018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Total </a:t>
            </a:r>
            <a:r>
              <a:rPr lang="en-GB" dirty="0" err="1"/>
              <a:t>perf</a:t>
            </a:r>
            <a:r>
              <a:rPr lang="en-GB" dirty="0"/>
              <a:t>:</a:t>
            </a:r>
            <a:br>
              <a:rPr lang="en-GB" dirty="0"/>
            </a:br>
            <a:r>
              <a:rPr lang="en-GB" dirty="0"/>
              <a:t>16 * 1/4 = 4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6763579" y="2760139"/>
            <a:ext cx="1585292" cy="536713"/>
          </a:xfrm>
          <a:prstGeom prst="wedgeRectCallout">
            <a:avLst>
              <a:gd name="adj1" fmla="val 16824"/>
              <a:gd name="adj2" fmla="val -20018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Total </a:t>
            </a:r>
            <a:r>
              <a:rPr lang="en-GB" dirty="0" err="1"/>
              <a:t>perf</a:t>
            </a:r>
            <a:r>
              <a:rPr lang="en-GB" dirty="0"/>
              <a:t>:</a:t>
            </a:r>
            <a:br>
              <a:rPr lang="en-GB" dirty="0"/>
            </a:br>
            <a:r>
              <a:rPr lang="en-GB" dirty="0"/>
              <a:t>1 * 1 =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9598" y="5775460"/>
            <a:ext cx="4134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(analysis from Hill &amp; Marty “Amdahl’s law in the multicore era”)</a:t>
            </a:r>
          </a:p>
        </p:txBody>
      </p:sp>
    </p:spTree>
    <p:extLst>
      <p:ext uri="{BB962C8B-B14F-4D97-AF65-F5344CB8AC3E}">
        <p14:creationId xmlns:p14="http://schemas.microsoft.com/office/powerpoint/2010/main" val="1132136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Amdahl’s law, f=98%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5835276"/>
              </p:ext>
            </p:extLst>
          </p:nvPr>
        </p:nvGraphicFramePr>
        <p:xfrm>
          <a:off x="457200" y="1196752"/>
          <a:ext cx="8229600" cy="4481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17867" y="3142547"/>
            <a:ext cx="6383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1 big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7971" y="2567662"/>
            <a:ext cx="113524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4 medium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06363" y="2198330"/>
            <a:ext cx="9621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16 small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09598" y="5775460"/>
            <a:ext cx="4134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(analysis from Hill &amp; Marty “Amdahl’s law in the multicore era”)</a:t>
            </a:r>
          </a:p>
        </p:txBody>
      </p:sp>
    </p:spTree>
    <p:extLst>
      <p:ext uri="{BB962C8B-B14F-4D97-AF65-F5344CB8AC3E}">
        <p14:creationId xmlns:p14="http://schemas.microsoft.com/office/powerpoint/2010/main" val="32431905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  <a:fontScheme name="MSR Fonts">
    <a:majorFont>
      <a:latin typeface="Calibri"/>
      <a:ea typeface=""/>
      <a:cs typeface=""/>
    </a:majorFont>
    <a:minorFont>
      <a:latin typeface="Calibri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6453</TotalTime>
  <Words>4037</Words>
  <Application>Microsoft Office PowerPoint</Application>
  <PresentationFormat>On-screen Show (4:3)</PresentationFormat>
  <Paragraphs>1096</Paragraphs>
  <Slides>68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68</vt:i4>
      </vt:variant>
    </vt:vector>
  </HeadingPairs>
  <TitlesOfParts>
    <vt:vector size="78" baseType="lpstr">
      <vt:lpstr>Arial</vt:lpstr>
      <vt:lpstr>Calibri</vt:lpstr>
      <vt:lpstr>Consolas</vt:lpstr>
      <vt:lpstr>Segoe</vt:lpstr>
      <vt:lpstr>1_Office Theme</vt:lpstr>
      <vt:lpstr>Custom Design</vt:lpstr>
      <vt:lpstr>1_Custom Design</vt:lpstr>
      <vt:lpstr>2_Custom Design</vt:lpstr>
      <vt:lpstr>3_Custom Design</vt:lpstr>
      <vt:lpstr>2_Office Theme</vt:lpstr>
      <vt:lpstr>Cores, cores, everywhere</vt:lpstr>
      <vt:lpstr>Two hardware trends Barrelfish operating system Message-passing software Managing parallel work</vt:lpstr>
      <vt:lpstr>Amdahl’s law</vt:lpstr>
      <vt:lpstr>Amdahl’s law, f=70%</vt:lpstr>
      <vt:lpstr>Amdahl’s law, f=10%</vt:lpstr>
      <vt:lpstr>Amdahl’s law, f=98%</vt:lpstr>
      <vt:lpstr>Amdahl’s law &amp; multi-core</vt:lpstr>
      <vt:lpstr>Perf of big &amp; small cores</vt:lpstr>
      <vt:lpstr>Amdahl’s law, f=98%</vt:lpstr>
      <vt:lpstr>Amdahl’s law, f=75%</vt:lpstr>
      <vt:lpstr>Asymmetric chips</vt:lpstr>
      <vt:lpstr>Amdahl’s law, f=75%</vt:lpstr>
      <vt:lpstr>Two hardware trends</vt:lpstr>
      <vt:lpstr>Cache-coherent multicore</vt:lpstr>
      <vt:lpstr>Single-chip cloud computer (SCC)</vt:lpstr>
      <vt:lpstr>MSR Beehive</vt:lpstr>
      <vt:lpstr>Two hardware trends</vt:lpstr>
      <vt:lpstr>Two hardware trends Barrelfish operating system Message-passing software Managing parallel work</vt:lpstr>
      <vt:lpstr>Messaging vs shared data as default</vt:lpstr>
      <vt:lpstr>The Barrelfish multi-kernel OS</vt:lpstr>
      <vt:lpstr>The Barrelfish multi-kernel OS</vt:lpstr>
      <vt:lpstr>The Barrelfish multi-kernel OS</vt:lpstr>
      <vt:lpstr>The Barrelfish multi-kernel OS</vt:lpstr>
      <vt:lpstr>Two hardware trends Barrelfish operating system Message-passing software Managing parallel work</vt:lpstr>
      <vt:lpstr>Shared Resource Database Consensus</vt:lpstr>
      <vt:lpstr>Shared Resource Database Consensus</vt:lpstr>
      <vt:lpstr>AC: Asynchronous C</vt:lpstr>
      <vt:lpstr>Shared Resource Database Consensus</vt:lpstr>
      <vt:lpstr>Shared Resource Database Consensus</vt:lpstr>
      <vt:lpstr>Performance</vt:lpstr>
      <vt:lpstr>Performance</vt:lpstr>
      <vt:lpstr>Two hardware trends Barrelfish operating system Message-passing software Managing parallel work</vt:lpstr>
      <vt:lpstr>Adding Parallelism</vt:lpstr>
      <vt:lpstr>FluidAnimate</vt:lpstr>
      <vt:lpstr>Static Partitioning</vt:lpstr>
      <vt:lpstr>Static Partitioning</vt:lpstr>
      <vt:lpstr>Static Partitioning</vt:lpstr>
      <vt:lpstr>Static Partitioning</vt:lpstr>
      <vt:lpstr>Static Partitioning</vt:lpstr>
      <vt:lpstr>Dynamic Partitioning (Work-Stealing)</vt:lpstr>
      <vt:lpstr>Dynamic Partitioning (Work-Stealing)</vt:lpstr>
      <vt:lpstr>Dynamic Partitioning (Work-Stealing)</vt:lpstr>
      <vt:lpstr>Dynamic Partitioning (Work-Stealing)</vt:lpstr>
      <vt:lpstr>Dynamic Partitioning (Work-Stealing)</vt:lpstr>
      <vt:lpstr>Dynamic Partitioning (Work-Stealing)</vt:lpstr>
      <vt:lpstr>Dynamic Partitioning (Work-Stealing)</vt:lpstr>
      <vt:lpstr>Dynamic Partitioning (Work-Stealing)</vt:lpstr>
      <vt:lpstr>Dynamic Partitioning (Work-Stealing)</vt:lpstr>
      <vt:lpstr>Dynamic Partitioning (Work-Stealing)</vt:lpstr>
      <vt:lpstr>Dynamic Partitioning (Work-Stealing)</vt:lpstr>
      <vt:lpstr>Dynamic Partitioning (Work-Stealing)</vt:lpstr>
      <vt:lpstr>Dynamic Partitioning (Work-Stealing)</vt:lpstr>
      <vt:lpstr>Space-Time Continuum</vt:lpstr>
      <vt:lpstr>Controlled Partitioning</vt:lpstr>
      <vt:lpstr>Controlled Partitioning</vt:lpstr>
      <vt:lpstr>Controlled Partitioning</vt:lpstr>
      <vt:lpstr>Controlled Partitioning</vt:lpstr>
      <vt:lpstr>Controlled Partitioning</vt:lpstr>
      <vt:lpstr>Controlled Partitioning</vt:lpstr>
      <vt:lpstr>FluidAnimate</vt:lpstr>
      <vt:lpstr>FluidAnimate</vt:lpstr>
      <vt:lpstr>FluidAnimate</vt:lpstr>
      <vt:lpstr>FluidAnimate</vt:lpstr>
      <vt:lpstr>FluidAnimate</vt:lpstr>
      <vt:lpstr>FluidAnimate Results</vt:lpstr>
      <vt:lpstr>FluidAnimate Results</vt:lpstr>
      <vt:lpstr>Two hardware trends Barrelfish operating system Message-passing software Managing parallel work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Harris</dc:creator>
  <cp:lastModifiedBy>Clare Scallon (Vega Consulting LLC)</cp:lastModifiedBy>
  <cp:revision>325</cp:revision>
  <dcterms:created xsi:type="dcterms:W3CDTF">2009-09-21T15:31:59Z</dcterms:created>
  <dcterms:modified xsi:type="dcterms:W3CDTF">2016-08-02T00:19:12Z</dcterms:modified>
</cp:coreProperties>
</file>