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handoutMasterIdLst>
    <p:handoutMasterId r:id="rId60"/>
  </p:handoutMasterIdLst>
  <p:sldIdLst>
    <p:sldId id="256" r:id="rId2"/>
    <p:sldId id="258" r:id="rId3"/>
    <p:sldId id="259" r:id="rId4"/>
    <p:sldId id="337" r:id="rId5"/>
    <p:sldId id="260" r:id="rId6"/>
    <p:sldId id="261" r:id="rId7"/>
    <p:sldId id="262" r:id="rId8"/>
    <p:sldId id="346" r:id="rId9"/>
    <p:sldId id="339" r:id="rId10"/>
    <p:sldId id="309" r:id="rId11"/>
    <p:sldId id="340" r:id="rId12"/>
    <p:sldId id="263" r:id="rId13"/>
    <p:sldId id="264" r:id="rId14"/>
    <p:sldId id="310" r:id="rId15"/>
    <p:sldId id="291" r:id="rId16"/>
    <p:sldId id="292" r:id="rId17"/>
    <p:sldId id="343" r:id="rId18"/>
    <p:sldId id="293" r:id="rId19"/>
    <p:sldId id="344" r:id="rId20"/>
    <p:sldId id="299" r:id="rId21"/>
    <p:sldId id="298" r:id="rId22"/>
    <p:sldId id="294" r:id="rId23"/>
    <p:sldId id="301" r:id="rId24"/>
    <p:sldId id="302" r:id="rId25"/>
    <p:sldId id="341" r:id="rId26"/>
    <p:sldId id="305" r:id="rId27"/>
    <p:sldId id="306" r:id="rId28"/>
    <p:sldId id="307" r:id="rId29"/>
    <p:sldId id="265" r:id="rId30"/>
    <p:sldId id="266" r:id="rId31"/>
    <p:sldId id="345" r:id="rId32"/>
    <p:sldId id="267" r:id="rId33"/>
    <p:sldId id="268" r:id="rId34"/>
    <p:sldId id="348" r:id="rId35"/>
    <p:sldId id="269" r:id="rId36"/>
    <p:sldId id="315" r:id="rId37"/>
    <p:sldId id="316" r:id="rId38"/>
    <p:sldId id="318" r:id="rId39"/>
    <p:sldId id="319" r:id="rId40"/>
    <p:sldId id="287" r:id="rId41"/>
    <p:sldId id="326" r:id="rId42"/>
    <p:sldId id="327" r:id="rId43"/>
    <p:sldId id="328" r:id="rId44"/>
    <p:sldId id="331" r:id="rId45"/>
    <p:sldId id="332" r:id="rId46"/>
    <p:sldId id="321" r:id="rId47"/>
    <p:sldId id="334" r:id="rId48"/>
    <p:sldId id="335" r:id="rId49"/>
    <p:sldId id="317" r:id="rId50"/>
    <p:sldId id="286" r:id="rId51"/>
    <p:sldId id="322" r:id="rId52"/>
    <p:sldId id="323" r:id="rId53"/>
    <p:sldId id="342" r:id="rId54"/>
    <p:sldId id="324" r:id="rId55"/>
    <p:sldId id="325" r:id="rId56"/>
    <p:sldId id="283" r:id="rId57"/>
    <p:sldId id="308" r:id="rId58"/>
  </p:sldIdLst>
  <p:sldSz cx="9144000" cy="6858000" type="screen4x3"/>
  <p:notesSz cx="6794500" cy="9918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720" autoAdjust="0"/>
    <p:restoredTop sz="63529" autoAdjust="0"/>
  </p:normalViewPr>
  <p:slideViewPr>
    <p:cSldViewPr>
      <p:cViewPr varScale="1">
        <p:scale>
          <a:sx n="57" d="100"/>
          <a:sy n="57" d="100"/>
        </p:scale>
        <p:origin x="183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100" y="0"/>
            <a:ext cx="2944813" cy="495300"/>
          </a:xfrm>
          <a:prstGeom prst="rect">
            <a:avLst/>
          </a:prstGeom>
        </p:spPr>
        <p:txBody>
          <a:bodyPr vert="horz" lIns="91440" tIns="45720" rIns="91440" bIns="45720" rtlCol="0"/>
          <a:lstStyle>
            <a:lvl1pPr algn="r">
              <a:defRPr sz="1200"/>
            </a:lvl1pPr>
          </a:lstStyle>
          <a:p>
            <a:fld id="{23380B9A-D401-4833-B1EB-2532E8C1E691}" type="datetimeFigureOut">
              <a:rPr lang="en-GB" smtClean="0"/>
              <a:t>01/08/2016</a:t>
            </a:fld>
            <a:endParaRPr lang="en-GB"/>
          </a:p>
        </p:txBody>
      </p:sp>
      <p:sp>
        <p:nvSpPr>
          <p:cNvPr id="4" name="Footer Placeholder 3"/>
          <p:cNvSpPr>
            <a:spLocks noGrp="1"/>
          </p:cNvSpPr>
          <p:nvPr>
            <p:ph type="ftr" sz="quarter" idx="2"/>
          </p:nvPr>
        </p:nvSpPr>
        <p:spPr>
          <a:xfrm>
            <a:off x="0" y="9421813"/>
            <a:ext cx="294481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100" y="9421813"/>
            <a:ext cx="2944813" cy="495300"/>
          </a:xfrm>
          <a:prstGeom prst="rect">
            <a:avLst/>
          </a:prstGeom>
        </p:spPr>
        <p:txBody>
          <a:bodyPr vert="horz" lIns="91440" tIns="45720" rIns="91440" bIns="45720" rtlCol="0" anchor="b"/>
          <a:lstStyle>
            <a:lvl1pPr algn="r">
              <a:defRPr sz="1200"/>
            </a:lvl1pPr>
          </a:lstStyle>
          <a:p>
            <a:fld id="{867756FF-D776-4C8A-B215-6FEEBC6FAA83}" type="slidenum">
              <a:rPr lang="en-GB" smtClean="0"/>
              <a:t>‹#›</a:t>
            </a:fld>
            <a:endParaRPr lang="en-GB"/>
          </a:p>
        </p:txBody>
      </p:sp>
    </p:spTree>
    <p:extLst>
      <p:ext uri="{BB962C8B-B14F-4D97-AF65-F5344CB8AC3E}">
        <p14:creationId xmlns:p14="http://schemas.microsoft.com/office/powerpoint/2010/main" val="8783113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935"/>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48645" y="0"/>
            <a:ext cx="2944283" cy="495935"/>
          </a:xfrm>
          <a:prstGeom prst="rect">
            <a:avLst/>
          </a:prstGeom>
        </p:spPr>
        <p:txBody>
          <a:bodyPr vert="horz" lIns="91440" tIns="45720" rIns="91440" bIns="45720" rtlCol="0"/>
          <a:lstStyle>
            <a:lvl1pPr algn="r">
              <a:defRPr sz="1200"/>
            </a:lvl1pPr>
          </a:lstStyle>
          <a:p>
            <a:fld id="{ECEF163D-EC6A-4512-A7B8-CBB433735681}" type="datetimeFigureOut">
              <a:rPr lang="en-GB" smtClean="0"/>
              <a:t>01/08/2016</a:t>
            </a:fld>
            <a:endParaRPr lang="en-GB" dirty="0"/>
          </a:p>
        </p:txBody>
      </p:sp>
      <p:sp>
        <p:nvSpPr>
          <p:cNvPr id="4" name="Slide Image Placeholder 3"/>
          <p:cNvSpPr>
            <a:spLocks noGrp="1" noRot="1" noChangeAspect="1"/>
          </p:cNvSpPr>
          <p:nvPr>
            <p:ph type="sldImg" idx="2"/>
          </p:nvPr>
        </p:nvSpPr>
        <p:spPr>
          <a:xfrm>
            <a:off x="917575" y="744538"/>
            <a:ext cx="4959350" cy="3719512"/>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450" y="4711383"/>
            <a:ext cx="5435600" cy="446341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1044"/>
            <a:ext cx="2944283" cy="495935"/>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48645" y="9421044"/>
            <a:ext cx="2944283" cy="495935"/>
          </a:xfrm>
          <a:prstGeom prst="rect">
            <a:avLst/>
          </a:prstGeom>
        </p:spPr>
        <p:txBody>
          <a:bodyPr vert="horz" lIns="91440" tIns="45720" rIns="91440" bIns="45720" rtlCol="0" anchor="b"/>
          <a:lstStyle>
            <a:lvl1pPr algn="r">
              <a:defRPr sz="1200"/>
            </a:lvl1pPr>
          </a:lstStyle>
          <a:p>
            <a:fld id="{45AA3099-AB2C-4238-9EA9-69F068316201}" type="slidenum">
              <a:rPr lang="en-GB" smtClean="0"/>
              <a:t>‹#›</a:t>
            </a:fld>
            <a:endParaRPr lang="en-GB" dirty="0"/>
          </a:p>
        </p:txBody>
      </p:sp>
    </p:spTree>
    <p:extLst>
      <p:ext uri="{BB962C8B-B14F-4D97-AF65-F5344CB8AC3E}">
        <p14:creationId xmlns:p14="http://schemas.microsoft.com/office/powerpoint/2010/main" val="4143641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Calibri"/>
                <a:cs typeface="Times New Roman"/>
              </a:rPr>
              <a:t>Logic is the study of the rules of valid reasoning about facts and phenomena in the real world.  Like all branches of Science and mathematics, it seeks generality, so that it can be successfully applied to any of a wide range of application areas.  In the present day, computer hardware and software has emerged as an economically dominant area of application for logic.  And yet many of the essential concepts of logic were discovered by philosophers of previous millennia, originally inspired by quite different applications.  Biology is a good example.  Long ago, Aristotle’s logic was evidently applicable to classificatory biology, whereas computational biology is now beginning to exploit modern programming logic.  My own connection with biology is tenuous.  In 1958/9 I studied for a year in Oxford University’s Unit of Biometry</a:t>
            </a:r>
            <a:r>
              <a:rPr lang="en-GB" sz="1200" baseline="0" dirty="0">
                <a:effectLst/>
                <a:latin typeface="+mn-lt"/>
                <a:ea typeface="Calibri"/>
                <a:cs typeface="Times New Roman"/>
              </a:rPr>
              <a:t> in Keble Rd.   It is now occupied by the Oxford University Computing Science Department.</a:t>
            </a:r>
            <a:r>
              <a:rPr lang="en-GB" sz="1200" dirty="0">
                <a:effectLst/>
                <a:latin typeface="+mn-lt"/>
                <a:ea typeface="Calibri"/>
                <a:cs typeface="Times New Roman"/>
              </a:rPr>
              <a:t>  So I am particularly pleased to be lecturing here in the Wolfson series of lectures, named after the great biologist JBS Haldane. He was Professor of Biometry at University College London, and famous for his discoveries in population genetics and enzymology.  Thank you, President, for this invitation.</a:t>
            </a:r>
          </a:p>
          <a:p>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1</a:t>
            </a:fld>
            <a:endParaRPr lang="en-GB" dirty="0"/>
          </a:p>
        </p:txBody>
      </p:sp>
    </p:spTree>
    <p:extLst>
      <p:ext uri="{BB962C8B-B14F-4D97-AF65-F5344CB8AC3E}">
        <p14:creationId xmlns:p14="http://schemas.microsoft.com/office/powerpoint/2010/main" val="25240390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Calibri"/>
                <a:cs typeface="Times New Roman"/>
              </a:rPr>
              <a:t>Aristotle’s approach to logic has been pervasive  in Computer Science.  For example, every programming language is defined first by its syntax, using letters like  S and  P  to stand for component parts of the program.  In place of Aristotle’s</a:t>
            </a:r>
            <a:r>
              <a:rPr lang="en-GB" sz="1200" baseline="0" dirty="0">
                <a:effectLst/>
                <a:latin typeface="+mn-lt"/>
                <a:ea typeface="Calibri"/>
                <a:cs typeface="Times New Roman"/>
              </a:rPr>
              <a:t> simple sentence structure, th</a:t>
            </a:r>
            <a:r>
              <a:rPr lang="en-GB" sz="1200" dirty="0">
                <a:effectLst/>
                <a:latin typeface="+mn-lt"/>
                <a:ea typeface="Calibri"/>
                <a:cs typeface="Times New Roman"/>
              </a:rPr>
              <a:t>ere are usually hundreds of rules that determine whether a program is syntactically</a:t>
            </a:r>
            <a:r>
              <a:rPr lang="en-GB" sz="1200" baseline="0" dirty="0">
                <a:effectLst/>
                <a:latin typeface="+mn-lt"/>
                <a:ea typeface="Calibri"/>
                <a:cs typeface="Times New Roman"/>
              </a:rPr>
              <a:t> correct.  Fortunately, the computer can itself be got to check whether these rules are obeyed, and to reject as nonsensical the programs that violate them.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aseline="0" dirty="0">
              <a:effectLst/>
              <a:latin typeface="+mn-lt"/>
              <a:ea typeface="Calibri"/>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aseline="0" dirty="0">
                <a:effectLst/>
                <a:latin typeface="+mn-lt"/>
                <a:ea typeface="Calibri"/>
                <a:cs typeface="Times New Roman"/>
              </a:rPr>
              <a:t>The execution of a syntactically valid program is very like a proof.  The </a:t>
            </a:r>
            <a:r>
              <a:rPr lang="en-GB" sz="1200" dirty="0">
                <a:effectLst/>
                <a:latin typeface="+mn-lt"/>
                <a:ea typeface="Calibri"/>
                <a:cs typeface="Times New Roman"/>
              </a:rPr>
              <a:t>individual steps taken by the computer are defined by hundreds of deductive patterns similar to those of the syllogism.  Aristotle could hardly have imagined that his deductions would</a:t>
            </a:r>
            <a:r>
              <a:rPr lang="en-GB" sz="1200" baseline="0" dirty="0">
                <a:effectLst/>
                <a:latin typeface="+mn-lt"/>
                <a:ea typeface="Calibri"/>
                <a:cs typeface="Times New Roman"/>
              </a:rPr>
              <a:t> one day be carried out automatically by a machine, at a speed of billions of deductions per second.  Or that there would be billions of computers in the world, each of them capable of performing logical operations at this same enormous speed. </a:t>
            </a:r>
            <a:endParaRPr lang="en-GB" sz="1200" dirty="0">
              <a:effectLst/>
              <a:latin typeface="+mn-lt"/>
              <a:ea typeface="Calibri"/>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mn-lt"/>
              <a:ea typeface="Calibri"/>
              <a:cs typeface="Times New Roman"/>
            </a:endParaRPr>
          </a:p>
        </p:txBody>
      </p:sp>
      <p:sp>
        <p:nvSpPr>
          <p:cNvPr id="4" name="Slide Number Placeholder 3"/>
          <p:cNvSpPr>
            <a:spLocks noGrp="1"/>
          </p:cNvSpPr>
          <p:nvPr>
            <p:ph type="sldNum" sz="quarter" idx="10"/>
          </p:nvPr>
        </p:nvSpPr>
        <p:spPr/>
        <p:txBody>
          <a:bodyPr/>
          <a:lstStyle/>
          <a:p>
            <a:fld id="{45AA3099-AB2C-4238-9EA9-69F068316201}" type="slidenum">
              <a:rPr lang="en-GB" smtClean="0"/>
              <a:t>11</a:t>
            </a:fld>
            <a:endParaRPr lang="en-GB"/>
          </a:p>
        </p:txBody>
      </p:sp>
    </p:spTree>
    <p:extLst>
      <p:ext uri="{BB962C8B-B14F-4D97-AF65-F5344CB8AC3E}">
        <p14:creationId xmlns:p14="http://schemas.microsoft.com/office/powerpoint/2010/main" val="36749513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Calibri"/>
                <a:cs typeface="Times New Roman"/>
              </a:rPr>
              <a:t>Aristotle’s deductive principles are also applied when a computer itself engages in logical reasoning.  The rules of deduction make it very easy to check whether a supposed proof of any length is in fact correct,</a:t>
            </a:r>
            <a:r>
              <a:rPr lang="en-GB" sz="1200" baseline="0" dirty="0">
                <a:effectLst/>
                <a:latin typeface="+mn-lt"/>
                <a:ea typeface="Calibri"/>
                <a:cs typeface="Times New Roman"/>
              </a:rPr>
              <a:t> just by looking at the previous lines, and matching them against the rules of deduction.</a:t>
            </a:r>
            <a:r>
              <a:rPr lang="en-GB" sz="1200" dirty="0">
                <a:effectLst/>
                <a:latin typeface="+mn-lt"/>
                <a:ea typeface="Calibri"/>
                <a:cs typeface="Times New Roman"/>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mn-lt"/>
              <a:ea typeface="Calibri"/>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Calibri"/>
                <a:cs typeface="Times New Roman"/>
              </a:rPr>
              <a:t>But computers can help far more effectively than just this.  Computers can look for proofs of conjectures by selectively searching all conclusions that are deducible from the lines established so far.  They can examine far more cases than a human would have the patience or accuracy for.  Computers have recently helped in generating and checking long proofs of interesting theorems in mathematics, and</a:t>
            </a:r>
            <a:r>
              <a:rPr lang="en-GB" sz="1200" baseline="0" dirty="0">
                <a:effectLst/>
                <a:latin typeface="+mn-lt"/>
                <a:ea typeface="Calibri"/>
                <a:cs typeface="Times New Roman"/>
              </a:rPr>
              <a:t> they have established conjectures that</a:t>
            </a:r>
            <a:r>
              <a:rPr lang="en-GB" sz="1200" dirty="0">
                <a:effectLst/>
                <a:latin typeface="+mn-lt"/>
                <a:ea typeface="Calibri"/>
                <a:cs typeface="Times New Roman"/>
              </a:rPr>
              <a:t> have eluded human proof for many centuries.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mn-lt"/>
              <a:ea typeface="Calibri"/>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Calibri"/>
                <a:cs typeface="Times New Roman"/>
              </a:rPr>
              <a:t>The first of these big theorems was the four-colour theorem, which states that every country on flat map can be painted with just four different colours, and no neighbouring countries need share the same colour.  A recent computer proof, using the Coq programming language and proof validating system, required</a:t>
            </a:r>
            <a:r>
              <a:rPr lang="en-GB" sz="1200" baseline="0" dirty="0">
                <a:effectLst/>
                <a:latin typeface="+mn-lt"/>
                <a:ea typeface="Calibri"/>
                <a:cs typeface="Times New Roman"/>
              </a:rPr>
              <a:t> examination of 633 cases, each of them requiring typically over a million proof steps – a billion steps in all.  </a:t>
            </a:r>
            <a:r>
              <a:rPr lang="en-GB" sz="1200" dirty="0">
                <a:effectLst/>
                <a:latin typeface="+mn-lt"/>
                <a:ea typeface="Calibri"/>
                <a:cs typeface="Times New Roman"/>
              </a:rPr>
              <a:t>A more recent triumph was the </a:t>
            </a:r>
            <a:r>
              <a:rPr lang="en-GB" sz="1200" dirty="0" err="1">
                <a:effectLst/>
                <a:latin typeface="+mn-lt"/>
                <a:ea typeface="Calibri"/>
                <a:cs typeface="Times New Roman"/>
              </a:rPr>
              <a:t>Kepler</a:t>
            </a:r>
            <a:r>
              <a:rPr lang="en-GB" sz="1200" dirty="0">
                <a:effectLst/>
                <a:latin typeface="+mn-lt"/>
                <a:ea typeface="Calibri"/>
                <a:cs typeface="Times New Roman"/>
              </a:rPr>
              <a:t> conjecture, which states that the natural green-grocers’ stacking of oranges in a heap, will pack the most fruit into the least space.  A fully automatic proof of this is still being constructed.</a:t>
            </a:r>
          </a:p>
          <a:p>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12</a:t>
            </a:fld>
            <a:endParaRPr lang="en-GB"/>
          </a:p>
        </p:txBody>
      </p:sp>
    </p:spTree>
    <p:extLst>
      <p:ext uri="{BB962C8B-B14F-4D97-AF65-F5344CB8AC3E}">
        <p14:creationId xmlns:p14="http://schemas.microsoft.com/office/powerpoint/2010/main" val="36749513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15000"/>
              </a:lnSpc>
              <a:spcBef>
                <a:spcPts val="0"/>
              </a:spcBef>
              <a:spcAft>
                <a:spcPts val="1000"/>
              </a:spcAft>
              <a:buClrTx/>
              <a:buSzTx/>
              <a:buFontTx/>
              <a:buNone/>
              <a:tabLst/>
              <a:defRPr/>
            </a:pPr>
            <a:r>
              <a:rPr lang="en-GB" sz="1200" dirty="0">
                <a:effectLst/>
                <a:latin typeface="+mn-lt"/>
                <a:ea typeface="Calibri"/>
                <a:cs typeface="Times New Roman"/>
              </a:rPr>
              <a:t>My next hero is the ancient Greek geometer Euclid.  He lived and worked in Alexandria around the turn of the fourth century BC.  He systematically applied logical deduction to the proof of theorems about physical space, with applications to measurement of land (the original Greek meaning of Geometry).  Ever since his day, geometry has been applied to the drawing of boundaries, and the design of buildings, and the surveying and making of maps.  They now have widespread application in computer graphics</a:t>
            </a:r>
            <a:r>
              <a:rPr lang="en-GB" sz="1200" baseline="0" dirty="0">
                <a:effectLst/>
                <a:latin typeface="+mn-lt"/>
                <a:ea typeface="Calibri"/>
                <a:cs typeface="Times New Roman"/>
              </a:rPr>
              <a:t> and the programs which </a:t>
            </a:r>
            <a:r>
              <a:rPr lang="en-GB" sz="1200" dirty="0">
                <a:effectLst/>
                <a:latin typeface="+mn-lt"/>
                <a:ea typeface="Calibri"/>
                <a:cs typeface="Times New Roman"/>
              </a:rPr>
              <a:t>control the displays on all computer screens and film screens and television screens throughout the world.</a:t>
            </a:r>
            <a:r>
              <a:rPr lang="en-GB" sz="1200" baseline="0" dirty="0">
                <a:effectLst/>
                <a:latin typeface="+mn-lt"/>
                <a:ea typeface="Calibri"/>
                <a:cs typeface="Times New Roman"/>
              </a:rPr>
              <a:t>  </a:t>
            </a:r>
            <a:r>
              <a:rPr lang="en-GB" sz="1200" dirty="0">
                <a:effectLst/>
                <a:latin typeface="+mn-lt"/>
                <a:ea typeface="Calibri"/>
                <a:cs typeface="Times New Roman"/>
              </a:rPr>
              <a:t> </a:t>
            </a:r>
          </a:p>
          <a:p>
            <a:pPr marL="0" marR="0" indent="0" algn="l" defTabSz="914400" rtl="0" eaLnBrk="1" fontAlgn="auto" latinLnBrk="0" hangingPunct="1">
              <a:lnSpc>
                <a:spcPct val="115000"/>
              </a:lnSpc>
              <a:spcBef>
                <a:spcPts val="0"/>
              </a:spcBef>
              <a:spcAft>
                <a:spcPts val="1000"/>
              </a:spcAft>
              <a:buClrTx/>
              <a:buSzTx/>
              <a:buFontTx/>
              <a:buNone/>
              <a:tabLst/>
              <a:defRPr/>
            </a:pPr>
            <a:endParaRPr lang="en-GB" sz="1200" dirty="0">
              <a:effectLst/>
              <a:latin typeface="+mn-lt"/>
              <a:ea typeface="Calibri"/>
              <a:cs typeface="Times New Roman"/>
            </a:endParaRPr>
          </a:p>
          <a:p>
            <a:pPr>
              <a:lnSpc>
                <a:spcPct val="115000"/>
              </a:lnSpc>
              <a:spcAft>
                <a:spcPts val="1000"/>
              </a:spcAft>
            </a:pPr>
            <a:r>
              <a:rPr lang="en-GB" sz="1200" dirty="0">
                <a:effectLst/>
                <a:latin typeface="+mn-lt"/>
                <a:ea typeface="Calibri"/>
                <a:cs typeface="Times New Roman"/>
              </a:rPr>
              <a:t>The logic of Euclid was very different from that of Aristotle.  It was not just about things</a:t>
            </a:r>
            <a:r>
              <a:rPr lang="en-GB" sz="1200" baseline="0" dirty="0">
                <a:effectLst/>
                <a:latin typeface="+mn-lt"/>
                <a:ea typeface="Calibri"/>
                <a:cs typeface="Times New Roman"/>
              </a:rPr>
              <a:t> and classes and their properties.  I</a:t>
            </a:r>
            <a:r>
              <a:rPr lang="en-GB" sz="1200" dirty="0">
                <a:effectLst/>
                <a:latin typeface="+mn-lt"/>
                <a:ea typeface="Calibri"/>
                <a:cs typeface="Times New Roman"/>
              </a:rPr>
              <a:t>t was about how to achieve a desired effect.     The major part of a typical Euclidian proof is a construction, which shows how to draw a line or triangle or other figure which possesses some desired property.  The proof is essentially a program of instructions which, when executed, will draw a figure which has been proved to possesses that property. </a:t>
            </a:r>
          </a:p>
          <a:p>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13</a:t>
            </a:fld>
            <a:endParaRPr lang="en-GB"/>
          </a:p>
        </p:txBody>
      </p:sp>
    </p:spTree>
    <p:extLst>
      <p:ext uri="{BB962C8B-B14F-4D97-AF65-F5344CB8AC3E}">
        <p14:creationId xmlns:p14="http://schemas.microsoft.com/office/powerpoint/2010/main" val="29119792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1000"/>
              </a:spcAft>
            </a:pPr>
            <a:r>
              <a:rPr lang="en-GB" sz="1200" dirty="0">
                <a:effectLst/>
                <a:latin typeface="+mn-lt"/>
                <a:ea typeface="Calibri"/>
                <a:cs typeface="Times New Roman"/>
              </a:rPr>
              <a:t>The logic of Euclid was very different from that of Aristotle.  It was not just about things</a:t>
            </a:r>
            <a:r>
              <a:rPr lang="en-GB" sz="1200" baseline="0" dirty="0">
                <a:effectLst/>
                <a:latin typeface="+mn-lt"/>
                <a:ea typeface="Calibri"/>
                <a:cs typeface="Times New Roman"/>
              </a:rPr>
              <a:t> and classes and their properties.  I</a:t>
            </a:r>
            <a:r>
              <a:rPr lang="en-GB" sz="1200" dirty="0">
                <a:effectLst/>
                <a:latin typeface="+mn-lt"/>
                <a:ea typeface="Calibri"/>
                <a:cs typeface="Times New Roman"/>
              </a:rPr>
              <a:t>t was about how to achieve a desired effect. The major part of a typical Euclidian proof is a construction, which shows how to draw a line or triangle or other figure which possesses some desired property.  The main part of the proof is essentially a program of instructions which, when executed, will draw a figure which has been proved to possesses that property.  So it is not too fanciful to call Euclid the inventor of the world’s first programming language.  It contains nearly all the essential features of the languages taught today in an introductory course for</a:t>
            </a:r>
            <a:r>
              <a:rPr lang="en-GB" sz="1200" baseline="0" dirty="0">
                <a:effectLst/>
                <a:latin typeface="+mn-lt"/>
                <a:ea typeface="Calibri"/>
                <a:cs typeface="Times New Roman"/>
              </a:rPr>
              <a:t> Computer Scientists, except  the loop.  </a:t>
            </a:r>
          </a:p>
          <a:p>
            <a:pPr>
              <a:lnSpc>
                <a:spcPct val="115000"/>
              </a:lnSpc>
              <a:spcAft>
                <a:spcPts val="1000"/>
              </a:spcAft>
            </a:pPr>
            <a:endParaRPr lang="en-GB" sz="1200" baseline="0" dirty="0">
              <a:effectLst/>
              <a:latin typeface="+mn-lt"/>
              <a:ea typeface="Calibri"/>
              <a:cs typeface="Times New Roman"/>
            </a:endParaRPr>
          </a:p>
          <a:p>
            <a:pPr>
              <a:lnSpc>
                <a:spcPct val="115000"/>
              </a:lnSpc>
              <a:spcAft>
                <a:spcPts val="1000"/>
              </a:spcAft>
            </a:pPr>
            <a:r>
              <a:rPr lang="en-GB" sz="1200" dirty="0">
                <a:effectLst/>
                <a:latin typeface="+mn-lt"/>
                <a:ea typeface="Calibri"/>
                <a:cs typeface="Times New Roman"/>
              </a:rPr>
              <a:t>This ideal of programs that are accompanied by a proof of their own correctness is one that has inspired my own life-long research directions.  It has an obvious application in the elimination (or</a:t>
            </a:r>
            <a:r>
              <a:rPr lang="en-GB" sz="1200" baseline="0" dirty="0">
                <a:effectLst/>
                <a:latin typeface="+mn-lt"/>
                <a:ea typeface="Calibri"/>
                <a:cs typeface="Times New Roman"/>
              </a:rPr>
              <a:t> at least the reduction) of the enormous cost and inconvenience and dangers in the present day of writing and testing and running computer programs that contain errors.  </a:t>
            </a:r>
            <a:r>
              <a:rPr lang="en-GB" sz="1200" dirty="0">
                <a:effectLst/>
                <a:latin typeface="+mn-lt"/>
                <a:ea typeface="Calibri"/>
                <a:cs typeface="Times New Roman"/>
              </a:rPr>
              <a:t>The ideal has been achieved again in the</a:t>
            </a:r>
            <a:r>
              <a:rPr lang="en-GB" sz="1200" baseline="0" dirty="0">
                <a:effectLst/>
                <a:latin typeface="+mn-lt"/>
                <a:ea typeface="Calibri"/>
                <a:cs typeface="Times New Roman"/>
              </a:rPr>
              <a:t> Coq language, the one that was used to prove the four-colour theorem which I mentioned earlier.  Coq</a:t>
            </a:r>
            <a:r>
              <a:rPr lang="en-GB" sz="1200" dirty="0">
                <a:effectLst/>
                <a:latin typeface="+mn-lt"/>
                <a:ea typeface="Calibri"/>
                <a:cs typeface="Times New Roman"/>
              </a:rPr>
              <a:t> is based on the principles of constructive or intuitionistic logic, which regards programs and proofs as inseparable, because they are the same thing. </a:t>
            </a:r>
          </a:p>
        </p:txBody>
      </p:sp>
      <p:sp>
        <p:nvSpPr>
          <p:cNvPr id="4" name="Slide Number Placeholder 3"/>
          <p:cNvSpPr>
            <a:spLocks noGrp="1"/>
          </p:cNvSpPr>
          <p:nvPr>
            <p:ph type="sldNum" sz="quarter" idx="10"/>
          </p:nvPr>
        </p:nvSpPr>
        <p:spPr/>
        <p:txBody>
          <a:bodyPr/>
          <a:lstStyle/>
          <a:p>
            <a:fld id="{45AA3099-AB2C-4238-9EA9-69F068316201}" type="slidenum">
              <a:rPr lang="en-GB" smtClean="0"/>
              <a:t>14</a:t>
            </a:fld>
            <a:endParaRPr lang="en-GB" dirty="0"/>
          </a:p>
        </p:txBody>
      </p:sp>
    </p:spTree>
    <p:extLst>
      <p:ext uri="{BB962C8B-B14F-4D97-AF65-F5344CB8AC3E}">
        <p14:creationId xmlns:p14="http://schemas.microsoft.com/office/powerpoint/2010/main" val="425589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Now I would like to describe how Euclid’s logic is an</a:t>
            </a:r>
            <a:r>
              <a:rPr lang="en-GB" baseline="0" dirty="0"/>
              <a:t> integration of programming and proof.  I will concentrate on proposition 1 of Book 1 of his thirteen-volumes treatise called ‘The elements’.  He defines his programming language in five basic postulates, which describe all the basic actions which are available for use in all of his programs.  For example, the first postulate allows the program to draw a finite straight line between any two points, given as parameters to the action.  The third postulate is a command that draws a circle around any given point, with another given point on its circumference. The famous fifth postulate allows the drawing of a line parallel to a given line, and passing through a given point. These basic actions are included in all graphics programming languages used today. </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15</a:t>
            </a:fld>
            <a:endParaRPr lang="en-GB" dirty="0"/>
          </a:p>
        </p:txBody>
      </p:sp>
    </p:spTree>
    <p:extLst>
      <p:ext uri="{BB962C8B-B14F-4D97-AF65-F5344CB8AC3E}">
        <p14:creationId xmlns:p14="http://schemas.microsoft.com/office/powerpoint/2010/main" val="28058032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postulates are accompanied by twenty three definitions.  Some of them (like the first) relate the words of the language to their meaning in the real world.  Other definitions</a:t>
            </a:r>
            <a:r>
              <a:rPr lang="en-GB" baseline="0" dirty="0"/>
              <a:t> (like number 20) define new words in terms of previously defined words. Definitions 15 and 16 state that a circle is a figure in which every point on the circumference is the same distance from the centre. We will see shortly how this definition is used in a proof.</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16</a:t>
            </a:fld>
            <a:endParaRPr lang="en-GB" dirty="0"/>
          </a:p>
        </p:txBody>
      </p:sp>
    </p:spTree>
    <p:extLst>
      <p:ext uri="{BB962C8B-B14F-4D97-AF65-F5344CB8AC3E}">
        <p14:creationId xmlns:p14="http://schemas.microsoft.com/office/powerpoint/2010/main" val="28057885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main part of the Elements Book one is a collection of forty</a:t>
            </a:r>
            <a:r>
              <a:rPr lang="en-GB" baseline="0" dirty="0"/>
              <a:t> eight theorems, usually called propositions.  The last two express the theorem of Pythagoras about right-angled triangles.  But I will only describe the first one, which constructs and equilateral triangle, according to definition 20.</a:t>
            </a:r>
          </a:p>
          <a:p>
            <a:endParaRPr lang="en-GB" baseline="0" dirty="0"/>
          </a:p>
          <a:p>
            <a:r>
              <a:rPr lang="en-GB" baseline="0" dirty="0"/>
              <a:t>The purpose of a proposition is like that of a subroutine or function or method of a modern programming language.  It can be called by its name or number, just like a postulate, as a single command in any subsequent proof.  It will perform the construction described in the proof of the called proposition, in complete confidence that the constructed figure has the desired property.</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18</a:t>
            </a:fld>
            <a:endParaRPr lang="en-GB" dirty="0"/>
          </a:p>
        </p:txBody>
      </p:sp>
    </p:spTree>
    <p:extLst>
      <p:ext uri="{BB962C8B-B14F-4D97-AF65-F5344CB8AC3E}">
        <p14:creationId xmlns:p14="http://schemas.microsoft.com/office/powerpoint/2010/main" val="24427548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illustrate these claims, I will show Euclid’s beautiful proof of proposition 1, which constructs an equilateral triangle with a given finite straight line as one of its sides.  All its basic actions are postulates, because there are not yet any propositions that can be called.  The fact that the given line is finite and straight is called a precondition of the  theorem, and of the construction that it contains.  The fact that the resulting triangle is equilateral is a </a:t>
            </a:r>
            <a:r>
              <a:rPr lang="en-GB" dirty="0" err="1"/>
              <a:t>postcondition</a:t>
            </a:r>
            <a:r>
              <a:rPr lang="en-GB" dirty="0"/>
              <a:t> of the construction, that must be established by proof.</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20</a:t>
            </a:fld>
            <a:endParaRPr lang="en-GB" dirty="0"/>
          </a:p>
        </p:txBody>
      </p:sp>
    </p:spTree>
    <p:extLst>
      <p:ext uri="{BB962C8B-B14F-4D97-AF65-F5344CB8AC3E}">
        <p14:creationId xmlns:p14="http://schemas.microsoft.com/office/powerpoint/2010/main" val="33068321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first step of the construction is to draw a circle with its centre at one end of the line, and with the other end on its circumference.  This is a call of postulate 3, which allows just this.  It does not matter which end of the line you choose as centre.  Euclid’s programs are to a limited degree non-deterministic, and they allow the implementer of a construction to make carefully</a:t>
            </a:r>
            <a:r>
              <a:rPr lang="en-GB" baseline="0" dirty="0"/>
              <a:t> circumscribed choices about how to apply the rules.  Nearly all modern programs and programming languages contain this sort of non-determinism, which I will explain more fully later.</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21</a:t>
            </a:fld>
            <a:endParaRPr lang="en-GB" dirty="0"/>
          </a:p>
        </p:txBody>
      </p:sp>
    </p:spTree>
    <p:extLst>
      <p:ext uri="{BB962C8B-B14F-4D97-AF65-F5344CB8AC3E}">
        <p14:creationId xmlns:p14="http://schemas.microsoft.com/office/powerpoint/2010/main" val="4737234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next step is to draw a second circle, with the other end of the line at its centre. Of course, after this step, it is obvious that it does not matter which of the two circles was drawn first.  They</a:t>
            </a:r>
            <a:r>
              <a:rPr lang="en-GB" baseline="0" dirty="0"/>
              <a:t> could even be drawn at the same time by two different surveyors.  But Euclid’s language had no method for describing such concurrent operations.  Later in my talk, I will show how concurrency has been introduced into modern programming languages, and now has become pervasive in many large and critical computer applications.</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22</a:t>
            </a:fld>
            <a:endParaRPr lang="en-GB" dirty="0"/>
          </a:p>
        </p:txBody>
      </p:sp>
    </p:spTree>
    <p:extLst>
      <p:ext uri="{BB962C8B-B14F-4D97-AF65-F5344CB8AC3E}">
        <p14:creationId xmlns:p14="http://schemas.microsoft.com/office/powerpoint/2010/main" val="2093869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Times New Roman"/>
                <a:cs typeface="Times New Roman"/>
              </a:rPr>
              <a:t>This table summarises the arbitrary selection I have made of great discoveries from the history of logic.  The left column names a recognised branch of logic which I believe to be highly relevant to Computer Science today.  The second column gives a contemporaneous application which may have inspired the discoveries of the logician named in the third column.</a:t>
            </a:r>
          </a:p>
          <a:p>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2</a:t>
            </a:fld>
            <a:endParaRPr lang="en-GB"/>
          </a:p>
        </p:txBody>
      </p:sp>
    </p:spTree>
    <p:extLst>
      <p:ext uri="{BB962C8B-B14F-4D97-AF65-F5344CB8AC3E}">
        <p14:creationId xmlns:p14="http://schemas.microsoft.com/office/powerpoint/2010/main" val="31860526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circumferences of the two circles will now meet at two points,</a:t>
            </a:r>
            <a:r>
              <a:rPr lang="en-GB" baseline="0" dirty="0"/>
              <a:t> one on either side of the original straight line.  Choose one of them and call it  C .  This naming of a particular point is like a declaration and initialisation of a variable in a modern programming language.  However, Euclid’s programs are confined to just a single assignment to a variable.  It does not allow the previous meaning of a variable to be re-defined, as in a modern assignment.  There are many modern languages which deliberately enforce this restriction, in order to reason more easily about programs.  They include functional languages like  Coq, the language used to prove the four-colour theorem.</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23</a:t>
            </a:fld>
            <a:endParaRPr lang="en-GB" dirty="0"/>
          </a:p>
        </p:txBody>
      </p:sp>
    </p:spTree>
    <p:extLst>
      <p:ext uri="{BB962C8B-B14F-4D97-AF65-F5344CB8AC3E}">
        <p14:creationId xmlns:p14="http://schemas.microsoft.com/office/powerpoint/2010/main" val="31908454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next two steps</a:t>
            </a:r>
            <a:r>
              <a:rPr lang="en-GB" baseline="0" dirty="0"/>
              <a:t> draw two lines from the point   C  to the two ends of the original given line.  Note the use of the connective “then” to indicate that this step must come after the previous step.  We have used this connective twice before, and will do so again.  It determines a strict sequential structure for all Euclid’s constructions, just like the sequential structure of current computer programs.  In modern programs, the successive commands are normally separated by a semi-colon, with exactly the same meaning.  It is so common that it is often just omitted.</a:t>
            </a:r>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24</a:t>
            </a:fld>
            <a:endParaRPr lang="en-GB" dirty="0"/>
          </a:p>
        </p:txBody>
      </p:sp>
    </p:spTree>
    <p:extLst>
      <p:ext uri="{BB962C8B-B14F-4D97-AF65-F5344CB8AC3E}">
        <p14:creationId xmlns:p14="http://schemas.microsoft.com/office/powerpoint/2010/main" val="18321121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step before last was non-deterministic, and offered a choice of two intersection points of the two circles.  This diagram shows in red the consequence of making the other choice.  The</a:t>
            </a:r>
            <a:r>
              <a:rPr lang="en-GB" baseline="0" dirty="0"/>
              <a:t> whole construction is quite different in effect, and the user of the construction exercises a choice which has a real influence on the result.  However, the same proof applies to both choices.  Whichever choice is made, the resulting triangle is equilateral.  The phenomenon of non-determinism will be illustrated again later in this talk.</a:t>
            </a:r>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25</a:t>
            </a:fld>
            <a:endParaRPr lang="en-GB" dirty="0"/>
          </a:p>
        </p:txBody>
      </p:sp>
    </p:spTree>
    <p:extLst>
      <p:ext uri="{BB962C8B-B14F-4D97-AF65-F5344CB8AC3E}">
        <p14:creationId xmlns:p14="http://schemas.microsoft.com/office/powerpoint/2010/main" val="18321121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But we still need to prove that.  Definition  15  tells us that we must prove that the three sides are all equal to each other.  So here goes.  The two lines marked in this diagram are equal, because they are both radii of</a:t>
            </a:r>
            <a:r>
              <a:rPr lang="en-GB" baseline="0" dirty="0"/>
              <a:t> the left hand circle.</a:t>
            </a:r>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26</a:t>
            </a:fld>
            <a:endParaRPr lang="en-GB" dirty="0"/>
          </a:p>
        </p:txBody>
      </p:sp>
    </p:spTree>
    <p:extLst>
      <p:ext uri="{BB962C8B-B14F-4D97-AF65-F5344CB8AC3E}">
        <p14:creationId xmlns:p14="http://schemas.microsoft.com/office/powerpoint/2010/main" val="18321121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And the same is true of the two lines marked in red. </a:t>
            </a:r>
            <a:r>
              <a:rPr lang="en-GB" baseline="0" dirty="0"/>
              <a:t> Using a principle of equality (which Euclid justifies as a common notion), it follows that all three lines are equal, which is what we had to prove.  Quod </a:t>
            </a:r>
            <a:r>
              <a:rPr lang="en-GB" baseline="0" dirty="0" err="1"/>
              <a:t>erat</a:t>
            </a:r>
            <a:r>
              <a:rPr lang="en-GB" baseline="0" dirty="0"/>
              <a:t> Demonstrandum.  QED.</a:t>
            </a:r>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27</a:t>
            </a:fld>
            <a:endParaRPr lang="en-GB" dirty="0"/>
          </a:p>
        </p:txBody>
      </p:sp>
    </p:spTree>
    <p:extLst>
      <p:ext uri="{BB962C8B-B14F-4D97-AF65-F5344CB8AC3E}">
        <p14:creationId xmlns:p14="http://schemas.microsoft.com/office/powerpoint/2010/main" val="18321121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28</a:t>
            </a:fld>
            <a:endParaRPr lang="en-GB" dirty="0"/>
          </a:p>
        </p:txBody>
      </p:sp>
    </p:spTree>
    <p:extLst>
      <p:ext uri="{BB962C8B-B14F-4D97-AF65-F5344CB8AC3E}">
        <p14:creationId xmlns:p14="http://schemas.microsoft.com/office/powerpoint/2010/main" val="18321121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Calibri"/>
                <a:cs typeface="Times New Roman"/>
              </a:rPr>
              <a:t>I have listed above the main features of Euclid’s language, which are pervasive</a:t>
            </a:r>
            <a:r>
              <a:rPr lang="en-GB" sz="1200" baseline="0" dirty="0">
                <a:effectLst/>
                <a:latin typeface="+mn-lt"/>
                <a:ea typeface="Calibri"/>
                <a:cs typeface="Times New Roman"/>
              </a:rPr>
              <a:t> in</a:t>
            </a:r>
            <a:r>
              <a:rPr lang="en-GB" sz="1200" dirty="0">
                <a:effectLst/>
                <a:latin typeface="+mn-lt"/>
                <a:ea typeface="Calibri"/>
                <a:cs typeface="Times New Roman"/>
              </a:rPr>
              <a:t> modern programming.  The individual commands of the language are described in the postulates.  New names</a:t>
            </a:r>
            <a:r>
              <a:rPr lang="en-GB" sz="1200" baseline="0" dirty="0">
                <a:effectLst/>
                <a:latin typeface="+mn-lt"/>
                <a:ea typeface="Calibri"/>
                <a:cs typeface="Times New Roman"/>
              </a:rPr>
              <a:t> can be given to points and other figures in the diagram.  A larger diagram is drawn by first drawing a part of it, and then drawing the rest.  A construction is called a proposition, and it can be performed whenever required, just like a subroutine in programming.  The purpose of a construction is defined by a precondition describing the circumstances in which the construction will be successful.  The specification of the construction is described by a </a:t>
            </a:r>
            <a:r>
              <a:rPr lang="en-GB" sz="1200" baseline="0" dirty="0" err="1">
                <a:effectLst/>
                <a:latin typeface="+mn-lt"/>
                <a:ea typeface="Calibri"/>
                <a:cs typeface="Times New Roman"/>
              </a:rPr>
              <a:t>postcondition</a:t>
            </a:r>
            <a:r>
              <a:rPr lang="en-GB" sz="1200" baseline="0" dirty="0">
                <a:effectLst/>
                <a:latin typeface="+mn-lt"/>
                <a:ea typeface="Calibri"/>
                <a:cs typeface="Times New Roman"/>
              </a:rPr>
              <a:t>, marked by the satisfying abbreviation  QED.</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aseline="0" dirty="0">
              <a:effectLst/>
              <a:latin typeface="+mn-lt"/>
              <a:ea typeface="Calibri"/>
              <a:cs typeface="Times New Roman"/>
            </a:endParaRPr>
          </a:p>
        </p:txBody>
      </p:sp>
      <p:sp>
        <p:nvSpPr>
          <p:cNvPr id="4" name="Slide Number Placeholder 3"/>
          <p:cNvSpPr>
            <a:spLocks noGrp="1"/>
          </p:cNvSpPr>
          <p:nvPr>
            <p:ph type="sldNum" sz="quarter" idx="10"/>
          </p:nvPr>
        </p:nvSpPr>
        <p:spPr/>
        <p:txBody>
          <a:bodyPr/>
          <a:lstStyle/>
          <a:p>
            <a:fld id="{45AA3099-AB2C-4238-9EA9-69F068316201}" type="slidenum">
              <a:rPr lang="en-GB" smtClean="0"/>
              <a:t>29</a:t>
            </a:fld>
            <a:endParaRPr lang="en-GB"/>
          </a:p>
        </p:txBody>
      </p:sp>
    </p:spTree>
    <p:extLst>
      <p:ext uri="{BB962C8B-B14F-4D97-AF65-F5344CB8AC3E}">
        <p14:creationId xmlns:p14="http://schemas.microsoft.com/office/powerpoint/2010/main" val="19353394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1000"/>
              </a:spcAft>
            </a:pPr>
            <a:r>
              <a:rPr lang="en-GB" sz="1200" dirty="0">
                <a:effectLst/>
                <a:latin typeface="+mn-lt"/>
                <a:ea typeface="Calibri"/>
                <a:cs typeface="Times New Roman"/>
              </a:rPr>
              <a:t>My next hero is William of Ockham,</a:t>
            </a:r>
            <a:r>
              <a:rPr lang="en-GB" sz="1200" baseline="0" dirty="0">
                <a:effectLst/>
                <a:latin typeface="+mn-lt"/>
                <a:ea typeface="Calibri"/>
                <a:cs typeface="Times New Roman"/>
              </a:rPr>
              <a:t> a former</a:t>
            </a:r>
            <a:r>
              <a:rPr lang="en-GB" sz="1200" dirty="0">
                <a:effectLst/>
                <a:latin typeface="+mn-lt"/>
                <a:ea typeface="Calibri"/>
                <a:cs typeface="Times New Roman"/>
              </a:rPr>
              <a:t> student of Oxford University.  Like many Mediaeval</a:t>
            </a:r>
            <a:r>
              <a:rPr lang="en-GB" sz="1200" baseline="0" dirty="0">
                <a:effectLst/>
                <a:latin typeface="+mn-lt"/>
                <a:ea typeface="Calibri"/>
                <a:cs typeface="Times New Roman"/>
              </a:rPr>
              <a:t> philosophers, h</a:t>
            </a:r>
            <a:r>
              <a:rPr lang="en-GB" sz="1200" dirty="0">
                <a:effectLst/>
                <a:latin typeface="+mn-lt"/>
                <a:ea typeface="Calibri"/>
                <a:cs typeface="Times New Roman"/>
              </a:rPr>
              <a:t>e was interested in the</a:t>
            </a:r>
            <a:r>
              <a:rPr lang="en-GB" sz="1200" baseline="0" dirty="0">
                <a:effectLst/>
                <a:latin typeface="+mn-lt"/>
                <a:ea typeface="Calibri"/>
                <a:cs typeface="Times New Roman"/>
              </a:rPr>
              <a:t> problems of</a:t>
            </a:r>
            <a:r>
              <a:rPr lang="en-GB" sz="1200" dirty="0">
                <a:effectLst/>
                <a:latin typeface="+mn-lt"/>
                <a:ea typeface="Calibri"/>
                <a:cs typeface="Times New Roman"/>
              </a:rPr>
              <a:t> theology</a:t>
            </a:r>
            <a:r>
              <a:rPr lang="en-GB" sz="1200" baseline="0" dirty="0">
                <a:effectLst/>
                <a:latin typeface="+mn-lt"/>
                <a:ea typeface="Calibri"/>
                <a:cs typeface="Times New Roman"/>
              </a:rPr>
              <a:t>, and he wrote a treatise to solve one of them,</a:t>
            </a:r>
            <a:r>
              <a:rPr lang="en-GB" sz="1200" dirty="0">
                <a:effectLst/>
                <a:latin typeface="+mn-lt"/>
                <a:ea typeface="Calibri"/>
                <a:cs typeface="Times New Roman"/>
              </a:rPr>
              <a:t> namely, to</a:t>
            </a:r>
            <a:r>
              <a:rPr lang="en-GB" sz="1200" baseline="0" dirty="0">
                <a:effectLst/>
                <a:latin typeface="+mn-lt"/>
                <a:ea typeface="Calibri"/>
                <a:cs typeface="Times New Roman"/>
              </a:rPr>
              <a:t> reconcile</a:t>
            </a:r>
            <a:r>
              <a:rPr lang="en-GB" sz="1200" dirty="0">
                <a:effectLst/>
                <a:latin typeface="+mn-lt"/>
                <a:ea typeface="Calibri"/>
                <a:cs typeface="Times New Roman"/>
              </a:rPr>
              <a:t> the perfect knowledge of God about the future of the universe with the existence of man’s free will.  Since I am not qualified to talk about theology, I will translate the paradox into the modern world of computers, programs and programmers and implementers.</a:t>
            </a:r>
          </a:p>
          <a:p>
            <a:pPr>
              <a:lnSpc>
                <a:spcPct val="115000"/>
              </a:lnSpc>
              <a:spcAft>
                <a:spcPts val="1000"/>
              </a:spcAft>
            </a:pPr>
            <a:endParaRPr lang="en-GB" sz="1200" dirty="0">
              <a:effectLst/>
              <a:latin typeface="+mn-lt"/>
              <a:ea typeface="Calibri"/>
              <a:cs typeface="Times New Roman"/>
            </a:endParaRPr>
          </a:p>
          <a:p>
            <a:pPr>
              <a:lnSpc>
                <a:spcPct val="115000"/>
              </a:lnSpc>
              <a:spcAft>
                <a:spcPts val="1000"/>
              </a:spcAft>
            </a:pPr>
            <a:r>
              <a:rPr lang="en-GB" sz="1200" dirty="0">
                <a:effectLst/>
                <a:latin typeface="+mn-lt"/>
                <a:ea typeface="Calibri"/>
                <a:cs typeface="Times New Roman"/>
              </a:rPr>
              <a:t>It is the programmer who creates and initialises a new world inside the computer on which his program starts to run.  In this respect the</a:t>
            </a:r>
            <a:r>
              <a:rPr lang="en-GB" sz="1200" baseline="0" dirty="0">
                <a:effectLst/>
                <a:latin typeface="+mn-lt"/>
                <a:ea typeface="Calibri"/>
                <a:cs typeface="Times New Roman"/>
              </a:rPr>
              <a:t> programmer</a:t>
            </a:r>
            <a:r>
              <a:rPr lang="en-GB" sz="1200" dirty="0">
                <a:effectLst/>
                <a:latin typeface="+mn-lt"/>
                <a:ea typeface="Calibri"/>
                <a:cs typeface="Times New Roman"/>
              </a:rPr>
              <a:t> plays the role of Ockham’s god.   From a definition of the language in which the program is written, everything that happens during program execution is logically predictable from examination of the program itself, even before the start of its execution.  In principle, if he were clever and patient enough, the programmer could</a:t>
            </a:r>
            <a:r>
              <a:rPr lang="en-GB" sz="1200" baseline="0" dirty="0">
                <a:effectLst/>
                <a:latin typeface="+mn-lt"/>
                <a:ea typeface="Calibri"/>
                <a:cs typeface="Times New Roman"/>
              </a:rPr>
              <a:t> predict everything that was going to happen.</a:t>
            </a:r>
            <a:r>
              <a:rPr lang="en-GB" sz="1200" dirty="0">
                <a:effectLst/>
                <a:latin typeface="+mn-lt"/>
                <a:ea typeface="Calibri"/>
                <a:cs typeface="Times New Roman"/>
              </a:rPr>
              <a:t> A computer that executes the</a:t>
            </a:r>
            <a:r>
              <a:rPr lang="en-GB" sz="1200" baseline="0" dirty="0">
                <a:effectLst/>
                <a:latin typeface="+mn-lt"/>
                <a:ea typeface="Calibri"/>
                <a:cs typeface="Times New Roman"/>
              </a:rPr>
              <a:t> programmer’s</a:t>
            </a:r>
            <a:r>
              <a:rPr lang="en-GB" sz="1200" dirty="0">
                <a:effectLst/>
                <a:latin typeface="+mn-lt"/>
                <a:ea typeface="Calibri"/>
                <a:cs typeface="Times New Roman"/>
              </a:rPr>
              <a:t> program plays the role of man in Ockham’s paradox.  So we conclude that a computer (one that correctly implements the programming  language) has no free will.  This conclusion certainly</a:t>
            </a:r>
            <a:r>
              <a:rPr lang="en-GB" sz="1200" baseline="0" dirty="0">
                <a:effectLst/>
                <a:latin typeface="+mn-lt"/>
                <a:ea typeface="Calibri"/>
                <a:cs typeface="Times New Roman"/>
              </a:rPr>
              <a:t> </a:t>
            </a:r>
            <a:r>
              <a:rPr lang="en-GB" sz="1200" dirty="0">
                <a:effectLst/>
                <a:latin typeface="+mn-lt"/>
                <a:ea typeface="Calibri"/>
                <a:cs typeface="Times New Roman"/>
              </a:rPr>
              <a:t>follows validly from the premise.  And the premise is certainly</a:t>
            </a:r>
            <a:r>
              <a:rPr lang="en-GB" sz="1200" baseline="0" dirty="0">
                <a:effectLst/>
                <a:latin typeface="+mn-lt"/>
                <a:ea typeface="Calibri"/>
                <a:cs typeface="Times New Roman"/>
              </a:rPr>
              <a:t> true, provided that the programming language is deterministic.</a:t>
            </a:r>
            <a:endParaRPr lang="en-GB" sz="1200" dirty="0">
              <a:effectLst/>
              <a:latin typeface="+mn-lt"/>
              <a:ea typeface="Calibri"/>
              <a:cs typeface="Times New Roman"/>
            </a:endParaRPr>
          </a:p>
          <a:p>
            <a:pPr>
              <a:lnSpc>
                <a:spcPct val="115000"/>
              </a:lnSpc>
              <a:spcAft>
                <a:spcPts val="1000"/>
              </a:spcAft>
            </a:pPr>
            <a:endParaRPr lang="en-GB" sz="1200" dirty="0">
              <a:effectLst/>
              <a:latin typeface="+mn-lt"/>
              <a:ea typeface="Calibri"/>
              <a:cs typeface="Times New Roman"/>
            </a:endParaRPr>
          </a:p>
          <a:p>
            <a:pPr>
              <a:lnSpc>
                <a:spcPct val="115000"/>
              </a:lnSpc>
              <a:spcAft>
                <a:spcPts val="1000"/>
              </a:spcAft>
            </a:pPr>
            <a:endParaRPr lang="en-GB" sz="1200" dirty="0">
              <a:effectLst/>
              <a:latin typeface="+mn-lt"/>
              <a:ea typeface="Calibri"/>
              <a:cs typeface="Times New Roman"/>
            </a:endParaRPr>
          </a:p>
          <a:p>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30</a:t>
            </a:fld>
            <a:endParaRPr lang="en-GB"/>
          </a:p>
        </p:txBody>
      </p:sp>
    </p:spTree>
    <p:extLst>
      <p:ext uri="{BB962C8B-B14F-4D97-AF65-F5344CB8AC3E}">
        <p14:creationId xmlns:p14="http://schemas.microsoft.com/office/powerpoint/2010/main" val="4523311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1000"/>
              </a:spcAft>
            </a:pPr>
            <a:r>
              <a:rPr lang="en-GB" sz="1200" dirty="0">
                <a:effectLst/>
                <a:latin typeface="+mn-lt"/>
                <a:ea typeface="Calibri"/>
                <a:cs typeface="Times New Roman"/>
              </a:rPr>
              <a:t>However, most programs and programming languages of the present day,</a:t>
            </a:r>
            <a:r>
              <a:rPr lang="en-GB" sz="1200" baseline="0" dirty="0">
                <a:effectLst/>
                <a:latin typeface="+mn-lt"/>
                <a:ea typeface="Calibri"/>
                <a:cs typeface="Times New Roman"/>
              </a:rPr>
              <a:t> as well as</a:t>
            </a:r>
            <a:r>
              <a:rPr lang="en-GB" sz="1200" dirty="0">
                <a:effectLst/>
                <a:latin typeface="+mn-lt"/>
                <a:ea typeface="Calibri"/>
                <a:cs typeface="Times New Roman"/>
              </a:rPr>
              <a:t> Euclid’s historic language, are not deterministic.  Programmers using a non-deterministic programming language, however patient and clever, cannot predict precisely how their program will behave.  A non-deterministic programming language (for good reasons of improved performance) allows its implementer a carefully circumscribed scope for exercise of free will, to make choices between the alternatives presented by the programmer .   I have illustrated this form of non-determinism</a:t>
            </a:r>
            <a:r>
              <a:rPr lang="en-GB" sz="1200" baseline="0" dirty="0">
                <a:effectLst/>
                <a:latin typeface="+mn-lt"/>
                <a:ea typeface="Calibri"/>
                <a:cs typeface="Times New Roman"/>
              </a:rPr>
              <a:t> in Euclid’s proof of Proposition 1.  </a:t>
            </a:r>
            <a:endParaRPr lang="en-GB" sz="1200" dirty="0">
              <a:effectLst/>
              <a:latin typeface="+mn-lt"/>
              <a:ea typeface="Calibri"/>
              <a:cs typeface="Times New Roman"/>
            </a:endParaRPr>
          </a:p>
          <a:p>
            <a:pPr>
              <a:lnSpc>
                <a:spcPct val="115000"/>
              </a:lnSpc>
              <a:spcAft>
                <a:spcPts val="1000"/>
              </a:spcAft>
            </a:pPr>
            <a:r>
              <a:rPr lang="en-GB" sz="1200" dirty="0">
                <a:effectLst/>
                <a:latin typeface="+mn-lt"/>
                <a:ea typeface="Calibri"/>
                <a:cs typeface="Times New Roman"/>
              </a:rPr>
              <a:t>  </a:t>
            </a:r>
          </a:p>
          <a:p>
            <a:pPr>
              <a:lnSpc>
                <a:spcPct val="115000"/>
              </a:lnSpc>
              <a:spcAft>
                <a:spcPts val="1000"/>
              </a:spcAft>
            </a:pPr>
            <a:r>
              <a:rPr lang="en-GB" sz="1200" dirty="0">
                <a:effectLst/>
                <a:latin typeface="+mn-lt"/>
                <a:ea typeface="Calibri"/>
                <a:cs typeface="Times New Roman"/>
              </a:rPr>
              <a:t>Translating this revised premise back into the theological paradox, it is the implementer that plays the role of man, who exercises the gift of free will to make the choices which the program has left open. This is entirely consistent with the foreknowledge by the programmer of the whole range of all the different ways in which the implementer’s free will can be exercised, and of all the consequences of each choice. William of Ockham considered that the knowledge of God was of this conditional form, conditional on choices to be made by man, exercising his free will to control certain aspects of what will happen in the future.  </a:t>
            </a:r>
          </a:p>
          <a:p>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32</a:t>
            </a:fld>
            <a:endParaRPr lang="en-GB"/>
          </a:p>
        </p:txBody>
      </p:sp>
    </p:spTree>
    <p:extLst>
      <p:ext uri="{BB962C8B-B14F-4D97-AF65-F5344CB8AC3E}">
        <p14:creationId xmlns:p14="http://schemas.microsoft.com/office/powerpoint/2010/main" val="22366010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Calibri"/>
                <a:cs typeface="Times New Roman"/>
              </a:rPr>
              <a:t>The knowledge of God (and by analogy, the knowledge</a:t>
            </a:r>
            <a:r>
              <a:rPr lang="en-GB" sz="1200" baseline="0" dirty="0">
                <a:effectLst/>
                <a:latin typeface="+mn-lt"/>
                <a:ea typeface="Calibri"/>
                <a:cs typeface="Times New Roman"/>
              </a:rPr>
              <a:t> of the programmer) </a:t>
            </a:r>
            <a:r>
              <a:rPr lang="en-GB" sz="1200" dirty="0">
                <a:effectLst/>
                <a:latin typeface="+mn-lt"/>
                <a:ea typeface="Calibri"/>
                <a:cs typeface="Times New Roman"/>
              </a:rPr>
              <a:t>can be drawn as a tree, with a human choice at every branch-point. Because of the human choices, </a:t>
            </a:r>
            <a:r>
              <a:rPr lang="en-GB" dirty="0"/>
              <a:t>the prophecies of God have</a:t>
            </a:r>
            <a:r>
              <a:rPr lang="en-GB" baseline="0" dirty="0"/>
              <a:t> to be understood as</a:t>
            </a:r>
            <a:r>
              <a:rPr lang="en-GB" dirty="0"/>
              <a:t> conditional.  When God told the prophet Jonah to predict</a:t>
            </a:r>
            <a:r>
              <a:rPr lang="en-GB" baseline="0" dirty="0"/>
              <a:t> that Nineveh would be destroyed (as shown by the red lightening strike), the prediction was based on the obvious premise that the citizens of Nineveh would continue in their sinful ways, as shown by the downward path in the diagram.  But the bible (Jonah, 3) tells us that the citizens repented their ways, with fasts and sackcloth and ashes; and as a result, their city was saved.  But this did not prove the falsity of God’s prophecy, -- just that its obviously intended premise had been made false, by exercise of the free will of man.</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aseline="0" dirty="0">
              <a:effectLst/>
              <a:latin typeface="+mn-lt"/>
              <a:ea typeface="Calibri"/>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Calibri"/>
                <a:cs typeface="Times New Roman"/>
              </a:rPr>
              <a:t>Such a picture of branching time is the basis of a popular version of modern temporal logic (CTL), which has been implemented on a computer to assist in the verification of computer hardware and computer programs, even non-deterministic ones.  It is used on a daily basis to reduce the cost of design errors, even before the computer or the program has been fully</a:t>
            </a:r>
            <a:r>
              <a:rPr lang="en-GB" sz="1200" baseline="0" dirty="0">
                <a:effectLst/>
                <a:latin typeface="+mn-lt"/>
                <a:ea typeface="Calibri"/>
                <a:cs typeface="Times New Roman"/>
              </a:rPr>
              <a:t> designed</a:t>
            </a:r>
            <a:r>
              <a:rPr lang="en-GB" sz="1200" dirty="0">
                <a:effectLst/>
                <a:latin typeface="+mn-lt"/>
                <a:ea typeface="Calibri"/>
                <a:cs typeface="Times New Roman"/>
              </a:rPr>
              <a:t>.  </a:t>
            </a:r>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33</a:t>
            </a:fld>
            <a:endParaRPr lang="en-GB"/>
          </a:p>
        </p:txBody>
      </p:sp>
    </p:spTree>
    <p:extLst>
      <p:ext uri="{BB962C8B-B14F-4D97-AF65-F5344CB8AC3E}">
        <p14:creationId xmlns:p14="http://schemas.microsoft.com/office/powerpoint/2010/main" val="18775243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Times New Roman"/>
                <a:cs typeface="Times New Roman"/>
              </a:rPr>
              <a:t>I will conclude my talk by my own speculation about an unimaginable future.</a:t>
            </a:r>
            <a:r>
              <a:rPr lang="en-GB" sz="1200" baseline="0" dirty="0">
                <a:effectLst/>
                <a:latin typeface="+mn-lt"/>
                <a:ea typeface="Times New Roman"/>
                <a:cs typeface="Times New Roman"/>
              </a:rPr>
              <a:t>   I speculate that a</a:t>
            </a:r>
            <a:r>
              <a:rPr lang="en-GB" sz="1200" dirty="0">
                <a:effectLst/>
                <a:latin typeface="+mn-lt"/>
                <a:ea typeface="Times New Roman"/>
                <a:cs typeface="Times New Roman"/>
              </a:rPr>
              <a:t>ll of these branches of logic, and many more, will be combined in carefully</a:t>
            </a:r>
            <a:r>
              <a:rPr lang="en-GB" sz="1200" baseline="0" dirty="0">
                <a:effectLst/>
                <a:latin typeface="+mn-lt"/>
                <a:ea typeface="Times New Roman"/>
                <a:cs typeface="Times New Roman"/>
              </a:rPr>
              <a:t> judged</a:t>
            </a:r>
            <a:r>
              <a:rPr lang="en-GB" sz="1200" dirty="0">
                <a:effectLst/>
                <a:latin typeface="+mn-lt"/>
                <a:ea typeface="Times New Roman"/>
                <a:cs typeface="Times New Roman"/>
              </a:rPr>
              <a:t> proportions in a logic</a:t>
            </a:r>
            <a:r>
              <a:rPr lang="en-GB" sz="1200" baseline="0" dirty="0">
                <a:effectLst/>
                <a:latin typeface="+mn-lt"/>
                <a:ea typeface="Times New Roman"/>
                <a:cs typeface="Times New Roman"/>
              </a:rPr>
              <a:t> for reasoning about computer programs</a:t>
            </a:r>
            <a:r>
              <a:rPr lang="en-GB" sz="1200" dirty="0">
                <a:effectLst/>
                <a:latin typeface="+mn-lt"/>
                <a:ea typeface="Times New Roman"/>
                <a:cs typeface="Times New Roman"/>
              </a:rPr>
              <a:t>.  A programming language will provide</a:t>
            </a:r>
            <a:r>
              <a:rPr lang="en-GB" sz="1200" baseline="0" dirty="0">
                <a:effectLst/>
                <a:latin typeface="+mn-lt"/>
                <a:ea typeface="Times New Roman"/>
                <a:cs typeface="Times New Roman"/>
              </a:rPr>
              <a:t> its notations</a:t>
            </a:r>
            <a:r>
              <a:rPr lang="en-GB" sz="1200" dirty="0">
                <a:effectLst/>
                <a:latin typeface="+mn-lt"/>
                <a:ea typeface="Times New Roman"/>
                <a:cs typeface="Times New Roman"/>
              </a:rPr>
              <a:t>, and the logic of programming will be able to deduce from the text of the program itself all the possible consequences of running the program on a computer.  In</a:t>
            </a:r>
            <a:r>
              <a:rPr lang="en-GB" sz="1200" baseline="0" dirty="0">
                <a:effectLst/>
                <a:latin typeface="+mn-lt"/>
                <a:ea typeface="Times New Roman"/>
                <a:cs typeface="Times New Roman"/>
              </a:rPr>
              <a:t> particular, it will be possible</a:t>
            </a:r>
            <a:r>
              <a:rPr lang="en-GB" sz="1200" dirty="0">
                <a:effectLst/>
                <a:latin typeface="+mn-lt"/>
                <a:ea typeface="Times New Roman"/>
                <a:cs typeface="Times New Roman"/>
              </a:rPr>
              <a:t> to prove that a program is free from certain kinds of serious error.</a:t>
            </a:r>
            <a:r>
              <a:rPr lang="en-GB" sz="1200" baseline="0" dirty="0">
                <a:effectLst/>
                <a:latin typeface="+mn-lt"/>
                <a:ea typeface="Times New Roman"/>
                <a:cs typeface="Times New Roman"/>
              </a:rPr>
              <a:t>  Furthermore, </a:t>
            </a:r>
            <a:r>
              <a:rPr lang="en-GB" sz="1200" dirty="0">
                <a:effectLst/>
                <a:latin typeface="+mn-lt"/>
                <a:ea typeface="Times New Roman"/>
                <a:cs typeface="Times New Roman"/>
              </a:rPr>
              <a:t>the computer itself will be able to check this fact before running the program.  This will</a:t>
            </a:r>
            <a:r>
              <a:rPr lang="en-GB" sz="1200" baseline="0" dirty="0">
                <a:effectLst/>
                <a:latin typeface="+mn-lt"/>
                <a:ea typeface="Times New Roman"/>
                <a:cs typeface="Times New Roman"/>
              </a:rPr>
              <a:t> contribute to reducing</a:t>
            </a:r>
            <a:r>
              <a:rPr lang="en-GB" sz="1200" dirty="0">
                <a:effectLst/>
                <a:latin typeface="+mn-lt"/>
                <a:ea typeface="Times New Roman"/>
                <a:cs typeface="Times New Roman"/>
              </a:rPr>
              <a:t> the billions of dollars per year which are lost as a consequence of programming error.  </a:t>
            </a:r>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3</a:t>
            </a:fld>
            <a:endParaRPr lang="en-GB"/>
          </a:p>
        </p:txBody>
      </p:sp>
    </p:spTree>
    <p:extLst>
      <p:ext uri="{BB962C8B-B14F-4D97-AF65-F5344CB8AC3E}">
        <p14:creationId xmlns:p14="http://schemas.microsoft.com/office/powerpoint/2010/main" val="29078736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Calibri"/>
                <a:cs typeface="Times New Roman"/>
              </a:rPr>
              <a:t>Temporal logic was only one small part of Ockham’s general logic.  In fact, it dealt</a:t>
            </a:r>
            <a:r>
              <a:rPr lang="en-GB" sz="1200" baseline="0" dirty="0">
                <a:effectLst/>
                <a:latin typeface="+mn-lt"/>
                <a:ea typeface="Calibri"/>
                <a:cs typeface="Times New Roman"/>
              </a:rPr>
              <a:t> with</a:t>
            </a:r>
            <a:r>
              <a:rPr lang="en-GB" sz="1200" dirty="0">
                <a:effectLst/>
                <a:latin typeface="+mn-lt"/>
                <a:ea typeface="Calibri"/>
                <a:cs typeface="Times New Roman"/>
              </a:rPr>
              <a:t> just the last member</a:t>
            </a:r>
            <a:r>
              <a:rPr lang="en-GB" sz="1200" baseline="0" dirty="0">
                <a:effectLst/>
                <a:latin typeface="+mn-lt"/>
                <a:ea typeface="Calibri"/>
                <a:cs typeface="Times New Roman"/>
              </a:rPr>
              <a:t> of</a:t>
            </a:r>
            <a:r>
              <a:rPr lang="en-GB" sz="1200" dirty="0">
                <a:effectLst/>
                <a:latin typeface="+mn-lt"/>
                <a:ea typeface="Calibri"/>
                <a:cs typeface="Times New Roman"/>
              </a:rPr>
              <a:t> the list shown on this slide.  The expressive power of Ockham’s logic was much greater than that of Aristotelian logic, because it allowed complete sentences (for example  P  or  Q  on this slide) to be included as subordinate or co-ordinate clauses in other larger sentences.  Even these clauses are allowed to contain further subordinate or co-ordinate clauses In fact, these</a:t>
            </a:r>
            <a:r>
              <a:rPr lang="en-GB" sz="1200" baseline="0" dirty="0">
                <a:effectLst/>
                <a:latin typeface="+mn-lt"/>
                <a:ea typeface="Calibri"/>
                <a:cs typeface="Times New Roman"/>
              </a:rPr>
              <a:t> five connectives can be used to make explicit the logical and temporal structure, not only of sentences, but also of paragraphs, sections, chapters, volumes,… , right up to the sum total of human knowledge, held in the libraries of the world, and increasingly in our computers.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aseline="0" dirty="0">
              <a:effectLst/>
              <a:latin typeface="+mn-lt"/>
              <a:ea typeface="Calibri"/>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aseline="0" dirty="0">
                <a:effectLst/>
                <a:latin typeface="+mn-lt"/>
                <a:ea typeface="Calibri"/>
                <a:cs typeface="Times New Roman"/>
              </a:rPr>
              <a:t>But I hope to convince you of an even bolder claim, that these and similar connectives are used in all modern-day programming languages to write our largest programs out of smaller component programs, right down to the basic commands obeyed directly in a single step by a computer.  </a:t>
            </a:r>
          </a:p>
        </p:txBody>
      </p:sp>
      <p:sp>
        <p:nvSpPr>
          <p:cNvPr id="4" name="Slide Number Placeholder 3"/>
          <p:cNvSpPr>
            <a:spLocks noGrp="1"/>
          </p:cNvSpPr>
          <p:nvPr>
            <p:ph type="sldNum" sz="quarter" idx="10"/>
          </p:nvPr>
        </p:nvSpPr>
        <p:spPr/>
        <p:txBody>
          <a:bodyPr/>
          <a:lstStyle/>
          <a:p>
            <a:fld id="{45AA3099-AB2C-4238-9EA9-69F068316201}" type="slidenum">
              <a:rPr lang="en-GB" smtClean="0"/>
              <a:t>35</a:t>
            </a:fld>
            <a:endParaRPr lang="en-GB"/>
          </a:p>
        </p:txBody>
      </p:sp>
    </p:spTree>
    <p:extLst>
      <p:ext uri="{BB962C8B-B14F-4D97-AF65-F5344CB8AC3E}">
        <p14:creationId xmlns:p14="http://schemas.microsoft.com/office/powerpoint/2010/main" val="16847631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a:t>
            </a:r>
            <a:r>
              <a:rPr lang="en-GB" baseline="0" dirty="0"/>
              <a:t> explain the meaning of Ockham’s sentences, I will draw pictures.  Here is an abstract picture of ovals standing for the objects described by the sentences of logic. The objects could be things and people and classes, as in Aristotelian logic; or points and lines and figures in Euclidian geometry; or numbers and functions in mathematical logic.  </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36</a:t>
            </a:fld>
            <a:endParaRPr lang="en-GB" dirty="0"/>
          </a:p>
        </p:txBody>
      </p:sp>
    </p:spTree>
    <p:extLst>
      <p:ext uri="{BB962C8B-B14F-4D97-AF65-F5344CB8AC3E}">
        <p14:creationId xmlns:p14="http://schemas.microsoft.com/office/powerpoint/2010/main" val="216017589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Each of our clauses or sentences (e.g., P , Q) will describe some more or less general properties of a set of the objects of our logic.  On this slide, I have drawn a circle labelled P  to enclose all those objects which have the property  P , and similarly for  Q .</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37</a:t>
            </a:fld>
            <a:endParaRPr lang="en-GB" dirty="0"/>
          </a:p>
        </p:txBody>
      </p:sp>
    </p:spTree>
    <p:extLst>
      <p:ext uri="{BB962C8B-B14F-4D97-AF65-F5344CB8AC3E}">
        <p14:creationId xmlns:p14="http://schemas.microsoft.com/office/powerpoint/2010/main" val="316061420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Ockham’s </a:t>
            </a:r>
            <a:r>
              <a:rPr lang="en-GB" dirty="0" err="1"/>
              <a:t>copulativa</a:t>
            </a:r>
            <a:r>
              <a:rPr lang="en-GB" dirty="0"/>
              <a:t>, now called conjunction,</a:t>
            </a:r>
            <a:r>
              <a:rPr lang="en-GB" baseline="0" dirty="0"/>
              <a:t> is written here as ampersand.  The sentence  P &amp; Q  describes  just those objects shown in red on this slide.  They are enclosed both by the circle for  P  and by the circle Q .  This shows that they satisfy both of these properties, as suggested by the connective ‘and’.</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38</a:t>
            </a:fld>
            <a:endParaRPr lang="en-GB" dirty="0"/>
          </a:p>
        </p:txBody>
      </p:sp>
    </p:spTree>
    <p:extLst>
      <p:ext uri="{BB962C8B-B14F-4D97-AF65-F5344CB8AC3E}">
        <p14:creationId xmlns:p14="http://schemas.microsoft.com/office/powerpoint/2010/main" val="204611729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disjunction can be defined just as easily</a:t>
            </a:r>
            <a:r>
              <a:rPr lang="en-GB" baseline="0" dirty="0"/>
              <a:t> as all those objects that are covered either by  P  or by  Q .</a:t>
            </a:r>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39</a:t>
            </a:fld>
            <a:endParaRPr lang="en-GB" dirty="0"/>
          </a:p>
        </p:txBody>
      </p:sp>
    </p:spTree>
    <p:extLst>
      <p:ext uri="{BB962C8B-B14F-4D97-AF65-F5344CB8AC3E}">
        <p14:creationId xmlns:p14="http://schemas.microsoft.com/office/powerpoint/2010/main" val="311002219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a:p>
            <a:r>
              <a:rPr lang="en-GB" baseline="0" dirty="0"/>
              <a:t>Logical disjunction is exactly what explains the phenomenon of non-determinism in programs and programming languages, or in the biblical story of the non-destruction of Nineveh.  As a program, </a:t>
            </a:r>
            <a:r>
              <a:rPr lang="en-GB" dirty="0"/>
              <a:t>P </a:t>
            </a:r>
            <a:r>
              <a:rPr lang="en-GB" b="1" dirty="0"/>
              <a:t>or</a:t>
            </a:r>
            <a:r>
              <a:rPr lang="en-GB" dirty="0"/>
              <a:t> Q  behaves non-deterministically by executing either the program  P  or the program Q , but the programmer does not know which.  It is the implementer of the program</a:t>
            </a:r>
            <a:r>
              <a:rPr lang="en-GB" baseline="0" dirty="0"/>
              <a:t> who has the free choice of which of them will actually be chosen in each execution of the disjunction.  </a:t>
            </a:r>
            <a:r>
              <a:rPr lang="en-GB" dirty="0"/>
              <a:t>So the disjunction of logic describes a branch point in the diagram that I drew to</a:t>
            </a:r>
            <a:r>
              <a:rPr lang="en-GB" baseline="0" dirty="0"/>
              <a:t> illustrate</a:t>
            </a:r>
            <a:r>
              <a:rPr lang="en-GB" dirty="0"/>
              <a:t> Ockham’s doctrine of branching time.  One of the alternative</a:t>
            </a:r>
            <a:r>
              <a:rPr lang="en-GB" baseline="0" dirty="0"/>
              <a:t> branches possible for  P  </a:t>
            </a:r>
            <a:r>
              <a:rPr lang="en-GB" b="1" baseline="0" dirty="0"/>
              <a:t>or</a:t>
            </a:r>
            <a:r>
              <a:rPr lang="en-GB" b="0" baseline="0" dirty="0"/>
              <a:t>  Q </a:t>
            </a:r>
            <a:r>
              <a:rPr lang="en-GB" baseline="0" dirty="0"/>
              <a:t> leads to execution of  P , and the other leads to the execution of  Q .  </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40</a:t>
            </a:fld>
            <a:endParaRPr lang="en-GB"/>
          </a:p>
        </p:txBody>
      </p:sp>
    </p:spTree>
    <p:extLst>
      <p:ext uri="{BB962C8B-B14F-4D97-AF65-F5344CB8AC3E}">
        <p14:creationId xmlns:p14="http://schemas.microsoft.com/office/powerpoint/2010/main" val="186242960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order to deal with Ockham’s temporal connectives, we need to analyse in</a:t>
            </a:r>
            <a:r>
              <a:rPr lang="en-GB" baseline="0" dirty="0"/>
              <a:t> greater detail the kind of objects which are described by our sentences.  They will denote not just static things or objects, but rather events that occur in time and space, and which involve change and motion of objects.  So our ovals will be interpreted as stories, each of which describes many somewhat related events, that may occur sequentially in time, or concurrently in space.   The stories may aim to be true in the real world, either in the past (when they are called histories) or in the future (when they are called prophecies), or partly in both. Or they may occur in an imaginary world, in which case we call them myths if they are old enough, or fiction if written in the present day.  But as a Computer Scientist, I will be particularly interested in stories of what occurs inside a computer that is executing a program.  In this case, it is the program itself that determines what stories can be told about it.  </a:t>
            </a:r>
          </a:p>
          <a:p>
            <a:endParaRPr lang="en-GB" baseline="0" dirty="0"/>
          </a:p>
          <a:p>
            <a:r>
              <a:rPr lang="en-GB" baseline="0" dirty="0"/>
              <a:t>But everything I say applies equally well to all the other kinds of story that can be told; and this will lead me towards my final conclusion that the same logic that applies to programs can apply to them all other kinds of story as well.</a:t>
            </a:r>
          </a:p>
        </p:txBody>
      </p:sp>
      <p:sp>
        <p:nvSpPr>
          <p:cNvPr id="4" name="Slide Number Placeholder 3"/>
          <p:cNvSpPr>
            <a:spLocks noGrp="1"/>
          </p:cNvSpPr>
          <p:nvPr>
            <p:ph type="sldNum" sz="quarter" idx="10"/>
          </p:nvPr>
        </p:nvSpPr>
        <p:spPr/>
        <p:txBody>
          <a:bodyPr/>
          <a:lstStyle/>
          <a:p>
            <a:fld id="{45AA3099-AB2C-4238-9EA9-69F068316201}" type="slidenum">
              <a:rPr lang="en-GB" smtClean="0"/>
              <a:t>41</a:t>
            </a:fld>
            <a:endParaRPr lang="en-GB" dirty="0"/>
          </a:p>
        </p:txBody>
      </p:sp>
    </p:spTree>
    <p:extLst>
      <p:ext uri="{BB962C8B-B14F-4D97-AF65-F5344CB8AC3E}">
        <p14:creationId xmlns:p14="http://schemas.microsoft.com/office/powerpoint/2010/main" val="216017589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let us first deal with a single story at a time, shown as a single oval on this slide</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42</a:t>
            </a:fld>
            <a:endParaRPr lang="en-GB" dirty="0"/>
          </a:p>
        </p:txBody>
      </p:sp>
    </p:spTree>
    <p:extLst>
      <p:ext uri="{BB962C8B-B14F-4D97-AF65-F5344CB8AC3E}">
        <p14:creationId xmlns:p14="http://schemas.microsoft.com/office/powerpoint/2010/main" val="352216270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general, a story consists of one or more events.</a:t>
            </a:r>
            <a:r>
              <a:rPr lang="en-GB" baseline="0" dirty="0"/>
              <a:t>  They are</a:t>
            </a:r>
            <a:r>
              <a:rPr lang="en-GB" dirty="0"/>
              <a:t> shown here as small circles,</a:t>
            </a:r>
            <a:r>
              <a:rPr lang="en-GB" baseline="0" dirty="0"/>
              <a:t> because I will not wish to subdivide them further.  Each distinct event occurs at a certain distinct point in time or space or both.  If two events occur at the same time, they must occur in different places, so they will be drawn one above the other.  If two events occur in the same place, they will be drawn at the same height in the diagram.  </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43</a:t>
            </a:fld>
            <a:endParaRPr lang="en-GB" dirty="0"/>
          </a:p>
        </p:txBody>
      </p:sp>
    </p:spTree>
    <p:extLst>
      <p:ext uri="{BB962C8B-B14F-4D97-AF65-F5344CB8AC3E}">
        <p14:creationId xmlns:p14="http://schemas.microsoft.com/office/powerpoint/2010/main" val="352216270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Since there are many events within a single story, I can classify them into two or more parts, or sub-stories.  This enables each sub-story to be described by a separate clause or sentence.  On this slide, the events have been classified as either red or green.</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44</a:t>
            </a:fld>
            <a:endParaRPr lang="en-GB" dirty="0"/>
          </a:p>
        </p:txBody>
      </p:sp>
    </p:spTree>
    <p:extLst>
      <p:ext uri="{BB962C8B-B14F-4D97-AF65-F5344CB8AC3E}">
        <p14:creationId xmlns:p14="http://schemas.microsoft.com/office/powerpoint/2010/main" val="3522162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In a yet further flight of the imagination, </a:t>
            </a:r>
            <a:r>
              <a:rPr lang="en-GB" sz="1200" dirty="0">
                <a:effectLst/>
                <a:latin typeface="+mn-lt"/>
                <a:ea typeface="Times New Roman"/>
                <a:cs typeface="Times New Roman"/>
              </a:rPr>
              <a:t>I</a:t>
            </a:r>
            <a:r>
              <a:rPr lang="en-GB" sz="1200" baseline="0" dirty="0">
                <a:effectLst/>
                <a:latin typeface="+mn-lt"/>
                <a:ea typeface="Times New Roman"/>
                <a:cs typeface="Times New Roman"/>
              </a:rPr>
              <a:t> will suggest that</a:t>
            </a:r>
            <a:r>
              <a:rPr lang="en-GB" sz="1200" dirty="0">
                <a:effectLst/>
                <a:latin typeface="+mn-lt"/>
                <a:ea typeface="Times New Roman"/>
                <a:cs typeface="Times New Roman"/>
              </a:rPr>
              <a:t> programs also provide a good notation for describing time and space, change and motion, the history and geography of the real world. These aspects of logic have fallen</a:t>
            </a:r>
            <a:r>
              <a:rPr lang="en-GB" sz="1200" baseline="0" dirty="0">
                <a:effectLst/>
                <a:latin typeface="+mn-lt"/>
                <a:ea typeface="Times New Roman"/>
                <a:cs typeface="Times New Roman"/>
              </a:rPr>
              <a:t> out of the mainstream of the recent development of logic, perhaps because of the enormous success of logic in its application to the foundations of mathematics.  Mathematicians use numbers to represent time and space; but there are many forms of common-sense temporal and spatial reasoning used by programmers that do not require numerical calculation; and they have in the past been considered as belonging to the domain of logic.  By re-introducing the concepts of programming into mainstream logic, we will greatly extend its range to cover common-sense reasoning about the real world.  When this happens, Computer Science will begin to repay the great debt which it owes to the discoveries of great logicians of the past.  </a:t>
            </a:r>
            <a:endParaRPr lang="en-GB" dirty="0"/>
          </a:p>
          <a:p>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4</a:t>
            </a:fld>
            <a:endParaRPr lang="en-GB" dirty="0"/>
          </a:p>
        </p:txBody>
      </p:sp>
    </p:spTree>
    <p:extLst>
      <p:ext uri="{BB962C8B-B14F-4D97-AF65-F5344CB8AC3E}">
        <p14:creationId xmlns:p14="http://schemas.microsoft.com/office/powerpoint/2010/main" val="116745581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I have used a black line to split the story into the red sub-story and the green sub-story.  The line is horizontal, indicating that the red events occur in different places</a:t>
            </a:r>
            <a:r>
              <a:rPr lang="en-GB" baseline="0" dirty="0"/>
              <a:t> from the green events.  Because it occurs at a different place, a red event</a:t>
            </a:r>
            <a:r>
              <a:rPr lang="en-GB" dirty="0"/>
              <a:t> may occur at the same time as a green event;</a:t>
            </a:r>
            <a:r>
              <a:rPr lang="en-GB" baseline="0" dirty="0"/>
              <a:t> or it may occur in between two successive green events.</a:t>
            </a:r>
          </a:p>
          <a:p>
            <a:endParaRPr lang="en-GB" baseline="0" dirty="0"/>
          </a:p>
          <a:p>
            <a:r>
              <a:rPr lang="en-GB" baseline="0" dirty="0"/>
              <a:t>This picture explains the phenomenon of concurrent execution of parts of a computer program.  The effect is that the red subprogram is executed at the same time and together </a:t>
            </a:r>
            <a:r>
              <a:rPr lang="en-GB" b="1" baseline="0" dirty="0"/>
              <a:t>with</a:t>
            </a:r>
            <a:r>
              <a:rPr lang="en-GB" b="0" baseline="0" dirty="0"/>
              <a:t>  the green subprogram;   The intention is that the two subprograms are executed concurrently in two different computers, or at least in a different parts of the same computer.  There is much more to be said about concurrent execution of programs; but you should not lose sight of the simplicity of the basic idea.</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45</a:t>
            </a:fld>
            <a:endParaRPr lang="en-GB" dirty="0"/>
          </a:p>
        </p:txBody>
      </p:sp>
    </p:spTree>
    <p:extLst>
      <p:ext uri="{BB962C8B-B14F-4D97-AF65-F5344CB8AC3E}">
        <p14:creationId xmlns:p14="http://schemas.microsoft.com/office/powerpoint/2010/main" val="352216270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now move back to my original picture of stories as objects of the logic.</a:t>
            </a:r>
            <a:r>
              <a:rPr lang="en-GB" baseline="0" dirty="0"/>
              <a:t>  As before, the </a:t>
            </a:r>
            <a:r>
              <a:rPr lang="en-GB" dirty="0"/>
              <a:t>letters  P  and  Q  stand</a:t>
            </a:r>
            <a:r>
              <a:rPr lang="en-GB" baseline="0" dirty="0"/>
              <a:t> for</a:t>
            </a:r>
            <a:r>
              <a:rPr lang="en-GB" dirty="0"/>
              <a:t> properties of stories. Again, the properties are drawn as circles, enclosing just those stories which possess the named property.  Ockham’s temporal operator  </a:t>
            </a:r>
            <a:r>
              <a:rPr lang="en-GB" b="1" dirty="0"/>
              <a:t>with</a:t>
            </a:r>
            <a:r>
              <a:rPr lang="en-GB" b="0" dirty="0"/>
              <a:t> ,</a:t>
            </a:r>
            <a:r>
              <a:rPr lang="en-GB" b="0" baseline="0" dirty="0"/>
              <a:t> may be written between two clauses which describe these two properties.  P </a:t>
            </a:r>
            <a:r>
              <a:rPr lang="en-GB" b="1" baseline="0" dirty="0"/>
              <a:t>with </a:t>
            </a:r>
            <a:r>
              <a:rPr lang="en-GB" b="0" baseline="0" dirty="0"/>
              <a:t>Q  is a property of all stories pictured in the overlap of the two circles.  Each of the stories individually can be split horizontally into two sub-stories, indicating that each sub-story occurs in a different place.  Furthermore, one of the sub-stories has property  P  shown in green, and the other has property  Q  shown in red.  In my slide, you see two complete stories, in the intersection of the two circles for  P  and  Q . Each of them consists of a green part which satisfies property  P ,  and a red part which has property  Q .  The two parts The other stories of  P  and  Q  drawn outside the area of overlap are the wrong shape, and cannot fit together; so they do not have the property described by  P  </a:t>
            </a:r>
            <a:r>
              <a:rPr lang="en-GB" b="1" baseline="0" dirty="0"/>
              <a:t>with</a:t>
            </a:r>
            <a:r>
              <a:rPr lang="en-GB" b="0" baseline="0" dirty="0"/>
              <a:t> Q .  </a:t>
            </a:r>
          </a:p>
        </p:txBody>
      </p:sp>
      <p:sp>
        <p:nvSpPr>
          <p:cNvPr id="4" name="Slide Number Placeholder 3"/>
          <p:cNvSpPr>
            <a:spLocks noGrp="1"/>
          </p:cNvSpPr>
          <p:nvPr>
            <p:ph type="sldNum" sz="quarter" idx="10"/>
          </p:nvPr>
        </p:nvSpPr>
        <p:spPr/>
        <p:txBody>
          <a:bodyPr/>
          <a:lstStyle/>
          <a:p>
            <a:fld id="{45AA3099-AB2C-4238-9EA9-69F068316201}" type="slidenum">
              <a:rPr lang="en-GB" smtClean="0"/>
              <a:t>46</a:t>
            </a:fld>
            <a:endParaRPr lang="en-GB" dirty="0"/>
          </a:p>
        </p:txBody>
      </p:sp>
    </p:spTree>
    <p:extLst>
      <p:ext uri="{BB962C8B-B14F-4D97-AF65-F5344CB8AC3E}">
        <p14:creationId xmlns:p14="http://schemas.microsoft.com/office/powerpoint/2010/main" val="22711335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will now give a similar explanation to another temporal</a:t>
            </a:r>
            <a:r>
              <a:rPr lang="en-GB" baseline="0" dirty="0"/>
              <a:t> operator, which I identify with</a:t>
            </a:r>
            <a:r>
              <a:rPr lang="en-GB" dirty="0"/>
              <a:t>  sequential composition</a:t>
            </a:r>
            <a:r>
              <a:rPr lang="en-GB" baseline="0" dirty="0"/>
              <a:t> in programming. </a:t>
            </a:r>
            <a:r>
              <a:rPr lang="en-GB" dirty="0"/>
              <a:t> I start</a:t>
            </a:r>
            <a:r>
              <a:rPr lang="en-GB" baseline="0" dirty="0"/>
              <a:t> again with my</a:t>
            </a:r>
            <a:r>
              <a:rPr lang="en-GB" dirty="0"/>
              <a:t> story consisting</a:t>
            </a:r>
            <a:r>
              <a:rPr lang="en-GB" baseline="0" dirty="0"/>
              <a:t> of just</a:t>
            </a:r>
            <a:r>
              <a:rPr lang="en-GB" dirty="0"/>
              <a:t> five events.</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47</a:t>
            </a:fld>
            <a:endParaRPr lang="en-GB" dirty="0"/>
          </a:p>
        </p:txBody>
      </p:sp>
    </p:spTree>
    <p:extLst>
      <p:ext uri="{BB962C8B-B14F-4D97-AF65-F5344CB8AC3E}">
        <p14:creationId xmlns:p14="http://schemas.microsoft.com/office/powerpoint/2010/main" val="352216270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I have again subdivided the story into green and red events.</a:t>
            </a:r>
            <a:r>
              <a:rPr lang="en-GB" baseline="0" dirty="0"/>
              <a:t>  But in this case, the dividing line between them is </a:t>
            </a:r>
            <a:r>
              <a:rPr lang="en-GB" dirty="0"/>
              <a:t>vertical rather than horizontal.  This means that all the green events occur in time before all the red events.</a:t>
            </a:r>
            <a:r>
              <a:rPr lang="en-GB" baseline="0" dirty="0"/>
              <a:t> This allows the possibility that a red event and a green event can occur at the same place, but of course never at the same time.   </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48</a:t>
            </a:fld>
            <a:endParaRPr lang="en-GB" dirty="0"/>
          </a:p>
        </p:txBody>
      </p:sp>
    </p:spTree>
    <p:extLst>
      <p:ext uri="{BB962C8B-B14F-4D97-AF65-F5344CB8AC3E}">
        <p14:creationId xmlns:p14="http://schemas.microsoft.com/office/powerpoint/2010/main" val="352216270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Let</a:t>
            </a:r>
            <a:r>
              <a:rPr lang="en-GB" baseline="0" dirty="0"/>
              <a:t> us r</a:t>
            </a:r>
            <a:r>
              <a:rPr lang="en-GB" dirty="0"/>
              <a:t>eturn to the complete sentences  P  and  Q , which describe properties of our stories. Here</a:t>
            </a:r>
            <a:r>
              <a:rPr lang="en-GB" baseline="0" dirty="0"/>
              <a:t> is</a:t>
            </a:r>
            <a:r>
              <a:rPr lang="en-GB" dirty="0"/>
              <a:t> a second</a:t>
            </a:r>
            <a:r>
              <a:rPr lang="en-GB" baseline="0" dirty="0"/>
              <a:t> way of combining the sentences using a temporal operator </a:t>
            </a:r>
            <a:r>
              <a:rPr lang="en-GB" b="1" baseline="0" dirty="0"/>
              <a:t>then</a:t>
            </a:r>
            <a:r>
              <a:rPr lang="en-GB" b="0" baseline="0" dirty="0"/>
              <a:t> . The operator is commonly written as semicolon in a programming language. Its purpose is to ensure that execution of the program component Q does not begin until after the execution of the component  P  has terminated. The idea is so common that in other programming languages like Euclid’s it is just taken for granted, and so often omitted.  It is also usually omitted in stories expressed in natural language.  But for purposes of logic, it is clearer to make these implied concepts explicit.</a:t>
            </a:r>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49</a:t>
            </a:fld>
            <a:endParaRPr lang="en-GB" dirty="0"/>
          </a:p>
        </p:txBody>
      </p:sp>
    </p:spTree>
    <p:extLst>
      <p:ext uri="{BB962C8B-B14F-4D97-AF65-F5344CB8AC3E}">
        <p14:creationId xmlns:p14="http://schemas.microsoft.com/office/powerpoint/2010/main" val="226171010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Times New Roman"/>
                <a:cs typeface="Times New Roman"/>
              </a:rPr>
              <a:t>I have explained how a computer program, like a sentence in logic, tells a story, namely the story of the internal events that occur inside a computer during</a:t>
            </a:r>
            <a:r>
              <a:rPr lang="en-GB" sz="1200" baseline="0" dirty="0">
                <a:effectLst/>
                <a:latin typeface="+mn-lt"/>
                <a:ea typeface="Times New Roman"/>
                <a:cs typeface="Times New Roman"/>
              </a:rPr>
              <a:t> execution of </a:t>
            </a:r>
            <a:r>
              <a:rPr lang="en-GB" sz="1200" dirty="0">
                <a:effectLst/>
                <a:latin typeface="+mn-lt"/>
                <a:ea typeface="Times New Roman"/>
                <a:cs typeface="Times New Roman"/>
              </a:rPr>
              <a:t>the program itself.  As</a:t>
            </a:r>
            <a:r>
              <a:rPr lang="en-GB" sz="1200" baseline="0" dirty="0">
                <a:effectLst/>
                <a:latin typeface="+mn-lt"/>
                <a:ea typeface="Times New Roman"/>
                <a:cs typeface="Times New Roman"/>
              </a:rPr>
              <a:t> a result,</a:t>
            </a:r>
            <a:r>
              <a:rPr lang="en-GB" sz="1200" dirty="0">
                <a:effectLst/>
                <a:latin typeface="+mn-lt"/>
                <a:ea typeface="Times New Roman"/>
                <a:cs typeface="Times New Roman"/>
              </a:rPr>
              <a:t> the concepts and notations of programming, like the logic of Ockham, include</a:t>
            </a:r>
            <a:r>
              <a:rPr lang="en-GB" sz="1200" baseline="0" dirty="0">
                <a:effectLst/>
                <a:latin typeface="+mn-lt"/>
                <a:ea typeface="Times New Roman"/>
                <a:cs typeface="Times New Roman"/>
              </a:rPr>
              <a:t> operators like</a:t>
            </a:r>
            <a:r>
              <a:rPr lang="en-GB" sz="1200" dirty="0">
                <a:effectLst/>
                <a:latin typeface="+mn-lt"/>
                <a:ea typeface="Times New Roman"/>
                <a:cs typeface="Times New Roman"/>
              </a:rPr>
              <a:t> </a:t>
            </a:r>
            <a:r>
              <a:rPr lang="en-GB" sz="1200" b="1" dirty="0">
                <a:effectLst/>
                <a:latin typeface="+mn-lt"/>
                <a:ea typeface="Times New Roman"/>
                <a:cs typeface="Times New Roman"/>
              </a:rPr>
              <a:t>or</a:t>
            </a:r>
            <a:r>
              <a:rPr lang="en-GB" sz="1200" b="0" dirty="0">
                <a:effectLst/>
                <a:latin typeface="+mn-lt"/>
                <a:ea typeface="Times New Roman"/>
                <a:cs typeface="Times New Roman"/>
              </a:rPr>
              <a:t> and</a:t>
            </a:r>
            <a:r>
              <a:rPr lang="en-GB" sz="1200" dirty="0">
                <a:effectLst/>
                <a:latin typeface="+mn-lt"/>
                <a:ea typeface="Times New Roman"/>
                <a:cs typeface="Times New Roman"/>
              </a:rPr>
              <a:t> </a:t>
            </a:r>
            <a:r>
              <a:rPr lang="en-GB" sz="1200" b="1" dirty="0">
                <a:effectLst/>
                <a:latin typeface="+mn-lt"/>
                <a:ea typeface="Times New Roman"/>
                <a:cs typeface="Times New Roman"/>
              </a:rPr>
              <a:t>then</a:t>
            </a:r>
            <a:r>
              <a:rPr lang="en-GB" sz="1200" dirty="0">
                <a:effectLst/>
                <a:latin typeface="+mn-lt"/>
                <a:ea typeface="Times New Roman"/>
                <a:cs typeface="Times New Roman"/>
              </a:rPr>
              <a:t>  and  </a:t>
            </a:r>
            <a:r>
              <a:rPr lang="en-GB" sz="1200" b="1" dirty="0">
                <a:effectLst/>
                <a:latin typeface="+mn-lt"/>
                <a:ea typeface="Times New Roman"/>
                <a:cs typeface="Times New Roman"/>
              </a:rPr>
              <a:t>with</a:t>
            </a:r>
            <a:r>
              <a:rPr lang="en-GB" sz="1200" b="0" baseline="0" dirty="0">
                <a:effectLst/>
                <a:latin typeface="+mn-lt"/>
                <a:ea typeface="Times New Roman"/>
                <a:cs typeface="Times New Roman"/>
              </a:rPr>
              <a:t> .</a:t>
            </a:r>
            <a:r>
              <a:rPr lang="en-GB" sz="1200" dirty="0">
                <a:effectLst/>
                <a:latin typeface="+mn-lt"/>
                <a:ea typeface="Times New Roman"/>
                <a:cs typeface="Times New Roman"/>
              </a:rPr>
              <a:t> These</a:t>
            </a:r>
            <a:r>
              <a:rPr lang="en-GB" sz="1200" baseline="0" dirty="0">
                <a:effectLst/>
                <a:latin typeface="+mn-lt"/>
                <a:ea typeface="Times New Roman"/>
                <a:cs typeface="Times New Roman"/>
              </a:rPr>
              <a:t> operators</a:t>
            </a:r>
            <a:r>
              <a:rPr lang="en-GB" sz="1200" dirty="0">
                <a:effectLst/>
                <a:latin typeface="+mn-lt"/>
                <a:ea typeface="Times New Roman"/>
                <a:cs typeface="Times New Roman"/>
              </a:rPr>
              <a:t> </a:t>
            </a:r>
            <a:r>
              <a:rPr lang="en-GB" sz="1200" baseline="0" dirty="0">
                <a:effectLst/>
                <a:latin typeface="+mn-lt"/>
                <a:ea typeface="Times New Roman"/>
                <a:cs typeface="Times New Roman"/>
              </a:rPr>
              <a:t>also provide a good way of describing external events that occur in the real world outside the computer.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aseline="0" dirty="0">
              <a:effectLst/>
              <a:latin typeface="+mn-lt"/>
              <a:ea typeface="Times New Roman"/>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aseline="0" dirty="0">
                <a:effectLst/>
                <a:latin typeface="+mn-lt"/>
                <a:ea typeface="Times New Roman"/>
                <a:cs typeface="Times New Roman"/>
              </a:rPr>
              <a:t>The similarities between program execution and the real world are already widely exploited </a:t>
            </a:r>
            <a:r>
              <a:rPr lang="en-GB" sz="1200" dirty="0">
                <a:effectLst/>
                <a:latin typeface="+mn-lt"/>
                <a:ea typeface="Times New Roman"/>
                <a:cs typeface="Times New Roman"/>
              </a:rPr>
              <a:t>in all branches of science and engineering, and in all classes</a:t>
            </a:r>
            <a:r>
              <a:rPr lang="en-GB" sz="1200" baseline="0" dirty="0">
                <a:effectLst/>
                <a:latin typeface="+mn-lt"/>
                <a:ea typeface="Times New Roman"/>
                <a:cs typeface="Times New Roman"/>
              </a:rPr>
              <a:t> of</a:t>
            </a:r>
            <a:r>
              <a:rPr lang="en-GB" sz="1200" dirty="0">
                <a:effectLst/>
                <a:latin typeface="+mn-lt"/>
                <a:ea typeface="Times New Roman"/>
                <a:cs typeface="Times New Roman"/>
              </a:rPr>
              <a:t> business and industrial enterprise.  Relevant</a:t>
            </a:r>
            <a:r>
              <a:rPr lang="en-GB" sz="1200" baseline="0" dirty="0">
                <a:effectLst/>
                <a:latin typeface="+mn-lt"/>
                <a:ea typeface="Times New Roman"/>
                <a:cs typeface="Times New Roman"/>
              </a:rPr>
              <a:t> aspects of external reality are already being described clearly and unambiguously in programming languages.  The resulting</a:t>
            </a:r>
            <a:r>
              <a:rPr lang="en-GB" sz="1200" dirty="0">
                <a:effectLst/>
                <a:latin typeface="+mn-lt"/>
                <a:ea typeface="Times New Roman"/>
                <a:cs typeface="Times New Roman"/>
              </a:rPr>
              <a:t> programs are called simulation programs, because the</a:t>
            </a:r>
            <a:r>
              <a:rPr lang="en-GB" sz="1200" baseline="0" dirty="0">
                <a:effectLst/>
                <a:latin typeface="+mn-lt"/>
                <a:ea typeface="Times New Roman"/>
                <a:cs typeface="Times New Roman"/>
              </a:rPr>
              <a:t> story of their execution</a:t>
            </a:r>
            <a:r>
              <a:rPr lang="en-GB" sz="1200" dirty="0">
                <a:effectLst/>
                <a:latin typeface="+mn-lt"/>
                <a:ea typeface="Times New Roman"/>
                <a:cs typeface="Times New Roman"/>
              </a:rPr>
              <a:t> simulates inside the computer the events</a:t>
            </a:r>
            <a:r>
              <a:rPr lang="en-GB" sz="1200" baseline="0" dirty="0">
                <a:effectLst/>
                <a:latin typeface="+mn-lt"/>
                <a:ea typeface="Times New Roman"/>
                <a:cs typeface="Times New Roman"/>
              </a:rPr>
              <a:t> that occur in the real world outside the computer.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aseline="0" dirty="0">
              <a:effectLst/>
              <a:latin typeface="+mn-lt"/>
              <a:ea typeface="Times New Roman"/>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Times New Roman"/>
                <a:cs typeface="Times New Roman"/>
              </a:rPr>
              <a:t>For example, in computational biology,</a:t>
            </a:r>
            <a:r>
              <a:rPr lang="en-GB" sz="1200" baseline="0" dirty="0">
                <a:effectLst/>
                <a:latin typeface="+mn-lt"/>
                <a:ea typeface="Times New Roman"/>
                <a:cs typeface="Times New Roman"/>
              </a:rPr>
              <a:t> computer</a:t>
            </a:r>
            <a:r>
              <a:rPr lang="en-GB" sz="1200" dirty="0">
                <a:effectLst/>
                <a:latin typeface="+mn-lt"/>
                <a:ea typeface="Times New Roman"/>
                <a:cs typeface="Times New Roman"/>
              </a:rPr>
              <a:t> programs themselves provide the best available formalisation of theories that apply</a:t>
            </a:r>
            <a:r>
              <a:rPr lang="en-GB" sz="1200" baseline="0" dirty="0">
                <a:effectLst/>
                <a:latin typeface="+mn-lt"/>
                <a:ea typeface="Times New Roman"/>
                <a:cs typeface="Times New Roman"/>
              </a:rPr>
              <a:t> to</a:t>
            </a:r>
            <a:r>
              <a:rPr lang="en-GB" sz="1200" dirty="0">
                <a:effectLst/>
                <a:latin typeface="+mn-lt"/>
                <a:ea typeface="Times New Roman"/>
                <a:cs typeface="Times New Roman"/>
              </a:rPr>
              <a:t> chemical and physical interactions within the living cell. Such a program plays the same role as differential equations do in astronomy or physics.  To predict what will happen in a</a:t>
            </a:r>
            <a:r>
              <a:rPr lang="en-GB" sz="1200" baseline="0" dirty="0">
                <a:effectLst/>
                <a:latin typeface="+mn-lt"/>
                <a:ea typeface="Times New Roman"/>
                <a:cs typeface="Times New Roman"/>
              </a:rPr>
              <a:t> particular</a:t>
            </a:r>
            <a:r>
              <a:rPr lang="en-GB" sz="1200" dirty="0">
                <a:effectLst/>
                <a:latin typeface="+mn-lt"/>
                <a:ea typeface="Times New Roman"/>
                <a:cs typeface="Times New Roman"/>
              </a:rPr>
              <a:t> experiment, all that is necessary is to run the program!  But to predict what will happen in all experiments, you have to use the logic of programs</a:t>
            </a:r>
            <a:r>
              <a:rPr lang="en-GB" sz="1200" baseline="0" dirty="0">
                <a:effectLst/>
                <a:latin typeface="+mn-lt"/>
                <a:ea typeface="Times New Roman"/>
                <a:cs typeface="Times New Roman"/>
              </a:rPr>
              <a:t> to derive the more general properties of external objects and events. </a:t>
            </a:r>
            <a:endParaRPr lang="en-GB" dirty="0"/>
          </a:p>
          <a:p>
            <a:endParaRPr lang="en-US" dirty="0"/>
          </a:p>
        </p:txBody>
      </p:sp>
      <p:sp>
        <p:nvSpPr>
          <p:cNvPr id="4" name="Slide Number Placeholder 3"/>
          <p:cNvSpPr>
            <a:spLocks noGrp="1"/>
          </p:cNvSpPr>
          <p:nvPr>
            <p:ph type="sldNum" sz="quarter" idx="10"/>
          </p:nvPr>
        </p:nvSpPr>
        <p:spPr/>
        <p:txBody>
          <a:bodyPr/>
          <a:lstStyle/>
          <a:p>
            <a:fld id="{45AA3099-AB2C-4238-9EA9-69F068316201}" type="slidenum">
              <a:rPr lang="en-GB" smtClean="0"/>
              <a:t>50</a:t>
            </a:fld>
            <a:endParaRPr lang="en-GB" dirty="0"/>
          </a:p>
        </p:txBody>
      </p:sp>
    </p:spTree>
    <p:extLst>
      <p:ext uri="{BB962C8B-B14F-4D97-AF65-F5344CB8AC3E}">
        <p14:creationId xmlns:p14="http://schemas.microsoft.com/office/powerpoint/2010/main" val="3210782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0"/>
              </a:spcAft>
            </a:pPr>
            <a:r>
              <a:rPr lang="en-GB" sz="1200" dirty="0">
                <a:effectLst/>
                <a:latin typeface="+mn-lt"/>
                <a:ea typeface="Calibri"/>
                <a:cs typeface="Times New Roman"/>
              </a:rPr>
              <a:t>That</a:t>
            </a:r>
            <a:r>
              <a:rPr lang="en-GB" sz="1200" baseline="0" dirty="0">
                <a:effectLst/>
                <a:latin typeface="+mn-lt"/>
                <a:ea typeface="Calibri"/>
                <a:cs typeface="Times New Roman"/>
              </a:rPr>
              <a:t> brings me to my last hero, the German philosopher </a:t>
            </a:r>
            <a:r>
              <a:rPr lang="en-GB" sz="1200" dirty="0">
                <a:effectLst/>
                <a:latin typeface="+mn-lt"/>
                <a:ea typeface="Calibri"/>
                <a:cs typeface="Times New Roman"/>
              </a:rPr>
              <a:t>Gottfried Leibnitz.</a:t>
            </a:r>
            <a:r>
              <a:rPr lang="en-GB" sz="1200" baseline="0" dirty="0">
                <a:effectLst/>
                <a:latin typeface="+mn-lt"/>
                <a:ea typeface="Calibri"/>
                <a:cs typeface="Times New Roman"/>
              </a:rPr>
              <a:t>  His views on logic were inspired by the</a:t>
            </a:r>
            <a:r>
              <a:rPr lang="en-GB" sz="1200" dirty="0">
                <a:effectLst/>
                <a:latin typeface="+mn-lt"/>
                <a:ea typeface="Calibri"/>
                <a:cs typeface="Times New Roman"/>
              </a:rPr>
              <a:t> application of the differential and integral calculus, which he discovered independently of Newton.  The</a:t>
            </a:r>
            <a:r>
              <a:rPr lang="en-GB" sz="1200" baseline="0" dirty="0">
                <a:effectLst/>
                <a:latin typeface="+mn-lt"/>
                <a:ea typeface="Calibri"/>
                <a:cs typeface="Times New Roman"/>
              </a:rPr>
              <a:t> great advance made by the calculus was to extend the range of simple numerical calculations to symbolic and algebraic calculations, and so deduce many interesting properties of the functions that govern the falling of apples to earth, and the motions of planets in the skies.  He dreamed of the extension of symbolic calculation to the whole of logic and mathematics.</a:t>
            </a:r>
            <a:r>
              <a:rPr lang="en-GB" sz="1200" dirty="0">
                <a:effectLst/>
                <a:latin typeface="+mn-lt"/>
                <a:ea typeface="Calibri"/>
                <a:cs typeface="Times New Roman"/>
              </a:rPr>
              <a:t> </a:t>
            </a:r>
            <a:r>
              <a:rPr lang="en-GB" sz="1200" baseline="0" dirty="0">
                <a:effectLst/>
                <a:latin typeface="+mn-lt"/>
                <a:ea typeface="Calibri"/>
                <a:cs typeface="Times New Roman"/>
              </a:rPr>
              <a:t>His dream is at last being fulfilled by the mechanised proof of mathematical theorems, and the properties of computer programs</a:t>
            </a:r>
            <a:endParaRPr lang="en-GB" sz="1200" dirty="0">
              <a:effectLst/>
              <a:latin typeface="+mn-lt"/>
              <a:ea typeface="Calibri"/>
              <a:cs typeface="Times New Roman"/>
            </a:endParaRPr>
          </a:p>
          <a:p>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51</a:t>
            </a:fld>
            <a:endParaRPr lang="en-GB"/>
          </a:p>
        </p:txBody>
      </p:sp>
    </p:spTree>
    <p:extLst>
      <p:ext uri="{BB962C8B-B14F-4D97-AF65-F5344CB8AC3E}">
        <p14:creationId xmlns:p14="http://schemas.microsoft.com/office/powerpoint/2010/main" val="146784999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0"/>
              </a:spcAft>
            </a:pPr>
            <a:r>
              <a:rPr lang="en-GB" sz="1200" dirty="0">
                <a:effectLst/>
                <a:latin typeface="+mn-lt"/>
                <a:ea typeface="Calibri"/>
                <a:cs typeface="Times New Roman"/>
              </a:rPr>
              <a:t> </a:t>
            </a:r>
          </a:p>
          <a:p>
            <a:r>
              <a:rPr lang="en-GB" dirty="0"/>
              <a:t>Here are two examples of equations from the calculus, one of them</a:t>
            </a:r>
            <a:r>
              <a:rPr lang="en-GB" baseline="0" dirty="0"/>
              <a:t> of the integral calculus, and the other from the differential calculus.  I have put them on this slide to tease and to frighten you.  My intention is to allay the fear by showing how equations like this can be derived and proved by simple calculation.</a:t>
            </a:r>
          </a:p>
          <a:p>
            <a:endParaRPr lang="en-GB" baseline="0" dirty="0"/>
          </a:p>
        </p:txBody>
      </p:sp>
      <p:sp>
        <p:nvSpPr>
          <p:cNvPr id="4" name="Slide Number Placeholder 3"/>
          <p:cNvSpPr>
            <a:spLocks noGrp="1"/>
          </p:cNvSpPr>
          <p:nvPr>
            <p:ph type="sldNum" sz="quarter" idx="10"/>
          </p:nvPr>
        </p:nvSpPr>
        <p:spPr/>
        <p:txBody>
          <a:bodyPr/>
          <a:lstStyle/>
          <a:p>
            <a:fld id="{45AA3099-AB2C-4238-9EA9-69F068316201}" type="slidenum">
              <a:rPr lang="en-GB" smtClean="0"/>
              <a:t>52</a:t>
            </a:fld>
            <a:endParaRPr lang="en-GB"/>
          </a:p>
        </p:txBody>
      </p:sp>
    </p:spTree>
    <p:extLst>
      <p:ext uri="{BB962C8B-B14F-4D97-AF65-F5344CB8AC3E}">
        <p14:creationId xmlns:p14="http://schemas.microsoft.com/office/powerpoint/2010/main" val="184484325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0"/>
              </a:spcAft>
            </a:pPr>
            <a:r>
              <a:rPr lang="en-GB" sz="1200" dirty="0">
                <a:effectLst/>
                <a:latin typeface="+mn-lt"/>
                <a:ea typeface="Calibri"/>
                <a:cs typeface="Times New Roman"/>
              </a:rPr>
              <a:t> </a:t>
            </a:r>
          </a:p>
          <a:p>
            <a:r>
              <a:rPr lang="en-GB" dirty="0"/>
              <a:t>At the top of this slide, I have displayed a simple numerical calculation of the formula displayed at the top.  It proceeds in a number of steps.  Each step replaces a sub-formula by the result of performing one of the operations which it contains. It is easy to check each replacement separately  -- at least if you know your multiplication tables. Sometimes it saves space to do many</a:t>
            </a:r>
            <a:r>
              <a:rPr lang="en-GB" baseline="0" dirty="0"/>
              <a:t> operations on the same line.  Gradually, the whole formula reduces to the simplest possible form, just a single number written on the last line.  </a:t>
            </a:r>
          </a:p>
          <a:p>
            <a:endParaRPr lang="en-GB" baseline="0" dirty="0"/>
          </a:p>
          <a:p>
            <a:r>
              <a:rPr lang="en-GB" baseline="0" dirty="0"/>
              <a:t>Leibnitz saw that one can reduce the differential calculus to a similar series of steps, in which the eventual result is obtained one step at a time, using the laws of calculation which he himself discovered.   In the first step, the delta signs</a:t>
            </a:r>
          </a:p>
        </p:txBody>
      </p:sp>
      <p:sp>
        <p:nvSpPr>
          <p:cNvPr id="4" name="Slide Number Placeholder 3"/>
          <p:cNvSpPr>
            <a:spLocks noGrp="1"/>
          </p:cNvSpPr>
          <p:nvPr>
            <p:ph type="sldNum" sz="quarter" idx="10"/>
          </p:nvPr>
        </p:nvSpPr>
        <p:spPr/>
        <p:txBody>
          <a:bodyPr/>
          <a:lstStyle/>
          <a:p>
            <a:fld id="{45AA3099-AB2C-4238-9EA9-69F068316201}" type="slidenum">
              <a:rPr lang="en-GB" smtClean="0"/>
              <a:t>53</a:t>
            </a:fld>
            <a:endParaRPr lang="en-GB"/>
          </a:p>
        </p:txBody>
      </p:sp>
    </p:spTree>
    <p:extLst>
      <p:ext uri="{BB962C8B-B14F-4D97-AF65-F5344CB8AC3E}">
        <p14:creationId xmlns:p14="http://schemas.microsoft.com/office/powerpoint/2010/main" val="184484325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1000"/>
              </a:spcAft>
            </a:pPr>
            <a:r>
              <a:rPr lang="en-GB" sz="1200" dirty="0">
                <a:effectLst/>
                <a:latin typeface="+mn-lt"/>
                <a:ea typeface="Times New Roman"/>
                <a:cs typeface="Times New Roman"/>
              </a:rPr>
              <a:t>Inspired by this application,  Leibnitz’ ambition</a:t>
            </a:r>
            <a:r>
              <a:rPr lang="en-GB" sz="1200" baseline="0" dirty="0">
                <a:effectLst/>
                <a:latin typeface="+mn-lt"/>
                <a:ea typeface="Times New Roman"/>
                <a:cs typeface="Times New Roman"/>
              </a:rPr>
              <a:t> was</a:t>
            </a:r>
            <a:r>
              <a:rPr lang="en-GB" sz="1200" dirty="0">
                <a:effectLst/>
                <a:latin typeface="+mn-lt"/>
                <a:ea typeface="Times New Roman"/>
                <a:cs typeface="Times New Roman"/>
              </a:rPr>
              <a:t> to design or discover a logic which formalised the whole of valid deductive reasoning.  The syntactic part of the logic he called the </a:t>
            </a:r>
            <a:r>
              <a:rPr lang="en-GB" sz="1200" dirty="0" err="1">
                <a:effectLst/>
                <a:latin typeface="+mn-lt"/>
                <a:ea typeface="Times New Roman"/>
                <a:cs typeface="Times New Roman"/>
              </a:rPr>
              <a:t>characteristica</a:t>
            </a:r>
            <a:r>
              <a:rPr lang="en-GB" sz="1200" dirty="0">
                <a:effectLst/>
                <a:latin typeface="+mn-lt"/>
                <a:ea typeface="Times New Roman"/>
                <a:cs typeface="Times New Roman"/>
              </a:rPr>
              <a:t> </a:t>
            </a:r>
            <a:r>
              <a:rPr lang="en-GB" sz="1200" dirty="0" err="1">
                <a:effectLst/>
                <a:latin typeface="+mn-lt"/>
                <a:ea typeface="Times New Roman"/>
                <a:cs typeface="Times New Roman"/>
              </a:rPr>
              <a:t>universalis</a:t>
            </a:r>
            <a:r>
              <a:rPr lang="en-GB" sz="1200" dirty="0">
                <a:effectLst/>
                <a:latin typeface="+mn-lt"/>
                <a:ea typeface="Times New Roman"/>
                <a:cs typeface="Times New Roman"/>
              </a:rPr>
              <a:t>,  a symbolic system or syntax which was capable of expressing all truths (and capable of excluding all nonsense) in all domains of human knowledge – philosophy, mathematics, theology, and the natural sciences.  The semantic part he called the calculus ratiocinator, capable of checking by calculation all forms of valid deductive reasoning from</a:t>
            </a:r>
            <a:r>
              <a:rPr lang="en-GB" sz="1200" baseline="0" dirty="0">
                <a:effectLst/>
                <a:latin typeface="+mn-lt"/>
                <a:ea typeface="Times New Roman"/>
                <a:cs typeface="Times New Roman"/>
              </a:rPr>
              <a:t> any collection of true sentences of the symbolic system</a:t>
            </a:r>
            <a:r>
              <a:rPr lang="en-GB" sz="1200" dirty="0">
                <a:effectLst/>
                <a:latin typeface="+mn-lt"/>
                <a:ea typeface="Times New Roman"/>
                <a:cs typeface="Times New Roman"/>
              </a:rPr>
              <a:t>.  Thus if ever there was a doubt about the validity of a proof, you could always get agreement by symbolic calculation, just as in the differential and integral calculus.  His slogan was ‘</a:t>
            </a:r>
            <a:r>
              <a:rPr lang="en-GB" sz="1200" dirty="0" err="1">
                <a:effectLst/>
                <a:latin typeface="+mn-lt"/>
                <a:ea typeface="Times New Roman"/>
                <a:cs typeface="Times New Roman"/>
              </a:rPr>
              <a:t>calculemus</a:t>
            </a:r>
            <a:r>
              <a:rPr lang="en-GB" sz="1200" dirty="0">
                <a:effectLst/>
                <a:latin typeface="+mn-lt"/>
                <a:ea typeface="Times New Roman"/>
                <a:cs typeface="Times New Roman"/>
              </a:rPr>
              <a:t>’, let us calculate.</a:t>
            </a:r>
          </a:p>
          <a:p>
            <a:pPr>
              <a:lnSpc>
                <a:spcPct val="115000"/>
              </a:lnSpc>
              <a:spcAft>
                <a:spcPts val="1000"/>
              </a:spcAft>
            </a:pPr>
            <a:r>
              <a:rPr lang="en-GB" sz="1200" dirty="0">
                <a:effectLst/>
                <a:latin typeface="+mn-lt"/>
                <a:ea typeface="Times New Roman"/>
                <a:cs typeface="Times New Roman"/>
              </a:rPr>
              <a:t> </a:t>
            </a:r>
          </a:p>
          <a:p>
            <a:pPr>
              <a:lnSpc>
                <a:spcPct val="115000"/>
              </a:lnSpc>
              <a:spcAft>
                <a:spcPts val="1000"/>
              </a:spcAft>
            </a:pPr>
            <a:r>
              <a:rPr lang="en-GB" sz="1200" dirty="0">
                <a:effectLst/>
                <a:latin typeface="+mn-lt"/>
                <a:ea typeface="Calibri"/>
                <a:cs typeface="Times New Roman"/>
              </a:rPr>
              <a:t>Like Aristotle, Leibnitz was a polymath, and made contributions to philosophy, theology, mathematics, jurisprudence and logic. His engineering activities included an unsuccessful attempt to install windmills to pump water out of mines. He played an active role in international diplomacy, and he visited</a:t>
            </a:r>
            <a:r>
              <a:rPr lang="en-GB" sz="1200" baseline="0" dirty="0">
                <a:effectLst/>
                <a:latin typeface="+mn-lt"/>
                <a:ea typeface="Calibri"/>
                <a:cs typeface="Times New Roman"/>
              </a:rPr>
              <a:t> Paris in 1672 in an unsuccessful mission</a:t>
            </a:r>
            <a:r>
              <a:rPr lang="en-GB" sz="1200" dirty="0">
                <a:effectLst/>
                <a:latin typeface="+mn-lt"/>
                <a:ea typeface="Calibri"/>
                <a:cs typeface="Times New Roman"/>
              </a:rPr>
              <a:t> to persuade Louis</a:t>
            </a:r>
            <a:r>
              <a:rPr lang="en-GB" sz="1200" baseline="0" dirty="0">
                <a:effectLst/>
                <a:latin typeface="+mn-lt"/>
                <a:ea typeface="Calibri"/>
                <a:cs typeface="Times New Roman"/>
              </a:rPr>
              <a:t> XIV</a:t>
            </a:r>
            <a:r>
              <a:rPr lang="en-GB" sz="1200" dirty="0">
                <a:effectLst/>
                <a:latin typeface="+mn-lt"/>
                <a:ea typeface="Calibri"/>
                <a:cs typeface="Times New Roman"/>
              </a:rPr>
              <a:t>  to make war on Egypt, intending thereby to forestall a French attack on Germany. And he made a great contribution to the development of mechanical</a:t>
            </a:r>
            <a:r>
              <a:rPr lang="en-GB" sz="1200" baseline="0" dirty="0">
                <a:effectLst/>
                <a:latin typeface="+mn-lt"/>
                <a:ea typeface="Calibri"/>
                <a:cs typeface="Times New Roman"/>
              </a:rPr>
              <a:t> calculators, </a:t>
            </a:r>
            <a:r>
              <a:rPr lang="en-GB" sz="1200" baseline="0" dirty="0">
                <a:effectLst/>
                <a:latin typeface="+mn-lt"/>
                <a:ea typeface="Times New Roman"/>
                <a:cs typeface="Times New Roman"/>
              </a:rPr>
              <a:t>for which he invented the first multiplier. </a:t>
            </a:r>
            <a:r>
              <a:rPr lang="en-GB" sz="1200" dirty="0">
                <a:effectLst/>
                <a:latin typeface="+mn-lt"/>
                <a:ea typeface="Times New Roman"/>
                <a:cs typeface="Times New Roman"/>
              </a:rPr>
              <a:t>I wonder whether he ever thought of his logical calculations being performed by such mechanisms. </a:t>
            </a:r>
          </a:p>
          <a:p>
            <a:pPr>
              <a:lnSpc>
                <a:spcPct val="115000"/>
              </a:lnSpc>
              <a:spcAft>
                <a:spcPts val="1000"/>
              </a:spcAft>
            </a:pPr>
            <a:endParaRPr lang="en-GB" sz="1200" dirty="0">
              <a:effectLst/>
              <a:latin typeface="+mn-lt"/>
              <a:ea typeface="Times New Roman"/>
              <a:cs typeface="Times New Roman"/>
            </a:endParaRPr>
          </a:p>
          <a:p>
            <a:pPr>
              <a:lnSpc>
                <a:spcPct val="115000"/>
              </a:lnSpc>
              <a:spcAft>
                <a:spcPts val="1000"/>
              </a:spcAft>
            </a:pPr>
            <a:r>
              <a:rPr lang="en-GB" sz="1200" dirty="0">
                <a:effectLst/>
                <a:latin typeface="+mn-lt"/>
                <a:ea typeface="Times New Roman"/>
                <a:cs typeface="Times New Roman"/>
              </a:rPr>
              <a:t>Unfortunately, Leibnitz was not able to make a great deal of progress towards such an ambitious goal.  Like many researchers, he had a day job, which was to chronicle the history of the House of Brunswick.  When his employer, George Duke of Hanover, became King George I of England in 1714, he would not even allow his employee to accompany him.</a:t>
            </a:r>
          </a:p>
          <a:p>
            <a:pPr>
              <a:lnSpc>
                <a:spcPct val="115000"/>
              </a:lnSpc>
              <a:spcAft>
                <a:spcPts val="1000"/>
              </a:spcAft>
            </a:pPr>
            <a:endParaRPr lang="en-GB" sz="1200" dirty="0">
              <a:effectLst/>
              <a:latin typeface="+mn-lt"/>
              <a:ea typeface="Times New Roman"/>
              <a:cs typeface="Times New Roman"/>
            </a:endParaRPr>
          </a:p>
        </p:txBody>
      </p:sp>
      <p:sp>
        <p:nvSpPr>
          <p:cNvPr id="4" name="Slide Number Placeholder 3"/>
          <p:cNvSpPr>
            <a:spLocks noGrp="1"/>
          </p:cNvSpPr>
          <p:nvPr>
            <p:ph type="sldNum" sz="quarter" idx="10"/>
          </p:nvPr>
        </p:nvSpPr>
        <p:spPr/>
        <p:txBody>
          <a:bodyPr/>
          <a:lstStyle/>
          <a:p>
            <a:fld id="{45AA3099-AB2C-4238-9EA9-69F068316201}" type="slidenum">
              <a:rPr lang="en-GB" smtClean="0"/>
              <a:t>54</a:t>
            </a:fld>
            <a:endParaRPr lang="en-GB"/>
          </a:p>
        </p:txBody>
      </p:sp>
    </p:spTree>
    <p:extLst>
      <p:ext uri="{BB962C8B-B14F-4D97-AF65-F5344CB8AC3E}">
        <p14:creationId xmlns:p14="http://schemas.microsoft.com/office/powerpoint/2010/main" val="4293075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Calibri"/>
                <a:cs typeface="Times New Roman"/>
              </a:rPr>
              <a:t>The early principles of deductive logic were codified as syllogisms by the ancient Greek philosopher Aristotle. His study of logic was inspired by the need to detect errors in philosophical, political and legal disputations; but its clearest scientific application was to reasoning in classificatory biology, of which he was the founding father.  In Aristotle’s day, philosophy took</a:t>
            </a:r>
            <a:r>
              <a:rPr lang="en-GB" sz="1200" baseline="0" dirty="0">
                <a:effectLst/>
                <a:latin typeface="+mn-lt"/>
                <a:ea typeface="Calibri"/>
                <a:cs typeface="Times New Roman"/>
              </a:rPr>
              <a:t> the sum of human knowledge as its domain.  In his Academy Aristotle taught many subjects which are still taught in our Universities today, but only in separate departments. Philosophy started its development before the separate disciplines split; and it is still one of the most interdisciplinary of subjects.  </a:t>
            </a:r>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5</a:t>
            </a:fld>
            <a:endParaRPr lang="en-GB"/>
          </a:p>
        </p:txBody>
      </p:sp>
    </p:spTree>
    <p:extLst>
      <p:ext uri="{BB962C8B-B14F-4D97-AF65-F5344CB8AC3E}">
        <p14:creationId xmlns:p14="http://schemas.microsoft.com/office/powerpoint/2010/main" val="31820762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Times New Roman"/>
                <a:cs typeface="Times New Roman"/>
              </a:rPr>
              <a:t>Leibnitz’ ambition foreshadows the flight of imagination that I described at the beginning of this lecture.  I have imagined that a computer programming language is a step</a:t>
            </a:r>
            <a:r>
              <a:rPr lang="en-GB" sz="1200" baseline="0" dirty="0">
                <a:effectLst/>
                <a:latin typeface="+mn-lt"/>
                <a:ea typeface="Times New Roman"/>
                <a:cs typeface="Times New Roman"/>
              </a:rPr>
              <a:t> forward in the development of a </a:t>
            </a:r>
            <a:r>
              <a:rPr lang="en-GB" sz="1200" baseline="0" dirty="0" err="1">
                <a:effectLst/>
                <a:latin typeface="+mn-lt"/>
                <a:ea typeface="Times New Roman"/>
                <a:cs typeface="Times New Roman"/>
              </a:rPr>
              <a:t>characteristica</a:t>
            </a:r>
            <a:r>
              <a:rPr lang="en-GB" sz="1200" baseline="0" dirty="0">
                <a:effectLst/>
                <a:latin typeface="+mn-lt"/>
                <a:ea typeface="Times New Roman"/>
                <a:cs typeface="Times New Roman"/>
              </a:rPr>
              <a:t> </a:t>
            </a:r>
            <a:r>
              <a:rPr lang="en-GB" sz="1200" baseline="0" dirty="0" err="1">
                <a:effectLst/>
                <a:latin typeface="+mn-lt"/>
                <a:ea typeface="Times New Roman"/>
                <a:cs typeface="Times New Roman"/>
              </a:rPr>
              <a:t>universalis</a:t>
            </a:r>
            <a:r>
              <a:rPr lang="en-GB" sz="1200" baseline="0" dirty="0">
                <a:effectLst/>
                <a:latin typeface="+mn-lt"/>
                <a:ea typeface="Times New Roman"/>
                <a:cs typeface="Times New Roman"/>
              </a:rPr>
              <a:t>, extending the scope of logic to deal with time and space and motion and change in the world of applications.  As a result, logic is no longer specialised to the deduction of universal and everlasting truths, so beloved of philosophers and mathematicians and theologians since the days of ancient Greece.  </a:t>
            </a:r>
            <a:endParaRPr lang="en-GB" sz="1200" dirty="0">
              <a:effectLst/>
              <a:latin typeface="+mn-lt"/>
              <a:ea typeface="Times New Roman"/>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aseline="0" dirty="0">
              <a:effectLst/>
              <a:latin typeface="+mn-lt"/>
              <a:ea typeface="Times New Roman"/>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aseline="0" dirty="0">
                <a:effectLst/>
                <a:latin typeface="+mn-lt"/>
                <a:ea typeface="Times New Roman"/>
                <a:cs typeface="Times New Roman"/>
              </a:rPr>
              <a:t>Computer Scientists have already defined many programming languages, each of them</a:t>
            </a:r>
            <a:r>
              <a:rPr lang="en-GB" sz="1200" dirty="0">
                <a:effectLst/>
                <a:latin typeface="+mn-lt"/>
                <a:ea typeface="Times New Roman"/>
                <a:cs typeface="Times New Roman"/>
              </a:rPr>
              <a:t> capable of expressing all algorithms executable by computer, while excluding a</a:t>
            </a:r>
            <a:r>
              <a:rPr lang="en-GB" sz="1200" baseline="0" dirty="0">
                <a:effectLst/>
                <a:latin typeface="+mn-lt"/>
                <a:ea typeface="Times New Roman"/>
                <a:cs typeface="Times New Roman"/>
              </a:rPr>
              <a:t> great deal of nonsense.  By applying the discoveries of the great philosophers and logicians of the past to the logic of programming , we are learning how to build a calculus ratiocinator.  We hope that this will enable us to get the computer itself to check the validity and other properties of a program before even beginning to execute it.  In this way, we hope to reduce the multi-billion dollar losses which are inflicted on the world economy each year by the phenomenon of programming error.  </a:t>
            </a:r>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55</a:t>
            </a:fld>
            <a:endParaRPr lang="en-GB"/>
          </a:p>
        </p:txBody>
      </p:sp>
    </p:spTree>
    <p:extLst>
      <p:ext uri="{BB962C8B-B14F-4D97-AF65-F5344CB8AC3E}">
        <p14:creationId xmlns:p14="http://schemas.microsoft.com/office/powerpoint/2010/main" val="117368468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aseline="0" dirty="0">
                <a:effectLst/>
                <a:latin typeface="+mn-lt"/>
                <a:ea typeface="Calibri"/>
                <a:cs typeface="Times New Roman"/>
              </a:rPr>
              <a:t>In fact, there is no need to go back to Leibnitz as a source for the flight of imagination in which I have indulged in this talk.  It is just a rediscovery in ignorance of an idea expressed by Alan Turing, the founding father of Computer Science, in </a:t>
            </a:r>
            <a:r>
              <a:rPr lang="en-GB" sz="1200" dirty="0">
                <a:effectLst/>
                <a:latin typeface="+mn-lt"/>
                <a:ea typeface="Calibri"/>
                <a:cs typeface="Times New Roman"/>
              </a:rPr>
              <a:t>a talk he gave to the London Mathematical Society in 1948.</a:t>
            </a:r>
            <a:r>
              <a:rPr lang="en-GB" sz="1200" baseline="0" dirty="0">
                <a:effectLst/>
                <a:latin typeface="+mn-lt"/>
                <a:ea typeface="Calibri"/>
                <a:cs typeface="Times New Roman"/>
              </a:rPr>
              <a:t>  It was entitled ‘On checking a large routine’.</a:t>
            </a:r>
            <a:r>
              <a:rPr lang="en-GB" sz="1200" dirty="0">
                <a:effectLst/>
                <a:latin typeface="+mn-lt"/>
                <a:ea typeface="Calibri"/>
                <a:cs typeface="Times New Roman"/>
              </a:rPr>
              <a:t>   The same talk introduced the idea of proving programs by assertions – the idea that has stimulated my own life’s research in Computer Science.   Turing says that a programming language forms a sort of symbolic logic. </a:t>
            </a:r>
            <a:r>
              <a:rPr lang="en-GB" sz="1200" baseline="0" dirty="0">
                <a:effectLst/>
                <a:latin typeface="+mn-lt"/>
                <a:ea typeface="Calibri"/>
                <a:cs typeface="Times New Roman"/>
              </a:rPr>
              <a:t> I have just gone a little bit further in suggesting that one day a programming language will be not just a sort of logic , but an integral part of the main stream of applied logic itself.  When that happens, </a:t>
            </a:r>
            <a:r>
              <a:rPr lang="en-GB" sz="1200" baseline="0" dirty="0">
                <a:effectLst/>
                <a:latin typeface="+mn-lt"/>
                <a:ea typeface="Times New Roman"/>
                <a:cs typeface="Times New Roman"/>
              </a:rPr>
              <a:t>Computer Science will take its proper place in the History of Thought, as the latest development of one of the ancient and great intellectual traditions of the human race.  </a:t>
            </a:r>
            <a:r>
              <a:rPr lang="en-GB" sz="1200" dirty="0">
                <a:effectLst/>
                <a:latin typeface="+mn-lt"/>
                <a:ea typeface="Times New Roman"/>
                <a:cs typeface="Times New Roman"/>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56</a:t>
            </a:fld>
            <a:endParaRPr lang="en-GB" dirty="0"/>
          </a:p>
        </p:txBody>
      </p:sp>
    </p:spTree>
    <p:extLst>
      <p:ext uri="{BB962C8B-B14F-4D97-AF65-F5344CB8AC3E}">
        <p14:creationId xmlns:p14="http://schemas.microsoft.com/office/powerpoint/2010/main" val="1284327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Calibri"/>
                <a:cs typeface="Times New Roman"/>
              </a:rPr>
              <a:t>Like all branches of logic and mathematics, the study of logic starts by listing the range of concepts that are its subject matter;</a:t>
            </a:r>
            <a:r>
              <a:rPr lang="en-GB" sz="1200" baseline="0" dirty="0">
                <a:effectLst/>
                <a:latin typeface="+mn-lt"/>
                <a:ea typeface="Calibri"/>
                <a:cs typeface="Times New Roman"/>
              </a:rPr>
              <a:t> it then lists </a:t>
            </a:r>
            <a:r>
              <a:rPr lang="en-GB" sz="1200" dirty="0">
                <a:effectLst/>
                <a:latin typeface="+mn-lt"/>
                <a:ea typeface="Calibri"/>
                <a:cs typeface="Times New Roman"/>
              </a:rPr>
              <a:t>the range of sentences that can be used to describe the properties of each</a:t>
            </a:r>
            <a:r>
              <a:rPr lang="en-GB" sz="1200" baseline="0" dirty="0">
                <a:effectLst/>
                <a:latin typeface="+mn-lt"/>
                <a:ea typeface="Calibri"/>
                <a:cs typeface="Times New Roman"/>
              </a:rPr>
              <a:t> concept.  These properties may apply to each object separately, or they may relate objects to each other. </a:t>
            </a:r>
            <a:r>
              <a:rPr lang="en-GB" sz="1200" dirty="0">
                <a:effectLst/>
                <a:latin typeface="+mn-lt"/>
                <a:ea typeface="Calibri"/>
                <a:cs typeface="Times New Roman"/>
              </a:rPr>
              <a:t> Logic introduces precise notations to denote each concept, and defines a range of sentences by</a:t>
            </a:r>
            <a:r>
              <a:rPr lang="en-GB" sz="1200" baseline="0" dirty="0">
                <a:effectLst/>
                <a:latin typeface="+mn-lt"/>
                <a:ea typeface="Calibri"/>
                <a:cs typeface="Times New Roman"/>
              </a:rPr>
              <a:t> formalising</a:t>
            </a:r>
            <a:r>
              <a:rPr lang="en-GB" sz="1200" dirty="0">
                <a:effectLst/>
                <a:latin typeface="+mn-lt"/>
                <a:ea typeface="Calibri"/>
                <a:cs typeface="Times New Roman"/>
              </a:rPr>
              <a:t> the grammar (or syntax) of a grossly simplified language, much simpler than the natural language used for describing the same phenomena in the real world.  The rules of logical deduction are then defined, again by their grammatical syntactic form; they apply only to sentences of the</a:t>
            </a:r>
            <a:r>
              <a:rPr lang="en-GB" sz="1200" baseline="0" dirty="0">
                <a:effectLst/>
                <a:latin typeface="+mn-lt"/>
                <a:ea typeface="Calibri"/>
                <a:cs typeface="Times New Roman"/>
              </a:rPr>
              <a:t> previously defined </a:t>
            </a:r>
            <a:r>
              <a:rPr lang="en-GB" sz="1200" dirty="0">
                <a:effectLst/>
                <a:latin typeface="+mn-lt"/>
                <a:ea typeface="Calibri"/>
                <a:cs typeface="Times New Roman"/>
              </a:rPr>
              <a:t>form and content.</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mn-lt"/>
              <a:ea typeface="Calibri"/>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Calibri"/>
                <a:cs typeface="Times New Roman"/>
              </a:rPr>
              <a:t>In Aristotle’s logic, there are four permitted forms of sentence, listed above.  The letters  S </a:t>
            </a:r>
            <a:r>
              <a:rPr lang="en-GB" sz="1200" baseline="0" dirty="0">
                <a:effectLst/>
                <a:latin typeface="+mn-lt"/>
                <a:ea typeface="Calibri"/>
                <a:cs typeface="Times New Roman"/>
              </a:rPr>
              <a:t> </a:t>
            </a:r>
            <a:r>
              <a:rPr lang="en-GB" sz="1200" dirty="0">
                <a:effectLst/>
                <a:latin typeface="+mn-lt"/>
                <a:ea typeface="Calibri"/>
                <a:cs typeface="Times New Roman"/>
              </a:rPr>
              <a:t>and  P  are intended to be replaced by the names of individuals (e.g., Socrates) or names of sets of individuals (e.g., sharks, fishes, animals).  The vowels (a), (e), (i) and (o) are used a mnemonics for the four forms of sentence.  In the actual use of the logic, the sentences often differ from the given pattern; but with some sacrifice</a:t>
            </a:r>
            <a:r>
              <a:rPr lang="en-GB" sz="1200" baseline="0" dirty="0">
                <a:effectLst/>
                <a:latin typeface="+mn-lt"/>
                <a:ea typeface="Calibri"/>
                <a:cs typeface="Times New Roman"/>
              </a:rPr>
              <a:t> of</a:t>
            </a:r>
            <a:r>
              <a:rPr lang="en-GB" sz="1200" dirty="0">
                <a:effectLst/>
                <a:latin typeface="+mn-lt"/>
                <a:ea typeface="Calibri"/>
                <a:cs typeface="Times New Roman"/>
              </a:rPr>
              <a:t> natural idioms, they can obviously be translated into the standard form.</a:t>
            </a:r>
          </a:p>
          <a:p>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6</a:t>
            </a:fld>
            <a:endParaRPr lang="en-GB"/>
          </a:p>
        </p:txBody>
      </p:sp>
    </p:spTree>
    <p:extLst>
      <p:ext uri="{BB962C8B-B14F-4D97-AF65-F5344CB8AC3E}">
        <p14:creationId xmlns:p14="http://schemas.microsoft.com/office/powerpoint/2010/main" val="11888827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Calibri"/>
                <a:cs typeface="Times New Roman"/>
              </a:rPr>
              <a:t>Aristotle also defined a set of twenty four patterns of valid deduction, called syllogisms.  </a:t>
            </a:r>
            <a:r>
              <a:rPr lang="en-GB" sz="1200" baseline="0" dirty="0">
                <a:effectLst/>
                <a:latin typeface="+mn-lt"/>
                <a:ea typeface="Calibri"/>
                <a:cs typeface="Times New Roman"/>
              </a:rPr>
              <a:t>I shown just two examples, that were later called Barbara and </a:t>
            </a:r>
            <a:r>
              <a:rPr lang="en-GB" sz="1200" baseline="0" dirty="0" err="1">
                <a:effectLst/>
                <a:latin typeface="+mn-lt"/>
                <a:ea typeface="Calibri"/>
                <a:cs typeface="Times New Roman"/>
              </a:rPr>
              <a:t>Celarent</a:t>
            </a:r>
            <a:r>
              <a:rPr lang="en-GB" sz="1200" baseline="0" dirty="0">
                <a:effectLst/>
                <a:latin typeface="+mn-lt"/>
                <a:ea typeface="Calibri"/>
                <a:cs typeface="Times New Roman"/>
              </a:rPr>
              <a:t>.  Each syllogism </a:t>
            </a:r>
            <a:r>
              <a:rPr lang="en-GB" sz="1200" dirty="0">
                <a:effectLst/>
                <a:latin typeface="+mn-lt"/>
                <a:ea typeface="Calibri"/>
                <a:cs typeface="Times New Roman"/>
              </a:rPr>
              <a:t>consists of three sentences on successive lines.  The first two sentences are called premises (major and minor), written above the line; and the third is the conclusion written below the line.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Calibri"/>
                <a:cs typeface="Times New Roman"/>
              </a:rPr>
              <a:t>The letter  M stands for a middle term that is present in both the premises, but is eliminated in the conclusion, leaving</a:t>
            </a:r>
            <a:r>
              <a:rPr lang="en-GB" sz="1200" baseline="0" dirty="0">
                <a:effectLst/>
                <a:latin typeface="+mn-lt"/>
                <a:ea typeface="Calibri"/>
                <a:cs typeface="Times New Roman"/>
              </a:rPr>
              <a:t> just the subject and the predicate</a:t>
            </a:r>
            <a:r>
              <a:rPr lang="en-GB" sz="1200" dirty="0">
                <a:effectLst/>
                <a:latin typeface="+mn-lt"/>
                <a:ea typeface="Calibri"/>
                <a:cs typeface="Times New Roman"/>
              </a:rPr>
              <a:t>.</a:t>
            </a:r>
            <a:r>
              <a:rPr lang="en-GB" sz="1200" baseline="0" dirty="0">
                <a:effectLst/>
                <a:latin typeface="+mn-lt"/>
                <a:ea typeface="Calibri"/>
                <a:cs typeface="Times New Roman"/>
              </a:rPr>
              <a:t> </a:t>
            </a:r>
            <a:r>
              <a:rPr lang="en-GB" sz="1200" dirty="0">
                <a:effectLst/>
                <a:latin typeface="+mn-lt"/>
                <a:ea typeface="Calibri"/>
                <a:cs typeface="Times New Roman"/>
              </a:rPr>
              <a:t>The three vowels in the name of the syllogism indicate the syntactic form of the two premises and the conclusion.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mn-lt"/>
              <a:ea typeface="Calibri"/>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Calibri"/>
                <a:cs typeface="Times New Roman"/>
              </a:rPr>
              <a:t>The purpose of the syllogism is to give permission to deduce the conclusion from prior establishment (or agreement) to the truth of both the premises.  A proof is defined as a series of lines in which every conclusion is validly deduced from two of the premises that precede it.</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mn-lt"/>
              <a:ea typeface="Calibri"/>
              <a:cs typeface="Times New Roman"/>
            </a:endParaRPr>
          </a:p>
        </p:txBody>
      </p:sp>
      <p:sp>
        <p:nvSpPr>
          <p:cNvPr id="4" name="Slide Number Placeholder 3"/>
          <p:cNvSpPr>
            <a:spLocks noGrp="1"/>
          </p:cNvSpPr>
          <p:nvPr>
            <p:ph type="sldNum" sz="quarter" idx="10"/>
          </p:nvPr>
        </p:nvSpPr>
        <p:spPr/>
        <p:txBody>
          <a:bodyPr/>
          <a:lstStyle/>
          <a:p>
            <a:fld id="{45AA3099-AB2C-4238-9EA9-69F068316201}" type="slidenum">
              <a:rPr lang="en-GB" smtClean="0"/>
              <a:t>7</a:t>
            </a:fld>
            <a:endParaRPr lang="en-GB"/>
          </a:p>
        </p:txBody>
      </p:sp>
    </p:spTree>
    <p:extLst>
      <p:ext uri="{BB962C8B-B14F-4D97-AF65-F5344CB8AC3E}">
        <p14:creationId xmlns:p14="http://schemas.microsoft.com/office/powerpoint/2010/main" val="23753752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1000"/>
              </a:spcAft>
            </a:pPr>
            <a:r>
              <a:rPr lang="en-GB" sz="1200" dirty="0">
                <a:effectLst/>
                <a:latin typeface="+mn-lt"/>
                <a:ea typeface="Calibri"/>
                <a:cs typeface="Times New Roman"/>
              </a:rPr>
              <a:t>In the previous slide, I have concentrated on the syntactic forms of valid proofs</a:t>
            </a:r>
            <a:r>
              <a:rPr lang="en-GB" sz="1200" baseline="0" dirty="0">
                <a:effectLst/>
                <a:latin typeface="+mn-lt"/>
                <a:ea typeface="Calibri"/>
                <a:cs typeface="Times New Roman"/>
              </a:rPr>
              <a:t> in Aristotelian logic.  The important point is that the validity of a proof is checked solely by observance of these grammatical rules, entirely independent of the subject matter of the proof.  </a:t>
            </a:r>
          </a:p>
          <a:p>
            <a:pPr>
              <a:lnSpc>
                <a:spcPct val="115000"/>
              </a:lnSpc>
              <a:spcAft>
                <a:spcPts val="1000"/>
              </a:spcAft>
            </a:pPr>
            <a:endParaRPr lang="en-GB" sz="1200" baseline="0" dirty="0">
              <a:effectLst/>
              <a:latin typeface="+mn-lt"/>
              <a:ea typeface="Calibri"/>
              <a:cs typeface="Times New Roman"/>
            </a:endParaRPr>
          </a:p>
          <a:p>
            <a:pPr>
              <a:lnSpc>
                <a:spcPct val="115000"/>
              </a:lnSpc>
              <a:spcAft>
                <a:spcPts val="1000"/>
              </a:spcAft>
            </a:pPr>
            <a:r>
              <a:rPr lang="en-GB" sz="1200" baseline="0" dirty="0">
                <a:effectLst/>
                <a:latin typeface="+mn-lt"/>
                <a:ea typeface="Calibri"/>
                <a:cs typeface="Times New Roman"/>
              </a:rPr>
              <a:t>But it is a natural weakness of humans to prefer examples to grammar.  </a:t>
            </a:r>
            <a:r>
              <a:rPr lang="en-GB" sz="1200" dirty="0">
                <a:effectLst/>
                <a:latin typeface="+mn-lt"/>
                <a:ea typeface="Calibri"/>
                <a:cs typeface="Times New Roman"/>
              </a:rPr>
              <a:t>The example deductions shown above are taken from Aristotle’s classificatory biology.  His study of biology dates from an early visit to the Greek</a:t>
            </a:r>
            <a:r>
              <a:rPr lang="en-GB" sz="1200" baseline="0" dirty="0">
                <a:effectLst/>
                <a:latin typeface="+mn-lt"/>
                <a:ea typeface="Calibri"/>
                <a:cs typeface="Times New Roman"/>
              </a:rPr>
              <a:t> island of </a:t>
            </a:r>
            <a:r>
              <a:rPr lang="en-GB" sz="1200" dirty="0">
                <a:effectLst/>
                <a:latin typeface="+mn-lt"/>
                <a:ea typeface="Calibri"/>
                <a:cs typeface="Times New Roman"/>
              </a:rPr>
              <a:t>Lesbos, where he got the fishermen on return from a fishing trip to show and name for him the contents of their nets.  He realised that sharks and rays were similar to each other, but different from the majority of inhabitants of the sea. So he classified these two species under a distinct genus of </a:t>
            </a:r>
            <a:r>
              <a:rPr lang="en-GB" sz="1200" dirty="0" err="1">
                <a:effectLst/>
                <a:latin typeface="+mn-lt"/>
                <a:ea typeface="Calibri"/>
                <a:cs typeface="Times New Roman"/>
              </a:rPr>
              <a:t>selachians</a:t>
            </a:r>
            <a:r>
              <a:rPr lang="en-GB" sz="1200" dirty="0">
                <a:effectLst/>
                <a:latin typeface="+mn-lt"/>
                <a:ea typeface="Calibri"/>
                <a:cs typeface="Times New Roman"/>
              </a:rPr>
              <a:t>, -- a term that is no longer in use.</a:t>
            </a:r>
          </a:p>
          <a:p>
            <a:pPr>
              <a:lnSpc>
                <a:spcPct val="115000"/>
              </a:lnSpc>
              <a:spcAft>
                <a:spcPts val="1000"/>
              </a:spcAft>
            </a:pPr>
            <a:r>
              <a:rPr lang="en-GB" sz="1200" dirty="0">
                <a:effectLst/>
                <a:latin typeface="+mn-lt"/>
                <a:ea typeface="Calibri"/>
                <a:cs typeface="Times New Roman"/>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mn-lt"/>
                <a:ea typeface="Calibri"/>
                <a:cs typeface="Times New Roman"/>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mn-lt"/>
              <a:ea typeface="Calibri"/>
              <a:cs typeface="Times New Roman"/>
            </a:endParaRPr>
          </a:p>
        </p:txBody>
      </p:sp>
      <p:sp>
        <p:nvSpPr>
          <p:cNvPr id="4" name="Slide Number Placeholder 3"/>
          <p:cNvSpPr>
            <a:spLocks noGrp="1"/>
          </p:cNvSpPr>
          <p:nvPr>
            <p:ph type="sldNum" sz="quarter" idx="10"/>
          </p:nvPr>
        </p:nvSpPr>
        <p:spPr/>
        <p:txBody>
          <a:bodyPr/>
          <a:lstStyle/>
          <a:p>
            <a:fld id="{45AA3099-AB2C-4238-9EA9-69F068316201}" type="slidenum">
              <a:rPr lang="en-GB" smtClean="0"/>
              <a:t>9</a:t>
            </a:fld>
            <a:endParaRPr lang="en-GB"/>
          </a:p>
        </p:txBody>
      </p:sp>
    </p:spTree>
    <p:extLst>
      <p:ext uri="{BB962C8B-B14F-4D97-AF65-F5344CB8AC3E}">
        <p14:creationId xmlns:p14="http://schemas.microsoft.com/office/powerpoint/2010/main" val="23753752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1000"/>
              </a:spcAft>
            </a:pPr>
            <a:r>
              <a:rPr lang="en-GB" sz="1200" dirty="0">
                <a:effectLst/>
                <a:latin typeface="+mn-lt"/>
                <a:ea typeface="Calibri"/>
                <a:cs typeface="Times New Roman"/>
              </a:rPr>
              <a:t>Such classifications of biological subspecies and species and phyla and families and kingdoms have been the essence of mainstream biology until the current millennium.  Because of their tree structure, the classifications provide a large body of observationally verified material for use</a:t>
            </a:r>
            <a:r>
              <a:rPr lang="en-GB" sz="1200" baseline="0" dirty="0">
                <a:effectLst/>
                <a:latin typeface="+mn-lt"/>
                <a:ea typeface="Calibri"/>
                <a:cs typeface="Times New Roman"/>
              </a:rPr>
              <a:t> as premises in the deductions of </a:t>
            </a:r>
            <a:r>
              <a:rPr lang="en-GB" sz="1200" dirty="0">
                <a:effectLst/>
                <a:latin typeface="+mn-lt"/>
                <a:ea typeface="Calibri"/>
                <a:cs typeface="Times New Roman"/>
              </a:rPr>
              <a:t>Aristotelian logic.  Even</a:t>
            </a:r>
            <a:r>
              <a:rPr lang="en-GB" sz="1200" baseline="0" dirty="0">
                <a:effectLst/>
                <a:latin typeface="+mn-lt"/>
                <a:ea typeface="Calibri"/>
                <a:cs typeface="Times New Roman"/>
              </a:rPr>
              <a:t> larger bodies of experimental data gathered by scientists are now stored on the computer networks of the world.  Techniques for reasoning about these data are being automated by specialised deductive logics known as ontologies, which are in general a bit more powerful than the syllogism of Aristotle.  They are essential in retrieving useful information from massive amounts of data.  The information answers a particular question in a form that suggests and supports more general scientific theories, without which the data is incomprehensible and useless for application.</a:t>
            </a:r>
            <a:endParaRPr lang="en-GB" dirty="0"/>
          </a:p>
          <a:p>
            <a:endParaRPr lang="en-GB" dirty="0"/>
          </a:p>
        </p:txBody>
      </p:sp>
      <p:sp>
        <p:nvSpPr>
          <p:cNvPr id="4" name="Slide Number Placeholder 3"/>
          <p:cNvSpPr>
            <a:spLocks noGrp="1"/>
          </p:cNvSpPr>
          <p:nvPr>
            <p:ph type="sldNum" sz="quarter" idx="10"/>
          </p:nvPr>
        </p:nvSpPr>
        <p:spPr/>
        <p:txBody>
          <a:bodyPr/>
          <a:lstStyle/>
          <a:p>
            <a:fld id="{45AA3099-AB2C-4238-9EA9-69F068316201}" type="slidenum">
              <a:rPr lang="en-GB" smtClean="0"/>
              <a:t>10</a:t>
            </a:fld>
            <a:endParaRPr lang="en-GB" dirty="0"/>
          </a:p>
        </p:txBody>
      </p:sp>
    </p:spTree>
    <p:extLst>
      <p:ext uri="{BB962C8B-B14F-4D97-AF65-F5344CB8AC3E}">
        <p14:creationId xmlns:p14="http://schemas.microsoft.com/office/powerpoint/2010/main" val="3558824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2A94E94-1A5A-44D1-A886-56D0943E8453}" type="datetimeFigureOut">
              <a:rPr lang="en-GB" smtClean="0"/>
              <a:t>01/08/2016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47D10DD-4643-4064-8E38-C1ACEABEBC8E}" type="slidenum">
              <a:rPr lang="en-GB" smtClean="0"/>
              <a:t>‹#›</a:t>
            </a:fld>
            <a:endParaRPr lang="en-GB" dirty="0"/>
          </a:p>
        </p:txBody>
      </p:sp>
    </p:spTree>
    <p:extLst>
      <p:ext uri="{BB962C8B-B14F-4D97-AF65-F5344CB8AC3E}">
        <p14:creationId xmlns:p14="http://schemas.microsoft.com/office/powerpoint/2010/main" val="2680785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A94E94-1A5A-44D1-A886-56D0943E8453}" type="datetimeFigureOut">
              <a:rPr lang="en-GB" smtClean="0"/>
              <a:t>01/08/2016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47D10DD-4643-4064-8E38-C1ACEABEBC8E}" type="slidenum">
              <a:rPr lang="en-GB" smtClean="0"/>
              <a:t>‹#›</a:t>
            </a:fld>
            <a:endParaRPr lang="en-GB" dirty="0"/>
          </a:p>
        </p:txBody>
      </p:sp>
    </p:spTree>
    <p:extLst>
      <p:ext uri="{BB962C8B-B14F-4D97-AF65-F5344CB8AC3E}">
        <p14:creationId xmlns:p14="http://schemas.microsoft.com/office/powerpoint/2010/main" val="3158985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A94E94-1A5A-44D1-A886-56D0943E8453}" type="datetimeFigureOut">
              <a:rPr lang="en-GB" smtClean="0"/>
              <a:t>01/08/2016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47D10DD-4643-4064-8E38-C1ACEABEBC8E}" type="slidenum">
              <a:rPr lang="en-GB" smtClean="0"/>
              <a:t>‹#›</a:t>
            </a:fld>
            <a:endParaRPr lang="en-GB" dirty="0"/>
          </a:p>
        </p:txBody>
      </p:sp>
    </p:spTree>
    <p:extLst>
      <p:ext uri="{BB962C8B-B14F-4D97-AF65-F5344CB8AC3E}">
        <p14:creationId xmlns:p14="http://schemas.microsoft.com/office/powerpoint/2010/main" val="2244875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A94E94-1A5A-44D1-A886-56D0943E8453}" type="datetimeFigureOut">
              <a:rPr lang="en-GB" smtClean="0"/>
              <a:t>01/08/2016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47D10DD-4643-4064-8E38-C1ACEABEBC8E}" type="slidenum">
              <a:rPr lang="en-GB" smtClean="0"/>
              <a:t>‹#›</a:t>
            </a:fld>
            <a:endParaRPr lang="en-GB" dirty="0"/>
          </a:p>
        </p:txBody>
      </p:sp>
    </p:spTree>
    <p:extLst>
      <p:ext uri="{BB962C8B-B14F-4D97-AF65-F5344CB8AC3E}">
        <p14:creationId xmlns:p14="http://schemas.microsoft.com/office/powerpoint/2010/main" val="3889634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A94E94-1A5A-44D1-A886-56D0943E8453}" type="datetimeFigureOut">
              <a:rPr lang="en-GB" smtClean="0"/>
              <a:t>01/08/2016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47D10DD-4643-4064-8E38-C1ACEABEBC8E}" type="slidenum">
              <a:rPr lang="en-GB" smtClean="0"/>
              <a:t>‹#›</a:t>
            </a:fld>
            <a:endParaRPr lang="en-GB" dirty="0"/>
          </a:p>
        </p:txBody>
      </p:sp>
    </p:spTree>
    <p:extLst>
      <p:ext uri="{BB962C8B-B14F-4D97-AF65-F5344CB8AC3E}">
        <p14:creationId xmlns:p14="http://schemas.microsoft.com/office/powerpoint/2010/main" val="2842393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2A94E94-1A5A-44D1-A886-56D0943E8453}" type="datetimeFigureOut">
              <a:rPr lang="en-GB" smtClean="0"/>
              <a:t>01/08/2016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47D10DD-4643-4064-8E38-C1ACEABEBC8E}" type="slidenum">
              <a:rPr lang="en-GB" smtClean="0"/>
              <a:t>‹#›</a:t>
            </a:fld>
            <a:endParaRPr lang="en-GB" dirty="0"/>
          </a:p>
        </p:txBody>
      </p:sp>
    </p:spTree>
    <p:extLst>
      <p:ext uri="{BB962C8B-B14F-4D97-AF65-F5344CB8AC3E}">
        <p14:creationId xmlns:p14="http://schemas.microsoft.com/office/powerpoint/2010/main" val="2880908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2A94E94-1A5A-44D1-A886-56D0943E8453}" type="datetimeFigureOut">
              <a:rPr lang="en-GB" smtClean="0"/>
              <a:t>01/08/2016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A47D10DD-4643-4064-8E38-C1ACEABEBC8E}" type="slidenum">
              <a:rPr lang="en-GB" smtClean="0"/>
              <a:t>‹#›</a:t>
            </a:fld>
            <a:endParaRPr lang="en-GB" dirty="0"/>
          </a:p>
        </p:txBody>
      </p:sp>
    </p:spTree>
    <p:extLst>
      <p:ext uri="{BB962C8B-B14F-4D97-AF65-F5344CB8AC3E}">
        <p14:creationId xmlns:p14="http://schemas.microsoft.com/office/powerpoint/2010/main" val="3485720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2A94E94-1A5A-44D1-A886-56D0943E8453}" type="datetimeFigureOut">
              <a:rPr lang="en-GB" smtClean="0"/>
              <a:t>01/08/2016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47D10DD-4643-4064-8E38-C1ACEABEBC8E}" type="slidenum">
              <a:rPr lang="en-GB" smtClean="0"/>
              <a:t>‹#›</a:t>
            </a:fld>
            <a:endParaRPr lang="en-GB" dirty="0"/>
          </a:p>
        </p:txBody>
      </p:sp>
    </p:spTree>
    <p:extLst>
      <p:ext uri="{BB962C8B-B14F-4D97-AF65-F5344CB8AC3E}">
        <p14:creationId xmlns:p14="http://schemas.microsoft.com/office/powerpoint/2010/main" val="1905693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A94E94-1A5A-44D1-A886-56D0943E8453}" type="datetimeFigureOut">
              <a:rPr lang="en-GB" smtClean="0"/>
              <a:t>01/08/2016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47D10DD-4643-4064-8E38-C1ACEABEBC8E}" type="slidenum">
              <a:rPr lang="en-GB" smtClean="0"/>
              <a:t>‹#›</a:t>
            </a:fld>
            <a:endParaRPr lang="en-GB" dirty="0"/>
          </a:p>
        </p:txBody>
      </p:sp>
    </p:spTree>
    <p:extLst>
      <p:ext uri="{BB962C8B-B14F-4D97-AF65-F5344CB8AC3E}">
        <p14:creationId xmlns:p14="http://schemas.microsoft.com/office/powerpoint/2010/main" val="3498215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2A94E94-1A5A-44D1-A886-56D0943E8453}" type="datetimeFigureOut">
              <a:rPr lang="en-GB" smtClean="0"/>
              <a:t>01/08/2016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47D10DD-4643-4064-8E38-C1ACEABEBC8E}" type="slidenum">
              <a:rPr lang="en-GB" smtClean="0"/>
              <a:t>‹#›</a:t>
            </a:fld>
            <a:endParaRPr lang="en-GB" dirty="0"/>
          </a:p>
        </p:txBody>
      </p:sp>
    </p:spTree>
    <p:extLst>
      <p:ext uri="{BB962C8B-B14F-4D97-AF65-F5344CB8AC3E}">
        <p14:creationId xmlns:p14="http://schemas.microsoft.com/office/powerpoint/2010/main" val="489849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2A94E94-1A5A-44D1-A886-56D0943E8453}" type="datetimeFigureOut">
              <a:rPr lang="en-GB" smtClean="0"/>
              <a:t>01/08/2016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47D10DD-4643-4064-8E38-C1ACEABEBC8E}" type="slidenum">
              <a:rPr lang="en-GB" smtClean="0"/>
              <a:t>‹#›</a:t>
            </a:fld>
            <a:endParaRPr lang="en-GB" dirty="0"/>
          </a:p>
        </p:txBody>
      </p:sp>
    </p:spTree>
    <p:extLst>
      <p:ext uri="{BB962C8B-B14F-4D97-AF65-F5344CB8AC3E}">
        <p14:creationId xmlns:p14="http://schemas.microsoft.com/office/powerpoint/2010/main" val="4275941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A94E94-1A5A-44D1-A886-56D0943E8453}" type="datetimeFigureOut">
              <a:rPr lang="en-GB" smtClean="0"/>
              <a:t>01/08/2016</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7D10DD-4643-4064-8E38-C1ACEABEBC8E}" type="slidenum">
              <a:rPr lang="en-GB" smtClean="0"/>
              <a:t>‹#›</a:t>
            </a:fld>
            <a:endParaRPr lang="en-GB" dirty="0"/>
          </a:p>
        </p:txBody>
      </p:sp>
    </p:spTree>
    <p:extLst>
      <p:ext uri="{BB962C8B-B14F-4D97-AF65-F5344CB8AC3E}">
        <p14:creationId xmlns:p14="http://schemas.microsoft.com/office/powerpoint/2010/main" val="243589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Applied Logic</a:t>
            </a:r>
          </a:p>
        </p:txBody>
      </p:sp>
      <p:sp>
        <p:nvSpPr>
          <p:cNvPr id="3" name="Subtitle 2"/>
          <p:cNvSpPr>
            <a:spLocks noGrp="1"/>
          </p:cNvSpPr>
          <p:nvPr>
            <p:ph type="subTitle" idx="1"/>
          </p:nvPr>
        </p:nvSpPr>
        <p:spPr/>
        <p:txBody>
          <a:bodyPr/>
          <a:lstStyle/>
          <a:p>
            <a:r>
              <a:rPr lang="en-GB" dirty="0"/>
              <a:t>Tony Hoare</a:t>
            </a:r>
          </a:p>
          <a:p>
            <a:endParaRPr lang="en-GB" dirty="0"/>
          </a:p>
          <a:p>
            <a:r>
              <a:rPr lang="en-GB" dirty="0"/>
              <a:t>Lausanne 			20 June 2011</a:t>
            </a:r>
          </a:p>
        </p:txBody>
      </p:sp>
    </p:spTree>
    <p:extLst>
      <p:ext uri="{BB962C8B-B14F-4D97-AF65-F5344CB8AC3E}">
        <p14:creationId xmlns:p14="http://schemas.microsoft.com/office/powerpoint/2010/main" val="714031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Application to biology</a:t>
            </a:r>
          </a:p>
        </p:txBody>
      </p:sp>
      <p:sp>
        <p:nvSpPr>
          <p:cNvPr id="3" name="Content Placeholder 2"/>
          <p:cNvSpPr>
            <a:spLocks noGrp="1"/>
          </p:cNvSpPr>
          <p:nvPr>
            <p:ph idx="1"/>
          </p:nvPr>
        </p:nvSpPr>
        <p:spPr/>
        <p:txBody>
          <a:bodyPr/>
          <a:lstStyle/>
          <a:p>
            <a:r>
              <a:rPr lang="en-GB" dirty="0"/>
              <a:t>Classificatory biology provided observational data for application of syllogisms.</a:t>
            </a:r>
          </a:p>
          <a:p>
            <a:r>
              <a:rPr lang="en-GB" dirty="0"/>
              <a:t>Today, far more observational data, from all branches of science, is held on computers</a:t>
            </a:r>
          </a:p>
          <a:p>
            <a:r>
              <a:rPr lang="en-GB" dirty="0"/>
              <a:t>Scientists’ questions are answered automatically by deductive logic.</a:t>
            </a:r>
          </a:p>
        </p:txBody>
      </p:sp>
    </p:spTree>
    <p:extLst>
      <p:ext uri="{BB962C8B-B14F-4D97-AF65-F5344CB8AC3E}">
        <p14:creationId xmlns:p14="http://schemas.microsoft.com/office/powerpoint/2010/main" val="3207752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Program execution </a:t>
            </a:r>
          </a:p>
        </p:txBody>
      </p:sp>
      <p:sp>
        <p:nvSpPr>
          <p:cNvPr id="3" name="Content Placeholder 2"/>
          <p:cNvSpPr>
            <a:spLocks noGrp="1"/>
          </p:cNvSpPr>
          <p:nvPr>
            <p:ph idx="1"/>
          </p:nvPr>
        </p:nvSpPr>
        <p:spPr/>
        <p:txBody>
          <a:bodyPr>
            <a:normAutofit/>
          </a:bodyPr>
          <a:lstStyle/>
          <a:p>
            <a:pPr>
              <a:spcAft>
                <a:spcPts val="0"/>
              </a:spcAft>
            </a:pPr>
            <a:r>
              <a:rPr lang="en-GB" dirty="0">
                <a:ea typeface="Calibri"/>
                <a:cs typeface="Times New Roman"/>
              </a:rPr>
              <a:t>Programming languages are defined by syntax </a:t>
            </a:r>
          </a:p>
          <a:p>
            <a:pPr>
              <a:spcAft>
                <a:spcPts val="0"/>
              </a:spcAft>
            </a:pPr>
            <a:endParaRPr lang="en-GB" dirty="0">
              <a:ea typeface="Calibri"/>
              <a:cs typeface="Times New Roman"/>
            </a:endParaRPr>
          </a:p>
          <a:p>
            <a:pPr>
              <a:spcAft>
                <a:spcPts val="0"/>
              </a:spcAft>
            </a:pPr>
            <a:r>
              <a:rPr lang="en-GB" dirty="0">
                <a:ea typeface="Calibri"/>
                <a:cs typeface="Times New Roman"/>
              </a:rPr>
              <a:t>The steps in the execution of a program are defined by rules. </a:t>
            </a:r>
          </a:p>
          <a:p>
            <a:pPr>
              <a:spcAft>
                <a:spcPts val="0"/>
              </a:spcAft>
            </a:pPr>
            <a:endParaRPr lang="en-GB" dirty="0">
              <a:ea typeface="Calibri"/>
              <a:cs typeface="Times New Roman"/>
            </a:endParaRPr>
          </a:p>
          <a:p>
            <a:pPr>
              <a:spcAft>
                <a:spcPts val="0"/>
              </a:spcAft>
            </a:pPr>
            <a:r>
              <a:rPr lang="en-GB" dirty="0">
                <a:ea typeface="Calibri"/>
                <a:cs typeface="Times New Roman"/>
              </a:rPr>
              <a:t>The validity of an execution is independent of the application of the program</a:t>
            </a:r>
          </a:p>
          <a:p>
            <a:endParaRPr lang="en-GB" dirty="0"/>
          </a:p>
        </p:txBody>
      </p:sp>
    </p:spTree>
    <p:extLst>
      <p:ext uri="{BB962C8B-B14F-4D97-AF65-F5344CB8AC3E}">
        <p14:creationId xmlns:p14="http://schemas.microsoft.com/office/powerpoint/2010/main" val="3328961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Computer reasoning</a:t>
            </a:r>
          </a:p>
        </p:txBody>
      </p:sp>
      <p:sp>
        <p:nvSpPr>
          <p:cNvPr id="3" name="Content Placeholder 2"/>
          <p:cNvSpPr>
            <a:spLocks noGrp="1"/>
          </p:cNvSpPr>
          <p:nvPr>
            <p:ph idx="1"/>
          </p:nvPr>
        </p:nvSpPr>
        <p:spPr/>
        <p:txBody>
          <a:bodyPr>
            <a:normAutofit/>
          </a:bodyPr>
          <a:lstStyle/>
          <a:p>
            <a:r>
              <a:rPr lang="en-GB" dirty="0">
                <a:ea typeface="Calibri"/>
                <a:cs typeface="Times New Roman"/>
              </a:rPr>
              <a:t>Computers easily check conformity of a proof to the given deductive rules. </a:t>
            </a:r>
          </a:p>
          <a:p>
            <a:pPr>
              <a:spcAft>
                <a:spcPts val="0"/>
              </a:spcAft>
            </a:pPr>
            <a:r>
              <a:rPr lang="en-GB" dirty="0">
                <a:ea typeface="Calibri"/>
                <a:cs typeface="Times New Roman"/>
              </a:rPr>
              <a:t>Computers discover proofs by exploring all the possible deductions from lines proved so far. </a:t>
            </a:r>
          </a:p>
          <a:p>
            <a:pPr>
              <a:spcAft>
                <a:spcPts val="0"/>
              </a:spcAft>
            </a:pPr>
            <a:r>
              <a:rPr lang="en-GB" dirty="0">
                <a:ea typeface="Calibri"/>
                <a:cs typeface="Times New Roman"/>
              </a:rPr>
              <a:t>Computers were essential to proof of Four-colour Theorem and the </a:t>
            </a:r>
            <a:r>
              <a:rPr lang="en-GB" dirty="0" err="1">
                <a:ea typeface="Calibri"/>
                <a:cs typeface="Times New Roman"/>
              </a:rPr>
              <a:t>Kepler</a:t>
            </a:r>
            <a:r>
              <a:rPr lang="en-GB" dirty="0">
                <a:ea typeface="Calibri"/>
                <a:cs typeface="Times New Roman"/>
              </a:rPr>
              <a:t> Conjecture.</a:t>
            </a:r>
          </a:p>
          <a:p>
            <a:pPr marL="0" indent="0">
              <a:spcAft>
                <a:spcPts val="0"/>
              </a:spcAft>
              <a:buNone/>
            </a:pPr>
            <a:endParaRPr lang="en-GB" dirty="0">
              <a:ea typeface="Calibri"/>
              <a:cs typeface="Times New Roman"/>
            </a:endParaRPr>
          </a:p>
          <a:p>
            <a:endParaRPr lang="en-GB" dirty="0"/>
          </a:p>
        </p:txBody>
      </p:sp>
    </p:spTree>
    <p:extLst>
      <p:ext uri="{BB962C8B-B14F-4D97-AF65-F5344CB8AC3E}">
        <p14:creationId xmlns:p14="http://schemas.microsoft.com/office/powerpoint/2010/main" val="2995798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Constructive logic</a:t>
            </a:r>
          </a:p>
        </p:txBody>
      </p:sp>
      <p:sp>
        <p:nvSpPr>
          <p:cNvPr id="3" name="Content Placeholder 2"/>
          <p:cNvSpPr>
            <a:spLocks noGrp="1"/>
          </p:cNvSpPr>
          <p:nvPr>
            <p:ph idx="1"/>
          </p:nvPr>
        </p:nvSpPr>
        <p:spPr/>
        <p:txBody>
          <a:bodyPr>
            <a:normAutofit lnSpcReduction="10000"/>
          </a:bodyPr>
          <a:lstStyle/>
          <a:p>
            <a:pPr>
              <a:lnSpc>
                <a:spcPct val="115000"/>
              </a:lnSpc>
              <a:spcAft>
                <a:spcPts val="1000"/>
              </a:spcAft>
            </a:pPr>
            <a:r>
              <a:rPr lang="en-GB" dirty="0">
                <a:ea typeface="Calibri"/>
                <a:cs typeface="Times New Roman"/>
              </a:rPr>
              <a:t>Euclid		(c. 300 </a:t>
            </a:r>
            <a:r>
              <a:rPr lang="en-GB" dirty="0" err="1">
                <a:ea typeface="Calibri"/>
                <a:cs typeface="Times New Roman"/>
              </a:rPr>
              <a:t>bc</a:t>
            </a:r>
            <a:r>
              <a:rPr lang="en-GB" dirty="0">
                <a:ea typeface="Calibri"/>
                <a:cs typeface="Times New Roman"/>
              </a:rPr>
              <a:t>, Alexandria)</a:t>
            </a:r>
          </a:p>
          <a:p>
            <a:pPr>
              <a:lnSpc>
                <a:spcPct val="115000"/>
              </a:lnSpc>
              <a:spcAft>
                <a:spcPts val="1000"/>
              </a:spcAft>
            </a:pPr>
            <a:r>
              <a:rPr lang="en-GB" dirty="0">
                <a:ea typeface="Calibri"/>
                <a:cs typeface="Times New Roman"/>
              </a:rPr>
              <a:t>Father of the geometry of space, </a:t>
            </a:r>
          </a:p>
          <a:p>
            <a:pPr>
              <a:lnSpc>
                <a:spcPct val="115000"/>
              </a:lnSpc>
              <a:spcAft>
                <a:spcPts val="1000"/>
              </a:spcAft>
            </a:pPr>
            <a:r>
              <a:rPr lang="en-GB" dirty="0">
                <a:ea typeface="Calibri"/>
                <a:cs typeface="Times New Roman"/>
              </a:rPr>
              <a:t>with applications to measurement of land, definition of boundaries, surveying, mapmaking, navigation, astronautics,…</a:t>
            </a:r>
          </a:p>
          <a:p>
            <a:pPr>
              <a:lnSpc>
                <a:spcPct val="115000"/>
              </a:lnSpc>
              <a:spcAft>
                <a:spcPts val="1000"/>
              </a:spcAft>
            </a:pPr>
            <a:r>
              <a:rPr lang="en-GB" dirty="0">
                <a:ea typeface="Calibri"/>
                <a:cs typeface="Times New Roman"/>
              </a:rPr>
              <a:t>and now to graphic programming languages, computer displays, animated films, …</a:t>
            </a:r>
          </a:p>
          <a:p>
            <a:endParaRPr lang="en-GB" dirty="0"/>
          </a:p>
        </p:txBody>
      </p:sp>
    </p:spTree>
    <p:extLst>
      <p:ext uri="{BB962C8B-B14F-4D97-AF65-F5344CB8AC3E}">
        <p14:creationId xmlns:p14="http://schemas.microsoft.com/office/powerpoint/2010/main" val="2093047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Constructions</a:t>
            </a:r>
          </a:p>
        </p:txBody>
      </p:sp>
      <p:sp>
        <p:nvSpPr>
          <p:cNvPr id="3" name="Content Placeholder 2"/>
          <p:cNvSpPr>
            <a:spLocks noGrp="1"/>
          </p:cNvSpPr>
          <p:nvPr>
            <p:ph idx="1"/>
          </p:nvPr>
        </p:nvSpPr>
        <p:spPr/>
        <p:txBody>
          <a:bodyPr>
            <a:normAutofit fontScale="85000" lnSpcReduction="20000"/>
          </a:bodyPr>
          <a:lstStyle/>
          <a:p>
            <a:r>
              <a:rPr lang="en-GB" dirty="0"/>
              <a:t>A geometric construction describes how to draw</a:t>
            </a:r>
          </a:p>
          <a:p>
            <a:pPr lvl="1"/>
            <a:r>
              <a:rPr lang="en-GB" dirty="0"/>
              <a:t>a figure, line, point,..</a:t>
            </a:r>
          </a:p>
          <a:p>
            <a:pPr lvl="1"/>
            <a:r>
              <a:rPr lang="en-GB" dirty="0"/>
              <a:t>which satisfies some desired property,</a:t>
            </a:r>
          </a:p>
          <a:p>
            <a:pPr lvl="1"/>
            <a:r>
              <a:rPr lang="en-GB" dirty="0"/>
              <a:t>together with a proof that it does so!</a:t>
            </a:r>
          </a:p>
          <a:p>
            <a:pPr lvl="1"/>
            <a:endParaRPr lang="en-GB" dirty="0"/>
          </a:p>
          <a:p>
            <a:r>
              <a:rPr lang="en-GB" dirty="0"/>
              <a:t>They are written in a programming language</a:t>
            </a:r>
          </a:p>
          <a:p>
            <a:pPr lvl="1"/>
            <a:r>
              <a:rPr lang="en-GB" dirty="0"/>
              <a:t>with assignments, sequencing,</a:t>
            </a:r>
          </a:p>
          <a:p>
            <a:pPr lvl="1"/>
            <a:r>
              <a:rPr lang="en-GB" dirty="0"/>
              <a:t> subroutines, parameters,</a:t>
            </a:r>
          </a:p>
          <a:p>
            <a:pPr lvl="1"/>
            <a:r>
              <a:rPr lang="en-GB" dirty="0"/>
              <a:t> preconditions, </a:t>
            </a:r>
            <a:r>
              <a:rPr lang="en-GB" dirty="0" err="1"/>
              <a:t>postconditions</a:t>
            </a:r>
            <a:r>
              <a:rPr lang="en-GB" dirty="0"/>
              <a:t>,…</a:t>
            </a:r>
          </a:p>
          <a:p>
            <a:endParaRPr lang="en-GB" dirty="0"/>
          </a:p>
          <a:p>
            <a:r>
              <a:rPr lang="en-GB" dirty="0"/>
              <a:t>and  proofs!</a:t>
            </a:r>
          </a:p>
        </p:txBody>
      </p:sp>
    </p:spTree>
    <p:extLst>
      <p:ext uri="{BB962C8B-B14F-4D97-AF65-F5344CB8AC3E}">
        <p14:creationId xmlns:p14="http://schemas.microsoft.com/office/powerpoint/2010/main" val="38253326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Five postulates</a:t>
            </a:r>
          </a:p>
        </p:txBody>
      </p:sp>
      <p:sp>
        <p:nvSpPr>
          <p:cNvPr id="5" name="Content Placeholder 4"/>
          <p:cNvSpPr>
            <a:spLocks noGrp="1"/>
          </p:cNvSpPr>
          <p:nvPr>
            <p:ph idx="1"/>
          </p:nvPr>
        </p:nvSpPr>
        <p:spPr/>
        <p:txBody>
          <a:bodyPr/>
          <a:lstStyle/>
          <a:p>
            <a:pPr marL="514350" indent="-514350">
              <a:buFont typeface="+mj-lt"/>
              <a:buAutoNum type="arabicPeriod"/>
            </a:pPr>
            <a:r>
              <a:rPr lang="en-GB" dirty="0"/>
              <a:t>To draw a straight line between two points</a:t>
            </a:r>
          </a:p>
          <a:p>
            <a:pPr marL="514350" indent="-514350">
              <a:buFont typeface="+mj-lt"/>
              <a:buAutoNum type="arabicPeriod"/>
            </a:pPr>
            <a:r>
              <a:rPr lang="en-GB" dirty="0"/>
              <a:t>…</a:t>
            </a:r>
          </a:p>
          <a:p>
            <a:pPr marL="514350" indent="-514350">
              <a:buFont typeface="+mj-lt"/>
              <a:buAutoNum type="arabicPeriod"/>
            </a:pPr>
            <a:r>
              <a:rPr lang="en-GB" dirty="0"/>
              <a:t>To draw a circle with any centre and radius.</a:t>
            </a:r>
          </a:p>
          <a:p>
            <a:pPr marL="514350" indent="-514350">
              <a:buFont typeface="+mj-lt"/>
              <a:buAutoNum type="arabicPeriod"/>
            </a:pPr>
            <a:r>
              <a:rPr lang="en-GB" dirty="0"/>
              <a:t>…</a:t>
            </a:r>
          </a:p>
          <a:p>
            <a:pPr marL="514350" indent="-514350">
              <a:buFont typeface="+mj-lt"/>
              <a:buAutoNum type="arabicPeriod"/>
            </a:pPr>
            <a:r>
              <a:rPr lang="en-GB" dirty="0"/>
              <a:t>… parallel postulate…</a:t>
            </a:r>
          </a:p>
          <a:p>
            <a:pPr marL="0" indent="0">
              <a:buNone/>
            </a:pPr>
            <a:endParaRPr lang="en-GB" dirty="0"/>
          </a:p>
          <a:p>
            <a:pPr marL="0" indent="0">
              <a:buNone/>
            </a:pPr>
            <a:r>
              <a:rPr lang="en-GB" dirty="0"/>
              <a:t>These are the five basic actions of the language</a:t>
            </a:r>
          </a:p>
        </p:txBody>
      </p:sp>
    </p:spTree>
    <p:extLst>
      <p:ext uri="{BB962C8B-B14F-4D97-AF65-F5344CB8AC3E}">
        <p14:creationId xmlns:p14="http://schemas.microsoft.com/office/powerpoint/2010/main" val="12593096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23 Definitions</a:t>
            </a:r>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GB" dirty="0"/>
              <a:t>  A </a:t>
            </a:r>
            <a:r>
              <a:rPr lang="en-GB" i="1" dirty="0"/>
              <a:t>point</a:t>
            </a:r>
            <a:r>
              <a:rPr lang="en-GB" dirty="0"/>
              <a:t> is that which has no part</a:t>
            </a:r>
          </a:p>
          <a:p>
            <a:pPr marL="514350" indent="-514350">
              <a:buFont typeface="+mj-lt"/>
              <a:buAutoNum type="arabicPeriod"/>
            </a:pPr>
            <a:r>
              <a:rPr lang="en-GB" dirty="0"/>
              <a:t>  ….</a:t>
            </a:r>
          </a:p>
          <a:p>
            <a:pPr marL="514350" indent="-514350">
              <a:buAutoNum type="arabicPeriod" startAt="15"/>
            </a:pPr>
            <a:r>
              <a:rPr lang="en-GB" dirty="0"/>
              <a:t>  A </a:t>
            </a:r>
            <a:r>
              <a:rPr lang="en-GB" i="1" dirty="0"/>
              <a:t>circle</a:t>
            </a:r>
            <a:r>
              <a:rPr lang="en-GB" dirty="0"/>
              <a:t> is … </a:t>
            </a:r>
          </a:p>
          <a:p>
            <a:pPr marL="514350" indent="-514350">
              <a:buAutoNum type="arabicPeriod" startAt="15"/>
            </a:pPr>
            <a:r>
              <a:rPr lang="en-GB" dirty="0"/>
              <a:t>  Its </a:t>
            </a:r>
            <a:r>
              <a:rPr lang="en-GB" i="1" dirty="0"/>
              <a:t>centre</a:t>
            </a:r>
            <a:r>
              <a:rPr lang="en-GB" dirty="0"/>
              <a:t> is ….</a:t>
            </a:r>
          </a:p>
          <a:p>
            <a:pPr marL="514350" indent="-514350">
              <a:buAutoNum type="arabicPeriod" startAt="20"/>
            </a:pPr>
            <a:r>
              <a:rPr lang="en-GB" dirty="0"/>
              <a:t>  An </a:t>
            </a:r>
            <a:r>
              <a:rPr lang="en-GB" i="1" dirty="0"/>
              <a:t>equilateral</a:t>
            </a:r>
            <a:r>
              <a:rPr lang="en-GB" dirty="0"/>
              <a:t> triangle has equal sides.</a:t>
            </a:r>
          </a:p>
          <a:p>
            <a:pPr marL="514350" indent="-514350">
              <a:buAutoNum type="arabicPeriod" startAt="20"/>
            </a:pPr>
            <a:endParaRPr lang="en-GB" dirty="0"/>
          </a:p>
          <a:p>
            <a:pPr marL="0" indent="0">
              <a:buNone/>
            </a:pPr>
            <a:r>
              <a:rPr lang="en-GB" dirty="0"/>
              <a:t>Words of the language are related to each other and to their meaning in the real world.</a:t>
            </a:r>
          </a:p>
        </p:txBody>
      </p:sp>
    </p:spTree>
    <p:extLst>
      <p:ext uri="{BB962C8B-B14F-4D97-AF65-F5344CB8AC3E}">
        <p14:creationId xmlns:p14="http://schemas.microsoft.com/office/powerpoint/2010/main" val="10440545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Five common notions</a:t>
            </a:r>
          </a:p>
        </p:txBody>
      </p:sp>
      <p:sp>
        <p:nvSpPr>
          <p:cNvPr id="3" name="Content Placeholder 2"/>
          <p:cNvSpPr>
            <a:spLocks noGrp="1"/>
          </p:cNvSpPr>
          <p:nvPr>
            <p:ph idx="1"/>
          </p:nvPr>
        </p:nvSpPr>
        <p:spPr/>
        <p:txBody>
          <a:bodyPr>
            <a:normAutofit fontScale="92500" lnSpcReduction="10000"/>
          </a:bodyPr>
          <a:lstStyle/>
          <a:p>
            <a:r>
              <a:rPr lang="en-GB" dirty="0"/>
              <a:t>include general purpose reasoning principles</a:t>
            </a:r>
          </a:p>
          <a:p>
            <a:endParaRPr lang="en-GB" dirty="0"/>
          </a:p>
          <a:p>
            <a:pPr marL="514350" indent="-514350">
              <a:buAutoNum type="arabicPeriod"/>
            </a:pPr>
            <a:r>
              <a:rPr lang="en-GB" dirty="0"/>
              <a:t>Two things that are both equal to a third thing are equal to each other.</a:t>
            </a:r>
          </a:p>
          <a:p>
            <a:pPr marL="514350" indent="-514350">
              <a:buAutoNum type="arabicPeriod"/>
            </a:pPr>
            <a:r>
              <a:rPr lang="en-GB" dirty="0"/>
              <a:t>If equals are added to equals, the wholes are equal</a:t>
            </a:r>
          </a:p>
          <a:p>
            <a:pPr marL="514350" indent="-514350">
              <a:buAutoNum type="arabicPeriod"/>
            </a:pPr>
            <a:r>
              <a:rPr lang="en-GB" dirty="0"/>
              <a:t>…subtracted…</a:t>
            </a:r>
          </a:p>
          <a:p>
            <a:pPr marL="514350" indent="-514350">
              <a:buAutoNum type="arabicPeriod"/>
            </a:pPr>
            <a:r>
              <a:rPr lang="en-GB" dirty="0"/>
              <a:t>Things which coincide are equal</a:t>
            </a:r>
          </a:p>
          <a:p>
            <a:pPr marL="514350" indent="-514350">
              <a:buAutoNum type="arabicPeriod"/>
            </a:pPr>
            <a:r>
              <a:rPr lang="en-GB" dirty="0"/>
              <a:t>The whole is greater than the part</a:t>
            </a:r>
          </a:p>
          <a:p>
            <a:pPr marL="514350" indent="-514350">
              <a:buAutoNum type="arabicPeriod"/>
            </a:pPr>
            <a:endParaRPr lang="en-GB" dirty="0"/>
          </a:p>
          <a:p>
            <a:pPr marL="514350" indent="-514350">
              <a:buAutoNum type="arabicPeriod"/>
            </a:pPr>
            <a:endParaRPr lang="en-GB" dirty="0"/>
          </a:p>
          <a:p>
            <a:pPr marL="514350" indent="-514350">
              <a:buAutoNum type="arabicPeriod"/>
            </a:pPr>
            <a:endParaRPr lang="en-GB" dirty="0"/>
          </a:p>
          <a:p>
            <a:pPr marL="0" indent="0">
              <a:buNone/>
            </a:pPr>
            <a:endParaRPr lang="en-GB" dirty="0"/>
          </a:p>
        </p:txBody>
      </p:sp>
    </p:spTree>
    <p:extLst>
      <p:ext uri="{BB962C8B-B14F-4D97-AF65-F5344CB8AC3E}">
        <p14:creationId xmlns:p14="http://schemas.microsoft.com/office/powerpoint/2010/main" val="3333618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48 Propositions of Book 1</a:t>
            </a:r>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en-GB" dirty="0"/>
              <a:t>To construct an equilateral triangle with given side.</a:t>
            </a:r>
          </a:p>
          <a:p>
            <a:pPr marL="514350" indent="-514350">
              <a:buFont typeface="+mj-lt"/>
              <a:buAutoNum type="arabicPeriod"/>
            </a:pPr>
            <a:r>
              <a:rPr lang="en-GB" dirty="0"/>
              <a:t>…</a:t>
            </a:r>
          </a:p>
          <a:p>
            <a:pPr marL="0" indent="0">
              <a:buNone/>
            </a:pPr>
            <a:r>
              <a:rPr lang="en-GB" dirty="0"/>
              <a:t>47/8   Pythagoras’ theorem</a:t>
            </a:r>
          </a:p>
          <a:p>
            <a:pPr marL="0" indent="0">
              <a:buNone/>
            </a:pPr>
            <a:endParaRPr lang="en-GB" dirty="0"/>
          </a:p>
          <a:p>
            <a:pPr marL="0" indent="0">
              <a:buNone/>
            </a:pPr>
            <a:r>
              <a:rPr lang="en-GB" dirty="0"/>
              <a:t>Propositions are subroutines that can be called by name repeatedly in later proofs, to perform useful constructions.  </a:t>
            </a:r>
          </a:p>
          <a:p>
            <a:pPr marL="0" indent="0">
              <a:buNone/>
            </a:pPr>
            <a:r>
              <a:rPr lang="en-GB" dirty="0"/>
              <a:t>The proven properties of the construction can be used as assumptions of the calling proof</a:t>
            </a:r>
          </a:p>
        </p:txBody>
      </p:sp>
    </p:spTree>
    <p:extLst>
      <p:ext uri="{BB962C8B-B14F-4D97-AF65-F5344CB8AC3E}">
        <p14:creationId xmlns:p14="http://schemas.microsoft.com/office/powerpoint/2010/main" val="14381802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Subroutines</a:t>
            </a:r>
          </a:p>
        </p:txBody>
      </p:sp>
      <p:sp>
        <p:nvSpPr>
          <p:cNvPr id="3" name="Content Placeholder 2"/>
          <p:cNvSpPr>
            <a:spLocks noGrp="1"/>
          </p:cNvSpPr>
          <p:nvPr>
            <p:ph idx="1"/>
          </p:nvPr>
        </p:nvSpPr>
        <p:spPr/>
        <p:txBody>
          <a:bodyPr/>
          <a:lstStyle/>
          <a:p>
            <a:pPr marL="0" indent="0">
              <a:buNone/>
            </a:pPr>
            <a:r>
              <a:rPr lang="en-GB" dirty="0"/>
              <a:t>Propositions are subroutines that can be called by name repeatedly in later proofs, to perform useful constructions.  </a:t>
            </a:r>
          </a:p>
          <a:p>
            <a:pPr marL="0" indent="0">
              <a:buNone/>
            </a:pPr>
            <a:r>
              <a:rPr lang="en-GB" dirty="0"/>
              <a:t>The proven properties of the construction can be used as assumptions of the calling proof</a:t>
            </a:r>
          </a:p>
          <a:p>
            <a:endParaRPr lang="en-GB" dirty="0"/>
          </a:p>
        </p:txBody>
      </p:sp>
    </p:spTree>
    <p:extLst>
      <p:ext uri="{BB962C8B-B14F-4D97-AF65-F5344CB8AC3E}">
        <p14:creationId xmlns:p14="http://schemas.microsoft.com/office/powerpoint/2010/main" val="2925136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29600" cy="864096"/>
          </a:xfrm>
        </p:spPr>
        <p:txBody>
          <a:bodyPr>
            <a:normAutofit/>
          </a:bodyPr>
          <a:lstStyle/>
          <a:p>
            <a:r>
              <a:rPr lang="en-GB" dirty="0"/>
              <a:t>Historical Survey</a:t>
            </a:r>
          </a:p>
        </p:txBody>
      </p:sp>
      <p:sp>
        <p:nvSpPr>
          <p:cNvPr id="3" name="Text Placeholder 2"/>
          <p:cNvSpPr>
            <a:spLocks noGrp="1"/>
          </p:cNvSpPr>
          <p:nvPr>
            <p:ph type="body" idx="1"/>
          </p:nvPr>
        </p:nvSpPr>
        <p:spPr>
          <a:xfrm>
            <a:off x="457200" y="1535113"/>
            <a:ext cx="2962672" cy="525735"/>
          </a:xfrm>
        </p:spPr>
        <p:txBody>
          <a:bodyPr/>
          <a:lstStyle/>
          <a:p>
            <a:r>
              <a:rPr lang="en-GB" dirty="0"/>
              <a:t>Discovery</a:t>
            </a:r>
          </a:p>
        </p:txBody>
      </p:sp>
      <p:sp>
        <p:nvSpPr>
          <p:cNvPr id="4" name="Content Placeholder 3"/>
          <p:cNvSpPr>
            <a:spLocks noGrp="1"/>
          </p:cNvSpPr>
          <p:nvPr>
            <p:ph sz="half" idx="2"/>
          </p:nvPr>
        </p:nvSpPr>
        <p:spPr>
          <a:xfrm>
            <a:off x="467544" y="2132856"/>
            <a:ext cx="2808312" cy="3951288"/>
          </a:xfrm>
        </p:spPr>
        <p:txBody>
          <a:bodyPr/>
          <a:lstStyle/>
          <a:p>
            <a:pPr>
              <a:lnSpc>
                <a:spcPct val="115000"/>
              </a:lnSpc>
              <a:spcAft>
                <a:spcPts val="1000"/>
              </a:spcAft>
            </a:pPr>
            <a:r>
              <a:rPr lang="en-GB" dirty="0">
                <a:ea typeface="Calibri"/>
                <a:cs typeface="Times New Roman"/>
              </a:rPr>
              <a:t>deductive logic</a:t>
            </a:r>
          </a:p>
          <a:p>
            <a:pPr>
              <a:lnSpc>
                <a:spcPct val="115000"/>
              </a:lnSpc>
              <a:spcAft>
                <a:spcPts val="1000"/>
              </a:spcAft>
            </a:pPr>
            <a:r>
              <a:rPr lang="en-GB" dirty="0">
                <a:ea typeface="Calibri"/>
                <a:cs typeface="Times New Roman"/>
              </a:rPr>
              <a:t>constructive  logic</a:t>
            </a:r>
          </a:p>
          <a:p>
            <a:pPr>
              <a:lnSpc>
                <a:spcPct val="115000"/>
              </a:lnSpc>
              <a:spcAft>
                <a:spcPts val="1000"/>
              </a:spcAft>
            </a:pPr>
            <a:r>
              <a:rPr lang="en-GB" dirty="0">
                <a:ea typeface="Calibri"/>
                <a:cs typeface="Times New Roman"/>
              </a:rPr>
              <a:t>temporal logic</a:t>
            </a:r>
          </a:p>
          <a:p>
            <a:pPr>
              <a:lnSpc>
                <a:spcPct val="115000"/>
              </a:lnSpc>
              <a:spcAft>
                <a:spcPts val="1000"/>
              </a:spcAft>
            </a:pPr>
            <a:r>
              <a:rPr lang="en-GB" dirty="0">
                <a:ea typeface="Calibri"/>
                <a:cs typeface="Times New Roman"/>
              </a:rPr>
              <a:t>algebraic logic</a:t>
            </a:r>
          </a:p>
        </p:txBody>
      </p:sp>
      <p:sp>
        <p:nvSpPr>
          <p:cNvPr id="5" name="Text Placeholder 4"/>
          <p:cNvSpPr>
            <a:spLocks noGrp="1"/>
          </p:cNvSpPr>
          <p:nvPr>
            <p:ph type="body" sz="quarter" idx="3"/>
          </p:nvPr>
        </p:nvSpPr>
        <p:spPr>
          <a:xfrm>
            <a:off x="3779913" y="1412777"/>
            <a:ext cx="4906888" cy="648072"/>
          </a:xfrm>
        </p:spPr>
        <p:txBody>
          <a:bodyPr>
            <a:normAutofit/>
          </a:bodyPr>
          <a:lstStyle/>
          <a:p>
            <a:r>
              <a:rPr lang="en-GB" dirty="0"/>
              <a:t>Application		Attribution</a:t>
            </a:r>
          </a:p>
        </p:txBody>
      </p:sp>
      <p:sp>
        <p:nvSpPr>
          <p:cNvPr id="6" name="Content Placeholder 5"/>
          <p:cNvSpPr>
            <a:spLocks noGrp="1"/>
          </p:cNvSpPr>
          <p:nvPr>
            <p:ph sz="quarter" idx="4"/>
          </p:nvPr>
        </p:nvSpPr>
        <p:spPr>
          <a:xfrm>
            <a:off x="3779913" y="2174875"/>
            <a:ext cx="4906888" cy="3951288"/>
          </a:xfrm>
        </p:spPr>
        <p:txBody>
          <a:bodyPr/>
          <a:lstStyle/>
          <a:p>
            <a:pPr marL="0" indent="0">
              <a:lnSpc>
                <a:spcPct val="115000"/>
              </a:lnSpc>
              <a:spcAft>
                <a:spcPts val="1000"/>
              </a:spcAft>
              <a:buNone/>
            </a:pPr>
            <a:r>
              <a:rPr lang="en-GB" dirty="0">
                <a:ea typeface="Calibri"/>
                <a:cs typeface="Times New Roman"/>
              </a:rPr>
              <a:t>philosophy		Aristotle</a:t>
            </a:r>
          </a:p>
          <a:p>
            <a:pPr marL="0" indent="0">
              <a:lnSpc>
                <a:spcPct val="115000"/>
              </a:lnSpc>
              <a:spcAft>
                <a:spcPts val="1000"/>
              </a:spcAft>
              <a:buNone/>
            </a:pPr>
            <a:r>
              <a:rPr lang="en-GB" dirty="0">
                <a:ea typeface="Calibri"/>
                <a:cs typeface="Times New Roman"/>
              </a:rPr>
              <a:t>geometry		Euclid</a:t>
            </a:r>
          </a:p>
          <a:p>
            <a:pPr marL="0" indent="0">
              <a:lnSpc>
                <a:spcPct val="115000"/>
              </a:lnSpc>
              <a:spcAft>
                <a:spcPts val="1000"/>
              </a:spcAft>
              <a:buNone/>
            </a:pPr>
            <a:r>
              <a:rPr lang="en-GB" dirty="0">
                <a:ea typeface="Calibri"/>
                <a:cs typeface="Times New Roman"/>
              </a:rPr>
              <a:t>theology		Occam</a:t>
            </a:r>
          </a:p>
          <a:p>
            <a:pPr marL="0" indent="0">
              <a:lnSpc>
                <a:spcPct val="115000"/>
              </a:lnSpc>
              <a:spcAft>
                <a:spcPts val="1000"/>
              </a:spcAft>
              <a:buNone/>
            </a:pPr>
            <a:r>
              <a:rPr lang="en-GB" dirty="0">
                <a:ea typeface="Calibri"/>
                <a:cs typeface="Times New Roman"/>
              </a:rPr>
              <a:t>calculus		Leibnitz</a:t>
            </a:r>
          </a:p>
        </p:txBody>
      </p:sp>
    </p:spTree>
    <p:extLst>
      <p:ext uri="{BB962C8B-B14F-4D97-AF65-F5344CB8AC3E}">
        <p14:creationId xmlns:p14="http://schemas.microsoft.com/office/powerpoint/2010/main" val="8785126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1. To construct an equilateral triangle</a:t>
            </a:r>
          </a:p>
        </p:txBody>
      </p:sp>
      <p:sp>
        <p:nvSpPr>
          <p:cNvPr id="3" name="Content Placeholder 2"/>
          <p:cNvSpPr>
            <a:spLocks noGrp="1"/>
          </p:cNvSpPr>
          <p:nvPr>
            <p:ph idx="1"/>
          </p:nvPr>
        </p:nvSpPr>
        <p:spPr/>
        <p:txBody>
          <a:bodyPr/>
          <a:lstStyle/>
          <a:p>
            <a:pPr marL="0" indent="0" algn="ctr">
              <a:buNone/>
            </a:pPr>
            <a:r>
              <a:rPr lang="en-GB" dirty="0"/>
              <a:t>with a given side</a:t>
            </a:r>
          </a:p>
        </p:txBody>
      </p:sp>
      <p:cxnSp>
        <p:nvCxnSpPr>
          <p:cNvPr id="5" name="Straight Connector 4"/>
          <p:cNvCxnSpPr/>
          <p:nvPr/>
        </p:nvCxnSpPr>
        <p:spPr>
          <a:xfrm>
            <a:off x="3347864" y="3933056"/>
            <a:ext cx="201622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31359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Draw a circle with the line as radius and centre at one end (postulate 3). </a:t>
            </a:r>
          </a:p>
        </p:txBody>
      </p:sp>
      <p:cxnSp>
        <p:nvCxnSpPr>
          <p:cNvPr id="5" name="Straight Connector 4"/>
          <p:cNvCxnSpPr/>
          <p:nvPr/>
        </p:nvCxnSpPr>
        <p:spPr>
          <a:xfrm>
            <a:off x="3347864" y="3933056"/>
            <a:ext cx="201622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1362120" y="1927096"/>
            <a:ext cx="4032448" cy="40637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679722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Then draw a circle with the line as radius and centre at the other end</a:t>
            </a:r>
          </a:p>
        </p:txBody>
      </p:sp>
      <p:sp>
        <p:nvSpPr>
          <p:cNvPr id="3" name="Content Placeholder 2"/>
          <p:cNvSpPr>
            <a:spLocks noGrp="1"/>
          </p:cNvSpPr>
          <p:nvPr>
            <p:ph idx="4294967295"/>
          </p:nvPr>
        </p:nvSpPr>
        <p:spPr>
          <a:xfrm>
            <a:off x="0" y="1600200"/>
            <a:ext cx="8229600" cy="4525963"/>
          </a:xfrm>
        </p:spPr>
        <p:txBody>
          <a:bodyPr/>
          <a:lstStyle/>
          <a:p>
            <a:pPr marL="0" indent="0">
              <a:buNone/>
            </a:pPr>
            <a:r>
              <a:rPr lang="en-GB" dirty="0"/>
              <a:t> </a:t>
            </a:r>
          </a:p>
        </p:txBody>
      </p:sp>
      <p:cxnSp>
        <p:nvCxnSpPr>
          <p:cNvPr id="5" name="Straight Connector 4"/>
          <p:cNvCxnSpPr/>
          <p:nvPr/>
        </p:nvCxnSpPr>
        <p:spPr>
          <a:xfrm>
            <a:off x="3347864" y="3933056"/>
            <a:ext cx="201622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3347864" y="1885568"/>
            <a:ext cx="4032448" cy="40637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1362120" y="1927096"/>
            <a:ext cx="4032448" cy="40637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606971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Then choose a point  C  where the two circles intersect each other</a:t>
            </a:r>
          </a:p>
        </p:txBody>
      </p:sp>
      <p:cxnSp>
        <p:nvCxnSpPr>
          <p:cNvPr id="5" name="Straight Connector 4"/>
          <p:cNvCxnSpPr/>
          <p:nvPr/>
        </p:nvCxnSpPr>
        <p:spPr>
          <a:xfrm>
            <a:off x="3347864" y="3933056"/>
            <a:ext cx="201622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3347864" y="1885568"/>
            <a:ext cx="4032448" cy="40637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1362120" y="1927096"/>
            <a:ext cx="4032448" cy="40637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4139952" y="2492895"/>
            <a:ext cx="432048" cy="646331"/>
          </a:xfrm>
          <a:prstGeom prst="rect">
            <a:avLst/>
          </a:prstGeom>
          <a:noFill/>
        </p:spPr>
        <p:txBody>
          <a:bodyPr wrap="square" rtlCol="0">
            <a:spAutoFit/>
          </a:bodyPr>
          <a:lstStyle/>
          <a:p>
            <a:r>
              <a:rPr lang="en-GB" sz="3600" dirty="0"/>
              <a:t>C</a:t>
            </a:r>
          </a:p>
        </p:txBody>
      </p:sp>
    </p:spTree>
    <p:extLst>
      <p:ext uri="{BB962C8B-B14F-4D97-AF65-F5344CB8AC3E}">
        <p14:creationId xmlns:p14="http://schemas.microsoft.com/office/powerpoint/2010/main" val="36138890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Then draw a line from  C  to each end of the given line (Postulate 1, twice)</a:t>
            </a:r>
          </a:p>
        </p:txBody>
      </p:sp>
      <p:cxnSp>
        <p:nvCxnSpPr>
          <p:cNvPr id="5" name="Straight Connector 4"/>
          <p:cNvCxnSpPr/>
          <p:nvPr/>
        </p:nvCxnSpPr>
        <p:spPr>
          <a:xfrm>
            <a:off x="3347864" y="3933056"/>
            <a:ext cx="201622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3347864" y="1885568"/>
            <a:ext cx="4032448" cy="40637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1362120" y="1927096"/>
            <a:ext cx="4032448" cy="40637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4139952" y="2492895"/>
            <a:ext cx="432048" cy="646331"/>
          </a:xfrm>
          <a:prstGeom prst="rect">
            <a:avLst/>
          </a:prstGeom>
          <a:noFill/>
        </p:spPr>
        <p:txBody>
          <a:bodyPr wrap="square" rtlCol="0">
            <a:spAutoFit/>
          </a:bodyPr>
          <a:lstStyle/>
          <a:p>
            <a:r>
              <a:rPr lang="en-GB" sz="3600" dirty="0"/>
              <a:t>C</a:t>
            </a:r>
          </a:p>
        </p:txBody>
      </p:sp>
      <p:cxnSp>
        <p:nvCxnSpPr>
          <p:cNvPr id="9" name="Straight Connector 8"/>
          <p:cNvCxnSpPr>
            <a:endCxn id="7" idx="6"/>
          </p:cNvCxnSpPr>
          <p:nvPr/>
        </p:nvCxnSpPr>
        <p:spPr>
          <a:xfrm>
            <a:off x="4371216" y="2204864"/>
            <a:ext cx="1023352" cy="17540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6" idx="2"/>
          </p:cNvCxnSpPr>
          <p:nvPr/>
        </p:nvCxnSpPr>
        <p:spPr>
          <a:xfrm flipV="1">
            <a:off x="3347864" y="2204864"/>
            <a:ext cx="1008112" cy="171256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37471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Non-determinism</a:t>
            </a:r>
          </a:p>
        </p:txBody>
      </p:sp>
      <p:cxnSp>
        <p:nvCxnSpPr>
          <p:cNvPr id="5" name="Straight Connector 4"/>
          <p:cNvCxnSpPr/>
          <p:nvPr/>
        </p:nvCxnSpPr>
        <p:spPr>
          <a:xfrm>
            <a:off x="3347864" y="3933056"/>
            <a:ext cx="201622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3347864" y="1885568"/>
            <a:ext cx="4032448" cy="40637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1362120" y="1927096"/>
            <a:ext cx="4032448" cy="40637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4139952" y="2492895"/>
            <a:ext cx="432048" cy="646331"/>
          </a:xfrm>
          <a:prstGeom prst="rect">
            <a:avLst/>
          </a:prstGeom>
          <a:noFill/>
        </p:spPr>
        <p:txBody>
          <a:bodyPr wrap="square" rtlCol="0">
            <a:spAutoFit/>
          </a:bodyPr>
          <a:lstStyle/>
          <a:p>
            <a:r>
              <a:rPr lang="en-GB" sz="3600" dirty="0"/>
              <a:t>C</a:t>
            </a:r>
          </a:p>
        </p:txBody>
      </p:sp>
      <p:cxnSp>
        <p:nvCxnSpPr>
          <p:cNvPr id="9" name="Straight Connector 8"/>
          <p:cNvCxnSpPr>
            <a:endCxn id="7" idx="6"/>
          </p:cNvCxnSpPr>
          <p:nvPr/>
        </p:nvCxnSpPr>
        <p:spPr>
          <a:xfrm>
            <a:off x="4355976" y="2204865"/>
            <a:ext cx="1038592" cy="17540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6" idx="2"/>
          </p:cNvCxnSpPr>
          <p:nvPr/>
        </p:nvCxnSpPr>
        <p:spPr>
          <a:xfrm flipV="1">
            <a:off x="3347864" y="2204865"/>
            <a:ext cx="1008112" cy="171255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155192" y="4869160"/>
            <a:ext cx="432048" cy="646331"/>
          </a:xfrm>
          <a:prstGeom prst="rect">
            <a:avLst/>
          </a:prstGeom>
          <a:noFill/>
          <a:ln>
            <a:noFill/>
          </a:ln>
        </p:spPr>
        <p:txBody>
          <a:bodyPr wrap="square" rtlCol="0">
            <a:spAutoFit/>
          </a:bodyPr>
          <a:lstStyle/>
          <a:p>
            <a:r>
              <a:rPr lang="en-GB" sz="3600" b="1" dirty="0">
                <a:solidFill>
                  <a:srgbClr val="FF0000"/>
                </a:solidFill>
              </a:rPr>
              <a:t>C</a:t>
            </a:r>
          </a:p>
        </p:txBody>
      </p:sp>
      <p:cxnSp>
        <p:nvCxnSpPr>
          <p:cNvPr id="19" name="Straight Connector 18"/>
          <p:cNvCxnSpPr>
            <a:stCxn id="6" idx="2"/>
          </p:cNvCxnSpPr>
          <p:nvPr/>
        </p:nvCxnSpPr>
        <p:spPr>
          <a:xfrm>
            <a:off x="3347864" y="3917424"/>
            <a:ext cx="1008112" cy="181583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4371216" y="3873996"/>
            <a:ext cx="1023352" cy="185926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66353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lines marked       are equal, </a:t>
            </a:r>
            <a:br>
              <a:rPr lang="en-GB" dirty="0"/>
            </a:br>
            <a:r>
              <a:rPr lang="en-GB" dirty="0"/>
              <a:t>being radii of the left circle (Def. 15)</a:t>
            </a:r>
          </a:p>
        </p:txBody>
      </p:sp>
      <p:cxnSp>
        <p:nvCxnSpPr>
          <p:cNvPr id="5" name="Straight Connector 4"/>
          <p:cNvCxnSpPr/>
          <p:nvPr/>
        </p:nvCxnSpPr>
        <p:spPr>
          <a:xfrm>
            <a:off x="3347864" y="3933056"/>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3347864" y="1885568"/>
            <a:ext cx="4032448" cy="40637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1362120" y="1927096"/>
            <a:ext cx="4032448" cy="40637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4139952" y="2492895"/>
            <a:ext cx="432048" cy="646331"/>
          </a:xfrm>
          <a:prstGeom prst="rect">
            <a:avLst/>
          </a:prstGeom>
          <a:noFill/>
        </p:spPr>
        <p:txBody>
          <a:bodyPr wrap="square" rtlCol="0">
            <a:spAutoFit/>
          </a:bodyPr>
          <a:lstStyle/>
          <a:p>
            <a:r>
              <a:rPr lang="en-GB" sz="3600" dirty="0"/>
              <a:t>C</a:t>
            </a:r>
          </a:p>
        </p:txBody>
      </p:sp>
      <p:cxnSp>
        <p:nvCxnSpPr>
          <p:cNvPr id="9" name="Straight Connector 8"/>
          <p:cNvCxnSpPr>
            <a:endCxn id="7" idx="6"/>
          </p:cNvCxnSpPr>
          <p:nvPr/>
        </p:nvCxnSpPr>
        <p:spPr>
          <a:xfrm>
            <a:off x="4371216" y="2204864"/>
            <a:ext cx="1023352" cy="1754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6" idx="2"/>
          </p:cNvCxnSpPr>
          <p:nvPr/>
        </p:nvCxnSpPr>
        <p:spPr>
          <a:xfrm flipV="1">
            <a:off x="3347864" y="2204864"/>
            <a:ext cx="1008112" cy="17125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 name="Equal 2"/>
          <p:cNvSpPr/>
          <p:nvPr/>
        </p:nvSpPr>
        <p:spPr>
          <a:xfrm rot="2681633">
            <a:off x="3475232" y="3142299"/>
            <a:ext cx="441960" cy="4572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Equal 10"/>
          <p:cNvSpPr/>
          <p:nvPr/>
        </p:nvSpPr>
        <p:spPr>
          <a:xfrm rot="2625702">
            <a:off x="3902930" y="3704456"/>
            <a:ext cx="441960" cy="4572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2" name="Equal 11"/>
          <p:cNvSpPr/>
          <p:nvPr/>
        </p:nvSpPr>
        <p:spPr>
          <a:xfrm rot="2681633">
            <a:off x="5070883" y="349974"/>
            <a:ext cx="441960" cy="4572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marked </a:t>
            </a:r>
            <a:endParaRPr lang="en-GB" dirty="0">
              <a:solidFill>
                <a:schemeClr val="tx1"/>
              </a:solidFill>
            </a:endParaRPr>
          </a:p>
        </p:txBody>
      </p:sp>
    </p:spTree>
    <p:extLst>
      <p:ext uri="{BB962C8B-B14F-4D97-AF65-F5344CB8AC3E}">
        <p14:creationId xmlns:p14="http://schemas.microsoft.com/office/powerpoint/2010/main" val="30657047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lines marked     are equal, </a:t>
            </a:r>
            <a:br>
              <a:rPr lang="en-GB" dirty="0"/>
            </a:br>
            <a:r>
              <a:rPr lang="en-GB" dirty="0"/>
              <a:t>being radii of the right circle (Def. 15)</a:t>
            </a:r>
          </a:p>
        </p:txBody>
      </p:sp>
      <p:cxnSp>
        <p:nvCxnSpPr>
          <p:cNvPr id="5" name="Straight Connector 4"/>
          <p:cNvCxnSpPr/>
          <p:nvPr/>
        </p:nvCxnSpPr>
        <p:spPr>
          <a:xfrm>
            <a:off x="3347864" y="3933056"/>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3347864" y="1885568"/>
            <a:ext cx="4032448" cy="40637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1362120" y="1927096"/>
            <a:ext cx="4032448" cy="40637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4139952" y="2492895"/>
            <a:ext cx="432048" cy="646331"/>
          </a:xfrm>
          <a:prstGeom prst="rect">
            <a:avLst/>
          </a:prstGeom>
          <a:noFill/>
        </p:spPr>
        <p:txBody>
          <a:bodyPr wrap="square" rtlCol="0">
            <a:spAutoFit/>
          </a:bodyPr>
          <a:lstStyle/>
          <a:p>
            <a:r>
              <a:rPr lang="en-GB" sz="3600" dirty="0"/>
              <a:t>C</a:t>
            </a:r>
          </a:p>
        </p:txBody>
      </p:sp>
      <p:cxnSp>
        <p:nvCxnSpPr>
          <p:cNvPr id="9" name="Straight Connector 8"/>
          <p:cNvCxnSpPr>
            <a:endCxn id="7" idx="6"/>
          </p:cNvCxnSpPr>
          <p:nvPr/>
        </p:nvCxnSpPr>
        <p:spPr>
          <a:xfrm>
            <a:off x="4371216" y="2204864"/>
            <a:ext cx="1023352" cy="1754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6" idx="2"/>
          </p:cNvCxnSpPr>
          <p:nvPr/>
        </p:nvCxnSpPr>
        <p:spPr>
          <a:xfrm flipV="1">
            <a:off x="3347864" y="2204864"/>
            <a:ext cx="1008112" cy="17125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 name="Equal 2"/>
          <p:cNvSpPr/>
          <p:nvPr/>
        </p:nvSpPr>
        <p:spPr>
          <a:xfrm rot="2681633">
            <a:off x="3475232" y="3142299"/>
            <a:ext cx="441960" cy="4572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Equal 10"/>
          <p:cNvSpPr/>
          <p:nvPr/>
        </p:nvSpPr>
        <p:spPr>
          <a:xfrm rot="2625702">
            <a:off x="3902930" y="3704456"/>
            <a:ext cx="441960" cy="4572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Diagonal Stripe 12"/>
          <p:cNvSpPr/>
          <p:nvPr/>
        </p:nvSpPr>
        <p:spPr>
          <a:xfrm rot="19762057">
            <a:off x="4881201" y="3200256"/>
            <a:ext cx="381392" cy="229452"/>
          </a:xfrm>
          <a:prstGeom prst="diagStrip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 name="Diagonal Stripe 13"/>
          <p:cNvSpPr/>
          <p:nvPr/>
        </p:nvSpPr>
        <p:spPr>
          <a:xfrm rot="19250874">
            <a:off x="4658659" y="3873579"/>
            <a:ext cx="381392" cy="196388"/>
          </a:xfrm>
          <a:prstGeom prst="diagStrip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5" name="Diagonal Stripe 14"/>
          <p:cNvSpPr/>
          <p:nvPr/>
        </p:nvSpPr>
        <p:spPr>
          <a:xfrm rot="20041713">
            <a:off x="5140248" y="476672"/>
            <a:ext cx="381392" cy="229452"/>
          </a:xfrm>
          <a:prstGeom prst="diagStrip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35166439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triangle is therefore equilateral (</a:t>
            </a:r>
            <a:r>
              <a:rPr lang="en-GB" dirty="0" err="1"/>
              <a:t>Def</a:t>
            </a:r>
            <a:r>
              <a:rPr lang="en-GB" dirty="0"/>
              <a:t> 20, common notion 1)   Q.E.D.</a:t>
            </a:r>
          </a:p>
        </p:txBody>
      </p:sp>
      <p:cxnSp>
        <p:nvCxnSpPr>
          <p:cNvPr id="5" name="Straight Connector 4"/>
          <p:cNvCxnSpPr/>
          <p:nvPr/>
        </p:nvCxnSpPr>
        <p:spPr>
          <a:xfrm>
            <a:off x="3347864" y="3933056"/>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3347864" y="1885568"/>
            <a:ext cx="4032448" cy="40637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1362120" y="1927096"/>
            <a:ext cx="4032448" cy="40637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4139952" y="2492895"/>
            <a:ext cx="432048" cy="646331"/>
          </a:xfrm>
          <a:prstGeom prst="rect">
            <a:avLst/>
          </a:prstGeom>
          <a:noFill/>
        </p:spPr>
        <p:txBody>
          <a:bodyPr wrap="square" rtlCol="0">
            <a:spAutoFit/>
          </a:bodyPr>
          <a:lstStyle/>
          <a:p>
            <a:r>
              <a:rPr lang="en-GB" sz="3600" dirty="0"/>
              <a:t>C</a:t>
            </a:r>
          </a:p>
        </p:txBody>
      </p:sp>
      <p:cxnSp>
        <p:nvCxnSpPr>
          <p:cNvPr id="9" name="Straight Connector 8"/>
          <p:cNvCxnSpPr>
            <a:endCxn id="7" idx="6"/>
          </p:cNvCxnSpPr>
          <p:nvPr/>
        </p:nvCxnSpPr>
        <p:spPr>
          <a:xfrm>
            <a:off x="4371216" y="2204864"/>
            <a:ext cx="1023352" cy="1754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6" idx="2"/>
          </p:cNvCxnSpPr>
          <p:nvPr/>
        </p:nvCxnSpPr>
        <p:spPr>
          <a:xfrm flipV="1">
            <a:off x="3347864" y="2204864"/>
            <a:ext cx="1008112" cy="17125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 name="Equal 2"/>
          <p:cNvSpPr/>
          <p:nvPr/>
        </p:nvSpPr>
        <p:spPr>
          <a:xfrm rot="2681633">
            <a:off x="3475232" y="3142299"/>
            <a:ext cx="441960" cy="4572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Equal 10"/>
          <p:cNvSpPr/>
          <p:nvPr/>
        </p:nvSpPr>
        <p:spPr>
          <a:xfrm rot="2625702">
            <a:off x="3902930" y="3704456"/>
            <a:ext cx="441960" cy="4572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Diagonal Stripe 12"/>
          <p:cNvSpPr/>
          <p:nvPr/>
        </p:nvSpPr>
        <p:spPr>
          <a:xfrm rot="19762057">
            <a:off x="4881201" y="3200256"/>
            <a:ext cx="381392" cy="229452"/>
          </a:xfrm>
          <a:prstGeom prst="diagStrip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 name="Diagonal Stripe 13"/>
          <p:cNvSpPr/>
          <p:nvPr/>
        </p:nvSpPr>
        <p:spPr>
          <a:xfrm rot="19250874">
            <a:off x="4658659" y="3873579"/>
            <a:ext cx="381392" cy="196388"/>
          </a:xfrm>
          <a:prstGeom prst="diagStrip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904144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Summary</a:t>
            </a:r>
          </a:p>
        </p:txBody>
      </p:sp>
      <p:sp>
        <p:nvSpPr>
          <p:cNvPr id="5" name="Content Placeholder 4"/>
          <p:cNvSpPr>
            <a:spLocks noGrp="1"/>
          </p:cNvSpPr>
          <p:nvPr>
            <p:ph sz="half" idx="1"/>
          </p:nvPr>
        </p:nvSpPr>
        <p:spPr>
          <a:xfrm>
            <a:off x="457200" y="1600200"/>
            <a:ext cx="4258816" cy="4525963"/>
          </a:xfrm>
        </p:spPr>
        <p:txBody>
          <a:bodyPr>
            <a:normAutofit lnSpcReduction="10000"/>
          </a:bodyPr>
          <a:lstStyle/>
          <a:p>
            <a:pPr>
              <a:lnSpc>
                <a:spcPct val="115000"/>
              </a:lnSpc>
              <a:spcAft>
                <a:spcPts val="1000"/>
              </a:spcAft>
            </a:pPr>
            <a:r>
              <a:rPr lang="en-GB" dirty="0">
                <a:ea typeface="Calibri"/>
                <a:cs typeface="Times New Roman"/>
              </a:rPr>
              <a:t>primitive (postulates),  </a:t>
            </a:r>
          </a:p>
          <a:p>
            <a:pPr>
              <a:lnSpc>
                <a:spcPct val="115000"/>
              </a:lnSpc>
              <a:spcAft>
                <a:spcPts val="1000"/>
              </a:spcAft>
            </a:pPr>
            <a:r>
              <a:rPr lang="en-GB" dirty="0">
                <a:ea typeface="Calibri"/>
                <a:cs typeface="Times New Roman"/>
              </a:rPr>
              <a:t>definition of new names</a:t>
            </a:r>
          </a:p>
          <a:p>
            <a:pPr>
              <a:lnSpc>
                <a:spcPct val="115000"/>
              </a:lnSpc>
              <a:spcAft>
                <a:spcPts val="1000"/>
              </a:spcAft>
            </a:pPr>
            <a:r>
              <a:rPr lang="en-GB" dirty="0">
                <a:ea typeface="Calibri"/>
                <a:cs typeface="Times New Roman"/>
              </a:rPr>
              <a:t>sequencing of commands   </a:t>
            </a:r>
          </a:p>
          <a:p>
            <a:pPr>
              <a:lnSpc>
                <a:spcPct val="115000"/>
              </a:lnSpc>
              <a:spcAft>
                <a:spcPts val="1000"/>
              </a:spcAft>
            </a:pPr>
            <a:r>
              <a:rPr lang="en-GB" dirty="0">
                <a:ea typeface="Calibri"/>
                <a:cs typeface="Times New Roman"/>
              </a:rPr>
              <a:t>subroutines (propositions)</a:t>
            </a:r>
          </a:p>
          <a:p>
            <a:pPr>
              <a:lnSpc>
                <a:spcPct val="115000"/>
              </a:lnSpc>
              <a:spcAft>
                <a:spcPts val="1000"/>
              </a:spcAft>
            </a:pPr>
            <a:r>
              <a:rPr lang="en-GB" dirty="0">
                <a:ea typeface="Calibri"/>
                <a:cs typeface="Times New Roman"/>
              </a:rPr>
              <a:t>preconditions  (Data)</a:t>
            </a:r>
          </a:p>
          <a:p>
            <a:pPr>
              <a:lnSpc>
                <a:spcPct val="115000"/>
              </a:lnSpc>
              <a:spcAft>
                <a:spcPts val="1000"/>
              </a:spcAft>
            </a:pPr>
            <a:r>
              <a:rPr lang="en-GB" dirty="0" err="1">
                <a:ea typeface="Calibri"/>
                <a:cs typeface="Times New Roman"/>
              </a:rPr>
              <a:t>postconditions</a:t>
            </a:r>
            <a:r>
              <a:rPr lang="en-GB" dirty="0">
                <a:ea typeface="Calibri"/>
                <a:cs typeface="Times New Roman"/>
              </a:rPr>
              <a:t>  (QED)</a:t>
            </a:r>
          </a:p>
          <a:p>
            <a:pPr>
              <a:lnSpc>
                <a:spcPct val="115000"/>
              </a:lnSpc>
              <a:spcAft>
                <a:spcPts val="1000"/>
              </a:spcAft>
            </a:pPr>
            <a:endParaRPr lang="en-GB" dirty="0"/>
          </a:p>
        </p:txBody>
      </p:sp>
      <p:sp>
        <p:nvSpPr>
          <p:cNvPr id="6" name="Content Placeholder 5"/>
          <p:cNvSpPr>
            <a:spLocks noGrp="1"/>
          </p:cNvSpPr>
          <p:nvPr>
            <p:ph sz="half" idx="2"/>
          </p:nvPr>
        </p:nvSpPr>
        <p:spPr>
          <a:xfrm>
            <a:off x="4572000" y="1600200"/>
            <a:ext cx="4320480" cy="4525963"/>
          </a:xfrm>
        </p:spPr>
        <p:txBody>
          <a:bodyPr>
            <a:normAutofit lnSpcReduction="10000"/>
          </a:bodyPr>
          <a:lstStyle/>
          <a:p>
            <a:pPr marL="0" indent="0">
              <a:lnSpc>
                <a:spcPct val="115000"/>
              </a:lnSpc>
              <a:spcAft>
                <a:spcPts val="1000"/>
              </a:spcAft>
              <a:buNone/>
            </a:pPr>
            <a:r>
              <a:rPr lang="en-GB" dirty="0">
                <a:ea typeface="Calibri"/>
                <a:cs typeface="Times New Roman"/>
              </a:rPr>
              <a:t>‘Draw a circle with centre …’</a:t>
            </a:r>
          </a:p>
          <a:p>
            <a:pPr marL="0" indent="0">
              <a:lnSpc>
                <a:spcPct val="115000"/>
              </a:lnSpc>
              <a:spcAft>
                <a:spcPts val="1000"/>
              </a:spcAft>
              <a:buNone/>
            </a:pPr>
            <a:r>
              <a:rPr lang="en-GB" dirty="0">
                <a:ea typeface="Calibri"/>
                <a:cs typeface="Times New Roman"/>
              </a:rPr>
              <a:t>‘Choose a point C  on …’ </a:t>
            </a:r>
          </a:p>
          <a:p>
            <a:pPr marL="0" indent="0">
              <a:lnSpc>
                <a:spcPct val="115000"/>
              </a:lnSpc>
              <a:spcAft>
                <a:spcPts val="1000"/>
              </a:spcAft>
              <a:buNone/>
            </a:pPr>
            <a:r>
              <a:rPr lang="en-GB" dirty="0">
                <a:ea typeface="Calibri"/>
                <a:cs typeface="Times New Roman"/>
              </a:rPr>
              <a:t>‘Draw … and then draw …’</a:t>
            </a:r>
          </a:p>
          <a:p>
            <a:pPr marL="0" indent="0">
              <a:lnSpc>
                <a:spcPct val="115000"/>
              </a:lnSpc>
              <a:spcAft>
                <a:spcPts val="1000"/>
              </a:spcAft>
              <a:buNone/>
            </a:pPr>
            <a:r>
              <a:rPr lang="en-GB" dirty="0">
                <a:ea typeface="Calibri"/>
                <a:cs typeface="Times New Roman"/>
              </a:rPr>
              <a:t>‘Draw an equilateral triangle’</a:t>
            </a:r>
          </a:p>
          <a:p>
            <a:pPr marL="0" indent="0">
              <a:lnSpc>
                <a:spcPct val="115000"/>
              </a:lnSpc>
              <a:spcAft>
                <a:spcPts val="1000"/>
              </a:spcAft>
              <a:buNone/>
            </a:pPr>
            <a:r>
              <a:rPr lang="en-GB" dirty="0">
                <a:ea typeface="Calibri"/>
                <a:cs typeface="Times New Roman"/>
              </a:rPr>
              <a:t>‘Given a straight line…’</a:t>
            </a:r>
          </a:p>
          <a:p>
            <a:pPr marL="0" indent="0">
              <a:lnSpc>
                <a:spcPct val="115000"/>
              </a:lnSpc>
              <a:spcAft>
                <a:spcPts val="1000"/>
              </a:spcAft>
              <a:buNone/>
            </a:pPr>
            <a:r>
              <a:rPr lang="en-GB" dirty="0">
                <a:ea typeface="Calibri"/>
                <a:cs typeface="Times New Roman"/>
              </a:rPr>
              <a:t>‘…the triangle is equilateral’ </a:t>
            </a:r>
          </a:p>
        </p:txBody>
      </p:sp>
    </p:spTree>
    <p:extLst>
      <p:ext uri="{BB962C8B-B14F-4D97-AF65-F5344CB8AC3E}">
        <p14:creationId xmlns:p14="http://schemas.microsoft.com/office/powerpoint/2010/main" val="3866748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15000"/>
              </a:lnSpc>
              <a:spcAft>
                <a:spcPts val="1000"/>
              </a:spcAft>
            </a:pPr>
            <a:r>
              <a:rPr lang="en-GB" dirty="0">
                <a:ea typeface="Calibri"/>
                <a:cs typeface="Times New Roman"/>
              </a:rPr>
              <a:t>A flight of imagination.</a:t>
            </a:r>
          </a:p>
        </p:txBody>
      </p:sp>
      <p:sp>
        <p:nvSpPr>
          <p:cNvPr id="3" name="Text Placeholder 2"/>
          <p:cNvSpPr>
            <a:spLocks noGrp="1"/>
          </p:cNvSpPr>
          <p:nvPr>
            <p:ph type="body" idx="1"/>
          </p:nvPr>
        </p:nvSpPr>
        <p:spPr/>
        <p:txBody>
          <a:bodyPr/>
          <a:lstStyle/>
          <a:p>
            <a:r>
              <a:rPr lang="en-GB" dirty="0"/>
              <a:t> </a:t>
            </a:r>
          </a:p>
        </p:txBody>
      </p:sp>
      <p:sp>
        <p:nvSpPr>
          <p:cNvPr id="4" name="Content Placeholder 3"/>
          <p:cNvSpPr>
            <a:spLocks noGrp="1"/>
          </p:cNvSpPr>
          <p:nvPr>
            <p:ph sz="half" idx="2"/>
          </p:nvPr>
        </p:nvSpPr>
        <p:spPr>
          <a:xfrm>
            <a:off x="457200" y="2174875"/>
            <a:ext cx="7715200" cy="3951288"/>
          </a:xfrm>
        </p:spPr>
        <p:txBody>
          <a:bodyPr/>
          <a:lstStyle/>
          <a:p>
            <a:pPr>
              <a:lnSpc>
                <a:spcPct val="115000"/>
              </a:lnSpc>
              <a:spcAft>
                <a:spcPts val="1000"/>
              </a:spcAft>
            </a:pPr>
            <a:r>
              <a:rPr lang="en-GB" dirty="0">
                <a:ea typeface="Calibri"/>
                <a:cs typeface="Times New Roman"/>
              </a:rPr>
              <a:t>   deductive logic</a:t>
            </a:r>
          </a:p>
          <a:p>
            <a:pPr>
              <a:lnSpc>
                <a:spcPct val="115000"/>
              </a:lnSpc>
              <a:spcAft>
                <a:spcPts val="1000"/>
              </a:spcAft>
            </a:pPr>
            <a:r>
              <a:rPr lang="en-GB" dirty="0">
                <a:ea typeface="Calibri"/>
                <a:cs typeface="Times New Roman"/>
              </a:rPr>
              <a:t>+ constructive  logic</a:t>
            </a:r>
          </a:p>
          <a:p>
            <a:pPr>
              <a:lnSpc>
                <a:spcPct val="115000"/>
              </a:lnSpc>
              <a:spcAft>
                <a:spcPts val="1000"/>
              </a:spcAft>
            </a:pPr>
            <a:r>
              <a:rPr lang="en-GB" dirty="0">
                <a:ea typeface="Calibri"/>
                <a:cs typeface="Times New Roman"/>
              </a:rPr>
              <a:t>+ temporal logic</a:t>
            </a:r>
          </a:p>
          <a:p>
            <a:pPr>
              <a:lnSpc>
                <a:spcPct val="115000"/>
              </a:lnSpc>
              <a:spcAft>
                <a:spcPts val="1000"/>
              </a:spcAft>
            </a:pPr>
            <a:r>
              <a:rPr lang="en-GB" dirty="0">
                <a:ea typeface="Calibri"/>
                <a:cs typeface="Times New Roman"/>
              </a:rPr>
              <a:t>+ </a:t>
            </a:r>
            <a:r>
              <a:rPr lang="en-GB" dirty="0" err="1">
                <a:ea typeface="Calibri"/>
                <a:cs typeface="Times New Roman"/>
              </a:rPr>
              <a:t>calculational</a:t>
            </a:r>
            <a:r>
              <a:rPr lang="en-GB" dirty="0">
                <a:ea typeface="Calibri"/>
                <a:cs typeface="Times New Roman"/>
              </a:rPr>
              <a:t> logic</a:t>
            </a:r>
          </a:p>
          <a:p>
            <a:pPr>
              <a:lnSpc>
                <a:spcPct val="115000"/>
              </a:lnSpc>
              <a:spcAft>
                <a:spcPts val="1000"/>
              </a:spcAft>
            </a:pPr>
            <a:r>
              <a:rPr lang="en-GB" dirty="0">
                <a:ea typeface="Calibri"/>
                <a:cs typeface="Times New Roman"/>
              </a:rPr>
              <a:t>+ </a:t>
            </a:r>
            <a:r>
              <a:rPr lang="en-GB" u="sng" dirty="0">
                <a:ea typeface="Calibri"/>
                <a:cs typeface="Times New Roman"/>
              </a:rPr>
              <a:t>algebraic logic		___</a:t>
            </a:r>
            <a:endParaRPr lang="en-GB" dirty="0">
              <a:ea typeface="Calibri"/>
              <a:cs typeface="Times New Roman"/>
            </a:endParaRPr>
          </a:p>
          <a:p>
            <a:pPr marL="0" indent="0">
              <a:lnSpc>
                <a:spcPct val="115000"/>
              </a:lnSpc>
              <a:spcAft>
                <a:spcPts val="1000"/>
              </a:spcAft>
              <a:buNone/>
            </a:pPr>
            <a:r>
              <a:rPr lang="en-GB" dirty="0">
                <a:cs typeface="Times New Roman"/>
              </a:rPr>
              <a:t>		     </a:t>
            </a:r>
            <a:r>
              <a:rPr lang="en-GB" dirty="0"/>
              <a:t>= programming logic</a:t>
            </a:r>
          </a:p>
        </p:txBody>
      </p:sp>
      <p:sp>
        <p:nvSpPr>
          <p:cNvPr id="5" name="Text Placeholder 4"/>
          <p:cNvSpPr>
            <a:spLocks noGrp="1"/>
          </p:cNvSpPr>
          <p:nvPr>
            <p:ph type="body" sz="quarter" idx="3"/>
          </p:nvPr>
        </p:nvSpPr>
        <p:spPr/>
        <p:txBody>
          <a:bodyPr/>
          <a:lstStyle/>
          <a:p>
            <a:r>
              <a:rPr lang="en-GB" dirty="0"/>
              <a:t> </a:t>
            </a:r>
          </a:p>
        </p:txBody>
      </p:sp>
      <p:sp>
        <p:nvSpPr>
          <p:cNvPr id="6" name="Content Placeholder 5"/>
          <p:cNvSpPr>
            <a:spLocks noGrp="1"/>
          </p:cNvSpPr>
          <p:nvPr>
            <p:ph sz="quarter" idx="4"/>
          </p:nvPr>
        </p:nvSpPr>
        <p:spPr>
          <a:xfrm>
            <a:off x="4499993" y="2174875"/>
            <a:ext cx="4186808" cy="3951288"/>
          </a:xfrm>
        </p:spPr>
        <p:txBody>
          <a:bodyPr/>
          <a:lstStyle/>
          <a:p>
            <a:pPr marL="0" indent="0">
              <a:lnSpc>
                <a:spcPct val="115000"/>
              </a:lnSpc>
              <a:spcAft>
                <a:spcPts val="1000"/>
              </a:spcAft>
              <a:buNone/>
            </a:pPr>
            <a:r>
              <a:rPr lang="en-GB" dirty="0">
                <a:ea typeface="Calibri"/>
                <a:cs typeface="Times New Roman"/>
              </a:rPr>
              <a:t>+intuitionistic logic</a:t>
            </a:r>
          </a:p>
          <a:p>
            <a:pPr marL="0" indent="0">
              <a:lnSpc>
                <a:spcPct val="115000"/>
              </a:lnSpc>
              <a:spcAft>
                <a:spcPts val="1000"/>
              </a:spcAft>
              <a:buNone/>
            </a:pPr>
            <a:r>
              <a:rPr lang="en-GB" dirty="0">
                <a:ea typeface="Calibri"/>
                <a:cs typeface="Times New Roman"/>
              </a:rPr>
              <a:t>+relevance logic</a:t>
            </a:r>
          </a:p>
          <a:p>
            <a:pPr marL="0" indent="0">
              <a:lnSpc>
                <a:spcPct val="115000"/>
              </a:lnSpc>
              <a:spcAft>
                <a:spcPts val="1000"/>
              </a:spcAft>
              <a:buNone/>
            </a:pPr>
            <a:r>
              <a:rPr lang="en-GB" dirty="0">
                <a:ea typeface="Calibri"/>
                <a:cs typeface="Times New Roman"/>
              </a:rPr>
              <a:t>+deontic logic</a:t>
            </a:r>
          </a:p>
          <a:p>
            <a:pPr marL="0" indent="0">
              <a:lnSpc>
                <a:spcPct val="115000"/>
              </a:lnSpc>
              <a:spcAft>
                <a:spcPts val="1000"/>
              </a:spcAft>
              <a:buNone/>
            </a:pPr>
            <a:r>
              <a:rPr lang="en-GB" dirty="0">
                <a:ea typeface="Calibri"/>
                <a:cs typeface="Times New Roman"/>
              </a:rPr>
              <a:t>+types	</a:t>
            </a:r>
          </a:p>
          <a:p>
            <a:pPr marL="0" indent="0">
              <a:lnSpc>
                <a:spcPct val="115000"/>
              </a:lnSpc>
              <a:spcAft>
                <a:spcPts val="1000"/>
              </a:spcAft>
              <a:buNone/>
            </a:pPr>
            <a:r>
              <a:rPr lang="en-GB" u="sng" dirty="0">
                <a:ea typeface="Calibri"/>
                <a:cs typeface="Times New Roman"/>
              </a:rPr>
              <a:t>+ spatial logic …___</a:t>
            </a:r>
            <a:endParaRPr lang="en-GB" dirty="0">
              <a:ea typeface="Calibri"/>
              <a:cs typeface="Times New Roman"/>
            </a:endParaRPr>
          </a:p>
          <a:p>
            <a:endParaRPr lang="en-GB" dirty="0"/>
          </a:p>
        </p:txBody>
      </p:sp>
    </p:spTree>
    <p:extLst>
      <p:ext uri="{BB962C8B-B14F-4D97-AF65-F5344CB8AC3E}">
        <p14:creationId xmlns:p14="http://schemas.microsoft.com/office/powerpoint/2010/main" val="6535125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Temporal logic</a:t>
            </a:r>
          </a:p>
        </p:txBody>
      </p:sp>
      <p:sp>
        <p:nvSpPr>
          <p:cNvPr id="3" name="Content Placeholder 2"/>
          <p:cNvSpPr>
            <a:spLocks noGrp="1"/>
          </p:cNvSpPr>
          <p:nvPr>
            <p:ph idx="1"/>
          </p:nvPr>
        </p:nvSpPr>
        <p:spPr/>
        <p:txBody>
          <a:bodyPr>
            <a:normAutofit fontScale="85000" lnSpcReduction="20000"/>
          </a:bodyPr>
          <a:lstStyle/>
          <a:p>
            <a:pPr>
              <a:spcAft>
                <a:spcPts val="0"/>
              </a:spcAft>
            </a:pPr>
            <a:r>
              <a:rPr lang="en-GB" dirty="0">
                <a:ea typeface="Calibri"/>
                <a:cs typeface="Times New Roman"/>
              </a:rPr>
              <a:t>. William of Ockham (1287 – 1347)</a:t>
            </a:r>
          </a:p>
          <a:p>
            <a:endParaRPr lang="en-GB" dirty="0">
              <a:ea typeface="Calibri"/>
              <a:cs typeface="Times New Roman"/>
            </a:endParaRPr>
          </a:p>
          <a:p>
            <a:r>
              <a:rPr lang="en-GB" dirty="0">
                <a:ea typeface="Calibri"/>
                <a:cs typeface="Times New Roman"/>
              </a:rPr>
              <a:t> author of:  	Summa </a:t>
            </a:r>
            <a:r>
              <a:rPr lang="en-GB" dirty="0" err="1">
                <a:ea typeface="Calibri"/>
                <a:cs typeface="Times New Roman"/>
              </a:rPr>
              <a:t>Logicae</a:t>
            </a:r>
            <a:r>
              <a:rPr lang="en-GB" dirty="0">
                <a:ea typeface="Calibri"/>
                <a:cs typeface="Times New Roman"/>
              </a:rPr>
              <a:t>….</a:t>
            </a:r>
          </a:p>
          <a:p>
            <a:pPr marL="0" indent="0">
              <a:spcAft>
                <a:spcPts val="0"/>
              </a:spcAft>
              <a:buNone/>
            </a:pPr>
            <a:r>
              <a:rPr lang="en-GB" dirty="0">
                <a:ea typeface="Calibri"/>
                <a:cs typeface="Times New Roman"/>
              </a:rPr>
              <a:t>	De </a:t>
            </a:r>
            <a:r>
              <a:rPr lang="en-GB" dirty="0" err="1">
                <a:ea typeface="Calibri"/>
                <a:cs typeface="Times New Roman"/>
              </a:rPr>
              <a:t>Praedestinatione</a:t>
            </a:r>
            <a:r>
              <a:rPr lang="en-GB" dirty="0">
                <a:ea typeface="Calibri"/>
                <a:cs typeface="Times New Roman"/>
              </a:rPr>
              <a:t> et </a:t>
            </a:r>
            <a:r>
              <a:rPr lang="en-GB" dirty="0" err="1">
                <a:ea typeface="Calibri"/>
                <a:cs typeface="Times New Roman"/>
              </a:rPr>
              <a:t>futuris</a:t>
            </a:r>
            <a:r>
              <a:rPr lang="en-GB" dirty="0">
                <a:ea typeface="Calibri"/>
                <a:cs typeface="Times New Roman"/>
              </a:rPr>
              <a:t> </a:t>
            </a:r>
            <a:r>
              <a:rPr lang="en-GB" dirty="0" err="1">
                <a:ea typeface="Calibri"/>
                <a:cs typeface="Times New Roman"/>
              </a:rPr>
              <a:t>contingentibus</a:t>
            </a:r>
            <a:endParaRPr lang="en-GB" dirty="0">
              <a:ea typeface="Calibri"/>
              <a:cs typeface="Times New Roman"/>
            </a:endParaRPr>
          </a:p>
          <a:p>
            <a:pPr>
              <a:spcAft>
                <a:spcPts val="0"/>
              </a:spcAft>
            </a:pPr>
            <a:endParaRPr lang="en-GB" dirty="0">
              <a:ea typeface="Calibri"/>
              <a:cs typeface="Times New Roman"/>
            </a:endParaRPr>
          </a:p>
          <a:p>
            <a:pPr>
              <a:spcAft>
                <a:spcPts val="0"/>
              </a:spcAft>
            </a:pPr>
            <a:r>
              <a:rPr lang="en-GB" dirty="0">
                <a:ea typeface="Calibri"/>
                <a:cs typeface="Times New Roman"/>
              </a:rPr>
              <a:t>Application to theological paradoxes, e.g.</a:t>
            </a:r>
          </a:p>
          <a:p>
            <a:pPr marL="0" indent="0">
              <a:spcAft>
                <a:spcPts val="0"/>
              </a:spcAft>
              <a:buNone/>
            </a:pPr>
            <a:r>
              <a:rPr lang="en-GB" dirty="0">
                <a:ea typeface="Calibri"/>
                <a:cs typeface="Times New Roman"/>
              </a:rPr>
              <a:t>	Refutation of the argument:</a:t>
            </a:r>
          </a:p>
          <a:p>
            <a:pPr marL="0" indent="0">
              <a:spcAft>
                <a:spcPts val="0"/>
              </a:spcAft>
              <a:buNone/>
            </a:pPr>
            <a:r>
              <a:rPr lang="en-GB" dirty="0">
                <a:ea typeface="Calibri"/>
                <a:cs typeface="Times New Roman"/>
              </a:rPr>
              <a:t>	God knew, from the very beginning, </a:t>
            </a:r>
          </a:p>
          <a:p>
            <a:pPr marL="0" indent="0">
              <a:spcAft>
                <a:spcPts val="0"/>
              </a:spcAft>
              <a:buNone/>
            </a:pPr>
            <a:r>
              <a:rPr lang="en-GB" dirty="0">
                <a:ea typeface="Calibri"/>
                <a:cs typeface="Times New Roman"/>
              </a:rPr>
              <a:t>		what the future holds for man</a:t>
            </a:r>
          </a:p>
          <a:p>
            <a:pPr marL="0" indent="0">
              <a:spcAft>
                <a:spcPts val="0"/>
              </a:spcAft>
              <a:buNone/>
            </a:pPr>
            <a:r>
              <a:rPr lang="en-GB" dirty="0">
                <a:ea typeface="Calibri"/>
                <a:cs typeface="Times New Roman"/>
              </a:rPr>
              <a:t>	Therefore man has no free will.	</a:t>
            </a:r>
            <a:endParaRPr lang="en-GB" dirty="0"/>
          </a:p>
        </p:txBody>
      </p:sp>
    </p:spTree>
    <p:extLst>
      <p:ext uri="{BB962C8B-B14F-4D97-AF65-F5344CB8AC3E}">
        <p14:creationId xmlns:p14="http://schemas.microsoft.com/office/powerpoint/2010/main" val="10426177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Analogy</a:t>
            </a:r>
          </a:p>
        </p:txBody>
      </p:sp>
      <p:sp>
        <p:nvSpPr>
          <p:cNvPr id="3" name="Content Placeholder 2"/>
          <p:cNvSpPr>
            <a:spLocks noGrp="1"/>
          </p:cNvSpPr>
          <p:nvPr>
            <p:ph idx="1"/>
          </p:nvPr>
        </p:nvSpPr>
        <p:spPr/>
        <p:txBody>
          <a:bodyPr/>
          <a:lstStyle/>
          <a:p>
            <a:r>
              <a:rPr lang="en-GB" dirty="0"/>
              <a:t>The programmer who wrote a program knows exactly what the program is going to do</a:t>
            </a:r>
          </a:p>
          <a:p>
            <a:r>
              <a:rPr lang="en-GB" dirty="0"/>
              <a:t>Therefore the implementation of the programming language has no free will</a:t>
            </a:r>
          </a:p>
          <a:p>
            <a:endParaRPr lang="en-GB" dirty="0"/>
          </a:p>
          <a:p>
            <a:r>
              <a:rPr lang="en-GB" dirty="0"/>
              <a:t>But a program can be non-deterministic. </a:t>
            </a:r>
          </a:p>
        </p:txBody>
      </p:sp>
    </p:spTree>
    <p:extLst>
      <p:ext uri="{BB962C8B-B14F-4D97-AF65-F5344CB8AC3E}">
        <p14:creationId xmlns:p14="http://schemas.microsoft.com/office/powerpoint/2010/main" val="39840234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ea typeface="Calibri"/>
                <a:cs typeface="Times New Roman"/>
              </a:rPr>
              <a:t>Non-deterministic programs</a:t>
            </a:r>
            <a:endParaRPr lang="en-GB" dirty="0"/>
          </a:p>
        </p:txBody>
      </p:sp>
      <p:sp>
        <p:nvSpPr>
          <p:cNvPr id="3" name="Content Placeholder 2"/>
          <p:cNvSpPr>
            <a:spLocks noGrp="1"/>
          </p:cNvSpPr>
          <p:nvPr>
            <p:ph idx="1"/>
          </p:nvPr>
        </p:nvSpPr>
        <p:spPr/>
        <p:txBody>
          <a:bodyPr/>
          <a:lstStyle/>
          <a:p>
            <a:pPr>
              <a:spcAft>
                <a:spcPts val="0"/>
              </a:spcAft>
            </a:pPr>
            <a:r>
              <a:rPr lang="en-GB" dirty="0">
                <a:ea typeface="Calibri"/>
                <a:cs typeface="Times New Roman"/>
              </a:rPr>
              <a:t>The programmer knows the whole branching tree of possibilities of program execution.</a:t>
            </a:r>
          </a:p>
          <a:p>
            <a:pPr>
              <a:spcAft>
                <a:spcPts val="0"/>
              </a:spcAft>
            </a:pPr>
            <a:r>
              <a:rPr lang="en-GB" dirty="0">
                <a:ea typeface="Calibri"/>
                <a:cs typeface="Times New Roman"/>
              </a:rPr>
              <a:t>The implementer/user  of the program has choice at branch points.</a:t>
            </a:r>
          </a:p>
          <a:p>
            <a:pPr>
              <a:spcAft>
                <a:spcPts val="0"/>
              </a:spcAft>
            </a:pPr>
            <a:r>
              <a:rPr lang="en-GB" dirty="0">
                <a:cs typeface="Times New Roman"/>
              </a:rPr>
              <a:t>Therefore the implementer/user has (limited) freewill.</a:t>
            </a:r>
          </a:p>
          <a:p>
            <a:pPr marL="0" indent="0">
              <a:spcAft>
                <a:spcPts val="0"/>
              </a:spcAft>
              <a:buNone/>
            </a:pPr>
            <a:endParaRPr lang="en-GB" dirty="0"/>
          </a:p>
        </p:txBody>
      </p:sp>
    </p:spTree>
    <p:extLst>
      <p:ext uri="{BB962C8B-B14F-4D97-AF65-F5344CB8AC3E}">
        <p14:creationId xmlns:p14="http://schemas.microsoft.com/office/powerpoint/2010/main" val="27301965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Branching Time</a:t>
            </a:r>
          </a:p>
        </p:txBody>
      </p:sp>
      <p:cxnSp>
        <p:nvCxnSpPr>
          <p:cNvPr id="4" name="Straight Arrow Connector 3"/>
          <p:cNvCxnSpPr/>
          <p:nvPr/>
        </p:nvCxnSpPr>
        <p:spPr>
          <a:xfrm>
            <a:off x="1331640" y="3429000"/>
            <a:ext cx="914400" cy="36004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V="1">
            <a:off x="1331640" y="2708920"/>
            <a:ext cx="792088" cy="72008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123728" y="2708920"/>
            <a:ext cx="914400" cy="39604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2123728" y="2420888"/>
            <a:ext cx="914400" cy="28803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2246040" y="3501008"/>
            <a:ext cx="914400" cy="28803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246040" y="3789040"/>
            <a:ext cx="1080120" cy="50405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3319221" y="4293096"/>
            <a:ext cx="914400" cy="39604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3319221" y="4005064"/>
            <a:ext cx="914400" cy="28803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3057964" y="2420888"/>
            <a:ext cx="914400" cy="39604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3057964" y="2132856"/>
            <a:ext cx="914400" cy="28803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Lightning Bolt 22"/>
          <p:cNvSpPr/>
          <p:nvPr/>
        </p:nvSpPr>
        <p:spPr>
          <a:xfrm>
            <a:off x="4141532" y="4428111"/>
            <a:ext cx="576064" cy="522058"/>
          </a:xfrm>
          <a:prstGeom prst="lightningBol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4" name="Straight Arrow Connector 23"/>
          <p:cNvCxnSpPr/>
          <p:nvPr/>
        </p:nvCxnSpPr>
        <p:spPr>
          <a:xfrm>
            <a:off x="3972364" y="2132856"/>
            <a:ext cx="914400" cy="39604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3972364" y="1844824"/>
            <a:ext cx="914400" cy="28803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4233621" y="4005064"/>
            <a:ext cx="914400" cy="39604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V="1">
            <a:off x="4233621" y="3717032"/>
            <a:ext cx="914400" cy="28803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542939" y="3068960"/>
            <a:ext cx="792088" cy="36004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42288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Jonah  3  4-5, 10</a:t>
            </a:r>
          </a:p>
        </p:txBody>
      </p:sp>
      <p:sp>
        <p:nvSpPr>
          <p:cNvPr id="3" name="Content Placeholder 2"/>
          <p:cNvSpPr>
            <a:spLocks noGrp="1"/>
          </p:cNvSpPr>
          <p:nvPr>
            <p:ph idx="1"/>
          </p:nvPr>
        </p:nvSpPr>
        <p:spPr/>
        <p:txBody>
          <a:bodyPr>
            <a:normAutofit fontScale="92500" lnSpcReduction="10000"/>
          </a:bodyPr>
          <a:lstStyle/>
          <a:p>
            <a:r>
              <a:rPr lang="en-GB" dirty="0"/>
              <a:t>And Jonah began to enter into the city a day’s journey, and he cried, and said, Yet forty days and Nineveh shall be overthrown</a:t>
            </a:r>
          </a:p>
          <a:p>
            <a:r>
              <a:rPr lang="en-GB" dirty="0"/>
              <a:t>So the people of Nineveh believed God, and proclaimed a fast, and put on sackcloth,  from the greatest of them even to the least of them. …</a:t>
            </a:r>
          </a:p>
          <a:p>
            <a:r>
              <a:rPr lang="en-GB" dirty="0"/>
              <a:t>And God saw their works, that they7 had turned from their evil way; and God repented of the evil, that he said that he would do unto them; and he did it not.</a:t>
            </a:r>
          </a:p>
        </p:txBody>
      </p:sp>
    </p:spTree>
    <p:extLst>
      <p:ext uri="{BB962C8B-B14F-4D97-AF65-F5344CB8AC3E}">
        <p14:creationId xmlns:p14="http://schemas.microsoft.com/office/powerpoint/2010/main" val="37632325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ea typeface="Calibri"/>
                <a:cs typeface="Times New Roman"/>
              </a:rPr>
              <a:t>Ockham’s logic.</a:t>
            </a:r>
            <a:endParaRPr lang="en-GB"/>
          </a:p>
        </p:txBody>
      </p:sp>
      <p:sp>
        <p:nvSpPr>
          <p:cNvPr id="3" name="Content Placeholder 2"/>
          <p:cNvSpPr>
            <a:spLocks noGrp="1"/>
          </p:cNvSpPr>
          <p:nvPr>
            <p:ph idx="1"/>
          </p:nvPr>
        </p:nvSpPr>
        <p:spPr/>
        <p:txBody>
          <a:bodyPr/>
          <a:lstStyle/>
          <a:p>
            <a:pPr>
              <a:spcAft>
                <a:spcPts val="0"/>
              </a:spcAft>
            </a:pPr>
            <a:r>
              <a:rPr lang="en-GB" dirty="0">
                <a:ea typeface="Calibri"/>
                <a:cs typeface="Times New Roman"/>
              </a:rPr>
              <a:t>Let  P  and  Q  be clauses or sentences.   </a:t>
            </a:r>
          </a:p>
          <a:p>
            <a:pPr marL="0" indent="0">
              <a:spcAft>
                <a:spcPts val="0"/>
              </a:spcAft>
              <a:buNone/>
            </a:pPr>
            <a:r>
              <a:rPr lang="en-GB" dirty="0">
                <a:ea typeface="Calibri"/>
                <a:cs typeface="Times New Roman"/>
              </a:rPr>
              <a:t>Then so are:</a:t>
            </a:r>
          </a:p>
          <a:p>
            <a:pPr>
              <a:spcAft>
                <a:spcPts val="0"/>
              </a:spcAft>
            </a:pPr>
            <a:r>
              <a:rPr lang="en-GB" dirty="0">
                <a:ea typeface="Calibri"/>
                <a:cs typeface="Times New Roman"/>
              </a:rPr>
              <a:t>P</a:t>
            </a:r>
            <a:r>
              <a:rPr lang="en-GB" b="1" dirty="0">
                <a:ea typeface="Calibri"/>
                <a:cs typeface="Times New Roman"/>
              </a:rPr>
              <a:t> if </a:t>
            </a:r>
            <a:r>
              <a:rPr lang="en-GB" dirty="0">
                <a:ea typeface="Calibri"/>
                <a:cs typeface="Times New Roman"/>
              </a:rPr>
              <a:t>Q		</a:t>
            </a:r>
            <a:r>
              <a:rPr lang="en-GB" dirty="0" err="1">
                <a:ea typeface="Calibri"/>
                <a:cs typeface="Times New Roman"/>
              </a:rPr>
              <a:t>conditionalis</a:t>
            </a:r>
            <a:endParaRPr lang="en-GB" dirty="0">
              <a:ea typeface="Calibri"/>
              <a:cs typeface="Times New Roman"/>
            </a:endParaRPr>
          </a:p>
          <a:p>
            <a:pPr>
              <a:spcAft>
                <a:spcPts val="0"/>
              </a:spcAft>
            </a:pPr>
            <a:r>
              <a:rPr lang="en-GB" dirty="0">
                <a:ea typeface="Calibri"/>
                <a:cs typeface="Times New Roman"/>
              </a:rPr>
              <a:t>P </a:t>
            </a:r>
            <a:r>
              <a:rPr lang="en-GB" b="1" dirty="0">
                <a:ea typeface="Calibri"/>
                <a:cs typeface="Times New Roman"/>
              </a:rPr>
              <a:t>&amp;</a:t>
            </a:r>
            <a:r>
              <a:rPr lang="en-GB" dirty="0">
                <a:ea typeface="Calibri"/>
                <a:cs typeface="Times New Roman"/>
              </a:rPr>
              <a:t> Q		</a:t>
            </a:r>
            <a:r>
              <a:rPr lang="en-GB" dirty="0" err="1">
                <a:ea typeface="Calibri"/>
                <a:cs typeface="Times New Roman"/>
              </a:rPr>
              <a:t>copulativa</a:t>
            </a:r>
            <a:endParaRPr lang="en-GB" dirty="0">
              <a:ea typeface="Calibri"/>
              <a:cs typeface="Times New Roman"/>
            </a:endParaRPr>
          </a:p>
          <a:p>
            <a:pPr>
              <a:spcAft>
                <a:spcPts val="0"/>
              </a:spcAft>
            </a:pPr>
            <a:r>
              <a:rPr lang="en-GB" dirty="0">
                <a:ea typeface="Calibri"/>
                <a:cs typeface="Times New Roman"/>
              </a:rPr>
              <a:t>P </a:t>
            </a:r>
            <a:r>
              <a:rPr lang="en-GB" b="1" dirty="0">
                <a:ea typeface="Calibri"/>
                <a:cs typeface="Times New Roman"/>
              </a:rPr>
              <a:t>or</a:t>
            </a:r>
            <a:r>
              <a:rPr lang="en-GB" dirty="0">
                <a:ea typeface="Calibri"/>
                <a:cs typeface="Times New Roman"/>
              </a:rPr>
              <a:t> Q		</a:t>
            </a:r>
            <a:r>
              <a:rPr lang="en-GB" dirty="0" err="1">
                <a:ea typeface="Calibri"/>
                <a:cs typeface="Times New Roman"/>
              </a:rPr>
              <a:t>disiunctiva</a:t>
            </a:r>
            <a:endParaRPr lang="en-GB" dirty="0">
              <a:ea typeface="Calibri"/>
              <a:cs typeface="Times New Roman"/>
            </a:endParaRPr>
          </a:p>
          <a:p>
            <a:pPr>
              <a:spcAft>
                <a:spcPts val="0"/>
              </a:spcAft>
            </a:pPr>
            <a:r>
              <a:rPr lang="en-GB" dirty="0">
                <a:ea typeface="Calibri"/>
                <a:cs typeface="Times New Roman"/>
              </a:rPr>
              <a:t>P </a:t>
            </a:r>
            <a:r>
              <a:rPr lang="en-GB" b="1" dirty="0">
                <a:ea typeface="Calibri"/>
                <a:cs typeface="Times New Roman"/>
              </a:rPr>
              <a:t>because</a:t>
            </a:r>
            <a:r>
              <a:rPr lang="en-GB" dirty="0">
                <a:ea typeface="Calibri"/>
                <a:cs typeface="Times New Roman"/>
              </a:rPr>
              <a:t> Q	</a:t>
            </a:r>
            <a:r>
              <a:rPr lang="en-GB" dirty="0" err="1">
                <a:ea typeface="Calibri"/>
                <a:cs typeface="Times New Roman"/>
              </a:rPr>
              <a:t>causalis</a:t>
            </a:r>
            <a:endParaRPr lang="en-GB" dirty="0">
              <a:ea typeface="Calibri"/>
              <a:cs typeface="Times New Roman"/>
            </a:endParaRPr>
          </a:p>
          <a:p>
            <a:pPr>
              <a:spcAft>
                <a:spcPts val="0"/>
              </a:spcAft>
            </a:pPr>
            <a:r>
              <a:rPr lang="en-GB" dirty="0">
                <a:ea typeface="Calibri"/>
                <a:cs typeface="Times New Roman"/>
              </a:rPr>
              <a:t>P </a:t>
            </a:r>
            <a:r>
              <a:rPr lang="en-GB" b="1" dirty="0">
                <a:ea typeface="Calibri"/>
                <a:cs typeface="Times New Roman"/>
              </a:rPr>
              <a:t>with</a:t>
            </a:r>
            <a:r>
              <a:rPr lang="en-GB" dirty="0">
                <a:ea typeface="Calibri"/>
                <a:cs typeface="Times New Roman"/>
              </a:rPr>
              <a:t> Q		temporalis</a:t>
            </a:r>
          </a:p>
          <a:p>
            <a:endParaRPr lang="en-GB" dirty="0"/>
          </a:p>
        </p:txBody>
      </p:sp>
    </p:spTree>
    <p:extLst>
      <p:ext uri="{BB962C8B-B14F-4D97-AF65-F5344CB8AC3E}">
        <p14:creationId xmlns:p14="http://schemas.microsoft.com/office/powerpoint/2010/main" val="18964910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Program executions</a:t>
            </a:r>
          </a:p>
        </p:txBody>
      </p:sp>
      <p:sp>
        <p:nvSpPr>
          <p:cNvPr id="3" name="Content Placeholder 2"/>
          <p:cNvSpPr>
            <a:spLocks noGrp="1"/>
          </p:cNvSpPr>
          <p:nvPr>
            <p:ph idx="4294967295"/>
          </p:nvPr>
        </p:nvSpPr>
        <p:spPr>
          <a:xfrm>
            <a:off x="0" y="1600200"/>
            <a:ext cx="8229600" cy="4525963"/>
          </a:xfrm>
        </p:spPr>
        <p:txBody>
          <a:bodyPr/>
          <a:lstStyle/>
          <a:p>
            <a:pPr marL="0" indent="0">
              <a:buNone/>
            </a:pPr>
            <a:r>
              <a:rPr lang="en-GB" dirty="0"/>
              <a:t> </a:t>
            </a:r>
          </a:p>
        </p:txBody>
      </p:sp>
      <p:sp>
        <p:nvSpPr>
          <p:cNvPr id="4" name="Oval 3"/>
          <p:cNvSpPr/>
          <p:nvPr/>
        </p:nvSpPr>
        <p:spPr>
          <a:xfrm>
            <a:off x="2844552" y="2111504"/>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3779912" y="2768352"/>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4256544" y="3917424"/>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3758952" y="465313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1763688" y="39120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5652120" y="2367528"/>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6109320" y="3434328"/>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2123728" y="4917152"/>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7380312" y="16984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7864896" y="43692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732240" y="5589984"/>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952128" y="1690112"/>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304056" y="5581600"/>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440826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ea typeface="Times New Roman"/>
                <a:cs typeface="Times New Roman"/>
              </a:rPr>
              <a:t>Programs  P   Q</a:t>
            </a:r>
            <a:endParaRPr lang="en-GB" dirty="0"/>
          </a:p>
        </p:txBody>
      </p:sp>
      <p:sp>
        <p:nvSpPr>
          <p:cNvPr id="3" name="Content Placeholder 2"/>
          <p:cNvSpPr>
            <a:spLocks noGrp="1"/>
          </p:cNvSpPr>
          <p:nvPr>
            <p:ph idx="4294967295"/>
          </p:nvPr>
        </p:nvSpPr>
        <p:spPr>
          <a:xfrm>
            <a:off x="0" y="1600200"/>
            <a:ext cx="8229600" cy="4525963"/>
          </a:xfrm>
        </p:spPr>
        <p:txBody>
          <a:bodyPr/>
          <a:lstStyle/>
          <a:p>
            <a:pPr marL="0" indent="0">
              <a:buNone/>
            </a:pPr>
            <a:r>
              <a:rPr lang="en-GB" dirty="0"/>
              <a:t> </a:t>
            </a:r>
          </a:p>
        </p:txBody>
      </p:sp>
      <p:sp>
        <p:nvSpPr>
          <p:cNvPr id="6" name="Oval 5"/>
          <p:cNvSpPr/>
          <p:nvPr/>
        </p:nvSpPr>
        <p:spPr>
          <a:xfrm>
            <a:off x="3347864" y="1885568"/>
            <a:ext cx="4032448" cy="4063712"/>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1362120" y="1927096"/>
            <a:ext cx="4032448" cy="4063712"/>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Oval 3"/>
          <p:cNvSpPr/>
          <p:nvPr/>
        </p:nvSpPr>
        <p:spPr>
          <a:xfrm>
            <a:off x="2844552" y="2111504"/>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3779912" y="2768352"/>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4256544" y="3917424"/>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3758952" y="465313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1763688" y="39120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5652120" y="2367528"/>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6109320" y="3434328"/>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2123728" y="4917152"/>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7380312" y="16984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7864896" y="43692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732240" y="5589984"/>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952128" y="1690112"/>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304056" y="5581600"/>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rot="10800000" flipH="1" flipV="1">
            <a:off x="2113856" y="2489120"/>
            <a:ext cx="554359" cy="1015663"/>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GB" sz="6000" dirty="0"/>
              <a:t>P</a:t>
            </a:r>
          </a:p>
        </p:txBody>
      </p:sp>
      <p:sp>
        <p:nvSpPr>
          <p:cNvPr id="24" name="TextBox 23"/>
          <p:cNvSpPr txBox="1"/>
          <p:nvPr/>
        </p:nvSpPr>
        <p:spPr>
          <a:xfrm rot="10800000" flipH="1" flipV="1">
            <a:off x="5832140" y="4318664"/>
            <a:ext cx="554359" cy="1015663"/>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GB" sz="6000" dirty="0"/>
              <a:t>Q</a:t>
            </a:r>
          </a:p>
        </p:txBody>
      </p:sp>
    </p:spTree>
    <p:extLst>
      <p:ext uri="{BB962C8B-B14F-4D97-AF65-F5344CB8AC3E}">
        <p14:creationId xmlns:p14="http://schemas.microsoft.com/office/powerpoint/2010/main" val="23999533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900" dirty="0">
                <a:solidFill>
                  <a:srgbClr val="FF0000"/>
                </a:solidFill>
                <a:ea typeface="Times New Roman"/>
                <a:cs typeface="Times New Roman"/>
              </a:rPr>
              <a:t>P  &amp;  Q</a:t>
            </a:r>
            <a:br>
              <a:rPr lang="en-GB" dirty="0">
                <a:ea typeface="Times New Roman"/>
                <a:cs typeface="Times New Roman"/>
              </a:rPr>
            </a:br>
            <a:r>
              <a:rPr lang="en-GB" sz="3600" dirty="0">
                <a:ea typeface="Times New Roman"/>
                <a:cs typeface="Times New Roman"/>
              </a:rPr>
              <a:t>(Conjunction, Ockham’s </a:t>
            </a:r>
            <a:r>
              <a:rPr lang="en-GB" sz="3600" dirty="0" err="1">
                <a:ea typeface="Times New Roman"/>
                <a:cs typeface="Times New Roman"/>
              </a:rPr>
              <a:t>copulativa</a:t>
            </a:r>
            <a:r>
              <a:rPr lang="en-GB" sz="3600" dirty="0">
                <a:ea typeface="Times New Roman"/>
                <a:cs typeface="Times New Roman"/>
              </a:rPr>
              <a:t>)</a:t>
            </a:r>
            <a:endParaRPr lang="en-GB" sz="3600" dirty="0"/>
          </a:p>
        </p:txBody>
      </p:sp>
      <p:sp>
        <p:nvSpPr>
          <p:cNvPr id="3" name="Content Placeholder 2"/>
          <p:cNvSpPr>
            <a:spLocks noGrp="1"/>
          </p:cNvSpPr>
          <p:nvPr>
            <p:ph idx="4294967295"/>
          </p:nvPr>
        </p:nvSpPr>
        <p:spPr>
          <a:xfrm>
            <a:off x="0" y="1600200"/>
            <a:ext cx="8229600" cy="4525963"/>
          </a:xfrm>
        </p:spPr>
        <p:txBody>
          <a:bodyPr/>
          <a:lstStyle/>
          <a:p>
            <a:pPr marL="0" indent="0">
              <a:buNone/>
            </a:pPr>
            <a:r>
              <a:rPr lang="en-GB" dirty="0"/>
              <a:t> </a:t>
            </a:r>
          </a:p>
        </p:txBody>
      </p:sp>
      <p:sp>
        <p:nvSpPr>
          <p:cNvPr id="6" name="Oval 5"/>
          <p:cNvSpPr/>
          <p:nvPr/>
        </p:nvSpPr>
        <p:spPr>
          <a:xfrm>
            <a:off x="3347864" y="1885568"/>
            <a:ext cx="4032448" cy="4063712"/>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1362120" y="1927096"/>
            <a:ext cx="4032448" cy="4063712"/>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Oval 3"/>
          <p:cNvSpPr/>
          <p:nvPr/>
        </p:nvSpPr>
        <p:spPr>
          <a:xfrm>
            <a:off x="2844552" y="2111504"/>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3779912" y="2768352"/>
            <a:ext cx="914400" cy="457200"/>
          </a:xfrm>
          <a:prstGeom prst="ellipse">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4256544" y="3917424"/>
            <a:ext cx="914400" cy="457200"/>
          </a:xfrm>
          <a:prstGeom prst="ellipse">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3758952" y="4653136"/>
            <a:ext cx="914400" cy="457200"/>
          </a:xfrm>
          <a:prstGeom prst="ellipse">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1763688" y="39120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5652120" y="2367528"/>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6109320" y="3434328"/>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2123728" y="4917152"/>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7380312" y="16984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7864896" y="43692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732240" y="5589984"/>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952128" y="1690112"/>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304056" y="5581600"/>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rot="10800000" flipH="1" flipV="1">
            <a:off x="2113856" y="2489120"/>
            <a:ext cx="554359" cy="1015663"/>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GB" sz="6000" dirty="0"/>
              <a:t>P</a:t>
            </a:r>
          </a:p>
        </p:txBody>
      </p:sp>
      <p:sp>
        <p:nvSpPr>
          <p:cNvPr id="24" name="TextBox 23"/>
          <p:cNvSpPr txBox="1"/>
          <p:nvPr/>
        </p:nvSpPr>
        <p:spPr>
          <a:xfrm rot="10800000" flipH="1" flipV="1">
            <a:off x="5832140" y="4318664"/>
            <a:ext cx="554359" cy="1015663"/>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GB" sz="6000" dirty="0"/>
              <a:t>Q</a:t>
            </a:r>
          </a:p>
        </p:txBody>
      </p:sp>
    </p:spTree>
    <p:extLst>
      <p:ext uri="{BB962C8B-B14F-4D97-AF65-F5344CB8AC3E}">
        <p14:creationId xmlns:p14="http://schemas.microsoft.com/office/powerpoint/2010/main" val="30147426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900" dirty="0">
                <a:solidFill>
                  <a:srgbClr val="FF0000"/>
                </a:solidFill>
                <a:ea typeface="Times New Roman"/>
                <a:cs typeface="Times New Roman"/>
              </a:rPr>
              <a:t>P  or  Q</a:t>
            </a:r>
            <a:br>
              <a:rPr lang="en-GB" dirty="0">
                <a:ea typeface="Times New Roman"/>
                <a:cs typeface="Times New Roman"/>
              </a:rPr>
            </a:br>
            <a:r>
              <a:rPr lang="en-GB" sz="3600" dirty="0">
                <a:ea typeface="Times New Roman"/>
                <a:cs typeface="Times New Roman"/>
              </a:rPr>
              <a:t>(Disjunction, Ockham’s </a:t>
            </a:r>
            <a:r>
              <a:rPr lang="en-GB" sz="3600" dirty="0" err="1">
                <a:ea typeface="Times New Roman"/>
                <a:cs typeface="Times New Roman"/>
              </a:rPr>
              <a:t>disjunctiva</a:t>
            </a:r>
            <a:r>
              <a:rPr lang="en-GB" sz="3600" dirty="0">
                <a:ea typeface="Times New Roman"/>
                <a:cs typeface="Times New Roman"/>
              </a:rPr>
              <a:t>)</a:t>
            </a:r>
            <a:endParaRPr lang="en-GB" sz="3600" dirty="0"/>
          </a:p>
        </p:txBody>
      </p:sp>
      <p:sp>
        <p:nvSpPr>
          <p:cNvPr id="3" name="Content Placeholder 2"/>
          <p:cNvSpPr>
            <a:spLocks noGrp="1"/>
          </p:cNvSpPr>
          <p:nvPr>
            <p:ph idx="4294967295"/>
          </p:nvPr>
        </p:nvSpPr>
        <p:spPr>
          <a:xfrm>
            <a:off x="0" y="1600200"/>
            <a:ext cx="8229600" cy="4525963"/>
          </a:xfrm>
        </p:spPr>
        <p:txBody>
          <a:bodyPr/>
          <a:lstStyle/>
          <a:p>
            <a:pPr marL="0" indent="0">
              <a:buNone/>
            </a:pPr>
            <a:r>
              <a:rPr lang="en-GB" dirty="0"/>
              <a:t> </a:t>
            </a:r>
          </a:p>
        </p:txBody>
      </p:sp>
      <p:sp>
        <p:nvSpPr>
          <p:cNvPr id="6" name="Oval 5"/>
          <p:cNvSpPr/>
          <p:nvPr/>
        </p:nvSpPr>
        <p:spPr>
          <a:xfrm>
            <a:off x="3347864" y="1885568"/>
            <a:ext cx="4032448" cy="4063712"/>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1362120" y="1927096"/>
            <a:ext cx="4032448" cy="4063712"/>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Oval 3"/>
          <p:cNvSpPr/>
          <p:nvPr/>
        </p:nvSpPr>
        <p:spPr>
          <a:xfrm>
            <a:off x="2844552" y="2111504"/>
            <a:ext cx="914400" cy="457200"/>
          </a:xfrm>
          <a:prstGeom prst="ellipse">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3779912" y="2768352"/>
            <a:ext cx="914400" cy="457200"/>
          </a:xfrm>
          <a:prstGeom prst="ellipse">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4256544" y="3917424"/>
            <a:ext cx="914400" cy="457200"/>
          </a:xfrm>
          <a:prstGeom prst="ellipse">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3758952" y="4653136"/>
            <a:ext cx="914400" cy="457200"/>
          </a:xfrm>
          <a:prstGeom prst="ellipse">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1763688" y="3912096"/>
            <a:ext cx="914400" cy="457200"/>
          </a:xfrm>
          <a:prstGeom prst="ellipse">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5652120" y="2367528"/>
            <a:ext cx="914400" cy="457200"/>
          </a:xfrm>
          <a:prstGeom prst="ellipse">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6109320" y="3434328"/>
            <a:ext cx="914400" cy="457200"/>
          </a:xfrm>
          <a:prstGeom prst="ellipse">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2123728" y="4917152"/>
            <a:ext cx="914400" cy="457200"/>
          </a:xfrm>
          <a:prstGeom prst="ellipse">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7380312" y="16984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7864896" y="43692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732240" y="5589984"/>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952128" y="1690112"/>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304056" y="5581600"/>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rot="10800000" flipH="1" flipV="1">
            <a:off x="2113856" y="2489120"/>
            <a:ext cx="554359" cy="1015663"/>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GB" sz="6000" dirty="0"/>
              <a:t>P</a:t>
            </a:r>
          </a:p>
        </p:txBody>
      </p:sp>
      <p:sp>
        <p:nvSpPr>
          <p:cNvPr id="24" name="TextBox 23"/>
          <p:cNvSpPr txBox="1"/>
          <p:nvPr/>
        </p:nvSpPr>
        <p:spPr>
          <a:xfrm rot="10800000" flipH="1" flipV="1">
            <a:off x="5832140" y="4318664"/>
            <a:ext cx="554359" cy="1015663"/>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GB" sz="6000" dirty="0"/>
              <a:t>Q</a:t>
            </a:r>
          </a:p>
        </p:txBody>
      </p:sp>
    </p:spTree>
    <p:extLst>
      <p:ext uri="{BB962C8B-B14F-4D97-AF65-F5344CB8AC3E}">
        <p14:creationId xmlns:p14="http://schemas.microsoft.com/office/powerpoint/2010/main" val="155424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a:t>Programs as logic</a:t>
            </a:r>
            <a:endParaRPr lang="en-US" dirty="0"/>
          </a:p>
        </p:txBody>
      </p:sp>
      <p:sp>
        <p:nvSpPr>
          <p:cNvPr id="8" name="Content Placeholder 7"/>
          <p:cNvSpPr>
            <a:spLocks noGrp="1"/>
          </p:cNvSpPr>
          <p:nvPr>
            <p:ph idx="1"/>
          </p:nvPr>
        </p:nvSpPr>
        <p:spPr/>
        <p:txBody>
          <a:bodyPr>
            <a:normAutofit/>
          </a:bodyPr>
          <a:lstStyle/>
          <a:p>
            <a:r>
              <a:rPr lang="en-GB" dirty="0"/>
              <a:t>Programs describe time and space</a:t>
            </a:r>
          </a:p>
          <a:p>
            <a:pPr lvl="1"/>
            <a:r>
              <a:rPr lang="en-GB" dirty="0"/>
              <a:t>including change and motion</a:t>
            </a:r>
          </a:p>
          <a:p>
            <a:pPr lvl="1"/>
            <a:r>
              <a:rPr lang="en-GB" dirty="0"/>
              <a:t>and history and geography</a:t>
            </a:r>
          </a:p>
          <a:p>
            <a:pPr lvl="1"/>
            <a:endParaRPr lang="en-GB" dirty="0"/>
          </a:p>
          <a:p>
            <a:r>
              <a:rPr lang="en-GB" dirty="0"/>
              <a:t>A programming language extends the range of logic to include these topics.</a:t>
            </a:r>
          </a:p>
          <a:p>
            <a:pPr lvl="1"/>
            <a:r>
              <a:rPr lang="en-GB" dirty="0"/>
              <a:t>repaying the part of the debt that computing owes to logic.</a:t>
            </a:r>
            <a:endParaRPr lang="en-US" dirty="0"/>
          </a:p>
        </p:txBody>
      </p:sp>
    </p:spTree>
    <p:extLst>
      <p:ext uri="{BB962C8B-B14F-4D97-AF65-F5344CB8AC3E}">
        <p14:creationId xmlns:p14="http://schemas.microsoft.com/office/powerpoint/2010/main" val="35905854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Non-determinism</a:t>
            </a:r>
            <a:endParaRPr lang="en-US" dirty="0"/>
          </a:p>
        </p:txBody>
      </p:sp>
      <p:sp>
        <p:nvSpPr>
          <p:cNvPr id="3" name="Content Placeholder 2"/>
          <p:cNvSpPr>
            <a:spLocks noGrp="1"/>
          </p:cNvSpPr>
          <p:nvPr>
            <p:ph idx="1"/>
          </p:nvPr>
        </p:nvSpPr>
        <p:spPr/>
        <p:txBody>
          <a:bodyPr>
            <a:normAutofit/>
          </a:bodyPr>
          <a:lstStyle/>
          <a:p>
            <a:r>
              <a:rPr lang="en-GB" dirty="0"/>
              <a:t>P </a:t>
            </a:r>
            <a:r>
              <a:rPr lang="en-GB" b="1" dirty="0"/>
              <a:t>or</a:t>
            </a:r>
            <a:r>
              <a:rPr lang="en-GB" dirty="0"/>
              <a:t> Q  is a non-deterministic program</a:t>
            </a:r>
          </a:p>
          <a:p>
            <a:pPr lvl="1"/>
            <a:r>
              <a:rPr lang="en-GB" dirty="0"/>
              <a:t>behaving either like P  or like Q</a:t>
            </a:r>
          </a:p>
          <a:p>
            <a:pPr lvl="1"/>
            <a:r>
              <a:rPr lang="en-GB" dirty="0"/>
              <a:t>the programmer does not know which.</a:t>
            </a:r>
          </a:p>
          <a:p>
            <a:pPr lvl="1"/>
            <a:endParaRPr lang="en-US" dirty="0"/>
          </a:p>
        </p:txBody>
      </p:sp>
      <p:cxnSp>
        <p:nvCxnSpPr>
          <p:cNvPr id="5" name="Straight Arrow Connector 4"/>
          <p:cNvCxnSpPr/>
          <p:nvPr/>
        </p:nvCxnSpPr>
        <p:spPr>
          <a:xfrm flipV="1">
            <a:off x="2437086" y="4105777"/>
            <a:ext cx="914400" cy="21602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437086" y="4321801"/>
            <a:ext cx="1058416" cy="28803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3351486" y="3751689"/>
            <a:ext cx="1005587" cy="3540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3490958" y="4465818"/>
            <a:ext cx="914400" cy="14401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3454485" y="4611380"/>
            <a:ext cx="998825" cy="31935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351486" y="4105777"/>
            <a:ext cx="1008232" cy="10801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300185" y="4679630"/>
            <a:ext cx="308599" cy="523220"/>
          </a:xfrm>
          <a:prstGeom prst="rect">
            <a:avLst/>
          </a:prstGeom>
          <a:noFill/>
        </p:spPr>
        <p:txBody>
          <a:bodyPr wrap="square" rtlCol="0">
            <a:spAutoFit/>
          </a:bodyPr>
          <a:lstStyle/>
          <a:p>
            <a:r>
              <a:rPr lang="en-GB" sz="2800" dirty="0"/>
              <a:t>Q</a:t>
            </a:r>
          </a:p>
        </p:txBody>
      </p:sp>
      <p:sp>
        <p:nvSpPr>
          <p:cNvPr id="18" name="TextBox 17"/>
          <p:cNvSpPr txBox="1"/>
          <p:nvPr/>
        </p:nvSpPr>
        <p:spPr>
          <a:xfrm>
            <a:off x="3145886" y="3524246"/>
            <a:ext cx="308599" cy="523220"/>
          </a:xfrm>
          <a:prstGeom prst="rect">
            <a:avLst/>
          </a:prstGeom>
          <a:noFill/>
        </p:spPr>
        <p:txBody>
          <a:bodyPr wrap="square" rtlCol="0">
            <a:spAutoFit/>
          </a:bodyPr>
          <a:lstStyle/>
          <a:p>
            <a:r>
              <a:rPr lang="en-GB" sz="2800" dirty="0"/>
              <a:t>P</a:t>
            </a:r>
          </a:p>
        </p:txBody>
      </p:sp>
      <p:sp>
        <p:nvSpPr>
          <p:cNvPr id="22" name="TextBox 21"/>
          <p:cNvSpPr txBox="1"/>
          <p:nvPr/>
        </p:nvSpPr>
        <p:spPr>
          <a:xfrm>
            <a:off x="1043608" y="4079544"/>
            <a:ext cx="1217000" cy="584775"/>
          </a:xfrm>
          <a:prstGeom prst="rect">
            <a:avLst/>
          </a:prstGeom>
          <a:noFill/>
        </p:spPr>
        <p:txBody>
          <a:bodyPr wrap="none" rtlCol="0">
            <a:spAutoFit/>
          </a:bodyPr>
          <a:lstStyle/>
          <a:p>
            <a:r>
              <a:rPr lang="en-GB" sz="3200" dirty="0"/>
              <a:t>P </a:t>
            </a:r>
            <a:r>
              <a:rPr lang="en-GB" sz="3200" b="1" dirty="0"/>
              <a:t>or</a:t>
            </a:r>
            <a:r>
              <a:rPr lang="en-GB" sz="3200" dirty="0"/>
              <a:t> Q</a:t>
            </a:r>
            <a:endParaRPr lang="en-US" sz="3200" dirty="0"/>
          </a:p>
        </p:txBody>
      </p:sp>
    </p:spTree>
    <p:extLst>
      <p:ext uri="{BB962C8B-B14F-4D97-AF65-F5344CB8AC3E}">
        <p14:creationId xmlns:p14="http://schemas.microsoft.com/office/powerpoint/2010/main" val="8265065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Executions</a:t>
            </a:r>
          </a:p>
        </p:txBody>
      </p:sp>
      <p:sp>
        <p:nvSpPr>
          <p:cNvPr id="3" name="Content Placeholder 2"/>
          <p:cNvSpPr>
            <a:spLocks noGrp="1"/>
          </p:cNvSpPr>
          <p:nvPr>
            <p:ph idx="4294967295"/>
          </p:nvPr>
        </p:nvSpPr>
        <p:spPr>
          <a:xfrm>
            <a:off x="0" y="1600200"/>
            <a:ext cx="8229600" cy="4525963"/>
          </a:xfrm>
        </p:spPr>
        <p:txBody>
          <a:bodyPr/>
          <a:lstStyle/>
          <a:p>
            <a:pPr marL="0" indent="0">
              <a:buNone/>
            </a:pPr>
            <a:r>
              <a:rPr lang="en-GB" dirty="0"/>
              <a:t> </a:t>
            </a:r>
          </a:p>
        </p:txBody>
      </p:sp>
      <p:sp>
        <p:nvSpPr>
          <p:cNvPr id="4" name="Oval 3"/>
          <p:cNvSpPr/>
          <p:nvPr/>
        </p:nvSpPr>
        <p:spPr>
          <a:xfrm>
            <a:off x="2844552" y="2111504"/>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3779912" y="2768352"/>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4256544" y="3917424"/>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3758952" y="465313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1763688" y="39120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5652120" y="2367528"/>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6109320" y="3434328"/>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2123728" y="4917152"/>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7380312" y="16984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7864896" y="43692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732240" y="5589984"/>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952128" y="1690112"/>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304056" y="5581600"/>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717514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 execution</a:t>
            </a:r>
            <a:endParaRPr lang="en-US" dirty="0"/>
          </a:p>
        </p:txBody>
      </p:sp>
      <p:sp>
        <p:nvSpPr>
          <p:cNvPr id="3" name="Oval 2"/>
          <p:cNvSpPr/>
          <p:nvPr/>
        </p:nvSpPr>
        <p:spPr>
          <a:xfrm>
            <a:off x="2110735" y="1988840"/>
            <a:ext cx="4608512" cy="3096344"/>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71959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 execution with five events</a:t>
            </a:r>
            <a:endParaRPr lang="en-US" dirty="0"/>
          </a:p>
        </p:txBody>
      </p:sp>
      <p:sp>
        <p:nvSpPr>
          <p:cNvPr id="3" name="Oval 2"/>
          <p:cNvSpPr/>
          <p:nvPr/>
        </p:nvSpPr>
        <p:spPr>
          <a:xfrm>
            <a:off x="2110735" y="1988840"/>
            <a:ext cx="4608512" cy="3096344"/>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203848" y="2780928"/>
            <a:ext cx="457200" cy="457200"/>
          </a:xfrm>
          <a:prstGeom prst="ellipse">
            <a:avLst/>
          </a:prstGeom>
          <a:solidFill>
            <a:schemeClr val="tx2">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716016" y="2323728"/>
            <a:ext cx="457200" cy="457200"/>
          </a:xfrm>
          <a:prstGeom prst="ellipse">
            <a:avLst/>
          </a:prstGeom>
          <a:solidFill>
            <a:schemeClr val="tx2">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944616" y="4293096"/>
            <a:ext cx="457200" cy="457200"/>
          </a:xfrm>
          <a:prstGeom prst="ellipse">
            <a:avLst/>
          </a:prstGeom>
          <a:solidFill>
            <a:schemeClr val="tx2">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724382" y="3835896"/>
            <a:ext cx="457200" cy="457200"/>
          </a:xfrm>
          <a:prstGeom prst="ellipse">
            <a:avLst/>
          </a:prstGeom>
          <a:solidFill>
            <a:schemeClr val="tx2">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724128" y="3537012"/>
            <a:ext cx="457200" cy="457200"/>
          </a:xfrm>
          <a:prstGeom prst="ellipse">
            <a:avLst/>
          </a:prstGeom>
          <a:solidFill>
            <a:schemeClr val="tx2">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p:cNvCxnSpPr/>
          <p:nvPr/>
        </p:nvCxnSpPr>
        <p:spPr>
          <a:xfrm>
            <a:off x="3203848" y="5949280"/>
            <a:ext cx="2977480" cy="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835696" y="5317340"/>
            <a:ext cx="1138453" cy="707886"/>
          </a:xfrm>
          <a:prstGeom prst="rect">
            <a:avLst/>
          </a:prstGeom>
          <a:noFill/>
        </p:spPr>
        <p:txBody>
          <a:bodyPr wrap="none" rtlCol="0">
            <a:spAutoFit/>
          </a:bodyPr>
          <a:lstStyle/>
          <a:p>
            <a:r>
              <a:rPr lang="en-GB" sz="4000" dirty="0"/>
              <a:t>time</a:t>
            </a:r>
            <a:endParaRPr lang="en-US" sz="4000" dirty="0"/>
          </a:p>
        </p:txBody>
      </p:sp>
      <p:cxnSp>
        <p:nvCxnSpPr>
          <p:cNvPr id="15" name="Straight Arrow Connector 14"/>
          <p:cNvCxnSpPr/>
          <p:nvPr/>
        </p:nvCxnSpPr>
        <p:spPr>
          <a:xfrm>
            <a:off x="1331640" y="2498975"/>
            <a:ext cx="0" cy="1740768"/>
          </a:xfrm>
          <a:prstGeom prst="straightConnector1">
            <a:avLst/>
          </a:prstGeom>
          <a:ln w="57150">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46196" y="4293096"/>
            <a:ext cx="1370888" cy="707886"/>
          </a:xfrm>
          <a:prstGeom prst="rect">
            <a:avLst/>
          </a:prstGeom>
          <a:noFill/>
        </p:spPr>
        <p:txBody>
          <a:bodyPr wrap="none" rtlCol="0">
            <a:spAutoFit/>
          </a:bodyPr>
          <a:lstStyle/>
          <a:p>
            <a:r>
              <a:rPr lang="en-GB" sz="4000" dirty="0"/>
              <a:t>space</a:t>
            </a:r>
            <a:endParaRPr lang="en-US" sz="4000" dirty="0"/>
          </a:p>
        </p:txBody>
      </p:sp>
    </p:spTree>
    <p:extLst>
      <p:ext uri="{BB962C8B-B14F-4D97-AF65-F5344CB8AC3E}">
        <p14:creationId xmlns:p14="http://schemas.microsoft.com/office/powerpoint/2010/main" val="36390409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which are either green or red</a:t>
            </a:r>
            <a:endParaRPr lang="en-US" dirty="0"/>
          </a:p>
        </p:txBody>
      </p:sp>
      <p:sp>
        <p:nvSpPr>
          <p:cNvPr id="3" name="Oval 2"/>
          <p:cNvSpPr/>
          <p:nvPr/>
        </p:nvSpPr>
        <p:spPr>
          <a:xfrm>
            <a:off x="2110735" y="1988840"/>
            <a:ext cx="4608512" cy="3096344"/>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203848" y="2780928"/>
            <a:ext cx="457200" cy="457200"/>
          </a:xfrm>
          <a:prstGeom prst="ellipse">
            <a:avLst/>
          </a:prstGeom>
          <a:solidFill>
            <a:srgbClr val="00B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716016" y="2323728"/>
            <a:ext cx="457200" cy="457200"/>
          </a:xfrm>
          <a:prstGeom prst="ellipse">
            <a:avLst/>
          </a:prstGeom>
          <a:solidFill>
            <a:srgbClr val="00B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944616" y="4293096"/>
            <a:ext cx="457200" cy="457200"/>
          </a:xfrm>
          <a:prstGeom prst="ellipse">
            <a:avLst/>
          </a:prstGeom>
          <a:solidFill>
            <a:srgbClr val="FF00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724382" y="3835896"/>
            <a:ext cx="457200" cy="457200"/>
          </a:xfrm>
          <a:prstGeom prst="ellipse">
            <a:avLst/>
          </a:prstGeom>
          <a:solidFill>
            <a:srgbClr val="FF00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724128" y="3537012"/>
            <a:ext cx="457200" cy="457200"/>
          </a:xfrm>
          <a:prstGeom prst="ellipse">
            <a:avLst/>
          </a:prstGeom>
          <a:solidFill>
            <a:srgbClr val="FF00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p:cNvCxnSpPr/>
          <p:nvPr/>
        </p:nvCxnSpPr>
        <p:spPr>
          <a:xfrm>
            <a:off x="3203848" y="5949280"/>
            <a:ext cx="2977480" cy="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835696" y="5317340"/>
            <a:ext cx="1138453" cy="707886"/>
          </a:xfrm>
          <a:prstGeom prst="rect">
            <a:avLst/>
          </a:prstGeom>
          <a:noFill/>
        </p:spPr>
        <p:txBody>
          <a:bodyPr wrap="none" rtlCol="0">
            <a:spAutoFit/>
          </a:bodyPr>
          <a:lstStyle/>
          <a:p>
            <a:r>
              <a:rPr lang="en-GB" sz="4000" dirty="0"/>
              <a:t>time</a:t>
            </a:r>
            <a:endParaRPr lang="en-US" sz="4000" dirty="0"/>
          </a:p>
        </p:txBody>
      </p:sp>
      <p:cxnSp>
        <p:nvCxnSpPr>
          <p:cNvPr id="15" name="Straight Arrow Connector 14"/>
          <p:cNvCxnSpPr/>
          <p:nvPr/>
        </p:nvCxnSpPr>
        <p:spPr>
          <a:xfrm>
            <a:off x="1331640" y="2498975"/>
            <a:ext cx="0" cy="1740768"/>
          </a:xfrm>
          <a:prstGeom prst="straightConnector1">
            <a:avLst/>
          </a:prstGeom>
          <a:ln w="57150">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46196" y="4293096"/>
            <a:ext cx="1370888" cy="707886"/>
          </a:xfrm>
          <a:prstGeom prst="rect">
            <a:avLst/>
          </a:prstGeom>
          <a:noFill/>
        </p:spPr>
        <p:txBody>
          <a:bodyPr wrap="none" rtlCol="0">
            <a:spAutoFit/>
          </a:bodyPr>
          <a:lstStyle/>
          <a:p>
            <a:r>
              <a:rPr lang="en-GB" sz="4000" dirty="0"/>
              <a:t>space</a:t>
            </a:r>
            <a:endParaRPr lang="en-US" sz="4000" dirty="0"/>
          </a:p>
        </p:txBody>
      </p:sp>
    </p:spTree>
    <p:extLst>
      <p:ext uri="{BB962C8B-B14F-4D97-AF65-F5344CB8AC3E}">
        <p14:creationId xmlns:p14="http://schemas.microsoft.com/office/powerpoint/2010/main" val="17848707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Horizontal split</a:t>
            </a:r>
            <a:endParaRPr lang="en-US" dirty="0"/>
          </a:p>
        </p:txBody>
      </p:sp>
      <p:sp>
        <p:nvSpPr>
          <p:cNvPr id="3" name="Oval 2"/>
          <p:cNvSpPr/>
          <p:nvPr/>
        </p:nvSpPr>
        <p:spPr>
          <a:xfrm>
            <a:off x="2110735" y="1988840"/>
            <a:ext cx="4608512" cy="3096344"/>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203848" y="2780928"/>
            <a:ext cx="457200" cy="457200"/>
          </a:xfrm>
          <a:prstGeom prst="ellipse">
            <a:avLst/>
          </a:prstGeom>
          <a:solidFill>
            <a:srgbClr val="00B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716016" y="2323728"/>
            <a:ext cx="457200" cy="457200"/>
          </a:xfrm>
          <a:prstGeom prst="ellipse">
            <a:avLst/>
          </a:prstGeom>
          <a:solidFill>
            <a:srgbClr val="00B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944616" y="4293096"/>
            <a:ext cx="457200" cy="457200"/>
          </a:xfrm>
          <a:prstGeom prst="ellipse">
            <a:avLst/>
          </a:prstGeom>
          <a:solidFill>
            <a:srgbClr val="FF00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724382" y="3835896"/>
            <a:ext cx="457200" cy="457200"/>
          </a:xfrm>
          <a:prstGeom prst="ellipse">
            <a:avLst/>
          </a:prstGeom>
          <a:solidFill>
            <a:srgbClr val="FF00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724128" y="3537012"/>
            <a:ext cx="457200" cy="457200"/>
          </a:xfrm>
          <a:prstGeom prst="ellipse">
            <a:avLst/>
          </a:prstGeom>
          <a:solidFill>
            <a:srgbClr val="FF00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p:cNvCxnSpPr/>
          <p:nvPr/>
        </p:nvCxnSpPr>
        <p:spPr>
          <a:xfrm>
            <a:off x="3203848" y="5949280"/>
            <a:ext cx="2977480" cy="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835696" y="5317340"/>
            <a:ext cx="1138453" cy="707886"/>
          </a:xfrm>
          <a:prstGeom prst="rect">
            <a:avLst/>
          </a:prstGeom>
          <a:noFill/>
        </p:spPr>
        <p:txBody>
          <a:bodyPr wrap="none" rtlCol="0">
            <a:spAutoFit/>
          </a:bodyPr>
          <a:lstStyle/>
          <a:p>
            <a:r>
              <a:rPr lang="en-GB" sz="4000" dirty="0"/>
              <a:t>time</a:t>
            </a:r>
            <a:endParaRPr lang="en-US" sz="4000" dirty="0"/>
          </a:p>
        </p:txBody>
      </p:sp>
      <p:cxnSp>
        <p:nvCxnSpPr>
          <p:cNvPr id="15" name="Straight Arrow Connector 14"/>
          <p:cNvCxnSpPr/>
          <p:nvPr/>
        </p:nvCxnSpPr>
        <p:spPr>
          <a:xfrm>
            <a:off x="1331640" y="2498975"/>
            <a:ext cx="0" cy="1740768"/>
          </a:xfrm>
          <a:prstGeom prst="straightConnector1">
            <a:avLst/>
          </a:prstGeom>
          <a:ln w="57150">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46196" y="4293096"/>
            <a:ext cx="1370888" cy="707886"/>
          </a:xfrm>
          <a:prstGeom prst="rect">
            <a:avLst/>
          </a:prstGeom>
          <a:noFill/>
        </p:spPr>
        <p:txBody>
          <a:bodyPr wrap="none" rtlCol="0">
            <a:spAutoFit/>
          </a:bodyPr>
          <a:lstStyle/>
          <a:p>
            <a:r>
              <a:rPr lang="en-GB" sz="4000" dirty="0"/>
              <a:t>space</a:t>
            </a:r>
            <a:endParaRPr lang="en-US" sz="4000" dirty="0"/>
          </a:p>
        </p:txBody>
      </p:sp>
      <p:cxnSp>
        <p:nvCxnSpPr>
          <p:cNvPr id="11" name="Straight Connector 10"/>
          <p:cNvCxnSpPr>
            <a:stCxn id="3" idx="2"/>
          </p:cNvCxnSpPr>
          <p:nvPr/>
        </p:nvCxnSpPr>
        <p:spPr>
          <a:xfrm flipV="1">
            <a:off x="2110735" y="3453185"/>
            <a:ext cx="4608512" cy="8382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13917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ea typeface="Calibri"/>
                <a:cs typeface="Times New Roman"/>
              </a:rPr>
              <a:t> </a:t>
            </a:r>
            <a:endParaRPr lang="en-GB" dirty="0"/>
          </a:p>
        </p:txBody>
      </p:sp>
      <p:sp>
        <p:nvSpPr>
          <p:cNvPr id="3" name="Content Placeholder 2"/>
          <p:cNvSpPr>
            <a:spLocks noGrp="1"/>
          </p:cNvSpPr>
          <p:nvPr>
            <p:ph idx="4294967295"/>
          </p:nvPr>
        </p:nvSpPr>
        <p:spPr>
          <a:xfrm>
            <a:off x="0" y="1600200"/>
            <a:ext cx="8229600" cy="4525963"/>
          </a:xfrm>
        </p:spPr>
        <p:txBody>
          <a:bodyPr/>
          <a:lstStyle/>
          <a:p>
            <a:pPr marL="0" indent="0">
              <a:buNone/>
            </a:pPr>
            <a:r>
              <a:rPr lang="en-GB" dirty="0"/>
              <a:t> </a:t>
            </a:r>
          </a:p>
        </p:txBody>
      </p:sp>
      <p:sp>
        <p:nvSpPr>
          <p:cNvPr id="6" name="Oval 5"/>
          <p:cNvSpPr/>
          <p:nvPr/>
        </p:nvSpPr>
        <p:spPr>
          <a:xfrm>
            <a:off x="3347864" y="1885568"/>
            <a:ext cx="4032448" cy="4063712"/>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1362120" y="1927096"/>
            <a:ext cx="4032448" cy="4063712"/>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p:cNvSpPr/>
          <p:nvPr/>
        </p:nvSpPr>
        <p:spPr>
          <a:xfrm>
            <a:off x="2844552" y="2111504"/>
            <a:ext cx="914400" cy="457200"/>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5652120" y="2367528"/>
            <a:ext cx="914400" cy="4572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6109320" y="3135600"/>
            <a:ext cx="914400" cy="4572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7380312" y="16984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7864896" y="43692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732240" y="5589984"/>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952128" y="1690112"/>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304056" y="5581600"/>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hord 7"/>
          <p:cNvSpPr/>
          <p:nvPr/>
        </p:nvSpPr>
        <p:spPr>
          <a:xfrm rot="170315">
            <a:off x="2502898" y="3363100"/>
            <a:ext cx="591304" cy="817240"/>
          </a:xfrm>
          <a:prstGeom prst="chord">
            <a:avLst>
              <a:gd name="adj1" fmla="val 5102165"/>
              <a:gd name="adj2" fmla="val 15872382"/>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Chord 23"/>
          <p:cNvSpPr/>
          <p:nvPr/>
        </p:nvSpPr>
        <p:spPr>
          <a:xfrm rot="5400000">
            <a:off x="3884302" y="2567890"/>
            <a:ext cx="651480" cy="838944"/>
          </a:xfrm>
          <a:prstGeom prst="chord">
            <a:avLst>
              <a:gd name="adj1" fmla="val 5130876"/>
              <a:gd name="adj2" fmla="val 16200000"/>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Chord 25"/>
          <p:cNvSpPr/>
          <p:nvPr/>
        </p:nvSpPr>
        <p:spPr>
          <a:xfrm rot="16200000">
            <a:off x="4449864" y="3962360"/>
            <a:ext cx="720120" cy="838943"/>
          </a:xfrm>
          <a:prstGeom prst="chord">
            <a:avLst>
              <a:gd name="adj1" fmla="val 5130876"/>
              <a:gd name="adj2" fmla="val 1620000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Chord 27"/>
          <p:cNvSpPr/>
          <p:nvPr/>
        </p:nvSpPr>
        <p:spPr>
          <a:xfrm>
            <a:off x="2684944" y="4816584"/>
            <a:ext cx="693400" cy="477024"/>
          </a:xfrm>
          <a:prstGeom prst="chord">
            <a:avLst>
              <a:gd name="adj1" fmla="val 5130876"/>
              <a:gd name="adj2" fmla="val 16200000"/>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Chord 28"/>
          <p:cNvSpPr/>
          <p:nvPr/>
        </p:nvSpPr>
        <p:spPr>
          <a:xfrm rot="10800000">
            <a:off x="1568624" y="4130784"/>
            <a:ext cx="914400" cy="477024"/>
          </a:xfrm>
          <a:prstGeom prst="chord">
            <a:avLst>
              <a:gd name="adj1" fmla="val 5130876"/>
              <a:gd name="adj2" fmla="val 16200000"/>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Chord 29"/>
          <p:cNvSpPr/>
          <p:nvPr/>
        </p:nvSpPr>
        <p:spPr>
          <a:xfrm>
            <a:off x="5205380" y="5026104"/>
            <a:ext cx="914400" cy="477024"/>
          </a:xfrm>
          <a:prstGeom prst="chord">
            <a:avLst>
              <a:gd name="adj1" fmla="val 5130876"/>
              <a:gd name="adj2" fmla="val 1620000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Chord 30"/>
          <p:cNvSpPr/>
          <p:nvPr/>
        </p:nvSpPr>
        <p:spPr>
          <a:xfrm rot="3305467">
            <a:off x="5765088" y="3613151"/>
            <a:ext cx="591304" cy="817240"/>
          </a:xfrm>
          <a:prstGeom prst="chord">
            <a:avLst>
              <a:gd name="adj1" fmla="val 5102165"/>
              <a:gd name="adj2" fmla="val 15872382"/>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p:cNvSpPr txBox="1"/>
          <p:nvPr/>
        </p:nvSpPr>
        <p:spPr>
          <a:xfrm rot="10800000" flipH="1" flipV="1">
            <a:off x="2113856" y="2353537"/>
            <a:ext cx="554359" cy="1015663"/>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GB" sz="6000" dirty="0">
                <a:solidFill>
                  <a:srgbClr val="00B050"/>
                </a:solidFill>
              </a:rPr>
              <a:t>P</a:t>
            </a:r>
          </a:p>
        </p:txBody>
      </p:sp>
      <p:sp>
        <p:nvSpPr>
          <p:cNvPr id="33" name="TextBox 32"/>
          <p:cNvSpPr txBox="1"/>
          <p:nvPr/>
        </p:nvSpPr>
        <p:spPr>
          <a:xfrm rot="10800000" flipH="1" flipV="1">
            <a:off x="5832140" y="4318664"/>
            <a:ext cx="554359" cy="1015663"/>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GB" sz="6000" dirty="0">
                <a:solidFill>
                  <a:srgbClr val="FF0000"/>
                </a:solidFill>
              </a:rPr>
              <a:t>Q</a:t>
            </a:r>
          </a:p>
        </p:txBody>
      </p:sp>
      <p:sp>
        <p:nvSpPr>
          <p:cNvPr id="35" name="Chord 34"/>
          <p:cNvSpPr/>
          <p:nvPr/>
        </p:nvSpPr>
        <p:spPr>
          <a:xfrm rot="16200000">
            <a:off x="3849982" y="2611328"/>
            <a:ext cx="720120" cy="838943"/>
          </a:xfrm>
          <a:prstGeom prst="chord">
            <a:avLst>
              <a:gd name="adj1" fmla="val 5130876"/>
              <a:gd name="adj2" fmla="val 1620000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707918" y="188640"/>
            <a:ext cx="7843192" cy="1261884"/>
          </a:xfrm>
          <a:prstGeom prst="rect">
            <a:avLst/>
          </a:prstGeom>
        </p:spPr>
        <p:txBody>
          <a:bodyPr wrap="square">
            <a:spAutoFit/>
          </a:bodyPr>
          <a:lstStyle/>
          <a:p>
            <a:pPr algn="ctr"/>
            <a:r>
              <a:rPr lang="en-GB" sz="4400" dirty="0">
                <a:ea typeface="Times New Roman"/>
                <a:cs typeface="Times New Roman"/>
              </a:rPr>
              <a:t>P </a:t>
            </a:r>
            <a:r>
              <a:rPr lang="en-GB" sz="4400" b="1" dirty="0">
                <a:ea typeface="Times New Roman"/>
                <a:cs typeface="Times New Roman"/>
              </a:rPr>
              <a:t>with </a:t>
            </a:r>
            <a:r>
              <a:rPr lang="en-GB" sz="4400" dirty="0">
                <a:ea typeface="Times New Roman"/>
                <a:cs typeface="Times New Roman"/>
              </a:rPr>
              <a:t>Q</a:t>
            </a:r>
            <a:r>
              <a:rPr lang="en-GB" sz="3200" dirty="0">
                <a:ea typeface="Times New Roman"/>
                <a:cs typeface="Times New Roman"/>
              </a:rPr>
              <a:t>	</a:t>
            </a:r>
            <a:br>
              <a:rPr lang="en-GB" sz="3200" dirty="0">
                <a:ea typeface="Times New Roman"/>
                <a:cs typeface="Times New Roman"/>
              </a:rPr>
            </a:br>
            <a:r>
              <a:rPr lang="en-GB" sz="3200" dirty="0">
                <a:ea typeface="Times New Roman"/>
                <a:cs typeface="Times New Roman"/>
              </a:rPr>
              <a:t>(Ockham’s temporalis) </a:t>
            </a:r>
            <a:endParaRPr lang="en-GB" sz="3200" dirty="0"/>
          </a:p>
        </p:txBody>
      </p:sp>
      <p:sp>
        <p:nvSpPr>
          <p:cNvPr id="27" name="Chord 26"/>
          <p:cNvSpPr/>
          <p:nvPr/>
        </p:nvSpPr>
        <p:spPr>
          <a:xfrm rot="5400000">
            <a:off x="4484184" y="3924219"/>
            <a:ext cx="651480" cy="838944"/>
          </a:xfrm>
          <a:prstGeom prst="chord">
            <a:avLst>
              <a:gd name="adj1" fmla="val 5130876"/>
              <a:gd name="adj2" fmla="val 16200000"/>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3003863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 execution with five events</a:t>
            </a:r>
            <a:endParaRPr lang="en-US" dirty="0"/>
          </a:p>
        </p:txBody>
      </p:sp>
      <p:sp>
        <p:nvSpPr>
          <p:cNvPr id="3" name="Oval 2"/>
          <p:cNvSpPr/>
          <p:nvPr/>
        </p:nvSpPr>
        <p:spPr>
          <a:xfrm>
            <a:off x="2110735" y="1988840"/>
            <a:ext cx="4608512" cy="3096344"/>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203848" y="2780928"/>
            <a:ext cx="457200" cy="457200"/>
          </a:xfrm>
          <a:prstGeom prst="ellipse">
            <a:avLst/>
          </a:prstGeom>
          <a:solidFill>
            <a:schemeClr val="accent1">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716016" y="2323728"/>
            <a:ext cx="457200" cy="457200"/>
          </a:xfrm>
          <a:prstGeom prst="ellipse">
            <a:avLst/>
          </a:prstGeom>
          <a:solidFill>
            <a:schemeClr val="accent1">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944616" y="4293096"/>
            <a:ext cx="457200" cy="457200"/>
          </a:xfrm>
          <a:prstGeom prst="ellipse">
            <a:avLst/>
          </a:prstGeom>
          <a:solidFill>
            <a:schemeClr val="accent1">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724382" y="3835896"/>
            <a:ext cx="457200" cy="457200"/>
          </a:xfrm>
          <a:prstGeom prst="ellipse">
            <a:avLst/>
          </a:prstGeom>
          <a:solidFill>
            <a:schemeClr val="accent1">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724128" y="3537012"/>
            <a:ext cx="457200" cy="457200"/>
          </a:xfrm>
          <a:prstGeom prst="ellipse">
            <a:avLst/>
          </a:prstGeom>
          <a:solidFill>
            <a:schemeClr val="accent1">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p:cNvCxnSpPr/>
          <p:nvPr/>
        </p:nvCxnSpPr>
        <p:spPr>
          <a:xfrm>
            <a:off x="3203848" y="5949280"/>
            <a:ext cx="2977480" cy="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835696" y="5317340"/>
            <a:ext cx="1138453" cy="707886"/>
          </a:xfrm>
          <a:prstGeom prst="rect">
            <a:avLst/>
          </a:prstGeom>
          <a:noFill/>
        </p:spPr>
        <p:txBody>
          <a:bodyPr wrap="none" rtlCol="0">
            <a:spAutoFit/>
          </a:bodyPr>
          <a:lstStyle/>
          <a:p>
            <a:r>
              <a:rPr lang="en-GB" sz="4000" dirty="0"/>
              <a:t>time</a:t>
            </a:r>
            <a:endParaRPr lang="en-US" sz="4000" dirty="0"/>
          </a:p>
        </p:txBody>
      </p:sp>
      <p:cxnSp>
        <p:nvCxnSpPr>
          <p:cNvPr id="15" name="Straight Arrow Connector 14"/>
          <p:cNvCxnSpPr/>
          <p:nvPr/>
        </p:nvCxnSpPr>
        <p:spPr>
          <a:xfrm>
            <a:off x="1331640" y="2498975"/>
            <a:ext cx="0" cy="1740768"/>
          </a:xfrm>
          <a:prstGeom prst="straightConnector1">
            <a:avLst/>
          </a:prstGeom>
          <a:ln w="57150">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46196" y="4293096"/>
            <a:ext cx="1370888" cy="707886"/>
          </a:xfrm>
          <a:prstGeom prst="rect">
            <a:avLst/>
          </a:prstGeom>
          <a:noFill/>
        </p:spPr>
        <p:txBody>
          <a:bodyPr wrap="none" rtlCol="0">
            <a:spAutoFit/>
          </a:bodyPr>
          <a:lstStyle/>
          <a:p>
            <a:r>
              <a:rPr lang="en-GB" sz="4000" dirty="0"/>
              <a:t>space</a:t>
            </a:r>
            <a:endParaRPr lang="en-US" sz="4000" dirty="0"/>
          </a:p>
        </p:txBody>
      </p:sp>
    </p:spTree>
    <p:extLst>
      <p:ext uri="{BB962C8B-B14F-4D97-AF65-F5344CB8AC3E}">
        <p14:creationId xmlns:p14="http://schemas.microsoft.com/office/powerpoint/2010/main" val="28589925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 execution with five events</a:t>
            </a:r>
            <a:endParaRPr lang="en-US" dirty="0"/>
          </a:p>
        </p:txBody>
      </p:sp>
      <p:sp>
        <p:nvSpPr>
          <p:cNvPr id="3" name="Oval 2"/>
          <p:cNvSpPr/>
          <p:nvPr/>
        </p:nvSpPr>
        <p:spPr>
          <a:xfrm>
            <a:off x="2110735" y="1988840"/>
            <a:ext cx="4608512" cy="3096344"/>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203848" y="2780928"/>
            <a:ext cx="457200" cy="457200"/>
          </a:xfrm>
          <a:prstGeom prst="ellipse">
            <a:avLst/>
          </a:prstGeom>
          <a:solidFill>
            <a:srgbClr val="00B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716016" y="2323728"/>
            <a:ext cx="457200" cy="457200"/>
          </a:xfrm>
          <a:prstGeom prst="ellipse">
            <a:avLst/>
          </a:prstGeom>
          <a:solidFill>
            <a:srgbClr val="FF00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944616" y="4293096"/>
            <a:ext cx="457200" cy="457200"/>
          </a:xfrm>
          <a:prstGeom prst="ellipse">
            <a:avLst/>
          </a:prstGeom>
          <a:solidFill>
            <a:srgbClr val="FF00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724382" y="3835896"/>
            <a:ext cx="457200" cy="457200"/>
          </a:xfrm>
          <a:prstGeom prst="ellipse">
            <a:avLst/>
          </a:prstGeom>
          <a:solidFill>
            <a:srgbClr val="00B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724128" y="3537012"/>
            <a:ext cx="457200" cy="457200"/>
          </a:xfrm>
          <a:prstGeom prst="ellipse">
            <a:avLst/>
          </a:prstGeom>
          <a:solidFill>
            <a:srgbClr val="FF00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p:cNvCxnSpPr/>
          <p:nvPr/>
        </p:nvCxnSpPr>
        <p:spPr>
          <a:xfrm>
            <a:off x="3203848" y="5949280"/>
            <a:ext cx="2977480" cy="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835696" y="5317340"/>
            <a:ext cx="1138453" cy="707886"/>
          </a:xfrm>
          <a:prstGeom prst="rect">
            <a:avLst/>
          </a:prstGeom>
          <a:noFill/>
        </p:spPr>
        <p:txBody>
          <a:bodyPr wrap="none" rtlCol="0">
            <a:spAutoFit/>
          </a:bodyPr>
          <a:lstStyle/>
          <a:p>
            <a:r>
              <a:rPr lang="en-GB" sz="4000" dirty="0"/>
              <a:t>time</a:t>
            </a:r>
            <a:endParaRPr lang="en-US" sz="4000" dirty="0"/>
          </a:p>
        </p:txBody>
      </p:sp>
      <p:cxnSp>
        <p:nvCxnSpPr>
          <p:cNvPr id="15" name="Straight Arrow Connector 14"/>
          <p:cNvCxnSpPr/>
          <p:nvPr/>
        </p:nvCxnSpPr>
        <p:spPr>
          <a:xfrm>
            <a:off x="1331640" y="2498975"/>
            <a:ext cx="0" cy="1740768"/>
          </a:xfrm>
          <a:prstGeom prst="straightConnector1">
            <a:avLst/>
          </a:prstGeom>
          <a:ln w="57150">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46196" y="4293096"/>
            <a:ext cx="1370888" cy="707886"/>
          </a:xfrm>
          <a:prstGeom prst="rect">
            <a:avLst/>
          </a:prstGeom>
          <a:noFill/>
        </p:spPr>
        <p:txBody>
          <a:bodyPr wrap="none" rtlCol="0">
            <a:spAutoFit/>
          </a:bodyPr>
          <a:lstStyle/>
          <a:p>
            <a:r>
              <a:rPr lang="en-GB" sz="4000" dirty="0"/>
              <a:t>space</a:t>
            </a:r>
            <a:endParaRPr lang="en-US" sz="4000" dirty="0"/>
          </a:p>
        </p:txBody>
      </p:sp>
      <p:cxnSp>
        <p:nvCxnSpPr>
          <p:cNvPr id="11" name="Straight Connector 10"/>
          <p:cNvCxnSpPr>
            <a:stCxn id="3" idx="0"/>
            <a:endCxn id="3" idx="4"/>
          </p:cNvCxnSpPr>
          <p:nvPr/>
        </p:nvCxnSpPr>
        <p:spPr>
          <a:xfrm>
            <a:off x="4414991" y="1988840"/>
            <a:ext cx="0" cy="309634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887473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ea typeface="Calibri"/>
                <a:cs typeface="Times New Roman"/>
              </a:rPr>
              <a:t> P ; Q</a:t>
            </a:r>
            <a:br>
              <a:rPr lang="en-GB" dirty="0">
                <a:ea typeface="Calibri"/>
                <a:cs typeface="Times New Roman"/>
              </a:rPr>
            </a:br>
            <a:r>
              <a:rPr lang="en-GB" dirty="0">
                <a:ea typeface="Calibri"/>
                <a:cs typeface="Times New Roman"/>
              </a:rPr>
              <a:t>(P </a:t>
            </a:r>
            <a:r>
              <a:rPr lang="en-GB" b="1" dirty="0">
                <a:ea typeface="Calibri"/>
                <a:cs typeface="Times New Roman"/>
              </a:rPr>
              <a:t>then</a:t>
            </a:r>
            <a:r>
              <a:rPr lang="en-GB" dirty="0">
                <a:ea typeface="Calibri"/>
                <a:cs typeface="Times New Roman"/>
              </a:rPr>
              <a:t> Q ,  sequential composition)</a:t>
            </a:r>
            <a:endParaRPr lang="en-GB" dirty="0"/>
          </a:p>
        </p:txBody>
      </p:sp>
      <p:sp>
        <p:nvSpPr>
          <p:cNvPr id="3" name="Content Placeholder 2"/>
          <p:cNvSpPr>
            <a:spLocks noGrp="1"/>
          </p:cNvSpPr>
          <p:nvPr>
            <p:ph idx="4294967295"/>
          </p:nvPr>
        </p:nvSpPr>
        <p:spPr>
          <a:xfrm>
            <a:off x="0" y="1600200"/>
            <a:ext cx="8229600" cy="4525963"/>
          </a:xfrm>
        </p:spPr>
        <p:txBody>
          <a:bodyPr/>
          <a:lstStyle/>
          <a:p>
            <a:pPr marL="0" indent="0">
              <a:buNone/>
            </a:pPr>
            <a:r>
              <a:rPr lang="en-GB" dirty="0"/>
              <a:t> </a:t>
            </a:r>
          </a:p>
        </p:txBody>
      </p:sp>
      <p:sp>
        <p:nvSpPr>
          <p:cNvPr id="6" name="Oval 5"/>
          <p:cNvSpPr/>
          <p:nvPr/>
        </p:nvSpPr>
        <p:spPr>
          <a:xfrm>
            <a:off x="3347864" y="1885568"/>
            <a:ext cx="4032448" cy="4063712"/>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1362120" y="1927096"/>
            <a:ext cx="4032448" cy="4063712"/>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p:cNvSpPr/>
          <p:nvPr/>
        </p:nvSpPr>
        <p:spPr>
          <a:xfrm>
            <a:off x="2844552" y="2111504"/>
            <a:ext cx="914400" cy="457200"/>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5652120" y="2367528"/>
            <a:ext cx="914400" cy="4572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6109320" y="3135600"/>
            <a:ext cx="914400" cy="4572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7380312" y="16984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7864896" y="4369296"/>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732240" y="5589984"/>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952128" y="1690112"/>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304056" y="5581600"/>
            <a:ext cx="9144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hord 7"/>
          <p:cNvSpPr/>
          <p:nvPr/>
        </p:nvSpPr>
        <p:spPr>
          <a:xfrm rot="16200000">
            <a:off x="2437872" y="3055423"/>
            <a:ext cx="591304" cy="817240"/>
          </a:xfrm>
          <a:prstGeom prst="chord">
            <a:avLst>
              <a:gd name="adj1" fmla="val 5102165"/>
              <a:gd name="adj2" fmla="val 15872382"/>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Chord 23"/>
          <p:cNvSpPr/>
          <p:nvPr/>
        </p:nvSpPr>
        <p:spPr>
          <a:xfrm>
            <a:off x="3658384" y="3135600"/>
            <a:ext cx="914400" cy="477024"/>
          </a:xfrm>
          <a:prstGeom prst="chord">
            <a:avLst>
              <a:gd name="adj1" fmla="val 5130876"/>
              <a:gd name="adj2" fmla="val 16200000"/>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Chord 24"/>
          <p:cNvSpPr/>
          <p:nvPr/>
        </p:nvSpPr>
        <p:spPr>
          <a:xfrm>
            <a:off x="3563888" y="4120872"/>
            <a:ext cx="914400" cy="477024"/>
          </a:xfrm>
          <a:prstGeom prst="chord">
            <a:avLst>
              <a:gd name="adj1" fmla="val 5130876"/>
              <a:gd name="adj2" fmla="val 16200000"/>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Chord 25"/>
          <p:cNvSpPr/>
          <p:nvPr/>
        </p:nvSpPr>
        <p:spPr>
          <a:xfrm rot="10800000">
            <a:off x="3756679" y="3160008"/>
            <a:ext cx="914400" cy="477024"/>
          </a:xfrm>
          <a:prstGeom prst="chord">
            <a:avLst>
              <a:gd name="adj1" fmla="val 5130876"/>
              <a:gd name="adj2" fmla="val 1620000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Chord 26"/>
          <p:cNvSpPr/>
          <p:nvPr/>
        </p:nvSpPr>
        <p:spPr>
          <a:xfrm rot="10800000">
            <a:off x="3635896" y="4120872"/>
            <a:ext cx="914400" cy="477024"/>
          </a:xfrm>
          <a:prstGeom prst="chord">
            <a:avLst>
              <a:gd name="adj1" fmla="val 5130876"/>
              <a:gd name="adj2" fmla="val 1620000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Chord 27"/>
          <p:cNvSpPr/>
          <p:nvPr/>
        </p:nvSpPr>
        <p:spPr>
          <a:xfrm rot="16200000">
            <a:off x="2684944" y="4816584"/>
            <a:ext cx="914400" cy="477024"/>
          </a:xfrm>
          <a:prstGeom prst="chord">
            <a:avLst>
              <a:gd name="adj1" fmla="val 5130876"/>
              <a:gd name="adj2" fmla="val 16200000"/>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Chord 28"/>
          <p:cNvSpPr/>
          <p:nvPr/>
        </p:nvSpPr>
        <p:spPr>
          <a:xfrm rot="10800000">
            <a:off x="1568624" y="4130784"/>
            <a:ext cx="914400" cy="477024"/>
          </a:xfrm>
          <a:prstGeom prst="chord">
            <a:avLst>
              <a:gd name="adj1" fmla="val 5130876"/>
              <a:gd name="adj2" fmla="val 16200000"/>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Chord 29"/>
          <p:cNvSpPr/>
          <p:nvPr/>
        </p:nvSpPr>
        <p:spPr>
          <a:xfrm>
            <a:off x="5205380" y="5026104"/>
            <a:ext cx="914400" cy="477024"/>
          </a:xfrm>
          <a:prstGeom prst="chord">
            <a:avLst>
              <a:gd name="adj1" fmla="val 5130876"/>
              <a:gd name="adj2" fmla="val 1620000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Chord 30"/>
          <p:cNvSpPr/>
          <p:nvPr/>
        </p:nvSpPr>
        <p:spPr>
          <a:xfrm rot="5400000">
            <a:off x="5765088" y="3802926"/>
            <a:ext cx="591304" cy="817240"/>
          </a:xfrm>
          <a:prstGeom prst="chord">
            <a:avLst>
              <a:gd name="adj1" fmla="val 5102165"/>
              <a:gd name="adj2" fmla="val 15872382"/>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p:cNvSpPr txBox="1"/>
          <p:nvPr/>
        </p:nvSpPr>
        <p:spPr>
          <a:xfrm rot="10800000" flipH="1" flipV="1">
            <a:off x="2113856" y="2353537"/>
            <a:ext cx="554359" cy="1015663"/>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GB" sz="6000" dirty="0">
                <a:solidFill>
                  <a:srgbClr val="00B050"/>
                </a:solidFill>
              </a:rPr>
              <a:t>P</a:t>
            </a:r>
          </a:p>
        </p:txBody>
      </p:sp>
      <p:sp>
        <p:nvSpPr>
          <p:cNvPr id="33" name="TextBox 32"/>
          <p:cNvSpPr txBox="1"/>
          <p:nvPr/>
        </p:nvSpPr>
        <p:spPr>
          <a:xfrm rot="10800000" flipH="1" flipV="1">
            <a:off x="5832140" y="4318664"/>
            <a:ext cx="554359" cy="1015663"/>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GB" sz="6000" dirty="0">
                <a:solidFill>
                  <a:srgbClr val="FF0000"/>
                </a:solidFill>
              </a:rPr>
              <a:t>Q</a:t>
            </a:r>
          </a:p>
        </p:txBody>
      </p:sp>
    </p:spTree>
    <p:extLst>
      <p:ext uri="{BB962C8B-B14F-4D97-AF65-F5344CB8AC3E}">
        <p14:creationId xmlns:p14="http://schemas.microsoft.com/office/powerpoint/2010/main" val="2397548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ea typeface="Calibri"/>
                <a:cs typeface="Times New Roman"/>
              </a:rPr>
              <a:t>Deductive logic</a:t>
            </a:r>
            <a:endParaRPr lang="en-GB"/>
          </a:p>
        </p:txBody>
      </p:sp>
      <p:sp>
        <p:nvSpPr>
          <p:cNvPr id="3" name="Content Placeholder 2"/>
          <p:cNvSpPr>
            <a:spLocks noGrp="1"/>
          </p:cNvSpPr>
          <p:nvPr>
            <p:ph idx="1"/>
          </p:nvPr>
        </p:nvSpPr>
        <p:spPr/>
        <p:txBody>
          <a:bodyPr>
            <a:normAutofit/>
          </a:bodyPr>
          <a:lstStyle/>
          <a:p>
            <a:pPr>
              <a:lnSpc>
                <a:spcPct val="115000"/>
              </a:lnSpc>
              <a:spcAft>
                <a:spcPts val="1000"/>
              </a:spcAft>
            </a:pPr>
            <a:r>
              <a:rPr lang="en-GB" dirty="0">
                <a:ea typeface="Calibri"/>
                <a:cs typeface="Times New Roman"/>
              </a:rPr>
              <a:t>Aristotle (384-322 </a:t>
            </a:r>
            <a:r>
              <a:rPr lang="en-GB" dirty="0" err="1">
                <a:ea typeface="Calibri"/>
                <a:cs typeface="Times New Roman"/>
              </a:rPr>
              <a:t>bc</a:t>
            </a:r>
            <a:r>
              <a:rPr lang="en-GB" dirty="0">
                <a:ea typeface="Calibri"/>
                <a:cs typeface="Times New Roman"/>
              </a:rPr>
              <a:t>, Athens)</a:t>
            </a:r>
          </a:p>
          <a:p>
            <a:pPr>
              <a:lnSpc>
                <a:spcPct val="115000"/>
              </a:lnSpc>
              <a:spcAft>
                <a:spcPts val="1000"/>
              </a:spcAft>
            </a:pPr>
            <a:r>
              <a:rPr lang="en-GB" dirty="0">
                <a:ea typeface="Calibri"/>
                <a:cs typeface="Times New Roman"/>
              </a:rPr>
              <a:t>Father of classificatory Biology, </a:t>
            </a:r>
          </a:p>
          <a:p>
            <a:pPr marL="0" indent="0">
              <a:lnSpc>
                <a:spcPct val="115000"/>
              </a:lnSpc>
              <a:spcAft>
                <a:spcPts val="1000"/>
              </a:spcAft>
              <a:buNone/>
            </a:pPr>
            <a:r>
              <a:rPr lang="en-GB" dirty="0">
                <a:ea typeface="Calibri"/>
                <a:cs typeface="Times New Roman"/>
              </a:rPr>
              <a:t>	and deductive Logic, </a:t>
            </a:r>
          </a:p>
          <a:p>
            <a:pPr>
              <a:lnSpc>
                <a:spcPct val="115000"/>
              </a:lnSpc>
              <a:spcAft>
                <a:spcPts val="1000"/>
              </a:spcAft>
            </a:pPr>
            <a:r>
              <a:rPr lang="en-GB" dirty="0">
                <a:ea typeface="Calibri"/>
                <a:cs typeface="Times New Roman"/>
              </a:rPr>
              <a:t>and grandfather of Computer Science.  </a:t>
            </a:r>
          </a:p>
          <a:p>
            <a:pPr>
              <a:lnSpc>
                <a:spcPct val="115000"/>
              </a:lnSpc>
              <a:spcAft>
                <a:spcPts val="1000"/>
              </a:spcAft>
            </a:pPr>
            <a:r>
              <a:rPr lang="en-GB" dirty="0">
                <a:ea typeface="Calibri"/>
                <a:cs typeface="Times New Roman"/>
              </a:rPr>
              <a:t>Applications :  biology</a:t>
            </a:r>
          </a:p>
        </p:txBody>
      </p:sp>
    </p:spTree>
    <p:extLst>
      <p:ext uri="{BB962C8B-B14F-4D97-AF65-F5344CB8AC3E}">
        <p14:creationId xmlns:p14="http://schemas.microsoft.com/office/powerpoint/2010/main" val="8187843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Every program tells a story</a:t>
            </a:r>
            <a:endParaRPr lang="en-US" dirty="0"/>
          </a:p>
        </p:txBody>
      </p:sp>
      <p:sp>
        <p:nvSpPr>
          <p:cNvPr id="3" name="Content Placeholder 2"/>
          <p:cNvSpPr>
            <a:spLocks noGrp="1"/>
          </p:cNvSpPr>
          <p:nvPr>
            <p:ph idx="1"/>
          </p:nvPr>
        </p:nvSpPr>
        <p:spPr/>
        <p:txBody>
          <a:bodyPr>
            <a:normAutofit/>
          </a:bodyPr>
          <a:lstStyle/>
          <a:p>
            <a:r>
              <a:rPr lang="en-GB" dirty="0"/>
              <a:t>about the internal events </a:t>
            </a:r>
          </a:p>
          <a:p>
            <a:pPr lvl="1"/>
            <a:r>
              <a:rPr lang="en-GB" dirty="0"/>
              <a:t>occurring inside the computer </a:t>
            </a:r>
          </a:p>
          <a:p>
            <a:pPr lvl="1"/>
            <a:r>
              <a:rPr lang="en-GB" dirty="0"/>
              <a:t>while it is executing the program.</a:t>
            </a:r>
          </a:p>
          <a:p>
            <a:r>
              <a:rPr lang="en-GB" dirty="0"/>
              <a:t>Simulation programs describe external events</a:t>
            </a:r>
          </a:p>
          <a:p>
            <a:pPr lvl="1"/>
            <a:r>
              <a:rPr lang="en-GB" dirty="0"/>
              <a:t>occurring in the real world outside the computer,</a:t>
            </a:r>
          </a:p>
          <a:p>
            <a:pPr lvl="1"/>
            <a:r>
              <a:rPr lang="en-GB" dirty="0"/>
              <a:t>e.g., inside the living cell.</a:t>
            </a:r>
          </a:p>
          <a:p>
            <a:endParaRPr lang="en-GB" dirty="0"/>
          </a:p>
          <a:p>
            <a:endParaRPr lang="en-US" dirty="0"/>
          </a:p>
        </p:txBody>
      </p:sp>
    </p:spTree>
    <p:extLst>
      <p:ext uri="{BB962C8B-B14F-4D97-AF65-F5344CB8AC3E}">
        <p14:creationId xmlns:p14="http://schemas.microsoft.com/office/powerpoint/2010/main" val="283873485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Proof by calculation.</a:t>
            </a:r>
          </a:p>
        </p:txBody>
      </p:sp>
      <p:sp>
        <p:nvSpPr>
          <p:cNvPr id="3" name="Content Placeholder 2"/>
          <p:cNvSpPr>
            <a:spLocks noGrp="1"/>
          </p:cNvSpPr>
          <p:nvPr>
            <p:ph idx="1"/>
          </p:nvPr>
        </p:nvSpPr>
        <p:spPr/>
        <p:txBody>
          <a:bodyPr/>
          <a:lstStyle/>
          <a:p>
            <a:pPr>
              <a:spcAft>
                <a:spcPts val="0"/>
              </a:spcAft>
            </a:pPr>
            <a:r>
              <a:rPr lang="en-GB" dirty="0">
                <a:ea typeface="Calibri"/>
                <a:cs typeface="Times New Roman"/>
              </a:rPr>
              <a:t>Gottfried Leibnitz (1646-1716)</a:t>
            </a:r>
          </a:p>
          <a:p>
            <a:pPr marL="0" indent="0">
              <a:spcAft>
                <a:spcPts val="0"/>
              </a:spcAft>
              <a:buNone/>
            </a:pPr>
            <a:r>
              <a:rPr lang="en-GB" dirty="0">
                <a:ea typeface="Calibri"/>
                <a:cs typeface="Times New Roman"/>
              </a:rPr>
              <a:t> </a:t>
            </a:r>
          </a:p>
          <a:p>
            <a:pPr>
              <a:spcAft>
                <a:spcPts val="0"/>
              </a:spcAft>
            </a:pPr>
            <a:r>
              <a:rPr lang="en-GB" dirty="0">
                <a:ea typeface="Calibri"/>
                <a:cs typeface="Times New Roman"/>
              </a:rPr>
              <a:t>Applications (then) to  differential and integral calculus</a:t>
            </a:r>
          </a:p>
          <a:p>
            <a:r>
              <a:rPr lang="en-GB" dirty="0">
                <a:ea typeface="Calibri"/>
                <a:cs typeface="Times New Roman"/>
              </a:rPr>
              <a:t>Applications (now) : mechanised proof of mathematical theorems and properties of computer programs  </a:t>
            </a:r>
          </a:p>
          <a:p>
            <a:endParaRPr lang="en-GB" dirty="0">
              <a:ea typeface="Calibri"/>
              <a:cs typeface="Times New Roman"/>
            </a:endParaRPr>
          </a:p>
          <a:p>
            <a:pPr>
              <a:spcAft>
                <a:spcPts val="0"/>
              </a:spcAft>
            </a:pPr>
            <a:endParaRPr lang="en-GB" dirty="0">
              <a:ea typeface="Calibri"/>
              <a:cs typeface="Times New Roman"/>
            </a:endParaRPr>
          </a:p>
          <a:p>
            <a:endParaRPr lang="en-GB" dirty="0"/>
          </a:p>
        </p:txBody>
      </p:sp>
    </p:spTree>
    <p:extLst>
      <p:ext uri="{BB962C8B-B14F-4D97-AF65-F5344CB8AC3E}">
        <p14:creationId xmlns:p14="http://schemas.microsoft.com/office/powerpoint/2010/main" val="80864159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calculus</a:t>
            </a:r>
          </a:p>
        </p:txBody>
      </p:sp>
      <mc:AlternateContent xmlns:mc="http://schemas.openxmlformats.org/markup-compatibility/2006" xmlns:a14="http://schemas.microsoft.com/office/drawing/2010/main">
        <mc:Choice Requires="a14">
          <p:sp>
            <p:nvSpPr>
              <p:cNvPr id="5" name="Content Placeholder 4"/>
              <p:cNvSpPr>
                <a:spLocks noGrp="1"/>
              </p:cNvSpPr>
              <p:nvPr>
                <p:ph idx="1"/>
              </p:nvPr>
            </p:nvSpPr>
            <p:spPr>
              <a:xfrm>
                <a:off x="395536" y="1340768"/>
                <a:ext cx="8229600" cy="4320481"/>
              </a:xfrm>
            </p:spPr>
            <p:txBody>
              <a:bodyPr>
                <a:normAutofit fontScale="85000" lnSpcReduction="10000"/>
              </a:bodyPr>
              <a:lstStyle/>
              <a:p>
                <a:pPr marL="0" indent="0" algn="ctr">
                  <a:spcAft>
                    <a:spcPts val="0"/>
                  </a:spcAft>
                  <a:buNone/>
                </a:pPr>
                <a14:m>
                  <m:oMathPara xmlns:m="http://schemas.openxmlformats.org/officeDocument/2006/math">
                    <m:oMathParaPr>
                      <m:jc m:val="centerGroup"/>
                    </m:oMathParaPr>
                    <m:oMath xmlns:m="http://schemas.openxmlformats.org/officeDocument/2006/math">
                      <m:nary>
                        <m:naryPr>
                          <m:limLoc m:val="undOvr"/>
                          <m:subHide m:val="on"/>
                          <m:supHide m:val="on"/>
                          <m:ctrlPr>
                            <a:rPr lang="en-GB" i="1" smtClean="0">
                              <a:latin typeface="Cambria Math" panose="02040503050406030204" pitchFamily="18" charset="0"/>
                              <a:ea typeface="Calibri"/>
                              <a:cs typeface="Times New Roman"/>
                            </a:rPr>
                          </m:ctrlPr>
                        </m:naryPr>
                        <m:sub/>
                        <m:sup/>
                        <m:e>
                          <m:d>
                            <m:dPr>
                              <m:ctrlPr>
                                <a:rPr lang="en-GB" i="1">
                                  <a:effectLst/>
                                  <a:latin typeface="Cambria Math" panose="02040503050406030204" pitchFamily="18" charset="0"/>
                                  <a:ea typeface="Calibri"/>
                                  <a:cs typeface="Times New Roman"/>
                                </a:rPr>
                              </m:ctrlPr>
                            </m:dPr>
                            <m:e>
                              <m:r>
                                <a:rPr lang="en-GB" i="1">
                                  <a:effectLst/>
                                  <a:latin typeface="Cambria Math"/>
                                  <a:ea typeface="Calibri"/>
                                  <a:cs typeface="Times New Roman"/>
                                </a:rPr>
                                <m:t>6</m:t>
                              </m:r>
                              <m:r>
                                <a:rPr lang="en-GB" i="1">
                                  <a:effectLst/>
                                  <a:latin typeface="Cambria Math"/>
                                  <a:ea typeface="Calibri"/>
                                  <a:cs typeface="Times New Roman"/>
                                </a:rPr>
                                <m:t>𝑥</m:t>
                              </m:r>
                              <m:r>
                                <a:rPr lang="en-GB" i="1" baseline="30000">
                                  <a:effectLst/>
                                  <a:latin typeface="Cambria Math"/>
                                  <a:ea typeface="Calibri"/>
                                  <a:cs typeface="Times New Roman"/>
                                </a:rPr>
                                <m:t>2</m:t>
                              </m:r>
                              <m:r>
                                <a:rPr lang="en-GB" i="1">
                                  <a:effectLst/>
                                  <a:latin typeface="Cambria Math"/>
                                  <a:ea typeface="Calibri"/>
                                  <a:cs typeface="Times New Roman"/>
                                </a:rPr>
                                <m:t> +4</m:t>
                              </m:r>
                              <m:r>
                                <a:rPr lang="en-GB" i="1">
                                  <a:effectLst/>
                                  <a:latin typeface="Cambria Math"/>
                                  <a:ea typeface="Calibri"/>
                                  <a:cs typeface="Times New Roman"/>
                                </a:rPr>
                                <m:t>𝑥𝑦</m:t>
                              </m:r>
                              <m:r>
                                <a:rPr lang="en-GB" i="1">
                                  <a:effectLst/>
                                  <a:latin typeface="Cambria Math"/>
                                  <a:ea typeface="Calibri"/>
                                  <a:cs typeface="Times New Roman"/>
                                </a:rPr>
                                <m:t>−2</m:t>
                              </m:r>
                              <m:r>
                                <a:rPr lang="en-GB" i="1">
                                  <a:effectLst/>
                                  <a:latin typeface="Cambria Math"/>
                                  <a:ea typeface="Calibri"/>
                                  <a:cs typeface="Times New Roman"/>
                                </a:rPr>
                                <m:t>𝑦</m:t>
                              </m:r>
                              <m:r>
                                <a:rPr lang="en-GB" i="1" baseline="30000">
                                  <a:effectLst/>
                                  <a:latin typeface="Cambria Math"/>
                                  <a:ea typeface="Calibri"/>
                                  <a:cs typeface="Times New Roman"/>
                                </a:rPr>
                                <m:t>2</m:t>
                              </m:r>
                            </m:e>
                          </m:d>
                        </m:e>
                      </m:nary>
                      <m:r>
                        <a:rPr lang="en-GB" i="1">
                          <a:effectLst/>
                          <a:latin typeface="Cambria Math"/>
                          <a:ea typeface="Calibri"/>
                          <a:cs typeface="Times New Roman"/>
                        </a:rPr>
                        <m:t>𝑑𝑥</m:t>
                      </m:r>
                      <m:r>
                        <a:rPr lang="en-GB" i="1">
                          <a:effectLst/>
                          <a:latin typeface="Cambria Math"/>
                          <a:ea typeface="Calibri"/>
                          <a:cs typeface="Times New Roman"/>
                        </a:rPr>
                        <m:t>  </m:t>
                      </m:r>
                    </m:oMath>
                  </m:oMathPara>
                </a14:m>
                <a:endParaRPr lang="en-GB" i="1" dirty="0">
                  <a:effectLst/>
                  <a:latin typeface="Cambria Math"/>
                  <a:ea typeface="Calibri"/>
                  <a:cs typeface="Times New Roman"/>
                </a:endParaRPr>
              </a:p>
              <a:p>
                <a:pPr marL="0" indent="0" algn="ctr">
                  <a:spcAft>
                    <a:spcPts val="0"/>
                  </a:spcAft>
                  <a:buNone/>
                </a:pPr>
                <a14:m>
                  <m:oMathPara xmlns:m="http://schemas.openxmlformats.org/officeDocument/2006/math">
                    <m:oMathParaPr>
                      <m:jc m:val="centerGroup"/>
                    </m:oMathParaPr>
                    <m:oMath xmlns:m="http://schemas.openxmlformats.org/officeDocument/2006/math">
                      <m:r>
                        <a:rPr lang="en-GB" i="1">
                          <a:effectLst/>
                          <a:latin typeface="Cambria Math"/>
                          <a:ea typeface="Calibri"/>
                          <a:cs typeface="Times New Roman"/>
                        </a:rPr>
                        <m:t>=   3</m:t>
                      </m:r>
                      <m:r>
                        <a:rPr lang="en-GB" i="1">
                          <a:effectLst/>
                          <a:latin typeface="Cambria Math"/>
                          <a:ea typeface="Calibri"/>
                          <a:cs typeface="Times New Roman"/>
                        </a:rPr>
                        <m:t>𝑥</m:t>
                      </m:r>
                      <m:r>
                        <a:rPr lang="en-GB" i="1" baseline="30000">
                          <a:effectLst/>
                          <a:latin typeface="Cambria Math"/>
                          <a:ea typeface="Calibri"/>
                          <a:cs typeface="Times New Roman"/>
                        </a:rPr>
                        <m:t>3</m:t>
                      </m:r>
                      <m:r>
                        <a:rPr lang="en-GB" i="1">
                          <a:effectLst/>
                          <a:latin typeface="Cambria Math"/>
                          <a:ea typeface="Calibri"/>
                          <a:cs typeface="Times New Roman"/>
                        </a:rPr>
                        <m:t>+2</m:t>
                      </m:r>
                      <m:r>
                        <a:rPr lang="en-GB" i="1">
                          <a:effectLst/>
                          <a:latin typeface="Cambria Math"/>
                          <a:ea typeface="Calibri"/>
                          <a:cs typeface="Times New Roman"/>
                        </a:rPr>
                        <m:t>𝑥</m:t>
                      </m:r>
                      <m:r>
                        <a:rPr lang="en-GB" i="1" baseline="30000">
                          <a:effectLst/>
                          <a:latin typeface="Cambria Math"/>
                          <a:ea typeface="Calibri"/>
                          <a:cs typeface="Times New Roman"/>
                        </a:rPr>
                        <m:t>2</m:t>
                      </m:r>
                      <m:r>
                        <a:rPr lang="en-GB" i="1">
                          <a:effectLst/>
                          <a:latin typeface="Cambria Math"/>
                          <a:ea typeface="Calibri"/>
                          <a:cs typeface="Times New Roman"/>
                        </a:rPr>
                        <m:t>𝑦</m:t>
                      </m:r>
                      <m:r>
                        <a:rPr lang="en-GB" i="1">
                          <a:effectLst/>
                          <a:latin typeface="Cambria Math"/>
                          <a:ea typeface="Calibri"/>
                          <a:cs typeface="Times New Roman"/>
                        </a:rPr>
                        <m:t> −2</m:t>
                      </m:r>
                      <m:r>
                        <a:rPr lang="en-GB" i="1">
                          <a:effectLst/>
                          <a:latin typeface="Cambria Math"/>
                          <a:ea typeface="Calibri"/>
                          <a:cs typeface="Times New Roman"/>
                        </a:rPr>
                        <m:t>𝑦</m:t>
                      </m:r>
                      <m:r>
                        <a:rPr lang="en-GB" i="1" baseline="30000">
                          <a:effectLst/>
                          <a:latin typeface="Cambria Math"/>
                          <a:ea typeface="Calibri"/>
                          <a:cs typeface="Times New Roman"/>
                        </a:rPr>
                        <m:t>2</m:t>
                      </m:r>
                      <m:r>
                        <a:rPr lang="en-GB" i="1">
                          <a:effectLst/>
                          <a:latin typeface="Cambria Math"/>
                          <a:ea typeface="Calibri"/>
                          <a:cs typeface="Times New Roman"/>
                        </a:rPr>
                        <m:t>𝑥</m:t>
                      </m:r>
                      <m:r>
                        <a:rPr lang="en-GB" i="1">
                          <a:effectLst/>
                          <a:latin typeface="Cambria Math"/>
                          <a:ea typeface="Calibri"/>
                          <a:cs typeface="Times New Roman"/>
                        </a:rPr>
                        <m:t> +  </m:t>
                      </m:r>
                      <m:r>
                        <a:rPr lang="en-GB" i="1">
                          <a:effectLst/>
                          <a:latin typeface="Cambria Math"/>
                          <a:ea typeface="Calibri"/>
                          <a:cs typeface="Times New Roman"/>
                        </a:rPr>
                        <m:t>𝐾</m:t>
                      </m:r>
                    </m:oMath>
                  </m:oMathPara>
                </a14:m>
                <a:endParaRPr lang="en-GB" dirty="0">
                  <a:ea typeface="Calibri"/>
                  <a:cs typeface="Times New Roman"/>
                </a:endParaRPr>
              </a:p>
              <a:p>
                <a:pPr marL="0" indent="0" algn="ctr">
                  <a:spcAft>
                    <a:spcPts val="0"/>
                  </a:spcAft>
                  <a:buNone/>
                </a:pPr>
                <a:endParaRPr lang="en-GB" i="1" dirty="0">
                  <a:effectLst/>
                  <a:latin typeface="Cambria Math"/>
                  <a:ea typeface="Times New Roman"/>
                  <a:cs typeface="Times New Roman"/>
                </a:endParaRPr>
              </a:p>
              <a:p>
                <a:pPr marL="0" indent="0" algn="ctr">
                  <a:spcAft>
                    <a:spcPts val="0"/>
                  </a:spcAft>
                  <a:buNone/>
                </a:pPr>
                <a:endParaRPr lang="en-GB" i="1" dirty="0">
                  <a:effectLst/>
                  <a:latin typeface="Cambria Math"/>
                  <a:ea typeface="Times New Roman"/>
                  <a:cs typeface="Times New Roman"/>
                </a:endParaRPr>
              </a:p>
              <a:p>
                <a:pPr marL="0" indent="0" algn="ctr">
                  <a:spcAft>
                    <a:spcPts val="0"/>
                  </a:spcAft>
                  <a:buNone/>
                </a:pPr>
                <a14:m>
                  <m:oMathPara xmlns:m="http://schemas.openxmlformats.org/officeDocument/2006/math">
                    <m:oMathParaPr>
                      <m:jc m:val="centerGroup"/>
                    </m:oMathParaPr>
                    <m:oMath xmlns:m="http://schemas.openxmlformats.org/officeDocument/2006/math">
                      <m:f>
                        <m:fPr>
                          <m:ctrlPr>
                            <a:rPr lang="en-GB" i="1">
                              <a:effectLst/>
                              <a:latin typeface="Cambria Math" panose="02040503050406030204" pitchFamily="18" charset="0"/>
                              <a:ea typeface="Times New Roman"/>
                              <a:cs typeface="Times New Roman"/>
                            </a:rPr>
                          </m:ctrlPr>
                        </m:fPr>
                        <m:num>
                          <m:r>
                            <a:rPr lang="en-GB" i="1">
                              <a:effectLst/>
                              <a:latin typeface="Cambria Math"/>
                              <a:ea typeface="Calibri"/>
                              <a:cs typeface="Times New Roman"/>
                            </a:rPr>
                            <m:t>𝜕</m:t>
                          </m:r>
                          <m:r>
                            <a:rPr lang="en-GB" b="0" i="1" smtClean="0">
                              <a:effectLst/>
                              <a:latin typeface="Cambria Math"/>
                              <a:ea typeface="Calibri"/>
                              <a:cs typeface="Times New Roman"/>
                            </a:rPr>
                            <m:t>(</m:t>
                          </m:r>
                          <m:r>
                            <a:rPr lang="en-GB" i="1">
                              <a:latin typeface="Cambria Math"/>
                              <a:ea typeface="Calibri"/>
                              <a:cs typeface="Times New Roman"/>
                            </a:rPr>
                            <m:t>3</m:t>
                          </m:r>
                          <m:r>
                            <a:rPr lang="en-GB" i="1">
                              <a:latin typeface="Cambria Math"/>
                              <a:ea typeface="Calibri"/>
                              <a:cs typeface="Times New Roman"/>
                            </a:rPr>
                            <m:t>𝑥</m:t>
                          </m:r>
                          <m:r>
                            <a:rPr lang="en-GB" i="1" baseline="30000">
                              <a:latin typeface="Cambria Math"/>
                              <a:ea typeface="Calibri"/>
                              <a:cs typeface="Times New Roman"/>
                            </a:rPr>
                            <m:t>3</m:t>
                          </m:r>
                          <m:r>
                            <a:rPr lang="en-GB" i="1">
                              <a:latin typeface="Cambria Math"/>
                              <a:ea typeface="Calibri"/>
                              <a:cs typeface="Times New Roman"/>
                            </a:rPr>
                            <m:t>+2</m:t>
                          </m:r>
                          <m:r>
                            <a:rPr lang="en-GB" i="1">
                              <a:latin typeface="Cambria Math"/>
                              <a:ea typeface="Calibri"/>
                              <a:cs typeface="Times New Roman"/>
                            </a:rPr>
                            <m:t>𝑥</m:t>
                          </m:r>
                          <m:r>
                            <a:rPr lang="en-GB" i="1" baseline="30000">
                              <a:latin typeface="Cambria Math"/>
                              <a:ea typeface="Calibri"/>
                              <a:cs typeface="Times New Roman"/>
                            </a:rPr>
                            <m:t>2</m:t>
                          </m:r>
                          <m:r>
                            <a:rPr lang="en-GB" i="1">
                              <a:latin typeface="Cambria Math"/>
                              <a:ea typeface="Calibri"/>
                              <a:cs typeface="Times New Roman"/>
                            </a:rPr>
                            <m:t>𝑦</m:t>
                          </m:r>
                          <m:r>
                            <a:rPr lang="en-GB" i="1">
                              <a:latin typeface="Cambria Math"/>
                              <a:ea typeface="Calibri"/>
                              <a:cs typeface="Times New Roman"/>
                            </a:rPr>
                            <m:t> −2</m:t>
                          </m:r>
                          <m:r>
                            <a:rPr lang="en-GB" i="1">
                              <a:latin typeface="Cambria Math"/>
                              <a:ea typeface="Calibri"/>
                              <a:cs typeface="Times New Roman"/>
                            </a:rPr>
                            <m:t>𝑦</m:t>
                          </m:r>
                          <m:r>
                            <a:rPr lang="en-GB" i="1" baseline="30000">
                              <a:latin typeface="Cambria Math"/>
                              <a:ea typeface="Calibri"/>
                              <a:cs typeface="Times New Roman"/>
                            </a:rPr>
                            <m:t>2</m:t>
                          </m:r>
                          <m:r>
                            <a:rPr lang="en-GB" i="1">
                              <a:latin typeface="Cambria Math"/>
                              <a:ea typeface="Calibri"/>
                              <a:cs typeface="Times New Roman"/>
                            </a:rPr>
                            <m:t>𝑥</m:t>
                          </m:r>
                          <m:r>
                            <a:rPr lang="en-GB" i="1">
                              <a:latin typeface="Cambria Math"/>
                              <a:ea typeface="Calibri"/>
                              <a:cs typeface="Times New Roman"/>
                            </a:rPr>
                            <m:t> +  </m:t>
                          </m:r>
                          <m:r>
                            <a:rPr lang="en-GB" i="1">
                              <a:latin typeface="Cambria Math"/>
                              <a:ea typeface="Calibri"/>
                              <a:cs typeface="Times New Roman"/>
                            </a:rPr>
                            <m:t>𝐾</m:t>
                          </m:r>
                          <m:r>
                            <m:rPr>
                              <m:nor/>
                            </m:rPr>
                            <a:rPr lang="en-GB" b="0" i="0" smtClean="0">
                              <a:latin typeface="Cambria Math"/>
                              <a:ea typeface="Calibri"/>
                              <a:cs typeface="Times New Roman"/>
                            </a:rPr>
                            <m:t>)</m:t>
                          </m:r>
                          <m:r>
                            <m:rPr>
                              <m:nor/>
                            </m:rPr>
                            <a:rPr lang="en-GB" dirty="0">
                              <a:ea typeface="Calibri"/>
                              <a:cs typeface="Times New Roman"/>
                            </a:rPr>
                            <m:t> </m:t>
                          </m:r>
                        </m:num>
                        <m:den>
                          <m:r>
                            <a:rPr lang="en-GB" i="1" smtClean="0">
                              <a:effectLst/>
                              <a:latin typeface="Cambria Math"/>
                              <a:ea typeface="Calibri"/>
                              <a:cs typeface="Times New Roman"/>
                            </a:rPr>
                            <m:t>𝜕</m:t>
                          </m:r>
                          <m:r>
                            <a:rPr lang="en-GB" i="1">
                              <a:effectLst/>
                              <a:latin typeface="Cambria Math"/>
                              <a:ea typeface="Calibri"/>
                              <a:cs typeface="Times New Roman"/>
                            </a:rPr>
                            <m:t>𝑥</m:t>
                          </m:r>
                        </m:den>
                      </m:f>
                      <m:r>
                        <a:rPr lang="en-GB" i="1">
                          <a:effectLst/>
                          <a:latin typeface="Cambria Math"/>
                          <a:ea typeface="Times New Roman"/>
                          <a:cs typeface="Times New Roman"/>
                        </a:rPr>
                        <m:t>            </m:t>
                      </m:r>
                    </m:oMath>
                  </m:oMathPara>
                </a14:m>
                <a:endParaRPr lang="en-GB" i="1" dirty="0">
                  <a:effectLst/>
                  <a:latin typeface="Cambria Math"/>
                  <a:ea typeface="Times New Roman"/>
                  <a:cs typeface="Times New Roman"/>
                </a:endParaRPr>
              </a:p>
              <a:p>
                <a:pPr marL="0" indent="0" algn="ctr">
                  <a:spcAft>
                    <a:spcPts val="0"/>
                  </a:spcAft>
                  <a:buNone/>
                </a:pPr>
                <a:endParaRPr lang="en-GB" i="1" dirty="0">
                  <a:effectLst/>
                  <a:latin typeface="Cambria Math"/>
                  <a:ea typeface="Times New Roman"/>
                  <a:cs typeface="Times New Roman"/>
                </a:endParaRPr>
              </a:p>
              <a:p>
                <a:pPr marL="0" indent="0" algn="ctr">
                  <a:spcAft>
                    <a:spcPts val="0"/>
                  </a:spcAft>
                  <a:buNone/>
                </a:pPr>
                <a14:m>
                  <m:oMathPara xmlns:m="http://schemas.openxmlformats.org/officeDocument/2006/math">
                    <m:oMathParaPr>
                      <m:jc m:val="centerGroup"/>
                    </m:oMathParaPr>
                    <m:oMath xmlns:m="http://schemas.openxmlformats.org/officeDocument/2006/math">
                      <m:r>
                        <a:rPr lang="en-GB" i="1">
                          <a:effectLst/>
                          <a:latin typeface="Cambria Math"/>
                          <a:ea typeface="Times New Roman"/>
                          <a:cs typeface="Times New Roman"/>
                        </a:rPr>
                        <m:t>=  </m:t>
                      </m:r>
                      <m:d>
                        <m:dPr>
                          <m:ctrlPr>
                            <a:rPr lang="en-GB" i="1">
                              <a:effectLst/>
                              <a:latin typeface="Cambria Math" panose="02040503050406030204" pitchFamily="18" charset="0"/>
                              <a:ea typeface="Calibri"/>
                              <a:cs typeface="Times New Roman"/>
                            </a:rPr>
                          </m:ctrlPr>
                        </m:dPr>
                        <m:e>
                          <m:r>
                            <a:rPr lang="en-GB" i="1">
                              <a:effectLst/>
                              <a:latin typeface="Cambria Math"/>
                              <a:ea typeface="Calibri"/>
                              <a:cs typeface="Times New Roman"/>
                            </a:rPr>
                            <m:t>6</m:t>
                          </m:r>
                          <m:r>
                            <a:rPr lang="en-GB" i="1">
                              <a:effectLst/>
                              <a:latin typeface="Cambria Math"/>
                              <a:ea typeface="Calibri"/>
                              <a:cs typeface="Times New Roman"/>
                            </a:rPr>
                            <m:t>𝑥</m:t>
                          </m:r>
                          <m:r>
                            <a:rPr lang="en-GB" i="1" baseline="30000">
                              <a:effectLst/>
                              <a:latin typeface="Cambria Math"/>
                              <a:ea typeface="Calibri"/>
                              <a:cs typeface="Times New Roman"/>
                            </a:rPr>
                            <m:t>2</m:t>
                          </m:r>
                          <m:r>
                            <a:rPr lang="en-GB" i="1">
                              <a:effectLst/>
                              <a:latin typeface="Cambria Math"/>
                              <a:ea typeface="Calibri"/>
                              <a:cs typeface="Times New Roman"/>
                            </a:rPr>
                            <m:t> +4</m:t>
                          </m:r>
                          <m:r>
                            <a:rPr lang="en-GB" i="1">
                              <a:effectLst/>
                              <a:latin typeface="Cambria Math"/>
                              <a:ea typeface="Calibri"/>
                              <a:cs typeface="Times New Roman"/>
                            </a:rPr>
                            <m:t>𝑥𝑦</m:t>
                          </m:r>
                          <m:r>
                            <a:rPr lang="en-GB" i="1">
                              <a:effectLst/>
                              <a:latin typeface="Cambria Math"/>
                              <a:ea typeface="Calibri"/>
                              <a:cs typeface="Times New Roman"/>
                            </a:rPr>
                            <m:t>−2</m:t>
                          </m:r>
                          <m:r>
                            <a:rPr lang="en-GB" i="1">
                              <a:effectLst/>
                              <a:latin typeface="Cambria Math"/>
                              <a:ea typeface="Calibri"/>
                              <a:cs typeface="Times New Roman"/>
                            </a:rPr>
                            <m:t>𝑦</m:t>
                          </m:r>
                          <m:r>
                            <a:rPr lang="en-GB" i="1" baseline="30000">
                              <a:effectLst/>
                              <a:latin typeface="Cambria Math"/>
                              <a:ea typeface="Calibri"/>
                              <a:cs typeface="Times New Roman"/>
                            </a:rPr>
                            <m:t>2</m:t>
                          </m:r>
                        </m:e>
                      </m:d>
                    </m:oMath>
                  </m:oMathPara>
                </a14:m>
                <a:endParaRPr lang="en-GB" dirty="0">
                  <a:ea typeface="Calibri"/>
                  <a:cs typeface="Times New Roman"/>
                </a:endParaRPr>
              </a:p>
              <a:p>
                <a:endParaRPr lang="en-GB" dirty="0"/>
              </a:p>
            </p:txBody>
          </p:sp>
        </mc:Choice>
        <mc:Fallback xmlns="">
          <p:sp>
            <p:nvSpPr>
              <p:cNvPr id="5" name="Content Placeholder 4"/>
              <p:cNvSpPr>
                <a:spLocks noGrp="1" noRot="1" noChangeAspect="1" noMove="1" noResize="1" noEditPoints="1" noAdjustHandles="1" noChangeArrowheads="1" noChangeShapeType="1" noTextEdit="1"/>
              </p:cNvSpPr>
              <p:nvPr>
                <p:ph idx="1"/>
              </p:nvPr>
            </p:nvSpPr>
            <p:spPr>
              <a:xfrm>
                <a:off x="395536" y="1340768"/>
                <a:ext cx="8229600" cy="4320481"/>
              </a:xfrm>
              <a:blipFill rotWithShape="1">
                <a:blip r:embed="rId3"/>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419783867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calculus</a:t>
            </a:r>
          </a:p>
        </p:txBody>
      </p:sp>
      <mc:AlternateContent xmlns:mc="http://schemas.openxmlformats.org/markup-compatibility/2006" xmlns:a14="http://schemas.microsoft.com/office/drawing/2010/main">
        <mc:Choice Requires="a14">
          <p:sp>
            <p:nvSpPr>
              <p:cNvPr id="5" name="Content Placeholder 4"/>
              <p:cNvSpPr>
                <a:spLocks noGrp="1"/>
              </p:cNvSpPr>
              <p:nvPr>
                <p:ph idx="1"/>
              </p:nvPr>
            </p:nvSpPr>
            <p:spPr>
              <a:xfrm>
                <a:off x="395536" y="1340768"/>
                <a:ext cx="8229600" cy="4680520"/>
              </a:xfrm>
            </p:spPr>
            <p:txBody>
              <a:bodyPr>
                <a:normAutofit fontScale="62500" lnSpcReduction="20000"/>
              </a:bodyPr>
              <a:lstStyle/>
              <a:p>
                <a:pPr marL="0" indent="0">
                  <a:spcAft>
                    <a:spcPts val="0"/>
                  </a:spcAft>
                  <a:buNone/>
                </a:pPr>
                <a:r>
                  <a:rPr lang="en-GB" i="1" dirty="0">
                    <a:effectLst/>
                    <a:latin typeface="Cambria Math"/>
                    <a:ea typeface="Times New Roman"/>
                    <a:cs typeface="Times New Roman"/>
                  </a:rPr>
                  <a:t>	   	</a:t>
                </a:r>
                <a:r>
                  <a:rPr lang="en-GB" dirty="0">
                    <a:effectLst/>
                    <a:latin typeface="Cambria Math"/>
                    <a:ea typeface="Times New Roman"/>
                    <a:cs typeface="Times New Roman"/>
                  </a:rPr>
                  <a:t>3</a:t>
                </a:r>
                <a:r>
                  <a:rPr lang="en-GB" dirty="0">
                    <a:effectLst/>
                    <a:latin typeface="Cambria Math"/>
                    <a:ea typeface="Times New Roman"/>
                    <a:cs typeface="Times New Roman"/>
                    <a:sym typeface="Symbol"/>
                  </a:rPr>
                  <a:t></a:t>
                </a:r>
                <a:r>
                  <a:rPr lang="en-GB" dirty="0">
                    <a:effectLst/>
                    <a:latin typeface="Cambria Math"/>
                    <a:ea typeface="Times New Roman"/>
                    <a:cs typeface="Times New Roman"/>
                  </a:rPr>
                  <a:t> 2</a:t>
                </a:r>
                <a:r>
                  <a:rPr lang="en-GB" baseline="30000" dirty="0">
                    <a:effectLst/>
                    <a:latin typeface="Cambria Math"/>
                    <a:ea typeface="Times New Roman"/>
                    <a:cs typeface="Times New Roman"/>
                  </a:rPr>
                  <a:t>3 </a:t>
                </a:r>
                <a:r>
                  <a:rPr lang="en-GB" dirty="0">
                    <a:effectLst/>
                    <a:latin typeface="Cambria Math"/>
                    <a:ea typeface="Times New Roman"/>
                    <a:cs typeface="Times New Roman"/>
                  </a:rPr>
                  <a:t> +  2</a:t>
                </a:r>
                <a:r>
                  <a:rPr lang="en-GB" dirty="0">
                    <a:latin typeface="Cambria Math"/>
                    <a:ea typeface="Times New Roman"/>
                    <a:cs typeface="Times New Roman"/>
                    <a:sym typeface="Symbol"/>
                  </a:rPr>
                  <a:t></a:t>
                </a:r>
                <a:r>
                  <a:rPr lang="en-GB" dirty="0">
                    <a:effectLst/>
                    <a:latin typeface="Cambria Math"/>
                    <a:ea typeface="Times New Roman"/>
                    <a:cs typeface="Times New Roman"/>
                  </a:rPr>
                  <a:t>2</a:t>
                </a:r>
                <a:r>
                  <a:rPr lang="en-GB" baseline="30000" dirty="0">
                    <a:effectLst/>
                    <a:latin typeface="Cambria Math"/>
                    <a:ea typeface="Times New Roman"/>
                    <a:cs typeface="Times New Roman"/>
                  </a:rPr>
                  <a:t>2</a:t>
                </a:r>
                <a:r>
                  <a:rPr lang="en-GB" dirty="0">
                    <a:latin typeface="Cambria Math"/>
                    <a:ea typeface="Times New Roman"/>
                    <a:cs typeface="Times New Roman"/>
                    <a:sym typeface="Symbol"/>
                  </a:rPr>
                  <a:t></a:t>
                </a:r>
                <a:r>
                  <a:rPr lang="en-GB" dirty="0">
                    <a:effectLst/>
                    <a:latin typeface="Cambria Math"/>
                    <a:ea typeface="Times New Roman"/>
                    <a:cs typeface="Times New Roman"/>
                  </a:rPr>
                  <a:t>5 </a:t>
                </a:r>
                <a:r>
                  <a:rPr lang="en-GB" dirty="0">
                    <a:latin typeface="Lucida Sans Unicode"/>
                    <a:ea typeface="Times New Roman"/>
                    <a:cs typeface="Lucida Sans Unicode"/>
                  </a:rPr>
                  <a:t>−</a:t>
                </a:r>
                <a:r>
                  <a:rPr lang="en-GB" dirty="0">
                    <a:effectLst/>
                    <a:latin typeface="Cambria Math"/>
                    <a:ea typeface="Times New Roman"/>
                    <a:cs typeface="Times New Roman"/>
                  </a:rPr>
                  <a:t>2</a:t>
                </a:r>
                <a:r>
                  <a:rPr lang="en-GB" dirty="0">
                    <a:latin typeface="Cambria Math"/>
                    <a:ea typeface="Times New Roman"/>
                    <a:cs typeface="Times New Roman"/>
                    <a:sym typeface="Symbol"/>
                  </a:rPr>
                  <a:t></a:t>
                </a:r>
                <a:r>
                  <a:rPr lang="en-GB" dirty="0">
                    <a:effectLst/>
                    <a:latin typeface="Cambria Math"/>
                    <a:ea typeface="Times New Roman"/>
                    <a:cs typeface="Times New Roman"/>
                  </a:rPr>
                  <a:t>5</a:t>
                </a:r>
                <a:r>
                  <a:rPr lang="en-GB" baseline="30000" dirty="0">
                    <a:effectLst/>
                    <a:latin typeface="Cambria Math"/>
                    <a:ea typeface="Times New Roman"/>
                    <a:cs typeface="Times New Roman"/>
                  </a:rPr>
                  <a:t>2</a:t>
                </a:r>
                <a:r>
                  <a:rPr lang="en-GB" dirty="0">
                    <a:latin typeface="Cambria Math"/>
                    <a:ea typeface="Times New Roman"/>
                    <a:cs typeface="Times New Roman"/>
                    <a:sym typeface="Symbol"/>
                  </a:rPr>
                  <a:t></a:t>
                </a:r>
                <a:r>
                  <a:rPr lang="en-GB" dirty="0">
                    <a:effectLst/>
                    <a:latin typeface="Cambria Math"/>
                    <a:ea typeface="Times New Roman"/>
                    <a:cs typeface="Times New Roman"/>
                  </a:rPr>
                  <a:t>2  +  1</a:t>
                </a:r>
              </a:p>
              <a:p>
                <a:pPr marL="0" indent="0">
                  <a:spcAft>
                    <a:spcPts val="0"/>
                  </a:spcAft>
                  <a:buNone/>
                </a:pPr>
                <a:endParaRPr lang="en-GB" dirty="0">
                  <a:effectLst/>
                  <a:latin typeface="Cambria Math"/>
                  <a:ea typeface="Times New Roman"/>
                  <a:cs typeface="Times New Roman"/>
                </a:endParaRPr>
              </a:p>
              <a:p>
                <a:pPr marL="0" indent="0">
                  <a:spcAft>
                    <a:spcPts val="0"/>
                  </a:spcAft>
                  <a:buNone/>
                </a:pPr>
                <a:r>
                  <a:rPr lang="en-GB" dirty="0">
                    <a:latin typeface="Cambria Math"/>
                    <a:ea typeface="Times New Roman"/>
                    <a:cs typeface="Times New Roman"/>
                  </a:rPr>
                  <a:t>		     =  3</a:t>
                </a:r>
                <a:r>
                  <a:rPr lang="en-GB" dirty="0">
                    <a:latin typeface="Cambria Math"/>
                    <a:ea typeface="Times New Roman"/>
                    <a:cs typeface="Times New Roman"/>
                    <a:sym typeface="Symbol"/>
                  </a:rPr>
                  <a:t></a:t>
                </a:r>
                <a:r>
                  <a:rPr lang="en-GB" dirty="0">
                    <a:latin typeface="Cambria Math"/>
                    <a:ea typeface="Times New Roman"/>
                    <a:cs typeface="Times New Roman"/>
                  </a:rPr>
                  <a:t>8  +  2</a:t>
                </a:r>
                <a:r>
                  <a:rPr lang="en-GB" dirty="0">
                    <a:latin typeface="Cambria Math"/>
                    <a:ea typeface="Times New Roman"/>
                    <a:cs typeface="Times New Roman"/>
                    <a:sym typeface="Symbol"/>
                  </a:rPr>
                  <a:t></a:t>
                </a:r>
                <a:r>
                  <a:rPr lang="en-GB" dirty="0">
                    <a:latin typeface="Cambria Math"/>
                    <a:ea typeface="Times New Roman"/>
                    <a:cs typeface="Times New Roman"/>
                  </a:rPr>
                  <a:t>4</a:t>
                </a:r>
                <a:r>
                  <a:rPr lang="en-GB" dirty="0">
                    <a:latin typeface="Cambria Math"/>
                    <a:ea typeface="Times New Roman"/>
                    <a:cs typeface="Times New Roman"/>
                    <a:sym typeface="Symbol"/>
                  </a:rPr>
                  <a:t></a:t>
                </a:r>
                <a:r>
                  <a:rPr lang="en-GB" dirty="0">
                    <a:latin typeface="Cambria Math"/>
                    <a:ea typeface="Times New Roman"/>
                    <a:cs typeface="Times New Roman"/>
                  </a:rPr>
                  <a:t>5  </a:t>
                </a:r>
                <a:r>
                  <a:rPr lang="en-GB" dirty="0">
                    <a:latin typeface="Lucida Sans Unicode"/>
                    <a:ea typeface="Times New Roman"/>
                    <a:cs typeface="Lucida Sans Unicode"/>
                  </a:rPr>
                  <a:t>−</a:t>
                </a:r>
                <a:r>
                  <a:rPr lang="en-GB" dirty="0">
                    <a:latin typeface="Cambria Math"/>
                    <a:ea typeface="Times New Roman"/>
                    <a:cs typeface="Times New Roman"/>
                  </a:rPr>
                  <a:t> 2</a:t>
                </a:r>
                <a:r>
                  <a:rPr lang="en-GB" dirty="0">
                    <a:latin typeface="Cambria Math"/>
                    <a:ea typeface="Times New Roman"/>
                    <a:cs typeface="Times New Roman"/>
                    <a:sym typeface="Symbol"/>
                  </a:rPr>
                  <a:t></a:t>
                </a:r>
                <a:r>
                  <a:rPr lang="en-GB" dirty="0">
                    <a:latin typeface="Cambria Math"/>
                    <a:ea typeface="Times New Roman"/>
                    <a:cs typeface="Times New Roman"/>
                  </a:rPr>
                  <a:t>25</a:t>
                </a:r>
                <a:r>
                  <a:rPr lang="en-GB" dirty="0">
                    <a:latin typeface="Cambria Math"/>
                    <a:ea typeface="Times New Roman"/>
                    <a:cs typeface="Times New Roman"/>
                    <a:sym typeface="Symbol"/>
                  </a:rPr>
                  <a:t></a:t>
                </a:r>
                <a:r>
                  <a:rPr lang="en-GB" dirty="0">
                    <a:latin typeface="Cambria Math"/>
                    <a:ea typeface="Times New Roman"/>
                    <a:cs typeface="Times New Roman"/>
                  </a:rPr>
                  <a:t>2  + 1</a:t>
                </a:r>
              </a:p>
              <a:p>
                <a:pPr marL="0" indent="0">
                  <a:spcAft>
                    <a:spcPts val="0"/>
                  </a:spcAft>
                  <a:buNone/>
                </a:pPr>
                <a:endParaRPr lang="en-GB" baseline="30000" dirty="0">
                  <a:latin typeface="Cambria Math"/>
                  <a:ea typeface="Times New Roman"/>
                  <a:cs typeface="Times New Roman"/>
                </a:endParaRPr>
              </a:p>
              <a:p>
                <a:pPr marL="0" indent="0">
                  <a:buNone/>
                </a:pPr>
                <a:r>
                  <a:rPr lang="en-GB" baseline="30000" dirty="0">
                    <a:latin typeface="Cambria Math"/>
                    <a:ea typeface="Times New Roman"/>
                    <a:cs typeface="Times New Roman"/>
                  </a:rPr>
                  <a:t>		</a:t>
                </a:r>
                <a:r>
                  <a:rPr lang="en-GB" dirty="0">
                    <a:latin typeface="Cambria Math"/>
                    <a:ea typeface="Times New Roman"/>
                    <a:cs typeface="Times New Roman"/>
                  </a:rPr>
                  <a:t>           =  24  +  40  </a:t>
                </a:r>
                <a:r>
                  <a:rPr lang="en-GB" dirty="0">
                    <a:latin typeface="Lucida Sans Unicode"/>
                    <a:ea typeface="Times New Roman"/>
                    <a:cs typeface="Lucida Sans Unicode"/>
                  </a:rPr>
                  <a:t>−</a:t>
                </a:r>
                <a:r>
                  <a:rPr lang="en-GB" dirty="0">
                    <a:latin typeface="Cambria Math"/>
                    <a:ea typeface="Times New Roman"/>
                    <a:cs typeface="Times New Roman"/>
                  </a:rPr>
                  <a:t> 100  + 1</a:t>
                </a:r>
              </a:p>
              <a:p>
                <a:pPr marL="0" indent="0">
                  <a:buNone/>
                </a:pPr>
                <a:endParaRPr lang="en-GB" dirty="0">
                  <a:latin typeface="Cambria Math"/>
                  <a:ea typeface="Times New Roman"/>
                  <a:cs typeface="Times New Roman"/>
                </a:endParaRPr>
              </a:p>
              <a:p>
                <a:pPr marL="0" indent="0">
                  <a:spcAft>
                    <a:spcPts val="0"/>
                  </a:spcAft>
                  <a:buNone/>
                </a:pPr>
                <a:r>
                  <a:rPr lang="en-GB" baseline="30000" dirty="0">
                    <a:latin typeface="Cambria Math"/>
                    <a:ea typeface="Times New Roman"/>
                    <a:cs typeface="Times New Roman"/>
                  </a:rPr>
                  <a:t>	</a:t>
                </a:r>
                <a:r>
                  <a:rPr lang="en-GB" baseline="30000" dirty="0">
                    <a:effectLst/>
                    <a:latin typeface="Cambria Math"/>
                    <a:ea typeface="Times New Roman"/>
                    <a:cs typeface="Times New Roman"/>
                  </a:rPr>
                  <a:t> 		</a:t>
                </a:r>
                <a:r>
                  <a:rPr lang="en-GB" dirty="0">
                    <a:effectLst/>
                    <a:latin typeface="Cambria Math"/>
                    <a:ea typeface="Times New Roman"/>
                    <a:cs typeface="Times New Roman"/>
                  </a:rPr>
                  <a:t>=  </a:t>
                </a:r>
                <a:r>
                  <a:rPr lang="en-GB" dirty="0">
                    <a:latin typeface="Lucida Sans Unicode"/>
                    <a:ea typeface="Times New Roman"/>
                    <a:cs typeface="Lucida Sans Unicode"/>
                  </a:rPr>
                  <a:t>− </a:t>
                </a:r>
                <a:r>
                  <a:rPr lang="en-GB" dirty="0">
                    <a:ea typeface="Times New Roman"/>
                    <a:cs typeface="Lucida Sans Unicode"/>
                  </a:rPr>
                  <a:t>37</a:t>
                </a:r>
                <a:endParaRPr lang="en-GB" i="1" dirty="0">
                  <a:effectLst/>
                  <a:latin typeface="Cambria Math"/>
                  <a:ea typeface="Times New Roman"/>
                  <a:cs typeface="Times New Roman"/>
                </a:endParaRPr>
              </a:p>
              <a:p>
                <a:pPr marL="0" indent="0" algn="ctr">
                  <a:spcAft>
                    <a:spcPts val="0"/>
                  </a:spcAft>
                  <a:buNone/>
                </a:pPr>
                <a:endParaRPr lang="en-GB" i="1" dirty="0">
                  <a:latin typeface="Cambria Math"/>
                  <a:ea typeface="Times New Roman"/>
                  <a:cs typeface="Times New Roman"/>
                </a:endParaRPr>
              </a:p>
              <a:p>
                <a:pPr marL="0" indent="0" algn="ctr">
                  <a:spcAft>
                    <a:spcPts val="0"/>
                  </a:spcAft>
                  <a:buNone/>
                </a:pPr>
                <a:endParaRPr lang="en-GB" i="1" dirty="0">
                  <a:effectLst/>
                  <a:latin typeface="Cambria Math"/>
                  <a:ea typeface="Times New Roman"/>
                  <a:cs typeface="Times New Roman"/>
                </a:endParaRPr>
              </a:p>
              <a:p>
                <a:pPr marL="0" indent="0" algn="ctr">
                  <a:spcAft>
                    <a:spcPts val="0"/>
                  </a:spcAft>
                  <a:buNone/>
                </a:pPr>
                <a14:m>
                  <m:oMathPara xmlns:m="http://schemas.openxmlformats.org/officeDocument/2006/math">
                    <m:oMathParaPr>
                      <m:jc m:val="centerGroup"/>
                    </m:oMathParaPr>
                    <m:oMath xmlns:m="http://schemas.openxmlformats.org/officeDocument/2006/math">
                      <m:f>
                        <m:fPr>
                          <m:ctrlPr>
                            <a:rPr lang="en-GB" i="1">
                              <a:effectLst/>
                              <a:latin typeface="Cambria Math" panose="02040503050406030204" pitchFamily="18" charset="0"/>
                              <a:ea typeface="Times New Roman"/>
                              <a:cs typeface="Times New Roman"/>
                            </a:rPr>
                          </m:ctrlPr>
                        </m:fPr>
                        <m:num>
                          <m:r>
                            <a:rPr lang="en-GB" i="1">
                              <a:effectLst/>
                              <a:latin typeface="Cambria Math"/>
                              <a:ea typeface="Calibri"/>
                              <a:cs typeface="Times New Roman"/>
                            </a:rPr>
                            <m:t>𝜕</m:t>
                          </m:r>
                          <m:r>
                            <a:rPr lang="en-GB" b="0" i="1" smtClean="0">
                              <a:effectLst/>
                              <a:latin typeface="Cambria Math"/>
                              <a:ea typeface="Calibri"/>
                              <a:cs typeface="Times New Roman"/>
                            </a:rPr>
                            <m:t>(</m:t>
                          </m:r>
                          <m:r>
                            <a:rPr lang="en-GB" i="1">
                              <a:latin typeface="Cambria Math"/>
                              <a:ea typeface="Calibri"/>
                              <a:cs typeface="Times New Roman"/>
                            </a:rPr>
                            <m:t>3</m:t>
                          </m:r>
                          <m:r>
                            <a:rPr lang="en-GB" i="1">
                              <a:latin typeface="Cambria Math"/>
                              <a:ea typeface="Calibri"/>
                              <a:cs typeface="Times New Roman"/>
                            </a:rPr>
                            <m:t>𝑥</m:t>
                          </m:r>
                          <m:r>
                            <a:rPr lang="en-GB" i="1" baseline="30000">
                              <a:latin typeface="Cambria Math"/>
                              <a:ea typeface="Calibri"/>
                              <a:cs typeface="Times New Roman"/>
                            </a:rPr>
                            <m:t>3</m:t>
                          </m:r>
                          <m:r>
                            <a:rPr lang="en-GB" i="1">
                              <a:latin typeface="Cambria Math"/>
                              <a:ea typeface="Calibri"/>
                              <a:cs typeface="Times New Roman"/>
                            </a:rPr>
                            <m:t>+2</m:t>
                          </m:r>
                          <m:r>
                            <a:rPr lang="en-GB" i="1">
                              <a:latin typeface="Cambria Math"/>
                              <a:ea typeface="Calibri"/>
                              <a:cs typeface="Times New Roman"/>
                            </a:rPr>
                            <m:t>𝑥</m:t>
                          </m:r>
                          <m:r>
                            <a:rPr lang="en-GB" i="1" baseline="30000">
                              <a:latin typeface="Cambria Math"/>
                              <a:ea typeface="Calibri"/>
                              <a:cs typeface="Times New Roman"/>
                            </a:rPr>
                            <m:t>2</m:t>
                          </m:r>
                          <m:r>
                            <a:rPr lang="en-GB" i="1">
                              <a:latin typeface="Cambria Math"/>
                              <a:ea typeface="Calibri"/>
                              <a:cs typeface="Times New Roman"/>
                            </a:rPr>
                            <m:t>𝑦</m:t>
                          </m:r>
                          <m:r>
                            <a:rPr lang="en-GB" i="1">
                              <a:latin typeface="Cambria Math"/>
                              <a:ea typeface="Calibri"/>
                              <a:cs typeface="Times New Roman"/>
                            </a:rPr>
                            <m:t> −2</m:t>
                          </m:r>
                          <m:r>
                            <a:rPr lang="en-GB" i="1">
                              <a:latin typeface="Cambria Math"/>
                              <a:ea typeface="Calibri"/>
                              <a:cs typeface="Times New Roman"/>
                            </a:rPr>
                            <m:t>𝑦</m:t>
                          </m:r>
                          <m:r>
                            <a:rPr lang="en-GB" i="1" baseline="30000">
                              <a:latin typeface="Cambria Math"/>
                              <a:ea typeface="Calibri"/>
                              <a:cs typeface="Times New Roman"/>
                            </a:rPr>
                            <m:t>2</m:t>
                          </m:r>
                          <m:r>
                            <a:rPr lang="en-GB" i="1">
                              <a:latin typeface="Cambria Math"/>
                              <a:ea typeface="Calibri"/>
                              <a:cs typeface="Times New Roman"/>
                            </a:rPr>
                            <m:t>𝑥</m:t>
                          </m:r>
                          <m:r>
                            <a:rPr lang="en-GB" i="1">
                              <a:latin typeface="Cambria Math"/>
                              <a:ea typeface="Calibri"/>
                              <a:cs typeface="Times New Roman"/>
                            </a:rPr>
                            <m:t> +  </m:t>
                          </m:r>
                          <m:r>
                            <a:rPr lang="en-GB" i="1">
                              <a:latin typeface="Cambria Math"/>
                              <a:ea typeface="Calibri"/>
                              <a:cs typeface="Times New Roman"/>
                            </a:rPr>
                            <m:t>𝐾</m:t>
                          </m:r>
                          <m:r>
                            <m:rPr>
                              <m:nor/>
                            </m:rPr>
                            <a:rPr lang="en-GB" b="0" i="0" smtClean="0">
                              <a:latin typeface="Cambria Math"/>
                              <a:ea typeface="Calibri"/>
                              <a:cs typeface="Times New Roman"/>
                            </a:rPr>
                            <m:t>)</m:t>
                          </m:r>
                          <m:r>
                            <m:rPr>
                              <m:nor/>
                            </m:rPr>
                            <a:rPr lang="en-GB" dirty="0">
                              <a:ea typeface="Calibri"/>
                              <a:cs typeface="Times New Roman"/>
                            </a:rPr>
                            <m:t> </m:t>
                          </m:r>
                        </m:num>
                        <m:den>
                          <m:r>
                            <a:rPr lang="en-GB" i="1" smtClean="0">
                              <a:effectLst/>
                              <a:latin typeface="Cambria Math"/>
                              <a:ea typeface="Calibri"/>
                              <a:cs typeface="Times New Roman"/>
                            </a:rPr>
                            <m:t>𝜕</m:t>
                          </m:r>
                          <m:r>
                            <a:rPr lang="en-GB" i="1">
                              <a:effectLst/>
                              <a:latin typeface="Cambria Math"/>
                              <a:ea typeface="Calibri"/>
                              <a:cs typeface="Times New Roman"/>
                            </a:rPr>
                            <m:t>𝑥</m:t>
                          </m:r>
                        </m:den>
                      </m:f>
                      <m:r>
                        <a:rPr lang="en-GB" i="1">
                          <a:effectLst/>
                          <a:latin typeface="Cambria Math"/>
                          <a:ea typeface="Times New Roman"/>
                          <a:cs typeface="Times New Roman"/>
                        </a:rPr>
                        <m:t>            </m:t>
                      </m:r>
                    </m:oMath>
                  </m:oMathPara>
                </a14:m>
                <a:endParaRPr lang="en-GB" i="1" dirty="0">
                  <a:effectLst/>
                  <a:latin typeface="Cambria Math"/>
                  <a:ea typeface="Times New Roman"/>
                  <a:cs typeface="Times New Roman"/>
                </a:endParaRPr>
              </a:p>
              <a:p>
                <a:pPr marL="0" indent="0" algn="ctr">
                  <a:spcAft>
                    <a:spcPts val="0"/>
                  </a:spcAft>
                  <a:buNone/>
                </a:pPr>
                <a:endParaRPr lang="en-GB" i="1" dirty="0">
                  <a:effectLst/>
                  <a:latin typeface="Cambria Math"/>
                  <a:ea typeface="Times New Roman"/>
                  <a:cs typeface="Times New Roman"/>
                </a:endParaRPr>
              </a:p>
              <a:p>
                <a:pPr marL="0" indent="0" algn="ctr">
                  <a:spcAft>
                    <a:spcPts val="0"/>
                  </a:spcAft>
                  <a:buNone/>
                </a:pPr>
                <a:r>
                  <a:rPr lang="en-GB" dirty="0">
                    <a:latin typeface="Cambria Math"/>
                    <a:ea typeface="Times New Roman"/>
                    <a:cs typeface="Times New Roman"/>
                  </a:rPr>
                  <a:t>=  3</a:t>
                </a:r>
                <a14:m>
                  <m:oMath xmlns:m="http://schemas.openxmlformats.org/officeDocument/2006/math">
                    <m:f>
                      <m:fPr>
                        <m:ctrlPr>
                          <a:rPr lang="en-GB" i="1" smtClean="0">
                            <a:latin typeface="Cambria Math" panose="02040503050406030204" pitchFamily="18" charset="0"/>
                            <a:ea typeface="Times New Roman"/>
                            <a:cs typeface="Times New Roman"/>
                          </a:rPr>
                        </m:ctrlPr>
                      </m:fPr>
                      <m:num>
                        <m:r>
                          <a:rPr lang="en-GB" b="0" i="1" smtClean="0">
                            <a:latin typeface="Cambria Math"/>
                            <a:ea typeface="Times New Roman"/>
                            <a:cs typeface="Times New Roman"/>
                          </a:rPr>
                          <m:t> </m:t>
                        </m:r>
                        <m:r>
                          <a:rPr lang="en-GB" i="1">
                            <a:latin typeface="Cambria Math"/>
                            <a:ea typeface="Calibri"/>
                            <a:cs typeface="Times New Roman"/>
                          </a:rPr>
                          <m:t>𝜕</m:t>
                        </m:r>
                        <m:r>
                          <a:rPr lang="en-GB" i="1">
                            <a:latin typeface="Cambria Math"/>
                            <a:ea typeface="Calibri"/>
                            <a:cs typeface="Times New Roman"/>
                          </a:rPr>
                          <m:t>𝑥</m:t>
                        </m:r>
                        <m:r>
                          <a:rPr lang="en-GB" i="1" baseline="30000">
                            <a:latin typeface="Cambria Math"/>
                            <a:ea typeface="Calibri"/>
                            <a:cs typeface="Times New Roman"/>
                          </a:rPr>
                          <m:t>3</m:t>
                        </m:r>
                      </m:num>
                      <m:den>
                        <m:r>
                          <a:rPr lang="en-GB" b="0" i="1" dirty="0" smtClean="0">
                            <a:latin typeface="Cambria Math"/>
                            <a:ea typeface="Calibri"/>
                            <a:cs typeface="Times New Roman"/>
                          </a:rPr>
                          <m:t>  </m:t>
                        </m:r>
                        <m:r>
                          <a:rPr lang="en-GB" i="1" smtClean="0">
                            <a:latin typeface="Cambria Math"/>
                            <a:ea typeface="Calibri"/>
                            <a:cs typeface="Times New Roman"/>
                          </a:rPr>
                          <m:t>𝜕</m:t>
                        </m:r>
                        <m:r>
                          <a:rPr lang="en-GB" i="1">
                            <a:latin typeface="Cambria Math"/>
                            <a:ea typeface="Calibri"/>
                            <a:cs typeface="Times New Roman"/>
                          </a:rPr>
                          <m:t>𝑥</m:t>
                        </m:r>
                      </m:den>
                    </m:f>
                    <m:r>
                      <a:rPr lang="en-GB" i="1">
                        <a:latin typeface="Cambria Math"/>
                        <a:ea typeface="Times New Roman"/>
                        <a:cs typeface="Times New Roman"/>
                      </a:rPr>
                      <m:t> </m:t>
                    </m:r>
                  </m:oMath>
                </a14:m>
                <a:r>
                  <a:rPr lang="en-GB" dirty="0">
                    <a:effectLst/>
                    <a:latin typeface="Cambria Math"/>
                    <a:ea typeface="Times New Roman"/>
                    <a:cs typeface="Times New Roman"/>
                  </a:rPr>
                  <a:t> +2 </a:t>
                </a:r>
                <a14:m>
                  <m:oMath xmlns:m="http://schemas.openxmlformats.org/officeDocument/2006/math">
                    <m:f>
                      <m:fPr>
                        <m:ctrlPr>
                          <a:rPr lang="en-GB" i="1">
                            <a:latin typeface="Cambria Math" panose="02040503050406030204" pitchFamily="18" charset="0"/>
                            <a:ea typeface="Times New Roman"/>
                            <a:cs typeface="Times New Roman"/>
                          </a:rPr>
                        </m:ctrlPr>
                      </m:fPr>
                      <m:num>
                        <m:r>
                          <a:rPr lang="en-GB" i="1">
                            <a:latin typeface="Cambria Math"/>
                            <a:ea typeface="Calibri"/>
                            <a:cs typeface="Times New Roman"/>
                          </a:rPr>
                          <m:t>𝜕</m:t>
                        </m:r>
                        <m:r>
                          <a:rPr lang="en-GB" i="1">
                            <a:latin typeface="Cambria Math"/>
                            <a:ea typeface="Calibri"/>
                            <a:cs typeface="Times New Roman"/>
                          </a:rPr>
                          <m:t>𝑥</m:t>
                        </m:r>
                        <m:r>
                          <a:rPr lang="en-GB" i="1" baseline="30000">
                            <a:latin typeface="Cambria Math"/>
                            <a:ea typeface="Calibri"/>
                            <a:cs typeface="Times New Roman"/>
                          </a:rPr>
                          <m:t>2</m:t>
                        </m:r>
                        <m:r>
                          <a:rPr lang="en-GB" i="1">
                            <a:latin typeface="Cambria Math"/>
                            <a:ea typeface="Calibri"/>
                            <a:cs typeface="Times New Roman"/>
                          </a:rPr>
                          <m:t>𝑦</m:t>
                        </m:r>
                        <m:r>
                          <m:rPr>
                            <m:nor/>
                          </m:rPr>
                          <a:rPr lang="en-GB" dirty="0">
                            <a:ea typeface="Calibri"/>
                            <a:cs typeface="Times New Roman"/>
                          </a:rPr>
                          <m:t> </m:t>
                        </m:r>
                      </m:num>
                      <m:den>
                        <m:r>
                          <a:rPr lang="en-GB" i="1">
                            <a:latin typeface="Cambria Math"/>
                            <a:ea typeface="Calibri"/>
                            <a:cs typeface="Times New Roman"/>
                          </a:rPr>
                          <m:t>𝜕</m:t>
                        </m:r>
                        <m:r>
                          <a:rPr lang="en-GB" i="1">
                            <a:latin typeface="Cambria Math"/>
                            <a:ea typeface="Calibri"/>
                            <a:cs typeface="Times New Roman"/>
                          </a:rPr>
                          <m:t>𝑥</m:t>
                        </m:r>
                      </m:den>
                    </m:f>
                    <m:r>
                      <a:rPr lang="en-GB" i="1">
                        <a:latin typeface="Cambria Math"/>
                        <a:ea typeface="Calibri"/>
                        <a:cs typeface="Times New Roman"/>
                      </a:rPr>
                      <m:t>−</m:t>
                    </m:r>
                  </m:oMath>
                </a14:m>
                <a:r>
                  <a:rPr lang="en-GB" dirty="0">
                    <a:effectLst/>
                    <a:latin typeface="Cambria Math"/>
                    <a:ea typeface="Times New Roman"/>
                    <a:cs typeface="Times New Roman"/>
                  </a:rPr>
                  <a:t> 2</a:t>
                </a:r>
                <a14:m>
                  <m:oMath xmlns:m="http://schemas.openxmlformats.org/officeDocument/2006/math">
                    <m:f>
                      <m:fPr>
                        <m:ctrlPr>
                          <a:rPr lang="en-GB" i="1">
                            <a:latin typeface="Cambria Math" panose="02040503050406030204" pitchFamily="18" charset="0"/>
                            <a:ea typeface="Times New Roman"/>
                            <a:cs typeface="Times New Roman"/>
                          </a:rPr>
                        </m:ctrlPr>
                      </m:fPr>
                      <m:num>
                        <m:r>
                          <a:rPr lang="en-GB" i="1">
                            <a:latin typeface="Cambria Math"/>
                            <a:ea typeface="Calibri"/>
                            <a:cs typeface="Times New Roman"/>
                          </a:rPr>
                          <m:t>𝜕</m:t>
                        </m:r>
                        <m:r>
                          <a:rPr lang="en-GB" i="1">
                            <a:latin typeface="Cambria Math"/>
                            <a:ea typeface="Calibri"/>
                            <a:cs typeface="Times New Roman"/>
                          </a:rPr>
                          <m:t>𝑦</m:t>
                        </m:r>
                        <m:r>
                          <a:rPr lang="en-GB" i="1" baseline="30000">
                            <a:latin typeface="Cambria Math"/>
                            <a:ea typeface="Calibri"/>
                            <a:cs typeface="Times New Roman"/>
                          </a:rPr>
                          <m:t>2</m:t>
                        </m:r>
                        <m:r>
                          <a:rPr lang="en-GB" i="1">
                            <a:latin typeface="Cambria Math"/>
                            <a:ea typeface="Calibri"/>
                            <a:cs typeface="Times New Roman"/>
                          </a:rPr>
                          <m:t>𝑥</m:t>
                        </m:r>
                      </m:num>
                      <m:den>
                        <m:r>
                          <a:rPr lang="en-GB" i="1">
                            <a:latin typeface="Cambria Math"/>
                            <a:ea typeface="Calibri"/>
                            <a:cs typeface="Times New Roman"/>
                          </a:rPr>
                          <m:t>𝜕</m:t>
                        </m:r>
                        <m:r>
                          <a:rPr lang="en-GB" i="1">
                            <a:latin typeface="Cambria Math"/>
                            <a:ea typeface="Calibri"/>
                            <a:cs typeface="Times New Roman"/>
                          </a:rPr>
                          <m:t>𝑥</m:t>
                        </m:r>
                      </m:den>
                    </m:f>
                    <m:r>
                      <a:rPr lang="en-GB" b="0" i="1" smtClean="0">
                        <a:latin typeface="Cambria Math"/>
                        <a:ea typeface="Calibri"/>
                        <a:cs typeface="Times New Roman"/>
                      </a:rPr>
                      <m:t>+ </m:t>
                    </m:r>
                    <m:f>
                      <m:fPr>
                        <m:ctrlPr>
                          <a:rPr lang="en-GB" b="0" i="1" smtClean="0">
                            <a:latin typeface="Cambria Math" panose="02040503050406030204" pitchFamily="18" charset="0"/>
                            <a:ea typeface="Calibri"/>
                            <a:cs typeface="Times New Roman"/>
                          </a:rPr>
                        </m:ctrlPr>
                      </m:fPr>
                      <m:num>
                        <m:r>
                          <a:rPr lang="en-GB" b="0" i="1" smtClean="0">
                            <a:latin typeface="Cambria Math"/>
                            <a:ea typeface="Calibri"/>
                            <a:cs typeface="Times New Roman"/>
                          </a:rPr>
                          <m:t>𝜕</m:t>
                        </m:r>
                        <m:r>
                          <a:rPr lang="en-GB" b="0" i="1" smtClean="0">
                            <a:latin typeface="Cambria Math"/>
                            <a:ea typeface="Calibri"/>
                            <a:cs typeface="Times New Roman"/>
                          </a:rPr>
                          <m:t>𝐾</m:t>
                        </m:r>
                      </m:num>
                      <m:den>
                        <m:r>
                          <a:rPr lang="en-GB" b="0" i="1" smtClean="0">
                            <a:latin typeface="Cambria Math"/>
                            <a:ea typeface="Calibri"/>
                            <a:cs typeface="Times New Roman"/>
                          </a:rPr>
                          <m:t>𝜕</m:t>
                        </m:r>
                        <m:r>
                          <a:rPr lang="en-GB" b="0" i="1" smtClean="0">
                            <a:latin typeface="Cambria Math"/>
                            <a:ea typeface="Calibri"/>
                            <a:cs typeface="Times New Roman"/>
                          </a:rPr>
                          <m:t>𝑥</m:t>
                        </m:r>
                      </m:den>
                    </m:f>
                  </m:oMath>
                </a14:m>
                <a:endParaRPr lang="en-GB" dirty="0">
                  <a:effectLst/>
                  <a:latin typeface="Cambria Math"/>
                  <a:ea typeface="Times New Roman"/>
                  <a:cs typeface="Times New Roman"/>
                </a:endParaRPr>
              </a:p>
              <a:p>
                <a:pPr marL="0" indent="0" algn="ctr">
                  <a:spcAft>
                    <a:spcPts val="0"/>
                  </a:spcAft>
                  <a:buNone/>
                </a:pPr>
                <a:endParaRPr lang="en-GB" i="1" dirty="0">
                  <a:effectLst/>
                  <a:latin typeface="Cambria Math"/>
                  <a:ea typeface="Times New Roman"/>
                  <a:cs typeface="Times New Roman"/>
                </a:endParaRPr>
              </a:p>
              <a:p>
                <a:pPr marL="0" indent="0" algn="ctr">
                  <a:spcAft>
                    <a:spcPts val="0"/>
                  </a:spcAft>
                  <a:buNone/>
                </a:pPr>
                <a14:m>
                  <m:oMathPara xmlns:m="http://schemas.openxmlformats.org/officeDocument/2006/math">
                    <m:oMathParaPr>
                      <m:jc m:val="centerGroup"/>
                    </m:oMathParaPr>
                    <m:oMath xmlns:m="http://schemas.openxmlformats.org/officeDocument/2006/math">
                      <m:r>
                        <a:rPr lang="en-GB" i="1">
                          <a:effectLst/>
                          <a:latin typeface="Cambria Math"/>
                          <a:ea typeface="Times New Roman"/>
                          <a:cs typeface="Times New Roman"/>
                        </a:rPr>
                        <m:t>=  </m:t>
                      </m:r>
                      <m:d>
                        <m:dPr>
                          <m:ctrlPr>
                            <a:rPr lang="en-GB" i="1" smtClean="0">
                              <a:effectLst/>
                              <a:latin typeface="Cambria Math" panose="02040503050406030204" pitchFamily="18" charset="0"/>
                              <a:ea typeface="Calibri"/>
                              <a:cs typeface="Times New Roman"/>
                            </a:rPr>
                          </m:ctrlPr>
                        </m:dPr>
                        <m:e>
                          <m:r>
                            <a:rPr lang="en-GB" i="1">
                              <a:effectLst/>
                              <a:latin typeface="Cambria Math"/>
                              <a:ea typeface="Calibri"/>
                              <a:cs typeface="Times New Roman"/>
                            </a:rPr>
                            <m:t>6</m:t>
                          </m:r>
                          <m:r>
                            <a:rPr lang="en-GB" i="1">
                              <a:effectLst/>
                              <a:latin typeface="Cambria Math"/>
                              <a:ea typeface="Calibri"/>
                              <a:cs typeface="Times New Roman"/>
                            </a:rPr>
                            <m:t>𝑥</m:t>
                          </m:r>
                          <m:r>
                            <a:rPr lang="en-GB" i="1" baseline="30000">
                              <a:effectLst/>
                              <a:latin typeface="Cambria Math"/>
                              <a:ea typeface="Calibri"/>
                              <a:cs typeface="Times New Roman"/>
                            </a:rPr>
                            <m:t>2</m:t>
                          </m:r>
                          <m:r>
                            <a:rPr lang="en-GB" i="1">
                              <a:effectLst/>
                              <a:latin typeface="Cambria Math"/>
                              <a:ea typeface="Calibri"/>
                              <a:cs typeface="Times New Roman"/>
                            </a:rPr>
                            <m:t> +4</m:t>
                          </m:r>
                          <m:r>
                            <a:rPr lang="en-GB" i="1">
                              <a:effectLst/>
                              <a:latin typeface="Cambria Math"/>
                              <a:ea typeface="Calibri"/>
                              <a:cs typeface="Times New Roman"/>
                            </a:rPr>
                            <m:t>𝑥𝑦</m:t>
                          </m:r>
                          <m:r>
                            <a:rPr lang="en-GB" i="1">
                              <a:effectLst/>
                              <a:latin typeface="Cambria Math"/>
                              <a:ea typeface="Calibri"/>
                              <a:cs typeface="Times New Roman"/>
                            </a:rPr>
                            <m:t>−2</m:t>
                          </m:r>
                          <m:r>
                            <a:rPr lang="en-GB" i="1">
                              <a:effectLst/>
                              <a:latin typeface="Cambria Math"/>
                              <a:ea typeface="Calibri"/>
                              <a:cs typeface="Times New Roman"/>
                            </a:rPr>
                            <m:t>𝑦</m:t>
                          </m:r>
                          <m:r>
                            <a:rPr lang="en-GB" i="1" baseline="30000">
                              <a:effectLst/>
                              <a:latin typeface="Cambria Math"/>
                              <a:ea typeface="Calibri"/>
                              <a:cs typeface="Times New Roman"/>
                            </a:rPr>
                            <m:t>2</m:t>
                          </m:r>
                        </m:e>
                      </m:d>
                    </m:oMath>
                  </m:oMathPara>
                </a14:m>
                <a:endParaRPr lang="en-GB" dirty="0">
                  <a:ea typeface="Calibri"/>
                  <a:cs typeface="Times New Roman"/>
                </a:endParaRPr>
              </a:p>
              <a:p>
                <a:endParaRPr lang="en-GB" dirty="0"/>
              </a:p>
            </p:txBody>
          </p:sp>
        </mc:Choice>
        <mc:Fallback xmlns="">
          <p:sp>
            <p:nvSpPr>
              <p:cNvPr id="5" name="Content Placeholder 4"/>
              <p:cNvSpPr>
                <a:spLocks noGrp="1" noRot="1" noChangeAspect="1" noMove="1" noResize="1" noEditPoints="1" noAdjustHandles="1" noChangeArrowheads="1" noChangeShapeType="1" noTextEdit="1"/>
              </p:cNvSpPr>
              <p:nvPr>
                <p:ph idx="1"/>
              </p:nvPr>
            </p:nvSpPr>
            <p:spPr>
              <a:xfrm>
                <a:off x="395536" y="1340768"/>
                <a:ext cx="8229600" cy="4680520"/>
              </a:xfrm>
              <a:blipFill rotWithShape="1">
                <a:blip r:embed="rId3"/>
                <a:stretch>
                  <a:fillRect t="-2083"/>
                </a:stretch>
              </a:blipFill>
            </p:spPr>
            <p:txBody>
              <a:bodyPr/>
              <a:lstStyle/>
              <a:p>
                <a:r>
                  <a:rPr lang="en-US">
                    <a:noFill/>
                  </a:rPr>
                  <a:t> </a:t>
                </a:r>
              </a:p>
            </p:txBody>
          </p:sp>
        </mc:Fallback>
      </mc:AlternateContent>
    </p:spTree>
    <p:extLst>
      <p:ext uri="{BB962C8B-B14F-4D97-AF65-F5344CB8AC3E}">
        <p14:creationId xmlns:p14="http://schemas.microsoft.com/office/powerpoint/2010/main" val="367352393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ea typeface="Times New Roman"/>
                <a:cs typeface="Times New Roman"/>
              </a:rPr>
              <a:t> Gottfried Leibnitz (1646-1716) </a:t>
            </a:r>
            <a:endParaRPr lang="en-GB" dirty="0"/>
          </a:p>
        </p:txBody>
      </p:sp>
      <p:sp>
        <p:nvSpPr>
          <p:cNvPr id="4" name="Content Placeholder 3"/>
          <p:cNvSpPr>
            <a:spLocks noGrp="1"/>
          </p:cNvSpPr>
          <p:nvPr>
            <p:ph idx="1"/>
          </p:nvPr>
        </p:nvSpPr>
        <p:spPr>
          <a:xfrm>
            <a:off x="395536" y="1772817"/>
            <a:ext cx="8229600" cy="3384376"/>
          </a:xfrm>
        </p:spPr>
        <p:txBody>
          <a:bodyPr/>
          <a:lstStyle/>
          <a:p>
            <a:pPr>
              <a:spcAft>
                <a:spcPts val="0"/>
              </a:spcAft>
            </a:pPr>
            <a:r>
              <a:rPr lang="en-GB" dirty="0" err="1">
                <a:ea typeface="Calibri"/>
                <a:cs typeface="Times New Roman"/>
              </a:rPr>
              <a:t>characteristica</a:t>
            </a:r>
            <a:r>
              <a:rPr lang="en-GB" dirty="0">
                <a:ea typeface="Calibri"/>
                <a:cs typeface="Times New Roman"/>
              </a:rPr>
              <a:t> </a:t>
            </a:r>
            <a:r>
              <a:rPr lang="en-GB" dirty="0" err="1">
                <a:ea typeface="Calibri"/>
                <a:cs typeface="Times New Roman"/>
              </a:rPr>
              <a:t>universalis</a:t>
            </a:r>
            <a:r>
              <a:rPr lang="en-GB" dirty="0">
                <a:ea typeface="Calibri"/>
                <a:cs typeface="Times New Roman"/>
              </a:rPr>
              <a:t> -  a notation that can express every truth.</a:t>
            </a:r>
          </a:p>
          <a:p>
            <a:pPr>
              <a:spcAft>
                <a:spcPts val="0"/>
              </a:spcAft>
            </a:pPr>
            <a:endParaRPr lang="en-GB" dirty="0">
              <a:ea typeface="Calibri"/>
              <a:cs typeface="Times New Roman"/>
            </a:endParaRPr>
          </a:p>
          <a:p>
            <a:pPr>
              <a:spcAft>
                <a:spcPts val="0"/>
              </a:spcAft>
            </a:pPr>
            <a:r>
              <a:rPr lang="en-GB" dirty="0">
                <a:ea typeface="Calibri"/>
                <a:cs typeface="Times New Roman"/>
              </a:rPr>
              <a:t>calculus ratiocinator – a formal method of reasoning by symbolic calculation.		</a:t>
            </a:r>
          </a:p>
          <a:p>
            <a:pPr marL="0" indent="0">
              <a:spcAft>
                <a:spcPts val="0"/>
              </a:spcAft>
              <a:buNone/>
            </a:pPr>
            <a:r>
              <a:rPr lang="en-GB" dirty="0">
                <a:ea typeface="Calibri"/>
                <a:cs typeface="Times New Roman"/>
              </a:rPr>
              <a:t> </a:t>
            </a:r>
          </a:p>
          <a:p>
            <a:endParaRPr lang="en-GB" dirty="0"/>
          </a:p>
        </p:txBody>
      </p:sp>
    </p:spTree>
    <p:extLst>
      <p:ext uri="{BB962C8B-B14F-4D97-AF65-F5344CB8AC3E}">
        <p14:creationId xmlns:p14="http://schemas.microsoft.com/office/powerpoint/2010/main" val="13058978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 flight of imagination</a:t>
            </a:r>
          </a:p>
        </p:txBody>
      </p:sp>
      <p:sp>
        <p:nvSpPr>
          <p:cNvPr id="3" name="Content Placeholder 2"/>
          <p:cNvSpPr>
            <a:spLocks noGrp="1"/>
          </p:cNvSpPr>
          <p:nvPr>
            <p:ph idx="1"/>
          </p:nvPr>
        </p:nvSpPr>
        <p:spPr/>
        <p:txBody>
          <a:bodyPr/>
          <a:lstStyle/>
          <a:p>
            <a:pPr>
              <a:spcAft>
                <a:spcPts val="0"/>
              </a:spcAft>
            </a:pPr>
            <a:r>
              <a:rPr lang="en-GB" dirty="0">
                <a:ea typeface="Calibri"/>
                <a:cs typeface="Times New Roman"/>
              </a:rPr>
              <a:t>A programming language is a </a:t>
            </a:r>
          </a:p>
          <a:p>
            <a:pPr marL="0" indent="0">
              <a:spcAft>
                <a:spcPts val="0"/>
              </a:spcAft>
              <a:buNone/>
            </a:pPr>
            <a:r>
              <a:rPr lang="en-GB" dirty="0">
                <a:ea typeface="Calibri"/>
                <a:cs typeface="Times New Roman"/>
              </a:rPr>
              <a:t>	</a:t>
            </a:r>
            <a:r>
              <a:rPr lang="en-GB" dirty="0" err="1">
                <a:ea typeface="Calibri"/>
                <a:cs typeface="Times New Roman"/>
              </a:rPr>
              <a:t>characteristica</a:t>
            </a:r>
            <a:r>
              <a:rPr lang="en-GB" dirty="0">
                <a:ea typeface="Calibri"/>
                <a:cs typeface="Times New Roman"/>
              </a:rPr>
              <a:t> </a:t>
            </a:r>
            <a:r>
              <a:rPr lang="en-GB" dirty="0" err="1">
                <a:ea typeface="Calibri"/>
                <a:cs typeface="Times New Roman"/>
              </a:rPr>
              <a:t>universalis</a:t>
            </a:r>
            <a:endParaRPr lang="en-GB" dirty="0">
              <a:ea typeface="Calibri"/>
              <a:cs typeface="Times New Roman"/>
            </a:endParaRPr>
          </a:p>
          <a:p>
            <a:pPr marL="0" indent="0">
              <a:spcAft>
                <a:spcPts val="0"/>
              </a:spcAft>
              <a:buNone/>
            </a:pPr>
            <a:endParaRPr lang="en-GB" dirty="0">
              <a:ea typeface="Calibri"/>
              <a:cs typeface="Times New Roman"/>
            </a:endParaRPr>
          </a:p>
          <a:p>
            <a:pPr>
              <a:spcAft>
                <a:spcPts val="0"/>
              </a:spcAft>
            </a:pPr>
            <a:r>
              <a:rPr lang="en-GB" dirty="0">
                <a:ea typeface="Calibri"/>
                <a:cs typeface="Times New Roman"/>
              </a:rPr>
              <a:t>A programming logic is a </a:t>
            </a:r>
          </a:p>
          <a:p>
            <a:pPr marL="0" indent="0">
              <a:spcAft>
                <a:spcPts val="0"/>
              </a:spcAft>
              <a:buNone/>
            </a:pPr>
            <a:r>
              <a:rPr lang="en-GB" dirty="0">
                <a:ea typeface="Calibri"/>
                <a:cs typeface="Times New Roman"/>
              </a:rPr>
              <a:t>	calculus ratiocinator.</a:t>
            </a:r>
          </a:p>
          <a:p>
            <a:endParaRPr lang="en-GB" dirty="0"/>
          </a:p>
        </p:txBody>
      </p:sp>
    </p:spTree>
    <p:extLst>
      <p:ext uri="{BB962C8B-B14F-4D97-AF65-F5344CB8AC3E}">
        <p14:creationId xmlns:p14="http://schemas.microsoft.com/office/powerpoint/2010/main" val="272071622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Alan Turing</a:t>
            </a:r>
          </a:p>
        </p:txBody>
      </p:sp>
      <p:sp>
        <p:nvSpPr>
          <p:cNvPr id="3" name="Content Placeholder 2"/>
          <p:cNvSpPr>
            <a:spLocks noGrp="1"/>
          </p:cNvSpPr>
          <p:nvPr>
            <p:ph idx="1"/>
          </p:nvPr>
        </p:nvSpPr>
        <p:spPr/>
        <p:txBody>
          <a:bodyPr/>
          <a:lstStyle/>
          <a:p>
            <a:r>
              <a:rPr lang="en-GB" dirty="0">
                <a:ea typeface="Times New Roman"/>
                <a:cs typeface="Times New Roman"/>
              </a:rPr>
              <a:t> I expect that digital computing will eventually stimulate a considerable interest in symbolic logic… </a:t>
            </a:r>
          </a:p>
          <a:p>
            <a:endParaRPr lang="en-GB" dirty="0">
              <a:ea typeface="Times New Roman"/>
              <a:cs typeface="Times New Roman"/>
            </a:endParaRPr>
          </a:p>
          <a:p>
            <a:r>
              <a:rPr lang="en-GB" dirty="0">
                <a:ea typeface="Times New Roman"/>
                <a:cs typeface="Times New Roman"/>
              </a:rPr>
              <a:t>The language in which one communicates with these machines…forms a sort of symbolic logic.</a:t>
            </a:r>
          </a:p>
          <a:p>
            <a:endParaRPr lang="en-GB" dirty="0"/>
          </a:p>
        </p:txBody>
      </p:sp>
    </p:spTree>
    <p:extLst>
      <p:ext uri="{BB962C8B-B14F-4D97-AF65-F5344CB8AC3E}">
        <p14:creationId xmlns:p14="http://schemas.microsoft.com/office/powerpoint/2010/main" val="293546211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Acknowledgements</a:t>
            </a:r>
          </a:p>
        </p:txBody>
      </p:sp>
      <p:sp>
        <p:nvSpPr>
          <p:cNvPr id="3" name="Content Placeholder 2"/>
          <p:cNvSpPr>
            <a:spLocks noGrp="1"/>
          </p:cNvSpPr>
          <p:nvPr>
            <p:ph idx="1"/>
          </p:nvPr>
        </p:nvSpPr>
        <p:spPr/>
        <p:txBody>
          <a:bodyPr/>
          <a:lstStyle/>
          <a:p>
            <a:r>
              <a:rPr lang="en-GB" dirty="0"/>
              <a:t>Wikipedia (Aristotle)</a:t>
            </a:r>
          </a:p>
          <a:p>
            <a:r>
              <a:rPr lang="en-GB" dirty="0" err="1"/>
              <a:t>D.E.Joyce</a:t>
            </a:r>
            <a:r>
              <a:rPr lang="en-GB" dirty="0"/>
              <a:t> (Euclid)</a:t>
            </a:r>
          </a:p>
          <a:p>
            <a:r>
              <a:rPr lang="en-GB" i="1" dirty="0"/>
              <a:t>Temporal Logic</a:t>
            </a:r>
            <a:r>
              <a:rPr lang="en-GB" dirty="0"/>
              <a:t> (William of Occam)</a:t>
            </a:r>
            <a:endParaRPr lang="en-GB" i="1" dirty="0"/>
          </a:p>
          <a:p>
            <a:r>
              <a:rPr lang="en-GB" dirty="0"/>
              <a:t>Martin Davis,  </a:t>
            </a:r>
            <a:r>
              <a:rPr lang="en-GB" i="1" dirty="0"/>
              <a:t>Engines of Logic </a:t>
            </a:r>
            <a:r>
              <a:rPr lang="en-GB" dirty="0"/>
              <a:t>(Leibnitz)</a:t>
            </a:r>
            <a:endParaRPr lang="en-GB" i="1" dirty="0"/>
          </a:p>
        </p:txBody>
      </p:sp>
    </p:spTree>
    <p:extLst>
      <p:ext uri="{BB962C8B-B14F-4D97-AF65-F5344CB8AC3E}">
        <p14:creationId xmlns:p14="http://schemas.microsoft.com/office/powerpoint/2010/main" val="662112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Grammar</a:t>
            </a:r>
          </a:p>
        </p:txBody>
      </p:sp>
      <p:sp>
        <p:nvSpPr>
          <p:cNvPr id="3" name="Content Placeholder 2"/>
          <p:cNvSpPr>
            <a:spLocks noGrp="1"/>
          </p:cNvSpPr>
          <p:nvPr>
            <p:ph idx="1"/>
          </p:nvPr>
        </p:nvSpPr>
        <p:spPr/>
        <p:txBody>
          <a:bodyPr>
            <a:normAutofit/>
          </a:bodyPr>
          <a:lstStyle/>
          <a:p>
            <a:pPr marL="0" indent="0">
              <a:lnSpc>
                <a:spcPct val="115000"/>
              </a:lnSpc>
              <a:spcAft>
                <a:spcPts val="1000"/>
              </a:spcAft>
              <a:buNone/>
            </a:pPr>
            <a:r>
              <a:rPr lang="en-GB" dirty="0">
                <a:ea typeface="Calibri"/>
                <a:cs typeface="Times New Roman"/>
              </a:rPr>
              <a:t>Let S stand for the subject of a sentence, </a:t>
            </a:r>
          </a:p>
          <a:p>
            <a:pPr marL="0" indent="0">
              <a:lnSpc>
                <a:spcPct val="115000"/>
              </a:lnSpc>
              <a:spcAft>
                <a:spcPts val="1000"/>
              </a:spcAft>
              <a:buNone/>
            </a:pPr>
            <a:r>
              <a:rPr lang="en-GB" dirty="0">
                <a:ea typeface="Calibri"/>
                <a:cs typeface="Times New Roman"/>
              </a:rPr>
              <a:t>Let P stand for the predicate.</a:t>
            </a:r>
          </a:p>
          <a:p>
            <a:pPr>
              <a:lnSpc>
                <a:spcPct val="115000"/>
              </a:lnSpc>
              <a:spcAft>
                <a:spcPts val="1000"/>
              </a:spcAft>
            </a:pPr>
            <a:r>
              <a:rPr lang="en-GB" dirty="0">
                <a:ea typeface="Calibri"/>
                <a:cs typeface="Times New Roman"/>
              </a:rPr>
              <a:t>The four permitted forms of sentence are:</a:t>
            </a:r>
          </a:p>
          <a:p>
            <a:pPr lvl="1">
              <a:lnSpc>
                <a:spcPct val="115000"/>
              </a:lnSpc>
              <a:spcAft>
                <a:spcPts val="1000"/>
              </a:spcAft>
            </a:pPr>
            <a:r>
              <a:rPr lang="en-GB" dirty="0">
                <a:ea typeface="Calibri"/>
                <a:cs typeface="Times New Roman"/>
              </a:rPr>
              <a:t>(a) All  S  are  P	  (e) No S  are  P      </a:t>
            </a:r>
          </a:p>
          <a:p>
            <a:pPr lvl="1">
              <a:lnSpc>
                <a:spcPct val="115000"/>
              </a:lnSpc>
              <a:spcAft>
                <a:spcPts val="1000"/>
              </a:spcAft>
            </a:pPr>
            <a:r>
              <a:rPr lang="en-GB" dirty="0">
                <a:ea typeface="Calibri"/>
                <a:cs typeface="Times New Roman"/>
              </a:rPr>
              <a:t>(i) Some  S  are  P       (o)  Some  S  are not  P</a:t>
            </a:r>
          </a:p>
          <a:p>
            <a:endParaRPr lang="en-GB" dirty="0"/>
          </a:p>
        </p:txBody>
      </p:sp>
    </p:spTree>
    <p:extLst>
      <p:ext uri="{BB962C8B-B14F-4D97-AF65-F5344CB8AC3E}">
        <p14:creationId xmlns:p14="http://schemas.microsoft.com/office/powerpoint/2010/main" val="1495331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24 Syllogisms</a:t>
            </a:r>
          </a:p>
        </p:txBody>
      </p:sp>
      <p:sp>
        <p:nvSpPr>
          <p:cNvPr id="3" name="Content Placeholder 2"/>
          <p:cNvSpPr>
            <a:spLocks noGrp="1"/>
          </p:cNvSpPr>
          <p:nvPr>
            <p:ph idx="1"/>
          </p:nvPr>
        </p:nvSpPr>
        <p:spPr/>
        <p:txBody>
          <a:bodyPr>
            <a:normAutofit fontScale="92500" lnSpcReduction="10000"/>
          </a:bodyPr>
          <a:lstStyle/>
          <a:p>
            <a:pPr marL="0" indent="0">
              <a:spcAft>
                <a:spcPts val="0"/>
              </a:spcAft>
              <a:buNone/>
            </a:pPr>
            <a:r>
              <a:rPr lang="en-GB" dirty="0">
                <a:ea typeface="Calibri"/>
                <a:cs typeface="Times New Roman"/>
              </a:rPr>
              <a:t>		Barbara</a:t>
            </a:r>
          </a:p>
          <a:p>
            <a:pPr marL="0" indent="0">
              <a:spcAft>
                <a:spcPts val="0"/>
              </a:spcAft>
              <a:buNone/>
            </a:pPr>
            <a:r>
              <a:rPr lang="en-GB" dirty="0">
                <a:ea typeface="Calibri"/>
                <a:cs typeface="Times New Roman"/>
              </a:rPr>
              <a:t>(Major premise)	   All S are M	(a)</a:t>
            </a:r>
          </a:p>
          <a:p>
            <a:pPr marL="0" indent="0">
              <a:spcAft>
                <a:spcPts val="0"/>
              </a:spcAft>
              <a:buNone/>
            </a:pPr>
            <a:r>
              <a:rPr lang="en-GB" dirty="0">
                <a:ea typeface="Calibri"/>
                <a:cs typeface="Times New Roman"/>
              </a:rPr>
              <a:t>(Minor premise)	   </a:t>
            </a:r>
            <a:r>
              <a:rPr lang="en-GB" u="sng" dirty="0">
                <a:ea typeface="Calibri"/>
                <a:cs typeface="Times New Roman"/>
              </a:rPr>
              <a:t>All M  are  P .</a:t>
            </a:r>
            <a:r>
              <a:rPr lang="en-GB" dirty="0">
                <a:ea typeface="Calibri"/>
                <a:cs typeface="Times New Roman"/>
              </a:rPr>
              <a:t> 	(a)</a:t>
            </a:r>
          </a:p>
          <a:p>
            <a:pPr marL="0" indent="0">
              <a:spcAft>
                <a:spcPts val="0"/>
              </a:spcAft>
              <a:buNone/>
            </a:pPr>
            <a:r>
              <a:rPr lang="en-GB" dirty="0">
                <a:ea typeface="Calibri"/>
                <a:cs typeface="Times New Roman"/>
              </a:rPr>
              <a:t>(Conclusion)	    All S are  P.	(a)</a:t>
            </a:r>
          </a:p>
          <a:p>
            <a:pPr marL="0" indent="0">
              <a:spcAft>
                <a:spcPts val="0"/>
              </a:spcAft>
              <a:buNone/>
            </a:pPr>
            <a:r>
              <a:rPr lang="en-GB" dirty="0">
                <a:ea typeface="Calibri"/>
                <a:cs typeface="Times New Roman"/>
              </a:rPr>
              <a:t>	</a:t>
            </a:r>
          </a:p>
          <a:p>
            <a:pPr marL="0" indent="0">
              <a:spcAft>
                <a:spcPts val="0"/>
              </a:spcAft>
              <a:buNone/>
            </a:pPr>
            <a:r>
              <a:rPr lang="en-GB" dirty="0">
                <a:ea typeface="Calibri"/>
                <a:cs typeface="Times New Roman"/>
              </a:rPr>
              <a:t>		</a:t>
            </a:r>
            <a:r>
              <a:rPr lang="en-GB" dirty="0" err="1">
                <a:ea typeface="Calibri"/>
                <a:cs typeface="Times New Roman"/>
              </a:rPr>
              <a:t>Celarent</a:t>
            </a:r>
            <a:r>
              <a:rPr lang="en-GB" dirty="0">
                <a:ea typeface="Calibri"/>
                <a:cs typeface="Times New Roman"/>
              </a:rPr>
              <a:t> </a:t>
            </a:r>
          </a:p>
          <a:p>
            <a:pPr marL="0" indent="0">
              <a:buNone/>
            </a:pPr>
            <a:r>
              <a:rPr lang="en-GB" dirty="0">
                <a:ea typeface="Calibri"/>
                <a:cs typeface="Times New Roman"/>
              </a:rPr>
              <a:t>			No M are P		(e)</a:t>
            </a:r>
          </a:p>
          <a:p>
            <a:pPr marL="0" indent="0">
              <a:spcAft>
                <a:spcPts val="0"/>
              </a:spcAft>
              <a:buNone/>
            </a:pPr>
            <a:r>
              <a:rPr lang="en-GB" dirty="0">
                <a:ea typeface="Calibri"/>
                <a:cs typeface="Times New Roman"/>
              </a:rPr>
              <a:t>			</a:t>
            </a:r>
            <a:r>
              <a:rPr lang="en-GB" u="sng" dirty="0">
                <a:ea typeface="Calibri"/>
                <a:cs typeface="Times New Roman"/>
              </a:rPr>
              <a:t>All S are  M</a:t>
            </a:r>
            <a:r>
              <a:rPr lang="en-GB" dirty="0">
                <a:ea typeface="Calibri"/>
                <a:cs typeface="Times New Roman"/>
              </a:rPr>
              <a:t>		(a)					No  S  are  P	(e)</a:t>
            </a:r>
          </a:p>
          <a:p>
            <a:endParaRPr lang="en-GB" dirty="0"/>
          </a:p>
        </p:txBody>
      </p:sp>
    </p:spTree>
    <p:extLst>
      <p:ext uri="{BB962C8B-B14F-4D97-AF65-F5344CB8AC3E}">
        <p14:creationId xmlns:p14="http://schemas.microsoft.com/office/powerpoint/2010/main" val="2541712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Grammar of proofs</a:t>
            </a:r>
          </a:p>
        </p:txBody>
      </p:sp>
      <p:sp>
        <p:nvSpPr>
          <p:cNvPr id="3" name="Content Placeholder 2"/>
          <p:cNvSpPr>
            <a:spLocks noGrp="1"/>
          </p:cNvSpPr>
          <p:nvPr>
            <p:ph idx="1"/>
          </p:nvPr>
        </p:nvSpPr>
        <p:spPr/>
        <p:txBody>
          <a:bodyPr/>
          <a:lstStyle/>
          <a:p>
            <a:pPr marL="0" indent="0">
              <a:buNone/>
            </a:pPr>
            <a:r>
              <a:rPr lang="en-GB" dirty="0"/>
              <a:t>A proof is a sequences of sentences</a:t>
            </a:r>
          </a:p>
          <a:p>
            <a:pPr marL="0" indent="0">
              <a:buNone/>
            </a:pPr>
            <a:r>
              <a:rPr lang="en-GB" dirty="0"/>
              <a:t>in which each sentence is either a premise</a:t>
            </a:r>
          </a:p>
          <a:p>
            <a:pPr marL="0" indent="0">
              <a:buNone/>
            </a:pPr>
            <a:r>
              <a:rPr lang="en-GB" dirty="0"/>
              <a:t>or it is the last line of one of 24 syllogisms</a:t>
            </a:r>
          </a:p>
          <a:p>
            <a:pPr marL="0" indent="0">
              <a:buNone/>
            </a:pPr>
            <a:r>
              <a:rPr lang="en-GB" dirty="0"/>
              <a:t>and the first two lines occur earlier in the proof.</a:t>
            </a:r>
          </a:p>
          <a:p>
            <a:endParaRPr lang="en-GB" dirty="0"/>
          </a:p>
          <a:p>
            <a:r>
              <a:rPr lang="en-GB" dirty="0"/>
              <a:t>The definition is independent of the subject matter of the proof.</a:t>
            </a:r>
          </a:p>
        </p:txBody>
      </p:sp>
    </p:spTree>
    <p:extLst>
      <p:ext uri="{BB962C8B-B14F-4D97-AF65-F5344CB8AC3E}">
        <p14:creationId xmlns:p14="http://schemas.microsoft.com/office/powerpoint/2010/main" val="2162036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from Biology</a:t>
            </a:r>
          </a:p>
        </p:txBody>
      </p:sp>
      <p:sp>
        <p:nvSpPr>
          <p:cNvPr id="3" name="Content Placeholder 2"/>
          <p:cNvSpPr>
            <a:spLocks noGrp="1"/>
          </p:cNvSpPr>
          <p:nvPr>
            <p:ph idx="1"/>
          </p:nvPr>
        </p:nvSpPr>
        <p:spPr/>
        <p:txBody>
          <a:bodyPr>
            <a:normAutofit fontScale="85000" lnSpcReduction="10000"/>
          </a:bodyPr>
          <a:lstStyle/>
          <a:p>
            <a:pPr marL="0" indent="0">
              <a:spcAft>
                <a:spcPts val="0"/>
              </a:spcAft>
              <a:buNone/>
            </a:pPr>
            <a:r>
              <a:rPr lang="en-GB" dirty="0">
                <a:ea typeface="Calibri"/>
                <a:cs typeface="Times New Roman"/>
              </a:rPr>
              <a:t>		Barbara</a:t>
            </a:r>
          </a:p>
          <a:p>
            <a:pPr marL="0" indent="0">
              <a:spcAft>
                <a:spcPts val="0"/>
              </a:spcAft>
              <a:buNone/>
            </a:pPr>
            <a:r>
              <a:rPr lang="en-GB" dirty="0">
                <a:ea typeface="Calibri"/>
                <a:cs typeface="Times New Roman"/>
              </a:rPr>
              <a:t>(Major premise)	   All sharks are </a:t>
            </a:r>
            <a:r>
              <a:rPr lang="en-GB" dirty="0" err="1">
                <a:ea typeface="Calibri"/>
                <a:cs typeface="Times New Roman"/>
              </a:rPr>
              <a:t>selachians</a:t>
            </a:r>
            <a:r>
              <a:rPr lang="en-GB" dirty="0">
                <a:ea typeface="Calibri"/>
                <a:cs typeface="Times New Roman"/>
              </a:rPr>
              <a:t> 		(a)</a:t>
            </a:r>
          </a:p>
          <a:p>
            <a:pPr marL="0" indent="0">
              <a:spcAft>
                <a:spcPts val="0"/>
              </a:spcAft>
              <a:buNone/>
            </a:pPr>
            <a:r>
              <a:rPr lang="en-GB" dirty="0">
                <a:ea typeface="Calibri"/>
                <a:cs typeface="Times New Roman"/>
              </a:rPr>
              <a:t>(Minor premise)	   </a:t>
            </a:r>
            <a:r>
              <a:rPr lang="en-GB" u="sng" dirty="0">
                <a:ea typeface="Calibri"/>
                <a:cs typeface="Times New Roman"/>
              </a:rPr>
              <a:t>All </a:t>
            </a:r>
            <a:r>
              <a:rPr lang="en-GB" u="sng" dirty="0" err="1">
                <a:ea typeface="Calibri"/>
                <a:cs typeface="Times New Roman"/>
              </a:rPr>
              <a:t>selachians</a:t>
            </a:r>
            <a:r>
              <a:rPr lang="en-GB" u="sng" dirty="0">
                <a:ea typeface="Calibri"/>
                <a:cs typeface="Times New Roman"/>
              </a:rPr>
              <a:t> inhabit the sea.</a:t>
            </a:r>
            <a:r>
              <a:rPr lang="en-GB" dirty="0">
                <a:ea typeface="Calibri"/>
                <a:cs typeface="Times New Roman"/>
              </a:rPr>
              <a:t> 	(a)</a:t>
            </a:r>
          </a:p>
          <a:p>
            <a:pPr marL="0" indent="0">
              <a:spcAft>
                <a:spcPts val="0"/>
              </a:spcAft>
              <a:buNone/>
            </a:pPr>
            <a:r>
              <a:rPr lang="en-GB" dirty="0">
                <a:ea typeface="Calibri"/>
                <a:cs typeface="Times New Roman"/>
              </a:rPr>
              <a:t>(Conclusion)	   	   All sharks inhabit the sea.	(a)</a:t>
            </a:r>
          </a:p>
          <a:p>
            <a:pPr marL="0" indent="0">
              <a:spcAft>
                <a:spcPts val="0"/>
              </a:spcAft>
              <a:buNone/>
            </a:pPr>
            <a:r>
              <a:rPr lang="en-GB" dirty="0">
                <a:ea typeface="Calibri"/>
                <a:cs typeface="Times New Roman"/>
              </a:rPr>
              <a:t>	</a:t>
            </a:r>
          </a:p>
          <a:p>
            <a:pPr marL="0" indent="0">
              <a:spcAft>
                <a:spcPts val="0"/>
              </a:spcAft>
              <a:buNone/>
            </a:pPr>
            <a:r>
              <a:rPr lang="en-GB" dirty="0">
                <a:ea typeface="Calibri"/>
                <a:cs typeface="Times New Roman"/>
              </a:rPr>
              <a:t>		</a:t>
            </a:r>
            <a:r>
              <a:rPr lang="en-GB" dirty="0" err="1">
                <a:ea typeface="Calibri"/>
                <a:cs typeface="Times New Roman"/>
              </a:rPr>
              <a:t>Celarent</a:t>
            </a:r>
            <a:r>
              <a:rPr lang="en-GB" dirty="0">
                <a:ea typeface="Calibri"/>
                <a:cs typeface="Times New Roman"/>
              </a:rPr>
              <a:t> </a:t>
            </a:r>
          </a:p>
          <a:p>
            <a:pPr marL="0" indent="0">
              <a:buNone/>
            </a:pPr>
            <a:r>
              <a:rPr lang="en-GB" dirty="0">
                <a:ea typeface="Calibri"/>
                <a:cs typeface="Times New Roman"/>
              </a:rPr>
              <a:t>			No </a:t>
            </a:r>
            <a:r>
              <a:rPr lang="en-GB" dirty="0" err="1">
                <a:ea typeface="Calibri"/>
                <a:cs typeface="Times New Roman"/>
              </a:rPr>
              <a:t>selachians</a:t>
            </a:r>
            <a:r>
              <a:rPr lang="en-GB" dirty="0">
                <a:ea typeface="Calibri"/>
                <a:cs typeface="Times New Roman"/>
              </a:rPr>
              <a:t> are fish		(e)</a:t>
            </a:r>
          </a:p>
          <a:p>
            <a:pPr marL="0" indent="0">
              <a:spcAft>
                <a:spcPts val="0"/>
              </a:spcAft>
              <a:buNone/>
            </a:pPr>
            <a:r>
              <a:rPr lang="en-GB" dirty="0">
                <a:ea typeface="Calibri"/>
                <a:cs typeface="Times New Roman"/>
              </a:rPr>
              <a:t>			</a:t>
            </a:r>
            <a:r>
              <a:rPr lang="en-GB" u="sng" dirty="0">
                <a:ea typeface="Calibri"/>
                <a:cs typeface="Times New Roman"/>
              </a:rPr>
              <a:t>All rays are </a:t>
            </a:r>
            <a:r>
              <a:rPr lang="en-GB" u="sng" dirty="0" err="1">
                <a:ea typeface="Calibri"/>
                <a:cs typeface="Times New Roman"/>
              </a:rPr>
              <a:t>selachians</a:t>
            </a:r>
            <a:r>
              <a:rPr lang="en-GB" u="sng" dirty="0">
                <a:ea typeface="Calibri"/>
                <a:cs typeface="Times New Roman"/>
              </a:rPr>
              <a:t> </a:t>
            </a:r>
            <a:r>
              <a:rPr lang="en-GB" dirty="0">
                <a:ea typeface="Calibri"/>
                <a:cs typeface="Times New Roman"/>
              </a:rPr>
              <a:t>		(a)			No rays are fish			(e)</a:t>
            </a:r>
          </a:p>
          <a:p>
            <a:endParaRPr lang="en-GB" dirty="0"/>
          </a:p>
        </p:txBody>
      </p:sp>
    </p:spTree>
    <p:extLst>
      <p:ext uri="{BB962C8B-B14F-4D97-AF65-F5344CB8AC3E}">
        <p14:creationId xmlns:p14="http://schemas.microsoft.com/office/powerpoint/2010/main" val="14879297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6333</TotalTime>
  <Words>8146</Words>
  <Application>Microsoft Office PowerPoint</Application>
  <PresentationFormat>On-screen Show (4:3)</PresentationFormat>
  <Paragraphs>460</Paragraphs>
  <Slides>57</Slides>
  <Notes>51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57</vt:i4>
      </vt:variant>
    </vt:vector>
  </HeadingPairs>
  <TitlesOfParts>
    <vt:vector size="64" baseType="lpstr">
      <vt:lpstr>Arial</vt:lpstr>
      <vt:lpstr>Calibri</vt:lpstr>
      <vt:lpstr>Cambria Math</vt:lpstr>
      <vt:lpstr>Lucida Sans Unicode</vt:lpstr>
      <vt:lpstr>Symbol</vt:lpstr>
      <vt:lpstr>Times New Roman</vt:lpstr>
      <vt:lpstr>Office Theme</vt:lpstr>
      <vt:lpstr>Applied Logic</vt:lpstr>
      <vt:lpstr>Historical Survey</vt:lpstr>
      <vt:lpstr>A flight of imagination.</vt:lpstr>
      <vt:lpstr>Programs as logic</vt:lpstr>
      <vt:lpstr>Deductive logic</vt:lpstr>
      <vt:lpstr>Grammar</vt:lpstr>
      <vt:lpstr>24 Syllogisms</vt:lpstr>
      <vt:lpstr>Grammar of proofs</vt:lpstr>
      <vt:lpstr>Example from Biology</vt:lpstr>
      <vt:lpstr>Application to biology</vt:lpstr>
      <vt:lpstr>Program execution </vt:lpstr>
      <vt:lpstr>Computer reasoning</vt:lpstr>
      <vt:lpstr>Constructive logic</vt:lpstr>
      <vt:lpstr>Constructions</vt:lpstr>
      <vt:lpstr>Five postulates</vt:lpstr>
      <vt:lpstr>23 Definitions</vt:lpstr>
      <vt:lpstr>Five common notions</vt:lpstr>
      <vt:lpstr>48 Propositions of Book 1</vt:lpstr>
      <vt:lpstr>Subroutines</vt:lpstr>
      <vt:lpstr>1. To construct an equilateral triangle</vt:lpstr>
      <vt:lpstr>Draw a circle with the line as radius and centre at one end (postulate 3). </vt:lpstr>
      <vt:lpstr>Then draw a circle with the line as radius and centre at the other end</vt:lpstr>
      <vt:lpstr>Then choose a point  C  where the two circles intersect each other</vt:lpstr>
      <vt:lpstr>Then draw a line from  C  to each end of the given line (Postulate 1, twice)</vt:lpstr>
      <vt:lpstr>Non-determinism</vt:lpstr>
      <vt:lpstr>The lines marked       are equal,  being radii of the left circle (Def. 15)</vt:lpstr>
      <vt:lpstr>The lines marked     are equal,  being radii of the right circle (Def. 15)</vt:lpstr>
      <vt:lpstr>The triangle is therefore equilateral (Def 20, common notion 1)   Q.E.D.</vt:lpstr>
      <vt:lpstr>Summary</vt:lpstr>
      <vt:lpstr>Temporal logic</vt:lpstr>
      <vt:lpstr>Analogy</vt:lpstr>
      <vt:lpstr>Non-deterministic programs</vt:lpstr>
      <vt:lpstr>Branching Time</vt:lpstr>
      <vt:lpstr>Jonah  3  4-5, 10</vt:lpstr>
      <vt:lpstr>Ockham’s logic.</vt:lpstr>
      <vt:lpstr>Program executions</vt:lpstr>
      <vt:lpstr>Programs  P   Q</vt:lpstr>
      <vt:lpstr>P  &amp;  Q (Conjunction, Ockham’s copulativa)</vt:lpstr>
      <vt:lpstr>P  or  Q (Disjunction, Ockham’s disjunctiva)</vt:lpstr>
      <vt:lpstr>Non-determinism</vt:lpstr>
      <vt:lpstr>Executions</vt:lpstr>
      <vt:lpstr>An execution</vt:lpstr>
      <vt:lpstr>An execution with five events</vt:lpstr>
      <vt:lpstr>which are either green or red</vt:lpstr>
      <vt:lpstr>Horizontal split</vt:lpstr>
      <vt:lpstr> </vt:lpstr>
      <vt:lpstr>An execution with five events</vt:lpstr>
      <vt:lpstr>An execution with five events</vt:lpstr>
      <vt:lpstr> P ; Q (P then Q ,  sequential composition)</vt:lpstr>
      <vt:lpstr>Every program tells a story</vt:lpstr>
      <vt:lpstr>Proof by calculation.</vt:lpstr>
      <vt:lpstr>The calculus</vt:lpstr>
      <vt:lpstr>The calculus</vt:lpstr>
      <vt:lpstr> Gottfried Leibnitz (1646-1716) </vt:lpstr>
      <vt:lpstr>A flight of imagination</vt:lpstr>
      <vt:lpstr>Alan Turing</vt:lpstr>
      <vt:lpstr>Acknowledgements</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Applied Logic</dc:title>
  <dc:creator>Tony Hoare</dc:creator>
  <cp:lastModifiedBy>Clare Scallon (Vega Consulting LLC)</cp:lastModifiedBy>
  <cp:revision>112</cp:revision>
  <cp:lastPrinted>2011-06-17T09:16:34Z</cp:lastPrinted>
  <dcterms:created xsi:type="dcterms:W3CDTF">2011-02-10T11:49:26Z</dcterms:created>
  <dcterms:modified xsi:type="dcterms:W3CDTF">2016-08-02T00:19:35Z</dcterms:modified>
</cp:coreProperties>
</file>