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256" r:id="rId2"/>
    <p:sldId id="422" r:id="rId3"/>
    <p:sldId id="425" r:id="rId4"/>
    <p:sldId id="426" r:id="rId5"/>
    <p:sldId id="427" r:id="rId6"/>
    <p:sldId id="428" r:id="rId7"/>
    <p:sldId id="459" r:id="rId8"/>
    <p:sldId id="460" r:id="rId9"/>
    <p:sldId id="433" r:id="rId10"/>
    <p:sldId id="444" r:id="rId11"/>
    <p:sldId id="445" r:id="rId12"/>
    <p:sldId id="446" r:id="rId13"/>
    <p:sldId id="447" r:id="rId14"/>
    <p:sldId id="449" r:id="rId15"/>
    <p:sldId id="450" r:id="rId16"/>
    <p:sldId id="451" r:id="rId17"/>
    <p:sldId id="439" r:id="rId18"/>
    <p:sldId id="452" r:id="rId19"/>
    <p:sldId id="458" r:id="rId20"/>
    <p:sldId id="453" r:id="rId21"/>
    <p:sldId id="454" r:id="rId22"/>
    <p:sldId id="440" r:id="rId23"/>
    <p:sldId id="432" r:id="rId24"/>
    <p:sldId id="436" r:id="rId25"/>
    <p:sldId id="443" r:id="rId26"/>
    <p:sldId id="441" r:id="rId27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8080"/>
    <a:srgbClr val="CCFFCC"/>
    <a:srgbClr val="339966"/>
    <a:srgbClr val="CC0000"/>
    <a:srgbClr val="39B0EB"/>
    <a:srgbClr val="3CD8D8"/>
    <a:srgbClr val="0E6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9" autoAdjust="0"/>
    <p:restoredTop sz="86396" autoAdjust="0"/>
  </p:normalViewPr>
  <p:slideViewPr>
    <p:cSldViewPr>
      <p:cViewPr varScale="1">
        <p:scale>
          <a:sx n="50" d="100"/>
          <a:sy n="50" d="100"/>
        </p:scale>
        <p:origin x="8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3A38-230B-4CF1-92FE-5D96A4B44F04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F8BC-B7F9-4652-9F27-A4F12464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B285457-0555-4B8B-BC01-96447F384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7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576CCC-405D-4091-A073-897C7C9B8386}" type="slidenum">
              <a:rPr lang="en-US"/>
              <a:pPr/>
              <a:t>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B48D-1A39-4145-AC25-82C54B80F6E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058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A46FA-B458-4177-AE72-539318F7EAA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156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685800"/>
            <a:ext cx="2124075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85800"/>
            <a:ext cx="6219825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B4605B-48F5-49C4-9EDB-72A46924A08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002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85800"/>
            <a:ext cx="84963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E59105-26C0-4221-904A-A76BE10E795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026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64E-61AF-438C-91F9-E93A0A234B4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95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3158-CF5E-477B-9486-0A5F03ED173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39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DDCFF-5CBB-4A5D-96E6-6A6ACE9ECF4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792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855FDA-32BC-4423-9587-788B3B4679D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730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34E01B-4AA6-47DD-B874-87BC4B8EDD6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136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751E2-FBFE-4FC9-B870-6E4E7AC3BBE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993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0817E4-486F-4ED6-9EA3-0A21D139180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17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801F63-E608-4B45-B6DE-832F176EFA8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98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381000"/>
            <a:ext cx="84963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FontTx/>
              <a:buNone/>
              <a:defRPr sz="14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6019800"/>
            <a:ext cx="9144000" cy="17463"/>
          </a:xfrm>
          <a:prstGeom prst="rect">
            <a:avLst/>
          </a:pr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Aft>
                <a:spcPct val="0"/>
              </a:spcAft>
              <a:buClrTx/>
              <a:buFontTx/>
              <a:buNone/>
            </a:pPr>
            <a:endParaRPr lang="en-GB">
              <a:ea typeface="ＭＳ Ｐゴシック" pitchFamily="34" charset="-128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124200" y="6096000"/>
            <a:ext cx="2743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de-DE" sz="1400" dirty="0">
                <a:ea typeface="ＭＳ Ｐゴシック" pitchFamily="34" charset="-128"/>
              </a:rPr>
              <a:t>Chapter 6</a:t>
            </a: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2313" y="381000"/>
            <a:ext cx="477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0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F11E704-1AEC-45A3-8D91-42869F553A6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9pPr>
    </p:titleStyle>
    <p:bodyStyle>
      <a:lvl1pPr marL="342900" indent="-342900" algn="l" defTabSz="2387600" rtl="0" eaLnBrk="0" fontAlgn="base" hangingPunct="0">
        <a:spcBef>
          <a:spcPct val="0"/>
        </a:spcBef>
        <a:spcAft>
          <a:spcPct val="25000"/>
        </a:spcAft>
        <a:buClr>
          <a:schemeClr val="accent2"/>
        </a:buClr>
        <a:buSzPct val="80000"/>
        <a:buFont typeface="Wingdings" pitchFamily="2" charset="2"/>
        <a:tabLst>
          <a:tab pos="36195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1313" algn="l" defTabSz="2387600" rtl="0" eaLnBrk="0" fontAlgn="base" hangingPunct="0">
        <a:spcBef>
          <a:spcPct val="0"/>
        </a:spcBef>
        <a:spcAft>
          <a:spcPct val="25000"/>
        </a:spcAft>
        <a:buClr>
          <a:srgbClr val="B5123E"/>
        </a:buClr>
        <a:buFont typeface="Arial" charset="0"/>
        <a:buChar char="&gt;"/>
        <a:tabLst>
          <a:tab pos="361950" algn="l"/>
        </a:tabLst>
        <a:defRPr>
          <a:solidFill>
            <a:schemeClr val="tx1"/>
          </a:solidFill>
          <a:latin typeface="+mn-lt"/>
        </a:defRPr>
      </a:lvl2pPr>
      <a:lvl3pPr marL="712788" indent="-368300" algn="l" defTabSz="2387600" rtl="0" eaLnBrk="0" fontAlgn="base" hangingPunct="0">
        <a:spcBef>
          <a:spcPct val="0"/>
        </a:spcBef>
        <a:spcAft>
          <a:spcPct val="25000"/>
        </a:spcAft>
        <a:buClr>
          <a:srgbClr val="58585A"/>
        </a:buClr>
        <a:buChar char="–"/>
        <a:tabLst>
          <a:tab pos="361950" algn="l"/>
        </a:tabLst>
        <a:defRPr>
          <a:solidFill>
            <a:schemeClr val="tx1"/>
          </a:solidFill>
          <a:latin typeface="+mn-lt"/>
        </a:defRPr>
      </a:lvl3pPr>
      <a:lvl4pPr marL="1071563" indent="-357188" algn="l" defTabSz="2387600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B5123E"/>
        </a:buClr>
        <a:buSzPct val="80000"/>
        <a:buFont typeface="Wingdings" pitchFamily="2" charset="2"/>
        <a:tabLst>
          <a:tab pos="361950" algn="l"/>
        </a:tabLst>
        <a:defRPr sz="1400">
          <a:solidFill>
            <a:schemeClr val="tx1"/>
          </a:solidFill>
          <a:latin typeface="+mn-lt"/>
        </a:defRPr>
      </a:lvl4pPr>
      <a:lvl5pPr marL="16224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5pPr>
      <a:lvl6pPr marL="20796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6pPr>
      <a:lvl7pPr marL="25368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7pPr>
      <a:lvl8pPr marL="29940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8pPr>
      <a:lvl9pPr marL="34512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tmp"/><Relationship Id="rId7" Type="http://schemas.openxmlformats.org/officeDocument/2006/relationships/image" Target="../media/image41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algn="ctr"/>
            <a:br>
              <a:rPr lang="en-GB" sz="4000" dirty="0">
                <a:latin typeface="Calibri" pitchFamily="34" charset="0"/>
              </a:rPr>
            </a:br>
            <a:br>
              <a:rPr lang="en-GB" sz="4000" dirty="0">
                <a:latin typeface="Calibri" pitchFamily="34" charset="0"/>
              </a:rPr>
            </a:br>
            <a:r>
              <a:rPr lang="en-GB" sz="4000" dirty="0">
                <a:latin typeface="Calibri" pitchFamily="34" charset="0"/>
              </a:rPr>
              <a:t>Activity Recognition from </a:t>
            </a:r>
            <a:br>
              <a:rPr lang="en-GB" sz="4000" dirty="0">
                <a:latin typeface="Calibri" pitchFamily="34" charset="0"/>
              </a:rPr>
            </a:br>
            <a:r>
              <a:rPr lang="en-GB" sz="4000" dirty="0">
                <a:latin typeface="Calibri" pitchFamily="34" charset="0"/>
              </a:rPr>
              <a:t>Trajectory Data</a:t>
            </a:r>
            <a:br>
              <a:rPr lang="en-GB" sz="4000" dirty="0">
                <a:latin typeface="Calibri" pitchFamily="34" charset="0"/>
              </a:rPr>
            </a:br>
            <a:endParaRPr lang="en-US" sz="4000" dirty="0"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05000" y="3276600"/>
            <a:ext cx="5029200" cy="2133600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Yin Zhu, </a:t>
            </a:r>
            <a:r>
              <a:rPr lang="en-GB">
                <a:solidFill>
                  <a:schemeClr val="tx2"/>
                </a:solidFill>
              </a:rPr>
              <a:t>Vincent Zheng</a:t>
            </a:r>
            <a:r>
              <a:rPr lang="en-GB" dirty="0">
                <a:solidFill>
                  <a:schemeClr val="tx2"/>
                </a:solidFill>
              </a:rPr>
              <a:t> and </a:t>
            </a:r>
            <a:r>
              <a:rPr lang="en-GB" dirty="0" err="1">
                <a:solidFill>
                  <a:schemeClr val="tx2"/>
                </a:solidFill>
              </a:rPr>
              <a:t>Qiang</a:t>
            </a:r>
            <a:r>
              <a:rPr lang="en-GB" dirty="0">
                <a:solidFill>
                  <a:schemeClr val="tx2"/>
                </a:solidFill>
              </a:rPr>
              <a:t> Yang</a:t>
            </a:r>
          </a:p>
          <a:p>
            <a:r>
              <a:rPr lang="en-GB" dirty="0">
                <a:solidFill>
                  <a:schemeClr val="tx2"/>
                </a:solidFill>
              </a:rPr>
              <a:t>HKUST</a:t>
            </a:r>
          </a:p>
          <a:p>
            <a:r>
              <a:rPr lang="en-GB" dirty="0">
                <a:solidFill>
                  <a:schemeClr val="tx2"/>
                </a:solidFill>
              </a:rPr>
              <a:t>November 2011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with smoothing: Transportation mode [</a:t>
            </a:r>
            <a:r>
              <a:rPr lang="en-US" dirty="0" err="1"/>
              <a:t>Zheng</a:t>
            </a:r>
            <a:r>
              <a:rPr lang="en-US" dirty="0"/>
              <a:t>, UbiComp’08]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506151"/>
              </p:ext>
            </p:extLst>
          </p:nvPr>
        </p:nvGraphicFramePr>
        <p:xfrm>
          <a:off x="381000" y="2847407"/>
          <a:ext cx="4236396" cy="2943793"/>
        </p:xfrm>
        <a:graphic>
          <a:graphicData uri="http://schemas.openxmlformats.org/drawingml/2006/table">
            <a:tbl>
              <a:tblPr/>
              <a:tblGrid>
                <a:gridCol w="4236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"/>
                          <a:ea typeface="宋体"/>
                        </a:rPr>
                        <a:t>Significant</a:t>
                      </a:r>
                      <a:r>
                        <a:rPr lang="en-US" sz="1400" b="1" baseline="0" dirty="0">
                          <a:latin typeface="Times"/>
                          <a:ea typeface="宋体"/>
                        </a:rPr>
                        <a:t> features 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Distance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The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 i</a:t>
                      </a:r>
                      <a:r>
                        <a:rPr lang="en-US" sz="1400">
                          <a:latin typeface="Times"/>
                          <a:ea typeface="宋体"/>
                        </a:rPr>
                        <a:t>th maximal velocity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The 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i</a:t>
                      </a:r>
                      <a:r>
                        <a:rPr lang="en-US" sz="1400">
                          <a:latin typeface="Times"/>
                          <a:ea typeface="宋体"/>
                        </a:rPr>
                        <a:t>th maximal acceleration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Average velocity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Expectation of velocity of GPS points in a segment 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Variance of velocity of GPS points in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Heading Change Rate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Stop Rate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宋体"/>
                        </a:rPr>
                        <a:t>Velocity Change Rate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93332"/>
            <a:ext cx="4267200" cy="8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52999" y="15240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Illustration for </a:t>
            </a:r>
            <a:r>
              <a:rPr lang="en-US" i="1" dirty="0"/>
              <a:t>Heading change rate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2158" y="3300663"/>
            <a:ext cx="33929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920913" y="294737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Illustration for </a:t>
            </a:r>
            <a:r>
              <a:rPr lang="en-US" i="1" dirty="0"/>
              <a:t>velocity change 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893332"/>
            <a:ext cx="394210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/>
              <a:t>Domain-specific feature design </a:t>
            </a:r>
            <a:r>
              <a:rPr lang="en-US" dirty="0"/>
              <a:t>for</a:t>
            </a:r>
          </a:p>
          <a:p>
            <a:pPr>
              <a:buNone/>
            </a:pPr>
            <a:r>
              <a:rPr lang="en-US" dirty="0"/>
              <a:t>classifiers, e.g. decision trees </a:t>
            </a:r>
          </a:p>
        </p:txBody>
      </p:sp>
    </p:spTree>
    <p:extLst>
      <p:ext uri="{BB962C8B-B14F-4D97-AF65-F5344CB8AC3E}">
        <p14:creationId xmlns:p14="http://schemas.microsoft.com/office/powerpoint/2010/main" val="332643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Smoothing, HMM inference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4290776"/>
                <a:ext cx="6156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 Segment[</a:t>
                </a:r>
                <a:r>
                  <a:rPr lang="en-US" dirty="0" err="1"/>
                  <a:t>i</a:t>
                </a:r>
                <a:r>
                  <a:rPr lang="en-US" dirty="0"/>
                  <a:t>].P(Bike) = Segment[</a:t>
                </a:r>
                <a:r>
                  <a:rPr lang="en-US" dirty="0" err="1"/>
                  <a:t>i</a:t>
                </a:r>
                <a:r>
                  <a:rPr lang="en-US" dirty="0"/>
                  <a:t>].P(Bike)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/>
                  <a:t> P(</a:t>
                </a:r>
                <a:r>
                  <a:rPr lang="en-US" dirty="0" err="1"/>
                  <a:t>Bike|Car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90776"/>
                <a:ext cx="6156158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4900376"/>
                <a:ext cx="6079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Segment[</a:t>
                </a:r>
                <a:r>
                  <a:rPr lang="en-US" dirty="0" err="1"/>
                  <a:t>i</a:t>
                </a:r>
                <a:r>
                  <a:rPr lang="en-US" dirty="0"/>
                  <a:t>].P(Walk) = Segment[</a:t>
                </a:r>
                <a:r>
                  <a:rPr lang="en-US" dirty="0" err="1"/>
                  <a:t>i</a:t>
                </a:r>
                <a:r>
                  <a:rPr lang="en-US" dirty="0"/>
                  <a:t>].P(Walk)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/>
                  <a:t> P(</a:t>
                </a:r>
                <a:r>
                  <a:rPr lang="en-US" dirty="0" err="1"/>
                  <a:t>Walk|Car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00376"/>
                <a:ext cx="607995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02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-Shape 7"/>
          <p:cNvSpPr/>
          <p:nvPr/>
        </p:nvSpPr>
        <p:spPr>
          <a:xfrm rot="19514367">
            <a:off x="7258749" y="4901881"/>
            <a:ext cx="642078" cy="326523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47923"/>
            <a:ext cx="6934200" cy="27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Dynamic Bayesian Networks (DBN):</a:t>
            </a:r>
            <a:r>
              <a:rPr lang="en-US" dirty="0"/>
              <a:t> Goal recognition [Yin, AAAI’04&amp;05]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94083"/>
            <a:ext cx="4724400" cy="329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4103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4430"/>
            <a:ext cx="7658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6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Random Fields (CRF): map matching &amp; outdoor activities [Liao, I. J. Robotics. 2007]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276600"/>
                <a:ext cx="8229600" cy="2468563"/>
              </a:xfrm>
            </p:spPr>
            <p:txBody>
              <a:bodyPr/>
              <a:lstStyle/>
              <a:p>
                <a:r>
                  <a:rPr lang="en-US" dirty="0"/>
                  <a:t>Domain knowledge is encoded in CRF </a:t>
                </a:r>
                <a:r>
                  <a:rPr lang="en-US" i="1" dirty="0"/>
                  <a:t>feature functions</a:t>
                </a:r>
                <a:r>
                  <a:rPr lang="en-US" dirty="0"/>
                  <a:t>: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Measurement feature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𝑚𝑒𝑎𝑠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- GPS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- road/street center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Smoothness feature function: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𝑠𝑚𝑜𝑜𝑡h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𝑠𝑡𝑟𝑒𝑒𝑡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𝑠𝑡𝑟𝑒𝑒𝑡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𝑑𝑖𝑟𝑒𝑐𝑡𝑖𝑜𝑛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𝑑𝑖𝑟𝑒𝑐𝑡𝑖𝑜𝑛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276600"/>
                <a:ext cx="8229600" cy="2468563"/>
              </a:xfrm>
              <a:blipFill rotWithShape="1">
                <a:blip r:embed="rId2"/>
                <a:stretch>
                  <a:fillRect l="-815" t="-990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16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191000"/>
            <a:ext cx="40921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0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Component Analysis (PCA): Eigen-behavior, [Eagle, MIT </a:t>
            </a:r>
            <a:r>
              <a:rPr lang="en-US" dirty="0" err="1"/>
              <a:t>RealityMining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733800" cy="4525963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Behavior vector for user </a:t>
                </a:r>
                <a:r>
                  <a:rPr lang="en-US" i="1" dirty="0"/>
                  <a:t>i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binary vector encoded with time and activity.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For a behavior set: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of n users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Perform PCA on D to get </a:t>
                </a:r>
                <a:r>
                  <a:rPr lang="en-US" dirty="0" err="1"/>
                  <a:t>eigen</a:t>
                </a:r>
                <a:r>
                  <a:rPr lang="en-US" dirty="0"/>
                  <a:t>-behavior.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The whole process is similar to </a:t>
                </a:r>
                <a:r>
                  <a:rPr lang="en-US" b="1" dirty="0" err="1"/>
                  <a:t>eigenface</a:t>
                </a:r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pixel level representation for a face image.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733800" cy="4525963"/>
              </a:xfrm>
              <a:blipFill rotWithShape="1">
                <a:blip r:embed="rId2"/>
                <a:stretch>
                  <a:fillRect l="-489" t="-539" r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76" y="1447800"/>
            <a:ext cx="50228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Allocation (LDA): topic modeling over activities [</a:t>
            </a:r>
            <a:r>
              <a:rPr lang="en-US" dirty="0" err="1"/>
              <a:t>Farrahi</a:t>
            </a:r>
            <a:r>
              <a:rPr lang="en-US" dirty="0"/>
              <a:t>, UbiComp’08]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048000" cy="2700802"/>
          </a:xfrm>
        </p:spPr>
        <p:txBody>
          <a:bodyPr/>
          <a:lstStyle/>
          <a:p>
            <a:pPr marL="0" indent="0"/>
            <a:r>
              <a:rPr lang="en-US" dirty="0"/>
              <a:t>Main trick: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Encode sequential information into “activity words”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Each day forms a “document”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Use LDA to extract activity topics.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93592"/>
            <a:ext cx="4648200" cy="273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01002"/>
            <a:ext cx="6934200" cy="168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15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pattern mining: periodic activity pattern of an eagle [Li, ACM-TIST’10]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Reference spot density: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Patterns: </a:t>
            </a:r>
          </a:p>
          <a:p>
            <a:pPr marL="0" indent="0"/>
            <a:r>
              <a:rPr lang="en-US" dirty="0"/>
              <a:t>	For each day, calculate the distribution over different references spots.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7567"/>
            <a:ext cx="7508959" cy="278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39147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2777" y="49969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733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Great Lakes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3524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Quebec</a:t>
            </a:r>
          </a:p>
        </p:txBody>
      </p:sp>
    </p:spTree>
    <p:extLst>
      <p:ext uri="{BB962C8B-B14F-4D97-AF65-F5344CB8AC3E}">
        <p14:creationId xmlns:p14="http://schemas.microsoft.com/office/powerpoint/2010/main" val="409385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 in single-user 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Abundant research work in this area. </a:t>
            </a:r>
          </a:p>
          <a:p>
            <a:endParaRPr lang="en-US" dirty="0"/>
          </a:p>
          <a:p>
            <a:r>
              <a:rPr lang="en-US" dirty="0"/>
              <a:t>Looking for mature and software/device used in real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70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HMM for concurrent AR [Wang, </a:t>
            </a:r>
            <a:r>
              <a:rPr lang="en-US" dirty="0" err="1"/>
              <a:t>Perva</a:t>
            </a:r>
            <a:r>
              <a:rPr lang="en-US" dirty="0"/>
              <a:t>. Comp. 2010]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95800" cy="4525963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Training: 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dirty="0"/>
                  <a:t>Learn the emission and transition probabilities from multiple concurrent sensor trajectories.  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dirty="0"/>
                  <a:t>The picture shows two concurrent trajectories.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Testing: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b="0" dirty="0"/>
                  <a:t>HMM inference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95800" cy="4525963"/>
              </a:xfrm>
              <a:blipFill rotWithShape="1">
                <a:blip r:embed="rId2"/>
                <a:stretch>
                  <a:fillRect l="-407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80" y="1981200"/>
            <a:ext cx="39528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0920" y="3464556"/>
            <a:ext cx="1778051" cy="10618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Two HMMs</a:t>
            </a:r>
          </a:p>
          <a:p>
            <a:pPr>
              <a:buNone/>
            </a:pPr>
            <a:r>
              <a:rPr lang="en-US" dirty="0"/>
              <a:t>Coupled via  </a:t>
            </a:r>
            <a:r>
              <a:rPr lang="en-US" dirty="0">
                <a:sym typeface="Wingdings" pitchFamily="2" charset="2"/>
              </a:rPr>
              <a:t></a:t>
            </a:r>
            <a:endParaRPr lang="en-US" dirty="0"/>
          </a:p>
          <a:p>
            <a:pPr>
              <a:buNone/>
            </a:pPr>
            <a:r>
              <a:rPr lang="en-US" dirty="0"/>
              <a:t>states chain</a:t>
            </a:r>
          </a:p>
        </p:txBody>
      </p:sp>
    </p:spTree>
    <p:extLst>
      <p:ext uri="{BB962C8B-B14F-4D97-AF65-F5344CB8AC3E}">
        <p14:creationId xmlns:p14="http://schemas.microsoft.com/office/powerpoint/2010/main" val="132711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CRF [</a:t>
            </a:r>
            <a:r>
              <a:rPr lang="en-US" dirty="0" err="1"/>
              <a:t>Lian</a:t>
            </a:r>
            <a:r>
              <a:rPr lang="en-US" dirty="0"/>
              <a:t>, IJCAI’09]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Model: similar to Coupled HMM, the </a:t>
            </a:r>
            <a:r>
              <a:rPr lang="en-US" b="1" dirty="0"/>
              <a:t>undirected</a:t>
            </a:r>
            <a:r>
              <a:rPr lang="en-US" dirty="0"/>
              <a:t> graph version.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Three kinds of potential functions: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648282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550011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95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Activity recognition from trajectory data</a:t>
            </a:r>
            <a:br>
              <a:rPr lang="en-GB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Activity recognition (AR)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Trajectory data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Location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Sensor data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Online/social data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8C2711-5BA6-4325-B958-DE1C8845F792}" type="slidenum">
              <a:rPr lang="de-CH"/>
              <a:pPr/>
              <a:t>2</a:t>
            </a:fld>
            <a:endParaRPr lang="de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79" y="2209800"/>
            <a:ext cx="4724400" cy="333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 for AR in smart home [</a:t>
            </a:r>
            <a:r>
              <a:rPr lang="en-US" dirty="0" err="1"/>
              <a:t>Kasteren</a:t>
            </a:r>
            <a:r>
              <a:rPr lang="en-US" dirty="0"/>
              <a:t>, Pervasive’10]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The AR model for house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an HMM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All the houses share the same hyper-parameter/prior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Ψ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2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𝐷𝑖𝑟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𝜂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…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hr m:val="∏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06152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197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Aspect Model, [</a:t>
            </a:r>
            <a:r>
              <a:rPr lang="en-US" dirty="0" err="1"/>
              <a:t>Zheng</a:t>
            </a:r>
            <a:r>
              <a:rPr lang="en-US" dirty="0"/>
              <a:t>, IJCAI’11]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Introduce user aspect variables to capture user grouping information.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Data tuples: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dirty="0"/>
                  <a:t>  ,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performs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her </a:t>
                </a:r>
                <a:r>
                  <a:rPr lang="en-US" dirty="0" err="1"/>
                  <a:t>WiFi</a:t>
                </a:r>
                <a:r>
                  <a:rPr lang="en-US" dirty="0"/>
                  <a:t> device receives access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The basic block for ML estimation: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000500"/>
            <a:ext cx="4772025" cy="268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96" y="3473976"/>
            <a:ext cx="3581400" cy="69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4752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Up-Down Arrow 4"/>
          <p:cNvSpPr/>
          <p:nvPr/>
        </p:nvSpPr>
        <p:spPr bwMode="auto">
          <a:xfrm rot="17052044">
            <a:off x="5152027" y="4250628"/>
            <a:ext cx="367760" cy="795142"/>
          </a:xfrm>
          <a:prstGeom prst="upDownArrow">
            <a:avLst/>
          </a:prstGeom>
          <a:solidFill>
            <a:srgbClr val="33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1313" algn="l" defTabSz="238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SzTx/>
              <a:buFont typeface="Arial" pitchFamily="34" charset="0"/>
              <a:buChar char="&gt;"/>
              <a:tabLst>
                <a:tab pos="3619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6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 in multi-user 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376998"/>
            <a:ext cx="2971800" cy="167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Future work: </a:t>
            </a:r>
          </a:p>
          <a:p>
            <a:r>
              <a:rPr lang="en-US" dirty="0"/>
              <a:t>Fill </a:t>
            </a:r>
            <a:r>
              <a:rPr lang="en-US" b="1" dirty="0"/>
              <a:t>?</a:t>
            </a:r>
            <a:r>
              <a:rPr lang="en-US" dirty="0"/>
              <a:t> in unsupervised and association rule. </a:t>
            </a:r>
          </a:p>
          <a:p>
            <a:r>
              <a:rPr lang="en-US" dirty="0"/>
              <a:t>Joint inference for activities.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315672"/>
              </p:ext>
            </p:extLst>
          </p:nvPr>
        </p:nvGraphicFramePr>
        <p:xfrm>
          <a:off x="381000" y="1295400"/>
          <a:ext cx="8229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Supervised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Unsupervised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Association</a:t>
                      </a:r>
                      <a:r>
                        <a:rPr lang="en-US" baseline="0" dirty="0"/>
                        <a:t> rule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Transfer learning</a:t>
                      </a:r>
                    </a:p>
                    <a:p>
                      <a:r>
                        <a:rPr lang="en-US" baseline="0" dirty="0"/>
                        <a:t>Coupled HMM</a:t>
                      </a:r>
                    </a:p>
                    <a:p>
                      <a:r>
                        <a:rPr lang="en-US" dirty="0"/>
                        <a:t>Factorial </a:t>
                      </a:r>
                      <a:r>
                        <a:rPr lang="en-US" baseline="0" dirty="0"/>
                        <a:t>CRF </a:t>
                      </a:r>
                    </a:p>
                    <a:p>
                      <a:r>
                        <a:rPr lang="en-US" baseline="0" dirty="0"/>
                        <a:t>Latent Aspect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4953692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8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application area: AR in social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  <p:sp>
        <p:nvSpPr>
          <p:cNvPr id="6" name="TextBox 5"/>
          <p:cNvSpPr txBox="1"/>
          <p:nvPr/>
        </p:nvSpPr>
        <p:spPr>
          <a:xfrm>
            <a:off x="1143000" y="1295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From </a:t>
            </a:r>
            <a:r>
              <a:rPr lang="en-US" sz="2400" b="1" dirty="0"/>
              <a:t>physical sensors </a:t>
            </a:r>
            <a:r>
              <a:rPr lang="en-US" sz="2400" dirty="0"/>
              <a:t>to </a:t>
            </a:r>
            <a:r>
              <a:rPr lang="en-US" sz="2400" b="1" dirty="0"/>
              <a:t>virtual sensors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06302" y="1828904"/>
            <a:ext cx="5486400" cy="2519527"/>
            <a:chOff x="685800" y="2125398"/>
            <a:chExt cx="7324669" cy="3049653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125398"/>
              <a:ext cx="1562318" cy="259116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514600" y="2295399"/>
              <a:ext cx="5495869" cy="2879652"/>
              <a:chOff x="2514600" y="2295399"/>
              <a:chExt cx="5495869" cy="2879652"/>
            </a:xfrm>
          </p:grpSpPr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600" y="2547814"/>
                <a:ext cx="1552792" cy="1762371"/>
              </a:xfrm>
              <a:prstGeom prst="rect">
                <a:avLst/>
              </a:prstGeom>
            </p:spPr>
          </p:pic>
          <p:sp>
            <p:nvSpPr>
              <p:cNvPr id="9" name="Right Arrow 8"/>
              <p:cNvSpPr/>
              <p:nvPr/>
            </p:nvSpPr>
            <p:spPr bwMode="auto">
              <a:xfrm>
                <a:off x="4191000" y="3276600"/>
                <a:ext cx="762000" cy="609600"/>
              </a:xfrm>
              <a:prstGeom prst="rightArrow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1313" algn="l" defTabSz="23876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rgbClr val="B5123E"/>
                  </a:buClr>
                  <a:buSzTx/>
                  <a:buFont typeface="Arial" pitchFamily="34" charset="0"/>
                  <a:buChar char="&gt;"/>
                  <a:tabLst>
                    <a:tab pos="361950" algn="l"/>
                  </a:tabLst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185" y="3112101"/>
                <a:ext cx="2022951" cy="1254230"/>
              </a:xfrm>
              <a:prstGeom prst="rect">
                <a:avLst/>
              </a:prstGeom>
            </p:spPr>
          </p:pic>
          <p:pic>
            <p:nvPicPr>
              <p:cNvPr id="62469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2295399"/>
                <a:ext cx="892522" cy="908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8825" y="2322157"/>
                <a:ext cx="854363" cy="8543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850" y="4114800"/>
                <a:ext cx="2631619" cy="1060251"/>
              </a:xfrm>
              <a:prstGeom prst="rect">
                <a:avLst/>
              </a:prstGeom>
            </p:spPr>
          </p:pic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0" y="4572000"/>
            <a:ext cx="1700212" cy="126446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 bwMode="auto">
          <a:xfrm>
            <a:off x="3746423" y="4822722"/>
            <a:ext cx="570761" cy="503632"/>
          </a:xfrm>
          <a:prstGeom prst="rightArrow">
            <a:avLst/>
          </a:prstGeom>
          <a:solidFill>
            <a:srgbClr val="33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1313" algn="l" defTabSz="238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SzTx/>
              <a:buFont typeface="Arial" pitchFamily="34" charset="0"/>
              <a:buChar char="&gt;"/>
              <a:tabLst>
                <a:tab pos="3619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65" y="4348431"/>
            <a:ext cx="2954023" cy="16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AR: Earthquakes shake Twitter users [</a:t>
            </a:r>
            <a:r>
              <a:rPr lang="en-US" dirty="0" err="1"/>
              <a:t>Sakaki</a:t>
            </a:r>
            <a:r>
              <a:rPr lang="en-US" dirty="0"/>
              <a:t>, WWW’10]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695"/>
            <a:ext cx="5415413" cy="52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84" y="1414045"/>
            <a:ext cx="3854116" cy="528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3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summarization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6671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535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Mature in research: single-user AR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Research: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multi-user AR, especially unsupervised methods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AR in social networks: more paradigms, more applications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  <p:grpSp>
        <p:nvGrpSpPr>
          <p:cNvPr id="7" name="Group 6"/>
          <p:cNvGrpSpPr/>
          <p:nvPr/>
        </p:nvGrpSpPr>
        <p:grpSpPr>
          <a:xfrm>
            <a:off x="1066800" y="3276600"/>
            <a:ext cx="5486400" cy="2133600"/>
            <a:chOff x="1066800" y="3276600"/>
            <a:chExt cx="5486400" cy="2133600"/>
          </a:xfrm>
        </p:grpSpPr>
        <p:pic>
          <p:nvPicPr>
            <p:cNvPr id="65540" name="Picture 4" descr="C:\Users\yin\AppData\Local\Microsoft\Windows\Temporary Internet Files\Content.IE5\UYYJ423C\MP900438662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5" t="2549"/>
            <a:stretch/>
          </p:blipFill>
          <p:spPr bwMode="auto">
            <a:xfrm>
              <a:off x="3276600" y="3724276"/>
              <a:ext cx="1024689" cy="1065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1066800" y="3276600"/>
              <a:ext cx="3276600" cy="21336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587" defTabSz="2387600">
                <a:buNone/>
                <a:tabLst>
                  <a:tab pos="361950" algn="l"/>
                </a:tabLst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Physical AR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from </a:t>
              </a:r>
              <a:r>
                <a:rPr lang="en-US" dirty="0">
                  <a:latin typeface="Arial" pitchFamily="34" charset="0"/>
                </a:rPr>
                <a:t>ubiquitous 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lang="en-US" dirty="0">
                  <a:latin typeface="Arial" pitchFamily="34" charset="0"/>
                </a:rPr>
                <a:t>devices, e.g. smartphones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76600" y="3276600"/>
              <a:ext cx="3276600" cy="21336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587" defTabSz="2387600">
                <a:buNone/>
                <a:tabLst>
                  <a:tab pos="361950" algn="l"/>
                </a:tabLst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        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Social</a:t>
              </a:r>
              <a:r>
                <a:rPr kumimoji="0" lang="en-US" sz="18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AR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lang="en-US" dirty="0">
                  <a:latin typeface="Arial" pitchFamily="34" charset="0"/>
                </a:rPr>
                <a:t>          from social        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lang="en-US" dirty="0">
                  <a:latin typeface="Arial" pitchFamily="34" charset="0"/>
                </a:rPr>
                <a:t>          information 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lang="en-US" dirty="0">
                  <a:latin typeface="Arial" pitchFamily="34" charset="0"/>
                </a:rPr>
                <a:t>           streams</a:t>
              </a:r>
              <a:r>
                <a:rPr kumimoji="0" lang="en-US" sz="180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62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Getting trajectories from location estimation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Single user activity recognition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Multiple user activity recognition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Summary and looking forward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467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workflow for trajectory-based 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7" y="1455256"/>
            <a:ext cx="3811003" cy="44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trajectories/location estimation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Outdoor: GPS and </a:t>
            </a:r>
            <a:r>
              <a:rPr lang="en-US" dirty="0" err="1"/>
              <a:t>WiFi</a:t>
            </a:r>
            <a:r>
              <a:rPr lang="en-US" dirty="0"/>
              <a:t> [                              ,                     ]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Fine-grained Indoor : RFID [LANDMARC] and </a:t>
            </a:r>
            <a:r>
              <a:rPr lang="en-US" dirty="0" err="1"/>
              <a:t>WiFi</a:t>
            </a:r>
            <a:r>
              <a:rPr lang="en-US" dirty="0"/>
              <a:t> [RADAR]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3200400"/>
                <a:ext cx="7189532" cy="80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Research problem with </a:t>
                </a:r>
                <a:r>
                  <a:rPr lang="en-US" dirty="0" err="1"/>
                  <a:t>WiFi</a:t>
                </a:r>
                <a:r>
                  <a:rPr lang="en-US" dirty="0"/>
                  <a:t>/RFID localization: </a:t>
                </a:r>
              </a:p>
              <a:p>
                <a:pPr>
                  <a:buNone/>
                </a:pPr>
                <a:r>
                  <a:rPr lang="en-US" dirty="0"/>
                  <a:t>Calibrating a localization model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𝑠𝑖𝑔𝑛𝑎𝑙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𝑣𝑒𝑐𝑡𝑜𝑟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𝑙𝑜𝑐𝑎𝑡𝑖𝑜𝑛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200400"/>
                <a:ext cx="7189532" cy="807913"/>
              </a:xfrm>
              <a:prstGeom prst="rect">
                <a:avLst/>
              </a:prstGeom>
              <a:blipFill rotWithShape="1">
                <a:blip r:embed="rId2"/>
                <a:stretch>
                  <a:fillRect l="-679" t="-3759" r="-17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8730"/>
            <a:ext cx="1143000" cy="5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9623"/>
            <a:ext cx="1056324" cy="7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Learning-based methods for localization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work on calibrating a localization model: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725815"/>
            <a:ext cx="4648200" cy="21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943600" cy="156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93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Trajectory-based activity recognition: </a:t>
            </a:r>
            <a:br>
              <a:rPr lang="en-US" dirty="0"/>
            </a:br>
            <a:r>
              <a:rPr lang="en-US" dirty="0" err="1"/>
              <a:t>Geolife</a:t>
            </a:r>
            <a:r>
              <a:rPr lang="en-US" dirty="0"/>
              <a:t> project as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zh-CN" dirty="0"/>
              <a:t>Goal &amp; Results: Inferring transportation modes from raw GPS data</a:t>
            </a:r>
          </a:p>
          <a:p>
            <a:pPr lvl="2"/>
            <a:r>
              <a:rPr lang="en-US" altLang="zh-CN" dirty="0"/>
              <a:t>Differentiate </a:t>
            </a:r>
            <a:r>
              <a:rPr lang="en-US" altLang="zh-CN" i="1" dirty="0"/>
              <a:t>driving</a:t>
            </a:r>
            <a:r>
              <a:rPr lang="en-US" altLang="zh-CN" dirty="0"/>
              <a:t>, riding a </a:t>
            </a:r>
            <a:r>
              <a:rPr lang="en-US" altLang="zh-CN" i="1" dirty="0"/>
              <a:t>bike</a:t>
            </a:r>
            <a:r>
              <a:rPr lang="en-US" altLang="zh-CN" dirty="0"/>
              <a:t>, taking a </a:t>
            </a:r>
            <a:r>
              <a:rPr lang="en-US" altLang="zh-CN" i="1" dirty="0"/>
              <a:t>bus</a:t>
            </a:r>
            <a:r>
              <a:rPr lang="en-US" altLang="zh-CN" dirty="0"/>
              <a:t> and </a:t>
            </a:r>
            <a:r>
              <a:rPr lang="en-US" altLang="zh-CN" i="1" dirty="0"/>
              <a:t>walking</a:t>
            </a:r>
          </a:p>
          <a:p>
            <a:pPr lvl="2"/>
            <a:r>
              <a:rPr lang="en-US" altLang="zh-CN" dirty="0"/>
              <a:t>Achieve a 0.75 inference accuracy (independent of other sensor data)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grpSp>
        <p:nvGrpSpPr>
          <p:cNvPr id="5" name="Group 4"/>
          <p:cNvGrpSpPr/>
          <p:nvPr/>
        </p:nvGrpSpPr>
        <p:grpSpPr>
          <a:xfrm>
            <a:off x="914400" y="2667000"/>
            <a:ext cx="7391400" cy="1580341"/>
            <a:chOff x="685800" y="2667000"/>
            <a:chExt cx="7391400" cy="1580341"/>
          </a:xfrm>
        </p:grpSpPr>
        <p:pic>
          <p:nvPicPr>
            <p:cNvPr id="6" name="Picture 5" descr="transportation mode-0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2667000"/>
              <a:ext cx="3352800" cy="1580341"/>
            </a:xfrm>
            <a:prstGeom prst="rect">
              <a:avLst/>
            </a:prstGeom>
          </p:spPr>
        </p:pic>
        <p:sp>
          <p:nvSpPr>
            <p:cNvPr id="7" name="Folded Corner 6"/>
            <p:cNvSpPr/>
            <p:nvPr/>
          </p:nvSpPr>
          <p:spPr>
            <a:xfrm>
              <a:off x="3429000" y="3048000"/>
              <a:ext cx="609600" cy="609600"/>
            </a:xfrm>
            <a:prstGeom prst="foldedCorne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altLang="zh-CN" sz="1400" dirty="0">
                  <a:solidFill>
                    <a:schemeClr val="tx1"/>
                  </a:solidFill>
                </a:rPr>
                <a:t>GPS log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GPS devic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3400" y="2971800"/>
              <a:ext cx="1016000" cy="762000"/>
            </a:xfrm>
            <a:prstGeom prst="rect">
              <a:avLst/>
            </a:prstGeom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3048000"/>
              <a:ext cx="465137" cy="61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ight Arrow 9"/>
            <p:cNvSpPr/>
            <p:nvPr/>
          </p:nvSpPr>
          <p:spPr>
            <a:xfrm>
              <a:off x="12954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971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114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79536" y="4329752"/>
            <a:ext cx="5935663" cy="1613848"/>
            <a:chOff x="914400" y="4419600"/>
            <a:chExt cx="6172200" cy="1766248"/>
          </a:xfrm>
        </p:grpSpPr>
        <p:pic>
          <p:nvPicPr>
            <p:cNvPr id="14" name="Picture 13" descr="transportation mode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4572000"/>
              <a:ext cx="3352800" cy="16138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638800" y="5181600"/>
              <a:ext cx="1447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altLang="zh-CN" sz="1600" b="1" dirty="0"/>
                <a:t>Infer model</a:t>
              </a:r>
              <a:endParaRPr lang="zh-CN" altLang="en-US" sz="1600" b="1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248400" y="44196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4571998" y="5334000"/>
              <a:ext cx="533401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12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en-US" b="1" dirty="0"/>
              <a:t>Problem</a:t>
            </a:r>
            <a:r>
              <a:rPr lang="en-US" dirty="0"/>
              <a:t>: trajectory-based Activity Recognition (AR)</a:t>
            </a:r>
          </a:p>
          <a:p>
            <a:pPr>
              <a:buFont typeface="Wingdings"/>
              <a:buChar char="Ø"/>
            </a:pPr>
            <a:r>
              <a:rPr lang="en-US" b="1" dirty="0"/>
              <a:t>Input</a:t>
            </a:r>
            <a:r>
              <a:rPr lang="en-US" dirty="0"/>
              <a:t>: sensor trajectories </a:t>
            </a:r>
          </a:p>
          <a:p>
            <a:pPr lvl="2">
              <a:buFont typeface="Wingdings"/>
              <a:buChar char="Ø"/>
            </a:pPr>
            <a:r>
              <a:rPr lang="en-US" dirty="0"/>
              <a:t>Location trajectories</a:t>
            </a:r>
          </a:p>
          <a:p>
            <a:pPr lvl="3">
              <a:buFont typeface="Wingdings"/>
              <a:buChar char="Ø"/>
            </a:pPr>
            <a:r>
              <a:rPr lang="en-US" dirty="0"/>
              <a:t>GPS or raw </a:t>
            </a:r>
            <a:r>
              <a:rPr lang="en-US" dirty="0" err="1"/>
              <a:t>WiFi</a:t>
            </a:r>
            <a:r>
              <a:rPr lang="en-US" dirty="0"/>
              <a:t> signals </a:t>
            </a:r>
          </a:p>
          <a:p>
            <a:pPr lvl="2">
              <a:buFont typeface="Wingdings"/>
              <a:buChar char="Ø"/>
            </a:pPr>
            <a:r>
              <a:rPr lang="en-US" dirty="0"/>
              <a:t>Accelerometer signal trajectory/sequence </a:t>
            </a:r>
          </a:p>
          <a:p>
            <a:pPr lvl="2">
              <a:buFont typeface="Wingdings"/>
              <a:buChar char="Ø"/>
            </a:pPr>
            <a:r>
              <a:rPr lang="en-US" dirty="0"/>
              <a:t>Twitter message streams</a:t>
            </a:r>
          </a:p>
          <a:p>
            <a:pPr>
              <a:buFont typeface="Wingdings"/>
              <a:buChar char="Ø"/>
            </a:pPr>
            <a:r>
              <a:rPr lang="en-US" b="1" dirty="0"/>
              <a:t>Output</a:t>
            </a:r>
            <a:r>
              <a:rPr lang="en-US" dirty="0"/>
              <a:t>:</a:t>
            </a:r>
          </a:p>
          <a:p>
            <a:pPr lvl="2">
              <a:buFont typeface="Wingdings"/>
              <a:buChar char="Ø"/>
            </a:pPr>
            <a:r>
              <a:rPr lang="en-US" dirty="0"/>
              <a:t>Activity labels/ Goals/ Activity patterns, e.g. transportations</a:t>
            </a:r>
          </a:p>
          <a:p>
            <a:pPr>
              <a:buFont typeface="Wingdings"/>
              <a:buChar char="Ø"/>
            </a:pPr>
            <a:r>
              <a:rPr lang="en-US" b="1" dirty="0"/>
              <a:t>Challenges:</a:t>
            </a:r>
          </a:p>
          <a:p>
            <a:pPr lvl="2">
              <a:buFont typeface="Wingdings"/>
              <a:buChar char="Ø"/>
            </a:pPr>
            <a:r>
              <a:rPr lang="en-US" dirty="0"/>
              <a:t>Heterogeneous sensor streams</a:t>
            </a:r>
          </a:p>
          <a:p>
            <a:pPr lvl="2">
              <a:buFont typeface="Wingdings"/>
              <a:buChar char="Ø"/>
            </a:pPr>
            <a:r>
              <a:rPr lang="en-US" dirty="0"/>
              <a:t>Sensing noise</a:t>
            </a:r>
          </a:p>
          <a:p>
            <a:pPr lvl="2">
              <a:buFont typeface="Wingdings"/>
              <a:buChar char="Ø"/>
            </a:pPr>
            <a:r>
              <a:rPr lang="en-US" dirty="0"/>
              <a:t>User difference </a:t>
            </a:r>
          </a:p>
          <a:p>
            <a:pPr lvl="2">
              <a:buFont typeface="Wingdings"/>
              <a:buChar char="Ø"/>
            </a:pPr>
            <a:r>
              <a:rPr lang="en-US" dirty="0"/>
              <a:t>Large scale</a:t>
            </a:r>
          </a:p>
          <a:p>
            <a:pPr lvl="2">
              <a:buFont typeface="Wingdings"/>
              <a:buChar char="Ø"/>
            </a:pPr>
            <a:r>
              <a:rPr lang="en-US" dirty="0"/>
              <a:t>Data </a:t>
            </a:r>
            <a:r>
              <a:rPr lang="en-US" dirty="0" err="1"/>
              <a:t>sparsity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629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categorization for trajectory-based AR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93451"/>
              </p:ext>
            </p:extLst>
          </p:nvPr>
        </p:nvGraphicFramePr>
        <p:xfrm>
          <a:off x="381000" y="12954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Supervised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Unsupervised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Frequent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Classifier with smoothing Dynamic Bayesian Networks</a:t>
                      </a:r>
                    </a:p>
                    <a:p>
                      <a:r>
                        <a:rPr lang="en-US" baseline="0" dirty="0"/>
                        <a:t>Conditional random fields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Principle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Component Analysis  </a:t>
                      </a:r>
                    </a:p>
                    <a:p>
                      <a:r>
                        <a:rPr lang="en-US" dirty="0"/>
                        <a:t>Latent </a:t>
                      </a:r>
                      <a:r>
                        <a:rPr lang="en-US" dirty="0" err="1"/>
                        <a:t>Diricchlet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allcation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Frequent locations</a:t>
                      </a:r>
                      <a:r>
                        <a:rPr lang="en-US" baseline="0" dirty="0"/>
                        <a:t> and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Transfer learning</a:t>
                      </a:r>
                    </a:p>
                    <a:p>
                      <a:r>
                        <a:rPr lang="en-US" baseline="0" dirty="0"/>
                        <a:t>Coupled HMM</a:t>
                      </a:r>
                    </a:p>
                    <a:p>
                      <a:r>
                        <a:rPr lang="en-US" baseline="0" dirty="0"/>
                        <a:t>Factorial CRF</a:t>
                      </a:r>
                    </a:p>
                    <a:p>
                      <a:r>
                        <a:rPr lang="en-US" baseline="0" dirty="0"/>
                        <a:t>Latent Aspect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6" name="Rectangle 5"/>
          <p:cNvSpPr/>
          <p:nvPr/>
        </p:nvSpPr>
        <p:spPr>
          <a:xfrm>
            <a:off x="433137" y="4648200"/>
            <a:ext cx="82296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Single user vs. multiple users: Differ on whether the trajectory data are collected by multiple users and </a:t>
            </a:r>
            <a:r>
              <a:rPr lang="en-US" sz="2000" dirty="0">
                <a:solidFill>
                  <a:srgbClr val="FF0000"/>
                </a:solidFill>
              </a:rPr>
              <a:t>the user difference is modeled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7509104"/>
      </p:ext>
    </p:extLst>
  </p:cSld>
  <p:clrMapOvr>
    <a:masterClrMapping/>
  </p:clrMapOvr>
</p:sld>
</file>

<file path=ppt/theme/theme1.xml><?xml version="1.0" encoding="utf-8"?>
<a:theme xmlns:a="http://schemas.openxmlformats.org/drawingml/2006/main" name="jazoon_2007V6">
  <a:themeElements>
    <a:clrScheme name="jazoon_2007V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8585A"/>
      </a:accent1>
      <a:accent2>
        <a:srgbClr val="B5123E"/>
      </a:accent2>
      <a:accent3>
        <a:srgbClr val="FFFFFF"/>
      </a:accent3>
      <a:accent4>
        <a:srgbClr val="000000"/>
      </a:accent4>
      <a:accent5>
        <a:srgbClr val="B4B4B5"/>
      </a:accent5>
      <a:accent6>
        <a:srgbClr val="A40F37"/>
      </a:accent6>
      <a:hlink>
        <a:srgbClr val="F9B200"/>
      </a:hlink>
      <a:folHlink>
        <a:srgbClr val="009DDB"/>
      </a:folHlink>
    </a:clrScheme>
    <a:fontScheme name="jazoon_2007V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1313" algn="l" defTabSz="2387600" rtl="0" eaLnBrk="0" fontAlgn="base" latinLnBrk="0" hangingPunct="0">
          <a:lnSpc>
            <a:spcPct val="100000"/>
          </a:lnSpc>
          <a:spcBef>
            <a:spcPct val="0"/>
          </a:spcBef>
          <a:spcAft>
            <a:spcPct val="25000"/>
          </a:spcAft>
          <a:buClr>
            <a:srgbClr val="B5123E"/>
          </a:buClr>
          <a:buSzTx/>
          <a:buFont typeface="Arial" pitchFamily="34" charset="0"/>
          <a:buChar char="&gt;"/>
          <a:tabLst>
            <a:tab pos="36195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1313" algn="l" defTabSz="2387600" rtl="0" eaLnBrk="0" fontAlgn="base" latinLnBrk="0" hangingPunct="0">
          <a:lnSpc>
            <a:spcPct val="100000"/>
          </a:lnSpc>
          <a:spcBef>
            <a:spcPct val="0"/>
          </a:spcBef>
          <a:spcAft>
            <a:spcPct val="25000"/>
          </a:spcAft>
          <a:buClr>
            <a:srgbClr val="B5123E"/>
          </a:buClr>
          <a:buSzTx/>
          <a:buFont typeface="Arial" pitchFamily="34" charset="0"/>
          <a:buChar char="&gt;"/>
          <a:tabLst>
            <a:tab pos="36195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zoon_2007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8585A"/>
        </a:accent1>
        <a:accent2>
          <a:srgbClr val="B5123E"/>
        </a:accent2>
        <a:accent3>
          <a:srgbClr val="FFFFFF"/>
        </a:accent3>
        <a:accent4>
          <a:srgbClr val="000000"/>
        </a:accent4>
        <a:accent5>
          <a:srgbClr val="B4B4B5"/>
        </a:accent5>
        <a:accent6>
          <a:srgbClr val="A40F37"/>
        </a:accent6>
        <a:hlink>
          <a:srgbClr val="F9B200"/>
        </a:hlink>
        <a:folHlink>
          <a:srgbClr val="009D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zoon_2007V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8585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4B4B5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12458</TotalTime>
  <Words>777</Words>
  <Application>Microsoft Office PowerPoint</Application>
  <PresentationFormat>On-screen Show (4:3)</PresentationFormat>
  <Paragraphs>196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宋体</vt:lpstr>
      <vt:lpstr>Arial</vt:lpstr>
      <vt:lpstr>Calibri</vt:lpstr>
      <vt:lpstr>Cambria Math</vt:lpstr>
      <vt:lpstr>Comic Sans MS</vt:lpstr>
      <vt:lpstr>Times</vt:lpstr>
      <vt:lpstr>Times New Roman</vt:lpstr>
      <vt:lpstr>Wingdings</vt:lpstr>
      <vt:lpstr>jazoon_2007V6</vt:lpstr>
      <vt:lpstr>  Activity Recognition from  Trajectory Data </vt:lpstr>
      <vt:lpstr>Activity recognition from trajectory data </vt:lpstr>
      <vt:lpstr>Outline</vt:lpstr>
      <vt:lpstr>A workflow for trajectory-based AR</vt:lpstr>
      <vt:lpstr>Getting trajectories/location estimation  </vt:lpstr>
      <vt:lpstr>Learning-based methods for localization </vt:lpstr>
      <vt:lpstr>Trajectory-based activity recognition:  Geolife project as an example</vt:lpstr>
      <vt:lpstr>Problem definition </vt:lpstr>
      <vt:lpstr>A categorization for trajectory-based AR</vt:lpstr>
      <vt:lpstr>Classifier with smoothing: Transportation mode [Zheng, UbiComp’08]</vt:lpstr>
      <vt:lpstr>Smoothing, HMM inference algorithm</vt:lpstr>
      <vt:lpstr>Dynamic Bayesian Networks (DBN): Goal recognition [Yin, AAAI’04&amp;05]</vt:lpstr>
      <vt:lpstr>Conditional Random Fields (CRF): map matching &amp; outdoor activities [Liao, I. J. Robotics. 2007]</vt:lpstr>
      <vt:lpstr>Principle Component Analysis (PCA): Eigen-behavior, [Eagle, MIT RealityMining]</vt:lpstr>
      <vt:lpstr>Latent Dirichlet Allocation (LDA): topic modeling over activities [Farrahi, UbiComp’08]</vt:lpstr>
      <vt:lpstr>Frequent pattern mining: periodic activity pattern of an eagle [Li, ACM-TIST’10]</vt:lpstr>
      <vt:lpstr>Summary and outlook in single-user AR</vt:lpstr>
      <vt:lpstr>Coupled HMM for concurrent AR [Wang, Perva. Comp. 2010]</vt:lpstr>
      <vt:lpstr>Factorial CRF [Lian, IJCAI’09]</vt:lpstr>
      <vt:lpstr>Transfer learning for AR in smart home [Kasteren, Pervasive’10]</vt:lpstr>
      <vt:lpstr>Latent Aspect Model, [Zheng, IJCAI’11]</vt:lpstr>
      <vt:lpstr>Summary and outlook in multi-user AR</vt:lpstr>
      <vt:lpstr>Emerging application area: AR in social networks</vt:lpstr>
      <vt:lpstr>Environmental AR: Earthquakes shake Twitter users [Sakaki, WWW’10]</vt:lpstr>
      <vt:lpstr>Activity summarization </vt:lpstr>
      <vt:lpstr>Conclusion and outlook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Scala Experience  Safe Programming Can be Fun!</dc:title>
  <dc:creator>odersky</dc:creator>
  <cp:lastModifiedBy>Clare Scallon</cp:lastModifiedBy>
  <cp:revision>389</cp:revision>
  <cp:lastPrinted>2011-11-09T01:44:43Z</cp:lastPrinted>
  <dcterms:created xsi:type="dcterms:W3CDTF">2007-03-25T12:09:30Z</dcterms:created>
  <dcterms:modified xsi:type="dcterms:W3CDTF">2016-06-09T22:50:01Z</dcterms:modified>
</cp:coreProperties>
</file>