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  <p:sldMasterId id="2147483677" r:id="rId2"/>
    <p:sldMasterId id="2147483691" r:id="rId3"/>
    <p:sldMasterId id="2147483707" r:id="rId4"/>
    <p:sldMasterId id="2147483790" r:id="rId5"/>
  </p:sldMasterIdLst>
  <p:notesMasterIdLst>
    <p:notesMasterId r:id="rId49"/>
  </p:notesMasterIdLst>
  <p:sldIdLst>
    <p:sldId id="256" r:id="rId6"/>
    <p:sldId id="581" r:id="rId7"/>
    <p:sldId id="805" r:id="rId8"/>
    <p:sldId id="806" r:id="rId9"/>
    <p:sldId id="804" r:id="rId10"/>
    <p:sldId id="808" r:id="rId11"/>
    <p:sldId id="807" r:id="rId12"/>
    <p:sldId id="775" r:id="rId13"/>
    <p:sldId id="776" r:id="rId14"/>
    <p:sldId id="809" r:id="rId15"/>
    <p:sldId id="810" r:id="rId16"/>
    <p:sldId id="745" r:id="rId17"/>
    <p:sldId id="759" r:id="rId18"/>
    <p:sldId id="811" r:id="rId19"/>
    <p:sldId id="787" r:id="rId20"/>
    <p:sldId id="785" r:id="rId21"/>
    <p:sldId id="791" r:id="rId22"/>
    <p:sldId id="790" r:id="rId23"/>
    <p:sldId id="761" r:id="rId24"/>
    <p:sldId id="792" r:id="rId25"/>
    <p:sldId id="763" r:id="rId26"/>
    <p:sldId id="795" r:id="rId27"/>
    <p:sldId id="796" r:id="rId28"/>
    <p:sldId id="812" r:id="rId29"/>
    <p:sldId id="762" r:id="rId30"/>
    <p:sldId id="799" r:id="rId31"/>
    <p:sldId id="802" r:id="rId32"/>
    <p:sldId id="793" r:id="rId33"/>
    <p:sldId id="803" r:id="rId34"/>
    <p:sldId id="788" r:id="rId35"/>
    <p:sldId id="801" r:id="rId36"/>
    <p:sldId id="749" r:id="rId37"/>
    <p:sldId id="750" r:id="rId38"/>
    <p:sldId id="751" r:id="rId39"/>
    <p:sldId id="757" r:id="rId40"/>
    <p:sldId id="758" r:id="rId41"/>
    <p:sldId id="813" r:id="rId42"/>
    <p:sldId id="814" r:id="rId43"/>
    <p:sldId id="815" r:id="rId44"/>
    <p:sldId id="816" r:id="rId45"/>
    <p:sldId id="817" r:id="rId46"/>
    <p:sldId id="818" r:id="rId47"/>
    <p:sldId id="615" r:id="rId4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398" autoAdjust="0"/>
    <p:restoredTop sz="83481" autoAdjust="0"/>
  </p:normalViewPr>
  <p:slideViewPr>
    <p:cSldViewPr>
      <p:cViewPr varScale="1">
        <p:scale>
          <a:sx n="75" d="100"/>
          <a:sy n="75" d="100"/>
        </p:scale>
        <p:origin x="135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2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8" Type="http://schemas.openxmlformats.org/officeDocument/2006/relationships/slide" Target="slides/slide3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AD07FA-6293-4155-9EAA-19B772EE0D35}" type="datetimeFigureOut">
              <a:rPr lang="en-US" smtClean="0"/>
              <a:t>8/2/2016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944EDE-6761-4560-AAE7-33F0F6B449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739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academic.research.microsoft.com/Keyword/22238/latent-semantic-analysis?query=latent%20semantic%20analysis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academic.research.microsoft.com/Keyword/16785/granulocyte-colony-stimulating-factor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egoe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"/>
                <a:cs typeface="Arial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"/>
                <a:cs typeface="Arial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"/>
                <a:cs typeface="Arial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"/>
                <a:cs typeface="Arial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"/>
                <a:cs typeface="Arial" pitchFamily="34" charset="0"/>
              </a:defRPr>
            </a:lvl9pPr>
          </a:lstStyle>
          <a:p>
            <a:pPr defTabSz="912813" fontAlgn="base">
              <a:spcBef>
                <a:spcPct val="0"/>
              </a:spcBef>
              <a:spcAft>
                <a:spcPct val="0"/>
              </a:spcAft>
            </a:pPr>
            <a:fld id="{76602116-6ABE-436A-BEAE-74F67CD87135}" type="slidenum">
              <a:rPr lang="en-US">
                <a:latin typeface="Segoe UI" pitchFamily="34" charset="0"/>
              </a:rPr>
              <a:pPr defTabSz="912813"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>
              <a:latin typeface="Segoe U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44EDE-6761-4560-AAE7-33F0F6B44991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128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Examples</a:t>
            </a:r>
          </a:p>
          <a:p>
            <a:pPr lvl="1"/>
            <a:r>
              <a:rPr lang="en-US" dirty="0">
                <a:hlinkClick r:id="rId3"/>
              </a:rPr>
              <a:t>Latent Semantic Analysis</a:t>
            </a:r>
            <a:endParaRPr lang="en-US" dirty="0"/>
          </a:p>
          <a:p>
            <a:pPr lvl="1"/>
            <a:r>
              <a:rPr lang="en-US" dirty="0">
                <a:hlinkClick r:id="rId4"/>
              </a:rPr>
              <a:t>Granulocyte Colony Stimulating Factor</a:t>
            </a:r>
            <a:r>
              <a:rPr lang="en-US" dirty="0"/>
              <a:t> </a:t>
            </a:r>
          </a:p>
          <a:p>
            <a:r>
              <a:rPr lang="en-US" dirty="0"/>
              <a:t>Trending</a:t>
            </a:r>
          </a:p>
          <a:p>
            <a:r>
              <a:rPr lang="en-US" dirty="0"/>
              <a:t>Definitions</a:t>
            </a:r>
          </a:p>
          <a:p>
            <a:r>
              <a:rPr lang="en-US" dirty="0"/>
              <a:t>Related entities</a:t>
            </a:r>
          </a:p>
          <a:p>
            <a:pPr lvl="1"/>
            <a:r>
              <a:rPr lang="en-US" dirty="0"/>
              <a:t>Authors</a:t>
            </a:r>
          </a:p>
          <a:p>
            <a:pPr lvl="1"/>
            <a:r>
              <a:rPr lang="en-US" dirty="0"/>
              <a:t>Conferences </a:t>
            </a:r>
          </a:p>
          <a:p>
            <a:pPr lvl="1"/>
            <a:r>
              <a:rPr lang="en-US" dirty="0"/>
              <a:t>Journals</a:t>
            </a:r>
          </a:p>
          <a:p>
            <a:pPr lvl="1"/>
            <a:r>
              <a:rPr lang="en-US" dirty="0"/>
              <a:t>Keywords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44EDE-6761-4560-AAE7-33F0F6B44991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92152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Actions:</a:t>
            </a:r>
          </a:p>
          <a:p>
            <a:pPr lvl="1"/>
            <a:r>
              <a:rPr lang="en-US" dirty="0"/>
              <a:t>View | Subscribe | Edit </a:t>
            </a:r>
          </a:p>
          <a:p>
            <a:pPr lvl="1"/>
            <a:r>
              <a:rPr lang="en-US" dirty="0"/>
              <a:t>Twitter | Facebook </a:t>
            </a:r>
          </a:p>
          <a:p>
            <a:r>
              <a:rPr lang="en-US" dirty="0"/>
              <a:t>Pivot your search</a:t>
            </a:r>
          </a:p>
          <a:p>
            <a:pPr lvl="1"/>
            <a:r>
              <a:rPr lang="en-US" dirty="0"/>
              <a:t>Extracted keyword / phrases</a:t>
            </a:r>
          </a:p>
          <a:p>
            <a:pPr lvl="1"/>
            <a:r>
              <a:rPr lang="en-US" dirty="0"/>
              <a:t>Authors</a:t>
            </a:r>
          </a:p>
          <a:p>
            <a:pPr lvl="1"/>
            <a:r>
              <a:rPr lang="en-US" dirty="0"/>
              <a:t>Journal</a:t>
            </a:r>
          </a:p>
          <a:p>
            <a:r>
              <a:rPr lang="en-US" dirty="0"/>
              <a:t>References </a:t>
            </a:r>
          </a:p>
          <a:p>
            <a:r>
              <a:rPr lang="en-US" dirty="0"/>
              <a:t>Citations &amp; Citation Context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44EDE-6761-4560-AAE7-33F0F6B44991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2999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Who are they?  </a:t>
            </a:r>
          </a:p>
          <a:p>
            <a:r>
              <a:rPr lang="en-US" dirty="0"/>
              <a:t>What have they published?</a:t>
            </a:r>
          </a:p>
          <a:p>
            <a:r>
              <a:rPr lang="en-US" dirty="0"/>
              <a:t>Where have they published?</a:t>
            </a:r>
          </a:p>
          <a:p>
            <a:r>
              <a:rPr lang="en-US" dirty="0"/>
              <a:t>Who are their co-authors? </a:t>
            </a:r>
          </a:p>
          <a:p>
            <a:r>
              <a:rPr lang="en-US" dirty="0"/>
              <a:t>Who has cited their works?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44EDE-6761-4560-AAE7-33F0F6B44991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2999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Who are they?  </a:t>
            </a:r>
          </a:p>
          <a:p>
            <a:r>
              <a:rPr lang="en-US" dirty="0"/>
              <a:t>What have they published?</a:t>
            </a:r>
          </a:p>
          <a:p>
            <a:r>
              <a:rPr lang="en-US" dirty="0"/>
              <a:t>Where have they published?</a:t>
            </a:r>
          </a:p>
          <a:p>
            <a:r>
              <a:rPr lang="en-US" dirty="0"/>
              <a:t>Who are their co-authors? </a:t>
            </a:r>
          </a:p>
          <a:p>
            <a:r>
              <a:rPr lang="en-US" dirty="0"/>
              <a:t>Who has cited their works?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44EDE-6761-4560-AAE7-33F0F6B44991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2999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Who are they?  </a:t>
            </a:r>
          </a:p>
          <a:p>
            <a:r>
              <a:rPr lang="en-US" dirty="0"/>
              <a:t>What have they published?</a:t>
            </a:r>
          </a:p>
          <a:p>
            <a:r>
              <a:rPr lang="en-US" dirty="0"/>
              <a:t>Where have they published?</a:t>
            </a:r>
          </a:p>
          <a:p>
            <a:r>
              <a:rPr lang="en-US" dirty="0"/>
              <a:t>Who are their co-authors? </a:t>
            </a:r>
          </a:p>
          <a:p>
            <a:r>
              <a:rPr lang="en-US" dirty="0"/>
              <a:t>Who has cited their works?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44EDE-6761-4560-AAE7-33F0F6B44991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2999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Who are they?  </a:t>
            </a:r>
          </a:p>
          <a:p>
            <a:r>
              <a:rPr lang="en-US" dirty="0"/>
              <a:t>What have they published?</a:t>
            </a:r>
          </a:p>
          <a:p>
            <a:r>
              <a:rPr lang="en-US" dirty="0"/>
              <a:t>Where have they published?</a:t>
            </a:r>
          </a:p>
          <a:p>
            <a:r>
              <a:rPr lang="en-US" dirty="0"/>
              <a:t>Who are their co-authors? </a:t>
            </a:r>
          </a:p>
          <a:p>
            <a:r>
              <a:rPr lang="en-US" dirty="0"/>
              <a:t>Who has cited their works?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44EDE-6761-4560-AAE7-33F0F6B44991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2999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44EDE-6761-4560-AAE7-33F0F6B44991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5646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3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2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1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90DEB-25EB-4452-9890-909A1E352016}" type="datetimeFigureOut">
              <a:rPr lang="en-US" smtClean="0"/>
              <a:t>8/2/2016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114FB-1FEC-4022-A523-14148280D05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90DEB-25EB-4452-9890-909A1E352016}" type="datetimeFigureOut">
              <a:rPr lang="en-US" smtClean="0"/>
              <a:t>8/2/2016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114FB-1FEC-4022-A523-14148280D05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90DEB-25EB-4452-9890-909A1E352016}" type="datetimeFigureOut">
              <a:rPr lang="en-US" smtClean="0"/>
              <a:t>8/2/2016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114FB-1FEC-4022-A523-14148280D05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14555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 Background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Documents and Settings\Pennie\My Documents\Deb template\mslogo_white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">
          <a:xfrm>
            <a:off x="8085138" y="6677025"/>
            <a:ext cx="814387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2"/>
          <p:cNvSpPr txBox="1"/>
          <p:nvPr userDrawn="1"/>
        </p:nvSpPr>
        <p:spPr>
          <a:xfrm>
            <a:off x="681038" y="6656388"/>
            <a:ext cx="1274762" cy="184150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91436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Segoe Black" pitchFamily="34" charset="0"/>
                <a:cs typeface="+mn-cs"/>
              </a:rPr>
              <a:t>GEPS</a:t>
            </a:r>
            <a:r>
              <a:rPr lang="en-US" sz="1200" dirty="0">
                <a:solidFill>
                  <a:schemeClr val="bg1"/>
                </a:solidFill>
                <a:latin typeface="+mn-lt"/>
                <a:cs typeface="+mn-cs"/>
              </a:rPr>
              <a:t>2011</a:t>
            </a:r>
          </a:p>
        </p:txBody>
      </p:sp>
      <p:sp>
        <p:nvSpPr>
          <p:cNvPr id="6" name="TextBox 16"/>
          <p:cNvSpPr txBox="1"/>
          <p:nvPr userDrawn="1"/>
        </p:nvSpPr>
        <p:spPr>
          <a:xfrm>
            <a:off x="-11113" y="6656388"/>
            <a:ext cx="627063" cy="184150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algn="r" defTabSz="914363" fontAlgn="auto">
              <a:spcBef>
                <a:spcPts val="0"/>
              </a:spcBef>
              <a:spcAft>
                <a:spcPts val="0"/>
              </a:spcAft>
              <a:defRPr/>
            </a:pPr>
            <a:fld id="{603D5D56-E355-47CE-AEFC-0C8E72AC9D4D}" type="slidenum">
              <a:rPr lang="en-US" sz="1200" b="1">
                <a:solidFill>
                  <a:srgbClr val="FFFFFF"/>
                </a:solidFill>
                <a:latin typeface="+mn-lt"/>
                <a:cs typeface="+mn-cs"/>
              </a:rPr>
              <a:pPr algn="r" defTabSz="914363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200" b="1" dirty="0" err="1">
              <a:solidFill>
                <a:srgbClr val="FFFFFF"/>
              </a:solidFill>
              <a:latin typeface="+mn-lt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1132"/>
            <a:ext cx="8382000" cy="49859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6757997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90DEB-25EB-4452-9890-909A1E3520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114FB-1FEC-4022-A523-14148280D0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4704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90DEB-25EB-4452-9890-909A1E3520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114FB-1FEC-4022-A523-14148280D0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4443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90DEB-25EB-4452-9890-909A1E3520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114FB-1FEC-4022-A523-14148280D0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2022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90DEB-25EB-4452-9890-909A1E3520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114FB-1FEC-4022-A523-14148280D0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1385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90DEB-25EB-4452-9890-909A1E3520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114FB-1FEC-4022-A523-14148280D0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3854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90DEB-25EB-4452-9890-909A1E3520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114FB-1FEC-4022-A523-14148280D0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701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90DEB-25EB-4452-9890-909A1E352016}" type="datetimeFigureOut">
              <a:rPr lang="en-US" smtClean="0"/>
              <a:t>8/2/2016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114FB-1FEC-4022-A523-14148280D05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90DEB-25EB-4452-9890-909A1E3520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114FB-1FEC-4022-A523-14148280D0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5722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90DEB-25EB-4452-9890-909A1E3520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114FB-1FEC-4022-A523-14148280D0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7984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90DEB-25EB-4452-9890-909A1E3520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114FB-1FEC-4022-A523-14148280D0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938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90DEB-25EB-4452-9890-909A1E3520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114FB-1FEC-4022-A523-14148280D0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9463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90DEB-25EB-4452-9890-909A1E3520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114FB-1FEC-4022-A523-14148280D0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4326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86833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 (with Subtit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588" y="1414462"/>
            <a:ext cx="8380412" cy="5074920"/>
          </a:xfrm>
        </p:spPr>
        <p:txBody>
          <a:bodyPr/>
          <a:lstStyle>
            <a:lvl1pPr>
              <a:buSzPct val="60000"/>
              <a:buFontTx/>
              <a:buBlip>
                <a:blip r:embed="rId2"/>
              </a:buBlip>
              <a:defRPr/>
            </a:lvl1pPr>
            <a:lvl2pPr>
              <a:buSzPct val="60000"/>
              <a:buFontTx/>
              <a:buBlip>
                <a:blip r:embed="rId2"/>
              </a:buBlip>
              <a:defRPr/>
            </a:lvl2pPr>
            <a:lvl3pPr>
              <a:buSzPct val="60000"/>
              <a:buFontTx/>
              <a:buBlip>
                <a:blip r:embed="rId2"/>
              </a:buBlip>
              <a:defRPr/>
            </a:lvl3pPr>
            <a:lvl4pPr>
              <a:buSzPct val="60000"/>
              <a:buFontTx/>
              <a:buBlip>
                <a:blip r:embed="rId2"/>
              </a:buBlip>
              <a:defRPr/>
            </a:lvl4pPr>
            <a:lvl5pPr>
              <a:buSzPct val="6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82588" y="228599"/>
            <a:ext cx="8380412" cy="4985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82588" y="739558"/>
            <a:ext cx="8385048" cy="332399"/>
          </a:xfrm>
        </p:spPr>
        <p:txBody>
          <a:bodyPr>
            <a:spAutoFit/>
          </a:bodyPr>
          <a:lstStyle>
            <a:lvl1pPr marL="4763" indent="-4763">
              <a:buFont typeface="Arial" pitchFamily="34" charset="0"/>
              <a:buNone/>
              <a:tabLst/>
              <a:defRPr sz="2400" spc="-100" baseline="0">
                <a:solidFill>
                  <a:schemeClr val="tx2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49804791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0" y="2362202"/>
            <a:ext cx="4182564" cy="1994392"/>
          </a:xfrm>
        </p:spPr>
        <p:txBody>
          <a:bodyPr wrap="square" anchor="t" anchorCtr="0">
            <a:spAutoFit/>
          </a:bodyPr>
          <a:lstStyle>
            <a:lvl1pPr>
              <a:lnSpc>
                <a:spcPct val="90000"/>
              </a:lnSpc>
              <a:defRPr sz="4800" baseline="0">
                <a:gradFill flip="none" rotWithShape="1"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9437" y="5146435"/>
            <a:ext cx="3725244" cy="886397"/>
          </a:xfrm>
        </p:spPr>
        <p:txBody>
          <a:bodyPr wrap="square" anchor="b" anchorCtr="0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gradFill>
                  <a:gsLst>
                    <a:gs pos="0">
                      <a:schemeClr val="accent2"/>
                    </a:gs>
                    <a:gs pos="86000">
                      <a:schemeClr val="accent2"/>
                    </a:gs>
                  </a:gsLst>
                  <a:lin ang="5400000" scaled="0"/>
                </a:gra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26" name="Picture 2" descr="\\sfp\work\White_Whale\5-10387_Mix_Keynote\Working\MIX11_Logo_Big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10" y="147880"/>
            <a:ext cx="1262391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6642852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mo, Video etc. &quot;special&quot; slid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0627" y="1439009"/>
            <a:ext cx="8362746" cy="664797"/>
          </a:xfrm>
        </p:spPr>
        <p:txBody>
          <a:bodyPr wrap="square" anchor="t" anchorCtr="0">
            <a:spAutoFit/>
          </a:bodyPr>
          <a:lstStyle>
            <a:lvl1pPr>
              <a:lnSpc>
                <a:spcPct val="90000"/>
              </a:lnSpc>
              <a:defRPr sz="48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9436" y="4281202"/>
            <a:ext cx="8363937" cy="443198"/>
          </a:xfrm>
        </p:spPr>
        <p:txBody>
          <a:bodyPr wrap="square" anchor="b" anchorCtr="0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gradFill>
                  <a:gsLst>
                    <a:gs pos="0">
                      <a:schemeClr val="accent2"/>
                    </a:gs>
                    <a:gs pos="86000">
                      <a:schemeClr val="accent2"/>
                    </a:gs>
                  </a:gsLst>
                  <a:lin ang="5400000" scaled="0"/>
                </a:gra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89436" y="5172808"/>
            <a:ext cx="8363937" cy="1378644"/>
          </a:xfrm>
        </p:spPr>
        <p:txBody>
          <a:bodyPr anchor="t" anchorCtr="0">
            <a:normAutofit/>
            <a:scene3d>
              <a:camera prst="orthographicFront"/>
              <a:lightRig rig="flat" dir="t"/>
            </a:scene3d>
            <a:sp3d>
              <a:contourClr>
                <a:schemeClr val="bg2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10000" b="0" i="0" u="none" strike="noStrike" kern="1200" cap="none" spc="-642" normalizeH="0" baseline="0" noProof="0" dirty="0" smtClean="0">
                <a:ln w="11430"/>
                <a:gradFill>
                  <a:gsLst>
                    <a:gs pos="0">
                      <a:schemeClr val="accent1"/>
                    </a:gs>
                    <a:gs pos="100000">
                      <a:schemeClr val="accent1"/>
                    </a:gs>
                  </a:gsLst>
                  <a:lin ang="5400000"/>
                </a:gradFill>
                <a:effectLst/>
                <a:uLnTx/>
                <a:uFillTx/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to…</a:t>
            </a:r>
          </a:p>
        </p:txBody>
      </p:sp>
    </p:spTree>
    <p:extLst>
      <p:ext uri="{BB962C8B-B14F-4D97-AF65-F5344CB8AC3E}">
        <p14:creationId xmlns:p14="http://schemas.microsoft.com/office/powerpoint/2010/main" val="584314656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436" y="228601"/>
            <a:ext cx="8363938" cy="60939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89436" y="1447800"/>
            <a:ext cx="8363938" cy="200054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70237058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90DEB-25EB-4452-9890-909A1E352016}" type="datetimeFigureOut">
              <a:rPr lang="en-US" smtClean="0"/>
              <a:t>8/2/2016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114FB-1FEC-4022-A523-14148280D05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9436" y="1447800"/>
            <a:ext cx="8363938" cy="2000548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5300425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9436" y="1447801"/>
            <a:ext cx="4115872" cy="2129814"/>
          </a:xfrm>
        </p:spPr>
        <p:txBody>
          <a:bodyPr/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sz="2400"/>
            </a:lvl2pPr>
            <a:lvl3pPr marL="953785" indent="-288384">
              <a:lnSpc>
                <a:spcPct val="90000"/>
              </a:lnSpc>
              <a:defRPr sz="2000"/>
            </a:lvl3pPr>
            <a:lvl4pPr marL="1227618" indent="-273833">
              <a:lnSpc>
                <a:spcPct val="90000"/>
              </a:lnSpc>
              <a:defRPr sz="1800"/>
            </a:lvl4pPr>
            <a:lvl5pPr marL="1516002" indent="-28044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7501" y="1447801"/>
            <a:ext cx="4115872" cy="2129814"/>
          </a:xfrm>
        </p:spPr>
        <p:txBody>
          <a:bodyPr/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3095075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9436" y="1065307"/>
            <a:ext cx="4115872" cy="692497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1" y="2133601"/>
            <a:ext cx="4114800" cy="1855893"/>
          </a:xfrm>
        </p:spPr>
        <p:txBody>
          <a:bodyPr/>
          <a:lstStyle>
            <a:lvl1pPr marL="281770" indent="-281770">
              <a:defRPr sz="2300"/>
            </a:lvl1pPr>
            <a:lvl2pPr marL="562218" indent="-265896">
              <a:defRPr sz="2000"/>
            </a:lvl2pPr>
            <a:lvl3pPr marL="813562" indent="-243407">
              <a:defRPr sz="1800"/>
            </a:lvl3pPr>
            <a:lvl4pPr marL="1050354" indent="-228856">
              <a:defRPr sz="1700"/>
            </a:lvl4pPr>
            <a:lvl5pPr marL="1279210" indent="-206367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7501" y="1065307"/>
            <a:ext cx="4115872" cy="692497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7501" y="2133602"/>
            <a:ext cx="4115872" cy="1855893"/>
          </a:xfrm>
        </p:spPr>
        <p:txBody>
          <a:bodyPr/>
          <a:lstStyle>
            <a:lvl1pPr marL="296321" indent="-296321">
              <a:defRPr sz="2300"/>
            </a:lvl1pPr>
            <a:lvl2pPr marL="570155" indent="-273833">
              <a:defRPr sz="2000"/>
            </a:lvl2pPr>
            <a:lvl3pPr marL="821499" indent="-244730">
              <a:defRPr sz="1800"/>
            </a:lvl3pPr>
            <a:lvl4pPr marL="1050354" indent="-236793">
              <a:defRPr sz="1700"/>
            </a:lvl4pPr>
            <a:lvl5pPr marL="1279210" indent="-220919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72410740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73820913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8071520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ALKIN - Prints in GRAYSCALE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3735894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ck Layout - Title and Conten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389436" y="1447800"/>
            <a:ext cx="8363938" cy="2000548"/>
          </a:xfrm>
        </p:spPr>
        <p:txBody>
          <a:bodyPr/>
          <a:lstStyle>
            <a:lvl1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1pPr>
            <a:lvl2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2pPr>
            <a:lvl3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3pPr>
            <a:lvl4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4pPr>
            <a:lvl5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3565699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389436" y="1447800"/>
            <a:ext cx="8363938" cy="2000548"/>
          </a:xfrm>
        </p:spPr>
        <p:txBody>
          <a:bodyPr/>
          <a:lstStyle>
            <a:lvl1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1pPr>
            <a:lvl2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2pPr>
            <a:lvl3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3pPr>
            <a:lvl4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4pPr>
            <a:lvl5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" y="6238879"/>
            <a:ext cx="9144001" cy="619125"/>
          </a:xfrm>
          <a:solidFill>
            <a:srgbClr val="FFFF99"/>
          </a:solidFill>
        </p:spPr>
        <p:txBody>
          <a:bodyPr wrap="square" lIns="152394" tIns="76197" rIns="152394" bIns="76197" anchor="b" anchorCtr="0">
            <a:noAutofit/>
          </a:bodyPr>
          <a:lstStyle>
            <a:lvl1pPr algn="r">
              <a:buFont typeface="Arial" pitchFamily="34" charset="0"/>
              <a:buNone/>
              <a:defRPr spc="-50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1866518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 bwMode="ltGray"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\\sfp.silverfoxprod.com\Work\White_Whale\5-10358_Alyssa_Felda\MS_Templates_2011\SFP_Art\4X3 Art\PNG\New folder\MSR_Cloud_Lower Graphic.png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5197344"/>
            <a:ext cx="9144000" cy="1670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\\sfp.silverfoxprod.com\Work\White_Whale\5-10358_Alyssa_Felda\MS_Templates_2011\SFP_Art\4X3 Art\PNG\New folder\MSR_All_Icons.png"/>
          <p:cNvPicPr>
            <a:picLocks noChangeAspect="1" noChangeArrowheads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651" t="1" b="49611"/>
          <a:stretch/>
        </p:blipFill>
        <p:spPr bwMode="auto">
          <a:xfrm>
            <a:off x="4997302" y="0"/>
            <a:ext cx="4146698" cy="345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2600" y="2127687"/>
            <a:ext cx="6545521" cy="1218795"/>
          </a:xfrm>
        </p:spPr>
        <p:txBody>
          <a:bodyPr anchor="ctr">
            <a:spAutoFit/>
          </a:bodyPr>
          <a:lstStyle>
            <a:lvl1pPr>
              <a:lnSpc>
                <a:spcPct val="90000"/>
              </a:lnSpc>
              <a:defRPr sz="4400">
                <a:gradFill flip="none" rotWithShape="1">
                  <a:gsLst>
                    <a:gs pos="0">
                      <a:schemeClr val="bg1"/>
                    </a:gs>
                    <a:gs pos="86000">
                      <a:schemeClr val="bg1"/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2599" y="3753140"/>
            <a:ext cx="7929563" cy="332399"/>
          </a:xfrm>
        </p:spPr>
        <p:txBody>
          <a:bodyPr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400">
                <a:gradFill>
                  <a:gsLst>
                    <a:gs pos="0">
                      <a:schemeClr val="bg1"/>
                    </a:gs>
                    <a:gs pos="86000">
                      <a:schemeClr val="bg1"/>
                    </a:gs>
                  </a:gsLst>
                  <a:lin ang="5400000" scaled="0"/>
                </a:gra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3328988" y="6622501"/>
            <a:ext cx="2486025" cy="166199"/>
          </a:xfrm>
        </p:spPr>
        <p:txBody>
          <a:bodyPr>
            <a:spAutoFit/>
          </a:bodyPr>
          <a:lstStyle>
            <a:lvl1pPr marL="0" indent="0" algn="ctr">
              <a:buNone/>
              <a:defRPr sz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</a:defRPr>
            </a:lvl1pPr>
            <a:lvl2pPr marL="460375" indent="0" algn="ctr">
              <a:buNone/>
              <a:defRPr sz="1200"/>
            </a:lvl2pPr>
            <a:lvl3pPr marL="855663" indent="0" algn="ctr">
              <a:buNone/>
              <a:defRPr sz="1200"/>
            </a:lvl3pPr>
            <a:lvl4pPr marL="1258888" indent="0" algn="ctr">
              <a:buNone/>
              <a:defRPr sz="1200"/>
            </a:lvl4pPr>
            <a:lvl5pPr marL="1604963" indent="0" algn="ctr">
              <a:buNone/>
              <a:defRPr sz="12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187863689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, Video etc. &quot;special&quot; slides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\\sfp.silverfoxprod.com\Work\White_Whale\5-10358_Alyssa_Felda\MS_Templates_2011\SFP_Art\4X3 Art\PNG\New folder\MSR_Cloud_Lower Graphic.png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5197344"/>
            <a:ext cx="9144000" cy="1670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2600" y="2048787"/>
            <a:ext cx="7929563" cy="609398"/>
          </a:xfrm>
        </p:spPr>
        <p:txBody>
          <a:bodyPr anchor="ctr" anchorCtr="0">
            <a:spAutoFit/>
          </a:bodyPr>
          <a:lstStyle>
            <a:lvl1pPr>
              <a:lnSpc>
                <a:spcPct val="90000"/>
              </a:lnSpc>
              <a:defRPr sz="4400">
                <a:gradFill flip="none" rotWithShape="1">
                  <a:gsLst>
                    <a:gs pos="0">
                      <a:schemeClr val="bg1"/>
                    </a:gs>
                    <a:gs pos="86000">
                      <a:schemeClr val="bg1"/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2601" y="3752332"/>
            <a:ext cx="7929562" cy="332399"/>
          </a:xfrm>
        </p:spPr>
        <p:txBody>
          <a:bodyPr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400">
                <a:gradFill>
                  <a:gsLst>
                    <a:gs pos="0">
                      <a:schemeClr val="bg1"/>
                    </a:gs>
                    <a:gs pos="86000">
                      <a:schemeClr val="bg1"/>
                    </a:gs>
                  </a:gsLst>
                  <a:lin ang="5400000" scaled="0"/>
                </a:gra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281521"/>
            <a:ext cx="8381999" cy="914096"/>
          </a:xfrm>
        </p:spPr>
        <p:txBody>
          <a:bodyPr anchor="t" anchorCtr="0">
            <a:spAutoFit/>
            <a:scene3d>
              <a:camera prst="orthographicFront"/>
              <a:lightRig rig="flat" dir="t"/>
            </a:scene3d>
            <a:sp3d>
              <a:contourClr>
                <a:schemeClr val="tx2"/>
              </a:contourClr>
            </a:sp3d>
          </a:bodyPr>
          <a:lstStyle>
            <a:lvl1pPr marL="0" indent="0" algn="r">
              <a:buFont typeface="Arial" pitchFamily="34" charset="0"/>
              <a:buNone/>
              <a:defRPr kumimoji="0" lang="en-US" sz="6600" b="0" i="0" u="none" strike="noStrike" kern="1200" cap="none" spc="-300" normalizeH="0" baseline="0" noProof="0" dirty="0" smtClean="0">
                <a:ln w="11430"/>
                <a:gradFill>
                  <a:gsLst>
                    <a:gs pos="0">
                      <a:schemeClr val="bg1">
                        <a:alpha val="55000"/>
                      </a:schemeClr>
                    </a:gs>
                    <a:gs pos="88000">
                      <a:schemeClr val="bg1">
                        <a:alpha val="55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to…</a:t>
            </a:r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3328988" y="6622501"/>
            <a:ext cx="2486025" cy="166199"/>
          </a:xfrm>
        </p:spPr>
        <p:txBody>
          <a:bodyPr>
            <a:spAutoFit/>
          </a:bodyPr>
          <a:lstStyle>
            <a:lvl1pPr marL="0" indent="0" algn="ctr">
              <a:buNone/>
              <a:defRPr sz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</a:defRPr>
            </a:lvl1pPr>
            <a:lvl2pPr marL="460375" indent="0" algn="ctr">
              <a:buNone/>
              <a:defRPr sz="1200"/>
            </a:lvl2pPr>
            <a:lvl3pPr marL="855663" indent="0" algn="ctr">
              <a:buNone/>
              <a:defRPr sz="1200"/>
            </a:lvl3pPr>
            <a:lvl4pPr marL="1258888" indent="0" algn="ctr">
              <a:buNone/>
              <a:defRPr sz="1200"/>
            </a:lvl4pPr>
            <a:lvl5pPr marL="1604963" indent="0" algn="ctr">
              <a:buNone/>
              <a:defRPr sz="12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37969302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90DEB-25EB-4452-9890-909A1E352016}" type="datetimeFigureOut">
              <a:rPr lang="en-US" smtClean="0"/>
              <a:t>8/2/2016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114FB-1FEC-4022-A523-14148280D05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436" y="228600"/>
            <a:ext cx="8363938" cy="60939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89436" y="1447800"/>
            <a:ext cx="8363938" cy="49609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3328988" y="6622501"/>
            <a:ext cx="2486025" cy="166199"/>
          </a:xfrm>
        </p:spPr>
        <p:txBody>
          <a:bodyPr>
            <a:spAutoFit/>
          </a:bodyPr>
          <a:lstStyle>
            <a:lvl1pPr marL="0" indent="0" algn="ctr" defTabSz="914363" rtl="0" eaLnBrk="1" latinLnBrk="0" hangingPunct="1">
              <a:lnSpc>
                <a:spcPct val="90000"/>
              </a:lnSpc>
              <a:spcBef>
                <a:spcPct val="20000"/>
              </a:spcBef>
              <a:buClr>
                <a:srgbClr val="4E90CD"/>
              </a:buClr>
              <a:buSzPct val="120000"/>
              <a:buFont typeface="Arial" pitchFamily="34" charset="0"/>
              <a:buNone/>
              <a:defRPr lang="en-US" sz="1200" kern="1200" dirty="0" smtClean="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1pPr>
            <a:lvl2pPr marL="460375" indent="0" algn="ctr">
              <a:buNone/>
              <a:defRPr sz="1200"/>
            </a:lvl2pPr>
            <a:lvl3pPr marL="855663" indent="0" algn="ctr">
              <a:buNone/>
              <a:defRPr sz="1200"/>
            </a:lvl3pPr>
            <a:lvl4pPr marL="1258888" indent="0" algn="ctr">
              <a:buNone/>
              <a:defRPr sz="1200"/>
            </a:lvl4pPr>
            <a:lvl5pPr marL="1604963" indent="0" algn="ctr">
              <a:buNone/>
              <a:defRPr sz="12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90500" y="6572905"/>
            <a:ext cx="2133600" cy="258532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marL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Clr>
                <a:srgbClr val="4E90CD"/>
              </a:buClr>
              <a:buSzPct val="120000"/>
              <a:defRPr lang="en-US" sz="1200" kern="1200" smtClean="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1pPr>
          </a:lstStyle>
          <a:p>
            <a:fld id="{4ADF12F3-3404-4B21-B30F-258D3BB43857}" type="slidenum">
              <a:rPr>
                <a:gradFill>
                  <a:gsLst>
                    <a:gs pos="0">
                      <a:srgbClr val="292929"/>
                    </a:gs>
                    <a:gs pos="86000">
                      <a:srgbClr val="292929"/>
                    </a:gs>
                  </a:gsLst>
                  <a:lin ang="5400000" scaled="0"/>
                </a:gradFill>
              </a:rPr>
              <a:pPr/>
              <a:t>‹#›</a:t>
            </a:fld>
            <a:endParaRPr dirty="0">
              <a:gradFill>
                <a:gsLst>
                  <a:gs pos="0">
                    <a:srgbClr val="292929"/>
                  </a:gs>
                  <a:gs pos="86000">
                    <a:srgbClr val="292929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896188725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9436" y="1447800"/>
            <a:ext cx="8363938" cy="2000548"/>
          </a:xfrm>
        </p:spPr>
        <p:txBody>
          <a:bodyPr>
            <a:spAutoFit/>
          </a:bodyPr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3328988" y="6622501"/>
            <a:ext cx="2486025" cy="166199"/>
          </a:xfrm>
        </p:spPr>
        <p:txBody>
          <a:bodyPr>
            <a:spAutoFit/>
          </a:bodyPr>
          <a:lstStyle>
            <a:lvl1pPr marL="0" indent="0" algn="ctr" defTabSz="914363" rtl="0" eaLnBrk="1" latinLnBrk="0" hangingPunct="1">
              <a:lnSpc>
                <a:spcPct val="90000"/>
              </a:lnSpc>
              <a:spcBef>
                <a:spcPct val="20000"/>
              </a:spcBef>
              <a:buClr>
                <a:srgbClr val="4E90CD"/>
              </a:buClr>
              <a:buSzPct val="120000"/>
              <a:buFont typeface="Arial" pitchFamily="34" charset="0"/>
              <a:buNone/>
              <a:defRPr lang="en-US" sz="1200" kern="1200" dirty="0" smtClean="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1pPr>
            <a:lvl2pPr marL="460375" indent="0" algn="ctr">
              <a:buNone/>
              <a:defRPr sz="1200"/>
            </a:lvl2pPr>
            <a:lvl3pPr marL="855663" indent="0" algn="ctr">
              <a:buNone/>
              <a:defRPr sz="1200"/>
            </a:lvl3pPr>
            <a:lvl4pPr marL="1258888" indent="0" algn="ctr">
              <a:buNone/>
              <a:defRPr sz="1200"/>
            </a:lvl4pPr>
            <a:lvl5pPr marL="1604963" indent="0" algn="ctr">
              <a:buNone/>
              <a:defRPr sz="12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90500" y="6572905"/>
            <a:ext cx="2133600" cy="258532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marL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Clr>
                <a:srgbClr val="4E90CD"/>
              </a:buClr>
              <a:buSzPct val="120000"/>
              <a:defRPr lang="en-US" sz="1200" kern="1200" smtClean="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1pPr>
          </a:lstStyle>
          <a:p>
            <a:fld id="{4ADF12F3-3404-4B21-B30F-258D3BB43857}" type="slidenum">
              <a:rPr>
                <a:gradFill>
                  <a:gsLst>
                    <a:gs pos="0">
                      <a:srgbClr val="292929"/>
                    </a:gs>
                    <a:gs pos="86000">
                      <a:srgbClr val="292929"/>
                    </a:gs>
                  </a:gsLst>
                  <a:lin ang="5400000" scaled="0"/>
                </a:gradFill>
              </a:rPr>
              <a:pPr/>
              <a:t>‹#›</a:t>
            </a:fld>
            <a:endParaRPr dirty="0">
              <a:gradFill>
                <a:gsLst>
                  <a:gs pos="0">
                    <a:srgbClr val="292929"/>
                  </a:gs>
                  <a:gs pos="86000">
                    <a:srgbClr val="292929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410813037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9436" y="1447800"/>
            <a:ext cx="4115872" cy="2129814"/>
          </a:xfrm>
        </p:spPr>
        <p:txBody>
          <a:bodyPr>
            <a:spAutoFit/>
          </a:bodyPr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sz="2400"/>
            </a:lvl2pPr>
            <a:lvl3pPr marL="953785" indent="-288384">
              <a:lnSpc>
                <a:spcPct val="90000"/>
              </a:lnSpc>
              <a:defRPr sz="2000"/>
            </a:lvl3pPr>
            <a:lvl4pPr marL="1227618" indent="-273833">
              <a:lnSpc>
                <a:spcPct val="90000"/>
              </a:lnSpc>
              <a:defRPr sz="1800"/>
            </a:lvl4pPr>
            <a:lvl5pPr marL="1516002" indent="-28044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7501" y="1447800"/>
            <a:ext cx="4115872" cy="2129814"/>
          </a:xfrm>
        </p:spPr>
        <p:txBody>
          <a:bodyPr>
            <a:spAutoFit/>
          </a:bodyPr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3328988" y="6622501"/>
            <a:ext cx="2486025" cy="166199"/>
          </a:xfrm>
        </p:spPr>
        <p:txBody>
          <a:bodyPr>
            <a:spAutoFit/>
          </a:bodyPr>
          <a:lstStyle>
            <a:lvl1pPr marL="0" indent="0" algn="ctr" defTabSz="914363" rtl="0" eaLnBrk="1" latinLnBrk="0" hangingPunct="1">
              <a:lnSpc>
                <a:spcPct val="90000"/>
              </a:lnSpc>
              <a:spcBef>
                <a:spcPct val="20000"/>
              </a:spcBef>
              <a:buClr>
                <a:srgbClr val="4E90CD"/>
              </a:buClr>
              <a:buSzPct val="120000"/>
              <a:buFont typeface="Arial" pitchFamily="34" charset="0"/>
              <a:buNone/>
              <a:defRPr lang="en-US" sz="1200" kern="1200" dirty="0" smtClean="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1pPr>
            <a:lvl2pPr marL="460375" indent="0" algn="ctr">
              <a:buNone/>
              <a:defRPr sz="1200"/>
            </a:lvl2pPr>
            <a:lvl3pPr marL="855663" indent="0" algn="ctr">
              <a:buNone/>
              <a:defRPr sz="1200"/>
            </a:lvl3pPr>
            <a:lvl4pPr marL="1258888" indent="0" algn="ctr">
              <a:buNone/>
              <a:defRPr sz="1200"/>
            </a:lvl4pPr>
            <a:lvl5pPr marL="1604963" indent="0" algn="ctr">
              <a:buNone/>
              <a:defRPr sz="12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90500" y="6572905"/>
            <a:ext cx="2133600" cy="258532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marL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Clr>
                <a:srgbClr val="4E90CD"/>
              </a:buClr>
              <a:buSzPct val="120000"/>
              <a:defRPr lang="en-US" sz="1200" kern="1200" smtClean="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1pPr>
          </a:lstStyle>
          <a:p>
            <a:fld id="{4ADF12F3-3404-4B21-B30F-258D3BB43857}" type="slidenum">
              <a:rPr>
                <a:gradFill>
                  <a:gsLst>
                    <a:gs pos="0">
                      <a:srgbClr val="292929"/>
                    </a:gs>
                    <a:gs pos="86000">
                      <a:srgbClr val="292929"/>
                    </a:gs>
                  </a:gsLst>
                  <a:lin ang="5400000" scaled="0"/>
                </a:gradFill>
              </a:rPr>
              <a:pPr/>
              <a:t>‹#›</a:t>
            </a:fld>
            <a:endParaRPr dirty="0">
              <a:gradFill>
                <a:gsLst>
                  <a:gs pos="0">
                    <a:srgbClr val="292929"/>
                  </a:gs>
                  <a:gs pos="86000">
                    <a:srgbClr val="292929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668886722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9436" y="1065305"/>
            <a:ext cx="4115872" cy="692497"/>
          </a:xfrm>
        </p:spPr>
        <p:txBody>
          <a:bodyPr anchor="b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0" y="2133600"/>
            <a:ext cx="4114800" cy="1855893"/>
          </a:xfrm>
        </p:spPr>
        <p:txBody>
          <a:bodyPr>
            <a:spAutoFit/>
          </a:bodyPr>
          <a:lstStyle>
            <a:lvl1pPr marL="281770" indent="-281770">
              <a:defRPr sz="2300"/>
            </a:lvl1pPr>
            <a:lvl2pPr marL="562218" indent="-265896">
              <a:defRPr sz="2000"/>
            </a:lvl2pPr>
            <a:lvl3pPr marL="813562" indent="-243407">
              <a:defRPr sz="1800"/>
            </a:lvl3pPr>
            <a:lvl4pPr marL="1050354" indent="-228856">
              <a:defRPr sz="1700"/>
            </a:lvl4pPr>
            <a:lvl5pPr marL="1279210" indent="-206367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7501" y="1065305"/>
            <a:ext cx="4115872" cy="692497"/>
          </a:xfrm>
        </p:spPr>
        <p:txBody>
          <a:bodyPr anchor="b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7501" y="2133601"/>
            <a:ext cx="4115872" cy="1855893"/>
          </a:xfrm>
        </p:spPr>
        <p:txBody>
          <a:bodyPr>
            <a:spAutoFit/>
          </a:bodyPr>
          <a:lstStyle>
            <a:lvl1pPr marL="296321" indent="-296321">
              <a:defRPr sz="2300"/>
            </a:lvl1pPr>
            <a:lvl2pPr marL="570155" indent="-273833">
              <a:defRPr sz="2000"/>
            </a:lvl2pPr>
            <a:lvl3pPr marL="821499" indent="-244730">
              <a:defRPr sz="1800"/>
            </a:lvl3pPr>
            <a:lvl4pPr marL="1050354" indent="-236793">
              <a:defRPr sz="1700"/>
            </a:lvl4pPr>
            <a:lvl5pPr marL="1279210" indent="-220919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3328988" y="6622501"/>
            <a:ext cx="2486025" cy="166199"/>
          </a:xfrm>
        </p:spPr>
        <p:txBody>
          <a:bodyPr>
            <a:spAutoFit/>
          </a:bodyPr>
          <a:lstStyle>
            <a:lvl1pPr marL="0" indent="0" algn="ctr" defTabSz="914363" rtl="0" eaLnBrk="1" latinLnBrk="0" hangingPunct="1">
              <a:lnSpc>
                <a:spcPct val="90000"/>
              </a:lnSpc>
              <a:spcBef>
                <a:spcPct val="20000"/>
              </a:spcBef>
              <a:buClr>
                <a:srgbClr val="4E90CD"/>
              </a:buClr>
              <a:buSzPct val="120000"/>
              <a:buFont typeface="Arial" pitchFamily="34" charset="0"/>
              <a:buNone/>
              <a:defRPr lang="en-US" sz="1200" kern="1200" dirty="0" smtClean="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1pPr>
            <a:lvl2pPr marL="460375" indent="0" algn="ctr">
              <a:buNone/>
              <a:defRPr sz="1200"/>
            </a:lvl2pPr>
            <a:lvl3pPr marL="855663" indent="0" algn="ctr">
              <a:buNone/>
              <a:defRPr sz="1200"/>
            </a:lvl3pPr>
            <a:lvl4pPr marL="1258888" indent="0" algn="ctr">
              <a:buNone/>
              <a:defRPr sz="1200"/>
            </a:lvl4pPr>
            <a:lvl5pPr marL="1604963" indent="0" algn="ctr">
              <a:buNone/>
              <a:defRPr sz="12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190500" y="6572905"/>
            <a:ext cx="2133600" cy="258532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marL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Clr>
                <a:srgbClr val="4E90CD"/>
              </a:buClr>
              <a:buSzPct val="120000"/>
              <a:defRPr lang="en-US" sz="1200" kern="1200" smtClean="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1pPr>
          </a:lstStyle>
          <a:p>
            <a:fld id="{4ADF12F3-3404-4B21-B30F-258D3BB43857}" type="slidenum">
              <a:rPr>
                <a:gradFill>
                  <a:gsLst>
                    <a:gs pos="0">
                      <a:srgbClr val="292929"/>
                    </a:gs>
                    <a:gs pos="86000">
                      <a:srgbClr val="292929"/>
                    </a:gs>
                  </a:gsLst>
                  <a:lin ang="5400000" scaled="0"/>
                </a:gradFill>
              </a:rPr>
              <a:pPr/>
              <a:t>‹#›</a:t>
            </a:fld>
            <a:endParaRPr dirty="0">
              <a:gradFill>
                <a:gsLst>
                  <a:gs pos="0">
                    <a:srgbClr val="292929"/>
                  </a:gs>
                  <a:gs pos="86000">
                    <a:srgbClr val="292929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723458787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3328988" y="6622501"/>
            <a:ext cx="2486025" cy="166199"/>
          </a:xfrm>
        </p:spPr>
        <p:txBody>
          <a:bodyPr>
            <a:spAutoFit/>
          </a:bodyPr>
          <a:lstStyle>
            <a:lvl1pPr marL="0" indent="0" algn="ctr" defTabSz="914363" rtl="0" eaLnBrk="1" latinLnBrk="0" hangingPunct="1">
              <a:lnSpc>
                <a:spcPct val="90000"/>
              </a:lnSpc>
              <a:spcBef>
                <a:spcPct val="20000"/>
              </a:spcBef>
              <a:buClr>
                <a:srgbClr val="4E90CD"/>
              </a:buClr>
              <a:buSzPct val="120000"/>
              <a:buFont typeface="Arial" pitchFamily="34" charset="0"/>
              <a:buNone/>
              <a:defRPr lang="en-US" sz="1200" kern="1200" dirty="0" smtClean="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1pPr>
            <a:lvl2pPr marL="460375" indent="0" algn="ctr">
              <a:buNone/>
              <a:defRPr sz="1200"/>
            </a:lvl2pPr>
            <a:lvl3pPr marL="855663" indent="0" algn="ctr">
              <a:buNone/>
              <a:defRPr sz="1200"/>
            </a:lvl3pPr>
            <a:lvl4pPr marL="1258888" indent="0" algn="ctr">
              <a:buNone/>
              <a:defRPr sz="1200"/>
            </a:lvl4pPr>
            <a:lvl5pPr marL="1604963" indent="0" algn="ctr">
              <a:buNone/>
              <a:defRPr sz="12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90500" y="6572905"/>
            <a:ext cx="2133600" cy="258532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marL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Clr>
                <a:srgbClr val="4E90CD"/>
              </a:buClr>
              <a:buSzPct val="120000"/>
              <a:defRPr lang="en-US" sz="1200" kern="1200" smtClean="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1pPr>
          </a:lstStyle>
          <a:p>
            <a:fld id="{4ADF12F3-3404-4B21-B30F-258D3BB43857}" type="slidenum">
              <a:rPr>
                <a:gradFill>
                  <a:gsLst>
                    <a:gs pos="0">
                      <a:srgbClr val="292929"/>
                    </a:gs>
                    <a:gs pos="86000">
                      <a:srgbClr val="292929"/>
                    </a:gs>
                  </a:gsLst>
                  <a:lin ang="5400000" scaled="0"/>
                </a:gradFill>
              </a:rPr>
              <a:pPr/>
              <a:t>‹#›</a:t>
            </a:fld>
            <a:endParaRPr dirty="0">
              <a:gradFill>
                <a:gsLst>
                  <a:gs pos="0">
                    <a:srgbClr val="292929"/>
                  </a:gs>
                  <a:gs pos="86000">
                    <a:srgbClr val="292929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759107323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3328988" y="6622501"/>
            <a:ext cx="2486025" cy="166199"/>
          </a:xfrm>
        </p:spPr>
        <p:txBody>
          <a:bodyPr>
            <a:spAutoFit/>
          </a:bodyPr>
          <a:lstStyle>
            <a:lvl1pPr marL="0" indent="0" algn="ctr" defTabSz="914363" rtl="0" eaLnBrk="1" latinLnBrk="0" hangingPunct="1">
              <a:lnSpc>
                <a:spcPct val="90000"/>
              </a:lnSpc>
              <a:spcBef>
                <a:spcPct val="20000"/>
              </a:spcBef>
              <a:buClr>
                <a:srgbClr val="4E90CD"/>
              </a:buClr>
              <a:buSzPct val="120000"/>
              <a:buFont typeface="Arial" pitchFamily="34" charset="0"/>
              <a:buNone/>
              <a:defRPr lang="en-US" sz="1200" kern="1200" dirty="0" smtClean="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1pPr>
            <a:lvl2pPr marL="460375" indent="0" algn="ctr">
              <a:buNone/>
              <a:defRPr sz="1200"/>
            </a:lvl2pPr>
            <a:lvl3pPr marL="855663" indent="0" algn="ctr">
              <a:buNone/>
              <a:defRPr sz="1200"/>
            </a:lvl3pPr>
            <a:lvl4pPr marL="1258888" indent="0" algn="ctr">
              <a:buNone/>
              <a:defRPr sz="1200"/>
            </a:lvl4pPr>
            <a:lvl5pPr marL="1604963" indent="0" algn="ctr">
              <a:buNone/>
              <a:defRPr sz="12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3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90500" y="6572905"/>
            <a:ext cx="2133600" cy="258532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marL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Clr>
                <a:srgbClr val="4E90CD"/>
              </a:buClr>
              <a:buSzPct val="120000"/>
              <a:defRPr lang="en-US" sz="1200" kern="1200" smtClean="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1pPr>
          </a:lstStyle>
          <a:p>
            <a:fld id="{4ADF12F3-3404-4B21-B30F-258D3BB43857}" type="slidenum">
              <a:rPr>
                <a:gradFill>
                  <a:gsLst>
                    <a:gs pos="0">
                      <a:srgbClr val="292929"/>
                    </a:gs>
                    <a:gs pos="86000">
                      <a:srgbClr val="292929"/>
                    </a:gs>
                  </a:gsLst>
                  <a:lin ang="5400000" scaled="0"/>
                </a:gradFill>
              </a:rPr>
              <a:pPr/>
              <a:t>‹#›</a:t>
            </a:fld>
            <a:endParaRPr dirty="0">
              <a:gradFill>
                <a:gsLst>
                  <a:gs pos="0">
                    <a:srgbClr val="292929"/>
                  </a:gs>
                  <a:gs pos="86000">
                    <a:srgbClr val="292929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494900600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Image 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436" y="228600"/>
            <a:ext cx="8363938" cy="609398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4637501" y="1905000"/>
            <a:ext cx="4115872" cy="2129814"/>
          </a:xfrm>
        </p:spPr>
        <p:txBody>
          <a:bodyPr>
            <a:spAutoFit/>
          </a:bodyPr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124200" y="6564914"/>
            <a:ext cx="2895600" cy="258532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marL="0" indent="0" algn="ctr" defTabSz="914363" rtl="0" eaLnBrk="1" latinLnBrk="0" hangingPunct="1">
              <a:lnSpc>
                <a:spcPct val="90000"/>
              </a:lnSpc>
              <a:spcBef>
                <a:spcPct val="20000"/>
              </a:spcBef>
              <a:buClr>
                <a:srgbClr val="C60651"/>
              </a:buClr>
              <a:buSzPct val="120000"/>
              <a:buFont typeface="Arial" pitchFamily="34" charset="0"/>
              <a:buNone/>
              <a:defRPr lang="en-US" sz="1200" kern="1200" smtClean="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1pPr>
          </a:lstStyle>
          <a:p>
            <a:r>
              <a:rPr dirty="0">
                <a:gradFill>
                  <a:gsLst>
                    <a:gs pos="0">
                      <a:srgbClr val="292929"/>
                    </a:gs>
                    <a:gs pos="86000">
                      <a:srgbClr val="292929"/>
                    </a:gs>
                  </a:gsLst>
                  <a:lin ang="5400000" scaled="0"/>
                </a:gradFill>
              </a:rPr>
              <a:t>Microsoft Confidential</a:t>
            </a: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85624" y="6564914"/>
            <a:ext cx="2133600" cy="258532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marL="0" indent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Clr>
                <a:srgbClr val="C60651"/>
              </a:buClr>
              <a:buSzPct val="120000"/>
              <a:buFont typeface="Arial" pitchFamily="34" charset="0"/>
              <a:buNone/>
              <a:defRPr lang="en-US" sz="1200" kern="1200" smtClean="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1pPr>
          </a:lstStyle>
          <a:p>
            <a:fld id="{64116138-1E09-45EE-B6F5-ADD12E5D7040}" type="slidenum">
              <a:rPr>
                <a:gradFill>
                  <a:gsLst>
                    <a:gs pos="0">
                      <a:srgbClr val="292929"/>
                    </a:gs>
                    <a:gs pos="86000">
                      <a:srgbClr val="292929"/>
                    </a:gs>
                  </a:gsLst>
                  <a:lin ang="5400000" scaled="0"/>
                </a:gradFill>
              </a:rPr>
              <a:pPr/>
              <a:t>‹#›</a:t>
            </a:fld>
            <a:endParaRPr dirty="0">
              <a:gradFill>
                <a:gsLst>
                  <a:gs pos="0">
                    <a:srgbClr val="292929"/>
                  </a:gs>
                  <a:gs pos="86000">
                    <a:srgbClr val="292929"/>
                  </a:gs>
                </a:gsLst>
                <a:lin ang="5400000" scaled="0"/>
              </a:gradFill>
            </a:endParaRPr>
          </a:p>
        </p:txBody>
      </p:sp>
      <p:pic>
        <p:nvPicPr>
          <p:cNvPr id="9" name="Picture 4" descr="C:\Users\andrewl\Desktop\200571897-001_FPO.jpg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8188" y="1897810"/>
            <a:ext cx="3648973" cy="3528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4302926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randing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344340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ck Layout - Title and Conten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 flip="none" rotWithShape="1">
                  <a:gsLst>
                    <a:gs pos="417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389436" y="1447800"/>
            <a:ext cx="8363938" cy="2000548"/>
          </a:xfrm>
        </p:spPr>
        <p:txBody>
          <a:bodyPr/>
          <a:lstStyle>
            <a:lvl1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1pPr>
            <a:lvl2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2pPr>
            <a:lvl3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3pPr>
            <a:lvl4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4pPr>
            <a:lvl5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77332740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417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389436" y="1447800"/>
            <a:ext cx="8363938" cy="2000548"/>
          </a:xfrm>
        </p:spPr>
        <p:txBody>
          <a:bodyPr/>
          <a:lstStyle>
            <a:lvl1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1pPr>
            <a:lvl2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2pPr>
            <a:lvl3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3pPr>
            <a:lvl4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4pPr>
            <a:lvl5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" y="6238877"/>
            <a:ext cx="9144001" cy="619125"/>
          </a:xfrm>
          <a:solidFill>
            <a:srgbClr val="FFFF99"/>
          </a:solidFill>
        </p:spPr>
        <p:txBody>
          <a:bodyPr wrap="square" lIns="152394" tIns="76197" rIns="152394" bIns="76197" anchor="b" anchorCtr="0">
            <a:noAutofit/>
          </a:bodyPr>
          <a:lstStyle>
            <a:lvl1pPr algn="r">
              <a:buFont typeface="Arial" pitchFamily="34" charset="0"/>
              <a:buNone/>
              <a:defRPr spc="-50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8316890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90DEB-25EB-4452-9890-909A1E352016}" type="datetimeFigureOut">
              <a:rPr lang="en-US" smtClean="0"/>
              <a:t>8/2/2016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114FB-1FEC-4022-A523-14148280D05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 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436" y="228600"/>
            <a:ext cx="8363938" cy="60939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89436" y="1447799"/>
            <a:ext cx="8363938" cy="496252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124200" y="651161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indent="0" algn="ctr" defTabSz="914363" rtl="0" eaLnBrk="1" latinLnBrk="0" hangingPunct="1">
              <a:lnSpc>
                <a:spcPct val="90000"/>
              </a:lnSpc>
              <a:spcBef>
                <a:spcPct val="20000"/>
              </a:spcBef>
              <a:buClr>
                <a:srgbClr val="C60651"/>
              </a:buClr>
              <a:buSzPct val="120000"/>
              <a:buFont typeface="Arial" pitchFamily="34" charset="0"/>
              <a:buNone/>
              <a:defRPr lang="en-US" sz="1200" kern="1200" smtClean="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1pPr>
          </a:lstStyle>
          <a:p>
            <a:r>
              <a:rPr dirty="0">
                <a:gradFill>
                  <a:gsLst>
                    <a:gs pos="0">
                      <a:srgbClr val="292929"/>
                    </a:gs>
                    <a:gs pos="86000">
                      <a:srgbClr val="292929"/>
                    </a:gs>
                  </a:gsLst>
                  <a:lin ang="5400000" scaled="0"/>
                </a:gradFill>
              </a:rPr>
              <a:t>Microsoft Confidential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85624" y="651161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indent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Clr>
                <a:srgbClr val="C60651"/>
              </a:buClr>
              <a:buSzPct val="120000"/>
              <a:buFont typeface="Arial" pitchFamily="34" charset="0"/>
              <a:buNone/>
              <a:defRPr lang="en-US" sz="1200" kern="1200" smtClean="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1pPr>
          </a:lstStyle>
          <a:p>
            <a:fld id="{64116138-1E09-45EE-B6F5-ADD12E5D7040}" type="slidenum">
              <a:rPr>
                <a:gradFill>
                  <a:gsLst>
                    <a:gs pos="0">
                      <a:srgbClr val="292929"/>
                    </a:gs>
                    <a:gs pos="86000">
                      <a:srgbClr val="292929"/>
                    </a:gs>
                  </a:gsLst>
                  <a:lin ang="5400000" scaled="0"/>
                </a:gradFill>
              </a:rPr>
              <a:pPr/>
              <a:t>‹#›</a:t>
            </a:fld>
            <a:endParaRPr dirty="0">
              <a:gradFill>
                <a:gsLst>
                  <a:gs pos="0">
                    <a:srgbClr val="292929"/>
                  </a:gs>
                  <a:gs pos="86000">
                    <a:srgbClr val="292929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4008448649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686800" cy="51816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363"/>
            <a:fld id="{704CAED1-1FA9-4569-9762-0F32B15C6546}" type="datetimeFigureOut">
              <a:rPr lang="en-US" smtClean="0">
                <a:solidFill>
                  <a:srgbClr val="292929"/>
                </a:solidFill>
              </a:rPr>
              <a:pPr defTabSz="914363"/>
              <a:t>8/2/2016</a:t>
            </a:fld>
            <a:endParaRPr lang="en-US">
              <a:solidFill>
                <a:srgbClr val="29292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363"/>
            <a:endParaRPr lang="en-US">
              <a:solidFill>
                <a:srgbClr val="29292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363"/>
            <a:fld id="{9E0FC87C-86CD-4135-9511-463A0DF518FB}" type="slidenum">
              <a:rPr lang="en-US" smtClean="0">
                <a:solidFill>
                  <a:srgbClr val="292929"/>
                </a:solidFill>
              </a:rPr>
              <a:pPr defTabSz="914363"/>
              <a:t>‹#›</a:t>
            </a:fld>
            <a:endParaRPr lang="en-US">
              <a:solidFill>
                <a:srgbClr val="292929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86800" cy="762000"/>
          </a:xfrm>
        </p:spPr>
        <p:txBody>
          <a:bodyPr/>
          <a:lstStyle>
            <a:lvl1pPr>
              <a:defRPr sz="3200" b="1">
                <a:solidFill>
                  <a:schemeClr val="tx2"/>
                </a:solidFill>
                <a:effectLst>
                  <a:innerShdw blurRad="114300">
                    <a:prstClr val="black"/>
                  </a:innerShdw>
                </a:effectLst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3555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86800" cy="762000"/>
          </a:xfrm>
        </p:spPr>
        <p:txBody>
          <a:bodyPr/>
          <a:lstStyle>
            <a:lvl1pPr>
              <a:defRPr sz="2800" b="1">
                <a:solidFill>
                  <a:schemeClr val="tx2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363">
              <a:defRPr/>
            </a:pPr>
            <a:fld id="{79293F4D-5110-4EF9-B8B8-CC9C254205DB}" type="datetimeFigureOut">
              <a:rPr lang="en-US">
                <a:solidFill>
                  <a:srgbClr val="292929"/>
                </a:solidFill>
              </a:rPr>
              <a:pPr defTabSz="914363">
                <a:defRPr/>
              </a:pPr>
              <a:t>8/2/2016</a:t>
            </a:fld>
            <a:endParaRPr lang="en-US">
              <a:solidFill>
                <a:srgbClr val="292929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363">
              <a:defRPr/>
            </a:pPr>
            <a:endParaRPr lang="en-US">
              <a:solidFill>
                <a:srgbClr val="292929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363">
              <a:defRPr/>
            </a:pPr>
            <a:fld id="{D023100B-D5B5-4CF8-89FB-DFB10B4382D5}" type="slidenum">
              <a:rPr lang="en-US">
                <a:solidFill>
                  <a:srgbClr val="292929"/>
                </a:solidFill>
              </a:rPr>
              <a:pPr defTabSz="914363">
                <a:defRPr/>
              </a:pPr>
              <a:t>‹#›</a:t>
            </a:fld>
            <a:endParaRPr lang="en-US">
              <a:solidFill>
                <a:srgbClr val="2929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74307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mo, Video etc. &quot;special&quot; slides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17213" y="2362200"/>
            <a:ext cx="6994362" cy="1508632"/>
          </a:xfrm>
        </p:spPr>
        <p:txBody>
          <a:bodyPr anchor="t" anchorCtr="0">
            <a:noAutofit/>
          </a:bodyPr>
          <a:lstStyle>
            <a:lvl1pPr>
              <a:lnSpc>
                <a:spcPct val="90000"/>
              </a:lnSpc>
              <a:defRPr sz="4000">
                <a:gradFill flip="none" rotWithShape="1">
                  <a:gsLst>
                    <a:gs pos="0">
                      <a:srgbClr val="F37A1F"/>
                    </a:gs>
                    <a:gs pos="86000">
                      <a:srgbClr val="F37A1F"/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17213" y="3881735"/>
            <a:ext cx="6994363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8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727662" y="1447800"/>
            <a:ext cx="7683914" cy="742150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>
              <a:contourClr>
                <a:schemeClr val="tx1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6000" b="0" i="0" u="none" strike="noStrike" kern="1200" cap="none" spc="-150" normalizeH="0" baseline="0" noProof="0" dirty="0" smtClean="0">
                <a:ln w="11430"/>
                <a:gradFill>
                  <a:gsLst>
                    <a:gs pos="0">
                      <a:schemeClr val="tx2"/>
                    </a:gs>
                    <a:gs pos="88000">
                      <a:schemeClr val="tx2"/>
                    </a:gs>
                  </a:gsLst>
                  <a:lin ang="5400000"/>
                </a:gradFill>
                <a:effectLst/>
                <a:uLnTx/>
                <a:uFillTx/>
                <a:latin typeface="Segoe UI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to…</a:t>
            </a:r>
          </a:p>
        </p:txBody>
      </p:sp>
    </p:spTree>
    <p:extLst>
      <p:ext uri="{BB962C8B-B14F-4D97-AF65-F5344CB8AC3E}">
        <p14:creationId xmlns:p14="http://schemas.microsoft.com/office/powerpoint/2010/main" val="27549384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436" y="228601"/>
            <a:ext cx="8363938" cy="6663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89436" y="1447800"/>
            <a:ext cx="8363938" cy="20005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4012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rotWithShape="1"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436" y="228601"/>
            <a:ext cx="8363938" cy="6663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89436" y="1447800"/>
            <a:ext cx="8363938" cy="20005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08872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9436" y="1447800"/>
            <a:ext cx="8363938" cy="2000548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95005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9436" y="1447800"/>
            <a:ext cx="8363938" cy="2000548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133932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9436" y="1447800"/>
            <a:ext cx="4115872" cy="2129814"/>
          </a:xfrm>
        </p:spPr>
        <p:txBody>
          <a:bodyPr/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sz="2400"/>
            </a:lvl2pPr>
            <a:lvl3pPr marL="953785" indent="-288384">
              <a:lnSpc>
                <a:spcPct val="90000"/>
              </a:lnSpc>
              <a:defRPr sz="2000"/>
            </a:lvl3pPr>
            <a:lvl4pPr marL="1227618" indent="-273833">
              <a:lnSpc>
                <a:spcPct val="90000"/>
              </a:lnSpc>
              <a:defRPr sz="1800"/>
            </a:lvl4pPr>
            <a:lvl5pPr marL="1516002" indent="-28044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7501" y="1447800"/>
            <a:ext cx="4115872" cy="2129814"/>
          </a:xfrm>
        </p:spPr>
        <p:txBody>
          <a:bodyPr/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813083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9436" y="1447800"/>
            <a:ext cx="4115872" cy="2129814"/>
          </a:xfrm>
        </p:spPr>
        <p:txBody>
          <a:bodyPr/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sz="2400"/>
            </a:lvl2pPr>
            <a:lvl3pPr marL="953785" indent="-288384">
              <a:lnSpc>
                <a:spcPct val="90000"/>
              </a:lnSpc>
              <a:defRPr sz="2000"/>
            </a:lvl3pPr>
            <a:lvl4pPr marL="1227618" indent="-273833">
              <a:lnSpc>
                <a:spcPct val="90000"/>
              </a:lnSpc>
              <a:defRPr sz="1800"/>
            </a:lvl4pPr>
            <a:lvl5pPr marL="1516002" indent="-28044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7501" y="1447800"/>
            <a:ext cx="4115872" cy="2129814"/>
          </a:xfrm>
        </p:spPr>
        <p:txBody>
          <a:bodyPr/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350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90DEB-25EB-4452-9890-909A1E352016}" type="datetimeFigureOut">
              <a:rPr lang="en-US" smtClean="0"/>
              <a:t>8/2/2016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114FB-1FEC-4022-A523-14148280D05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9436" y="1065305"/>
            <a:ext cx="4115872" cy="692497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0" y="2133600"/>
            <a:ext cx="4114800" cy="1855893"/>
          </a:xfrm>
        </p:spPr>
        <p:txBody>
          <a:bodyPr/>
          <a:lstStyle>
            <a:lvl1pPr marL="281770" indent="-281770">
              <a:defRPr sz="2300"/>
            </a:lvl1pPr>
            <a:lvl2pPr marL="562218" indent="-265896">
              <a:defRPr sz="2000"/>
            </a:lvl2pPr>
            <a:lvl3pPr marL="813562" indent="-243407">
              <a:defRPr sz="1800"/>
            </a:lvl3pPr>
            <a:lvl4pPr marL="1050354" indent="-228856">
              <a:defRPr sz="1700"/>
            </a:lvl4pPr>
            <a:lvl5pPr marL="1279210" indent="-206367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7501" y="1065305"/>
            <a:ext cx="4115872" cy="692497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7501" y="2133601"/>
            <a:ext cx="4115872" cy="1855893"/>
          </a:xfrm>
        </p:spPr>
        <p:txBody>
          <a:bodyPr/>
          <a:lstStyle>
            <a:lvl1pPr marL="296321" indent="-296321">
              <a:defRPr sz="2300"/>
            </a:lvl1pPr>
            <a:lvl2pPr marL="570155" indent="-273833">
              <a:defRPr sz="2000"/>
            </a:lvl2pPr>
            <a:lvl3pPr marL="821499" indent="-244730">
              <a:defRPr sz="1800"/>
            </a:lvl3pPr>
            <a:lvl4pPr marL="1050354" indent="-236793">
              <a:defRPr sz="1700"/>
            </a:lvl4pPr>
            <a:lvl5pPr marL="1279210" indent="-220919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96004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9436" y="1065305"/>
            <a:ext cx="4115872" cy="692497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0" y="2133600"/>
            <a:ext cx="4114800" cy="1855893"/>
          </a:xfrm>
        </p:spPr>
        <p:txBody>
          <a:bodyPr/>
          <a:lstStyle>
            <a:lvl1pPr marL="281770" indent="-281770">
              <a:defRPr sz="2300"/>
            </a:lvl1pPr>
            <a:lvl2pPr marL="562218" indent="-265896">
              <a:defRPr sz="2000"/>
            </a:lvl2pPr>
            <a:lvl3pPr marL="813562" indent="-243407">
              <a:defRPr sz="1800"/>
            </a:lvl3pPr>
            <a:lvl4pPr marL="1050354" indent="-228856">
              <a:defRPr sz="1700"/>
            </a:lvl4pPr>
            <a:lvl5pPr marL="1279210" indent="-206367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7501" y="1065305"/>
            <a:ext cx="4115872" cy="692497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7501" y="2133601"/>
            <a:ext cx="4115872" cy="1855893"/>
          </a:xfrm>
        </p:spPr>
        <p:txBody>
          <a:bodyPr/>
          <a:lstStyle>
            <a:lvl1pPr marL="296321" indent="-296321">
              <a:defRPr sz="2300"/>
            </a:lvl1pPr>
            <a:lvl2pPr marL="570155" indent="-273833">
              <a:defRPr sz="2000"/>
            </a:lvl2pPr>
            <a:lvl3pPr marL="821499" indent="-244730">
              <a:defRPr sz="1800"/>
            </a:lvl3pPr>
            <a:lvl4pPr marL="1050354" indent="-236793">
              <a:defRPr sz="1700"/>
            </a:lvl4pPr>
            <a:lvl5pPr marL="1279210" indent="-220919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42538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14536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46516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700273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756281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 bwMode="ltGray"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argeTemplate_Readycopy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2821" y="6480048"/>
            <a:ext cx="685980" cy="149352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417213" y="4343401"/>
            <a:ext cx="5764436" cy="618067"/>
          </a:xfrm>
        </p:spPr>
        <p:txBody>
          <a:bodyPr>
            <a:noAutofit/>
          </a:bodyPr>
          <a:lstStyle>
            <a:lvl1pPr algn="l" defTabSz="9143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15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1417213" y="4980812"/>
            <a:ext cx="5250833" cy="463255"/>
          </a:xfrm>
        </p:spPr>
        <p:txBody>
          <a:bodyPr>
            <a:noAutofit/>
          </a:bodyPr>
          <a:lstStyle>
            <a:lvl1pPr marL="0" indent="0" algn="l" defTabSz="914363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6" name="Picture 2" descr="\\Server3\Restrict\FTP_Root\Clients\White_Whale\2-20112_Office_2010_Templates\Artwork\CONFIDENTIAL - New Office Logo (Horizontal)\Horizontal\ofc-brand_h_rgb.png"/>
          <p:cNvPicPr>
            <a:picLocks noChangeAspect="1" noChangeArrowheads="1"/>
          </p:cNvPicPr>
          <p:nvPr userDrawn="1"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800634" y="1600201"/>
            <a:ext cx="1950495" cy="9022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495195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in slide">
    <p:bg bwMode="ltGray"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Server3\Restrict\FTP_Root\Clients\White_Whale\2-20112_Office_2010_Templates\Artwork\CONFIDENTIAL - New Office Logo (Horizontal)\Horizontal\ofc-brand_h_rgb.pn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800634" y="1600201"/>
            <a:ext cx="1950495" cy="902233"/>
          </a:xfrm>
          <a:prstGeom prst="rect">
            <a:avLst/>
          </a:prstGeom>
          <a:noFill/>
        </p:spPr>
      </p:pic>
      <p:pic>
        <p:nvPicPr>
          <p:cNvPr id="3" name="Picture 2" descr="LargeTemplate_Readycopy.png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2821" y="6480048"/>
            <a:ext cx="685980" cy="149352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417213" y="4343401"/>
            <a:ext cx="5764436" cy="618067"/>
          </a:xfrm>
        </p:spPr>
        <p:txBody>
          <a:bodyPr>
            <a:noAutofit/>
          </a:bodyPr>
          <a:lstStyle>
            <a:lvl1pPr algn="l" defTabSz="9143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15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417213" y="4980812"/>
            <a:ext cx="5250833" cy="463255"/>
          </a:xfrm>
        </p:spPr>
        <p:txBody>
          <a:bodyPr>
            <a:noAutofit/>
          </a:bodyPr>
          <a:lstStyle>
            <a:lvl1pPr marL="0" indent="0" algn="l" defTabSz="914363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58842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ALKin slide">
    <p:bg bwMode="ltGray"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argeTemplate_Readycopy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2821" y="6480048"/>
            <a:ext cx="685980" cy="149352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417213" y="4343401"/>
            <a:ext cx="5764436" cy="618067"/>
          </a:xfrm>
        </p:spPr>
        <p:txBody>
          <a:bodyPr>
            <a:noAutofit/>
          </a:bodyPr>
          <a:lstStyle>
            <a:lvl1pPr algn="l" defTabSz="9143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15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417213" y="4980812"/>
            <a:ext cx="5250833" cy="463255"/>
          </a:xfrm>
        </p:spPr>
        <p:txBody>
          <a:bodyPr>
            <a:noAutofit/>
          </a:bodyPr>
          <a:lstStyle>
            <a:lvl1pPr marL="0" indent="0" algn="l" defTabSz="914363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71146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ck Layout - Title and Conten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 flip="none" rotWithShape="1">
                  <a:gsLst>
                    <a:gs pos="0">
                      <a:srgbClr val="FFFFFF"/>
                    </a:gs>
                    <a:gs pos="100000">
                      <a:srgbClr val="F8F57B"/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389436" y="1447800"/>
            <a:ext cx="8363938" cy="2000548"/>
          </a:xfrm>
        </p:spPr>
        <p:txBody>
          <a:bodyPr/>
          <a:lstStyle>
            <a:lvl1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1pPr>
            <a:lvl2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2pPr>
            <a:lvl3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3pPr>
            <a:lvl4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4pPr>
            <a:lvl5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5058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90DEB-25EB-4452-9890-909A1E352016}" type="datetimeFigureOut">
              <a:rPr lang="en-US" smtClean="0"/>
              <a:t>8/2/2016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114FB-1FEC-4022-A523-14148280D05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0">
                      <a:srgbClr val="FFFFFF"/>
                    </a:gs>
                    <a:gs pos="100000">
                      <a:srgbClr val="F8F57B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389436" y="1447800"/>
            <a:ext cx="8363938" cy="2000548"/>
          </a:xfrm>
        </p:spPr>
        <p:txBody>
          <a:bodyPr/>
          <a:lstStyle>
            <a:lvl1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1pPr>
            <a:lvl2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2pPr>
            <a:lvl3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3pPr>
            <a:lvl4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4pPr>
            <a:lvl5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" y="6238877"/>
            <a:ext cx="9144001" cy="619125"/>
          </a:xfrm>
          <a:solidFill>
            <a:srgbClr val="FFFF99"/>
          </a:solidFill>
        </p:spPr>
        <p:txBody>
          <a:bodyPr wrap="square" lIns="152394" tIns="76197" rIns="152394" bIns="76197" anchor="b" anchorCtr="0">
            <a:noAutofit/>
          </a:bodyPr>
          <a:lstStyle>
            <a:lvl1pPr algn="r">
              <a:buFont typeface="Arial" pitchFamily="34" charset="0"/>
              <a:buNone/>
              <a:defRPr spc="-50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757689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4294967295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hape 429496729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hape 4294967295"/>
          <p:cNvSpPr>
            <a:spLocks noGrp="1"/>
          </p:cNvSpPr>
          <p:nvPr>
            <p:ph type="dt" sz="half" idx="10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/>
          <a:lstStyle/>
          <a:p>
            <a:pPr defTabSz="914363"/>
            <a:fld id="{A711BDB5-4AFF-4996-A9B5-7C6FCCA62237}" type="datetimeFigureOut">
              <a:rPr lang="en-US" sz="1200" smtClean="0">
                <a:solidFill>
                  <a:srgbClr val="292929"/>
                </a:solidFill>
              </a:rPr>
              <a:pPr defTabSz="914363"/>
              <a:t>8/2/2016</a:t>
            </a:fld>
            <a:endParaRPr lang="en-US">
              <a:solidFill>
                <a:srgbClr val="292929"/>
              </a:solidFill>
            </a:endParaRPr>
          </a:p>
        </p:txBody>
      </p:sp>
      <p:sp>
        <p:nvSpPr>
          <p:cNvPr id="26" name="Shape 4294967295"/>
          <p:cNvSpPr>
            <a:spLocks noGrp="1"/>
          </p:cNvSpPr>
          <p:nvPr>
            <p:ph type="sldNum" sz="quarter" idx="11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/>
          <a:lstStyle/>
          <a:p>
            <a:pPr algn="r" defTabSz="914363"/>
            <a:fld id="{03DEC82A-2C33-4AFA-99B6-BD3674DC6E0E}" type="slidenum">
              <a:rPr lang="en-US" sz="1200" smtClean="0">
                <a:solidFill>
                  <a:srgbClr val="292929"/>
                </a:solidFill>
              </a:rPr>
              <a:pPr algn="r" defTabSz="914363"/>
              <a:t>‹#›</a:t>
            </a:fld>
            <a:endParaRPr lang="en-US">
              <a:solidFill>
                <a:srgbClr val="292929"/>
              </a:solidFill>
            </a:endParaRPr>
          </a:p>
        </p:txBody>
      </p:sp>
      <p:sp>
        <p:nvSpPr>
          <p:cNvPr id="24" name="Shape 4294967295"/>
          <p:cNvSpPr>
            <a:spLocks noGrp="1"/>
          </p:cNvSpPr>
          <p:nvPr>
            <p:ph type="ftr" sz="quarter" idx="12"/>
          </p:nvPr>
        </p:nvSpPr>
        <p:spPr>
          <a:xfrm>
            <a:off x="609600" y="6248208"/>
            <a:ext cx="5421083" cy="365125"/>
          </a:xfrm>
          <a:prstGeom prst="rect">
            <a:avLst/>
          </a:prstGeom>
        </p:spPr>
        <p:txBody>
          <a:bodyPr/>
          <a:lstStyle/>
          <a:p>
            <a:pPr defTabSz="914363"/>
            <a:endParaRPr lang="en-US">
              <a:solidFill>
                <a:srgbClr val="2929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612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90DEB-25EB-4452-9890-909A1E352016}" type="datetimeFigureOut">
              <a:rPr lang="en-US" smtClean="0"/>
              <a:t>8/2/2016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114FB-1FEC-4022-A523-14148280D05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90DEB-25EB-4452-9890-909A1E352016}" type="datetimeFigureOut">
              <a:rPr lang="en-US" smtClean="0"/>
              <a:t>8/2/2016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114FB-1FEC-4022-A523-14148280D05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image" Target="../media/image10.jpeg"/><Relationship Id="rId2" Type="http://schemas.openxmlformats.org/officeDocument/2006/relationships/slideLayout" Target="../slideLayouts/slideLayout39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1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55.xml"/><Relationship Id="rId21" Type="http://schemas.openxmlformats.org/officeDocument/2006/relationships/image" Target="../media/image16.png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17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4.xml"/><Relationship Id="rId16" Type="http://schemas.openxmlformats.org/officeDocument/2006/relationships/slideLayout" Target="../slideLayouts/slideLayout68.xml"/><Relationship Id="rId20" Type="http://schemas.openxmlformats.org/officeDocument/2006/relationships/theme" Target="../theme/theme5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2.xml"/><Relationship Id="rId19" Type="http://schemas.openxmlformats.org/officeDocument/2006/relationships/slideLayout" Target="../slideLayouts/slideLayout71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490DEB-25EB-4452-9890-909A1E352016}" type="datetimeFigureOut">
              <a:rPr lang="en-US" smtClean="0"/>
              <a:t>8/2/2016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6114FB-1FEC-4022-A523-14148280D05B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  <p:sldLayoutId id="2147483675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490DEB-25EB-4452-9890-909A1E3520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6114FB-1FEC-4022-A523-14148280D0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186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9436" y="228600"/>
            <a:ext cx="8363938" cy="6093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9436" y="1447800"/>
            <a:ext cx="8363937" cy="20005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69511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ransition>
    <p:fade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400" b="0" kern="1200" cap="none" spc="-100" baseline="0" dirty="0" smtClean="0">
          <a:ln w="3175">
            <a:noFill/>
          </a:ln>
          <a:gradFill flip="none" rotWithShape="1">
            <a:gsLst>
              <a:gs pos="0">
                <a:schemeClr val="tx1"/>
              </a:gs>
              <a:gs pos="86000">
                <a:schemeClr val="tx1"/>
              </a:gs>
            </a:gsLst>
            <a:lin ang="5400000" scaled="0"/>
            <a:tileRect/>
          </a:gradFill>
          <a:effectLst/>
          <a:latin typeface="+mj-lt"/>
          <a:ea typeface="+mn-ea"/>
          <a:cs typeface="Arial" charset="0"/>
        </a:defRPr>
      </a:lvl1pPr>
    </p:titleStyle>
    <p:bodyStyle>
      <a:lvl1pPr marL="460375" indent="-460375" algn="l" defTabSz="914363" rtl="0" eaLnBrk="1" latinLnBrk="0" hangingPunct="1">
        <a:lnSpc>
          <a:spcPct val="90000"/>
        </a:lnSpc>
        <a:spcBef>
          <a:spcPct val="20000"/>
        </a:spcBef>
        <a:buSzPct val="90000"/>
        <a:buFontTx/>
        <a:buBlip>
          <a:blip r:embed="rId14"/>
        </a:buBlip>
        <a:defRPr sz="3200" kern="1200">
          <a:gradFill>
            <a:gsLst>
              <a:gs pos="0">
                <a:schemeClr val="tx1"/>
              </a:gs>
              <a:gs pos="86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1pPr>
      <a:lvl2pPr marL="855663" indent="-395288" algn="l" defTabSz="914363" rtl="0" eaLnBrk="1" latinLnBrk="0" hangingPunct="1">
        <a:lnSpc>
          <a:spcPct val="90000"/>
        </a:lnSpc>
        <a:spcBef>
          <a:spcPct val="20000"/>
        </a:spcBef>
        <a:buSzPct val="90000"/>
        <a:buFontTx/>
        <a:buBlip>
          <a:blip r:embed="rId15"/>
        </a:buBlip>
        <a:defRPr sz="2800" kern="1200">
          <a:gradFill>
            <a:gsLst>
              <a:gs pos="0">
                <a:schemeClr val="tx1"/>
              </a:gs>
              <a:gs pos="86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1258888" indent="-403225" algn="l" defTabSz="914363" rtl="0" eaLnBrk="1" latinLnBrk="0" hangingPunct="1">
        <a:lnSpc>
          <a:spcPct val="90000"/>
        </a:lnSpc>
        <a:spcBef>
          <a:spcPct val="20000"/>
        </a:spcBef>
        <a:buSzPct val="90000"/>
        <a:buFontTx/>
        <a:buBlip>
          <a:blip r:embed="rId15"/>
        </a:buBlip>
        <a:defRPr sz="2400" kern="1200">
          <a:gradFill>
            <a:gsLst>
              <a:gs pos="0">
                <a:schemeClr val="tx1"/>
              </a:gs>
              <a:gs pos="86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604963" indent="-346075" algn="l" defTabSz="914363" rtl="0" eaLnBrk="1" latinLnBrk="0" hangingPunct="1">
        <a:lnSpc>
          <a:spcPct val="90000"/>
        </a:lnSpc>
        <a:spcBef>
          <a:spcPct val="20000"/>
        </a:spcBef>
        <a:buSzPct val="90000"/>
        <a:buFontTx/>
        <a:buBlip>
          <a:blip r:embed="rId15"/>
        </a:buBlip>
        <a:defRPr sz="2000" kern="1200">
          <a:gradFill>
            <a:gsLst>
              <a:gs pos="0">
                <a:schemeClr val="tx1"/>
              </a:gs>
              <a:gs pos="86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941513" indent="-336550" algn="l" defTabSz="914363" rtl="0" eaLnBrk="1" latinLnBrk="0" hangingPunct="1">
        <a:lnSpc>
          <a:spcPct val="90000"/>
        </a:lnSpc>
        <a:spcBef>
          <a:spcPct val="20000"/>
        </a:spcBef>
        <a:buSzPct val="90000"/>
        <a:buFontTx/>
        <a:buBlip>
          <a:blip r:embed="rId15"/>
        </a:buBlip>
        <a:defRPr sz="2000" kern="1200">
          <a:gradFill>
            <a:gsLst>
              <a:gs pos="0">
                <a:schemeClr val="tx1"/>
              </a:gs>
              <a:gs pos="86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9436" y="228600"/>
            <a:ext cx="8363938" cy="6093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9436" y="1447800"/>
            <a:ext cx="8363937" cy="20005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10" descr="\\sfp.silverfoxprod.com\Work\White_Whale\5-10358_Alyssa_Felda\MS_Templates_2011\4x3 Templates\4X3_Art\JPG\Blue Template\5-10358_MRC_4x3_Blue_Footere.jpg"/>
          <p:cNvPicPr>
            <a:picLocks noChangeAspect="1" noChangeArrowheads="1"/>
          </p:cNvPicPr>
          <p:nvPr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38332" y="6544733"/>
            <a:ext cx="3005667" cy="313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4667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</p:sldLayoutIdLst>
  <p:transition>
    <p:fade/>
  </p:transition>
  <p:hf hdr="0" ftr="0" dt="0"/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400" b="0" kern="1200" cap="none" spc="-100" baseline="0" dirty="0" smtClean="0">
          <a:ln w="3175">
            <a:noFill/>
          </a:ln>
          <a:gradFill flip="none" rotWithShape="1">
            <a:gsLst>
              <a:gs pos="0">
                <a:schemeClr val="tx1"/>
              </a:gs>
              <a:gs pos="86000">
                <a:schemeClr val="tx1"/>
              </a:gs>
            </a:gsLst>
            <a:lin ang="5400000" scaled="0"/>
            <a:tileRect/>
          </a:gradFill>
          <a:effectLst/>
          <a:latin typeface="+mj-lt"/>
          <a:ea typeface="+mn-ea"/>
          <a:cs typeface="Arial" charset="0"/>
        </a:defRPr>
      </a:lvl1pPr>
    </p:titleStyle>
    <p:bodyStyle>
      <a:lvl1pPr marL="460375" indent="-460375" algn="l" defTabSz="914363" rtl="0" eaLnBrk="1" latinLnBrk="0" hangingPunct="1">
        <a:lnSpc>
          <a:spcPct val="90000"/>
        </a:lnSpc>
        <a:spcBef>
          <a:spcPct val="20000"/>
        </a:spcBef>
        <a:buClr>
          <a:srgbClr val="4E90CD"/>
        </a:buClr>
        <a:buSzPct val="120000"/>
        <a:buFont typeface="Arial" pitchFamily="34" charset="0"/>
        <a:buChar char="•"/>
        <a:defRPr sz="3200" kern="1200">
          <a:gradFill>
            <a:gsLst>
              <a:gs pos="0">
                <a:schemeClr val="tx1"/>
              </a:gs>
              <a:gs pos="86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855663" indent="-395288" algn="l" defTabSz="914363" rtl="0" eaLnBrk="1" latinLnBrk="0" hangingPunct="1">
        <a:lnSpc>
          <a:spcPct val="90000"/>
        </a:lnSpc>
        <a:spcBef>
          <a:spcPct val="20000"/>
        </a:spcBef>
        <a:buClr>
          <a:srgbClr val="4E90CD"/>
        </a:buClr>
        <a:buSzPct val="110000"/>
        <a:buFont typeface="Arial" pitchFamily="34" charset="0"/>
        <a:buChar char="•"/>
        <a:defRPr sz="2800" kern="1200">
          <a:gradFill>
            <a:gsLst>
              <a:gs pos="0">
                <a:schemeClr val="tx1"/>
              </a:gs>
              <a:gs pos="86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2pPr>
      <a:lvl3pPr marL="1258888" indent="-403225" algn="l" defTabSz="914363" rtl="0" eaLnBrk="1" latinLnBrk="0" hangingPunct="1">
        <a:lnSpc>
          <a:spcPct val="90000"/>
        </a:lnSpc>
        <a:spcBef>
          <a:spcPct val="20000"/>
        </a:spcBef>
        <a:buClr>
          <a:srgbClr val="4E90CD"/>
        </a:buClr>
        <a:buSzPct val="110000"/>
        <a:buFont typeface="Arial" pitchFamily="34" charset="0"/>
        <a:buChar char="•"/>
        <a:defRPr sz="2400" kern="1200">
          <a:gradFill>
            <a:gsLst>
              <a:gs pos="0">
                <a:schemeClr val="tx1"/>
              </a:gs>
              <a:gs pos="86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3pPr>
      <a:lvl4pPr marL="1604963" indent="-346075" algn="l" defTabSz="914363" rtl="0" eaLnBrk="1" latinLnBrk="0" hangingPunct="1">
        <a:lnSpc>
          <a:spcPct val="90000"/>
        </a:lnSpc>
        <a:spcBef>
          <a:spcPct val="20000"/>
        </a:spcBef>
        <a:buClr>
          <a:srgbClr val="4E90CD"/>
        </a:buClr>
        <a:buSzPct val="110000"/>
        <a:buFont typeface="Arial" pitchFamily="34" charset="0"/>
        <a:buChar char="•"/>
        <a:defRPr sz="2000" kern="1200">
          <a:gradFill>
            <a:gsLst>
              <a:gs pos="0">
                <a:schemeClr val="tx1"/>
              </a:gs>
              <a:gs pos="86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4pPr>
      <a:lvl5pPr marL="1941513" indent="-336550" algn="l" defTabSz="914363" rtl="0" eaLnBrk="1" latinLnBrk="0" hangingPunct="1">
        <a:lnSpc>
          <a:spcPct val="90000"/>
        </a:lnSpc>
        <a:spcBef>
          <a:spcPct val="20000"/>
        </a:spcBef>
        <a:buClr>
          <a:srgbClr val="4E90CD"/>
        </a:buClr>
        <a:buSzPct val="110000"/>
        <a:buFont typeface="Arial" pitchFamily="34" charset="0"/>
        <a:buChar char="•"/>
        <a:defRPr sz="2000" kern="1200">
          <a:gradFill>
            <a:gsLst>
              <a:gs pos="0">
                <a:schemeClr val="tx1"/>
              </a:gs>
              <a:gs pos="86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9436" y="228601"/>
            <a:ext cx="8363938" cy="66638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  <a:scene3d>
              <a:camera prst="orthographicFront"/>
              <a:lightRig rig="threePt" dir="t"/>
            </a:scene3d>
            <a:sp3d>
              <a:bevelT w="0" h="0"/>
              <a:bevelB w="0" h="0"/>
            </a:sp3d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9436" y="1447800"/>
            <a:ext cx="8363937" cy="20005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107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  <p:sldLayoutId id="2147483804" r:id="rId14"/>
    <p:sldLayoutId id="2147483805" r:id="rId15"/>
    <p:sldLayoutId id="2147483806" r:id="rId16"/>
    <p:sldLayoutId id="2147483807" r:id="rId17"/>
    <p:sldLayoutId id="2147483808" r:id="rId18"/>
    <p:sldLayoutId id="2147483809" r:id="rId19"/>
  </p:sldLayoutIdLst>
  <p:hf hdr="0" ftr="0" dt="0"/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50" dirty="0" smtClean="0">
          <a:ln w="3175">
            <a:noFill/>
          </a:ln>
          <a:gradFill flip="none" rotWithShape="1">
            <a:gsLst>
              <a:gs pos="0">
                <a:srgbClr val="F37A1F"/>
              </a:gs>
              <a:gs pos="86000">
                <a:srgbClr val="F37A1F"/>
              </a:gs>
            </a:gsLst>
            <a:lin ang="5400000" scaled="0"/>
            <a:tileRect/>
          </a:gradFill>
          <a:effectLst/>
          <a:latin typeface="+mj-lt"/>
          <a:ea typeface="+mn-ea"/>
          <a:cs typeface="Arial" charset="0"/>
        </a:defRPr>
      </a:lvl1pPr>
    </p:titleStyle>
    <p:bodyStyle>
      <a:lvl1pPr marL="460375" indent="-460375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Char char="•"/>
        <a:defRPr sz="3200" kern="1200">
          <a:gradFill>
            <a:gsLst>
              <a:gs pos="0">
                <a:schemeClr val="tx1"/>
              </a:gs>
              <a:gs pos="86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1pPr>
      <a:lvl2pPr marL="855663" indent="-395288" algn="l" defTabSz="914363" rtl="0" eaLnBrk="1" latinLnBrk="0" hangingPunct="1">
        <a:lnSpc>
          <a:spcPct val="90000"/>
        </a:lnSpc>
        <a:spcBef>
          <a:spcPct val="20000"/>
        </a:spcBef>
        <a:buFont typeface="Segoe UI" pitchFamily="34" charset="0"/>
        <a:buChar char="−"/>
        <a:defRPr sz="2800" kern="1200">
          <a:gradFill>
            <a:gsLst>
              <a:gs pos="0">
                <a:schemeClr val="tx1"/>
              </a:gs>
              <a:gs pos="86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1258888" indent="-403225" algn="l" defTabSz="914363" rtl="0" eaLnBrk="1" latinLnBrk="0" hangingPunct="1">
        <a:lnSpc>
          <a:spcPct val="90000"/>
        </a:lnSpc>
        <a:spcBef>
          <a:spcPct val="20000"/>
        </a:spcBef>
        <a:buFont typeface="Segoe UI" pitchFamily="34" charset="0"/>
        <a:buChar char="−"/>
        <a:defRPr sz="2400" kern="1200">
          <a:gradFill>
            <a:gsLst>
              <a:gs pos="0">
                <a:schemeClr val="tx1"/>
              </a:gs>
              <a:gs pos="86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604963" indent="-346075" algn="l" defTabSz="914363" rtl="0" eaLnBrk="1" latinLnBrk="0" hangingPunct="1">
        <a:lnSpc>
          <a:spcPct val="90000"/>
        </a:lnSpc>
        <a:spcBef>
          <a:spcPct val="20000"/>
        </a:spcBef>
        <a:buFont typeface="Segoe UI" pitchFamily="34" charset="0"/>
        <a:buChar char="−"/>
        <a:defRPr sz="2000" kern="1200">
          <a:gradFill>
            <a:gsLst>
              <a:gs pos="0">
                <a:schemeClr val="tx1"/>
              </a:gs>
              <a:gs pos="86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941513" indent="-336550" algn="l" defTabSz="914363" rtl="0" eaLnBrk="1" latinLnBrk="0" hangingPunct="1">
        <a:lnSpc>
          <a:spcPct val="90000"/>
        </a:lnSpc>
        <a:spcBef>
          <a:spcPct val="20000"/>
        </a:spcBef>
        <a:buFont typeface="Segoe UI" pitchFamily="34" charset="0"/>
        <a:buChar char="−"/>
        <a:defRPr sz="2000" kern="1200">
          <a:gradFill>
            <a:gsLst>
              <a:gs pos="0">
                <a:schemeClr val="tx1"/>
              </a:gs>
              <a:gs pos="86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hyperlink" Target="http://academic.research.microsoft.com/Search?query=caprine%20model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hyperlink" Target="http://academic.research.microsoft.com/Journal/2756/brit-j-haematol-british-journal-of-haematology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hyperlink" Target="http://academic.research.microsoft.com/Search?query=michael%20nielsen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hyperlink" Target="http://academic.research.microsoft.com/Organization/3120/university-of-cambridge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hyperlink" Target="http://academic.research.microsoft.com/AcademicMap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://aka.ms/acadapi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100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aka.ms/maswp7" TargetMode="Externa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nature.com/news/2011/110802/full/476018a/box/1.html" TargetMode="External"/><Relationship Id="rId4" Type="http://schemas.openxmlformats.org/officeDocument/2006/relationships/hyperlink" Target="http://go.nature.com/u1ouut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aka.ms/acadapi" TargetMode="External"/><Relationship Id="rId2" Type="http://schemas.openxmlformats.org/officeDocument/2006/relationships/hyperlink" Target="http://academic.research.microsoft.com/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chronozoomproject.org/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hyperlink" Target="http://czproduction.cloudapp.net/cz.htm" TargetMode="Externa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utercurve.org/Galleries/ResearchAccelerators/ChronoZoom" TargetMode="External"/><Relationship Id="rId2" Type="http://schemas.openxmlformats.org/officeDocument/2006/relationships/hyperlink" Target="http://www.chronozoomproject.org/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wmf"/><Relationship Id="rId5" Type="http://schemas.openxmlformats.org/officeDocument/2006/relationships/image" Target="../media/image55.wmf"/><Relationship Id="rId4" Type="http://schemas.openxmlformats.org/officeDocument/2006/relationships/hyperlink" Target="http://research.microsoft.com/accelerators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academic.research.microsoft.com/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330575"/>
            <a:ext cx="9144000" cy="1470025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Microsoft Academic Search</a:t>
            </a:r>
            <a:br>
              <a:rPr lang="en-US" sz="4800" dirty="0">
                <a:solidFill>
                  <a:schemeClr val="bg1"/>
                </a:solidFill>
              </a:rPr>
            </a:br>
            <a:r>
              <a:rPr lang="en-US" sz="3200" dirty="0" err="1">
                <a:solidFill>
                  <a:schemeClr val="bg1"/>
                </a:solidFill>
              </a:rPr>
              <a:t>Search</a:t>
            </a:r>
            <a:r>
              <a:rPr lang="en-US" sz="3200" dirty="0">
                <a:solidFill>
                  <a:schemeClr val="bg1"/>
                </a:solidFill>
              </a:rPr>
              <a:t> | Explore | Discover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589240"/>
            <a:ext cx="6781800" cy="1524000"/>
          </a:xfrm>
        </p:spPr>
        <p:txBody>
          <a:bodyPr>
            <a:normAutofit/>
          </a:bodyPr>
          <a:lstStyle/>
          <a:p>
            <a:pPr algn="r"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</a:rPr>
              <a:t>Alex D. Wade</a:t>
            </a:r>
          </a:p>
          <a:p>
            <a:pPr algn="r">
              <a:spcBef>
                <a:spcPts val="0"/>
              </a:spcBef>
            </a:pPr>
            <a:r>
              <a:rPr lang="en-US" sz="2000" dirty="0"/>
              <a:t>Director - Scholarly Communication</a:t>
            </a:r>
            <a:br>
              <a:rPr lang="en-US" sz="2800" dirty="0"/>
            </a:br>
            <a:endParaRPr lang="en-US" sz="2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Schema.org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9644"/>
            <a:ext cx="4038600" cy="3990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559644"/>
            <a:ext cx="5600700" cy="4705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6040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922114"/>
          </a:xfrm>
        </p:spPr>
        <p:txBody>
          <a:bodyPr/>
          <a:lstStyle/>
          <a:p>
            <a:r>
              <a:rPr lang="en-US" dirty="0"/>
              <a:t>http://entitycube.research.microsoft.com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35112"/>
            <a:ext cx="8280995" cy="5739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11747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43" y="1"/>
            <a:ext cx="9227957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4191000"/>
            <a:ext cx="8763000" cy="226298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MSR Academic Search </a:t>
            </a:r>
            <a:r>
              <a:rPr lang="en-US" dirty="0"/>
              <a:t>data comes from open access repositories, publishers, and web crawls  </a:t>
            </a:r>
          </a:p>
          <a:p>
            <a:pPr lvl="1"/>
            <a:r>
              <a:rPr lang="en-US" dirty="0"/>
              <a:t>Currently 38M papers across 14 domains</a:t>
            </a:r>
          </a:p>
          <a:p>
            <a:pPr lvl="2"/>
            <a:r>
              <a:rPr lang="en-US" dirty="0"/>
              <a:t>100M papers in the queue</a:t>
            </a:r>
          </a:p>
          <a:p>
            <a:pPr lvl="1"/>
            <a:r>
              <a:rPr lang="en-US" dirty="0"/>
              <a:t>More improvements to come…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337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82225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-379136" y="3294112"/>
            <a:ext cx="995191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3800" dirty="0"/>
              <a:t>search</a:t>
            </a:r>
            <a:endParaRPr lang="en-US" sz="16600" dirty="0"/>
          </a:p>
        </p:txBody>
      </p:sp>
    </p:spTree>
    <p:extLst>
      <p:ext uri="{BB962C8B-B14F-4D97-AF65-F5344CB8AC3E}">
        <p14:creationId xmlns:p14="http://schemas.microsoft.com/office/powerpoint/2010/main" val="2601618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48900" cy="689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67707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622" y="1196752"/>
            <a:ext cx="7428936" cy="4248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336" y="6658418"/>
            <a:ext cx="2333625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200" y="3366120"/>
            <a:ext cx="9123312" cy="1143000"/>
          </a:xfrm>
        </p:spPr>
        <p:txBody>
          <a:bodyPr>
            <a:noAutofit/>
          </a:bodyPr>
          <a:lstStyle/>
          <a:p>
            <a:r>
              <a:rPr lang="en-US" sz="16600" dirty="0"/>
              <a:t>keyword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8028383" y="604217"/>
            <a:ext cx="987577" cy="360040"/>
          </a:xfrm>
          <a:prstGeom prst="wedgeRoundRectCallout">
            <a:avLst>
              <a:gd name="adj1" fmla="val -78884"/>
              <a:gd name="adj2" fmla="val 114448"/>
              <a:gd name="adj3" fmla="val 16667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Alerts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7215760" y="3104964"/>
            <a:ext cx="1800200" cy="432048"/>
          </a:xfrm>
          <a:prstGeom prst="wedgeRoundRectCallout">
            <a:avLst>
              <a:gd name="adj1" fmla="val -61574"/>
              <a:gd name="adj2" fmla="val -128334"/>
              <a:gd name="adj3" fmla="val 16667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Usage History 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755576" y="5445224"/>
            <a:ext cx="1656184" cy="432048"/>
          </a:xfrm>
          <a:prstGeom prst="wedgeRoundRectCallout">
            <a:avLst>
              <a:gd name="adj1" fmla="val 67163"/>
              <a:gd name="adj2" fmla="val -113738"/>
              <a:gd name="adj3" fmla="val 16667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Definitions</a:t>
            </a:r>
          </a:p>
        </p:txBody>
      </p:sp>
      <p:sp>
        <p:nvSpPr>
          <p:cNvPr id="16" name="Rounded Rectangular Callout 15"/>
          <p:cNvSpPr/>
          <p:nvPr/>
        </p:nvSpPr>
        <p:spPr>
          <a:xfrm>
            <a:off x="-508" y="1988840"/>
            <a:ext cx="828092" cy="432048"/>
          </a:xfrm>
          <a:prstGeom prst="wedgeRoundRectCallout">
            <a:avLst>
              <a:gd name="adj1" fmla="val 67163"/>
              <a:gd name="adj2" fmla="val -113738"/>
              <a:gd name="adj3" fmla="val 16667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Top …</a:t>
            </a:r>
          </a:p>
        </p:txBody>
      </p:sp>
      <p:sp>
        <p:nvSpPr>
          <p:cNvPr id="17" name="Rounded Rectangular Callout 16"/>
          <p:cNvSpPr/>
          <p:nvPr/>
        </p:nvSpPr>
        <p:spPr>
          <a:xfrm>
            <a:off x="-508" y="1988840"/>
            <a:ext cx="828092" cy="432048"/>
          </a:xfrm>
          <a:prstGeom prst="wedgeRoundRectCallout">
            <a:avLst>
              <a:gd name="adj1" fmla="val 65259"/>
              <a:gd name="adj2" fmla="val 127097"/>
              <a:gd name="adj3" fmla="val 16667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Top …</a:t>
            </a:r>
          </a:p>
        </p:txBody>
      </p:sp>
    </p:spTree>
    <p:extLst>
      <p:ext uri="{BB962C8B-B14F-4D97-AF65-F5344CB8AC3E}">
        <p14:creationId xmlns:p14="http://schemas.microsoft.com/office/powerpoint/2010/main" val="3949934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9" grpId="0" animBg="1"/>
      <p:bldP spid="14" grpId="0" animBg="1"/>
      <p:bldP spid="16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336" y="6658418"/>
            <a:ext cx="2333625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Papers</a:t>
            </a:r>
          </a:p>
        </p:txBody>
      </p:sp>
      <p:pic>
        <p:nvPicPr>
          <p:cNvPr id="1028" name="Picture 4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993" y="244177"/>
            <a:ext cx="6810375" cy="6353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ular Callout 6"/>
          <p:cNvSpPr/>
          <p:nvPr/>
        </p:nvSpPr>
        <p:spPr>
          <a:xfrm>
            <a:off x="8028384" y="908720"/>
            <a:ext cx="987577" cy="360040"/>
          </a:xfrm>
          <a:prstGeom prst="wedgeRoundRectCallout">
            <a:avLst>
              <a:gd name="adj1" fmla="val -74161"/>
              <a:gd name="adj2" fmla="val -123240"/>
              <a:gd name="adj3" fmla="val 16667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Edit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8028383" y="244177"/>
            <a:ext cx="987577" cy="360040"/>
          </a:xfrm>
          <a:prstGeom prst="wedgeRoundRectCallout">
            <a:avLst>
              <a:gd name="adj1" fmla="val -79689"/>
              <a:gd name="adj2" fmla="val -24684"/>
              <a:gd name="adj3" fmla="val 16667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Alerts</a:t>
            </a:r>
          </a:p>
        </p:txBody>
      </p:sp>
      <p:sp>
        <p:nvSpPr>
          <p:cNvPr id="17" name="Rounded Rectangular Callout 16"/>
          <p:cNvSpPr/>
          <p:nvPr/>
        </p:nvSpPr>
        <p:spPr>
          <a:xfrm>
            <a:off x="395536" y="3429000"/>
            <a:ext cx="1728192" cy="360040"/>
          </a:xfrm>
          <a:prstGeom prst="wedgeRoundRectCallout">
            <a:avLst>
              <a:gd name="adj1" fmla="val 70467"/>
              <a:gd name="adj2" fmla="val 161055"/>
              <a:gd name="adj3" fmla="val 16667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Links to </a:t>
            </a:r>
            <a:r>
              <a:rPr lang="en-US" b="1" dirty="0" err="1"/>
              <a:t>fulltext</a:t>
            </a:r>
            <a:endParaRPr lang="en-US" b="1" dirty="0"/>
          </a:p>
        </p:txBody>
      </p:sp>
      <p:sp>
        <p:nvSpPr>
          <p:cNvPr id="18" name="Rounded Rectangular Callout 17"/>
          <p:cNvSpPr/>
          <p:nvPr/>
        </p:nvSpPr>
        <p:spPr>
          <a:xfrm>
            <a:off x="304040" y="5517232"/>
            <a:ext cx="1728192" cy="576064"/>
          </a:xfrm>
          <a:prstGeom prst="wedgeRoundRectCallout">
            <a:avLst>
              <a:gd name="adj1" fmla="val 72836"/>
              <a:gd name="adj2" fmla="val 168162"/>
              <a:gd name="adj3" fmla="val 16667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References &amp; Citing Papers</a:t>
            </a:r>
          </a:p>
        </p:txBody>
      </p:sp>
      <p:sp>
        <p:nvSpPr>
          <p:cNvPr id="19" name="Rounded Rectangular Callout 18"/>
          <p:cNvSpPr/>
          <p:nvPr/>
        </p:nvSpPr>
        <p:spPr>
          <a:xfrm>
            <a:off x="4716016" y="4198312"/>
            <a:ext cx="2160240" cy="598840"/>
          </a:xfrm>
          <a:prstGeom prst="wedgeRoundRectCallout">
            <a:avLst>
              <a:gd name="adj1" fmla="val -64100"/>
              <a:gd name="adj2" fmla="val 106406"/>
              <a:gd name="adj3" fmla="val 16667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Citation History </a:t>
            </a:r>
            <a:br>
              <a:rPr lang="en-US" b="1" dirty="0"/>
            </a:br>
            <a:r>
              <a:rPr lang="en-US" b="1" dirty="0"/>
              <a:t>and Context</a:t>
            </a:r>
          </a:p>
        </p:txBody>
      </p:sp>
      <p:sp>
        <p:nvSpPr>
          <p:cNvPr id="20" name="Rounded Rectangular Callout 19"/>
          <p:cNvSpPr/>
          <p:nvPr/>
        </p:nvSpPr>
        <p:spPr>
          <a:xfrm>
            <a:off x="8028384" y="1556792"/>
            <a:ext cx="987577" cy="360040"/>
          </a:xfrm>
          <a:prstGeom prst="wedgeRoundRectCallout">
            <a:avLst>
              <a:gd name="adj1" fmla="val -184717"/>
              <a:gd name="adj2" fmla="val -271075"/>
              <a:gd name="adj3" fmla="val 16667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Export</a:t>
            </a:r>
          </a:p>
        </p:txBody>
      </p:sp>
      <p:sp>
        <p:nvSpPr>
          <p:cNvPr id="21" name="Rounded Rectangular Callout 20"/>
          <p:cNvSpPr/>
          <p:nvPr/>
        </p:nvSpPr>
        <p:spPr>
          <a:xfrm>
            <a:off x="4716016" y="4198312"/>
            <a:ext cx="2160240" cy="598840"/>
          </a:xfrm>
          <a:prstGeom prst="wedgeRoundRectCallout">
            <a:avLst>
              <a:gd name="adj1" fmla="val 60358"/>
              <a:gd name="adj2" fmla="val -132892"/>
              <a:gd name="adj3" fmla="val 16667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Citation History </a:t>
            </a:r>
            <a:br>
              <a:rPr lang="en-US" b="1" dirty="0"/>
            </a:br>
            <a:r>
              <a:rPr lang="en-US" b="1" dirty="0"/>
              <a:t>and Context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-379136" y="1772816"/>
            <a:ext cx="995191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600" dirty="0"/>
              <a:t>publication</a:t>
            </a:r>
          </a:p>
        </p:txBody>
      </p:sp>
    </p:spTree>
    <p:extLst>
      <p:ext uri="{BB962C8B-B14F-4D97-AF65-F5344CB8AC3E}">
        <p14:creationId xmlns:p14="http://schemas.microsoft.com/office/powerpoint/2010/main" val="3038927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336" y="6658418"/>
            <a:ext cx="2333625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575" y="257175"/>
            <a:ext cx="6800850" cy="6343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1"/>
          <p:cNvSpPr txBox="1">
            <a:spLocks/>
          </p:cNvSpPr>
          <p:nvPr/>
        </p:nvSpPr>
        <p:spPr>
          <a:xfrm>
            <a:off x="-379136" y="4590256"/>
            <a:ext cx="995191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600" dirty="0"/>
              <a:t>journal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107504" y="1196752"/>
            <a:ext cx="828092" cy="432048"/>
          </a:xfrm>
          <a:prstGeom prst="wedgeRoundRectCallout">
            <a:avLst>
              <a:gd name="adj1" fmla="val 67163"/>
              <a:gd name="adj2" fmla="val -113738"/>
              <a:gd name="adj3" fmla="val 16667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Top …</a:t>
            </a:r>
          </a:p>
        </p:txBody>
      </p:sp>
      <p:sp>
        <p:nvSpPr>
          <p:cNvPr id="15" name="Rounded Rectangular Callout 14"/>
          <p:cNvSpPr/>
          <p:nvPr/>
        </p:nvSpPr>
        <p:spPr>
          <a:xfrm>
            <a:off x="107504" y="1196752"/>
            <a:ext cx="828092" cy="432048"/>
          </a:xfrm>
          <a:prstGeom prst="wedgeRoundRectCallout">
            <a:avLst>
              <a:gd name="adj1" fmla="val 65259"/>
              <a:gd name="adj2" fmla="val 127097"/>
              <a:gd name="adj3" fmla="val 16667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Top …</a:t>
            </a:r>
          </a:p>
        </p:txBody>
      </p:sp>
      <p:sp>
        <p:nvSpPr>
          <p:cNvPr id="19" name="Rounded Rectangular Callout 18"/>
          <p:cNvSpPr/>
          <p:nvPr/>
        </p:nvSpPr>
        <p:spPr>
          <a:xfrm>
            <a:off x="8187869" y="2636912"/>
            <a:ext cx="828092" cy="432048"/>
          </a:xfrm>
          <a:prstGeom prst="wedgeRoundRectCallout">
            <a:avLst>
              <a:gd name="adj1" fmla="val -113702"/>
              <a:gd name="adj2" fmla="val -106440"/>
              <a:gd name="adj3" fmla="val 16667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Sort</a:t>
            </a:r>
          </a:p>
        </p:txBody>
      </p:sp>
    </p:spTree>
    <p:extLst>
      <p:ext uri="{BB962C8B-B14F-4D97-AF65-F5344CB8AC3E}">
        <p14:creationId xmlns:p14="http://schemas.microsoft.com/office/powerpoint/2010/main" val="2577980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4" grpId="0" animBg="1"/>
      <p:bldP spid="15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336" y="6658418"/>
            <a:ext cx="2333625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6632"/>
            <a:ext cx="6963638" cy="64683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ounded Rectangular Callout 16"/>
          <p:cNvSpPr/>
          <p:nvPr/>
        </p:nvSpPr>
        <p:spPr>
          <a:xfrm>
            <a:off x="31531" y="848619"/>
            <a:ext cx="1241552" cy="585192"/>
          </a:xfrm>
          <a:prstGeom prst="wedgeRoundRectCallout">
            <a:avLst>
              <a:gd name="adj1" fmla="val 60308"/>
              <a:gd name="adj2" fmla="val 93703"/>
              <a:gd name="adj3" fmla="val 16667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Author network</a:t>
            </a:r>
          </a:p>
        </p:txBody>
      </p:sp>
      <p:sp>
        <p:nvSpPr>
          <p:cNvPr id="18" name="Rounded Rectangular Callout 17"/>
          <p:cNvSpPr/>
          <p:nvPr/>
        </p:nvSpPr>
        <p:spPr>
          <a:xfrm>
            <a:off x="251520" y="5301208"/>
            <a:ext cx="1728192" cy="432048"/>
          </a:xfrm>
          <a:prstGeom prst="wedgeRoundRectCallout">
            <a:avLst>
              <a:gd name="adj1" fmla="val 79222"/>
              <a:gd name="adj2" fmla="val 120725"/>
              <a:gd name="adj3" fmla="val 16667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Citing Papers</a:t>
            </a:r>
          </a:p>
        </p:txBody>
      </p:sp>
      <p:sp>
        <p:nvSpPr>
          <p:cNvPr id="20" name="Rounded Rectangular Callout 19"/>
          <p:cNvSpPr/>
          <p:nvPr/>
        </p:nvSpPr>
        <p:spPr>
          <a:xfrm>
            <a:off x="8120927" y="692696"/>
            <a:ext cx="987577" cy="360040"/>
          </a:xfrm>
          <a:prstGeom prst="wedgeRoundRectCallout">
            <a:avLst>
              <a:gd name="adj1" fmla="val -170350"/>
              <a:gd name="adj2" fmla="val -161604"/>
              <a:gd name="adj3" fmla="val 16667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Embed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-379136" y="1772816"/>
            <a:ext cx="995191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600" dirty="0"/>
              <a:t>author</a:t>
            </a:r>
          </a:p>
        </p:txBody>
      </p:sp>
    </p:spTree>
    <p:extLst>
      <p:ext uri="{BB962C8B-B14F-4D97-AF65-F5344CB8AC3E}">
        <p14:creationId xmlns:p14="http://schemas.microsoft.com/office/powerpoint/2010/main" val="31245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 animBg="1"/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61" y="-5687"/>
            <a:ext cx="9103261" cy="57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75278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 rot="10800000">
            <a:off x="-2022506" y="-1"/>
            <a:ext cx="12188825" cy="363664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20000"/>
                  <a:lumOff val="80000"/>
                </a:schemeClr>
              </a:gs>
              <a:gs pos="79000">
                <a:schemeClr val="tx2">
                  <a:lumMod val="60000"/>
                  <a:lumOff val="40000"/>
                </a:schemeClr>
              </a:gs>
            </a:gsLst>
            <a:lin ang="16200000" scaled="0"/>
            <a:tileRect/>
          </a:gradFill>
          <a:ln w="6350">
            <a:noFill/>
            <a:headEnd type="none" w="med" len="med"/>
            <a:tailEnd type="none" w="med" len="med"/>
          </a:ln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soft" dir="tl"/>
          </a:scene3d>
          <a:sp3d prstMaterial="matte"/>
        </p:spPr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099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-5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-1990005" y="3631376"/>
            <a:ext cx="12188825" cy="32004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20000"/>
                  <a:lumOff val="80000"/>
                </a:schemeClr>
              </a:gs>
              <a:gs pos="84000">
                <a:schemeClr val="tx2">
                  <a:lumMod val="60000"/>
                  <a:lumOff val="40000"/>
                </a:schemeClr>
              </a:gs>
            </a:gsLst>
            <a:lin ang="16200000" scaled="0"/>
            <a:tileRect/>
          </a:gradFill>
          <a:ln w="6350">
            <a:noFill/>
            <a:headEnd type="none" w="med" len="med"/>
            <a:tailEnd type="none" w="med" len="med"/>
          </a:ln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soft" dir="tl"/>
          </a:scene3d>
          <a:sp3d prstMaterial="matte"/>
        </p:spPr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099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-5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2757075" y="1315784"/>
            <a:ext cx="3797384" cy="3794761"/>
          </a:xfrm>
          <a:prstGeom prst="rect">
            <a:avLst/>
          </a:prstGeom>
        </p:spPr>
      </p:pic>
      <p:pic>
        <p:nvPicPr>
          <p:cNvPr id="10" name="Picture 9"/>
          <p:cNvPicPr>
            <a:picLocks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 rot="2529989">
            <a:off x="2898080" y="1453949"/>
            <a:ext cx="3515371" cy="3518431"/>
          </a:xfrm>
          <a:prstGeom prst="rect">
            <a:avLst/>
          </a:prstGeom>
        </p:spPr>
      </p:pic>
      <p:pic>
        <p:nvPicPr>
          <p:cNvPr id="11" name="Picture 10"/>
          <p:cNvPicPr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 rot="10800000">
            <a:off x="1033097" y="168848"/>
            <a:ext cx="6115724" cy="6111501"/>
          </a:xfrm>
          <a:prstGeom prst="rect">
            <a:avLst/>
          </a:prstGeom>
        </p:spPr>
      </p:pic>
      <p:pic>
        <p:nvPicPr>
          <p:cNvPr id="12" name="Picture 11"/>
          <p:cNvPicPr>
            <a:picLocks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 rot="2529989">
            <a:off x="1260187" y="391364"/>
            <a:ext cx="5661539" cy="5666469"/>
          </a:xfrm>
          <a:prstGeom prst="rect">
            <a:avLst/>
          </a:prstGeom>
        </p:spPr>
      </p:pic>
      <p:pic>
        <p:nvPicPr>
          <p:cNvPr id="13" name="Picture 12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5778586" y="1293866"/>
            <a:ext cx="3797384" cy="3794761"/>
          </a:xfrm>
          <a:prstGeom prst="rect">
            <a:avLst/>
          </a:prstGeom>
        </p:spPr>
      </p:pic>
      <p:pic>
        <p:nvPicPr>
          <p:cNvPr id="14" name="Picture 13"/>
          <p:cNvPicPr>
            <a:picLocks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 rot="2529989">
            <a:off x="5919591" y="1432031"/>
            <a:ext cx="3515371" cy="3518431"/>
          </a:xfrm>
          <a:prstGeom prst="rect">
            <a:avLst/>
          </a:prstGeom>
        </p:spPr>
      </p:pic>
      <p:grpSp>
        <p:nvGrpSpPr>
          <p:cNvPr id="15" name="Group 263"/>
          <p:cNvGrpSpPr/>
          <p:nvPr/>
        </p:nvGrpSpPr>
        <p:grpSpPr>
          <a:xfrm>
            <a:off x="1525251" y="858241"/>
            <a:ext cx="5163722" cy="4760556"/>
            <a:chOff x="3825783" y="1167904"/>
            <a:chExt cx="4524285" cy="4171044"/>
          </a:xfrm>
        </p:grpSpPr>
        <p:grpSp>
          <p:nvGrpSpPr>
            <p:cNvPr id="16" name="Group 264"/>
            <p:cNvGrpSpPr/>
            <p:nvPr/>
          </p:nvGrpSpPr>
          <p:grpSpPr>
            <a:xfrm>
              <a:off x="3825783" y="1167904"/>
              <a:ext cx="4524285" cy="4171044"/>
              <a:chOff x="4192129" y="1167904"/>
              <a:chExt cx="4524285" cy="4171045"/>
            </a:xfrm>
          </p:grpSpPr>
          <p:pic>
            <p:nvPicPr>
              <p:cNvPr id="18" name="Picture 2" descr="C:\Users\monical\Desktop\ADMIN\DVD_ART35\Logos\Windows (generic brand)\Windows brand logo h w .pn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5638958" y="1167904"/>
                <a:ext cx="1490875" cy="399813"/>
              </a:xfrm>
              <a:prstGeom prst="rect">
                <a:avLst/>
              </a:prstGeom>
              <a:noFill/>
            </p:spPr>
          </p:pic>
          <p:pic>
            <p:nvPicPr>
              <p:cNvPr id="19" name="Picture 4" descr="C:\Users\monical\Desktop\ADMIN\DVD_ART35\Logos\Microsoft Office 2007 - all products\_Office 2007 brand logos\Office 2007 h generic brand r.png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7092051" y="1815210"/>
                <a:ext cx="1159920" cy="328117"/>
              </a:xfrm>
              <a:prstGeom prst="rect">
                <a:avLst/>
              </a:prstGeom>
              <a:noFill/>
            </p:spPr>
          </p:pic>
          <p:pic>
            <p:nvPicPr>
              <p:cNvPr id="20" name="Picture 9" descr="C:\Users\monical\Desktop\ADMIN\DVD_ART35\Logos\Live Mesh\Live Mesh logo r.png"/>
              <p:cNvPicPr>
                <a:picLocks noChangeAspect="1" noChangeArrowheads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 bwMode="auto">
              <a:xfrm>
                <a:off x="4284416" y="3745100"/>
                <a:ext cx="1257833" cy="488428"/>
              </a:xfrm>
              <a:prstGeom prst="rect">
                <a:avLst/>
              </a:prstGeom>
              <a:noFill/>
            </p:spPr>
          </p:pic>
          <p:pic>
            <p:nvPicPr>
              <p:cNvPr id="21" name="Picture 16" descr="C:\Users\monical\Desktop\ADMIN\DVD_ART35\Logos\Silverlight\Silverlight h c reverse.png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7383257" y="2414711"/>
                <a:ext cx="1238466" cy="402501"/>
              </a:xfrm>
              <a:prstGeom prst="rect">
                <a:avLst/>
              </a:prstGeom>
              <a:noFill/>
            </p:spPr>
          </p:pic>
          <p:pic>
            <p:nvPicPr>
              <p:cNvPr id="22" name="Picture 5" descr="C:\Users\monical\Desktop\ADMIN\DVD_ART35\Logos\Xbox Live\Xbox Live logo horiz.png"/>
              <p:cNvPicPr>
                <a:picLocks noChangeAspect="1" noChangeArrowheads="1"/>
              </p:cNvPicPr>
              <p:nvPr/>
            </p:nvPicPr>
            <p:blipFill>
              <a:blip r:embed="rId11" cstate="print"/>
              <a:stretch>
                <a:fillRect/>
              </a:stretch>
            </p:blipFill>
            <p:spPr bwMode="auto">
              <a:xfrm>
                <a:off x="4192129" y="3158072"/>
                <a:ext cx="869611" cy="305442"/>
              </a:xfrm>
              <a:prstGeom prst="rect">
                <a:avLst/>
              </a:prstGeom>
              <a:noFill/>
              <a:effectLst/>
            </p:spPr>
          </p:pic>
          <p:pic>
            <p:nvPicPr>
              <p:cNvPr id="23" name="Picture 5" descr="C:\Users\monical\Desktop\ADMIN\DVD_ART35\Logos\Xbox Live\Xbox Live logo horiz.png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4727587" y="4549464"/>
                <a:ext cx="1250077" cy="161928"/>
              </a:xfrm>
              <a:prstGeom prst="rect">
                <a:avLst/>
              </a:prstGeom>
              <a:noFill/>
            </p:spPr>
          </p:pic>
          <p:pic>
            <p:nvPicPr>
              <p:cNvPr id="24" name="Picture 3" descr="C:\Users\monical\Desktop\ADMIN\DVD_ART35\Logos\Microsoft Dynamics\Dynamics - overall brand\dynamics brand rev h.png"/>
              <p:cNvPicPr>
                <a:picLocks noChangeAspect="1" noChangeArrowheads="1"/>
              </p:cNvPicPr>
              <p:nvPr/>
            </p:nvPicPr>
            <p:blipFill>
              <a:blip r:embed="rId13" cstate="print"/>
              <a:stretch>
                <a:fillRect/>
              </a:stretch>
            </p:blipFill>
            <p:spPr bwMode="auto">
              <a:xfrm>
                <a:off x="5499313" y="4912977"/>
                <a:ext cx="1896450" cy="425972"/>
              </a:xfrm>
              <a:prstGeom prst="rect">
                <a:avLst/>
              </a:prstGeom>
              <a:noFill/>
            </p:spPr>
          </p:pic>
          <p:pic>
            <p:nvPicPr>
              <p:cNvPr id="25" name="Picture 2" descr="C:\Users\sakuu\Desktop\ShrPt-Svr10_h_rgb_r.png"/>
              <p:cNvPicPr>
                <a:picLocks noChangeAspect="1" noChangeArrowheads="1"/>
              </p:cNvPicPr>
              <p:nvPr/>
            </p:nvPicPr>
            <p:blipFill rotWithShape="1">
              <a:blip r:embed="rId14" cstate="print">
                <a:extLst/>
              </a:blip>
              <a:srcRect r="40042" b="-22375"/>
              <a:stretch/>
            </p:blipFill>
            <p:spPr bwMode="auto">
              <a:xfrm>
                <a:off x="7343347" y="3778060"/>
                <a:ext cx="1253794" cy="377811"/>
              </a:xfrm>
              <a:prstGeom prst="rect">
                <a:avLst/>
              </a:prstGeom>
              <a:extLst/>
            </p:spPr>
          </p:pic>
          <p:pic>
            <p:nvPicPr>
              <p:cNvPr id="26" name="Picture 3" descr="C:\Users\sakuu\Desktop\MGXFY10\Ray Ozzie MGX\SQL_h_rgb_r.png"/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/>
              </a:blip>
              <a:srcRect/>
              <a:stretch>
                <a:fillRect/>
              </a:stretch>
            </p:blipFill>
            <p:spPr bwMode="auto">
              <a:xfrm>
                <a:off x="6903057" y="4426364"/>
                <a:ext cx="1283978" cy="324374"/>
              </a:xfrm>
              <a:prstGeom prst="rect">
                <a:avLst/>
              </a:prstGeom>
              <a:extLst/>
            </p:spPr>
          </p:pic>
          <p:pic>
            <p:nvPicPr>
              <p:cNvPr id="27" name="Picture 4" descr="C:\Users\sakuu\Desktop\Saku Uchikawa\msn logo reverse.png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/>
              </a:blip>
              <a:srcRect/>
              <a:stretch>
                <a:fillRect/>
              </a:stretch>
            </p:blipFill>
            <p:spPr bwMode="auto">
              <a:xfrm>
                <a:off x="4307743" y="2439283"/>
                <a:ext cx="888104" cy="335042"/>
              </a:xfrm>
              <a:prstGeom prst="rect">
                <a:avLst/>
              </a:prstGeom>
              <a:extLst/>
            </p:spPr>
          </p:pic>
          <p:pic>
            <p:nvPicPr>
              <p:cNvPr id="28" name="Picture 5" descr="C:\Users\sakuu\Desktop\Saku Uchikawa\Windows Live logo hr.png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/>
              </a:blip>
              <a:srcRect/>
              <a:stretch>
                <a:fillRect/>
              </a:stretch>
            </p:blipFill>
            <p:spPr bwMode="auto">
              <a:xfrm>
                <a:off x="4633861" y="1852154"/>
                <a:ext cx="1598586" cy="222688"/>
              </a:xfrm>
              <a:prstGeom prst="rect">
                <a:avLst/>
              </a:prstGeom>
              <a:extLst/>
            </p:spPr>
          </p:pic>
          <p:pic>
            <p:nvPicPr>
              <p:cNvPr id="29" name="Picture 6" descr="C:\Users\sakuu\Desktop\Saku Uchikawa\zune logo with DS.png"/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/>
              </a:blip>
              <a:srcRect/>
              <a:stretch>
                <a:fillRect/>
              </a:stretch>
            </p:blipFill>
            <p:spPr bwMode="auto">
              <a:xfrm>
                <a:off x="7666072" y="3082503"/>
                <a:ext cx="1050342" cy="350113"/>
              </a:xfrm>
              <a:prstGeom prst="rect">
                <a:avLst/>
              </a:prstGeom>
              <a:extLst/>
            </p:spPr>
          </p:pic>
        </p:grpSp>
        <p:sp>
          <p:nvSpPr>
            <p:cNvPr id="17" name="TextBox 16"/>
            <p:cNvSpPr txBox="1"/>
            <p:nvPr/>
          </p:nvSpPr>
          <p:spPr>
            <a:xfrm>
              <a:off x="5594646" y="2866312"/>
              <a:ext cx="958261" cy="64017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950" b="0" i="0" u="none" strike="noStrike" kern="0" cap="none" spc="-150" normalizeH="0" baseline="0" noProof="0" dirty="0">
                  <a:ln w="3175">
                    <a:noFill/>
                  </a:ln>
                  <a:gradFill flip="none" rotWithShape="1">
                    <a:gsLst>
                      <a:gs pos="0">
                        <a:srgbClr val="FFFFFF"/>
                      </a:gs>
                      <a:gs pos="86000">
                        <a:srgbClr val="FFFFFF"/>
                      </a:gs>
                    </a:gsLst>
                    <a:lin ang="5400000" scaled="0"/>
                    <a:tileRect/>
                  </a:gradFill>
                  <a:effectLst>
                    <a:outerShdw blurRad="101600" algn="ctr" rotWithShape="0">
                      <a:srgbClr val="FFFFFF">
                        <a:alpha val="82000"/>
                      </a:srgbClr>
                    </a:outerShdw>
                  </a:effectLst>
                  <a:uLnTx/>
                  <a:uFillTx/>
                  <a:latin typeface="Segoe UI Light" pitchFamily="34" charset="0"/>
                  <a:cs typeface="Arial" charset="0"/>
                </a:rPr>
                <a:t>Product</a:t>
              </a:r>
              <a:br>
                <a:rPr kumimoji="0" lang="en-US" sz="2950" b="0" i="0" u="none" strike="noStrike" kern="0" cap="none" spc="-150" normalizeH="0" baseline="0" noProof="0" dirty="0">
                  <a:ln w="3175">
                    <a:noFill/>
                  </a:ln>
                  <a:gradFill flip="none" rotWithShape="1">
                    <a:gsLst>
                      <a:gs pos="0">
                        <a:srgbClr val="FFFFFF"/>
                      </a:gs>
                      <a:gs pos="86000">
                        <a:srgbClr val="FFFFFF"/>
                      </a:gs>
                    </a:gsLst>
                    <a:lin ang="5400000" scaled="0"/>
                    <a:tileRect/>
                  </a:gradFill>
                  <a:effectLst>
                    <a:outerShdw blurRad="101600" algn="ctr" rotWithShape="0">
                      <a:srgbClr val="FFFFFF">
                        <a:alpha val="82000"/>
                      </a:srgbClr>
                    </a:outerShdw>
                  </a:effectLst>
                  <a:uLnTx/>
                  <a:uFillTx/>
                  <a:latin typeface="Segoe UI Light" pitchFamily="34" charset="0"/>
                  <a:cs typeface="Arial" charset="0"/>
                </a:rPr>
              </a:br>
              <a:r>
                <a:rPr kumimoji="0" lang="en-US" sz="2950" b="0" i="0" u="none" strike="noStrike" kern="0" cap="none" spc="-150" normalizeH="0" baseline="0" noProof="0" dirty="0">
                  <a:ln w="3175">
                    <a:noFill/>
                  </a:ln>
                  <a:gradFill flip="none" rotWithShape="1">
                    <a:gsLst>
                      <a:gs pos="0">
                        <a:srgbClr val="FFFFFF"/>
                      </a:gs>
                      <a:gs pos="86000">
                        <a:srgbClr val="FFFFFF"/>
                      </a:gs>
                    </a:gsLst>
                    <a:lin ang="5400000" scaled="0"/>
                    <a:tileRect/>
                  </a:gradFill>
                  <a:effectLst>
                    <a:outerShdw blurRad="101600" algn="ctr" rotWithShape="0">
                      <a:srgbClr val="FFFFFF">
                        <a:alpha val="82000"/>
                      </a:srgbClr>
                    </a:outerShdw>
                  </a:effectLst>
                  <a:uLnTx/>
                  <a:uFillTx/>
                  <a:latin typeface="Segoe UI Light" pitchFamily="34" charset="0"/>
                  <a:cs typeface="Arial" charset="0"/>
                </a:rPr>
                <a:t>Groups</a:t>
              </a:r>
            </a:p>
          </p:txBody>
        </p:sp>
      </p:grpSp>
      <p:sp>
        <p:nvSpPr>
          <p:cNvPr id="30" name="TextBox 29"/>
          <p:cNvSpPr txBox="1">
            <a:spLocks noChangeAspect="1"/>
          </p:cNvSpPr>
          <p:nvPr/>
        </p:nvSpPr>
        <p:spPr>
          <a:xfrm>
            <a:off x="7579934" y="5657425"/>
            <a:ext cx="880241" cy="17440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-51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  <a:effectLst>
                  <a:outerShdw blurRad="508000" sx="102000" sy="102000" algn="ctr" rotWithShape="0">
                    <a:srgbClr val="FFFFFF">
                      <a:alpha val="67000"/>
                    </a:srgbClr>
                  </a:outerShdw>
                </a:effectLst>
                <a:uLnTx/>
                <a:uFillTx/>
                <a:latin typeface="Segoe Light" pitchFamily="34" charset="0"/>
              </a:rPr>
              <a:t>5-10 years +</a:t>
            </a:r>
          </a:p>
        </p:txBody>
      </p:sp>
      <p:sp>
        <p:nvSpPr>
          <p:cNvPr id="31" name="TextBox 30"/>
          <p:cNvSpPr txBox="1">
            <a:spLocks noChangeAspect="1"/>
          </p:cNvSpPr>
          <p:nvPr/>
        </p:nvSpPr>
        <p:spPr>
          <a:xfrm>
            <a:off x="4397063" y="5657425"/>
            <a:ext cx="640175" cy="17235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-51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  <a:effectLst>
                  <a:outerShdw blurRad="508000" sx="102000" sy="102000" algn="ctr" rotWithShape="0">
                    <a:srgbClr val="FFFFFF">
                      <a:alpha val="67000"/>
                    </a:srgbClr>
                  </a:outerShdw>
                </a:effectLst>
                <a:uLnTx/>
                <a:uFillTx/>
                <a:latin typeface="Segoe Light" pitchFamily="34" charset="0"/>
              </a:rPr>
              <a:t>2-4 years</a:t>
            </a:r>
          </a:p>
        </p:txBody>
      </p:sp>
      <p:sp>
        <p:nvSpPr>
          <p:cNvPr id="32" name="TextBox 31"/>
          <p:cNvSpPr txBox="1">
            <a:spLocks noChangeAspect="1"/>
          </p:cNvSpPr>
          <p:nvPr/>
        </p:nvSpPr>
        <p:spPr>
          <a:xfrm>
            <a:off x="853505" y="5657425"/>
            <a:ext cx="508473" cy="17235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-51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  <a:effectLst>
                  <a:outerShdw blurRad="508000" sx="102000" sy="102000" algn="ctr" rotWithShape="0">
                    <a:srgbClr val="FFFFFF">
                      <a:alpha val="67000"/>
                    </a:srgbClr>
                  </a:outerShdw>
                </a:effectLst>
                <a:uLnTx/>
                <a:uFillTx/>
                <a:latin typeface="Segoe Light" pitchFamily="34" charset="0"/>
              </a:rPr>
              <a:t>Present</a:t>
            </a:r>
          </a:p>
        </p:txBody>
      </p:sp>
      <p:sp>
        <p:nvSpPr>
          <p:cNvPr id="33" name="Freeform 19"/>
          <p:cNvSpPr>
            <a:spLocks/>
          </p:cNvSpPr>
          <p:nvPr/>
        </p:nvSpPr>
        <p:spPr bwMode="auto">
          <a:xfrm>
            <a:off x="1073811" y="5218401"/>
            <a:ext cx="6934200" cy="289023"/>
          </a:xfrm>
          <a:custGeom>
            <a:avLst/>
            <a:gdLst/>
            <a:ahLst/>
            <a:cxnLst>
              <a:cxn ang="0">
                <a:pos x="6326" y="0"/>
              </a:cxn>
              <a:cxn ang="0">
                <a:pos x="6326" y="259"/>
              </a:cxn>
              <a:cxn ang="0">
                <a:pos x="0" y="259"/>
              </a:cxn>
              <a:cxn ang="0">
                <a:pos x="0" y="0"/>
              </a:cxn>
            </a:cxnLst>
            <a:rect l="0" t="0" r="r" b="b"/>
            <a:pathLst>
              <a:path w="6326" h="259">
                <a:moveTo>
                  <a:pt x="6326" y="0"/>
                </a:moveTo>
                <a:lnTo>
                  <a:pt x="6326" y="259"/>
                </a:lnTo>
                <a:lnTo>
                  <a:pt x="0" y="259"/>
                </a:lnTo>
                <a:lnTo>
                  <a:pt x="0" y="0"/>
                </a:lnTo>
              </a:path>
            </a:pathLst>
          </a:custGeom>
          <a:ln w="3175" cap="flat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ffectLst>
            <a:outerShdw algn="ctr" rotWithShape="0">
              <a:srgbClr val="FFFFFF"/>
            </a:outerShdw>
          </a:effectLst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4" name="Line 20"/>
          <p:cNvSpPr>
            <a:spLocks noChangeShapeType="1"/>
          </p:cNvSpPr>
          <p:nvPr/>
        </p:nvSpPr>
        <p:spPr bwMode="auto">
          <a:xfrm flipV="1">
            <a:off x="4786673" y="5216169"/>
            <a:ext cx="0" cy="291255"/>
          </a:xfrm>
          <a:prstGeom prst="line">
            <a:avLst/>
          </a:prstGeom>
          <a:ln w="6350" cap="flat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prstDash val="solid"/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5" name="TextBox 34"/>
          <p:cNvSpPr txBox="1">
            <a:spLocks noChangeAspect="1"/>
          </p:cNvSpPr>
          <p:nvPr/>
        </p:nvSpPr>
        <p:spPr>
          <a:xfrm>
            <a:off x="7314902" y="2970870"/>
            <a:ext cx="724749" cy="4431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-150" normalizeH="0" baseline="0" noProof="0" dirty="0">
                <a:ln w="3175">
                  <a:noFill/>
                </a:ln>
                <a:gradFill flip="none" rotWithShape="1"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  <a:tileRect/>
                </a:gradFill>
                <a:effectLst>
                  <a:outerShdw blurRad="101600" algn="ctr" rotWithShape="0">
                    <a:srgbClr val="FFFFFF">
                      <a:alpha val="82000"/>
                    </a:srgbClr>
                  </a:outerShdw>
                </a:effectLst>
                <a:uLnTx/>
                <a:uFillTx/>
                <a:latin typeface="Segoe UI Light" pitchFamily="34" charset="0"/>
                <a:cs typeface="Arial" charset="0"/>
              </a:rPr>
              <a:t>Microsoft</a:t>
            </a:r>
            <a:br>
              <a:rPr kumimoji="0" lang="en-US" sz="1800" b="0" i="0" u="none" strike="noStrike" kern="0" cap="none" spc="-150" normalizeH="0" baseline="0" noProof="0" dirty="0">
                <a:ln w="3175">
                  <a:noFill/>
                </a:ln>
                <a:gradFill flip="none" rotWithShape="1"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  <a:tileRect/>
                </a:gradFill>
                <a:effectLst>
                  <a:outerShdw blurRad="101600" algn="ctr" rotWithShape="0">
                    <a:srgbClr val="FFFFFF">
                      <a:alpha val="82000"/>
                    </a:srgbClr>
                  </a:outerShdw>
                </a:effectLst>
                <a:uLnTx/>
                <a:uFillTx/>
                <a:latin typeface="Segoe UI Light" pitchFamily="34" charset="0"/>
                <a:cs typeface="Arial" charset="0"/>
              </a:rPr>
            </a:br>
            <a:r>
              <a:rPr kumimoji="0" lang="en-US" sz="1800" b="0" i="0" u="none" strike="noStrike" kern="0" cap="none" spc="-150" normalizeH="0" baseline="0" noProof="0" dirty="0">
                <a:ln w="3175">
                  <a:noFill/>
                </a:ln>
                <a:gradFill flip="none" rotWithShape="1"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  <a:tileRect/>
                </a:gradFill>
                <a:effectLst>
                  <a:outerShdw blurRad="101600" algn="ctr" rotWithShape="0">
                    <a:srgbClr val="FFFFFF">
                      <a:alpha val="82000"/>
                    </a:srgbClr>
                  </a:outerShdw>
                </a:effectLst>
                <a:uLnTx/>
                <a:uFillTx/>
                <a:latin typeface="Segoe UI Light" pitchFamily="34" charset="0"/>
                <a:cs typeface="Arial" charset="0"/>
              </a:rPr>
              <a:t>Research</a:t>
            </a:r>
          </a:p>
        </p:txBody>
      </p:sp>
      <p:grpSp>
        <p:nvGrpSpPr>
          <p:cNvPr id="36" name="Group 284"/>
          <p:cNvGrpSpPr/>
          <p:nvPr/>
        </p:nvGrpSpPr>
        <p:grpSpPr>
          <a:xfrm>
            <a:off x="6161692" y="1610613"/>
            <a:ext cx="2987401" cy="3171645"/>
            <a:chOff x="968147" y="1815014"/>
            <a:chExt cx="2987400" cy="3171646"/>
          </a:xfrm>
        </p:grpSpPr>
        <p:sp>
          <p:nvSpPr>
            <p:cNvPr id="37" name="TextBox 36"/>
            <p:cNvSpPr txBox="1"/>
            <p:nvPr/>
          </p:nvSpPr>
          <p:spPr>
            <a:xfrm>
              <a:off x="3050862" y="4204801"/>
              <a:ext cx="636713" cy="270843"/>
            </a:xfrm>
            <a:prstGeom prst="rect">
              <a:avLst/>
            </a:prstGeom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-51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86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" pitchFamily="34" charset="0"/>
                </a:rPr>
                <a:t>Graphics &amp;</a:t>
              </a:r>
              <a:br>
                <a:rPr kumimoji="0" lang="en-US" sz="1100" b="0" i="0" u="none" strike="noStrike" kern="0" cap="none" spc="-51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86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" pitchFamily="34" charset="0"/>
                </a:rPr>
              </a:br>
              <a:r>
                <a:rPr kumimoji="0" lang="en-US" sz="1100" b="0" i="0" u="none" strike="noStrike" kern="0" cap="none" spc="-51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86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" pitchFamily="34" charset="0"/>
                </a:rPr>
                <a:t>Multimedia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915671" y="2889394"/>
              <a:ext cx="1038554" cy="2708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-51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86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" pitchFamily="34" charset="0"/>
                </a:rPr>
                <a:t>Human-Computer</a:t>
              </a:r>
              <a:br>
                <a:rPr kumimoji="0" lang="en-US" sz="1100" b="0" i="0" u="none" strike="noStrike" kern="0" cap="none" spc="-51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86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" pitchFamily="34" charset="0"/>
                </a:rPr>
              </a:br>
              <a:r>
                <a:rPr kumimoji="0" lang="en-US" sz="1100" b="0" i="0" u="none" strike="noStrike" kern="0" cap="none" spc="-51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86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" pitchFamily="34" charset="0"/>
                </a:rPr>
                <a:t>Interaction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984503" y="3570200"/>
              <a:ext cx="513539" cy="2708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-51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86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" pitchFamily="34" charset="0"/>
                </a:rPr>
                <a:t>Machine </a:t>
              </a:r>
              <a:br>
                <a:rPr kumimoji="0" lang="en-US" sz="1100" b="0" i="0" u="none" strike="noStrike" kern="0" cap="none" spc="-51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86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" pitchFamily="34" charset="0"/>
                </a:rPr>
              </a:br>
              <a:r>
                <a:rPr kumimoji="0" lang="en-US" sz="1100" b="0" i="0" u="none" strike="noStrike" kern="0" cap="none" spc="-51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86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" pitchFamily="34" charset="0"/>
                </a:rPr>
                <a:t>Learning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3411552" y="3570200"/>
              <a:ext cx="543995" cy="2708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-51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86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" pitchFamily="34" charset="0"/>
                </a:rPr>
                <a:t>Hardware</a:t>
              </a:r>
              <a:br>
                <a:rPr kumimoji="0" lang="en-US" sz="1100" b="0" i="0" u="none" strike="noStrike" kern="0" cap="none" spc="-51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86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" pitchFamily="34" charset="0"/>
                </a:rPr>
              </a:br>
              <a:r>
                <a:rPr kumimoji="0" lang="en-US" sz="1100" b="0" i="0" u="none" strike="noStrike" kern="0" cap="none" spc="-51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86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" pitchFamily="34" charset="0"/>
                </a:rPr>
                <a:t>&amp; Devices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974266" y="1815014"/>
              <a:ext cx="1018933" cy="2708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-51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86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" pitchFamily="34" charset="0"/>
                </a:rPr>
                <a:t>Computer </a:t>
              </a:r>
              <a:br>
                <a:rPr kumimoji="0" lang="en-US" sz="1100" b="0" i="0" u="none" strike="noStrike" kern="0" cap="none" spc="-51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86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" pitchFamily="34" charset="0"/>
                </a:rPr>
              </a:br>
              <a:r>
                <a:rPr kumimoji="0" lang="en-US" sz="1100" b="0" i="0" u="none" strike="noStrike" kern="0" cap="none" spc="-51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86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" pitchFamily="34" charset="0"/>
                </a:rPr>
                <a:t>Systems &amp; Devices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2034122" y="4715817"/>
              <a:ext cx="899222" cy="270843"/>
            </a:xfrm>
            <a:prstGeom prst="rect">
              <a:avLst/>
            </a:prstGeom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-51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86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" pitchFamily="34" charset="0"/>
                </a:rPr>
                <a:t>Communication</a:t>
              </a:r>
              <a:br>
                <a:rPr kumimoji="0" lang="en-US" sz="1100" b="0" i="0" u="none" strike="noStrike" kern="0" cap="none" spc="-51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86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" pitchFamily="34" charset="0"/>
                </a:rPr>
              </a:br>
              <a:r>
                <a:rPr kumimoji="0" lang="en-US" sz="1100" b="0" i="0" u="none" strike="noStrike" kern="0" cap="none" spc="-51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86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" pitchFamily="34" charset="0"/>
                </a:rPr>
                <a:t>&amp; Collaboration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342952" y="2319017"/>
              <a:ext cx="833498" cy="270843"/>
            </a:xfrm>
            <a:prstGeom prst="rect">
              <a:avLst/>
            </a:prstGeom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-51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86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" pitchFamily="34" charset="0"/>
                </a:rPr>
                <a:t>Computational</a:t>
              </a:r>
              <a:br>
                <a:rPr kumimoji="0" lang="en-US" sz="1100" b="0" i="0" u="none" strike="noStrike" kern="0" cap="none" spc="-51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86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" pitchFamily="34" charset="0"/>
                </a:rPr>
              </a:br>
              <a:r>
                <a:rPr kumimoji="0" lang="en-US" sz="1100" b="0" i="0" u="none" strike="noStrike" kern="0" cap="none" spc="-51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86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" pitchFamily="34" charset="0"/>
                </a:rPr>
                <a:t>Linguistics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968147" y="2887359"/>
              <a:ext cx="833498" cy="270843"/>
            </a:xfrm>
            <a:prstGeom prst="rect">
              <a:avLst/>
            </a:prstGeom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-51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86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" pitchFamily="34" charset="0"/>
                </a:rPr>
                <a:t>Computational</a:t>
              </a:r>
              <a:br>
                <a:rPr kumimoji="0" lang="en-US" sz="1100" b="0" i="0" u="none" strike="noStrike" kern="0" cap="none" spc="-51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86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" pitchFamily="34" charset="0"/>
                </a:rPr>
              </a:br>
              <a:r>
                <a:rPr kumimoji="0" lang="en-US" sz="1100" b="0" i="0" u="none" strike="noStrike" kern="0" cap="none" spc="-51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86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" pitchFamily="34" charset="0"/>
                </a:rPr>
                <a:t>Sciences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322012" y="4227957"/>
              <a:ext cx="1159485" cy="270843"/>
            </a:xfrm>
            <a:prstGeom prst="rect">
              <a:avLst/>
            </a:prstGeom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-51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86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" pitchFamily="34" charset="0"/>
                </a:rPr>
                <a:t>Information Retrieval</a:t>
              </a:r>
              <a:br>
                <a:rPr kumimoji="0" lang="en-US" sz="1100" b="0" i="0" u="none" strike="noStrike" kern="0" cap="none" spc="-51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86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" pitchFamily="34" charset="0"/>
                </a:rPr>
              </a:br>
              <a:r>
                <a:rPr kumimoji="0" lang="en-US" sz="1100" b="0" i="0" u="none" strike="noStrike" kern="0" cap="none" spc="-51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86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" pitchFamily="34" charset="0"/>
                </a:rPr>
                <a:t>&amp; Management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061074" y="2286520"/>
              <a:ext cx="559769" cy="270843"/>
            </a:xfrm>
            <a:prstGeom prst="rect">
              <a:avLst/>
            </a:prstGeom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-51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86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" pitchFamily="34" charset="0"/>
                </a:rPr>
                <a:t>Security &amp;</a:t>
              </a:r>
              <a:br>
                <a:rPr kumimoji="0" lang="en-US" sz="1100" b="0" i="0" u="none" strike="noStrike" kern="0" cap="none" spc="-51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86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" pitchFamily="34" charset="0"/>
                </a:rPr>
              </a:br>
              <a:r>
                <a:rPr kumimoji="0" lang="en-US" sz="1100" b="0" i="0" u="none" strike="noStrike" kern="0" cap="none" spc="-51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86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" pitchFamily="34" charset="0"/>
                </a:rPr>
                <a:t>Privacy</a:t>
              </a:r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4321101" y="2970870"/>
            <a:ext cx="724750" cy="4431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-150" normalizeH="0" baseline="0" noProof="0" dirty="0">
                <a:ln w="3175">
                  <a:noFill/>
                </a:ln>
                <a:gradFill flip="none" rotWithShape="1"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  <a:tileRect/>
                </a:gradFill>
                <a:effectLst>
                  <a:outerShdw blurRad="101600" algn="ctr" rotWithShape="0">
                    <a:srgbClr val="FFFFFF">
                      <a:alpha val="82000"/>
                    </a:srgbClr>
                  </a:outerShdw>
                </a:effectLst>
                <a:uLnTx/>
                <a:uFillTx/>
                <a:latin typeface="Segoe UI Light" pitchFamily="34" charset="0"/>
                <a:cs typeface="Arial" charset="0"/>
              </a:rPr>
              <a:t>Microsoft</a:t>
            </a:r>
            <a:br>
              <a:rPr kumimoji="0" lang="en-US" sz="1800" b="0" i="0" u="none" strike="noStrike" kern="0" cap="none" spc="-150" normalizeH="0" baseline="0" noProof="0" dirty="0">
                <a:ln w="3175">
                  <a:noFill/>
                </a:ln>
                <a:gradFill flip="none" rotWithShape="1"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  <a:tileRect/>
                </a:gradFill>
                <a:effectLst>
                  <a:outerShdw blurRad="101600" algn="ctr" rotWithShape="0">
                    <a:srgbClr val="FFFFFF">
                      <a:alpha val="82000"/>
                    </a:srgbClr>
                  </a:outerShdw>
                </a:effectLst>
                <a:uLnTx/>
                <a:uFillTx/>
                <a:latin typeface="Segoe UI Light" pitchFamily="34" charset="0"/>
                <a:cs typeface="Arial" charset="0"/>
              </a:rPr>
            </a:br>
            <a:r>
              <a:rPr kumimoji="0" lang="en-US" sz="1800" b="0" i="0" u="none" strike="noStrike" kern="0" cap="none" spc="-150" normalizeH="0" baseline="0" noProof="0" dirty="0">
                <a:ln w="3175">
                  <a:noFill/>
                </a:ln>
                <a:gradFill flip="none" rotWithShape="1"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  <a:tileRect/>
                </a:gradFill>
                <a:effectLst>
                  <a:outerShdw blurRad="101600" algn="ctr" rotWithShape="0">
                    <a:srgbClr val="FFFFFF">
                      <a:alpha val="82000"/>
                    </a:srgbClr>
                  </a:outerShdw>
                </a:effectLst>
                <a:uLnTx/>
                <a:uFillTx/>
                <a:latin typeface="Segoe UI Light" pitchFamily="34" charset="0"/>
                <a:cs typeface="Arial" charset="0"/>
              </a:rPr>
              <a:t>Labs</a:t>
            </a:r>
          </a:p>
        </p:txBody>
      </p:sp>
      <p:grpSp>
        <p:nvGrpSpPr>
          <p:cNvPr id="48" name="Group 296"/>
          <p:cNvGrpSpPr/>
          <p:nvPr/>
        </p:nvGrpSpPr>
        <p:grpSpPr>
          <a:xfrm>
            <a:off x="3149689" y="1656779"/>
            <a:ext cx="3021553" cy="3079901"/>
            <a:chOff x="4482824" y="1861180"/>
            <a:chExt cx="3021553" cy="3079900"/>
          </a:xfrm>
        </p:grpSpPr>
        <p:sp>
          <p:nvSpPr>
            <p:cNvPr id="49" name="TextBox 48"/>
            <p:cNvSpPr txBox="1"/>
            <p:nvPr/>
          </p:nvSpPr>
          <p:spPr>
            <a:xfrm>
              <a:off x="6276896" y="2337293"/>
              <a:ext cx="895758" cy="1692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-51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86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" pitchFamily="34" charset="0"/>
                </a:rPr>
                <a:t>Rich Media Labs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6756633" y="4228106"/>
              <a:ext cx="529569" cy="1692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-51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86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" pitchFamily="34" charset="0"/>
                </a:rPr>
                <a:t>E&amp;D Labs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4788134" y="2347039"/>
              <a:ext cx="548548" cy="1692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-51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86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" pitchFamily="34" charset="0"/>
                </a:rPr>
                <a:t>India Labs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5710685" y="1861180"/>
              <a:ext cx="556435" cy="1692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-51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86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" pitchFamily="34" charset="0"/>
                </a:rPr>
                <a:t>Israel Labs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482824" y="2921911"/>
              <a:ext cx="490968" cy="1692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-51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86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" pitchFamily="34" charset="0"/>
                </a:rPr>
                <a:t>Live Labs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6835732" y="2921911"/>
              <a:ext cx="668645" cy="1692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-51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86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" pitchFamily="34" charset="0"/>
                </a:rPr>
                <a:t>Mobile Labs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686642" y="4771803"/>
              <a:ext cx="604524" cy="1692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-51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86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" pitchFamily="34" charset="0"/>
                </a:rPr>
                <a:t>Office Labs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698203" y="4228105"/>
              <a:ext cx="646203" cy="1692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-51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86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" pitchFamily="34" charset="0"/>
                </a:rPr>
                <a:t>Search Labs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498182" y="3582124"/>
              <a:ext cx="892424" cy="2708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-51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86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" pitchFamily="34" charset="0"/>
                </a:rPr>
                <a:t>Startup Business</a:t>
              </a:r>
              <a:br>
                <a:rPr kumimoji="0" lang="en-US" sz="1100" b="0" i="0" u="none" strike="noStrike" kern="0" cap="none" spc="-51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86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" pitchFamily="34" charset="0"/>
                </a:rPr>
              </a:br>
              <a:r>
                <a:rPr kumimoji="0" lang="en-US" sz="1100" b="0" i="0" u="none" strike="noStrike" kern="0" cap="none" spc="-51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86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" pitchFamily="34" charset="0"/>
                </a:rPr>
                <a:t>Accelerator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6813121" y="3633871"/>
              <a:ext cx="681340" cy="13542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-51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86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" pitchFamily="34" charset="0"/>
                </a:rPr>
                <a:t>Startup Labs</a:t>
              </a:r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3542064" y="2792336"/>
            <a:ext cx="1093696" cy="7306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50" b="0" i="0" u="none" strike="noStrike" kern="0" cap="none" spc="-150" normalizeH="0" baseline="0" noProof="0" dirty="0">
                <a:ln w="3175">
                  <a:noFill/>
                </a:ln>
                <a:gradFill flip="none" rotWithShape="1"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  <a:tileRect/>
                </a:gradFill>
                <a:effectLst>
                  <a:outerShdw blurRad="101600" algn="ctr" rotWithShape="0">
                    <a:srgbClr val="FFFFFF">
                      <a:alpha val="82000"/>
                    </a:srgbClr>
                  </a:outerShdw>
                </a:effectLst>
                <a:uLnTx/>
                <a:uFillTx/>
                <a:latin typeface="Segoe UI Light" pitchFamily="34" charset="0"/>
                <a:cs typeface="Arial" charset="0"/>
              </a:rPr>
              <a:t>Product</a:t>
            </a:r>
            <a:br>
              <a:rPr kumimoji="0" lang="en-US" sz="2950" b="0" i="0" u="none" strike="noStrike" kern="0" cap="none" spc="-150" normalizeH="0" baseline="0" noProof="0" dirty="0">
                <a:ln w="3175">
                  <a:noFill/>
                </a:ln>
                <a:gradFill flip="none" rotWithShape="1"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  <a:tileRect/>
                </a:gradFill>
                <a:effectLst>
                  <a:outerShdw blurRad="101600" algn="ctr" rotWithShape="0">
                    <a:srgbClr val="FFFFFF">
                      <a:alpha val="82000"/>
                    </a:srgbClr>
                  </a:outerShdw>
                </a:effectLst>
                <a:uLnTx/>
                <a:uFillTx/>
                <a:latin typeface="Segoe UI Light" pitchFamily="34" charset="0"/>
                <a:cs typeface="Arial" charset="0"/>
              </a:rPr>
            </a:br>
            <a:r>
              <a:rPr kumimoji="0" lang="en-US" sz="2950" b="0" i="0" u="none" strike="noStrike" kern="0" cap="none" spc="-150" normalizeH="0" baseline="0" noProof="0" dirty="0">
                <a:ln w="3175">
                  <a:noFill/>
                </a:ln>
                <a:gradFill flip="none" rotWithShape="1"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  <a:tileRect/>
                </a:gradFill>
                <a:effectLst>
                  <a:outerShdw blurRad="101600" algn="ctr" rotWithShape="0">
                    <a:srgbClr val="FFFFFF">
                      <a:alpha val="82000"/>
                    </a:srgbClr>
                  </a:outerShdw>
                </a:effectLst>
                <a:uLnTx/>
                <a:uFillTx/>
                <a:latin typeface="Segoe UI Light" pitchFamily="34" charset="0"/>
                <a:cs typeface="Arial" charset="0"/>
              </a:rPr>
              <a:t>Groups</a:t>
            </a:r>
          </a:p>
        </p:txBody>
      </p:sp>
    </p:spTree>
    <p:extLst>
      <p:ext uri="{BB962C8B-B14F-4D97-AF65-F5344CB8AC3E}">
        <p14:creationId xmlns:p14="http://schemas.microsoft.com/office/powerpoint/2010/main" val="191089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61000" y="61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61000" y="61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61000" y="61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7864 0.00023 " pathEditMode="relative" ptsTypes="AA">
                                      <p:cBhvr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7864 0.00023 " pathEditMode="relative" ptsTypes="AA">
                                      <p:cBhvr>
                                        <p:cTn id="3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7864 0.00023 " pathEditMode="relative" ptsTypes="AA">
                                      <p:cBhvr>
                                        <p:cTn id="3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8" presetClass="emph" presetSubtype="0" decel="4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00">
                                      <p:cBhvr>
                                        <p:cTn id="75" dur="15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8" presetClass="emph" presetSubtype="0" decel="4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00">
                                      <p:cBhvr>
                                        <p:cTn id="77" dur="15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8" presetClass="emph" presetSubtype="0" decel="4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00">
                                      <p:cBhvr>
                                        <p:cTn id="79" dur="15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8" presetClass="emph" presetSubtype="0" decel="4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00">
                                      <p:cBhvr>
                                        <p:cTn id="81" dur="15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" presetID="8" presetClass="emph" presetSubtype="0" decel="4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00">
                                      <p:cBhvr>
                                        <p:cTn id="83" dur="15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8" presetClass="emph" presetSubtype="0" decel="4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00">
                                      <p:cBhvr>
                                        <p:cTn id="85" dur="15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 animBg="1"/>
      <p:bldP spid="34" grpId="0" animBg="1"/>
      <p:bldP spid="35" grpId="0"/>
      <p:bldP spid="47" grpId="0"/>
      <p:bldP spid="59" grpId="0"/>
      <p:bldP spid="59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336" y="6658418"/>
            <a:ext cx="2333625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" y="252413"/>
            <a:ext cx="6877050" cy="6353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ounded Rectangular Callout 16"/>
          <p:cNvSpPr/>
          <p:nvPr/>
        </p:nvSpPr>
        <p:spPr>
          <a:xfrm>
            <a:off x="227570" y="2483768"/>
            <a:ext cx="1101944" cy="585192"/>
          </a:xfrm>
          <a:prstGeom prst="wedgeRoundRectCallout">
            <a:avLst>
              <a:gd name="adj1" fmla="val 68892"/>
              <a:gd name="adj2" fmla="val -97576"/>
              <a:gd name="adj3" fmla="val 16667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Domain Trends</a:t>
            </a:r>
          </a:p>
        </p:txBody>
      </p:sp>
      <p:sp>
        <p:nvSpPr>
          <p:cNvPr id="20" name="Rounded Rectangular Callout 19"/>
          <p:cNvSpPr/>
          <p:nvPr/>
        </p:nvSpPr>
        <p:spPr>
          <a:xfrm>
            <a:off x="7849149" y="692696"/>
            <a:ext cx="1259356" cy="360040"/>
          </a:xfrm>
          <a:prstGeom prst="wedgeRoundRectCallout">
            <a:avLst>
              <a:gd name="adj1" fmla="val -77702"/>
              <a:gd name="adj2" fmla="val -126573"/>
              <a:gd name="adj3" fmla="val 16667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Compare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-379136" y="3294112"/>
            <a:ext cx="995191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3800" dirty="0"/>
              <a:t>organization</a:t>
            </a:r>
            <a:endParaRPr lang="en-US" sz="16600" dirty="0"/>
          </a:p>
        </p:txBody>
      </p:sp>
    </p:spTree>
    <p:extLst>
      <p:ext uri="{BB962C8B-B14F-4D97-AF65-F5344CB8AC3E}">
        <p14:creationId xmlns:p14="http://schemas.microsoft.com/office/powerpoint/2010/main" val="1787342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373287"/>
            <a:ext cx="9143164" cy="4071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74311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3" y="238125"/>
            <a:ext cx="8258175" cy="6381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74663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257175"/>
            <a:ext cx="6953250" cy="634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336" y="6658418"/>
            <a:ext cx="2333625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ounded Rectangular Callout 16"/>
          <p:cNvSpPr/>
          <p:nvPr/>
        </p:nvSpPr>
        <p:spPr>
          <a:xfrm>
            <a:off x="395536" y="2636912"/>
            <a:ext cx="1101944" cy="585192"/>
          </a:xfrm>
          <a:prstGeom prst="wedgeRoundRectCallout">
            <a:avLst>
              <a:gd name="adj1" fmla="val 216254"/>
              <a:gd name="adj2" fmla="val -137988"/>
              <a:gd name="adj3" fmla="val 16667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Call for Papers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-379136" y="3294112"/>
            <a:ext cx="995191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3800" dirty="0"/>
              <a:t>conferences</a:t>
            </a:r>
            <a:endParaRPr lang="en-US" sz="16600" dirty="0"/>
          </a:p>
        </p:txBody>
      </p:sp>
    </p:spTree>
    <p:extLst>
      <p:ext uri="{BB962C8B-B14F-4D97-AF65-F5344CB8AC3E}">
        <p14:creationId xmlns:p14="http://schemas.microsoft.com/office/powerpoint/2010/main" val="536397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Conference Call for Papers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" y="1628800"/>
            <a:ext cx="9174382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" y="1628800"/>
            <a:ext cx="9174382" cy="518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6715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626318"/>
            <a:ext cx="9039225" cy="611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-379136" y="3294112"/>
            <a:ext cx="995191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3800" dirty="0"/>
              <a:t>explore</a:t>
            </a:r>
            <a:endParaRPr lang="en-US" sz="16600" dirty="0"/>
          </a:p>
        </p:txBody>
      </p:sp>
    </p:spTree>
    <p:extLst>
      <p:ext uri="{BB962C8B-B14F-4D97-AF65-F5344CB8AC3E}">
        <p14:creationId xmlns:p14="http://schemas.microsoft.com/office/powerpoint/2010/main" val="2616702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673943"/>
            <a:ext cx="8915400" cy="606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31539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" y="908720"/>
            <a:ext cx="9067800" cy="582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5659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3" name="Picture 3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384"/>
            <a:ext cx="9193122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53832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>
            <a:normAutofit/>
          </a:bodyPr>
          <a:lstStyle/>
          <a:p>
            <a:r>
              <a:rPr lang="en-US" sz="4800" dirty="0"/>
              <a:t>Ranking Lists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58561"/>
            <a:ext cx="5666581" cy="53375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151" y="1668374"/>
            <a:ext cx="5449321" cy="45178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09964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300085" cy="553998"/>
          </a:xfrm>
        </p:spPr>
        <p:txBody>
          <a:bodyPr>
            <a:normAutofit fontScale="90000"/>
          </a:bodyPr>
          <a:lstStyle/>
          <a:p>
            <a:r>
              <a:rPr lang="en-US" sz="4000" b="0" spc="-150" dirty="0">
                <a:solidFill>
                  <a:srgbClr val="F2F2F2">
                    <a:lumMod val="50000"/>
                  </a:srgbClr>
                </a:solidFill>
                <a:effectLst/>
                <a:latin typeface="+mj-lt"/>
              </a:rPr>
              <a:t>Microsoft Research Connections</a:t>
            </a:r>
          </a:p>
        </p:txBody>
      </p:sp>
      <p:sp>
        <p:nvSpPr>
          <p:cNvPr id="37" name="Rectangle 36"/>
          <p:cNvSpPr/>
          <p:nvPr/>
        </p:nvSpPr>
        <p:spPr>
          <a:xfrm>
            <a:off x="216897" y="2211829"/>
            <a:ext cx="385104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  <a:buSzPct val="80000"/>
              <a:defRPr/>
            </a:pPr>
            <a:r>
              <a:rPr lang="en-US" sz="3000" kern="0" dirty="0">
                <a:ln w="3175"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latin typeface="Segoe" charset="0"/>
                <a:cs typeface="Arial" charset="0"/>
              </a:rPr>
              <a:t>Work with the worldwide academic research community to speed research, improve education, and foster innovation.</a:t>
            </a:r>
          </a:p>
        </p:txBody>
      </p:sp>
      <p:sp>
        <p:nvSpPr>
          <p:cNvPr id="38" name="Rectangle 37"/>
          <p:cNvSpPr/>
          <p:nvPr/>
        </p:nvSpPr>
        <p:spPr>
          <a:xfrm>
            <a:off x="5410200" y="1295400"/>
            <a:ext cx="2194560" cy="137160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/>
          <a:p>
            <a:pPr marL="112713" indent="-112713" algn="ctr">
              <a:lnSpc>
                <a:spcPct val="90000"/>
              </a:lnSpc>
              <a:spcBef>
                <a:spcPct val="20000"/>
              </a:spcBef>
              <a:buSzPct val="80000"/>
              <a:defRPr/>
            </a:pPr>
            <a:r>
              <a:rPr lang="en-US" sz="2000" b="1" kern="0" dirty="0">
                <a:ln w="3175">
                  <a:noFill/>
                </a:ln>
                <a:solidFill>
                  <a:srgbClr val="7565A4">
                    <a:lumMod val="75000"/>
                  </a:srgbClr>
                </a:solidFill>
                <a:latin typeface="Segoe" charset="0"/>
                <a:cs typeface="Arial" charset="0"/>
              </a:rPr>
              <a:t>Advance the </a:t>
            </a:r>
          </a:p>
          <a:p>
            <a:pPr marL="112713" indent="-112713" algn="ctr">
              <a:lnSpc>
                <a:spcPct val="90000"/>
              </a:lnSpc>
              <a:spcBef>
                <a:spcPct val="20000"/>
              </a:spcBef>
              <a:buSzPct val="80000"/>
              <a:defRPr/>
            </a:pPr>
            <a:r>
              <a:rPr lang="en-US" sz="2000" b="1" kern="0" dirty="0">
                <a:ln w="3175">
                  <a:noFill/>
                </a:ln>
                <a:solidFill>
                  <a:srgbClr val="7565A4">
                    <a:lumMod val="75000"/>
                  </a:srgbClr>
                </a:solidFill>
                <a:latin typeface="Segoe" charset="0"/>
                <a:cs typeface="Arial" charset="0"/>
              </a:rPr>
              <a:t>State of the Art</a:t>
            </a:r>
          </a:p>
        </p:txBody>
      </p:sp>
      <p:sp>
        <p:nvSpPr>
          <p:cNvPr id="39" name="Rectangle 38"/>
          <p:cNvSpPr/>
          <p:nvPr/>
        </p:nvSpPr>
        <p:spPr>
          <a:xfrm>
            <a:off x="5364088" y="4343400"/>
            <a:ext cx="2194560" cy="137160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/>
          <a:p>
            <a:pPr marL="112713" indent="-112713" algn="ctr">
              <a:lnSpc>
                <a:spcPct val="90000"/>
              </a:lnSpc>
              <a:spcBef>
                <a:spcPct val="20000"/>
              </a:spcBef>
              <a:buSzPct val="80000"/>
              <a:defRPr/>
            </a:pPr>
            <a:r>
              <a:rPr lang="en-US" sz="2000" b="1" kern="0" dirty="0">
                <a:ln w="3175">
                  <a:noFill/>
                </a:ln>
                <a:solidFill>
                  <a:srgbClr val="B25572">
                    <a:lumMod val="50000"/>
                  </a:srgbClr>
                </a:solidFill>
                <a:latin typeface="Segoe" charset="0"/>
                <a:cs typeface="Arial" charset="0"/>
              </a:rPr>
              <a:t>Accelerate Discovery and Exploration 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410200" y="2840153"/>
            <a:ext cx="2194560" cy="137160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/>
          <a:p>
            <a:pPr marL="112713" indent="-112713" algn="ctr" defTabSz="914363">
              <a:lnSpc>
                <a:spcPct val="90000"/>
              </a:lnSpc>
              <a:spcBef>
                <a:spcPct val="20000"/>
              </a:spcBef>
              <a:buSzPct val="80000"/>
            </a:pPr>
            <a:r>
              <a:rPr lang="en-US" sz="2000" b="1" dirty="0">
                <a:ln w="3175">
                  <a:noFill/>
                </a:ln>
                <a:solidFill>
                  <a:srgbClr val="006600"/>
                </a:solidFill>
                <a:latin typeface="Segoe" charset="0"/>
                <a:cs typeface="Arial" charset="0"/>
              </a:rPr>
              <a:t>Inspire Researchers &amp; Scientists</a:t>
            </a:r>
          </a:p>
        </p:txBody>
      </p:sp>
      <p:sp>
        <p:nvSpPr>
          <p:cNvPr id="41" name="Flowchart: Manual Input 6"/>
          <p:cNvSpPr/>
          <p:nvPr/>
        </p:nvSpPr>
        <p:spPr bwMode="auto">
          <a:xfrm>
            <a:off x="4267280" y="1645141"/>
            <a:ext cx="914400" cy="1008583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9926 w 10000"/>
              <a:gd name="connsiteY2" fmla="*/ 5685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6854 h 10000"/>
              <a:gd name="connsiteX1" fmla="*/ 10000 w 10000"/>
              <a:gd name="connsiteY1" fmla="*/ 0 h 10000"/>
              <a:gd name="connsiteX2" fmla="*/ 9926 w 10000"/>
              <a:gd name="connsiteY2" fmla="*/ 5685 h 10000"/>
              <a:gd name="connsiteX3" fmla="*/ 0 w 10000"/>
              <a:gd name="connsiteY3" fmla="*/ 10000 h 10000"/>
              <a:gd name="connsiteX4" fmla="*/ 0 w 10000"/>
              <a:gd name="connsiteY4" fmla="*/ 6854 h 10000"/>
              <a:gd name="connsiteX0" fmla="*/ 0 w 9926"/>
              <a:gd name="connsiteY0" fmla="*/ 10090 h 13236"/>
              <a:gd name="connsiteX1" fmla="*/ 9335 w 9926"/>
              <a:gd name="connsiteY1" fmla="*/ 0 h 13236"/>
              <a:gd name="connsiteX2" fmla="*/ 9926 w 9926"/>
              <a:gd name="connsiteY2" fmla="*/ 8921 h 13236"/>
              <a:gd name="connsiteX3" fmla="*/ 0 w 9926"/>
              <a:gd name="connsiteY3" fmla="*/ 13236 h 13236"/>
              <a:gd name="connsiteX4" fmla="*/ 0 w 9926"/>
              <a:gd name="connsiteY4" fmla="*/ 10090 h 13236"/>
              <a:gd name="connsiteX0" fmla="*/ 0 w 9405"/>
              <a:gd name="connsiteY0" fmla="*/ 7623 h 10000"/>
              <a:gd name="connsiteX1" fmla="*/ 9405 w 9405"/>
              <a:gd name="connsiteY1" fmla="*/ 0 h 10000"/>
              <a:gd name="connsiteX2" fmla="*/ 9330 w 9405"/>
              <a:gd name="connsiteY2" fmla="*/ 6536 h 10000"/>
              <a:gd name="connsiteX3" fmla="*/ 0 w 9405"/>
              <a:gd name="connsiteY3" fmla="*/ 10000 h 10000"/>
              <a:gd name="connsiteX4" fmla="*/ 0 w 9405"/>
              <a:gd name="connsiteY4" fmla="*/ 7623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05" h="10000">
                <a:moveTo>
                  <a:pt x="0" y="7623"/>
                </a:moveTo>
                <a:lnTo>
                  <a:pt x="9405" y="0"/>
                </a:lnTo>
                <a:cubicBezTo>
                  <a:pt x="9379" y="1432"/>
                  <a:pt x="9355" y="5104"/>
                  <a:pt x="9330" y="6536"/>
                </a:cubicBezTo>
                <a:lnTo>
                  <a:pt x="0" y="10000"/>
                </a:lnTo>
                <a:lnTo>
                  <a:pt x="0" y="7623"/>
                </a:lnTo>
                <a:close/>
              </a:path>
            </a:pathLst>
          </a:custGeom>
          <a:gradFill rotWithShape="1">
            <a:gsLst>
              <a:gs pos="0">
                <a:srgbClr val="7565A4">
                  <a:shade val="51000"/>
                  <a:satMod val="130000"/>
                  <a:alpha val="10000"/>
                </a:srgbClr>
              </a:gs>
              <a:gs pos="80000">
                <a:srgbClr val="7565A4">
                  <a:shade val="93000"/>
                  <a:satMod val="130000"/>
                  <a:alpha val="50000"/>
                </a:srgbClr>
              </a:gs>
              <a:gs pos="100000">
                <a:srgbClr val="7565A4">
                  <a:shade val="94000"/>
                  <a:satMod val="135000"/>
                  <a:alpha val="50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>
              <a:defRPr/>
            </a:pPr>
            <a:endParaRPr lang="en-US" sz="2400" kern="0" dirty="0">
              <a:solidFill>
                <a:sysClr val="window" lastClr="FFFFFF">
                  <a:alpha val="99000"/>
                </a:sysClr>
              </a:solidFill>
              <a:latin typeface="Segoe" pitchFamily="34" charset="0"/>
            </a:endParaRPr>
          </a:p>
        </p:txBody>
      </p:sp>
      <p:sp>
        <p:nvSpPr>
          <p:cNvPr id="42" name="Flowchart: Manual Input 6"/>
          <p:cNvSpPr/>
          <p:nvPr/>
        </p:nvSpPr>
        <p:spPr bwMode="auto">
          <a:xfrm flipV="1">
            <a:off x="4267280" y="4343396"/>
            <a:ext cx="914400" cy="1008583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9926 w 10000"/>
              <a:gd name="connsiteY2" fmla="*/ 5685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6854 h 10000"/>
              <a:gd name="connsiteX1" fmla="*/ 10000 w 10000"/>
              <a:gd name="connsiteY1" fmla="*/ 0 h 10000"/>
              <a:gd name="connsiteX2" fmla="*/ 9926 w 10000"/>
              <a:gd name="connsiteY2" fmla="*/ 5685 h 10000"/>
              <a:gd name="connsiteX3" fmla="*/ 0 w 10000"/>
              <a:gd name="connsiteY3" fmla="*/ 10000 h 10000"/>
              <a:gd name="connsiteX4" fmla="*/ 0 w 10000"/>
              <a:gd name="connsiteY4" fmla="*/ 6854 h 10000"/>
              <a:gd name="connsiteX0" fmla="*/ 0 w 9926"/>
              <a:gd name="connsiteY0" fmla="*/ 10090 h 13236"/>
              <a:gd name="connsiteX1" fmla="*/ 9335 w 9926"/>
              <a:gd name="connsiteY1" fmla="*/ 0 h 13236"/>
              <a:gd name="connsiteX2" fmla="*/ 9926 w 9926"/>
              <a:gd name="connsiteY2" fmla="*/ 8921 h 13236"/>
              <a:gd name="connsiteX3" fmla="*/ 0 w 9926"/>
              <a:gd name="connsiteY3" fmla="*/ 13236 h 13236"/>
              <a:gd name="connsiteX4" fmla="*/ 0 w 9926"/>
              <a:gd name="connsiteY4" fmla="*/ 10090 h 13236"/>
              <a:gd name="connsiteX0" fmla="*/ 0 w 9405"/>
              <a:gd name="connsiteY0" fmla="*/ 7623 h 10000"/>
              <a:gd name="connsiteX1" fmla="*/ 9405 w 9405"/>
              <a:gd name="connsiteY1" fmla="*/ 0 h 10000"/>
              <a:gd name="connsiteX2" fmla="*/ 9330 w 9405"/>
              <a:gd name="connsiteY2" fmla="*/ 6536 h 10000"/>
              <a:gd name="connsiteX3" fmla="*/ 0 w 9405"/>
              <a:gd name="connsiteY3" fmla="*/ 10000 h 10000"/>
              <a:gd name="connsiteX4" fmla="*/ 0 w 9405"/>
              <a:gd name="connsiteY4" fmla="*/ 7623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05" h="10000">
                <a:moveTo>
                  <a:pt x="0" y="7623"/>
                </a:moveTo>
                <a:lnTo>
                  <a:pt x="9405" y="0"/>
                </a:lnTo>
                <a:cubicBezTo>
                  <a:pt x="9379" y="1432"/>
                  <a:pt x="9355" y="5104"/>
                  <a:pt x="9330" y="6536"/>
                </a:cubicBezTo>
                <a:lnTo>
                  <a:pt x="0" y="10000"/>
                </a:lnTo>
                <a:lnTo>
                  <a:pt x="0" y="7623"/>
                </a:lnTo>
                <a:close/>
              </a:path>
            </a:pathLst>
          </a:custGeom>
          <a:gradFill rotWithShape="1">
            <a:gsLst>
              <a:gs pos="0">
                <a:srgbClr val="B25572">
                  <a:shade val="51000"/>
                  <a:satMod val="130000"/>
                  <a:alpha val="10000"/>
                </a:srgbClr>
              </a:gs>
              <a:gs pos="80000">
                <a:srgbClr val="B25572">
                  <a:shade val="93000"/>
                  <a:satMod val="130000"/>
                  <a:alpha val="50000"/>
                  <a:lumMod val="100000"/>
                </a:srgbClr>
              </a:gs>
              <a:gs pos="100000">
                <a:srgbClr val="B25572">
                  <a:shade val="94000"/>
                  <a:satMod val="135000"/>
                  <a:alpha val="50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>
              <a:defRPr/>
            </a:pPr>
            <a:endParaRPr lang="en-US" sz="2400" kern="0" dirty="0">
              <a:solidFill>
                <a:sysClr val="window" lastClr="FFFFFF">
                  <a:alpha val="99000"/>
                </a:sysClr>
              </a:solidFill>
              <a:latin typeface="Segoe" pitchFamily="34" charset="0"/>
            </a:endParaRPr>
          </a:p>
        </p:txBody>
      </p:sp>
      <p:sp>
        <p:nvSpPr>
          <p:cNvPr id="43" name="Trapezoid 7"/>
          <p:cNvSpPr/>
          <p:nvPr/>
        </p:nvSpPr>
        <p:spPr bwMode="auto">
          <a:xfrm rot="16200000">
            <a:off x="4383890" y="3068067"/>
            <a:ext cx="681520" cy="914899"/>
          </a:xfrm>
          <a:custGeom>
            <a:avLst/>
            <a:gdLst>
              <a:gd name="connsiteX0" fmla="*/ 0 w 609600"/>
              <a:gd name="connsiteY0" fmla="*/ 533400 h 533400"/>
              <a:gd name="connsiteX1" fmla="*/ 133350 w 609600"/>
              <a:gd name="connsiteY1" fmla="*/ 0 h 533400"/>
              <a:gd name="connsiteX2" fmla="*/ 476250 w 609600"/>
              <a:gd name="connsiteY2" fmla="*/ 0 h 533400"/>
              <a:gd name="connsiteX3" fmla="*/ 609600 w 609600"/>
              <a:gd name="connsiteY3" fmla="*/ 533400 h 533400"/>
              <a:gd name="connsiteX4" fmla="*/ 0 w 609600"/>
              <a:gd name="connsiteY4" fmla="*/ 533400 h 533400"/>
              <a:gd name="connsiteX0" fmla="*/ 0 w 609600"/>
              <a:gd name="connsiteY0" fmla="*/ 533400 h 533400"/>
              <a:gd name="connsiteX1" fmla="*/ 308011 w 609600"/>
              <a:gd name="connsiteY1" fmla="*/ 0 h 533400"/>
              <a:gd name="connsiteX2" fmla="*/ 476250 w 609600"/>
              <a:gd name="connsiteY2" fmla="*/ 0 h 533400"/>
              <a:gd name="connsiteX3" fmla="*/ 609600 w 609600"/>
              <a:gd name="connsiteY3" fmla="*/ 533400 h 533400"/>
              <a:gd name="connsiteX4" fmla="*/ 0 w 609600"/>
              <a:gd name="connsiteY4" fmla="*/ 533400 h 533400"/>
              <a:gd name="connsiteX0" fmla="*/ 0 w 609600"/>
              <a:gd name="connsiteY0" fmla="*/ 533400 h 533400"/>
              <a:gd name="connsiteX1" fmla="*/ 236092 w 609600"/>
              <a:gd name="connsiteY1" fmla="*/ 0 h 533400"/>
              <a:gd name="connsiteX2" fmla="*/ 476250 w 609600"/>
              <a:gd name="connsiteY2" fmla="*/ 0 h 533400"/>
              <a:gd name="connsiteX3" fmla="*/ 609600 w 609600"/>
              <a:gd name="connsiteY3" fmla="*/ 533400 h 533400"/>
              <a:gd name="connsiteX4" fmla="*/ 0 w 609600"/>
              <a:gd name="connsiteY4" fmla="*/ 533400 h 533400"/>
              <a:gd name="connsiteX0" fmla="*/ 0 w 681519"/>
              <a:gd name="connsiteY0" fmla="*/ 533400 h 533400"/>
              <a:gd name="connsiteX1" fmla="*/ 236092 w 681519"/>
              <a:gd name="connsiteY1" fmla="*/ 0 h 533400"/>
              <a:gd name="connsiteX2" fmla="*/ 476250 w 681519"/>
              <a:gd name="connsiteY2" fmla="*/ 0 h 533400"/>
              <a:gd name="connsiteX3" fmla="*/ 681519 w 681519"/>
              <a:gd name="connsiteY3" fmla="*/ 523126 h 533400"/>
              <a:gd name="connsiteX4" fmla="*/ 0 w 681519"/>
              <a:gd name="connsiteY4" fmla="*/ 533400 h 533400"/>
              <a:gd name="connsiteX0" fmla="*/ 0 w 681519"/>
              <a:gd name="connsiteY0" fmla="*/ 533400 h 540022"/>
              <a:gd name="connsiteX1" fmla="*/ 236092 w 681519"/>
              <a:gd name="connsiteY1" fmla="*/ 0 h 540022"/>
              <a:gd name="connsiteX2" fmla="*/ 476250 w 681519"/>
              <a:gd name="connsiteY2" fmla="*/ 0 h 540022"/>
              <a:gd name="connsiteX3" fmla="*/ 681519 w 681519"/>
              <a:gd name="connsiteY3" fmla="*/ 540022 h 540022"/>
              <a:gd name="connsiteX4" fmla="*/ 0 w 681519"/>
              <a:gd name="connsiteY4" fmla="*/ 533400 h 540022"/>
              <a:gd name="connsiteX0" fmla="*/ 0 w 681520"/>
              <a:gd name="connsiteY0" fmla="*/ 536217 h 540022"/>
              <a:gd name="connsiteX1" fmla="*/ 236093 w 681520"/>
              <a:gd name="connsiteY1" fmla="*/ 0 h 540022"/>
              <a:gd name="connsiteX2" fmla="*/ 476251 w 681520"/>
              <a:gd name="connsiteY2" fmla="*/ 0 h 540022"/>
              <a:gd name="connsiteX3" fmla="*/ 681520 w 681520"/>
              <a:gd name="connsiteY3" fmla="*/ 540022 h 540022"/>
              <a:gd name="connsiteX4" fmla="*/ 0 w 681520"/>
              <a:gd name="connsiteY4" fmla="*/ 536217 h 540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1520" h="540022">
                <a:moveTo>
                  <a:pt x="0" y="536217"/>
                </a:moveTo>
                <a:lnTo>
                  <a:pt x="236093" y="0"/>
                </a:lnTo>
                <a:lnTo>
                  <a:pt x="476251" y="0"/>
                </a:lnTo>
                <a:lnTo>
                  <a:pt x="681520" y="540022"/>
                </a:lnTo>
                <a:lnTo>
                  <a:pt x="0" y="536217"/>
                </a:lnTo>
                <a:close/>
              </a:path>
            </a:pathLst>
          </a:custGeom>
          <a:gradFill rotWithShape="1">
            <a:gsLst>
              <a:gs pos="0">
                <a:srgbClr val="008000">
                  <a:alpha val="50000"/>
                </a:srgbClr>
              </a:gs>
              <a:gs pos="20000">
                <a:srgbClr val="006600">
                  <a:alpha val="50000"/>
                </a:srgbClr>
              </a:gs>
              <a:gs pos="100000">
                <a:srgbClr val="006600">
                  <a:alpha val="10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>
              <a:defRPr/>
            </a:pPr>
            <a:endParaRPr lang="en-US" sz="2400" kern="0" dirty="0">
              <a:solidFill>
                <a:sysClr val="window" lastClr="FFFFFF">
                  <a:alpha val="99000"/>
                </a:sysClr>
              </a:solidFill>
              <a:latin typeface="Segoe" pitchFamily="34" charset="0"/>
            </a:endParaRPr>
          </a:p>
        </p:txBody>
      </p:sp>
      <p:pic>
        <p:nvPicPr>
          <p:cNvPr id="44" name="Picture 5" descr="C:\Users\Jim\AppData\Local\Microsoft\Windows\Temporary Internet Files\Content.IE5\UXL5AHPQ\MP900422592[1].jpg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960" y="2885436"/>
            <a:ext cx="1005840" cy="12801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/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960" y="4419600"/>
            <a:ext cx="1005840" cy="12801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7"/>
          <p:cNvPicPr preferRelativeResize="0"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960" y="1381080"/>
            <a:ext cx="1005840" cy="12801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84719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Editing</a:t>
            </a:r>
            <a:endParaRPr lang="en-US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1" t="18858" r="19344" b="12824"/>
          <a:stretch/>
        </p:blipFill>
        <p:spPr bwMode="auto">
          <a:xfrm>
            <a:off x="395536" y="1311650"/>
            <a:ext cx="8434553" cy="49976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86002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131" y="1124744"/>
            <a:ext cx="3454325" cy="3256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Embedding</a:t>
            </a:r>
            <a:endParaRPr lang="en-US" dirty="0"/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588" y="4522351"/>
            <a:ext cx="3806788" cy="2397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00808"/>
            <a:ext cx="3695932" cy="35602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80409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Public API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/>
              <a:t>Application Programming Interface</a:t>
            </a:r>
          </a:p>
          <a:p>
            <a:pPr lvl="1"/>
            <a:r>
              <a:rPr lang="en-US" dirty="0"/>
              <a:t>Supports queries against all academic entities and their basic info</a:t>
            </a:r>
          </a:p>
          <a:p>
            <a:pPr lvl="1"/>
            <a:r>
              <a:rPr lang="en-US" dirty="0"/>
              <a:t>REST / JSON</a:t>
            </a:r>
          </a:p>
          <a:p>
            <a:pPr lvl="1"/>
            <a:r>
              <a:rPr lang="en-US" dirty="0"/>
              <a:t>SOAP / XML</a:t>
            </a:r>
          </a:p>
          <a:p>
            <a:pPr lvl="0"/>
            <a:r>
              <a:rPr lang="en-US" b="1" dirty="0"/>
              <a:t>With the API,  you can</a:t>
            </a:r>
          </a:p>
          <a:p>
            <a:pPr lvl="1"/>
            <a:r>
              <a:rPr lang="en-US" dirty="0"/>
              <a:t>Work with others to share info</a:t>
            </a:r>
          </a:p>
          <a:p>
            <a:pPr lvl="1"/>
            <a:r>
              <a:rPr lang="en-US" dirty="0"/>
              <a:t>Help users to build useful clients</a:t>
            </a:r>
          </a:p>
          <a:p>
            <a:r>
              <a:rPr lang="en-US" b="1" dirty="0"/>
              <a:t>All openly available to everyone</a:t>
            </a:r>
          </a:p>
          <a:p>
            <a:pPr lvl="1"/>
            <a:r>
              <a:rPr lang="en-US" dirty="0"/>
              <a:t>Targeting the academic community</a:t>
            </a:r>
          </a:p>
          <a:p>
            <a:pPr lvl="1"/>
            <a:r>
              <a:rPr lang="en-US" dirty="0"/>
              <a:t>API is available for non-commercial use only</a:t>
            </a:r>
          </a:p>
          <a:p>
            <a:pPr lvl="1"/>
            <a:endParaRPr lang="en-US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US" sz="2200" dirty="0"/>
              <a:t>API details at </a:t>
            </a:r>
            <a:r>
              <a:rPr lang="en-US" sz="2200" dirty="0">
                <a:hlinkClick r:id="rId2"/>
              </a:rPr>
              <a:t>http://aka.ms/acadapi</a:t>
            </a:r>
            <a:r>
              <a:rPr lang="en-US" sz="2200" dirty="0"/>
              <a:t>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2614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57" y="1812925"/>
            <a:ext cx="8478423" cy="4856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0"/>
            <a:ext cx="6696075" cy="138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21880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69862" y="152400"/>
            <a:ext cx="8364538" cy="6096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/>
              <a:t>Windows Phone 7 </a:t>
            </a:r>
            <a:r>
              <a:rPr lang="en-US" dirty="0"/>
              <a:t>– MAS Application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33400" y="990600"/>
            <a:ext cx="5410200" cy="5410200"/>
            <a:chOff x="533400" y="1143000"/>
            <a:chExt cx="5410200" cy="5410200"/>
          </a:xfrm>
        </p:grpSpPr>
        <p:pic>
          <p:nvPicPr>
            <p:cNvPr id="1126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1143000"/>
              <a:ext cx="5410200" cy="5410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26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0846" y="1676400"/>
              <a:ext cx="2506562" cy="41695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494" y="1523998"/>
            <a:ext cx="2506562" cy="4169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846" y="1524000"/>
            <a:ext cx="2520209" cy="4169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38668" y="6412468"/>
            <a:ext cx="90916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Available at </a:t>
            </a:r>
            <a:r>
              <a:rPr lang="en-US" dirty="0">
                <a:latin typeface="Calibri" pitchFamily="34" charset="0"/>
                <a:cs typeface="Calibri" pitchFamily="34" charset="0"/>
                <a:hlinkClick r:id="rId6"/>
              </a:rPr>
              <a:t>http://aka.ms/maswp7</a:t>
            </a:r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</a:p>
        </p:txBody>
      </p:sp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523998"/>
            <a:ext cx="3166027" cy="26479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1990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ldirks.REDMOND\Desktop\LeePD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5187105" cy="640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04716"/>
            <a:ext cx="2257425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562600" y="2527280"/>
            <a:ext cx="353377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effectLst/>
              </a:rPr>
              <a:t>“…</a:t>
            </a:r>
            <a:r>
              <a:rPr lang="en-US" i="1" dirty="0">
                <a:effectLst/>
              </a:rPr>
              <a:t>Meanwhile, Microsoft Academic Search (MAS), which launched in 2009 and has a tool similar to Google Scholar, has over the past few months added a suite of nifty new tools based on its citation metrics (</a:t>
            </a:r>
            <a:r>
              <a:rPr lang="en-US" i="1" dirty="0">
                <a:solidFill>
                  <a:srgbClr val="3366CC"/>
                </a:solidFill>
                <a:effectLst/>
                <a:hlinkClick r:id="rId4"/>
              </a:rPr>
              <a:t>go.nature.com/u1ouut</a:t>
            </a:r>
            <a:r>
              <a:rPr lang="en-US" i="1" dirty="0">
                <a:effectLst/>
              </a:rPr>
              <a:t>). These include visualizations of citation networks (see </a:t>
            </a:r>
            <a:r>
              <a:rPr lang="en-US" i="1" dirty="0">
                <a:solidFill>
                  <a:srgbClr val="3366CC"/>
                </a:solidFill>
                <a:effectLst/>
                <a:hlinkClick r:id="rId5" action="ppaction://hlinkfile"/>
              </a:rPr>
              <a:t>'Mapping the structure of science'</a:t>
            </a:r>
            <a:r>
              <a:rPr lang="en-US" i="1" dirty="0">
                <a:effectLst/>
              </a:rPr>
              <a:t>); publication trends; and rankings of the leading researchers in a field</a:t>
            </a:r>
            <a:r>
              <a:rPr lang="en-US" dirty="0">
                <a:effectLst/>
              </a:rPr>
              <a:t>.” </a:t>
            </a:r>
            <a:endParaRPr lang="en-US" dirty="0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5562600" y="728606"/>
            <a:ext cx="3037626" cy="566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8887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cs typeface="Arial" pitchFamily="34" charset="0"/>
              </a:rPr>
              <a:t>4 August 2011 | </a:t>
            </a:r>
            <a:r>
              <a:rPr kumimoji="0" lang="en-US" sz="1400" b="0" i="1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cs typeface="Arial" pitchFamily="34" charset="0"/>
              </a:rPr>
              <a:t>Nature 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cs typeface="Arial" pitchFamily="34" charset="0"/>
              </a:rPr>
              <a:t>476, 18 (2011)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(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cs typeface="Arial" pitchFamily="34" charset="0"/>
              </a:rPr>
              <a:t>doi:10.1038/476018a) </a:t>
            </a:r>
          </a:p>
        </p:txBody>
      </p:sp>
    </p:spTree>
    <p:extLst>
      <p:ext uri="{BB962C8B-B14F-4D97-AF65-F5344CB8AC3E}">
        <p14:creationId xmlns:p14="http://schemas.microsoft.com/office/powerpoint/2010/main" val="26320120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b="1" dirty="0"/>
              <a:t>Call to action…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Use it! </a:t>
            </a:r>
          </a:p>
          <a:p>
            <a:pPr lvl="1"/>
            <a:r>
              <a:rPr lang="en-US" dirty="0">
                <a:hlinkClick r:id="rId2"/>
              </a:rPr>
              <a:t>http://academic.research.microsoft.com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Look up your record (edit it!)</a:t>
            </a:r>
          </a:p>
          <a:p>
            <a:r>
              <a:rPr lang="en-US" dirty="0"/>
              <a:t>Use the API (request an AppID)</a:t>
            </a:r>
          </a:p>
          <a:p>
            <a:pPr lvl="1"/>
            <a:r>
              <a:rPr lang="en-US" dirty="0">
                <a:hlinkClick r:id="rId3"/>
              </a:rPr>
              <a:t>http://aka.ms/acadapi</a:t>
            </a:r>
            <a:r>
              <a:rPr lang="en-US" dirty="0"/>
              <a:t> </a:t>
            </a:r>
          </a:p>
          <a:p>
            <a:r>
              <a:rPr lang="en-US" dirty="0"/>
              <a:t>Spread the word – tell your friends</a:t>
            </a:r>
          </a:p>
          <a:p>
            <a:r>
              <a:rPr lang="en-US" dirty="0"/>
              <a:t>Follow us on Twitter</a:t>
            </a:r>
          </a:p>
          <a:p>
            <a:pPr lvl="1"/>
            <a:r>
              <a:rPr lang="en-US" dirty="0"/>
              <a:t>@</a:t>
            </a:r>
            <a:r>
              <a:rPr lang="en-US" dirty="0" err="1"/>
              <a:t>MSFTAcademic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613884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277246" y="-315416"/>
            <a:ext cx="10585176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>
                <a:solidFill>
                  <a:prstClr val="white">
                    <a:lumMod val="75000"/>
                  </a:prstClr>
                </a:solidFill>
              </a:rPr>
              <a:t>big history </a:t>
            </a:r>
          </a:p>
          <a:p>
            <a:r>
              <a:rPr lang="en-US" sz="13800" dirty="0">
                <a:solidFill>
                  <a:prstClr val="white">
                    <a:lumMod val="75000"/>
                  </a:prstClr>
                </a:solidFill>
              </a:rPr>
              <a:t>with </a:t>
            </a:r>
          </a:p>
          <a:p>
            <a:r>
              <a:rPr lang="en-US" sz="13800" dirty="0">
                <a:solidFill>
                  <a:prstClr val="white">
                    <a:lumMod val="75000"/>
                  </a:prstClr>
                </a:solidFill>
              </a:rPr>
              <a:t>big data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060848"/>
            <a:ext cx="3165187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373810"/>
            <a:ext cx="2821532" cy="517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195736" y="6093296"/>
            <a:ext cx="57519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hlinkClick r:id="rId4"/>
              </a:rPr>
              <a:t>http://www.chronozoomproject.org/</a:t>
            </a:r>
            <a:r>
              <a:rPr lang="en-US" sz="2800" dirty="0">
                <a:solidFill>
                  <a:prstClr val="black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4565752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48"/>
            <a:ext cx="9144000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32357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278"/>
            <a:ext cx="9144000" cy="6878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39740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300085" cy="553998"/>
          </a:xfrm>
        </p:spPr>
        <p:txBody>
          <a:bodyPr>
            <a:normAutofit fontScale="90000"/>
          </a:bodyPr>
          <a:lstStyle/>
          <a:p>
            <a:pPr lvl="0"/>
            <a:r>
              <a:rPr lang="en-US" sz="4000" b="0" spc="-150" dirty="0">
                <a:solidFill>
                  <a:srgbClr val="F2F2F2">
                    <a:lumMod val="50000"/>
                  </a:srgbClr>
                </a:solidFill>
                <a:effectLst/>
                <a:latin typeface="+mj-lt"/>
              </a:rPr>
              <a:t>Engagement and Collaboration Focus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07504" y="1143000"/>
            <a:ext cx="1645920" cy="2590800"/>
          </a:xfrm>
          <a:prstGeom prst="rect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45720" tIns="45720" rIns="45720" bIns="45720" rtlCol="0" anchor="ctr" anchorCtr="0">
            <a:noAutofit/>
          </a:bodyPr>
          <a:lstStyle/>
          <a:p>
            <a:pPr marL="112713" indent="-112713" algn="ctr" defTabSz="914363">
              <a:lnSpc>
                <a:spcPct val="90000"/>
              </a:lnSpc>
              <a:spcBef>
                <a:spcPct val="20000"/>
              </a:spcBef>
              <a:buSzPct val="80000"/>
            </a:pPr>
            <a:endParaRPr lang="en-US" sz="1600" dirty="0">
              <a:ln w="3175">
                <a:noFill/>
              </a:ln>
              <a:solidFill>
                <a:srgbClr val="292929"/>
              </a:solidFill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7504" y="1295400"/>
            <a:ext cx="1645920" cy="913786"/>
          </a:xfrm>
          <a:prstGeom prst="rect">
            <a:avLst/>
          </a:prstGeom>
        </p:spPr>
        <p:txBody>
          <a:bodyPr wrap="square" lIns="45720" tIns="91440" rIns="45720" bIns="0" anchor="t">
            <a:noAutofit/>
          </a:bodyPr>
          <a:lstStyle/>
          <a:p>
            <a:pPr marL="1588" indent="-1588" algn="ctr" defTabSz="914363">
              <a:spcBef>
                <a:spcPct val="20000"/>
              </a:spcBef>
              <a:buSzPct val="80000"/>
            </a:pPr>
            <a:r>
              <a:rPr lang="en-US" sz="1600" b="1" dirty="0">
                <a:ln w="3175">
                  <a:noFill/>
                </a:ln>
                <a:solidFill>
                  <a:srgbClr val="292929"/>
                </a:solidFill>
                <a:cs typeface="Arial" charset="0"/>
              </a:rPr>
              <a:t>Core Computer</a:t>
            </a:r>
          </a:p>
          <a:p>
            <a:pPr marL="1588" indent="-1588" algn="ctr" defTabSz="914363">
              <a:spcBef>
                <a:spcPct val="20000"/>
              </a:spcBef>
              <a:buSzPct val="80000"/>
            </a:pPr>
            <a:r>
              <a:rPr lang="en-US" sz="1600" b="1" dirty="0">
                <a:ln w="3175">
                  <a:noFill/>
                </a:ln>
                <a:solidFill>
                  <a:srgbClr val="292929"/>
                </a:solidFill>
                <a:cs typeface="Arial" charset="0"/>
              </a:rPr>
              <a:t>Science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917968" y="1143000"/>
            <a:ext cx="1645920" cy="2590800"/>
          </a:xfrm>
          <a:prstGeom prst="rect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45720" tIns="45720" rIns="45720" bIns="45720" rtlCol="0" anchor="ctr" anchorCtr="0">
            <a:noAutofit/>
          </a:bodyPr>
          <a:lstStyle/>
          <a:p>
            <a:pPr marL="112713" indent="-112713" algn="ctr" defTabSz="914363">
              <a:lnSpc>
                <a:spcPct val="90000"/>
              </a:lnSpc>
              <a:spcBef>
                <a:spcPct val="20000"/>
              </a:spcBef>
              <a:buSzPct val="80000"/>
            </a:pPr>
            <a:endParaRPr lang="en-US" sz="1600" dirty="0">
              <a:ln w="3175">
                <a:noFill/>
              </a:ln>
              <a:solidFill>
                <a:srgbClr val="292929"/>
              </a:solidFill>
              <a:cs typeface="Arial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917968" y="1295400"/>
            <a:ext cx="1645920" cy="913786"/>
          </a:xfrm>
          <a:prstGeom prst="rect">
            <a:avLst/>
          </a:prstGeom>
        </p:spPr>
        <p:txBody>
          <a:bodyPr wrap="square" lIns="45720" tIns="91440" rIns="45720" bIns="0" anchor="t">
            <a:noAutofit/>
          </a:bodyPr>
          <a:lstStyle/>
          <a:p>
            <a:pPr marL="1588" indent="-1588" algn="ctr" defTabSz="914363">
              <a:spcBef>
                <a:spcPct val="20000"/>
              </a:spcBef>
              <a:buSzPct val="80000"/>
            </a:pPr>
            <a:r>
              <a:rPr lang="en-US" sz="1600" b="1" dirty="0">
                <a:ln w="3175">
                  <a:noFill/>
                </a:ln>
                <a:solidFill>
                  <a:srgbClr val="292929"/>
                </a:solidFill>
                <a:cs typeface="Arial" charset="0"/>
              </a:rPr>
              <a:t>Natural User</a:t>
            </a:r>
          </a:p>
          <a:p>
            <a:pPr marL="1588" indent="-1588" algn="ctr" defTabSz="914363">
              <a:spcBef>
                <a:spcPct val="20000"/>
              </a:spcBef>
              <a:buSzPct val="80000"/>
            </a:pPr>
            <a:r>
              <a:rPr lang="en-US" sz="1600" b="1" dirty="0">
                <a:ln w="3175">
                  <a:noFill/>
                </a:ln>
                <a:solidFill>
                  <a:srgbClr val="292929"/>
                </a:solidFill>
                <a:cs typeface="Arial" charset="0"/>
              </a:rPr>
              <a:t>Interface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739436" y="1143000"/>
            <a:ext cx="1645920" cy="2590800"/>
          </a:xfrm>
          <a:prstGeom prst="rect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45720" tIns="45720" rIns="45720" bIns="45720" rtlCol="0" anchor="ctr" anchorCtr="0">
            <a:noAutofit/>
          </a:bodyPr>
          <a:lstStyle/>
          <a:p>
            <a:pPr marL="112713" indent="-112713" algn="ctr" defTabSz="914363">
              <a:lnSpc>
                <a:spcPct val="90000"/>
              </a:lnSpc>
              <a:spcBef>
                <a:spcPct val="20000"/>
              </a:spcBef>
              <a:buSzPct val="80000"/>
            </a:pPr>
            <a:endParaRPr lang="en-US" sz="1600" dirty="0">
              <a:ln w="3175">
                <a:noFill/>
              </a:ln>
              <a:solidFill>
                <a:srgbClr val="292929"/>
              </a:solidFill>
              <a:cs typeface="Arial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741424" y="1295400"/>
            <a:ext cx="1645920" cy="913786"/>
          </a:xfrm>
          <a:prstGeom prst="rect">
            <a:avLst/>
          </a:prstGeom>
        </p:spPr>
        <p:txBody>
          <a:bodyPr wrap="square" lIns="45720" tIns="91440" rIns="45720" bIns="0" anchor="t">
            <a:noAutofit/>
          </a:bodyPr>
          <a:lstStyle/>
          <a:p>
            <a:pPr marL="1588" indent="-1588" algn="ctr" defTabSz="914363">
              <a:buSzPct val="80000"/>
            </a:pPr>
            <a:r>
              <a:rPr lang="en-US" sz="1600" b="1" dirty="0">
                <a:ln w="3175">
                  <a:noFill/>
                </a:ln>
                <a:solidFill>
                  <a:srgbClr val="292929"/>
                </a:solidFill>
                <a:cs typeface="Arial" charset="0"/>
              </a:rPr>
              <a:t>Earth,</a:t>
            </a:r>
          </a:p>
          <a:p>
            <a:pPr marL="1588" indent="-1588" algn="ctr" defTabSz="914363">
              <a:buSzPct val="80000"/>
            </a:pPr>
            <a:r>
              <a:rPr lang="en-US" sz="1600" b="1" dirty="0">
                <a:ln w="3175">
                  <a:noFill/>
                </a:ln>
                <a:solidFill>
                  <a:srgbClr val="292929"/>
                </a:solidFill>
                <a:cs typeface="Arial" charset="0"/>
              </a:rPr>
              <a:t>Energy &amp;</a:t>
            </a:r>
          </a:p>
          <a:p>
            <a:pPr marL="1588" indent="-1588" algn="ctr" defTabSz="914363">
              <a:buSzPct val="80000"/>
            </a:pPr>
            <a:r>
              <a:rPr lang="en-US" sz="1600" b="1" dirty="0">
                <a:ln w="3175">
                  <a:noFill/>
                </a:ln>
                <a:solidFill>
                  <a:srgbClr val="292929"/>
                </a:solidFill>
                <a:cs typeface="Arial" charset="0"/>
              </a:rPr>
              <a:t>Environment</a:t>
            </a:r>
          </a:p>
        </p:txBody>
      </p:sp>
      <p:sp>
        <p:nvSpPr>
          <p:cNvPr id="42" name="Rectangle 41"/>
          <p:cNvSpPr/>
          <p:nvPr/>
        </p:nvSpPr>
        <p:spPr>
          <a:xfrm>
            <a:off x="7390576" y="1143000"/>
            <a:ext cx="1645920" cy="2590800"/>
          </a:xfrm>
          <a:prstGeom prst="rect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45720" tIns="45720" rIns="45720" bIns="45720" rtlCol="0" anchor="ctr" anchorCtr="0">
            <a:noAutofit/>
          </a:bodyPr>
          <a:lstStyle/>
          <a:p>
            <a:pPr marL="112713" indent="-112713" algn="ctr" defTabSz="914363">
              <a:lnSpc>
                <a:spcPct val="90000"/>
              </a:lnSpc>
              <a:spcBef>
                <a:spcPct val="20000"/>
              </a:spcBef>
              <a:buSzPct val="80000"/>
            </a:pPr>
            <a:endParaRPr lang="en-US" sz="1600" dirty="0">
              <a:ln w="3175">
                <a:noFill/>
              </a:ln>
              <a:solidFill>
                <a:srgbClr val="292929"/>
              </a:solidFill>
              <a:cs typeface="Arial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390576" y="1295400"/>
            <a:ext cx="1645920" cy="913786"/>
          </a:xfrm>
          <a:prstGeom prst="rect">
            <a:avLst/>
          </a:prstGeom>
        </p:spPr>
        <p:txBody>
          <a:bodyPr wrap="square" lIns="45720" tIns="91440" rIns="45720" bIns="0" anchor="t">
            <a:noAutofit/>
          </a:bodyPr>
          <a:lstStyle/>
          <a:p>
            <a:pPr marL="1588" indent="-1588" algn="ctr" defTabSz="914363">
              <a:spcBef>
                <a:spcPct val="20000"/>
              </a:spcBef>
              <a:buSzPct val="80000"/>
            </a:pPr>
            <a:r>
              <a:rPr lang="en-US" sz="1600" b="1" dirty="0">
                <a:ln w="3175">
                  <a:noFill/>
                </a:ln>
                <a:solidFill>
                  <a:srgbClr val="292929"/>
                </a:solidFill>
                <a:cs typeface="Arial" charset="0"/>
              </a:rPr>
              <a:t>Health &amp;</a:t>
            </a:r>
          </a:p>
          <a:p>
            <a:pPr marL="1588" indent="-1588" algn="ctr" defTabSz="914363">
              <a:spcBef>
                <a:spcPct val="20000"/>
              </a:spcBef>
              <a:buSzPct val="80000"/>
            </a:pPr>
            <a:r>
              <a:rPr lang="en-US" sz="1600" b="1" dirty="0">
                <a:ln w="3175">
                  <a:noFill/>
                </a:ln>
                <a:solidFill>
                  <a:srgbClr val="292929"/>
                </a:solidFill>
                <a:cs typeface="Arial" charset="0"/>
              </a:rPr>
              <a:t>Wellbeing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590376" y="1143000"/>
            <a:ext cx="1645920" cy="2590800"/>
          </a:xfrm>
          <a:prstGeom prst="rect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45720" tIns="45720" rIns="45720" bIns="45720" rtlCol="0" anchor="ctr" anchorCtr="0">
            <a:noAutofit/>
          </a:bodyPr>
          <a:lstStyle/>
          <a:p>
            <a:pPr marL="112713" indent="-112713" algn="ctr" defTabSz="914363">
              <a:lnSpc>
                <a:spcPct val="90000"/>
              </a:lnSpc>
              <a:spcBef>
                <a:spcPct val="20000"/>
              </a:spcBef>
              <a:buSzPct val="80000"/>
            </a:pPr>
            <a:endParaRPr lang="en-US" sz="1600" dirty="0">
              <a:ln w="3175">
                <a:noFill/>
              </a:ln>
              <a:solidFill>
                <a:srgbClr val="292929"/>
              </a:solidFill>
              <a:cs typeface="Arial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5590376" y="1295400"/>
            <a:ext cx="1645920" cy="913786"/>
          </a:xfrm>
          <a:prstGeom prst="rect">
            <a:avLst/>
          </a:prstGeom>
        </p:spPr>
        <p:txBody>
          <a:bodyPr wrap="square" lIns="45720" tIns="91440" rIns="45720" bIns="0" anchor="t">
            <a:noAutofit/>
          </a:bodyPr>
          <a:lstStyle/>
          <a:p>
            <a:pPr marL="1588" indent="-1588" algn="ctr" defTabSz="914363">
              <a:buSzPct val="80000"/>
            </a:pPr>
            <a:r>
              <a:rPr lang="en-US" sz="1600" b="1" dirty="0">
                <a:ln w="3175">
                  <a:noFill/>
                </a:ln>
                <a:solidFill>
                  <a:srgbClr val="292929"/>
                </a:solidFill>
                <a:cs typeface="Arial" charset="0"/>
              </a:rPr>
              <a:t>Education &amp; Scholarly</a:t>
            </a:r>
          </a:p>
          <a:p>
            <a:pPr marL="1588" indent="-1588" algn="ctr" defTabSz="914363">
              <a:buSzPct val="80000"/>
            </a:pPr>
            <a:r>
              <a:rPr lang="en-US" sz="1600" b="1" dirty="0">
                <a:ln w="3175">
                  <a:noFill/>
                </a:ln>
                <a:solidFill>
                  <a:srgbClr val="292929"/>
                </a:solidFill>
                <a:cs typeface="Arial" charset="0"/>
              </a:rPr>
              <a:t>Communication</a:t>
            </a:r>
          </a:p>
        </p:txBody>
      </p:sp>
      <p:pic>
        <p:nvPicPr>
          <p:cNvPr id="47" name="Picture 8" descr="C:\Users\jimpi\Desktop\ESC_Blu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024" y="2516886"/>
            <a:ext cx="617220" cy="61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C:\Users\jimpi\Desktop\HW_Blu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9790" y="2514600"/>
            <a:ext cx="621792" cy="62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C:\Users\jimpi\Desktop\CS_Blu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68" y="2514600"/>
            <a:ext cx="621792" cy="62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9" descr="C:\Users\jimpi\Desktop\NUI_Blu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449" y="2514600"/>
            <a:ext cx="621792" cy="62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C:\Users\jimpi\Desktop\EEE_Blu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351" y="2514600"/>
            <a:ext cx="621792" cy="62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68" y="4141597"/>
            <a:ext cx="1609344" cy="1591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3485" y="4141597"/>
            <a:ext cx="1609344" cy="1507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343" y="4184459"/>
            <a:ext cx="1609344" cy="1502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365" y="4150979"/>
            <a:ext cx="1609344" cy="1481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4193988"/>
            <a:ext cx="1609344" cy="1525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609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815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3936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1720" y="5157192"/>
            <a:ext cx="8229600" cy="1521333"/>
          </a:xfrm>
        </p:spPr>
        <p:txBody>
          <a:bodyPr>
            <a:noAutofit/>
          </a:bodyPr>
          <a:lstStyle/>
          <a:p>
            <a:r>
              <a:rPr lang="en-US" sz="23900" dirty="0">
                <a:solidFill>
                  <a:schemeClr val="bg1">
                    <a:lumMod val="75000"/>
                  </a:schemeClr>
                </a:solidFill>
              </a:rPr>
              <a:t>demo</a:t>
            </a:r>
          </a:p>
        </p:txBody>
      </p:sp>
      <p:pic>
        <p:nvPicPr>
          <p:cNvPr id="8194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340768"/>
            <a:ext cx="4086982" cy="14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58322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What you need to remember about </a:t>
            </a:r>
            <a:r>
              <a:rPr lang="en-US" b="1" dirty="0"/>
              <a:t>ChronoZoom</a:t>
            </a:r>
            <a:br>
              <a:rPr lang="en-US" dirty="0"/>
            </a:br>
            <a:r>
              <a:rPr lang="en-US" dirty="0">
                <a:hlinkClick r:id="rId2"/>
              </a:rPr>
              <a:t>http://www.chronozoomproject.org/</a:t>
            </a:r>
            <a:r>
              <a:rPr lang="en-US" dirty="0"/>
              <a:t>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484784"/>
            <a:ext cx="8712968" cy="5328592"/>
          </a:xfrm>
        </p:spPr>
        <p:txBody>
          <a:bodyPr>
            <a:normAutofit fontScale="62500" lnSpcReduction="20000"/>
          </a:bodyPr>
          <a:lstStyle/>
          <a:p>
            <a:r>
              <a:rPr lang="en-US" b="1" dirty="0"/>
              <a:t>“Zoomable” interface that allows users to navigate quickly through multiple rich media sources</a:t>
            </a:r>
            <a:r>
              <a:rPr lang="en-US" dirty="0"/>
              <a:t>, sifting though astounding amounts of embedded data in a variety of different formats </a:t>
            </a:r>
          </a:p>
          <a:p>
            <a:pPr lvl="1"/>
            <a:r>
              <a:rPr lang="en-US" dirty="0"/>
              <a:t>Mash-up of video (YouTube, </a:t>
            </a:r>
            <a:r>
              <a:rPr lang="en-US" dirty="0" err="1"/>
              <a:t>Vimeo</a:t>
            </a:r>
            <a:r>
              <a:rPr lang="en-US" dirty="0"/>
              <a:t>); PDF; scanned documents; photos; maps; charts/figures; live documents, etc.</a:t>
            </a:r>
          </a:p>
          <a:p>
            <a:pPr lvl="1"/>
            <a:r>
              <a:rPr lang="en-US" i="1" dirty="0"/>
              <a:t>Coming soon </a:t>
            </a:r>
            <a:r>
              <a:rPr lang="en-US" dirty="0"/>
              <a:t>– an open authoring platform</a:t>
            </a:r>
          </a:p>
          <a:p>
            <a:pPr lvl="2"/>
            <a:r>
              <a:rPr lang="en-US" dirty="0"/>
              <a:t>Limited, trusted partners now</a:t>
            </a:r>
          </a:p>
          <a:p>
            <a:pPr lvl="2"/>
            <a:r>
              <a:rPr lang="en-US" dirty="0"/>
              <a:t>Opening up to curated sets in V1.0</a:t>
            </a:r>
          </a:p>
          <a:p>
            <a:pPr lvl="2"/>
            <a:r>
              <a:rPr lang="en-US" dirty="0"/>
              <a:t>Broad public access in ~1 year </a:t>
            </a:r>
          </a:p>
          <a:p>
            <a:r>
              <a:rPr lang="en-US" b="1" dirty="0"/>
              <a:t>Facilitates learning across traditional silos</a:t>
            </a:r>
          </a:p>
          <a:p>
            <a:pPr lvl="1"/>
            <a:r>
              <a:rPr lang="en-US" dirty="0"/>
              <a:t>Simultaneous learning, across time, across geographies, and spanning domains</a:t>
            </a:r>
          </a:p>
          <a:p>
            <a:pPr lvl="1"/>
            <a:r>
              <a:rPr lang="en-US" dirty="0"/>
              <a:t>Opportunity to glean new insights </a:t>
            </a:r>
          </a:p>
          <a:p>
            <a:pPr lvl="1"/>
            <a:r>
              <a:rPr lang="en-US" dirty="0"/>
              <a:t>In the near future, more powerful tools for permitting comparative research</a:t>
            </a:r>
          </a:p>
          <a:p>
            <a:r>
              <a:rPr lang="en-US" b="1" dirty="0"/>
              <a:t>Enhances discovery</a:t>
            </a:r>
            <a:r>
              <a:rPr lang="en-US" dirty="0"/>
              <a:t>: make bookmarks, build tours, powerful search</a:t>
            </a:r>
          </a:p>
          <a:p>
            <a:pPr lvl="1"/>
            <a:r>
              <a:rPr lang="en-US" dirty="0"/>
              <a:t>Upload your content into private Chronozoom spaces – for individuals, domains, families, organization, etc. </a:t>
            </a:r>
          </a:p>
          <a:p>
            <a:r>
              <a:rPr lang="en-US" dirty="0"/>
              <a:t>A </a:t>
            </a:r>
            <a:r>
              <a:rPr lang="en-US" u="sng" dirty="0"/>
              <a:t>free</a:t>
            </a:r>
            <a:r>
              <a:rPr lang="en-US" dirty="0"/>
              <a:t> web service (all HTML5), as well as an </a:t>
            </a:r>
            <a:r>
              <a:rPr lang="en-US" b="1" dirty="0"/>
              <a:t>open source project </a:t>
            </a:r>
            <a:r>
              <a:rPr lang="en-US" dirty="0"/>
              <a:t>managed through the </a:t>
            </a:r>
            <a:r>
              <a:rPr lang="en-US" b="1" dirty="0"/>
              <a:t>Outercurve Foundation</a:t>
            </a:r>
            <a:r>
              <a:rPr lang="en-US" dirty="0"/>
              <a:t> at </a:t>
            </a:r>
            <a:r>
              <a:rPr lang="en-US" dirty="0">
                <a:hlinkClick r:id="rId3"/>
              </a:rPr>
              <a:t>http://www.outercurve.org/Galleries/ResearchAccelerators/ChronoZoom</a:t>
            </a:r>
            <a:r>
              <a:rPr lang="en-US" dirty="0"/>
              <a:t>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0584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143000"/>
            <a:ext cx="8686800" cy="5105400"/>
          </a:xfrm>
        </p:spPr>
        <p:txBody>
          <a:bodyPr>
            <a:normAutofit/>
          </a:bodyPr>
          <a:lstStyle/>
          <a:p>
            <a:pPr algn="ctr">
              <a:buFont typeface="Arial" charset="0"/>
              <a:buNone/>
              <a:defRPr/>
            </a:pPr>
            <a:r>
              <a:rPr lang="en-US" b="1" dirty="0">
                <a:solidFill>
                  <a:schemeClr val="bg1"/>
                </a:solidFill>
              </a:rPr>
              <a:t>Alex D. Wade</a:t>
            </a:r>
          </a:p>
          <a:p>
            <a:pPr algn="ctr">
              <a:buFont typeface="Arial" charset="0"/>
              <a:buNone/>
              <a:defRPr/>
            </a:pPr>
            <a:r>
              <a:rPr lang="en-US" sz="2600" i="1" dirty="0">
                <a:solidFill>
                  <a:schemeClr val="bg1"/>
                </a:solidFill>
              </a:rPr>
              <a:t>Director—Scholarly Communication</a:t>
            </a:r>
          </a:p>
          <a:p>
            <a:pPr algn="ctr">
              <a:buFont typeface="Arial" charset="0"/>
              <a:buNone/>
              <a:defRPr/>
            </a:pPr>
            <a:r>
              <a:rPr lang="en-US" sz="1800" dirty="0">
                <a:solidFill>
                  <a:schemeClr val="bg1"/>
                </a:solidFill>
              </a:rPr>
              <a:t>awade@microsoft.com  | http://research.microsoft.com/people/awade  </a:t>
            </a:r>
          </a:p>
          <a:p>
            <a:pPr algn="ctr">
              <a:buFont typeface="Arial" charset="0"/>
              <a:buNone/>
              <a:defRPr/>
            </a:pPr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  <a:p>
            <a:pPr algn="ctr">
              <a:buFont typeface="Arial" charset="0"/>
              <a:buNone/>
              <a:defRPr/>
            </a:pPr>
            <a:endParaRPr lang="en-US" sz="2800" dirty="0"/>
          </a:p>
          <a:p>
            <a:pPr algn="ctr">
              <a:buFont typeface="Arial" charset="0"/>
              <a:buNone/>
              <a:defRPr/>
            </a:pPr>
            <a:endParaRPr lang="en-US" sz="2800" dirty="0"/>
          </a:p>
          <a:p>
            <a:pPr algn="ctr">
              <a:buFont typeface="Arial" charset="0"/>
              <a:buNone/>
              <a:defRPr/>
            </a:pPr>
            <a:endParaRPr lang="en-US" sz="2800" dirty="0"/>
          </a:p>
          <a:p>
            <a:pPr algn="ctr">
              <a:buFont typeface="Arial" charset="0"/>
              <a:buNone/>
              <a:defRPr/>
            </a:pPr>
            <a:r>
              <a:rPr lang="en-US" sz="2800" dirty="0">
                <a:solidFill>
                  <a:schemeClr val="bg1"/>
                </a:solidFill>
              </a:rPr>
              <a:t>URL – http://www.microsoft.com/scholarlycomm/</a:t>
            </a:r>
          </a:p>
          <a:p>
            <a:pPr algn="ctr">
              <a:buFont typeface="Arial" charset="0"/>
              <a:buNone/>
              <a:defRPr/>
            </a:pPr>
            <a:r>
              <a:rPr lang="en-US" sz="2800" dirty="0">
                <a:solidFill>
                  <a:schemeClr val="bg1"/>
                </a:solidFill>
              </a:rPr>
              <a:t>Facebook: Scholarly Communication at Microsoft </a:t>
            </a:r>
          </a:p>
          <a:p>
            <a:pPr>
              <a:buFont typeface="Arial" charset="0"/>
              <a:buChar char="•"/>
              <a:defRPr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86800" cy="762000"/>
          </a:xfrm>
        </p:spPr>
        <p:txBody>
          <a:bodyPr/>
          <a:lstStyle/>
          <a:p>
            <a:pPr>
              <a:defRPr/>
            </a:pPr>
            <a:r>
              <a:rPr lang="en-US" sz="3600" i="1" dirty="0">
                <a:solidFill>
                  <a:schemeClr val="bg1"/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7276659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300085" cy="553998"/>
          </a:xfrm>
        </p:spPr>
        <p:txBody>
          <a:bodyPr>
            <a:normAutofit fontScale="90000"/>
          </a:bodyPr>
          <a:lstStyle/>
          <a:p>
            <a:pPr lvl="0"/>
            <a:r>
              <a:rPr lang="en-US" sz="4000" b="0" spc="-150" dirty="0">
                <a:solidFill>
                  <a:srgbClr val="F2F2F2">
                    <a:lumMod val="50000"/>
                  </a:srgbClr>
                </a:solidFill>
                <a:effectLst/>
                <a:latin typeface="+mj-lt"/>
              </a:rPr>
              <a:t>Research Accelerators</a:t>
            </a:r>
          </a:p>
        </p:txBody>
      </p:sp>
      <p:sp>
        <p:nvSpPr>
          <p:cNvPr id="70" name="Freeform 69"/>
          <p:cNvSpPr/>
          <p:nvPr/>
        </p:nvSpPr>
        <p:spPr>
          <a:xfrm>
            <a:off x="2977252" y="615193"/>
            <a:ext cx="3169920" cy="3169920"/>
          </a:xfrm>
          <a:custGeom>
            <a:avLst/>
            <a:gdLst>
              <a:gd name="connsiteX0" fmla="*/ 0 w 3169920"/>
              <a:gd name="connsiteY0" fmla="*/ 1584960 h 3169920"/>
              <a:gd name="connsiteX1" fmla="*/ 1584960 w 3169920"/>
              <a:gd name="connsiteY1" fmla="*/ 0 h 3169920"/>
              <a:gd name="connsiteX2" fmla="*/ 3169920 w 3169920"/>
              <a:gd name="connsiteY2" fmla="*/ 1584960 h 3169920"/>
              <a:gd name="connsiteX3" fmla="*/ 1584960 w 3169920"/>
              <a:gd name="connsiteY3" fmla="*/ 3169920 h 3169920"/>
              <a:gd name="connsiteX4" fmla="*/ 0 w 3169920"/>
              <a:gd name="connsiteY4" fmla="*/ 1584960 h 3169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69920" h="3169920">
                <a:moveTo>
                  <a:pt x="0" y="1584960"/>
                </a:moveTo>
                <a:cubicBezTo>
                  <a:pt x="0" y="709611"/>
                  <a:pt x="709611" y="0"/>
                  <a:pt x="1584960" y="0"/>
                </a:cubicBezTo>
                <a:cubicBezTo>
                  <a:pt x="2460309" y="0"/>
                  <a:pt x="3169920" y="709611"/>
                  <a:pt x="3169920" y="1584960"/>
                </a:cubicBezTo>
                <a:cubicBezTo>
                  <a:pt x="3169920" y="2460309"/>
                  <a:pt x="2460309" y="3169920"/>
                  <a:pt x="1584960" y="3169920"/>
                </a:cubicBezTo>
                <a:cubicBezTo>
                  <a:pt x="709611" y="3169920"/>
                  <a:pt x="0" y="2460309"/>
                  <a:pt x="0" y="1584960"/>
                </a:cubicBezTo>
                <a:close/>
              </a:path>
            </a:pathLst>
          </a:custGeom>
          <a:gradFill rotWithShape="1">
            <a:gsLst>
              <a:gs pos="11000">
                <a:srgbClr val="49C1FC">
                  <a:shade val="51000"/>
                  <a:satMod val="130000"/>
                  <a:alpha val="25000"/>
                </a:srgbClr>
              </a:gs>
              <a:gs pos="83000">
                <a:srgbClr val="49C1FC">
                  <a:shade val="93000"/>
                  <a:satMod val="130000"/>
                  <a:alpha val="50000"/>
                </a:srgbClr>
              </a:gs>
              <a:gs pos="100000">
                <a:srgbClr val="49C1FC">
                  <a:shade val="94000"/>
                  <a:satMod val="135000"/>
                  <a:alpha val="75000"/>
                </a:srgbClr>
              </a:gs>
            </a:gsLst>
            <a:lin ang="16200000" scaled="0"/>
          </a:gradFill>
          <a:ln w="9525" cap="flat" cmpd="sng" algn="ctr">
            <a:gradFill flip="none" rotWithShape="1">
              <a:gsLst>
                <a:gs pos="0">
                  <a:srgbClr val="49C1FC"/>
                </a:gs>
                <a:gs pos="99000">
                  <a:srgbClr val="49C1FC"/>
                </a:gs>
              </a:gsLst>
              <a:lin ang="5400000" scaled="1"/>
              <a:tileRect/>
            </a:gra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 zoom="91000"/>
            <a:lightRig rig="threePt" dir="t">
              <a:rot lat="0" lon="0" rev="20640000"/>
            </a:lightRig>
          </a:scene3d>
          <a:sp3d/>
        </p:spPr>
        <p:txBody>
          <a:bodyPr lIns="91440" tIns="182880" rIns="91440" bIns="182880" anchor="ctr" anchorCtr="1"/>
          <a:lstStyle/>
          <a:p>
            <a:pPr algn="ctr">
              <a:lnSpc>
                <a:spcPct val="90000"/>
              </a:lnSpc>
              <a:defRPr/>
            </a:pPr>
            <a:endParaRPr lang="en-US" sz="2000" kern="0" dirty="0">
              <a:gradFill>
                <a:gsLst>
                  <a:gs pos="0">
                    <a:srgbClr val="FFFFFF"/>
                  </a:gs>
                  <a:gs pos="86000">
                    <a:srgbClr val="FFFFFF"/>
                  </a:gs>
                </a:gsLst>
                <a:lin ang="5400000" scaled="0"/>
              </a:gradFill>
              <a:cs typeface="Arial" pitchFamily="34" charset="0"/>
            </a:endParaRPr>
          </a:p>
          <a:p>
            <a:pPr algn="ctr">
              <a:lnSpc>
                <a:spcPct val="90000"/>
              </a:lnSpc>
              <a:defRPr/>
            </a:pPr>
            <a:endParaRPr lang="en-US" sz="2000" kern="0" dirty="0">
              <a:gradFill>
                <a:gsLst>
                  <a:gs pos="0">
                    <a:srgbClr val="FFFFFF"/>
                  </a:gs>
                  <a:gs pos="86000">
                    <a:srgbClr val="FFFFFF"/>
                  </a:gs>
                </a:gsLst>
                <a:lin ang="5400000" scaled="0"/>
              </a:gradFill>
              <a:cs typeface="Arial" pitchFamily="34" charset="0"/>
            </a:endParaRPr>
          </a:p>
          <a:p>
            <a:pPr algn="ctr">
              <a:lnSpc>
                <a:spcPct val="90000"/>
              </a:lnSpc>
              <a:defRPr/>
            </a:pPr>
            <a:endParaRPr lang="en-US" sz="2000" kern="0" dirty="0">
              <a:gradFill>
                <a:gsLst>
                  <a:gs pos="0">
                    <a:srgbClr val="FFFFFF"/>
                  </a:gs>
                  <a:gs pos="86000">
                    <a:srgbClr val="FFFFFF"/>
                  </a:gs>
                </a:gsLst>
                <a:lin ang="5400000" scaled="0"/>
              </a:gradFill>
              <a:cs typeface="Arial" pitchFamily="34" charset="0"/>
            </a:endParaRPr>
          </a:p>
          <a:p>
            <a:pPr algn="ctr">
              <a:lnSpc>
                <a:spcPct val="90000"/>
              </a:lnSpc>
              <a:defRPr/>
            </a:pPr>
            <a:endParaRPr lang="en-US" sz="2000" kern="0" dirty="0">
              <a:gradFill>
                <a:gsLst>
                  <a:gs pos="0">
                    <a:srgbClr val="FFFFFF"/>
                  </a:gs>
                  <a:gs pos="86000">
                    <a:srgbClr val="FFFFFF"/>
                  </a:gs>
                </a:gsLst>
                <a:lin ang="5400000" scaled="0"/>
              </a:gradFill>
              <a:cs typeface="Arial" pitchFamily="34" charset="0"/>
            </a:endParaRPr>
          </a:p>
          <a:p>
            <a:pPr algn="ctr">
              <a:lnSpc>
                <a:spcPct val="90000"/>
              </a:lnSpc>
              <a:defRPr/>
            </a:pPr>
            <a:endParaRPr lang="en-US" sz="2000" kern="0" dirty="0">
              <a:gradFill>
                <a:gsLst>
                  <a:gs pos="0">
                    <a:srgbClr val="FFFFFF"/>
                  </a:gs>
                  <a:gs pos="86000">
                    <a:srgbClr val="FFFFFF"/>
                  </a:gs>
                </a:gsLst>
                <a:lin ang="5400000" scaled="0"/>
              </a:gradFill>
              <a:cs typeface="Arial" pitchFamily="34" charset="0"/>
            </a:endParaRPr>
          </a:p>
        </p:txBody>
      </p:sp>
      <p:sp>
        <p:nvSpPr>
          <p:cNvPr id="71" name="Freeform 70"/>
          <p:cNvSpPr/>
          <p:nvPr/>
        </p:nvSpPr>
        <p:spPr>
          <a:xfrm>
            <a:off x="4444759" y="2078232"/>
            <a:ext cx="3169920" cy="3169920"/>
          </a:xfrm>
          <a:custGeom>
            <a:avLst/>
            <a:gdLst>
              <a:gd name="connsiteX0" fmla="*/ 0 w 3169920"/>
              <a:gd name="connsiteY0" fmla="*/ 1584960 h 3169920"/>
              <a:gd name="connsiteX1" fmla="*/ 1584960 w 3169920"/>
              <a:gd name="connsiteY1" fmla="*/ 0 h 3169920"/>
              <a:gd name="connsiteX2" fmla="*/ 3169920 w 3169920"/>
              <a:gd name="connsiteY2" fmla="*/ 1584960 h 3169920"/>
              <a:gd name="connsiteX3" fmla="*/ 1584960 w 3169920"/>
              <a:gd name="connsiteY3" fmla="*/ 3169920 h 3169920"/>
              <a:gd name="connsiteX4" fmla="*/ 0 w 3169920"/>
              <a:gd name="connsiteY4" fmla="*/ 1584960 h 3169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69920" h="3169920">
                <a:moveTo>
                  <a:pt x="0" y="1584960"/>
                </a:moveTo>
                <a:cubicBezTo>
                  <a:pt x="0" y="709611"/>
                  <a:pt x="709611" y="0"/>
                  <a:pt x="1584960" y="0"/>
                </a:cubicBezTo>
                <a:cubicBezTo>
                  <a:pt x="2460309" y="0"/>
                  <a:pt x="3169920" y="709611"/>
                  <a:pt x="3169920" y="1584960"/>
                </a:cubicBezTo>
                <a:cubicBezTo>
                  <a:pt x="3169920" y="2460309"/>
                  <a:pt x="2460309" y="3169920"/>
                  <a:pt x="1584960" y="3169920"/>
                </a:cubicBezTo>
                <a:cubicBezTo>
                  <a:pt x="709611" y="3169920"/>
                  <a:pt x="0" y="2460309"/>
                  <a:pt x="0" y="1584960"/>
                </a:cubicBezTo>
                <a:close/>
              </a:path>
            </a:pathLst>
          </a:custGeom>
          <a:gradFill rotWithShape="1">
            <a:gsLst>
              <a:gs pos="0">
                <a:srgbClr val="BAF300">
                  <a:shade val="51000"/>
                  <a:satMod val="130000"/>
                  <a:alpha val="75000"/>
                </a:srgbClr>
              </a:gs>
              <a:gs pos="50000">
                <a:srgbClr val="BAF300">
                  <a:shade val="93000"/>
                  <a:satMod val="130000"/>
                  <a:alpha val="50000"/>
                </a:srgbClr>
              </a:gs>
              <a:gs pos="100000">
                <a:srgbClr val="BAF300">
                  <a:shade val="94000"/>
                  <a:satMod val="135000"/>
                  <a:alpha val="25000"/>
                </a:srgbClr>
              </a:gs>
            </a:gsLst>
            <a:lin ang="16200000" scaled="0"/>
          </a:gradFill>
          <a:ln w="9525" cap="flat" cmpd="sng" algn="ctr">
            <a:gradFill flip="none" rotWithShape="1">
              <a:gsLst>
                <a:gs pos="0">
                  <a:srgbClr val="BAF300"/>
                </a:gs>
                <a:gs pos="100000">
                  <a:srgbClr val="BAF300">
                    <a:alpha val="0"/>
                  </a:srgbClr>
                </a:gs>
              </a:gsLst>
              <a:lin ang="5400000" scaled="1"/>
              <a:tileRect/>
            </a:gra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 zoom="91000"/>
            <a:lightRig rig="threePt" dir="t">
              <a:rot lat="0" lon="0" rev="20640000"/>
            </a:lightRig>
          </a:scene3d>
          <a:sp3d/>
        </p:spPr>
        <p:txBody>
          <a:bodyPr lIns="91440" tIns="182880" rIns="91440" bIns="182880" anchor="ctr" anchorCtr="1"/>
          <a:lstStyle/>
          <a:p>
            <a:pPr algn="ctr">
              <a:lnSpc>
                <a:spcPct val="90000"/>
              </a:lnSpc>
              <a:defRPr/>
            </a:pPr>
            <a:endParaRPr lang="en-US" sz="2000" b="1" kern="0" dirty="0">
              <a:gradFill>
                <a:gsLst>
                  <a:gs pos="0">
                    <a:srgbClr val="FFFFFF"/>
                  </a:gs>
                  <a:gs pos="86000">
                    <a:srgbClr val="FFFFFF"/>
                  </a:gs>
                </a:gsLst>
                <a:lin ang="5400000" scaled="0"/>
              </a:gradFill>
              <a:cs typeface="Arial" pitchFamily="34" charset="0"/>
            </a:endParaRPr>
          </a:p>
        </p:txBody>
      </p:sp>
      <p:sp>
        <p:nvSpPr>
          <p:cNvPr id="72" name="Freeform 71"/>
          <p:cNvSpPr/>
          <p:nvPr/>
        </p:nvSpPr>
        <p:spPr>
          <a:xfrm>
            <a:off x="2977252" y="3541273"/>
            <a:ext cx="3169920" cy="3169920"/>
          </a:xfrm>
          <a:custGeom>
            <a:avLst/>
            <a:gdLst>
              <a:gd name="connsiteX0" fmla="*/ 0 w 3169920"/>
              <a:gd name="connsiteY0" fmla="*/ 1584960 h 3169920"/>
              <a:gd name="connsiteX1" fmla="*/ 1584960 w 3169920"/>
              <a:gd name="connsiteY1" fmla="*/ 0 h 3169920"/>
              <a:gd name="connsiteX2" fmla="*/ 3169920 w 3169920"/>
              <a:gd name="connsiteY2" fmla="*/ 1584960 h 3169920"/>
              <a:gd name="connsiteX3" fmla="*/ 1584960 w 3169920"/>
              <a:gd name="connsiteY3" fmla="*/ 3169920 h 3169920"/>
              <a:gd name="connsiteX4" fmla="*/ 0 w 3169920"/>
              <a:gd name="connsiteY4" fmla="*/ 1584960 h 3169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69920" h="3169920">
                <a:moveTo>
                  <a:pt x="0" y="1584960"/>
                </a:moveTo>
                <a:cubicBezTo>
                  <a:pt x="0" y="709611"/>
                  <a:pt x="709611" y="0"/>
                  <a:pt x="1584960" y="0"/>
                </a:cubicBezTo>
                <a:cubicBezTo>
                  <a:pt x="2460309" y="0"/>
                  <a:pt x="3169920" y="709611"/>
                  <a:pt x="3169920" y="1584960"/>
                </a:cubicBezTo>
                <a:cubicBezTo>
                  <a:pt x="3169920" y="2460309"/>
                  <a:pt x="2460309" y="3169920"/>
                  <a:pt x="1584960" y="3169920"/>
                </a:cubicBezTo>
                <a:cubicBezTo>
                  <a:pt x="709611" y="3169920"/>
                  <a:pt x="0" y="2460309"/>
                  <a:pt x="0" y="1584960"/>
                </a:cubicBezTo>
                <a:close/>
              </a:path>
            </a:pathLst>
          </a:custGeom>
          <a:gradFill rotWithShape="1">
            <a:gsLst>
              <a:gs pos="0">
                <a:srgbClr val="C0E7FF">
                  <a:shade val="51000"/>
                  <a:satMod val="130000"/>
                  <a:alpha val="50000"/>
                </a:srgbClr>
              </a:gs>
              <a:gs pos="80000">
                <a:srgbClr val="C0E7FF">
                  <a:shade val="93000"/>
                  <a:satMod val="130000"/>
                  <a:alpha val="50000"/>
                </a:srgbClr>
              </a:gs>
              <a:gs pos="100000">
                <a:srgbClr val="C0E7FF">
                  <a:shade val="94000"/>
                  <a:satMod val="135000"/>
                  <a:alpha val="50000"/>
                </a:srgbClr>
              </a:gs>
            </a:gsLst>
            <a:lin ang="16200000" scaled="0"/>
          </a:gradFill>
          <a:ln w="9525" cap="flat" cmpd="sng" algn="ctr">
            <a:solidFill>
              <a:srgbClr val="C0E7FF">
                <a:shade val="95000"/>
                <a:satMod val="105000"/>
              </a:srgbClr>
            </a:solidFill>
            <a:prstDash val="solid"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 zoom="91000"/>
            <a:lightRig rig="threePt" dir="t">
              <a:rot lat="0" lon="0" rev="20640000"/>
            </a:lightRig>
          </a:scene3d>
          <a:sp3d/>
        </p:spPr>
        <p:txBody>
          <a:bodyPr vert="horz" wrap="none" lIns="274320" tIns="1005840" rIns="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600" kern="0" dirty="0">
              <a:gradFill>
                <a:gsLst>
                  <a:gs pos="0">
                    <a:srgbClr val="000000"/>
                  </a:gs>
                  <a:gs pos="100000">
                    <a:srgbClr val="000000"/>
                  </a:gs>
                </a:gsLst>
                <a:lin ang="5400000" scaled="0"/>
              </a:gradFill>
            </a:endParaRPr>
          </a:p>
        </p:txBody>
      </p:sp>
      <p:sp>
        <p:nvSpPr>
          <p:cNvPr id="73" name="Freeform 72"/>
          <p:cNvSpPr/>
          <p:nvPr/>
        </p:nvSpPr>
        <p:spPr>
          <a:xfrm>
            <a:off x="1525559" y="2078232"/>
            <a:ext cx="3169920" cy="3169920"/>
          </a:xfrm>
          <a:custGeom>
            <a:avLst/>
            <a:gdLst>
              <a:gd name="connsiteX0" fmla="*/ 0 w 3169920"/>
              <a:gd name="connsiteY0" fmla="*/ 1584960 h 3169920"/>
              <a:gd name="connsiteX1" fmla="*/ 1584960 w 3169920"/>
              <a:gd name="connsiteY1" fmla="*/ 0 h 3169920"/>
              <a:gd name="connsiteX2" fmla="*/ 3169920 w 3169920"/>
              <a:gd name="connsiteY2" fmla="*/ 1584960 h 3169920"/>
              <a:gd name="connsiteX3" fmla="*/ 1584960 w 3169920"/>
              <a:gd name="connsiteY3" fmla="*/ 3169920 h 3169920"/>
              <a:gd name="connsiteX4" fmla="*/ 0 w 3169920"/>
              <a:gd name="connsiteY4" fmla="*/ 1584960 h 3169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69920" h="3169920">
                <a:moveTo>
                  <a:pt x="0" y="1584960"/>
                </a:moveTo>
                <a:cubicBezTo>
                  <a:pt x="0" y="709611"/>
                  <a:pt x="709611" y="0"/>
                  <a:pt x="1584960" y="0"/>
                </a:cubicBezTo>
                <a:cubicBezTo>
                  <a:pt x="2460309" y="0"/>
                  <a:pt x="3169920" y="709611"/>
                  <a:pt x="3169920" y="1584960"/>
                </a:cubicBezTo>
                <a:cubicBezTo>
                  <a:pt x="3169920" y="2460309"/>
                  <a:pt x="2460309" y="3169920"/>
                  <a:pt x="1584960" y="3169920"/>
                </a:cubicBezTo>
                <a:cubicBezTo>
                  <a:pt x="709611" y="3169920"/>
                  <a:pt x="0" y="2460309"/>
                  <a:pt x="0" y="1584960"/>
                </a:cubicBezTo>
                <a:close/>
              </a:path>
            </a:pathLst>
          </a:custGeom>
          <a:gradFill rotWithShape="1">
            <a:gsLst>
              <a:gs pos="0">
                <a:srgbClr val="FF7C00">
                  <a:shade val="51000"/>
                  <a:satMod val="130000"/>
                  <a:alpha val="75000"/>
                </a:srgbClr>
              </a:gs>
              <a:gs pos="50000">
                <a:srgbClr val="FF7C00">
                  <a:shade val="93000"/>
                  <a:satMod val="130000"/>
                  <a:alpha val="50000"/>
                </a:srgbClr>
              </a:gs>
              <a:gs pos="100000">
                <a:srgbClr val="FF7C00">
                  <a:shade val="94000"/>
                  <a:satMod val="135000"/>
                  <a:alpha val="25000"/>
                </a:srgbClr>
              </a:gs>
            </a:gsLst>
            <a:lin ang="16200000" scaled="0"/>
          </a:gradFill>
          <a:ln w="9525" cap="flat" cmpd="sng" algn="ctr">
            <a:gradFill>
              <a:gsLst>
                <a:gs pos="0">
                  <a:srgbClr val="FF7C00"/>
                </a:gs>
                <a:gs pos="100000">
                  <a:srgbClr val="FF7C00">
                    <a:alpha val="0"/>
                  </a:srgbClr>
                </a:gs>
              </a:gsLst>
              <a:lin ang="5400000" scaled="0"/>
            </a:gra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 zoom="91000"/>
            <a:lightRig rig="threePt" dir="t">
              <a:rot lat="0" lon="0" rev="20640000"/>
            </a:lightRig>
          </a:scene3d>
          <a:sp3d/>
        </p:spPr>
        <p:txBody>
          <a:bodyPr lIns="91440" tIns="182880" rIns="91440" bIns="182880" anchor="ctr" anchorCtr="1">
            <a:noAutofit/>
          </a:bodyPr>
          <a:lstStyle/>
          <a:p>
            <a:pPr algn="ctr">
              <a:lnSpc>
                <a:spcPct val="90000"/>
              </a:lnSpc>
              <a:defRPr/>
            </a:pPr>
            <a:endParaRPr lang="en-US" sz="2000" kern="0" dirty="0">
              <a:gradFill>
                <a:gsLst>
                  <a:gs pos="0">
                    <a:srgbClr val="FFFFFF"/>
                  </a:gs>
                  <a:gs pos="86000">
                    <a:srgbClr val="FFFFFF"/>
                  </a:gs>
                </a:gsLst>
                <a:lin ang="5400000" scaled="0"/>
              </a:gradFill>
              <a:cs typeface="Arial" pitchFamily="34" charset="0"/>
            </a:endParaRPr>
          </a:p>
        </p:txBody>
      </p:sp>
      <p:pic>
        <p:nvPicPr>
          <p:cNvPr id="80" name="Picture 2" descr="D:\users\derickc\AppData\Local\Microsoft\Windows\Temporary Internet Files\Content.IE5\AEUV3XYY\MC900435245[1].pn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745" y="4389190"/>
            <a:ext cx="822960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4" descr="D:\users\derickc\AppData\Local\Microsoft\Windows\Temporary Internet Files\Content.IE5\O6AHIOT6\MC900239463[1].wmf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355363"/>
            <a:ext cx="611770" cy="543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TextBox 81">
            <a:hlinkClick r:id="rId4"/>
          </p:cNvPr>
          <p:cNvSpPr txBox="1"/>
          <p:nvPr/>
        </p:nvSpPr>
        <p:spPr>
          <a:xfrm>
            <a:off x="137339" y="6428601"/>
            <a:ext cx="33265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200" b="1" u="sng" kern="0" dirty="0">
                <a:solidFill>
                  <a:srgbClr val="0066FF"/>
                </a:solidFill>
              </a:rPr>
              <a:t>http://research.microsoft.com/accelerators</a:t>
            </a:r>
          </a:p>
        </p:txBody>
      </p:sp>
      <p:sp>
        <p:nvSpPr>
          <p:cNvPr id="88" name="Rectangle 87"/>
          <p:cNvSpPr/>
          <p:nvPr/>
        </p:nvSpPr>
        <p:spPr>
          <a:xfrm>
            <a:off x="5638800" y="3330714"/>
            <a:ext cx="18763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kern="0" dirty="0">
                <a:solidFill>
                  <a:sysClr val="windowText" lastClr="000000"/>
                </a:solidFill>
              </a:rPr>
              <a:t>Research Management</a:t>
            </a:r>
          </a:p>
        </p:txBody>
      </p:sp>
      <p:sp>
        <p:nvSpPr>
          <p:cNvPr id="89" name="Rectangle 88"/>
          <p:cNvSpPr/>
          <p:nvPr/>
        </p:nvSpPr>
        <p:spPr>
          <a:xfrm>
            <a:off x="3840436" y="1295400"/>
            <a:ext cx="14526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kern="0" dirty="0">
                <a:solidFill>
                  <a:sysClr val="windowText" lastClr="000000"/>
                </a:solidFill>
              </a:rPr>
              <a:t>Publishing</a:t>
            </a:r>
          </a:p>
        </p:txBody>
      </p:sp>
      <p:sp>
        <p:nvSpPr>
          <p:cNvPr id="90" name="Rectangle 89"/>
          <p:cNvSpPr/>
          <p:nvPr/>
        </p:nvSpPr>
        <p:spPr>
          <a:xfrm>
            <a:off x="1700426" y="3276600"/>
            <a:ext cx="15376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kern="0" dirty="0">
                <a:solidFill>
                  <a:sysClr val="windowText" lastClr="000000"/>
                </a:solidFill>
              </a:rPr>
              <a:t>Scientific </a:t>
            </a:r>
          </a:p>
          <a:p>
            <a:pPr algn="ctr">
              <a:defRPr/>
            </a:pPr>
            <a:r>
              <a:rPr lang="en-US" sz="2000" b="1" kern="0" dirty="0">
                <a:solidFill>
                  <a:sysClr val="windowText" lastClr="000000"/>
                </a:solidFill>
              </a:rPr>
              <a:t>Computing</a:t>
            </a:r>
          </a:p>
        </p:txBody>
      </p:sp>
      <p:sp>
        <p:nvSpPr>
          <p:cNvPr id="91" name="Rectangle 90"/>
          <p:cNvSpPr/>
          <p:nvPr/>
        </p:nvSpPr>
        <p:spPr>
          <a:xfrm>
            <a:off x="3125904" y="5241394"/>
            <a:ext cx="28698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kern="0" dirty="0">
                <a:solidFill>
                  <a:sysClr val="windowText" lastClr="000000"/>
                </a:solidFill>
              </a:rPr>
              <a:t>Discovery and Exploration</a:t>
            </a:r>
          </a:p>
        </p:txBody>
      </p:sp>
      <p:pic>
        <p:nvPicPr>
          <p:cNvPr id="92" name="Picture 3" descr="C:\Users\Derickc\AppData\Local\Microsoft\Windows\Temporary Internet Files\Content.IE5\MQ7NM8GK\MC900325738[1].wmf"/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571" y="3403354"/>
            <a:ext cx="548640" cy="531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92" descr="C:\Users\Derickc\AppData\Local\Microsoft\Windows\Temporary Internet Files\Content.IE5\MQ7NM8GK\MC900016669[1].wmf"/>
          <p:cNvPicPr>
            <a:picLocks noChangeAspect="1" noChangeArrowheads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185" y="2200153"/>
            <a:ext cx="640080" cy="696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8857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many of you use…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Discovery tools</a:t>
            </a:r>
          </a:p>
          <a:p>
            <a:pPr lvl="1"/>
            <a:r>
              <a:rPr lang="en-US" dirty="0"/>
              <a:t>IEEE </a:t>
            </a:r>
            <a:r>
              <a:rPr lang="en-US" dirty="0" err="1"/>
              <a:t>Xplore</a:t>
            </a:r>
            <a:r>
              <a:rPr lang="en-US" dirty="0"/>
              <a:t> or ACM Digital Library</a:t>
            </a:r>
          </a:p>
          <a:p>
            <a:pPr lvl="1"/>
            <a:r>
              <a:rPr lang="en-US" dirty="0"/>
              <a:t>DBLP</a:t>
            </a:r>
          </a:p>
          <a:p>
            <a:pPr lvl="1"/>
            <a:r>
              <a:rPr lang="en-US" dirty="0"/>
              <a:t>Google Scholar</a:t>
            </a:r>
          </a:p>
          <a:p>
            <a:pPr lvl="1"/>
            <a:r>
              <a:rPr lang="en-US" dirty="0"/>
              <a:t>Scopus or </a:t>
            </a:r>
            <a:r>
              <a:rPr lang="en-US" dirty="0" err="1"/>
              <a:t>ScienceDirect</a:t>
            </a:r>
            <a:endParaRPr lang="en-US" dirty="0"/>
          </a:p>
          <a:p>
            <a:pPr lvl="1"/>
            <a:r>
              <a:rPr lang="en-US" dirty="0"/>
              <a:t>Web of Knowledge</a:t>
            </a:r>
          </a:p>
          <a:p>
            <a:r>
              <a:rPr lang="en-US" dirty="0"/>
              <a:t>Paper/citation management tools</a:t>
            </a:r>
          </a:p>
          <a:p>
            <a:pPr lvl="1"/>
            <a:r>
              <a:rPr lang="en-US" dirty="0"/>
              <a:t>Endnote</a:t>
            </a:r>
          </a:p>
          <a:p>
            <a:pPr lvl="1"/>
            <a:r>
              <a:rPr lang="en-US" dirty="0" err="1"/>
              <a:t>Mendeley</a:t>
            </a:r>
            <a:endParaRPr lang="en-US" dirty="0"/>
          </a:p>
          <a:p>
            <a:pPr lvl="1"/>
            <a:r>
              <a:rPr lang="en-US" dirty="0" err="1"/>
              <a:t>ReadCube</a:t>
            </a:r>
            <a:endParaRPr lang="en-US" dirty="0"/>
          </a:p>
          <a:p>
            <a:pPr lvl="1"/>
            <a:r>
              <a:rPr lang="en-US" dirty="0" err="1"/>
              <a:t>Zotero</a:t>
            </a:r>
            <a:endParaRPr lang="en-US" dirty="0"/>
          </a:p>
          <a:p>
            <a:pPr lvl="1"/>
            <a:r>
              <a:rPr lang="en-US" dirty="0"/>
              <a:t>Other? </a:t>
            </a:r>
          </a:p>
        </p:txBody>
      </p:sp>
    </p:spTree>
    <p:extLst>
      <p:ext uri="{BB962C8B-B14F-4D97-AF65-F5344CB8AC3E}">
        <p14:creationId xmlns:p14="http://schemas.microsoft.com/office/powerpoint/2010/main" val="719250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2400" y="304800"/>
            <a:ext cx="9262014" cy="5562600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2895600" y="2514600"/>
            <a:ext cx="15240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751" y="2568253"/>
            <a:ext cx="1066801" cy="293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" name="Rectangle 55"/>
          <p:cNvSpPr/>
          <p:nvPr/>
        </p:nvSpPr>
        <p:spPr>
          <a:xfrm>
            <a:off x="152400" y="2971800"/>
            <a:ext cx="12954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390375" y="6071810"/>
            <a:ext cx="417646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Explore over 38 million publications</a:t>
            </a:r>
          </a:p>
          <a:p>
            <a:pPr algn="ctr"/>
            <a:r>
              <a:rPr lang="en-US" sz="1600" b="1" i="1" dirty="0">
                <a:hlinkClick r:id="rId4"/>
              </a:rPr>
              <a:t>http://academic.research.microsoft.com</a:t>
            </a:r>
            <a:r>
              <a:rPr lang="en-US" sz="1600" b="1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283027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856" y="0"/>
            <a:ext cx="8229600" cy="1143000"/>
          </a:xfrm>
        </p:spPr>
        <p:txBody>
          <a:bodyPr/>
          <a:lstStyle/>
          <a:p>
            <a:r>
              <a:rPr lang="en-GB" dirty="0"/>
              <a:t>Citation Semantics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86"/>
          <a:stretch/>
        </p:blipFill>
        <p:spPr bwMode="auto">
          <a:xfrm>
            <a:off x="1431268" y="4212306"/>
            <a:ext cx="304800" cy="355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4"/>
          <p:cNvSpPr/>
          <p:nvPr/>
        </p:nvSpPr>
        <p:spPr>
          <a:xfrm>
            <a:off x="899592" y="4509120"/>
            <a:ext cx="1368152" cy="720080"/>
          </a:xfrm>
          <a:prstGeom prst="ellipse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prstClr val="white"/>
                </a:solidFill>
              </a:rPr>
              <a:t>Paper A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67544" y="6130031"/>
            <a:ext cx="8208912" cy="0"/>
          </a:xfrm>
          <a:prstGeom prst="straightConnector1">
            <a:avLst/>
          </a:prstGeom>
          <a:ln w="28575">
            <a:solidFill>
              <a:schemeClr val="tx2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86"/>
          <a:stretch/>
        </p:blipFill>
        <p:spPr bwMode="auto">
          <a:xfrm>
            <a:off x="2943436" y="2861718"/>
            <a:ext cx="304800" cy="355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Oval 8"/>
          <p:cNvSpPr/>
          <p:nvPr/>
        </p:nvSpPr>
        <p:spPr>
          <a:xfrm>
            <a:off x="2411760" y="3158532"/>
            <a:ext cx="1368152" cy="720080"/>
          </a:xfrm>
          <a:prstGeom prst="ellipse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prstClr val="white"/>
                </a:solidFill>
              </a:rPr>
              <a:t>Paper B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86"/>
          <a:stretch/>
        </p:blipFill>
        <p:spPr bwMode="auto">
          <a:xfrm>
            <a:off x="7438014" y="1844824"/>
            <a:ext cx="304800" cy="355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Oval 10"/>
          <p:cNvSpPr/>
          <p:nvPr/>
        </p:nvSpPr>
        <p:spPr>
          <a:xfrm>
            <a:off x="6906338" y="2141638"/>
            <a:ext cx="1368152" cy="720080"/>
          </a:xfrm>
          <a:prstGeom prst="ellipse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prstClr val="white"/>
                </a:solidFill>
              </a:rPr>
              <a:t>Paper F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6060847" y="4423054"/>
            <a:ext cx="1368152" cy="1016894"/>
            <a:chOff x="5535724" y="1836042"/>
            <a:chExt cx="1368152" cy="1016894"/>
          </a:xfrm>
        </p:grpSpPr>
        <p:pic>
          <p:nvPicPr>
            <p:cNvPr id="12" name="Picture 11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086"/>
            <a:stretch/>
          </p:blipFill>
          <p:spPr bwMode="auto">
            <a:xfrm>
              <a:off x="6067400" y="1836042"/>
              <a:ext cx="304800" cy="3558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Oval 12"/>
            <p:cNvSpPr/>
            <p:nvPr/>
          </p:nvSpPr>
          <p:spPr>
            <a:xfrm>
              <a:off x="5535724" y="2132856"/>
              <a:ext cx="1368152" cy="720080"/>
            </a:xfrm>
            <a:prstGeom prst="ellipse">
              <a:avLst/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prstClr val="white"/>
                  </a:solidFill>
                </a:rPr>
                <a:t>Paper E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707632" y="2861718"/>
            <a:ext cx="1368152" cy="1016894"/>
            <a:chOff x="3635896" y="1620018"/>
            <a:chExt cx="1368152" cy="1016894"/>
          </a:xfrm>
        </p:grpSpPr>
        <p:pic>
          <p:nvPicPr>
            <p:cNvPr id="14" name="Picture 13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086"/>
            <a:stretch/>
          </p:blipFill>
          <p:spPr bwMode="auto">
            <a:xfrm>
              <a:off x="4167572" y="1620018"/>
              <a:ext cx="304800" cy="3558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Oval 14"/>
            <p:cNvSpPr/>
            <p:nvPr/>
          </p:nvSpPr>
          <p:spPr>
            <a:xfrm>
              <a:off x="3635896" y="1916832"/>
              <a:ext cx="1368152" cy="720080"/>
            </a:xfrm>
            <a:prstGeom prst="ellipse">
              <a:avLst/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prstClr val="white"/>
                  </a:solidFill>
                </a:rPr>
                <a:t>Paper D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491880" y="4423054"/>
            <a:ext cx="1368152" cy="1016894"/>
            <a:chOff x="3392252" y="4722105"/>
            <a:chExt cx="1368152" cy="1016894"/>
          </a:xfrm>
        </p:grpSpPr>
        <p:pic>
          <p:nvPicPr>
            <p:cNvPr id="16" name="Picture 15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086"/>
            <a:stretch/>
          </p:blipFill>
          <p:spPr bwMode="auto">
            <a:xfrm>
              <a:off x="3923928" y="4722105"/>
              <a:ext cx="304800" cy="3558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Oval 16"/>
            <p:cNvSpPr/>
            <p:nvPr/>
          </p:nvSpPr>
          <p:spPr>
            <a:xfrm>
              <a:off x="3392252" y="5018919"/>
              <a:ext cx="1368152" cy="720080"/>
            </a:xfrm>
            <a:prstGeom prst="ellipse">
              <a:avLst/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prstClr val="white"/>
                  </a:solidFill>
                </a:rPr>
                <a:t>Paper C</a:t>
              </a:r>
            </a:p>
          </p:txBody>
        </p:sp>
      </p:grpSp>
      <p:cxnSp>
        <p:nvCxnSpPr>
          <p:cNvPr id="18" name="Straight Connector 17"/>
          <p:cNvCxnSpPr>
            <a:stCxn id="9" idx="3"/>
            <a:endCxn id="5" idx="7"/>
          </p:cNvCxnSpPr>
          <p:nvPr/>
        </p:nvCxnSpPr>
        <p:spPr>
          <a:xfrm flipH="1">
            <a:off x="2067383" y="3773159"/>
            <a:ext cx="544738" cy="841414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17" idx="2"/>
            <a:endCxn id="5" idx="6"/>
          </p:cNvCxnSpPr>
          <p:nvPr/>
        </p:nvCxnSpPr>
        <p:spPr>
          <a:xfrm flipH="1" flipV="1">
            <a:off x="2267744" y="4869160"/>
            <a:ext cx="1224136" cy="210748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15" idx="2"/>
          </p:cNvCxnSpPr>
          <p:nvPr/>
        </p:nvCxnSpPr>
        <p:spPr>
          <a:xfrm flipH="1">
            <a:off x="3751024" y="3518572"/>
            <a:ext cx="956608" cy="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13" idx="1"/>
            <a:endCxn id="9" idx="5"/>
          </p:cNvCxnSpPr>
          <p:nvPr/>
        </p:nvCxnSpPr>
        <p:spPr>
          <a:xfrm flipH="1" flipV="1">
            <a:off x="3579551" y="3773159"/>
            <a:ext cx="2681657" cy="1052162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11" idx="3"/>
            <a:endCxn id="15" idx="7"/>
          </p:cNvCxnSpPr>
          <p:nvPr/>
        </p:nvCxnSpPr>
        <p:spPr>
          <a:xfrm flipH="1">
            <a:off x="5875423" y="2756265"/>
            <a:ext cx="1231276" cy="50772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stCxn id="11" idx="4"/>
            <a:endCxn id="17" idx="6"/>
          </p:cNvCxnSpPr>
          <p:nvPr/>
        </p:nvCxnSpPr>
        <p:spPr>
          <a:xfrm flipH="1">
            <a:off x="4860032" y="2861718"/>
            <a:ext cx="2730382" cy="221819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2699792" y="6187231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prstClr val="black"/>
                </a:solidFill>
              </a:rPr>
              <a:t>Time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63688" y="1628800"/>
            <a:ext cx="3156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C00000"/>
                </a:solidFill>
              </a:rPr>
              <a:t>Paper B</a:t>
            </a:r>
            <a:r>
              <a:rPr lang="en-GB" sz="2400" dirty="0">
                <a:solidFill>
                  <a:prstClr val="black"/>
                </a:solidFill>
              </a:rPr>
              <a:t> </a:t>
            </a:r>
            <a:r>
              <a:rPr lang="en-GB" sz="2400" dirty="0">
                <a:solidFill>
                  <a:srgbClr val="FFC000"/>
                </a:solidFill>
              </a:rPr>
              <a:t>cites</a:t>
            </a:r>
            <a:r>
              <a:rPr lang="en-GB" sz="2400" dirty="0">
                <a:solidFill>
                  <a:prstClr val="black"/>
                </a:solidFill>
              </a:rPr>
              <a:t> </a:t>
            </a:r>
            <a:r>
              <a:rPr lang="en-GB" sz="2400" dirty="0">
                <a:solidFill>
                  <a:srgbClr val="8064A2">
                    <a:lumMod val="75000"/>
                  </a:srgbClr>
                </a:solidFill>
              </a:rPr>
              <a:t>Paper A</a:t>
            </a:r>
          </a:p>
        </p:txBody>
      </p:sp>
    </p:spTree>
    <p:extLst>
      <p:ext uri="{BB962C8B-B14F-4D97-AF65-F5344CB8AC3E}">
        <p14:creationId xmlns:p14="http://schemas.microsoft.com/office/powerpoint/2010/main" val="39418923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86"/>
          <a:stretch/>
        </p:blipFill>
        <p:spPr bwMode="auto">
          <a:xfrm>
            <a:off x="1431268" y="4212306"/>
            <a:ext cx="304800" cy="355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930" y="1958355"/>
            <a:ext cx="371475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20080"/>
          </a:xfrm>
        </p:spPr>
        <p:txBody>
          <a:bodyPr>
            <a:normAutofit/>
          </a:bodyPr>
          <a:lstStyle/>
          <a:p>
            <a:r>
              <a:rPr lang="en-GB" dirty="0"/>
              <a:t>Derived Semantics</a:t>
            </a:r>
          </a:p>
        </p:txBody>
      </p:sp>
      <p:sp>
        <p:nvSpPr>
          <p:cNvPr id="4" name="Oval 3"/>
          <p:cNvSpPr/>
          <p:nvPr/>
        </p:nvSpPr>
        <p:spPr>
          <a:xfrm>
            <a:off x="899592" y="2276872"/>
            <a:ext cx="1368152" cy="720080"/>
          </a:xfrm>
          <a:prstGeom prst="ellipse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prstClr val="white"/>
                </a:solidFill>
              </a:rPr>
              <a:t>Person</a:t>
            </a:r>
          </a:p>
        </p:txBody>
      </p:sp>
      <p:grpSp>
        <p:nvGrpSpPr>
          <p:cNvPr id="81" name="Group 80"/>
          <p:cNvGrpSpPr/>
          <p:nvPr/>
        </p:nvGrpSpPr>
        <p:grpSpPr>
          <a:xfrm>
            <a:off x="3178136" y="807236"/>
            <a:ext cx="2107796" cy="1028974"/>
            <a:chOff x="3178136" y="807236"/>
            <a:chExt cx="2107796" cy="1028974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6984" y="807236"/>
              <a:ext cx="381000" cy="342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Oval 4"/>
            <p:cNvSpPr/>
            <p:nvPr/>
          </p:nvSpPr>
          <p:spPr>
            <a:xfrm>
              <a:off x="3178136" y="1116130"/>
              <a:ext cx="2107796" cy="72008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prstClr val="white"/>
                  </a:solidFill>
                </a:rPr>
                <a:t>Organization</a:t>
              </a: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3347864" y="5558755"/>
            <a:ext cx="1872208" cy="1038597"/>
            <a:chOff x="3347864" y="5558755"/>
            <a:chExt cx="1872208" cy="1038597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3918" y="5558755"/>
              <a:ext cx="495300" cy="390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Oval 5"/>
            <p:cNvSpPr/>
            <p:nvPr/>
          </p:nvSpPr>
          <p:spPr>
            <a:xfrm>
              <a:off x="3347864" y="5877272"/>
              <a:ext cx="1872208" cy="720080"/>
            </a:xfrm>
            <a:prstGeom prst="ellipse">
              <a:avLst/>
            </a:prstGeom>
            <a:gradFill flip="none" rotWithShape="1">
              <a:gsLst>
                <a:gs pos="0">
                  <a:srgbClr val="FFCC00">
                    <a:shade val="30000"/>
                    <a:satMod val="115000"/>
                  </a:srgbClr>
                </a:gs>
                <a:gs pos="50000">
                  <a:srgbClr val="FFCC00">
                    <a:shade val="67500"/>
                    <a:satMod val="115000"/>
                  </a:srgbClr>
                </a:gs>
                <a:gs pos="100000">
                  <a:srgbClr val="FFCC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solidFill>
                <a:srgbClr val="FFC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prstClr val="white"/>
                  </a:solidFill>
                </a:rPr>
                <a:t>Conference</a:t>
              </a:r>
            </a:p>
          </p:txBody>
        </p:sp>
      </p:grpSp>
      <p:sp>
        <p:nvSpPr>
          <p:cNvPr id="7" name="Oval 6"/>
          <p:cNvSpPr/>
          <p:nvPr/>
        </p:nvSpPr>
        <p:spPr>
          <a:xfrm>
            <a:off x="899592" y="4509120"/>
            <a:ext cx="1368152" cy="720080"/>
          </a:xfrm>
          <a:prstGeom prst="ellipse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prstClr val="white"/>
                </a:solidFill>
              </a:rPr>
              <a:t>Paper</a:t>
            </a:r>
          </a:p>
        </p:txBody>
      </p:sp>
      <p:cxnSp>
        <p:nvCxnSpPr>
          <p:cNvPr id="9" name="Straight Connector 8"/>
          <p:cNvCxnSpPr>
            <a:stCxn id="4" idx="4"/>
            <a:endCxn id="1027" idx="0"/>
          </p:cNvCxnSpPr>
          <p:nvPr/>
        </p:nvCxnSpPr>
        <p:spPr>
          <a:xfrm>
            <a:off x="1583668" y="2996952"/>
            <a:ext cx="0" cy="1215354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115616" y="3477257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>
                <a:solidFill>
                  <a:prstClr val="black"/>
                </a:solidFill>
              </a:rPr>
              <a:t>isAuthorOf</a:t>
            </a:r>
            <a:endParaRPr lang="en-GB" dirty="0">
              <a:solidFill>
                <a:prstClr val="black"/>
              </a:solidFill>
            </a:endParaRPr>
          </a:p>
        </p:txBody>
      </p:sp>
      <p:cxnSp>
        <p:nvCxnSpPr>
          <p:cNvPr id="11" name="Straight Connector 10"/>
          <p:cNvCxnSpPr>
            <a:stCxn id="4" idx="7"/>
            <a:endCxn id="5" idx="3"/>
          </p:cNvCxnSpPr>
          <p:nvPr/>
        </p:nvCxnSpPr>
        <p:spPr>
          <a:xfrm flipV="1">
            <a:off x="2067383" y="1730757"/>
            <a:ext cx="1419433" cy="651568"/>
          </a:xfrm>
          <a:prstGeom prst="line">
            <a:avLst/>
          </a:prstGeom>
          <a:ln w="28575">
            <a:solidFill>
              <a:srgbClr val="00206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 rot="20089363">
            <a:off x="1945165" y="1833125"/>
            <a:ext cx="15179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prstClr val="black"/>
                </a:solidFill>
              </a:rPr>
              <a:t>hasAffiliation</a:t>
            </a:r>
            <a:endParaRPr lang="en-GB" dirty="0">
              <a:solidFill>
                <a:prstClr val="black"/>
              </a:solidFill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3547958" y="2935577"/>
            <a:ext cx="1368152" cy="1054082"/>
            <a:chOff x="3547958" y="2935577"/>
            <a:chExt cx="1368152" cy="1054082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9468" y="2935577"/>
              <a:ext cx="428625" cy="400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Oval 16"/>
            <p:cNvSpPr/>
            <p:nvPr/>
          </p:nvSpPr>
          <p:spPr>
            <a:xfrm>
              <a:off x="3547958" y="3269579"/>
              <a:ext cx="1368152" cy="720080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75000"/>
                    <a:shade val="30000"/>
                    <a:satMod val="115000"/>
                  </a:schemeClr>
                </a:gs>
                <a:gs pos="50000">
                  <a:schemeClr val="accent3">
                    <a:lumMod val="75000"/>
                    <a:shade val="67500"/>
                    <a:satMod val="115000"/>
                  </a:schemeClr>
                </a:gs>
                <a:gs pos="100000">
                  <a:schemeClr val="accent3">
                    <a:lumMod val="75000"/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prstClr val="white"/>
                  </a:solidFill>
                </a:rPr>
                <a:t>Journal</a:t>
              </a:r>
            </a:p>
          </p:txBody>
        </p:sp>
      </p:grpSp>
      <p:cxnSp>
        <p:nvCxnSpPr>
          <p:cNvPr id="18" name="Straight Connector 17"/>
          <p:cNvCxnSpPr>
            <a:stCxn id="7" idx="7"/>
            <a:endCxn id="17" idx="3"/>
          </p:cNvCxnSpPr>
          <p:nvPr/>
        </p:nvCxnSpPr>
        <p:spPr>
          <a:xfrm flipV="1">
            <a:off x="2067383" y="3884206"/>
            <a:ext cx="1680936" cy="730367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 rot="20248132">
            <a:off x="2024623" y="4015025"/>
            <a:ext cx="1584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err="1">
                <a:solidFill>
                  <a:prstClr val="black"/>
                </a:solidFill>
              </a:rPr>
              <a:t>isPartOf</a:t>
            </a:r>
            <a:endParaRPr lang="en-GB" dirty="0">
              <a:solidFill>
                <a:prstClr val="black"/>
              </a:solidFill>
            </a:endParaRPr>
          </a:p>
        </p:txBody>
      </p:sp>
      <p:cxnSp>
        <p:nvCxnSpPr>
          <p:cNvPr id="20" name="Straight Connector 19"/>
          <p:cNvCxnSpPr>
            <a:stCxn id="7" idx="5"/>
            <a:endCxn id="6" idx="1"/>
          </p:cNvCxnSpPr>
          <p:nvPr/>
        </p:nvCxnSpPr>
        <p:spPr>
          <a:xfrm>
            <a:off x="2067383" y="5123747"/>
            <a:ext cx="1554660" cy="858978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 rot="1824791">
            <a:off x="1976997" y="5267968"/>
            <a:ext cx="18461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err="1">
                <a:solidFill>
                  <a:prstClr val="black"/>
                </a:solidFill>
              </a:rPr>
              <a:t>isPartOf</a:t>
            </a:r>
            <a:endParaRPr lang="en-GB" dirty="0">
              <a:solidFill>
                <a:prstClr val="black"/>
              </a:solidFill>
            </a:endParaRPr>
          </a:p>
        </p:txBody>
      </p:sp>
      <p:grpSp>
        <p:nvGrpSpPr>
          <p:cNvPr id="82" name="Group 81"/>
          <p:cNvGrpSpPr/>
          <p:nvPr/>
        </p:nvGrpSpPr>
        <p:grpSpPr>
          <a:xfrm>
            <a:off x="6516216" y="2961937"/>
            <a:ext cx="1368152" cy="1027722"/>
            <a:chOff x="6516216" y="2961937"/>
            <a:chExt cx="1368152" cy="1027722"/>
          </a:xfrm>
        </p:grpSpPr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0267" y="2961937"/>
              <a:ext cx="400050" cy="3619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5" name="Oval 54"/>
            <p:cNvSpPr/>
            <p:nvPr/>
          </p:nvSpPr>
          <p:spPr>
            <a:xfrm>
              <a:off x="6516216" y="3269579"/>
              <a:ext cx="1368152" cy="720080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prstClr val="white"/>
                  </a:solidFill>
                </a:rPr>
                <a:t>Domain</a:t>
              </a:r>
            </a:p>
          </p:txBody>
        </p:sp>
      </p:grpSp>
      <p:cxnSp>
        <p:nvCxnSpPr>
          <p:cNvPr id="56" name="Straight Connector 55"/>
          <p:cNvCxnSpPr>
            <a:stCxn id="5" idx="5"/>
            <a:endCxn id="1031" idx="1"/>
          </p:cNvCxnSpPr>
          <p:nvPr/>
        </p:nvCxnSpPr>
        <p:spPr>
          <a:xfrm>
            <a:off x="4977252" y="1730757"/>
            <a:ext cx="2023015" cy="1412155"/>
          </a:xfrm>
          <a:prstGeom prst="line">
            <a:avLst/>
          </a:prstGeom>
          <a:ln w="28575">
            <a:solidFill>
              <a:srgbClr val="7030A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stCxn id="4" idx="6"/>
            <a:endCxn id="55" idx="1"/>
          </p:cNvCxnSpPr>
          <p:nvPr/>
        </p:nvCxnSpPr>
        <p:spPr>
          <a:xfrm>
            <a:off x="2267744" y="2636912"/>
            <a:ext cx="4448833" cy="738120"/>
          </a:xfrm>
          <a:prstGeom prst="line">
            <a:avLst/>
          </a:prstGeom>
          <a:ln w="28575">
            <a:solidFill>
              <a:srgbClr val="7030A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17" idx="6"/>
            <a:endCxn id="55" idx="2"/>
          </p:cNvCxnSpPr>
          <p:nvPr/>
        </p:nvCxnSpPr>
        <p:spPr>
          <a:xfrm>
            <a:off x="4916110" y="3629619"/>
            <a:ext cx="1600106" cy="0"/>
          </a:xfrm>
          <a:prstGeom prst="line">
            <a:avLst/>
          </a:prstGeom>
          <a:ln w="28575">
            <a:solidFill>
              <a:srgbClr val="7030A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7" idx="6"/>
            <a:endCxn id="55" idx="3"/>
          </p:cNvCxnSpPr>
          <p:nvPr/>
        </p:nvCxnSpPr>
        <p:spPr>
          <a:xfrm flipV="1">
            <a:off x="2267744" y="3884206"/>
            <a:ext cx="4448833" cy="984954"/>
          </a:xfrm>
          <a:prstGeom prst="line">
            <a:avLst/>
          </a:prstGeom>
          <a:ln w="28575">
            <a:solidFill>
              <a:srgbClr val="7030A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>
            <a:stCxn id="6" idx="7"/>
            <a:endCxn id="55" idx="4"/>
          </p:cNvCxnSpPr>
          <p:nvPr/>
        </p:nvCxnSpPr>
        <p:spPr>
          <a:xfrm flipV="1">
            <a:off x="4945893" y="3989659"/>
            <a:ext cx="2254399" cy="1993066"/>
          </a:xfrm>
          <a:prstGeom prst="line">
            <a:avLst/>
          </a:prstGeom>
          <a:ln w="28575">
            <a:solidFill>
              <a:srgbClr val="7030A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317" y="289841"/>
            <a:ext cx="1300040" cy="466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0208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/>
      <p:bldP spid="21" grpId="0"/>
    </p:bldLst>
  </p:timing>
</p:sld>
</file>

<file path=ppt/theme/theme1.xml><?xml version="1.0" encoding="utf-8"?>
<a:theme xmlns:a="http://schemas.openxmlformats.org/drawingml/2006/main" name="1100201 Russell Group AWa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3900" dirty="0" smtClean="0">
            <a:solidFill>
              <a:schemeClr val="bg1">
                <a:lumMod val="95000"/>
              </a:schemeClr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3900" dirty="0" smtClean="0">
            <a:solidFill>
              <a:schemeClr val="bg1">
                <a:lumMod val="95000"/>
              </a:schemeClr>
            </a:solidFill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5-10387 MIX11 16x9 Template">
  <a:themeElements>
    <a:clrScheme name="5-10387_MIX11_v02">
      <a:dk1>
        <a:srgbClr val="000000"/>
      </a:dk1>
      <a:lt1>
        <a:srgbClr val="FFFFFF"/>
      </a:lt1>
      <a:dk2>
        <a:srgbClr val="191919"/>
      </a:dk2>
      <a:lt2>
        <a:srgbClr val="F5F5F5"/>
      </a:lt2>
      <a:accent1>
        <a:srgbClr val="EB2027"/>
      </a:accent1>
      <a:accent2>
        <a:srgbClr val="46B4E6"/>
      </a:accent2>
      <a:accent3>
        <a:srgbClr val="FFFF04"/>
      </a:accent3>
      <a:accent4>
        <a:srgbClr val="808080"/>
      </a:accent4>
      <a:accent5>
        <a:srgbClr val="3F3F3F"/>
      </a:accent5>
      <a:accent6>
        <a:srgbClr val="12B612"/>
      </a:accent6>
      <a:hlink>
        <a:srgbClr val="46B4E6"/>
      </a:hlink>
      <a:folHlink>
        <a:srgbClr val="EB2027"/>
      </a:folHlink>
    </a:clrScheme>
    <a:fontScheme name="Segoe UI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200" dirty="0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>
          <a:defRPr sz="3200" dirty="0" err="1" smtClean="0">
            <a:gradFill>
              <a:gsLst>
                <a:gs pos="0">
                  <a:schemeClr val="tx1"/>
                </a:gs>
                <a:gs pos="86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5-10358_MRC_4x3_Blue_Bullet_Template">
  <a:themeElements>
    <a:clrScheme name="MSRC_TEMPLATE">
      <a:dk1>
        <a:srgbClr val="292929"/>
      </a:dk1>
      <a:lt1>
        <a:srgbClr val="FFFFFF"/>
      </a:lt1>
      <a:dk2>
        <a:srgbClr val="AEAFB3"/>
      </a:dk2>
      <a:lt2>
        <a:srgbClr val="A5D8F5"/>
      </a:lt2>
      <a:accent1>
        <a:srgbClr val="D5D20B"/>
      </a:accent1>
      <a:accent2>
        <a:srgbClr val="5090CE"/>
      </a:accent2>
      <a:accent3>
        <a:srgbClr val="F47737"/>
      </a:accent3>
      <a:accent4>
        <a:srgbClr val="72C269"/>
      </a:accent4>
      <a:accent5>
        <a:srgbClr val="AEAFB3"/>
      </a:accent5>
      <a:accent6>
        <a:srgbClr val="7A4397"/>
      </a:accent6>
      <a:hlink>
        <a:srgbClr val="3F3F9B"/>
      </a:hlink>
      <a:folHlink>
        <a:srgbClr val="3F3F9B"/>
      </a:folHlink>
    </a:clrScheme>
    <a:fontScheme name="Segoe UI - Segoe UI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2"/>
        </a:solidFill>
        <a:ln>
          <a:headEnd type="none" w="med" len="med"/>
          <a:tailEnd type="none" w="med" len="med"/>
        </a:ln>
        <a:effectLst/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000" dirty="0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lnSpc>
            <a:spcPct val="90000"/>
          </a:lnSpc>
          <a:spcBef>
            <a:spcPct val="20000"/>
          </a:spcBef>
          <a:buClr>
            <a:srgbClr val="4E90CD"/>
          </a:buClr>
          <a:buSzPct val="120000"/>
          <a:defRPr sz="3200" dirty="0" err="1">
            <a:gradFill>
              <a:gsLst>
                <a:gs pos="0">
                  <a:schemeClr val="tx1"/>
                </a:gs>
                <a:gs pos="86000">
                  <a:schemeClr val="tx1"/>
                </a:gs>
              </a:gsLst>
              <a:lin ang="5400000" scaled="0"/>
            </a:gradFill>
            <a:latin typeface="Segoe UI Light" pitchFamily="34" charset="0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Office 2010 Light 16x9">
  <a:themeElements>
    <a:clrScheme name="Office2010">
      <a:dk1>
        <a:srgbClr val="292929"/>
      </a:dk1>
      <a:lt1>
        <a:srgbClr val="FFFFFF"/>
      </a:lt1>
      <a:dk2>
        <a:srgbClr val="5C5A54"/>
      </a:dk2>
      <a:lt2>
        <a:srgbClr val="FFC200"/>
      </a:lt2>
      <a:accent1>
        <a:srgbClr val="808080"/>
      </a:accent1>
      <a:accent2>
        <a:srgbClr val="FFC200"/>
      </a:accent2>
      <a:accent3>
        <a:srgbClr val="464646"/>
      </a:accent3>
      <a:accent4>
        <a:srgbClr val="3C8EE8"/>
      </a:accent4>
      <a:accent5>
        <a:srgbClr val="C0C0C0"/>
      </a:accent5>
      <a:accent6>
        <a:srgbClr val="FF6A00"/>
      </a:accent6>
      <a:hlink>
        <a:srgbClr val="3F3F9B"/>
      </a:hlink>
      <a:folHlink>
        <a:srgbClr val="3F3F9B"/>
      </a:folHlink>
    </a:clrScheme>
    <a:fontScheme name="Segoe UI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400" dirty="0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defRPr sz="2400" dirty="0" err="1" smtClean="0">
            <a:gradFill>
              <a:gsLst>
                <a:gs pos="0">
                  <a:schemeClr val="tx1"/>
                </a:gs>
                <a:gs pos="86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1100201 Russell Group AWade</Template>
  <TotalTime>0</TotalTime>
  <Words>844</Words>
  <Application>Microsoft Office PowerPoint</Application>
  <PresentationFormat>On-screen Show (4:3)</PresentationFormat>
  <Paragraphs>238</Paragraphs>
  <Slides>43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43</vt:i4>
      </vt:variant>
    </vt:vector>
  </HeadingPairs>
  <TitlesOfParts>
    <vt:vector size="56" baseType="lpstr">
      <vt:lpstr>Arial</vt:lpstr>
      <vt:lpstr>Calibri</vt:lpstr>
      <vt:lpstr>Segoe</vt:lpstr>
      <vt:lpstr>Segoe Black</vt:lpstr>
      <vt:lpstr>Segoe Light</vt:lpstr>
      <vt:lpstr>Segoe UI</vt:lpstr>
      <vt:lpstr>Segoe UI Light</vt:lpstr>
      <vt:lpstr>Wingdings</vt:lpstr>
      <vt:lpstr>1100201 Russell Group AWade</vt:lpstr>
      <vt:lpstr>Office Theme</vt:lpstr>
      <vt:lpstr>5-10387 MIX11 16x9 Template</vt:lpstr>
      <vt:lpstr>5-10358_MRC_4x3_Blue_Bullet_Template</vt:lpstr>
      <vt:lpstr>Office 2010 Light 16x9</vt:lpstr>
      <vt:lpstr>Microsoft Academic Search Search | Explore | Discover</vt:lpstr>
      <vt:lpstr>PowerPoint Presentation</vt:lpstr>
      <vt:lpstr>Microsoft Research Connections</vt:lpstr>
      <vt:lpstr>Engagement and Collaboration Focus</vt:lpstr>
      <vt:lpstr>Research Accelerators</vt:lpstr>
      <vt:lpstr>How many of you use…</vt:lpstr>
      <vt:lpstr>PowerPoint Presentation</vt:lpstr>
      <vt:lpstr>Citation Semantics</vt:lpstr>
      <vt:lpstr>Derived Semantics</vt:lpstr>
      <vt:lpstr>Schema.org</vt:lpstr>
      <vt:lpstr>http://entitycube.research.microsoft.com</vt:lpstr>
      <vt:lpstr>PowerPoint Presentation</vt:lpstr>
      <vt:lpstr>PowerPoint Presentation</vt:lpstr>
      <vt:lpstr>PowerPoint Presentation</vt:lpstr>
      <vt:lpstr>keyword</vt:lpstr>
      <vt:lpstr>Papers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Conference Call for Papers</vt:lpstr>
      <vt:lpstr>PowerPoint Presentation</vt:lpstr>
      <vt:lpstr>PowerPoint Presentation</vt:lpstr>
      <vt:lpstr>PowerPoint Presentation</vt:lpstr>
      <vt:lpstr>PowerPoint Presentation</vt:lpstr>
      <vt:lpstr>Ranking Lists</vt:lpstr>
      <vt:lpstr>Editing</vt:lpstr>
      <vt:lpstr>Embedding</vt:lpstr>
      <vt:lpstr>Public API</vt:lpstr>
      <vt:lpstr>PowerPoint Presentation</vt:lpstr>
      <vt:lpstr>Windows Phone 7 – MAS Application</vt:lpstr>
      <vt:lpstr>PowerPoint Presentation</vt:lpstr>
      <vt:lpstr>Call to action…</vt:lpstr>
      <vt:lpstr>PowerPoint Presentation</vt:lpstr>
      <vt:lpstr>PowerPoint Presentation</vt:lpstr>
      <vt:lpstr>PowerPoint Presentation</vt:lpstr>
      <vt:lpstr>PowerPoint Presentation</vt:lpstr>
      <vt:lpstr>demo</vt:lpstr>
      <vt:lpstr>What you need to remember about ChronoZoom http://www.chronozoomproject.org/  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2011-02-02T13:44:54Z</dcterms:created>
  <dcterms:modified xsi:type="dcterms:W3CDTF">2016-08-03T01:56:02Z</dcterms:modified>
</cp:coreProperties>
</file>