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1" r:id="rId2"/>
    <p:sldId id="323" r:id="rId3"/>
    <p:sldId id="324" r:id="rId4"/>
    <p:sldId id="322" r:id="rId5"/>
    <p:sldId id="257" r:id="rId6"/>
    <p:sldId id="304" r:id="rId7"/>
    <p:sldId id="325" r:id="rId8"/>
    <p:sldId id="258" r:id="rId9"/>
    <p:sldId id="269" r:id="rId10"/>
    <p:sldId id="260" r:id="rId11"/>
    <p:sldId id="263" r:id="rId12"/>
    <p:sldId id="291" r:id="rId13"/>
    <p:sldId id="261" r:id="rId14"/>
    <p:sldId id="262" r:id="rId15"/>
    <p:sldId id="326" r:id="rId16"/>
    <p:sldId id="265" r:id="rId17"/>
    <p:sldId id="327" r:id="rId18"/>
    <p:sldId id="292" r:id="rId19"/>
    <p:sldId id="270" r:id="rId20"/>
    <p:sldId id="272" r:id="rId21"/>
    <p:sldId id="293" r:id="rId22"/>
    <p:sldId id="276" r:id="rId23"/>
    <p:sldId id="329" r:id="rId24"/>
    <p:sldId id="298" r:id="rId25"/>
    <p:sldId id="294" r:id="rId26"/>
    <p:sldId id="278" r:id="rId27"/>
    <p:sldId id="279" r:id="rId28"/>
    <p:sldId id="281" r:id="rId29"/>
    <p:sldId id="284" r:id="rId30"/>
    <p:sldId id="317" r:id="rId31"/>
    <p:sldId id="318" r:id="rId32"/>
    <p:sldId id="286" r:id="rId33"/>
    <p:sldId id="287" r:id="rId34"/>
    <p:sldId id="300" r:id="rId35"/>
    <p:sldId id="330" r:id="rId36"/>
    <p:sldId id="295" r:id="rId37"/>
    <p:sldId id="273" r:id="rId38"/>
    <p:sldId id="289" r:id="rId39"/>
    <p:sldId id="290" r:id="rId40"/>
    <p:sldId id="314" r:id="rId41"/>
    <p:sldId id="313" r:id="rId42"/>
    <p:sldId id="319" r:id="rId43"/>
    <p:sldId id="320" r:id="rId44"/>
    <p:sldId id="328" r:id="rId45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9D9"/>
    <a:srgbClr val="E75217"/>
    <a:srgbClr val="FFCCCC"/>
    <a:srgbClr val="F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0" autoAdjust="0"/>
    <p:restoredTop sz="70754" autoAdjust="0"/>
  </p:normalViewPr>
  <p:slideViewPr>
    <p:cSldViewPr>
      <p:cViewPr varScale="1">
        <p:scale>
          <a:sx n="64" d="100"/>
          <a:sy n="64" d="100"/>
        </p:scale>
        <p:origin x="25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3124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633B-CB43-4770-8C38-C2C763C9DF6E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A539-6E57-4B80-A28F-B3E82C246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7C09A-A8DF-4455-BC74-61DFB541EB0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22AC6-2378-47B4-B7A2-45998FB7A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22AC6-2378-47B4-B7A2-45998FB7A0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instances??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44061-EE7E-468E-B5D5-A9083221EDD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81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44061-EE7E-468E-B5D5-A9083221EDD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22AC6-2378-47B4-B7A2-45998FB7A0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A3222-F707-4C90-B3F0-AEDDCF99777E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560-E9C3-4F66-BD29-35DEAF26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A3222-F707-4C90-B3F0-AEDDCF99777E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560-E9C3-4F66-BD29-35DEAF26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/>
          <a:lstStyle>
            <a:lvl1pPr>
              <a:spcBef>
                <a:spcPts val="900"/>
              </a:spcBef>
              <a:defRPr/>
            </a:lvl1pPr>
            <a:lvl3pPr>
              <a:spcBef>
                <a:spcPts val="350"/>
              </a:spcBef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84163" algn="l" defTabSz="914400" rtl="0" eaLnBrk="1" latinLnBrk="0" hangingPunct="1">
        <a:spcBef>
          <a:spcPct val="20000"/>
        </a:spcBef>
        <a:buClr>
          <a:srgbClr val="1010A0"/>
        </a:buClr>
        <a:buSzPct val="60000"/>
        <a:buFont typeface="Arial" pitchFamily="34" charset="0"/>
        <a:buChar char="►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631825" indent="-228600" algn="l" defTabSz="914400" rtl="0" eaLnBrk="1" latinLnBrk="0" hangingPunct="1">
        <a:spcBef>
          <a:spcPct val="20000"/>
        </a:spcBef>
        <a:buClr>
          <a:schemeClr val="tx1"/>
        </a:buClr>
        <a:buSzPct val="55000"/>
        <a:buFont typeface="Arial" pitchFamily="34" charset="0"/>
        <a:buChar char="►"/>
        <a:defRPr sz="2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860425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loud_computing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Towards Predictable Data </a:t>
            </a:r>
            <a:r>
              <a:rPr lang="en-GB" dirty="0" err="1"/>
              <a:t>Centers</a:t>
            </a:r>
            <a:br>
              <a:rPr lang="en-GB" dirty="0"/>
            </a:br>
            <a:br>
              <a:rPr lang="en-GB" sz="100" dirty="0"/>
            </a:br>
            <a:r>
              <a:rPr lang="en-GB" sz="3100" dirty="0"/>
              <a:t>Why Johnny can’t use the cloud and what we </a:t>
            </a:r>
            <a:br>
              <a:rPr lang="en-GB" sz="3100" dirty="0"/>
            </a:br>
            <a:r>
              <a:rPr lang="en-GB" sz="3100" dirty="0"/>
              <a:t>can do about it?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315200" cy="1905000"/>
          </a:xfrm>
        </p:spPr>
        <p:txBody>
          <a:bodyPr>
            <a:normAutofit/>
          </a:bodyPr>
          <a:lstStyle/>
          <a:p>
            <a:r>
              <a:rPr lang="en-GB" sz="2400" dirty="0"/>
              <a:t>Hitesh Ballani, Paolo Costa, Thomas Karagiannis,</a:t>
            </a:r>
          </a:p>
          <a:p>
            <a:r>
              <a:rPr lang="en-GB" sz="2400" dirty="0"/>
              <a:t>Greg O’Shea and Ant Rowstron</a:t>
            </a:r>
          </a:p>
          <a:p>
            <a:endParaRPr lang="en-GB" sz="1050" dirty="0"/>
          </a:p>
          <a:p>
            <a:r>
              <a:rPr lang="en-GB" sz="2400" dirty="0"/>
              <a:t>Microsoft Research, Cambridge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58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Oktopus</a:t>
            </a:r>
            <a:endParaRPr lang="en-US" sz="4000" dirty="0"/>
          </a:p>
        </p:txBody>
      </p:sp>
      <p:sp>
        <p:nvSpPr>
          <p:cNvPr id="3" name="Base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Extend the tenant-provider interface to account for the network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 </a:t>
            </a:r>
          </a:p>
          <a:p>
            <a:r>
              <a:rPr lang="en-GB" b="1" i="1" dirty="0"/>
              <a:t>Contributions-</a:t>
            </a:r>
          </a:p>
          <a:p>
            <a:r>
              <a:rPr lang="en-GB" b="1" dirty="0"/>
              <a:t>Virtual network</a:t>
            </a:r>
            <a:r>
              <a:rPr lang="en-GB" dirty="0"/>
              <a:t> abstractions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To capture tenant network demands</a:t>
            </a:r>
          </a:p>
          <a:p>
            <a:pPr lvl="1">
              <a:buNone/>
            </a:pPr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r>
              <a:rPr lang="en-GB" b="1" dirty="0"/>
              <a:t>Oktopus: </a:t>
            </a:r>
            <a:r>
              <a:rPr lang="en-GB" dirty="0"/>
              <a:t>Proof of concept system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Implements virtual networks in multi-tenant </a:t>
            </a:r>
            <a:r>
              <a:rPr lang="en-GB" dirty="0" err="1">
                <a:solidFill>
                  <a:srgbClr val="EEECE1">
                    <a:lumMod val="10000"/>
                  </a:srgbClr>
                </a:solidFill>
              </a:rPr>
              <a:t>datacenters</a:t>
            </a:r>
            <a:endParaRPr lang="en-GB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Can be incrementally deployed </a:t>
            </a:r>
            <a:r>
              <a:rPr lang="en-GB" b="1" dirty="0">
                <a:solidFill>
                  <a:srgbClr val="FF0000"/>
                </a:solidFill>
              </a:rPr>
              <a:t>today!</a:t>
            </a:r>
          </a:p>
          <a:p>
            <a:pPr lvl="1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967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000" dirty="0">
                <a:solidFill>
                  <a:srgbClr val="000000"/>
                </a:solidFill>
              </a:rPr>
              <a:t>Tenant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221761" cy="914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l1"/>
          <p:cNvGrpSpPr/>
          <p:nvPr/>
        </p:nvGrpSpPr>
        <p:grpSpPr>
          <a:xfrm>
            <a:off x="1828800" y="1600200"/>
            <a:ext cx="4724400" cy="1192887"/>
            <a:chOff x="1828800" y="1600200"/>
            <a:chExt cx="4724400" cy="1192887"/>
          </a:xfrm>
        </p:grpSpPr>
        <p:sp>
          <p:nvSpPr>
            <p:cNvPr id="12" name="l1-arrow"/>
            <p:cNvSpPr/>
            <p:nvPr/>
          </p:nvSpPr>
          <p:spPr>
            <a:xfrm>
              <a:off x="1828800" y="1981200"/>
              <a:ext cx="4724400" cy="381000"/>
            </a:xfrm>
            <a:prstGeom prst="rightArrow">
              <a:avLst>
                <a:gd name="adj1" fmla="val 62573"/>
                <a:gd name="adj2" fmla="val 1140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1-text1"/>
            <p:cNvSpPr txBox="1"/>
            <p:nvPr/>
          </p:nvSpPr>
          <p:spPr>
            <a:xfrm>
              <a:off x="3581400" y="1600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400" dirty="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4" name="l1-text2"/>
            <p:cNvSpPr txBox="1"/>
            <p:nvPr/>
          </p:nvSpPr>
          <p:spPr>
            <a:xfrm>
              <a:off x="2133600" y="2362200"/>
              <a:ext cx="411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200" b="1" dirty="0">
                  <a:solidFill>
                    <a:srgbClr val="000000"/>
                  </a:solidFill>
                </a:rPr>
                <a:t># of VMs</a:t>
              </a:r>
              <a:r>
                <a:rPr lang="en-GB" sz="2200" b="1" dirty="0">
                  <a:solidFill>
                    <a:srgbClr val="FF0000"/>
                  </a:solidFill>
                </a:rPr>
                <a:t> and network demands</a:t>
              </a:r>
            </a:p>
          </p:txBody>
        </p:sp>
      </p:grpSp>
      <p:grpSp>
        <p:nvGrpSpPr>
          <p:cNvPr id="51" name="l2"/>
          <p:cNvGrpSpPr/>
          <p:nvPr/>
        </p:nvGrpSpPr>
        <p:grpSpPr>
          <a:xfrm>
            <a:off x="1219200" y="1600200"/>
            <a:ext cx="5715000" cy="1194375"/>
            <a:chOff x="1219200" y="1600200"/>
            <a:chExt cx="5715000" cy="1194375"/>
          </a:xfrm>
        </p:grpSpPr>
        <p:sp>
          <p:nvSpPr>
            <p:cNvPr id="7" name="l2-arrow"/>
            <p:cNvSpPr/>
            <p:nvPr/>
          </p:nvSpPr>
          <p:spPr>
            <a:xfrm>
              <a:off x="1447800" y="1905000"/>
              <a:ext cx="1600200" cy="381000"/>
            </a:xfrm>
            <a:prstGeom prst="rightArrow">
              <a:avLst>
                <a:gd name="adj1" fmla="val 26117"/>
                <a:gd name="adj2" fmla="val 41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2-text1"/>
            <p:cNvSpPr txBox="1"/>
            <p:nvPr/>
          </p:nvSpPr>
          <p:spPr>
            <a:xfrm>
              <a:off x="1447800" y="16002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000" dirty="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9" name="l2-text2"/>
            <p:cNvSpPr txBox="1"/>
            <p:nvPr/>
          </p:nvSpPr>
          <p:spPr>
            <a:xfrm>
              <a:off x="1219200" y="22098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1600" b="1" dirty="0">
                  <a:solidFill>
                    <a:srgbClr val="FF0000"/>
                  </a:solidFill>
                </a:rPr>
                <a:t># of VMs and</a:t>
              </a:r>
            </a:p>
            <a:p>
              <a:pPr marL="0" lvl="1" algn="ctr"/>
              <a:r>
                <a:rPr lang="en-GB" sz="1600" b="1" dirty="0">
                  <a:solidFill>
                    <a:srgbClr val="FF0000"/>
                  </a:solidFill>
                </a:rPr>
                <a:t>network demands</a:t>
              </a:r>
            </a:p>
          </p:txBody>
        </p:sp>
        <p:sp>
          <p:nvSpPr>
            <p:cNvPr id="15" name="l2-arrow2"/>
            <p:cNvSpPr/>
            <p:nvPr/>
          </p:nvSpPr>
          <p:spPr>
            <a:xfrm>
              <a:off x="5791200" y="1905000"/>
              <a:ext cx="1143000" cy="381000"/>
            </a:xfrm>
            <a:prstGeom prst="rightArrow">
              <a:avLst>
                <a:gd name="adj1" fmla="val 26117"/>
                <a:gd name="adj2" fmla="val 41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VirtualNw"/>
          <p:cNvGrpSpPr/>
          <p:nvPr/>
        </p:nvGrpSpPr>
        <p:grpSpPr>
          <a:xfrm>
            <a:off x="3200400" y="1524000"/>
            <a:ext cx="2438400" cy="1752600"/>
            <a:chOff x="3200400" y="1524000"/>
            <a:chExt cx="24384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3200400" y="2819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819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2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2819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N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419600" y="3048000"/>
              <a:ext cx="533400" cy="0"/>
            </a:xfrm>
            <a:prstGeom prst="line">
              <a:avLst/>
            </a:prstGeom>
            <a:ln w="444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962400" y="2514600"/>
              <a:ext cx="381000" cy="2286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3276600" y="2438400"/>
              <a:ext cx="457200" cy="3048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4953000" y="2438400"/>
              <a:ext cx="533400" cy="2286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loud 47"/>
            <p:cNvSpPr/>
            <p:nvPr/>
          </p:nvSpPr>
          <p:spPr>
            <a:xfrm>
              <a:off x="3276600" y="1524000"/>
              <a:ext cx="2362200" cy="1143000"/>
            </a:xfrm>
            <a:prstGeom prst="cloud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</a:rPr>
                <a:t>Virtual Network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Popup"/>
          <p:cNvSpPr/>
          <p:nvPr/>
        </p:nvSpPr>
        <p:spPr>
          <a:xfrm>
            <a:off x="5791200" y="3200400"/>
            <a:ext cx="3124200" cy="2209800"/>
          </a:xfrm>
          <a:prstGeom prst="wedgeRoundRectCallout">
            <a:avLst>
              <a:gd name="adj1" fmla="val -62544"/>
              <a:gd name="adj2" fmla="val -89018"/>
              <a:gd name="adj3" fmla="val 16667"/>
            </a:avLst>
          </a:prstGeom>
          <a:solidFill>
            <a:srgbClr val="FFCCCC">
              <a:alpha val="6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</a:rPr>
              <a:t>Key Idea</a:t>
            </a:r>
            <a:r>
              <a:rPr lang="en-GB" sz="2000" dirty="0">
                <a:solidFill>
                  <a:srgbClr val="000000"/>
                </a:solidFill>
              </a:rPr>
              <a:t>: Tenants are offered a virtual network that </a:t>
            </a:r>
            <a:r>
              <a:rPr lang="en-GB" sz="2000" dirty="0" err="1">
                <a:solidFill>
                  <a:srgbClr val="000000"/>
                </a:solidFill>
              </a:rPr>
              <a:t>gurantees</a:t>
            </a:r>
            <a:r>
              <a:rPr lang="en-GB" sz="2000" dirty="0">
                <a:solidFill>
                  <a:srgbClr val="000000"/>
                </a:solidFill>
              </a:rPr>
              <a:t> network bandwidth across their VMs</a:t>
            </a: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This decouples tenant performance from provider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Exposing tenant network demands to providers enables a </a:t>
            </a:r>
            <a:r>
              <a:rPr lang="en-GB" b="1" dirty="0"/>
              <a:t>symbiotic tenant-provider relationship</a:t>
            </a:r>
          </a:p>
          <a:p>
            <a:pPr algn="ctr"/>
            <a:endParaRPr lang="en-GB" b="1" dirty="0"/>
          </a:p>
          <a:p>
            <a:pPr algn="ctr"/>
            <a:r>
              <a:rPr lang="en-GB" dirty="0">
                <a:solidFill>
                  <a:srgbClr val="000000"/>
                </a:solidFill>
              </a:rPr>
              <a:t>Tenants get predictable performance (and lower costs)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Provider revenue increases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buClr>
                <a:srgbClr val="FF0000"/>
              </a:buClr>
            </a:pPr>
            <a:r>
              <a:rPr lang="en-GB" sz="2600" dirty="0">
                <a:solidFill>
                  <a:srgbClr val="FF0000"/>
                </a:solidFill>
              </a:rPr>
              <a:t>Virtual network abstractions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solidFill>
                  <a:srgbClr val="000000"/>
                </a:solidFill>
              </a:rPr>
              <a:t>Oktopus</a:t>
            </a:r>
          </a:p>
          <a:p>
            <a:pPr lvl="2"/>
            <a:r>
              <a:rPr lang="en-GB" dirty="0">
                <a:solidFill>
                  <a:srgbClr val="000000"/>
                </a:solidFill>
              </a:rPr>
              <a:t>Allocating virtual networks</a:t>
            </a:r>
          </a:p>
          <a:p>
            <a:pPr lvl="2"/>
            <a:r>
              <a:rPr lang="en-GB" dirty="0">
                <a:solidFill>
                  <a:srgbClr val="000000"/>
                </a:solidFill>
              </a:rPr>
              <a:t>Enforcing virtual networks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87216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the virtual network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dirty="0"/>
              <a:t>Goal 1: Easier transition for tenants</a:t>
            </a:r>
          </a:p>
          <a:p>
            <a:pPr lvl="1"/>
            <a:r>
              <a:rPr lang="en-GB" sz="2000" dirty="0">
                <a:solidFill>
                  <a:srgbClr val="EEECE1">
                    <a:lumMod val="10000"/>
                  </a:srgbClr>
                </a:solidFill>
              </a:rPr>
              <a:t>Tenants should be able to predict the performance of applications</a:t>
            </a:r>
          </a:p>
          <a:p>
            <a:r>
              <a:rPr lang="en-GB" dirty="0"/>
              <a:t>Goal 2: Provider flexibility</a:t>
            </a:r>
          </a:p>
          <a:p>
            <a:pPr lvl="1"/>
            <a:r>
              <a:rPr lang="en-GB" sz="2000" dirty="0">
                <a:solidFill>
                  <a:srgbClr val="EEECE1">
                    <a:lumMod val="10000"/>
                  </a:srgbClr>
                </a:solidFill>
              </a:rPr>
              <a:t>Providers should be able to multiplex many tenants in their infrastructure</a:t>
            </a:r>
          </a:p>
          <a:p>
            <a:pPr lvl="1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pPr lvl="1" algn="ctr">
              <a:buNone/>
            </a:pPr>
            <a:r>
              <a:rPr lang="en-GB" sz="2800" b="1" dirty="0">
                <a:solidFill>
                  <a:srgbClr val="FF0000"/>
                </a:solidFill>
              </a:rPr>
              <a:t>These are competing design goals </a:t>
            </a:r>
          </a:p>
          <a:p>
            <a:pPr lvl="1" algn="ctr">
              <a:buNone/>
            </a:pPr>
            <a:r>
              <a:rPr lang="en-GB" sz="2800" b="1" dirty="0">
                <a:solidFill>
                  <a:srgbClr val="FF0000"/>
                </a:solidFill>
              </a:rPr>
              <a:t>Our abstractions strive to strike a balance between them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967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221761" cy="914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l2"/>
          <p:cNvGrpSpPr/>
          <p:nvPr/>
        </p:nvGrpSpPr>
        <p:grpSpPr>
          <a:xfrm>
            <a:off x="1447800" y="1143000"/>
            <a:ext cx="5486400" cy="685800"/>
            <a:chOff x="1447800" y="1600200"/>
            <a:chExt cx="5486400" cy="685800"/>
          </a:xfrm>
        </p:grpSpPr>
        <p:sp>
          <p:nvSpPr>
            <p:cNvPr id="7" name="l2-arrow"/>
            <p:cNvSpPr/>
            <p:nvPr/>
          </p:nvSpPr>
          <p:spPr>
            <a:xfrm>
              <a:off x="1447800" y="1905000"/>
              <a:ext cx="1600200" cy="381000"/>
            </a:xfrm>
            <a:prstGeom prst="rightArrow">
              <a:avLst>
                <a:gd name="adj1" fmla="val 26117"/>
                <a:gd name="adj2" fmla="val 41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2-text1"/>
            <p:cNvSpPr txBox="1"/>
            <p:nvPr/>
          </p:nvSpPr>
          <p:spPr>
            <a:xfrm>
              <a:off x="1447800" y="16002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000" dirty="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0" name="l2-arrow2"/>
            <p:cNvSpPr/>
            <p:nvPr/>
          </p:nvSpPr>
          <p:spPr>
            <a:xfrm>
              <a:off x="5791200" y="1905000"/>
              <a:ext cx="1143000" cy="381000"/>
            </a:xfrm>
            <a:prstGeom prst="rightArrow">
              <a:avLst>
                <a:gd name="adj1" fmla="val 26117"/>
                <a:gd name="adj2" fmla="val 41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VirtualNw"/>
          <p:cNvGrpSpPr/>
          <p:nvPr/>
        </p:nvGrpSpPr>
        <p:grpSpPr>
          <a:xfrm>
            <a:off x="3200400" y="1066800"/>
            <a:ext cx="2438400" cy="1752600"/>
            <a:chOff x="3200400" y="1524000"/>
            <a:chExt cx="2438400" cy="1752600"/>
          </a:xfrm>
        </p:grpSpPr>
        <p:sp>
          <p:nvSpPr>
            <p:cNvPr id="12" name="Rectangle 11"/>
            <p:cNvSpPr/>
            <p:nvPr/>
          </p:nvSpPr>
          <p:spPr>
            <a:xfrm>
              <a:off x="3200400" y="2819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0" y="2819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2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81600" y="2819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N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19600" y="3048000"/>
              <a:ext cx="533400" cy="0"/>
            </a:xfrm>
            <a:prstGeom prst="line">
              <a:avLst/>
            </a:prstGeom>
            <a:ln w="444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3962400" y="2514600"/>
              <a:ext cx="381000" cy="2286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3276600" y="2438400"/>
              <a:ext cx="457200" cy="3048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4953000" y="2438400"/>
              <a:ext cx="533400" cy="2286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loud 18"/>
            <p:cNvSpPr/>
            <p:nvPr/>
          </p:nvSpPr>
          <p:spPr>
            <a:xfrm>
              <a:off x="3276600" y="1524000"/>
              <a:ext cx="2362200" cy="1143000"/>
            </a:xfrm>
            <a:prstGeom prst="cloud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</a:rPr>
                <a:t>Virtual Network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l2-text1"/>
          <p:cNvSpPr txBox="1"/>
          <p:nvPr/>
        </p:nvSpPr>
        <p:spPr>
          <a:xfrm>
            <a:off x="5486400" y="1143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000" dirty="0">
                <a:solidFill>
                  <a:srgbClr val="000000"/>
                </a:solidFill>
              </a:rPr>
              <a:t>Virtual to</a:t>
            </a:r>
          </a:p>
          <a:p>
            <a:pPr marL="0" lvl="1" algn="ctr"/>
            <a:endParaRPr lang="en-GB" sz="2000" dirty="0">
              <a:solidFill>
                <a:srgbClr val="000000"/>
              </a:solidFill>
            </a:endParaRPr>
          </a:p>
          <a:p>
            <a:pPr marL="0" lvl="1" algn="ctr"/>
            <a:r>
              <a:rPr lang="en-GB" sz="2000" dirty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2133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000" dirty="0">
                <a:solidFill>
                  <a:srgbClr val="000000"/>
                </a:solidFill>
              </a:rPr>
              <a:t>Tenant</a:t>
            </a:r>
          </a:p>
        </p:txBody>
      </p:sp>
      <p:sp>
        <p:nvSpPr>
          <p:cNvPr id="22" name="highlight1"/>
          <p:cNvSpPr/>
          <p:nvPr/>
        </p:nvSpPr>
        <p:spPr>
          <a:xfrm>
            <a:off x="533400" y="990600"/>
            <a:ext cx="5257800" cy="1981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ghlight2"/>
          <p:cNvSpPr/>
          <p:nvPr/>
        </p:nvSpPr>
        <p:spPr>
          <a:xfrm>
            <a:off x="3048000" y="990600"/>
            <a:ext cx="5562600" cy="1981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Abstraction 1: Virtual Cluster (</a:t>
            </a:r>
            <a:r>
              <a:rPr lang="en-GB" b="1" i="1" dirty="0"/>
              <a:t>VC</a:t>
            </a:r>
            <a:r>
              <a:rPr lang="en-GB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Motivation</a:t>
            </a:r>
            <a:r>
              <a:rPr lang="en-GB" dirty="0"/>
              <a:t>: In enterprises, tenants run applications on dedicated Ethernet clusters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0" y="3124200"/>
            <a:ext cx="4191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Request &lt;N, B&gt;</a:t>
            </a:r>
          </a:p>
          <a:p>
            <a:pPr algn="ctr"/>
            <a:r>
              <a:rPr lang="en-GB" sz="2400" i="1" dirty="0">
                <a:solidFill>
                  <a:srgbClr val="000000"/>
                </a:solidFill>
              </a:rPr>
              <a:t>N VMs. Each VM can send and receive at B Mbps</a:t>
            </a:r>
          </a:p>
        </p:txBody>
      </p:sp>
      <p:grpSp>
        <p:nvGrpSpPr>
          <p:cNvPr id="45" name="VC"/>
          <p:cNvGrpSpPr/>
          <p:nvPr/>
        </p:nvGrpSpPr>
        <p:grpSpPr>
          <a:xfrm>
            <a:off x="609600" y="2209800"/>
            <a:ext cx="3733800" cy="2570188"/>
            <a:chOff x="2514600" y="2133600"/>
            <a:chExt cx="4124969" cy="3025569"/>
          </a:xfrm>
        </p:grpSpPr>
        <p:sp>
          <p:nvSpPr>
            <p:cNvPr id="12" name="TextBox 11"/>
            <p:cNvSpPr txBox="1"/>
            <p:nvPr/>
          </p:nvSpPr>
          <p:spPr>
            <a:xfrm>
              <a:off x="2514600" y="4724399"/>
              <a:ext cx="926013" cy="43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VM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4648200"/>
              <a:ext cx="1000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VM 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81400" y="4724399"/>
              <a:ext cx="953593" cy="43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VM 2</a:t>
              </a:r>
            </a:p>
          </p:txBody>
        </p:sp>
        <p:pic>
          <p:nvPicPr>
            <p:cNvPr id="8" name="Picture 4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3657600"/>
              <a:ext cx="725009" cy="1069137"/>
            </a:xfrm>
            <a:prstGeom prst="rect">
              <a:avLst/>
            </a:prstGeom>
            <a:noFill/>
          </p:spPr>
        </p:pic>
        <p:pic>
          <p:nvPicPr>
            <p:cNvPr id="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133600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6233" y="3541654"/>
              <a:ext cx="725009" cy="1069137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>
              <a:endCxn id="9" idx="2"/>
            </p:cNvCxnSpPr>
            <p:nvPr/>
          </p:nvCxnSpPr>
          <p:spPr>
            <a:xfrm flipV="1">
              <a:off x="3242671" y="2739890"/>
              <a:ext cx="1307613" cy="99391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9" idx="2"/>
            </p:cNvCxnSpPr>
            <p:nvPr/>
          </p:nvCxnSpPr>
          <p:spPr>
            <a:xfrm rot="10800000">
              <a:off x="4550284" y="2739890"/>
              <a:ext cx="1545716" cy="91771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551" y="3598176"/>
              <a:ext cx="725009" cy="1069137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>
              <a:endCxn id="9" idx="2"/>
            </p:cNvCxnSpPr>
            <p:nvPr/>
          </p:nvCxnSpPr>
          <p:spPr>
            <a:xfrm rot="5400000" flipH="1" flipV="1">
              <a:off x="3911787" y="3095303"/>
              <a:ext cx="993910" cy="283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9338436">
              <a:off x="3126061" y="2830223"/>
              <a:ext cx="1285103" cy="507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rgbClr val="000000"/>
                  </a:solidFill>
                </a:rPr>
                <a:t>B</a:t>
              </a:r>
              <a:r>
                <a:rPr lang="en-GB" sz="2200" dirty="0">
                  <a:solidFill>
                    <a:srgbClr val="00B0F0"/>
                  </a:solidFill>
                </a:rPr>
                <a:t> </a:t>
              </a:r>
              <a:r>
                <a:rPr lang="en-GB" sz="2200" dirty="0">
                  <a:solidFill>
                    <a:srgbClr val="000000"/>
                  </a:solidFill>
                </a:rPr>
                <a:t>Mbps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87542" y="2313002"/>
              <a:ext cx="1484805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</a:rPr>
                <a:t>Virtual Switch </a:t>
              </a:r>
            </a:p>
          </p:txBody>
        </p:sp>
      </p:grpSp>
      <p:sp>
        <p:nvSpPr>
          <p:cNvPr id="21" name="final-punch"/>
          <p:cNvSpPr/>
          <p:nvPr/>
        </p:nvSpPr>
        <p:spPr>
          <a:xfrm>
            <a:off x="776658" y="5105400"/>
            <a:ext cx="7696200" cy="14982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600" b="1" dirty="0">
                <a:solidFill>
                  <a:srgbClr val="1010A0"/>
                </a:solidFill>
              </a:rPr>
              <a:t>Virtual cluster resembles typical enterprise networks</a:t>
            </a:r>
          </a:p>
          <a:p>
            <a:pPr lvl="0" algn="ctr"/>
            <a:endParaRPr lang="en-GB" sz="800" b="1" dirty="0">
              <a:solidFill>
                <a:srgbClr val="1010A0"/>
              </a:solidFill>
            </a:endParaRPr>
          </a:p>
          <a:p>
            <a:pPr lvl="0" algn="ctr"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</a:rPr>
              <a:t>Easier transition to the cloud for tenants</a:t>
            </a:r>
            <a:endParaRPr lang="en-GB" sz="2400" dirty="0">
              <a:solidFill>
                <a:srgbClr val="000000"/>
              </a:solidFill>
            </a:endParaRPr>
          </a:p>
          <a:p>
            <a:pPr lvl="0" algn="ctr">
              <a:buClr>
                <a:srgbClr val="FF0000"/>
              </a:buClr>
              <a:buSzPct val="120000"/>
              <a:buFont typeface="Wingdings" pitchFamily="2" charset="2"/>
              <a:buChar char="û"/>
            </a:pPr>
            <a:r>
              <a:rPr lang="en-GB" sz="2400" dirty="0">
                <a:solidFill>
                  <a:srgbClr val="000000"/>
                </a:solidFill>
              </a:rPr>
              <a:t> Moderate provider flexibility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9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24"/>
    </mc:Choice>
    <mc:Fallback xmlns="">
      <p:transition spd="slow" advTm="9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Abstraction: Virtual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Topology"/>
          <p:cNvGrpSpPr/>
          <p:nvPr/>
        </p:nvGrpSpPr>
        <p:grpSpPr>
          <a:xfrm>
            <a:off x="914400" y="1066800"/>
            <a:ext cx="7467600" cy="2768600"/>
            <a:chOff x="3941391" y="2535836"/>
            <a:chExt cx="4999574" cy="1873673"/>
          </a:xfrm>
        </p:grpSpPr>
        <p:pic>
          <p:nvPicPr>
            <p:cNvPr id="5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35" y="3811644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8"/>
            <p:cNvGrpSpPr/>
            <p:nvPr/>
          </p:nvGrpSpPr>
          <p:grpSpPr>
            <a:xfrm>
              <a:off x="3941391" y="3987468"/>
              <a:ext cx="4999574" cy="422041"/>
              <a:chOff x="341312" y="5343521"/>
              <a:chExt cx="8263136" cy="965799"/>
            </a:xfrm>
          </p:grpSpPr>
          <p:pic>
            <p:nvPicPr>
              <p:cNvPr id="92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12" y="5343521"/>
                <a:ext cx="878984" cy="88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760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992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128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9240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017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464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7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32" y="3840473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54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755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8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7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52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47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808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403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Straight Connector 65"/>
            <p:cNvCxnSpPr>
              <a:stCxn id="53" idx="0"/>
              <a:endCxn id="62" idx="2"/>
            </p:cNvCxnSpPr>
            <p:nvPr/>
          </p:nvCxnSpPr>
          <p:spPr>
            <a:xfrm flipV="1">
              <a:off x="4214634" y="3475184"/>
              <a:ext cx="650175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3" idx="0"/>
              <a:endCxn id="63" idx="2"/>
            </p:cNvCxnSpPr>
            <p:nvPr/>
          </p:nvCxnSpPr>
          <p:spPr>
            <a:xfrm flipV="1">
              <a:off x="4214634" y="3475184"/>
              <a:ext cx="1308769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4" idx="0"/>
              <a:endCxn id="62" idx="2"/>
            </p:cNvCxnSpPr>
            <p:nvPr/>
          </p:nvCxnSpPr>
          <p:spPr>
            <a:xfrm flipH="1" flipV="1">
              <a:off x="4864809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4" idx="0"/>
              <a:endCxn id="63" idx="2"/>
            </p:cNvCxnSpPr>
            <p:nvPr/>
          </p:nvCxnSpPr>
          <p:spPr>
            <a:xfrm flipV="1">
              <a:off x="4868156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6" idx="0"/>
              <a:endCxn id="62" idx="2"/>
            </p:cNvCxnSpPr>
            <p:nvPr/>
          </p:nvCxnSpPr>
          <p:spPr>
            <a:xfrm flipH="1" flipV="1">
              <a:off x="4864809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0"/>
              <a:endCxn id="62" idx="2"/>
            </p:cNvCxnSpPr>
            <p:nvPr/>
          </p:nvCxnSpPr>
          <p:spPr>
            <a:xfrm flipH="1" flipV="1">
              <a:off x="4864809" y="3475184"/>
              <a:ext cx="1266823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6" idx="0"/>
              <a:endCxn id="63" idx="2"/>
            </p:cNvCxnSpPr>
            <p:nvPr/>
          </p:nvCxnSpPr>
          <p:spPr>
            <a:xfrm flipV="1">
              <a:off x="5520056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7" idx="0"/>
              <a:endCxn id="63" idx="2"/>
            </p:cNvCxnSpPr>
            <p:nvPr/>
          </p:nvCxnSpPr>
          <p:spPr>
            <a:xfrm flipH="1" flipV="1">
              <a:off x="5523403" y="3475184"/>
              <a:ext cx="608228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8" idx="0"/>
              <a:endCxn id="64" idx="2"/>
            </p:cNvCxnSpPr>
            <p:nvPr/>
          </p:nvCxnSpPr>
          <p:spPr>
            <a:xfrm flipV="1">
              <a:off x="6785153" y="3475184"/>
              <a:ext cx="7373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9" idx="0"/>
              <a:endCxn id="64" idx="2"/>
            </p:cNvCxnSpPr>
            <p:nvPr/>
          </p:nvCxnSpPr>
          <p:spPr>
            <a:xfrm flipV="1">
              <a:off x="7437054" y="3475184"/>
              <a:ext cx="854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0" idx="0"/>
              <a:endCxn id="64" idx="2"/>
            </p:cNvCxnSpPr>
            <p:nvPr/>
          </p:nvCxnSpPr>
          <p:spPr>
            <a:xfrm flipH="1" flipV="1">
              <a:off x="7522464" y="3475184"/>
              <a:ext cx="5697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0"/>
              <a:endCxn id="64" idx="2"/>
            </p:cNvCxnSpPr>
            <p:nvPr/>
          </p:nvCxnSpPr>
          <p:spPr>
            <a:xfrm flipH="1" flipV="1">
              <a:off x="7522464" y="3475184"/>
              <a:ext cx="12216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1" idx="0"/>
              <a:endCxn id="65" idx="2"/>
            </p:cNvCxnSpPr>
            <p:nvPr/>
          </p:nvCxnSpPr>
          <p:spPr>
            <a:xfrm flipH="1" flipV="1">
              <a:off x="8181059" y="3475184"/>
              <a:ext cx="563039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0" idx="0"/>
              <a:endCxn id="65" idx="2"/>
            </p:cNvCxnSpPr>
            <p:nvPr/>
          </p:nvCxnSpPr>
          <p:spPr>
            <a:xfrm flipV="1">
              <a:off x="8092197" y="3475184"/>
              <a:ext cx="88862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9" idx="0"/>
              <a:endCxn id="65" idx="2"/>
            </p:cNvCxnSpPr>
            <p:nvPr/>
          </p:nvCxnSpPr>
          <p:spPr>
            <a:xfrm flipV="1">
              <a:off x="7437054" y="3475184"/>
              <a:ext cx="744005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8" idx="0"/>
              <a:endCxn id="65" idx="2"/>
            </p:cNvCxnSpPr>
            <p:nvPr/>
          </p:nvCxnSpPr>
          <p:spPr>
            <a:xfrm flipV="1">
              <a:off x="6785153" y="3475184"/>
              <a:ext cx="1395906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2" idx="0"/>
            </p:cNvCxnSpPr>
            <p:nvPr/>
          </p:nvCxnSpPr>
          <p:spPr>
            <a:xfrm flipV="1">
              <a:off x="4864809" y="2962049"/>
              <a:ext cx="1106656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3" idx="0"/>
            </p:cNvCxnSpPr>
            <p:nvPr/>
          </p:nvCxnSpPr>
          <p:spPr>
            <a:xfrm flipV="1">
              <a:off x="5523403" y="2962049"/>
              <a:ext cx="448061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2" idx="0"/>
            </p:cNvCxnSpPr>
            <p:nvPr/>
          </p:nvCxnSpPr>
          <p:spPr>
            <a:xfrm flipV="1">
              <a:off x="4864809" y="2899116"/>
              <a:ext cx="2296731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3" idx="0"/>
            </p:cNvCxnSpPr>
            <p:nvPr/>
          </p:nvCxnSpPr>
          <p:spPr>
            <a:xfrm flipV="1">
              <a:off x="5523403" y="2899116"/>
              <a:ext cx="1638136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4" idx="0"/>
            </p:cNvCxnSpPr>
            <p:nvPr/>
          </p:nvCxnSpPr>
          <p:spPr>
            <a:xfrm flipH="1" flipV="1">
              <a:off x="5971464" y="2962049"/>
              <a:ext cx="1551000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5" idx="0"/>
            </p:cNvCxnSpPr>
            <p:nvPr/>
          </p:nvCxnSpPr>
          <p:spPr>
            <a:xfrm flipH="1" flipV="1">
              <a:off x="5971464" y="2962049"/>
              <a:ext cx="2209595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5" idx="0"/>
            </p:cNvCxnSpPr>
            <p:nvPr/>
          </p:nvCxnSpPr>
          <p:spPr>
            <a:xfrm flipH="1" flipV="1">
              <a:off x="7161540" y="2899116"/>
              <a:ext cx="1019519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4" idx="0"/>
            </p:cNvCxnSpPr>
            <p:nvPr/>
          </p:nvCxnSpPr>
          <p:spPr>
            <a:xfrm flipH="1" flipV="1">
              <a:off x="7161540" y="2899116"/>
              <a:ext cx="360925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075" y="2535836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64" y="2535837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100"/>
          <p:cNvGrpSpPr/>
          <p:nvPr/>
        </p:nvGrpSpPr>
        <p:grpSpPr>
          <a:xfrm>
            <a:off x="576560" y="3404504"/>
            <a:ext cx="4071640" cy="1015098"/>
            <a:chOff x="301479" y="2906909"/>
            <a:chExt cx="4071640" cy="761324"/>
          </a:xfrm>
        </p:grpSpPr>
        <p:sp>
          <p:nvSpPr>
            <p:cNvPr id="102" name="TextBox 101"/>
            <p:cNvSpPr txBox="1"/>
            <p:nvPr/>
          </p:nvSpPr>
          <p:spPr>
            <a:xfrm>
              <a:off x="486919" y="3345066"/>
              <a:ext cx="838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000000"/>
                  </a:solidFill>
                </a:rPr>
                <a:t>VM 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01319" y="3345066"/>
              <a:ext cx="838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000000"/>
                  </a:solidFill>
                </a:rPr>
                <a:t>VM 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534919" y="3345067"/>
              <a:ext cx="8382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000000"/>
                  </a:solidFill>
                </a:rPr>
                <a:t>VM N</a:t>
              </a:r>
            </a:p>
          </p:txBody>
        </p:sp>
        <p:sp>
          <p:nvSpPr>
            <p:cNvPr id="107" name="Curved Right Arrow 106"/>
            <p:cNvSpPr/>
            <p:nvPr/>
          </p:nvSpPr>
          <p:spPr>
            <a:xfrm rot="11213415" flipH="1">
              <a:off x="301479" y="2906909"/>
              <a:ext cx="228201" cy="5243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Curved Right Arrow 107"/>
            <p:cNvSpPr/>
            <p:nvPr/>
          </p:nvSpPr>
          <p:spPr>
            <a:xfrm rot="11213415" flipH="1">
              <a:off x="1369327" y="2916476"/>
              <a:ext cx="221798" cy="45767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Curved Right Arrow 108"/>
            <p:cNvSpPr/>
            <p:nvPr/>
          </p:nvSpPr>
          <p:spPr>
            <a:xfrm rot="11213415" flipH="1">
              <a:off x="3336310" y="2923615"/>
              <a:ext cx="240029" cy="50704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022260" y="889003"/>
            <a:ext cx="1263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Physical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Network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virtual-network"/>
          <p:cNvGrpSpPr/>
          <p:nvPr/>
        </p:nvGrpSpPr>
        <p:grpSpPr>
          <a:xfrm>
            <a:off x="1295407" y="3733800"/>
            <a:ext cx="2724999" cy="2018749"/>
            <a:chOff x="1295402" y="3143250"/>
            <a:chExt cx="2724999" cy="1514062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295402" y="3143250"/>
              <a:ext cx="914398" cy="11049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133602" y="3143250"/>
              <a:ext cx="228598" cy="10287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2667000" y="3143250"/>
              <a:ext cx="1295402" cy="11811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171950"/>
              <a:ext cx="990600" cy="48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 rot="19106797">
              <a:off x="2857164" y="3829388"/>
              <a:ext cx="116323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rgbClr val="000000"/>
                  </a:solidFill>
                </a:rPr>
                <a:t>B</a:t>
              </a:r>
              <a:r>
                <a:rPr lang="en-GB" sz="2200" dirty="0">
                  <a:solidFill>
                    <a:srgbClr val="00B0F0"/>
                  </a:solidFill>
                </a:rPr>
                <a:t> </a:t>
              </a:r>
              <a:r>
                <a:rPr lang="en-GB" sz="2200" dirty="0">
                  <a:solidFill>
                    <a:srgbClr val="000000"/>
                  </a:solidFill>
                </a:rPr>
                <a:t>Mbps</a:t>
              </a:r>
            </a:p>
          </p:txBody>
        </p:sp>
      </p:grpSp>
      <p:grpSp>
        <p:nvGrpSpPr>
          <p:cNvPr id="8" name="outbound"/>
          <p:cNvGrpSpPr/>
          <p:nvPr/>
        </p:nvGrpSpPr>
        <p:grpSpPr>
          <a:xfrm>
            <a:off x="762001" y="2108202"/>
            <a:ext cx="7848600" cy="4698661"/>
            <a:chOff x="762001" y="1581150"/>
            <a:chExt cx="7848600" cy="3523996"/>
          </a:xfrm>
        </p:grpSpPr>
        <p:sp>
          <p:nvSpPr>
            <p:cNvPr id="118" name="Freeform 117"/>
            <p:cNvSpPr/>
            <p:nvPr/>
          </p:nvSpPr>
          <p:spPr>
            <a:xfrm flipH="1">
              <a:off x="1295399" y="1657350"/>
              <a:ext cx="914398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1295399" y="1581150"/>
              <a:ext cx="2743201" cy="9906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 flipH="1">
              <a:off x="1295397" y="1581150"/>
              <a:ext cx="1828801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2001" y="4343399"/>
              <a:ext cx="78486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FF0000"/>
                  </a:solidFill>
                </a:rPr>
                <a:t>Outgoing flows for VM1</a:t>
              </a:r>
            </a:p>
            <a:p>
              <a:pPr algn="ctr"/>
              <a:r>
                <a:rPr lang="en-GB" sz="3000" dirty="0">
                  <a:solidFill>
                    <a:srgbClr val="000000"/>
                  </a:solidFill>
                </a:rPr>
                <a:t>Aggregate rate should not exceed B Mbps</a:t>
              </a:r>
            </a:p>
          </p:txBody>
        </p:sp>
      </p:grpSp>
      <p:grpSp>
        <p:nvGrpSpPr>
          <p:cNvPr id="9" name="inbound"/>
          <p:cNvGrpSpPr/>
          <p:nvPr/>
        </p:nvGrpSpPr>
        <p:grpSpPr>
          <a:xfrm>
            <a:off x="762000" y="1891109"/>
            <a:ext cx="7848600" cy="4915754"/>
            <a:chOff x="762001" y="1504950"/>
            <a:chExt cx="7848600" cy="3686815"/>
          </a:xfrm>
        </p:grpSpPr>
        <p:sp>
          <p:nvSpPr>
            <p:cNvPr id="130" name="Freeform 129"/>
            <p:cNvSpPr/>
            <p:nvPr/>
          </p:nvSpPr>
          <p:spPr>
            <a:xfrm flipH="1">
              <a:off x="1066801" y="1581150"/>
              <a:ext cx="1142996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 flipH="1">
              <a:off x="1371600" y="1504950"/>
              <a:ext cx="2666999" cy="9906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 flipH="1">
              <a:off x="1219200" y="1504950"/>
              <a:ext cx="1904997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2001" y="4430018"/>
              <a:ext cx="78486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FF0000"/>
                  </a:solidFill>
                </a:rPr>
                <a:t>Incoming flows for VM1</a:t>
              </a:r>
            </a:p>
            <a:p>
              <a:pPr algn="ctr"/>
              <a:r>
                <a:rPr lang="en-GB" sz="3000" dirty="0">
                  <a:solidFill>
                    <a:srgbClr val="000000"/>
                  </a:solidFill>
                </a:rPr>
                <a:t>Aggregate rate should not exceed B Mbps</a:t>
              </a:r>
            </a:p>
          </p:txBody>
        </p:sp>
      </p:grpSp>
      <p:sp>
        <p:nvSpPr>
          <p:cNvPr id="105" name="text-example"/>
          <p:cNvSpPr txBox="1"/>
          <p:nvPr/>
        </p:nvSpPr>
        <p:spPr>
          <a:xfrm>
            <a:off x="428177" y="4836206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Consider a tenant renting N virtual machines</a:t>
            </a:r>
          </a:p>
          <a:p>
            <a:pPr algn="ctr"/>
            <a:endParaRPr lang="en-GB" sz="2800" dirty="0">
              <a:solidFill>
                <a:srgbClr val="000000"/>
              </a:solidFill>
            </a:endParaRPr>
          </a:p>
          <a:p>
            <a:pPr algn="ctr"/>
            <a:r>
              <a:rPr lang="en-GB" sz="2400" b="1" dirty="0">
                <a:solidFill>
                  <a:srgbClr val="000000"/>
                </a:solidFill>
              </a:rPr>
              <a:t>VMs are connected by physical data </a:t>
            </a:r>
            <a:r>
              <a:rPr lang="en-GB" sz="2400" b="1" dirty="0" err="1">
                <a:solidFill>
                  <a:srgbClr val="000000"/>
                </a:solidFill>
              </a:rPr>
              <a:t>center</a:t>
            </a:r>
            <a:r>
              <a:rPr lang="en-GB" sz="2400" b="1" dirty="0">
                <a:solidFill>
                  <a:srgbClr val="000000"/>
                </a:solidFill>
              </a:rPr>
              <a:t> network</a:t>
            </a:r>
          </a:p>
        </p:txBody>
      </p:sp>
      <p:sp>
        <p:nvSpPr>
          <p:cNvPr id="106" name="popup-virtual"/>
          <p:cNvSpPr/>
          <p:nvPr/>
        </p:nvSpPr>
        <p:spPr>
          <a:xfrm>
            <a:off x="5390952" y="4648200"/>
            <a:ext cx="3600648" cy="1981200"/>
          </a:xfrm>
          <a:prstGeom prst="wedgeRoundRectCallout">
            <a:avLst>
              <a:gd name="adj1" fmla="val -91678"/>
              <a:gd name="adj2" fmla="val -58622"/>
              <a:gd name="adj3" fmla="val 16667"/>
            </a:avLst>
          </a:prstGeom>
          <a:solidFill>
            <a:srgbClr val="FFCCCC">
              <a:alpha val="6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Virtual cluster </a:t>
            </a:r>
          </a:p>
          <a:p>
            <a:pPr algn="ctr"/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A “virtual” network guarantees network performance</a:t>
            </a:r>
          </a:p>
        </p:txBody>
      </p:sp>
      <p:sp>
        <p:nvSpPr>
          <p:cNvPr id="101" name="text-vc"/>
          <p:cNvSpPr txBox="1"/>
          <p:nvPr/>
        </p:nvSpPr>
        <p:spPr>
          <a:xfrm>
            <a:off x="457200" y="5715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0000"/>
                </a:solidFill>
              </a:rPr>
              <a:t>Each VM gets an aggregate bandwidth </a:t>
            </a:r>
            <a:r>
              <a:rPr lang="en-GB" sz="3000" dirty="0" err="1">
                <a:solidFill>
                  <a:srgbClr val="000000"/>
                </a:solidFill>
              </a:rPr>
              <a:t>guranty</a:t>
            </a:r>
            <a:r>
              <a:rPr lang="en-GB" sz="3000" dirty="0">
                <a:solidFill>
                  <a:srgbClr val="000000"/>
                </a:solidFill>
              </a:rPr>
              <a:t> – VMs can send and receive </a:t>
            </a:r>
            <a:r>
              <a:rPr lang="en-GB" sz="3000" b="1" i="1" dirty="0">
                <a:solidFill>
                  <a:srgbClr val="000000"/>
                </a:solidFill>
              </a:rPr>
              <a:t>at B Mbps</a:t>
            </a:r>
          </a:p>
        </p:txBody>
      </p:sp>
    </p:spTree>
    <p:extLst>
      <p:ext uri="{BB962C8B-B14F-4D97-AF65-F5344CB8AC3E}">
        <p14:creationId xmlns:p14="http://schemas.microsoft.com/office/powerpoint/2010/main" val="35367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2" uiExpand="1" build="allAtOnce"/>
      <p:bldP spid="106" grpId="0" animBg="1"/>
      <p:bldP spid="106" grpId="1" animBg="1"/>
      <p:bldP spid="106" grpId="2" animBg="1"/>
      <p:bldP spid="101" grpId="0"/>
      <p:bldP spid="1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Abstraction 2: Virtual Oversubscribed Cluster (</a:t>
            </a:r>
            <a:r>
              <a:rPr lang="en-GB" sz="3000" b="1" i="1" dirty="0"/>
              <a:t>VOC</a:t>
            </a:r>
            <a:r>
              <a:rPr lang="en-GB" sz="3000" dirty="0"/>
              <a:t>)</a:t>
            </a:r>
          </a:p>
        </p:txBody>
      </p:sp>
      <p:pic>
        <p:nvPicPr>
          <p:cNvPr id="8" name="Picture 45" descr="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917" y="3161033"/>
            <a:ext cx="587354" cy="753793"/>
          </a:xfrm>
          <a:prstGeom prst="rect">
            <a:avLst/>
          </a:prstGeom>
          <a:noFill/>
        </p:spPr>
      </p:pic>
      <p:pic>
        <p:nvPicPr>
          <p:cNvPr id="9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70" y="2191927"/>
            <a:ext cx="705600" cy="4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0895" y="3287317"/>
            <a:ext cx="635623" cy="53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11" name="Picture 45" descr="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425" y="3161033"/>
            <a:ext cx="587354" cy="7537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65364" y="3918736"/>
            <a:ext cx="665411" cy="28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VM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3872" y="3918736"/>
            <a:ext cx="757740" cy="28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VM S</a:t>
            </a:r>
          </a:p>
        </p:txBody>
      </p:sp>
      <p:cxnSp>
        <p:nvCxnSpPr>
          <p:cNvPr id="15" name="Straight Connector 14"/>
          <p:cNvCxnSpPr>
            <a:endCxn id="9" idx="2"/>
          </p:cNvCxnSpPr>
          <p:nvPr/>
        </p:nvCxnSpPr>
        <p:spPr>
          <a:xfrm rot="5400000" flipH="1" flipV="1">
            <a:off x="1433088" y="2632093"/>
            <a:ext cx="604785" cy="57938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9" idx="2"/>
          </p:cNvCxnSpPr>
          <p:nvPr/>
        </p:nvCxnSpPr>
        <p:spPr>
          <a:xfrm rot="16200000" flipV="1">
            <a:off x="2046815" y="2597746"/>
            <a:ext cx="541643" cy="58493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8830202">
            <a:off x="1011152" y="2634672"/>
            <a:ext cx="111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B Mbps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300682" y="4171304"/>
            <a:ext cx="1028164" cy="30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Group 1</a:t>
            </a:r>
          </a:p>
        </p:txBody>
      </p:sp>
      <p:grpSp>
        <p:nvGrpSpPr>
          <p:cNvPr id="4" name="Cluster3"/>
          <p:cNvGrpSpPr/>
          <p:nvPr/>
        </p:nvGrpSpPr>
        <p:grpSpPr>
          <a:xfrm>
            <a:off x="3259614" y="2213904"/>
            <a:ext cx="1908034" cy="2200299"/>
            <a:chOff x="346645" y="2534412"/>
            <a:chExt cx="2519994" cy="3120779"/>
          </a:xfrm>
        </p:grpSpPr>
        <p:pic>
          <p:nvPicPr>
            <p:cNvPr id="104" name="Picture 45" descr="Serv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973" y="3833877"/>
              <a:ext cx="725009" cy="1069137"/>
            </a:xfrm>
            <a:prstGeom prst="rect">
              <a:avLst/>
            </a:prstGeom>
            <a:noFill/>
          </p:spPr>
        </p:pic>
        <p:pic>
          <p:nvPicPr>
            <p:cNvPr id="10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688" y="2534412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1026385" y="4045278"/>
              <a:ext cx="839485" cy="759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000000"/>
                  </a:solidFill>
                </a:rPr>
                <a:t>…</a:t>
              </a:r>
            </a:p>
          </p:txBody>
        </p:sp>
        <p:pic>
          <p:nvPicPr>
            <p:cNvPr id="107" name="Picture 45" descr="Serv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9235" y="3833877"/>
              <a:ext cx="725009" cy="1069137"/>
            </a:xfrm>
            <a:prstGeom prst="rect">
              <a:avLst/>
            </a:prstGeom>
            <a:noFill/>
          </p:spPr>
        </p:pic>
        <p:sp>
          <p:nvSpPr>
            <p:cNvPr id="108" name="TextBox 107"/>
            <p:cNvSpPr txBox="1"/>
            <p:nvPr/>
          </p:nvSpPr>
          <p:spPr>
            <a:xfrm>
              <a:off x="346645" y="4963819"/>
              <a:ext cx="862406" cy="39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VM 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65870" y="4953955"/>
              <a:ext cx="1000769" cy="397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 S</a:t>
              </a:r>
            </a:p>
          </p:txBody>
        </p:sp>
        <p:cxnSp>
          <p:nvCxnSpPr>
            <p:cNvPr id="110" name="Straight Connector 109"/>
            <p:cNvCxnSpPr>
              <a:endCxn id="105" idx="2"/>
            </p:cNvCxnSpPr>
            <p:nvPr/>
          </p:nvCxnSpPr>
          <p:spPr>
            <a:xfrm rot="5400000" flipH="1" flipV="1">
              <a:off x="883345" y="3178940"/>
              <a:ext cx="737064" cy="660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0"/>
              <a:endCxn id="105" idx="2"/>
            </p:cNvCxnSpPr>
            <p:nvPr/>
          </p:nvCxnSpPr>
          <p:spPr>
            <a:xfrm flipH="1" flipV="1">
              <a:off x="1582172" y="3140702"/>
              <a:ext cx="649568" cy="6931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 rot="18828190">
              <a:off x="316352" y="3134817"/>
              <a:ext cx="1466100" cy="44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B Mbps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21582" y="5221120"/>
              <a:ext cx="1271608" cy="43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CCFF"/>
                  </a:solidFill>
                </a:defRPr>
              </a:lvl1pPr>
            </a:lstStyle>
            <a:p>
              <a:r>
                <a:rPr lang="en-GB" dirty="0">
                  <a:solidFill>
                    <a:srgbClr val="000000"/>
                  </a:solidFill>
                </a:rPr>
                <a:t>Group 2</a:t>
              </a:r>
            </a:p>
          </p:txBody>
        </p:sp>
      </p:grpSp>
      <p:grpSp>
        <p:nvGrpSpPr>
          <p:cNvPr id="5" name="Cluster2"/>
          <p:cNvGrpSpPr/>
          <p:nvPr/>
        </p:nvGrpSpPr>
        <p:grpSpPr>
          <a:xfrm>
            <a:off x="6539086" y="2191927"/>
            <a:ext cx="2024493" cy="2222276"/>
            <a:chOff x="192834" y="2534412"/>
            <a:chExt cx="2673805" cy="3151952"/>
          </a:xfrm>
        </p:grpSpPr>
        <p:pic>
          <p:nvPicPr>
            <p:cNvPr id="115" name="Picture 45" descr="Serv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973" y="3833877"/>
              <a:ext cx="725009" cy="1069137"/>
            </a:xfrm>
            <a:prstGeom prst="rect">
              <a:avLst/>
            </a:prstGeom>
            <a:noFill/>
          </p:spPr>
        </p:pic>
        <p:pic>
          <p:nvPicPr>
            <p:cNvPr id="11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688" y="2534412"/>
              <a:ext cx="870968" cy="60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1026385" y="4045278"/>
              <a:ext cx="839485" cy="759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000000"/>
                  </a:solidFill>
                </a:rPr>
                <a:t>…</a:t>
              </a:r>
            </a:p>
          </p:txBody>
        </p:sp>
        <p:pic>
          <p:nvPicPr>
            <p:cNvPr id="118" name="Picture 45" descr="Serv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9235" y="3833877"/>
              <a:ext cx="725009" cy="1069137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192834" y="4953956"/>
              <a:ext cx="843142" cy="39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 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65870" y="4953955"/>
              <a:ext cx="1000769" cy="39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VM S </a:t>
              </a:r>
            </a:p>
          </p:txBody>
        </p:sp>
        <p:cxnSp>
          <p:nvCxnSpPr>
            <p:cNvPr id="121" name="Straight Connector 120"/>
            <p:cNvCxnSpPr>
              <a:endCxn id="116" idx="2"/>
            </p:cNvCxnSpPr>
            <p:nvPr/>
          </p:nvCxnSpPr>
          <p:spPr>
            <a:xfrm rot="5400000" flipH="1" flipV="1">
              <a:off x="877047" y="3203813"/>
              <a:ext cx="768236" cy="64201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8" idx="0"/>
              <a:endCxn id="116" idx="2"/>
            </p:cNvCxnSpPr>
            <p:nvPr/>
          </p:nvCxnSpPr>
          <p:spPr>
            <a:xfrm flipH="1" flipV="1">
              <a:off x="1582172" y="3140702"/>
              <a:ext cx="649568" cy="6931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 rot="18678650">
              <a:off x="292867" y="3168885"/>
              <a:ext cx="1525805" cy="44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B Mbps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44331" y="5252292"/>
              <a:ext cx="1577649" cy="43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CCFF"/>
                  </a:solidFill>
                </a:defRPr>
              </a:lvl1pPr>
            </a:lstStyle>
            <a:p>
              <a:r>
                <a:rPr lang="en-GB" dirty="0">
                  <a:solidFill>
                    <a:srgbClr val="000000"/>
                  </a:solidFill>
                </a:rPr>
                <a:t>Group N/S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581313" y="3279137"/>
            <a:ext cx="761639" cy="53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</a:rPr>
              <a:t>….</a:t>
            </a:r>
          </a:p>
        </p:txBody>
      </p:sp>
      <p:pic>
        <p:nvPicPr>
          <p:cNvPr id="126" name="Picture 3" descr="C:\Users\antr\AppData\Local\Microsoft\Windows\Temporary Internet Files\Content.IE5\YA9OU8FT\0042899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22" y="1140491"/>
            <a:ext cx="705600" cy="4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Connector 126"/>
          <p:cNvCxnSpPr>
            <a:endCxn id="126" idx="2"/>
          </p:cNvCxnSpPr>
          <p:nvPr/>
        </p:nvCxnSpPr>
        <p:spPr>
          <a:xfrm flipV="1">
            <a:off x="2171319" y="1567954"/>
            <a:ext cx="2819603" cy="70909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26" idx="2"/>
          </p:cNvCxnSpPr>
          <p:nvPr/>
        </p:nvCxnSpPr>
        <p:spPr>
          <a:xfrm rot="5400000" flipH="1" flipV="1">
            <a:off x="4283301" y="1632566"/>
            <a:ext cx="772233" cy="64301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126" idx="2"/>
          </p:cNvCxnSpPr>
          <p:nvPr/>
        </p:nvCxnSpPr>
        <p:spPr>
          <a:xfrm rot="10800000">
            <a:off x="4990922" y="1567955"/>
            <a:ext cx="2331662" cy="70909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20652821">
            <a:off x="2483027" y="1638501"/>
            <a:ext cx="1595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B * S / O Mbps</a:t>
            </a:r>
          </a:p>
        </p:txBody>
      </p:sp>
      <p:sp>
        <p:nvSpPr>
          <p:cNvPr id="138" name="Oval 137"/>
          <p:cNvSpPr/>
          <p:nvPr/>
        </p:nvSpPr>
        <p:spPr>
          <a:xfrm rot="4539964">
            <a:off x="2976506" y="1074545"/>
            <a:ext cx="558459" cy="15212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TextBox 138"/>
          <p:cNvSpPr txBox="1"/>
          <p:nvPr/>
        </p:nvSpPr>
        <p:spPr>
          <a:xfrm>
            <a:off x="4271629" y="2191927"/>
            <a:ext cx="166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Group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Virtual Switch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109717" y="1053153"/>
            <a:ext cx="17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Root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Virtual Switch </a:t>
            </a:r>
          </a:p>
        </p:txBody>
      </p:sp>
      <p:sp>
        <p:nvSpPr>
          <p:cNvPr id="141" name="Rounded Rectangular Callout 140"/>
          <p:cNvSpPr/>
          <p:nvPr/>
        </p:nvSpPr>
        <p:spPr>
          <a:xfrm>
            <a:off x="224570" y="866846"/>
            <a:ext cx="2895600" cy="933710"/>
          </a:xfrm>
          <a:prstGeom prst="wedgeRoundRectCallout">
            <a:avLst>
              <a:gd name="adj1" fmla="val 11214"/>
              <a:gd name="adj2" fmla="val 86399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VMs can send traffic to group members at B Mbps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43872" y="3918736"/>
            <a:ext cx="757740" cy="28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VM N</a:t>
            </a:r>
          </a:p>
        </p:txBody>
      </p:sp>
      <p:sp>
        <p:nvSpPr>
          <p:cNvPr id="6" name="Motivation"/>
          <p:cNvSpPr txBox="1"/>
          <p:nvPr/>
        </p:nvSpPr>
        <p:spPr>
          <a:xfrm>
            <a:off x="304801" y="47244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Motivation</a:t>
            </a:r>
            <a:r>
              <a:rPr lang="en-GB" sz="2800" dirty="0"/>
              <a:t>: Many applications moving to the cloud have localized communication patterns</a:t>
            </a:r>
          </a:p>
          <a:p>
            <a:pPr algn="ctr"/>
            <a:endParaRPr lang="en-GB" sz="800" dirty="0"/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Applications are composed of groups with more traffic within groups than across groups</a:t>
            </a:r>
          </a:p>
        </p:txBody>
      </p:sp>
      <p:sp>
        <p:nvSpPr>
          <p:cNvPr id="52" name="Request"/>
          <p:cNvSpPr txBox="1"/>
          <p:nvPr/>
        </p:nvSpPr>
        <p:spPr>
          <a:xfrm>
            <a:off x="304800" y="4572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rgbClr val="000000"/>
                </a:solidFill>
              </a:rPr>
              <a:t>Request &lt;N, B, </a:t>
            </a:r>
            <a:r>
              <a:rPr lang="en-GB" sz="2800" b="1" dirty="0">
                <a:solidFill>
                  <a:srgbClr val="FF0000"/>
                </a:solidFill>
              </a:rPr>
              <a:t>S</a:t>
            </a:r>
            <a:r>
              <a:rPr lang="en-GB" sz="2800" b="1" dirty="0">
                <a:solidFill>
                  <a:srgbClr val="000000"/>
                </a:solidFill>
              </a:rPr>
              <a:t>, </a:t>
            </a:r>
            <a:r>
              <a:rPr lang="en-GB" sz="2800" b="1" dirty="0">
                <a:solidFill>
                  <a:srgbClr val="FF0000"/>
                </a:solidFill>
              </a:rPr>
              <a:t>O</a:t>
            </a:r>
            <a:r>
              <a:rPr lang="en-GB" sz="2800" b="1" dirty="0">
                <a:solidFill>
                  <a:srgbClr val="000000"/>
                </a:solidFill>
              </a:rPr>
              <a:t>&gt;</a:t>
            </a:r>
          </a:p>
          <a:p>
            <a:pPr lvl="0" algn="ctr"/>
            <a:r>
              <a:rPr lang="en-GB" sz="2600" i="1" dirty="0">
                <a:solidFill>
                  <a:srgbClr val="000000"/>
                </a:solidFill>
              </a:rPr>
              <a:t>N VMs in groups of size S. Oversubscription factor O.</a:t>
            </a: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14" name="text-intra"/>
          <p:cNvSpPr txBox="1"/>
          <p:nvPr/>
        </p:nvSpPr>
        <p:spPr>
          <a:xfrm>
            <a:off x="502600" y="5715000"/>
            <a:ext cx="8153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FF0000"/>
                </a:solidFill>
              </a:rPr>
              <a:t>No oversubscription for intra-group communication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Intra-group communication is the common case!</a:t>
            </a:r>
          </a:p>
        </p:txBody>
      </p:sp>
      <p:sp>
        <p:nvSpPr>
          <p:cNvPr id="55" name="text-inter"/>
          <p:cNvSpPr txBox="1"/>
          <p:nvPr/>
        </p:nvSpPr>
        <p:spPr>
          <a:xfrm>
            <a:off x="504000" y="5716800"/>
            <a:ext cx="815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FF0000"/>
                </a:solidFill>
              </a:rPr>
              <a:t>Oversubscription factor O for inter-group communication</a:t>
            </a:r>
          </a:p>
          <a:p>
            <a:pPr algn="ctr"/>
            <a:r>
              <a:rPr lang="en-GB" sz="2200" dirty="0">
                <a:solidFill>
                  <a:srgbClr val="000000"/>
                </a:solidFill>
              </a:rPr>
              <a:t>(captures the sparseness of inter-group communication)</a:t>
            </a:r>
          </a:p>
        </p:txBody>
      </p:sp>
      <p:sp>
        <p:nvSpPr>
          <p:cNvPr id="56" name="final-punch"/>
          <p:cNvSpPr/>
          <p:nvPr/>
        </p:nvSpPr>
        <p:spPr>
          <a:xfrm>
            <a:off x="914400" y="5029200"/>
            <a:ext cx="7696200" cy="14982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600" b="1" dirty="0">
                <a:solidFill>
                  <a:srgbClr val="1010A0"/>
                </a:solidFill>
              </a:rPr>
              <a:t>VOC capitalizes on tenant communication patterns</a:t>
            </a:r>
          </a:p>
          <a:p>
            <a:pPr lvl="0" algn="ctr"/>
            <a:endParaRPr lang="en-GB" sz="800" b="1" dirty="0">
              <a:solidFill>
                <a:srgbClr val="1010A0"/>
              </a:solidFill>
            </a:endParaRPr>
          </a:p>
          <a:p>
            <a:pPr lvl="0" algn="ctr"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Suitable for typical applications (</a:t>
            </a:r>
            <a:r>
              <a:rPr lang="en-GB" sz="2400" i="1" dirty="0">
                <a:solidFill>
                  <a:srgbClr val="000000"/>
                </a:solidFill>
              </a:rPr>
              <a:t>though not all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lvl="0" algn="ctr"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Improved provider flexibility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2"/>
    </mc:Choice>
    <mc:Fallback xmlns="">
      <p:transition spd="slow" advTm="6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5" grpId="0"/>
      <p:bldP spid="137" grpId="0"/>
      <p:bldP spid="138" grpId="0" animBg="1"/>
      <p:bldP spid="139" grpId="0"/>
      <p:bldP spid="140" grpId="0"/>
      <p:bldP spid="141" grpId="0" animBg="1"/>
      <p:bldP spid="141" grpId="1" animBg="1"/>
      <p:bldP spid="54" grpId="0"/>
      <p:bldP spid="6" grpId="0"/>
      <p:bldP spid="52" grpId="0"/>
      <p:bldP spid="14" grpId="0"/>
      <p:bldP spid="14" grpId="1"/>
      <p:bldP spid="55" grpId="0"/>
      <p:bldP spid="55" grpId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Oktopus</a:t>
            </a:r>
            <a:r>
              <a:rPr lang="en-US" sz="4000" dirty="0"/>
              <a:t> in operation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967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000" dirty="0">
                <a:solidFill>
                  <a:srgbClr val="000000"/>
                </a:solidFill>
              </a:rPr>
              <a:t>Tenant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221761" cy="914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l1"/>
          <p:cNvGrpSpPr/>
          <p:nvPr/>
        </p:nvGrpSpPr>
        <p:grpSpPr>
          <a:xfrm>
            <a:off x="1828800" y="1600200"/>
            <a:ext cx="4724400" cy="1192887"/>
            <a:chOff x="1828800" y="1600200"/>
            <a:chExt cx="4724400" cy="1192887"/>
          </a:xfrm>
        </p:grpSpPr>
        <p:sp>
          <p:nvSpPr>
            <p:cNvPr id="12" name="l1-arrow"/>
            <p:cNvSpPr/>
            <p:nvPr/>
          </p:nvSpPr>
          <p:spPr>
            <a:xfrm>
              <a:off x="1828800" y="1981200"/>
              <a:ext cx="4724400" cy="381000"/>
            </a:xfrm>
            <a:prstGeom prst="rightArrow">
              <a:avLst>
                <a:gd name="adj1" fmla="val 62573"/>
                <a:gd name="adj2" fmla="val 1140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1-text1"/>
            <p:cNvSpPr txBox="1"/>
            <p:nvPr/>
          </p:nvSpPr>
          <p:spPr>
            <a:xfrm>
              <a:off x="3581400" y="1600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400" dirty="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4" name="l1-text2"/>
            <p:cNvSpPr txBox="1"/>
            <p:nvPr/>
          </p:nvSpPr>
          <p:spPr>
            <a:xfrm>
              <a:off x="2133600" y="2362200"/>
              <a:ext cx="411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200" b="1" dirty="0">
                  <a:solidFill>
                    <a:srgbClr val="000000"/>
                  </a:solidFill>
                </a:rPr>
                <a:t># of VMs and network demands</a:t>
              </a:r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sz="3200" dirty="0"/>
              <a:t>Step 1: Admission control + VM placement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Can network guarantees for the request be met?</a:t>
            </a:r>
          </a:p>
          <a:p>
            <a:pPr marL="119062" lvl="1" indent="0">
              <a:buNone/>
            </a:pPr>
            <a:endParaRPr lang="en-GB" dirty="0">
              <a:solidFill>
                <a:srgbClr val="EEECE1">
                  <a:lumMod val="10000"/>
                </a:srgbClr>
              </a:solidFill>
            </a:endParaRPr>
          </a:p>
          <a:p>
            <a:r>
              <a:rPr lang="en-GB" sz="3200" dirty="0"/>
              <a:t>Step 2: Enforce virtual networks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Ensure bandwidth guarantees are actually met</a:t>
            </a:r>
          </a:p>
          <a:p>
            <a:pPr lvl="1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buClr>
                <a:schemeClr val="tx1"/>
              </a:buClr>
            </a:pPr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Virtual network abstractions</a:t>
            </a:r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Oktopus</a:t>
            </a:r>
          </a:p>
          <a:p>
            <a:pPr lvl="2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VM Placement</a:t>
            </a:r>
          </a:p>
          <a:p>
            <a:pPr lvl="2"/>
            <a:r>
              <a:rPr lang="en-GB" dirty="0">
                <a:solidFill>
                  <a:srgbClr val="000000"/>
                </a:solidFill>
              </a:rPr>
              <a:t>Enforcing virtual networks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0243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Allocating Virtual Clusters</a:t>
            </a:r>
            <a:endParaRPr lang="en-US" dirty="0"/>
          </a:p>
        </p:txBody>
      </p:sp>
      <p:grpSp>
        <p:nvGrpSpPr>
          <p:cNvPr id="38" name="VC"/>
          <p:cNvGrpSpPr/>
          <p:nvPr/>
        </p:nvGrpSpPr>
        <p:grpSpPr>
          <a:xfrm>
            <a:off x="6006296" y="228600"/>
            <a:ext cx="3137704" cy="1542327"/>
            <a:chOff x="5777696" y="667473"/>
            <a:chExt cx="3137704" cy="1542327"/>
          </a:xfrm>
        </p:grpSpPr>
        <p:sp>
          <p:nvSpPr>
            <p:cNvPr id="24" name="Base"/>
            <p:cNvSpPr/>
            <p:nvPr/>
          </p:nvSpPr>
          <p:spPr>
            <a:xfrm>
              <a:off x="6019800" y="762000"/>
              <a:ext cx="2667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77696" y="1810473"/>
              <a:ext cx="3137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</a:rPr>
                <a:t>Request : &lt;3 VMs, 100  Mbps&gt;</a:t>
              </a:r>
            </a:p>
          </p:txBody>
        </p:sp>
        <p:pic>
          <p:nvPicPr>
            <p:cNvPr id="30" name="Picture 4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8104" y="1353273"/>
              <a:ext cx="562506" cy="457752"/>
            </a:xfrm>
            <a:prstGeom prst="rect">
              <a:avLst/>
            </a:prstGeom>
            <a:noFill/>
          </p:spPr>
        </p:pic>
        <p:pic>
          <p:nvPicPr>
            <p:cNvPr id="3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304" y="667473"/>
              <a:ext cx="675750" cy="25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5904" y="1277073"/>
              <a:ext cx="562506" cy="457752"/>
            </a:xfrm>
            <a:prstGeom prst="rect">
              <a:avLst/>
            </a:prstGeom>
            <a:noFill/>
          </p:spPr>
        </p:pic>
        <p:cxnSp>
          <p:nvCxnSpPr>
            <p:cNvPr id="33" name="Straight Connector 32"/>
            <p:cNvCxnSpPr>
              <a:stCxn id="32" idx="0"/>
              <a:endCxn id="31" idx="2"/>
            </p:cNvCxnSpPr>
            <p:nvPr/>
          </p:nvCxnSpPr>
          <p:spPr>
            <a:xfrm rot="16200000" flipV="1">
              <a:off x="7615660" y="825576"/>
              <a:ext cx="350016" cy="55297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4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3904" y="1353273"/>
              <a:ext cx="562506" cy="457752"/>
            </a:xfrm>
            <a:prstGeom prst="rect">
              <a:avLst/>
            </a:prstGeom>
            <a:noFill/>
          </p:spPr>
        </p:pic>
        <p:cxnSp>
          <p:nvCxnSpPr>
            <p:cNvPr id="35" name="Straight Connector 34"/>
            <p:cNvCxnSpPr>
              <a:stCxn id="34" idx="0"/>
              <a:endCxn id="31" idx="2"/>
            </p:cNvCxnSpPr>
            <p:nvPr/>
          </p:nvCxnSpPr>
          <p:spPr>
            <a:xfrm rot="5400000" flipH="1" flipV="1">
              <a:off x="7196560" y="1035654"/>
              <a:ext cx="426216" cy="209022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9897780">
              <a:off x="6410172" y="870412"/>
              <a:ext cx="1183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100 Mbps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6719104" y="927057"/>
              <a:ext cx="795075" cy="42621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-topology"/>
          <p:cNvSpPr txBox="1"/>
          <p:nvPr/>
        </p:nvSpPr>
        <p:spPr>
          <a:xfrm>
            <a:off x="304801" y="4724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Datacenter Physical Topology</a:t>
            </a:r>
            <a:endParaRPr lang="en-GB" sz="3200" dirty="0"/>
          </a:p>
          <a:p>
            <a:pPr algn="ctr"/>
            <a:r>
              <a:rPr lang="en-GB" sz="2800" dirty="0">
                <a:solidFill>
                  <a:srgbClr val="000000"/>
                </a:solidFill>
              </a:rPr>
              <a:t>4 physical machines, 2 VM slots per machine</a:t>
            </a:r>
          </a:p>
        </p:txBody>
      </p:sp>
      <p:sp>
        <p:nvSpPr>
          <p:cNvPr id="71" name="Text-allocate"/>
          <p:cNvSpPr txBox="1"/>
          <p:nvPr/>
        </p:nvSpPr>
        <p:spPr>
          <a:xfrm>
            <a:off x="228600" y="4802088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Tenant Request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</a:rPr>
              <a:t>Tenant asks for 3 VMs arranged in a virtual cluster with 100 Mbps each, i.e. &lt;3 VMs, 100Mbps&gt;</a:t>
            </a:r>
          </a:p>
        </p:txBody>
      </p:sp>
      <p:grpSp>
        <p:nvGrpSpPr>
          <p:cNvPr id="119" name="Topology"/>
          <p:cNvGrpSpPr/>
          <p:nvPr/>
        </p:nvGrpSpPr>
        <p:grpSpPr>
          <a:xfrm>
            <a:off x="457200" y="1219200"/>
            <a:ext cx="5334000" cy="2671130"/>
            <a:chOff x="457200" y="1219200"/>
            <a:chExt cx="5334000" cy="2671130"/>
          </a:xfrm>
        </p:grpSpPr>
        <p:grpSp>
          <p:nvGrpSpPr>
            <p:cNvPr id="52" name="Host78"/>
            <p:cNvGrpSpPr/>
            <p:nvPr/>
          </p:nvGrpSpPr>
          <p:grpSpPr>
            <a:xfrm>
              <a:off x="4806462" y="3370006"/>
              <a:ext cx="984738" cy="516194"/>
              <a:chOff x="3352800" y="3352800"/>
              <a:chExt cx="914400" cy="457200"/>
            </a:xfrm>
          </p:grpSpPr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38100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33528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Host56"/>
            <p:cNvGrpSpPr/>
            <p:nvPr/>
          </p:nvGrpSpPr>
          <p:grpSpPr>
            <a:xfrm>
              <a:off x="3493477" y="3370006"/>
              <a:ext cx="984738" cy="516194"/>
              <a:chOff x="2286000" y="3352800"/>
              <a:chExt cx="914400" cy="457200"/>
            </a:xfrm>
          </p:grpSpPr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27432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22860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Host34"/>
            <p:cNvGrpSpPr/>
            <p:nvPr/>
          </p:nvGrpSpPr>
          <p:grpSpPr>
            <a:xfrm>
              <a:off x="1770185" y="3370006"/>
              <a:ext cx="984738" cy="516194"/>
              <a:chOff x="685800" y="3124200"/>
              <a:chExt cx="914400" cy="457200"/>
            </a:xfrm>
          </p:grpSpPr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685800" y="31242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1143000" y="31242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Host12"/>
            <p:cNvGrpSpPr/>
            <p:nvPr/>
          </p:nvGrpSpPr>
          <p:grpSpPr>
            <a:xfrm>
              <a:off x="457200" y="3370006"/>
              <a:ext cx="984738" cy="516194"/>
              <a:chOff x="1600200" y="4114800"/>
              <a:chExt cx="914400" cy="457200"/>
            </a:xfrm>
          </p:grpSpPr>
          <p:sp>
            <p:nvSpPr>
              <p:cNvPr id="45" name="Rectangle 44"/>
              <p:cNvSpPr>
                <a:spLocks noChangeAspect="1"/>
              </p:cNvSpPr>
              <p:nvPr/>
            </p:nvSpPr>
            <p:spPr>
              <a:xfrm>
                <a:off x="2057400" y="4114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1600200" y="4114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ToR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4092" y="2079523"/>
              <a:ext cx="820615" cy="61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1" name="ToR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7815" y="2079523"/>
              <a:ext cx="820615" cy="61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Root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4923" y="1219200"/>
              <a:ext cx="820615" cy="61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link1"/>
            <p:cNvCxnSpPr/>
            <p:nvPr/>
          </p:nvCxnSpPr>
          <p:spPr>
            <a:xfrm rot="5400000" flipH="1" flipV="1">
              <a:off x="847654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k2"/>
            <p:cNvCxnSpPr/>
            <p:nvPr/>
          </p:nvCxnSpPr>
          <p:spPr>
            <a:xfrm rot="16200000" flipV="1">
              <a:off x="1504146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k3"/>
            <p:cNvCxnSpPr/>
            <p:nvPr/>
          </p:nvCxnSpPr>
          <p:spPr>
            <a:xfrm rot="5400000" flipH="1" flipV="1">
              <a:off x="3883931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k4"/>
            <p:cNvCxnSpPr/>
            <p:nvPr/>
          </p:nvCxnSpPr>
          <p:spPr>
            <a:xfrm rot="16200000" flipV="1">
              <a:off x="4540423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nk5"/>
            <p:cNvCxnSpPr/>
            <p:nvPr/>
          </p:nvCxnSpPr>
          <p:spPr>
            <a:xfrm flipV="1">
              <a:off x="1770185" y="1563329"/>
              <a:ext cx="1230923" cy="688258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nk6"/>
            <p:cNvCxnSpPr/>
            <p:nvPr/>
          </p:nvCxnSpPr>
          <p:spPr>
            <a:xfrm rot="10800000">
              <a:off x="3575538" y="1735394"/>
              <a:ext cx="738554" cy="4301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ther-VM1"/>
            <p:cNvSpPr>
              <a:spLocks noChangeAspect="1"/>
            </p:cNvSpPr>
            <p:nvPr/>
          </p:nvSpPr>
          <p:spPr>
            <a:xfrm>
              <a:off x="3493008" y="3374136"/>
              <a:ext cx="492369" cy="5161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ther-VM2"/>
            <p:cNvSpPr>
              <a:spLocks noChangeAspect="1"/>
            </p:cNvSpPr>
            <p:nvPr/>
          </p:nvSpPr>
          <p:spPr>
            <a:xfrm>
              <a:off x="4809744" y="3374136"/>
              <a:ext cx="492369" cy="5161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mark-existing-VM"/>
          <p:cNvSpPr/>
          <p:nvPr/>
        </p:nvSpPr>
        <p:spPr>
          <a:xfrm>
            <a:off x="6019800" y="2133600"/>
            <a:ext cx="2667000" cy="990600"/>
          </a:xfrm>
          <a:prstGeom prst="wedgeRoundRectCallout">
            <a:avLst>
              <a:gd name="adj1" fmla="val -83662"/>
              <a:gd name="adj2" fmla="val 68847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VM for an existing tenant </a:t>
            </a:r>
          </a:p>
        </p:txBody>
      </p:sp>
      <p:grpSp>
        <p:nvGrpSpPr>
          <p:cNvPr id="75" name="VMs"/>
          <p:cNvGrpSpPr/>
          <p:nvPr/>
        </p:nvGrpSpPr>
        <p:grpSpPr>
          <a:xfrm>
            <a:off x="950976" y="3374136"/>
            <a:ext cx="4844913" cy="516194"/>
            <a:chOff x="950976" y="3374136"/>
            <a:chExt cx="4844913" cy="516194"/>
          </a:xfrm>
        </p:grpSpPr>
        <p:sp>
          <p:nvSpPr>
            <p:cNvPr id="72" name="VM1"/>
            <p:cNvSpPr>
              <a:spLocks noChangeAspect="1"/>
            </p:cNvSpPr>
            <p:nvPr/>
          </p:nvSpPr>
          <p:spPr>
            <a:xfrm>
              <a:off x="950976" y="3374136"/>
              <a:ext cx="492369" cy="516194"/>
            </a:xfrm>
            <a:prstGeom prst="rect">
              <a:avLst/>
            </a:prstGeom>
            <a:solidFill>
              <a:srgbClr val="E752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VM2"/>
            <p:cNvSpPr>
              <a:spLocks noChangeAspect="1"/>
            </p:cNvSpPr>
            <p:nvPr/>
          </p:nvSpPr>
          <p:spPr>
            <a:xfrm>
              <a:off x="5303520" y="3374136"/>
              <a:ext cx="492369" cy="516194"/>
            </a:xfrm>
            <a:prstGeom prst="rect">
              <a:avLst/>
            </a:prstGeom>
            <a:solidFill>
              <a:srgbClr val="E752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VM3"/>
            <p:cNvSpPr>
              <a:spLocks noChangeAspect="1"/>
            </p:cNvSpPr>
            <p:nvPr/>
          </p:nvSpPr>
          <p:spPr>
            <a:xfrm>
              <a:off x="2258568" y="3374136"/>
              <a:ext cx="492369" cy="516194"/>
            </a:xfrm>
            <a:prstGeom prst="rect">
              <a:avLst/>
            </a:prstGeom>
            <a:solidFill>
              <a:srgbClr val="E752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hi-link"/>
          <p:cNvGrpSpPr/>
          <p:nvPr/>
        </p:nvGrpSpPr>
        <p:grpSpPr>
          <a:xfrm>
            <a:off x="914401" y="1563624"/>
            <a:ext cx="4372703" cy="1811300"/>
            <a:chOff x="914401" y="1563624"/>
            <a:chExt cx="4372703" cy="1811300"/>
          </a:xfrm>
        </p:grpSpPr>
        <p:cxnSp>
          <p:nvCxnSpPr>
            <p:cNvPr id="76" name="hi-link1"/>
            <p:cNvCxnSpPr/>
            <p:nvPr/>
          </p:nvCxnSpPr>
          <p:spPr>
            <a:xfrm rot="5400000" flipH="1" flipV="1">
              <a:off x="827140" y="2601862"/>
              <a:ext cx="860323" cy="685801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hi-link2"/>
            <p:cNvCxnSpPr/>
            <p:nvPr/>
          </p:nvCxnSpPr>
          <p:spPr>
            <a:xfrm flipV="1">
              <a:off x="1773936" y="1563624"/>
              <a:ext cx="1219200" cy="68580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hi-link3"/>
            <p:cNvCxnSpPr/>
            <p:nvPr/>
          </p:nvCxnSpPr>
          <p:spPr>
            <a:xfrm rot="10800000">
              <a:off x="3581400" y="1752600"/>
              <a:ext cx="762000" cy="45720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hi-link4"/>
            <p:cNvCxnSpPr/>
            <p:nvPr/>
          </p:nvCxnSpPr>
          <p:spPr>
            <a:xfrm rot="16200000" flipV="1">
              <a:off x="1524002" y="2590802"/>
              <a:ext cx="838200" cy="68579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hi-link5"/>
            <p:cNvCxnSpPr/>
            <p:nvPr/>
          </p:nvCxnSpPr>
          <p:spPr>
            <a:xfrm rot="16200000" flipV="1">
              <a:off x="4548553" y="2614246"/>
              <a:ext cx="838198" cy="638905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-allocation"/>
          <p:cNvSpPr txBox="1"/>
          <p:nvPr/>
        </p:nvSpPr>
        <p:spPr>
          <a:xfrm>
            <a:off x="228600" y="4953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An allocation of tenant VMs to physical machines</a:t>
            </a: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sz="2800" dirty="0">
                <a:solidFill>
                  <a:srgbClr val="000000"/>
                </a:solidFill>
              </a:rPr>
              <a:t>Tenant traffic traverses the highlighted links</a:t>
            </a:r>
          </a:p>
        </p:txBody>
      </p:sp>
      <p:sp>
        <p:nvSpPr>
          <p:cNvPr id="99" name="mark-hi-link"/>
          <p:cNvSpPr/>
          <p:nvPr/>
        </p:nvSpPr>
        <p:spPr>
          <a:xfrm>
            <a:off x="6172200" y="2209800"/>
            <a:ext cx="2667000" cy="1752600"/>
          </a:xfrm>
          <a:prstGeom prst="wedgeRoundRectCallout">
            <a:avLst>
              <a:gd name="adj1" fmla="val -88002"/>
              <a:gd name="adj2" fmla="val -9439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0000"/>
                </a:solidFill>
              </a:rPr>
              <a:t>What bandwidth needs to be reserved for the tenant on this link?</a:t>
            </a:r>
          </a:p>
        </p:txBody>
      </p:sp>
      <p:sp>
        <p:nvSpPr>
          <p:cNvPr id="105" name="mark-bw-needed"/>
          <p:cNvSpPr/>
          <p:nvPr/>
        </p:nvSpPr>
        <p:spPr>
          <a:xfrm>
            <a:off x="5867400" y="1828800"/>
            <a:ext cx="3124200" cy="2590800"/>
          </a:xfrm>
          <a:prstGeom prst="wedgeRoundRectCallout">
            <a:avLst>
              <a:gd name="adj1" fmla="val -75255"/>
              <a:gd name="adj2" fmla="val -6609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Max Sending Rate =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2*100 = 200</a:t>
            </a: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Max Receive Rate =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1*100 = 100</a:t>
            </a: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B/W needed on link </a:t>
            </a:r>
            <a:r>
              <a:rPr lang="en-GB" sz="2000" dirty="0">
                <a:solidFill>
                  <a:srgbClr val="000000"/>
                </a:solidFill>
              </a:rPr>
              <a:t>=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Min (200, 100) = </a:t>
            </a:r>
            <a:r>
              <a:rPr lang="en-GB" sz="2000" b="1" dirty="0">
                <a:solidFill>
                  <a:srgbClr val="000000"/>
                </a:solidFill>
              </a:rPr>
              <a:t>100Mbps</a:t>
            </a:r>
          </a:p>
        </p:txBody>
      </p:sp>
      <p:sp>
        <p:nvSpPr>
          <p:cNvPr id="106" name="Text-bw-needed"/>
          <p:cNvSpPr txBox="1"/>
          <p:nvPr/>
        </p:nvSpPr>
        <p:spPr>
          <a:xfrm>
            <a:off x="381000" y="5029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Link divides virtual tree into two parts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</a:rPr>
              <a:t>Consider all traffic from the left to right part</a:t>
            </a:r>
          </a:p>
        </p:txBody>
      </p:sp>
      <p:grpSp>
        <p:nvGrpSpPr>
          <p:cNvPr id="115" name="Parts"/>
          <p:cNvGrpSpPr/>
          <p:nvPr/>
        </p:nvGrpSpPr>
        <p:grpSpPr>
          <a:xfrm>
            <a:off x="94060" y="1033153"/>
            <a:ext cx="6001940" cy="3455720"/>
            <a:chOff x="94060" y="1033153"/>
            <a:chExt cx="6001940" cy="3455720"/>
          </a:xfrm>
        </p:grpSpPr>
        <p:sp>
          <p:nvSpPr>
            <p:cNvPr id="107" name="Part1"/>
            <p:cNvSpPr/>
            <p:nvPr/>
          </p:nvSpPr>
          <p:spPr>
            <a:xfrm>
              <a:off x="94060" y="1033153"/>
              <a:ext cx="5290221" cy="3455720"/>
            </a:xfrm>
            <a:custGeom>
              <a:avLst/>
              <a:gdLst>
                <a:gd name="connsiteX0" fmla="*/ 4739197 w 5290221"/>
                <a:gd name="connsiteY0" fmla="*/ 1888177 h 3455720"/>
                <a:gd name="connsiteX1" fmla="*/ 4941078 w 5290221"/>
                <a:gd name="connsiteY1" fmla="*/ 1852551 h 3455720"/>
                <a:gd name="connsiteX2" fmla="*/ 5178584 w 5290221"/>
                <a:gd name="connsiteY2" fmla="*/ 1686296 h 3455720"/>
                <a:gd name="connsiteX3" fmla="*/ 5237961 w 5290221"/>
                <a:gd name="connsiteY3" fmla="*/ 1615044 h 3455720"/>
                <a:gd name="connsiteX4" fmla="*/ 5261711 w 5290221"/>
                <a:gd name="connsiteY4" fmla="*/ 1567543 h 3455720"/>
                <a:gd name="connsiteX5" fmla="*/ 5261711 w 5290221"/>
                <a:gd name="connsiteY5" fmla="*/ 1377538 h 3455720"/>
                <a:gd name="connsiteX6" fmla="*/ 5249836 w 5290221"/>
                <a:gd name="connsiteY6" fmla="*/ 1341912 h 3455720"/>
                <a:gd name="connsiteX7" fmla="*/ 5214210 w 5290221"/>
                <a:gd name="connsiteY7" fmla="*/ 1318161 h 3455720"/>
                <a:gd name="connsiteX8" fmla="*/ 5190459 w 5290221"/>
                <a:gd name="connsiteY8" fmla="*/ 1270660 h 3455720"/>
                <a:gd name="connsiteX9" fmla="*/ 5142958 w 5290221"/>
                <a:gd name="connsiteY9" fmla="*/ 1199408 h 3455720"/>
                <a:gd name="connsiteX10" fmla="*/ 5095457 w 5290221"/>
                <a:gd name="connsiteY10" fmla="*/ 1080655 h 3455720"/>
                <a:gd name="connsiteX11" fmla="*/ 5083582 w 5290221"/>
                <a:gd name="connsiteY11" fmla="*/ 1045029 h 3455720"/>
                <a:gd name="connsiteX12" fmla="*/ 5047956 w 5290221"/>
                <a:gd name="connsiteY12" fmla="*/ 1033153 h 3455720"/>
                <a:gd name="connsiteX13" fmla="*/ 5036080 w 5290221"/>
                <a:gd name="connsiteY13" fmla="*/ 961902 h 3455720"/>
                <a:gd name="connsiteX14" fmla="*/ 4976704 w 5290221"/>
                <a:gd name="connsiteY14" fmla="*/ 890650 h 3455720"/>
                <a:gd name="connsiteX15" fmla="*/ 4952953 w 5290221"/>
                <a:gd name="connsiteY15" fmla="*/ 855024 h 3455720"/>
                <a:gd name="connsiteX16" fmla="*/ 4917327 w 5290221"/>
                <a:gd name="connsiteY16" fmla="*/ 819398 h 3455720"/>
                <a:gd name="connsiteX17" fmla="*/ 4893576 w 5290221"/>
                <a:gd name="connsiteY17" fmla="*/ 783772 h 3455720"/>
                <a:gd name="connsiteX18" fmla="*/ 4869826 w 5290221"/>
                <a:gd name="connsiteY18" fmla="*/ 736270 h 3455720"/>
                <a:gd name="connsiteX19" fmla="*/ 4822324 w 5290221"/>
                <a:gd name="connsiteY19" fmla="*/ 712520 h 3455720"/>
                <a:gd name="connsiteX20" fmla="*/ 4751072 w 5290221"/>
                <a:gd name="connsiteY20" fmla="*/ 665018 h 3455720"/>
                <a:gd name="connsiteX21" fmla="*/ 4715446 w 5290221"/>
                <a:gd name="connsiteY21" fmla="*/ 641268 h 3455720"/>
                <a:gd name="connsiteX22" fmla="*/ 4679821 w 5290221"/>
                <a:gd name="connsiteY22" fmla="*/ 629392 h 3455720"/>
                <a:gd name="connsiteX23" fmla="*/ 4632319 w 5290221"/>
                <a:gd name="connsiteY23" fmla="*/ 593766 h 3455720"/>
                <a:gd name="connsiteX24" fmla="*/ 4596693 w 5290221"/>
                <a:gd name="connsiteY24" fmla="*/ 546265 h 3455720"/>
                <a:gd name="connsiteX25" fmla="*/ 4525441 w 5290221"/>
                <a:gd name="connsiteY25" fmla="*/ 522515 h 3455720"/>
                <a:gd name="connsiteX26" fmla="*/ 4489815 w 5290221"/>
                <a:gd name="connsiteY26" fmla="*/ 498764 h 3455720"/>
                <a:gd name="connsiteX27" fmla="*/ 4442314 w 5290221"/>
                <a:gd name="connsiteY27" fmla="*/ 463138 h 3455720"/>
                <a:gd name="connsiteX28" fmla="*/ 4359187 w 5290221"/>
                <a:gd name="connsiteY28" fmla="*/ 415637 h 3455720"/>
                <a:gd name="connsiteX29" fmla="*/ 4323561 w 5290221"/>
                <a:gd name="connsiteY29" fmla="*/ 391886 h 3455720"/>
                <a:gd name="connsiteX30" fmla="*/ 4252309 w 5290221"/>
                <a:gd name="connsiteY30" fmla="*/ 380011 h 3455720"/>
                <a:gd name="connsiteX31" fmla="*/ 4204808 w 5290221"/>
                <a:gd name="connsiteY31" fmla="*/ 368135 h 3455720"/>
                <a:gd name="connsiteX32" fmla="*/ 4121680 w 5290221"/>
                <a:gd name="connsiteY32" fmla="*/ 332509 h 3455720"/>
                <a:gd name="connsiteX33" fmla="*/ 4074179 w 5290221"/>
                <a:gd name="connsiteY33" fmla="*/ 308759 h 3455720"/>
                <a:gd name="connsiteX34" fmla="*/ 4038553 w 5290221"/>
                <a:gd name="connsiteY34" fmla="*/ 296883 h 3455720"/>
                <a:gd name="connsiteX35" fmla="*/ 3991052 w 5290221"/>
                <a:gd name="connsiteY35" fmla="*/ 273133 h 3455720"/>
                <a:gd name="connsiteX36" fmla="*/ 3896049 w 5290221"/>
                <a:gd name="connsiteY36" fmla="*/ 237507 h 3455720"/>
                <a:gd name="connsiteX37" fmla="*/ 3789171 w 5290221"/>
                <a:gd name="connsiteY37" fmla="*/ 178130 h 3455720"/>
                <a:gd name="connsiteX38" fmla="*/ 3741670 w 5290221"/>
                <a:gd name="connsiteY38" fmla="*/ 166255 h 3455720"/>
                <a:gd name="connsiteX39" fmla="*/ 3575415 w 5290221"/>
                <a:gd name="connsiteY39" fmla="*/ 118753 h 3455720"/>
                <a:gd name="connsiteX40" fmla="*/ 3551665 w 5290221"/>
                <a:gd name="connsiteY40" fmla="*/ 83128 h 3455720"/>
                <a:gd name="connsiteX41" fmla="*/ 3504163 w 5290221"/>
                <a:gd name="connsiteY41" fmla="*/ 71252 h 3455720"/>
                <a:gd name="connsiteX42" fmla="*/ 3468537 w 5290221"/>
                <a:gd name="connsiteY42" fmla="*/ 59377 h 3455720"/>
                <a:gd name="connsiteX43" fmla="*/ 3409161 w 5290221"/>
                <a:gd name="connsiteY43" fmla="*/ 47502 h 3455720"/>
                <a:gd name="connsiteX44" fmla="*/ 3373535 w 5290221"/>
                <a:gd name="connsiteY44" fmla="*/ 35626 h 3455720"/>
                <a:gd name="connsiteX45" fmla="*/ 3314158 w 5290221"/>
                <a:gd name="connsiteY45" fmla="*/ 23751 h 3455720"/>
                <a:gd name="connsiteX46" fmla="*/ 3278532 w 5290221"/>
                <a:gd name="connsiteY46" fmla="*/ 11876 h 3455720"/>
                <a:gd name="connsiteX47" fmla="*/ 3147904 w 5290221"/>
                <a:gd name="connsiteY47" fmla="*/ 0 h 3455720"/>
                <a:gd name="connsiteX48" fmla="*/ 2803519 w 5290221"/>
                <a:gd name="connsiteY48" fmla="*/ 23751 h 3455720"/>
                <a:gd name="connsiteX49" fmla="*/ 2589763 w 5290221"/>
                <a:gd name="connsiteY49" fmla="*/ 59377 h 3455720"/>
                <a:gd name="connsiteX50" fmla="*/ 2186002 w 5290221"/>
                <a:gd name="connsiteY50" fmla="*/ 71252 h 3455720"/>
                <a:gd name="connsiteX51" fmla="*/ 2067249 w 5290221"/>
                <a:gd name="connsiteY51" fmla="*/ 106878 h 3455720"/>
                <a:gd name="connsiteX52" fmla="*/ 1972246 w 5290221"/>
                <a:gd name="connsiteY52" fmla="*/ 142504 h 3455720"/>
                <a:gd name="connsiteX53" fmla="*/ 1936621 w 5290221"/>
                <a:gd name="connsiteY53" fmla="*/ 166255 h 3455720"/>
                <a:gd name="connsiteX54" fmla="*/ 1865369 w 5290221"/>
                <a:gd name="connsiteY54" fmla="*/ 201881 h 3455720"/>
                <a:gd name="connsiteX55" fmla="*/ 1794117 w 5290221"/>
                <a:gd name="connsiteY55" fmla="*/ 225631 h 3455720"/>
                <a:gd name="connsiteX56" fmla="*/ 1746615 w 5290221"/>
                <a:gd name="connsiteY56" fmla="*/ 261257 h 3455720"/>
                <a:gd name="connsiteX57" fmla="*/ 1710989 w 5290221"/>
                <a:gd name="connsiteY57" fmla="*/ 296883 h 3455720"/>
                <a:gd name="connsiteX58" fmla="*/ 1627862 w 5290221"/>
                <a:gd name="connsiteY58" fmla="*/ 320634 h 3455720"/>
                <a:gd name="connsiteX59" fmla="*/ 1544735 w 5290221"/>
                <a:gd name="connsiteY59" fmla="*/ 356260 h 3455720"/>
                <a:gd name="connsiteX60" fmla="*/ 1497234 w 5290221"/>
                <a:gd name="connsiteY60" fmla="*/ 380011 h 3455720"/>
                <a:gd name="connsiteX61" fmla="*/ 1402231 w 5290221"/>
                <a:gd name="connsiteY61" fmla="*/ 403761 h 3455720"/>
                <a:gd name="connsiteX62" fmla="*/ 1354730 w 5290221"/>
                <a:gd name="connsiteY62" fmla="*/ 415637 h 3455720"/>
                <a:gd name="connsiteX63" fmla="*/ 1224101 w 5290221"/>
                <a:gd name="connsiteY63" fmla="*/ 498764 h 3455720"/>
                <a:gd name="connsiteX64" fmla="*/ 1200350 w 5290221"/>
                <a:gd name="connsiteY64" fmla="*/ 570016 h 3455720"/>
                <a:gd name="connsiteX65" fmla="*/ 1188475 w 5290221"/>
                <a:gd name="connsiteY65" fmla="*/ 605642 h 3455720"/>
                <a:gd name="connsiteX66" fmla="*/ 1152849 w 5290221"/>
                <a:gd name="connsiteY66" fmla="*/ 617517 h 3455720"/>
                <a:gd name="connsiteX67" fmla="*/ 1069722 w 5290221"/>
                <a:gd name="connsiteY67" fmla="*/ 748146 h 3455720"/>
                <a:gd name="connsiteX68" fmla="*/ 939093 w 5290221"/>
                <a:gd name="connsiteY68" fmla="*/ 866899 h 3455720"/>
                <a:gd name="connsiteX69" fmla="*/ 844091 w 5290221"/>
                <a:gd name="connsiteY69" fmla="*/ 973777 h 3455720"/>
                <a:gd name="connsiteX70" fmla="*/ 808465 w 5290221"/>
                <a:gd name="connsiteY70" fmla="*/ 1021278 h 3455720"/>
                <a:gd name="connsiteX71" fmla="*/ 772839 w 5290221"/>
                <a:gd name="connsiteY71" fmla="*/ 1056904 h 3455720"/>
                <a:gd name="connsiteX72" fmla="*/ 737213 w 5290221"/>
                <a:gd name="connsiteY72" fmla="*/ 1128156 h 3455720"/>
                <a:gd name="connsiteX73" fmla="*/ 677836 w 5290221"/>
                <a:gd name="connsiteY73" fmla="*/ 1187533 h 3455720"/>
                <a:gd name="connsiteX74" fmla="*/ 654085 w 5290221"/>
                <a:gd name="connsiteY74" fmla="*/ 1223159 h 3455720"/>
                <a:gd name="connsiteX75" fmla="*/ 630335 w 5290221"/>
                <a:gd name="connsiteY75" fmla="*/ 1294411 h 3455720"/>
                <a:gd name="connsiteX76" fmla="*/ 523457 w 5290221"/>
                <a:gd name="connsiteY76" fmla="*/ 1389413 h 3455720"/>
                <a:gd name="connsiteX77" fmla="*/ 452205 w 5290221"/>
                <a:gd name="connsiteY77" fmla="*/ 1460665 h 3455720"/>
                <a:gd name="connsiteX78" fmla="*/ 416579 w 5290221"/>
                <a:gd name="connsiteY78" fmla="*/ 1496291 h 3455720"/>
                <a:gd name="connsiteX79" fmla="*/ 380953 w 5290221"/>
                <a:gd name="connsiteY79" fmla="*/ 1508166 h 3455720"/>
                <a:gd name="connsiteX80" fmla="*/ 345327 w 5290221"/>
                <a:gd name="connsiteY80" fmla="*/ 1579418 h 3455720"/>
                <a:gd name="connsiteX81" fmla="*/ 333452 w 5290221"/>
                <a:gd name="connsiteY81" fmla="*/ 1638795 h 3455720"/>
                <a:gd name="connsiteX82" fmla="*/ 309701 w 5290221"/>
                <a:gd name="connsiteY82" fmla="*/ 1674421 h 3455720"/>
                <a:gd name="connsiteX83" fmla="*/ 250324 w 5290221"/>
                <a:gd name="connsiteY83" fmla="*/ 1769424 h 3455720"/>
                <a:gd name="connsiteX84" fmla="*/ 214698 w 5290221"/>
                <a:gd name="connsiteY84" fmla="*/ 1864426 h 3455720"/>
                <a:gd name="connsiteX85" fmla="*/ 190948 w 5290221"/>
                <a:gd name="connsiteY85" fmla="*/ 1947553 h 3455720"/>
                <a:gd name="connsiteX86" fmla="*/ 179072 w 5290221"/>
                <a:gd name="connsiteY86" fmla="*/ 1983179 h 3455720"/>
                <a:gd name="connsiteX87" fmla="*/ 167197 w 5290221"/>
                <a:gd name="connsiteY87" fmla="*/ 2042556 h 3455720"/>
                <a:gd name="connsiteX88" fmla="*/ 155322 w 5290221"/>
                <a:gd name="connsiteY88" fmla="*/ 2149434 h 3455720"/>
                <a:gd name="connsiteX89" fmla="*/ 131571 w 5290221"/>
                <a:gd name="connsiteY89" fmla="*/ 2185060 h 3455720"/>
                <a:gd name="connsiteX90" fmla="*/ 107821 w 5290221"/>
                <a:gd name="connsiteY90" fmla="*/ 2327564 h 3455720"/>
                <a:gd name="connsiteX91" fmla="*/ 95945 w 5290221"/>
                <a:gd name="connsiteY91" fmla="*/ 2422566 h 3455720"/>
                <a:gd name="connsiteX92" fmla="*/ 60319 w 5290221"/>
                <a:gd name="connsiteY92" fmla="*/ 2565070 h 3455720"/>
                <a:gd name="connsiteX93" fmla="*/ 36569 w 5290221"/>
                <a:gd name="connsiteY93" fmla="*/ 2671948 h 3455720"/>
                <a:gd name="connsiteX94" fmla="*/ 48444 w 5290221"/>
                <a:gd name="connsiteY94" fmla="*/ 2755076 h 3455720"/>
                <a:gd name="connsiteX95" fmla="*/ 60319 w 5290221"/>
                <a:gd name="connsiteY95" fmla="*/ 2909455 h 3455720"/>
                <a:gd name="connsiteX96" fmla="*/ 72195 w 5290221"/>
                <a:gd name="connsiteY96" fmla="*/ 2945081 h 3455720"/>
                <a:gd name="connsiteX97" fmla="*/ 107821 w 5290221"/>
                <a:gd name="connsiteY97" fmla="*/ 2980707 h 3455720"/>
                <a:gd name="connsiteX98" fmla="*/ 179072 w 5290221"/>
                <a:gd name="connsiteY98" fmla="*/ 3075709 h 3455720"/>
                <a:gd name="connsiteX99" fmla="*/ 214698 w 5290221"/>
                <a:gd name="connsiteY99" fmla="*/ 3099460 h 3455720"/>
                <a:gd name="connsiteX100" fmla="*/ 226574 w 5290221"/>
                <a:gd name="connsiteY100" fmla="*/ 3135086 h 3455720"/>
                <a:gd name="connsiteX101" fmla="*/ 274075 w 5290221"/>
                <a:gd name="connsiteY101" fmla="*/ 3146961 h 3455720"/>
                <a:gd name="connsiteX102" fmla="*/ 309701 w 5290221"/>
                <a:gd name="connsiteY102" fmla="*/ 3158837 h 3455720"/>
                <a:gd name="connsiteX103" fmla="*/ 321576 w 5290221"/>
                <a:gd name="connsiteY103" fmla="*/ 3206338 h 3455720"/>
                <a:gd name="connsiteX104" fmla="*/ 392828 w 5290221"/>
                <a:gd name="connsiteY104" fmla="*/ 3230089 h 3455720"/>
                <a:gd name="connsiteX105" fmla="*/ 440330 w 5290221"/>
                <a:gd name="connsiteY105" fmla="*/ 3253839 h 3455720"/>
                <a:gd name="connsiteX106" fmla="*/ 475956 w 5290221"/>
                <a:gd name="connsiteY106" fmla="*/ 3277590 h 3455720"/>
                <a:gd name="connsiteX107" fmla="*/ 523457 w 5290221"/>
                <a:gd name="connsiteY107" fmla="*/ 3289465 h 3455720"/>
                <a:gd name="connsiteX108" fmla="*/ 594709 w 5290221"/>
                <a:gd name="connsiteY108" fmla="*/ 3325091 h 3455720"/>
                <a:gd name="connsiteX109" fmla="*/ 642210 w 5290221"/>
                <a:gd name="connsiteY109" fmla="*/ 3313216 h 3455720"/>
                <a:gd name="connsiteX110" fmla="*/ 796589 w 5290221"/>
                <a:gd name="connsiteY110" fmla="*/ 3336966 h 3455720"/>
                <a:gd name="connsiteX111" fmla="*/ 832215 w 5290221"/>
                <a:gd name="connsiteY111" fmla="*/ 3360717 h 3455720"/>
                <a:gd name="connsiteX112" fmla="*/ 1105348 w 5290221"/>
                <a:gd name="connsiteY112" fmla="*/ 3372592 h 3455720"/>
                <a:gd name="connsiteX113" fmla="*/ 1176600 w 5290221"/>
                <a:gd name="connsiteY113" fmla="*/ 3384468 h 3455720"/>
                <a:gd name="connsiteX114" fmla="*/ 1212226 w 5290221"/>
                <a:gd name="connsiteY114" fmla="*/ 3396343 h 3455720"/>
                <a:gd name="connsiteX115" fmla="*/ 1271602 w 5290221"/>
                <a:gd name="connsiteY115" fmla="*/ 3408218 h 3455720"/>
                <a:gd name="connsiteX116" fmla="*/ 1425982 w 5290221"/>
                <a:gd name="connsiteY116" fmla="*/ 3443844 h 3455720"/>
                <a:gd name="connsiteX117" fmla="*/ 1520984 w 5290221"/>
                <a:gd name="connsiteY117" fmla="*/ 3455720 h 3455720"/>
                <a:gd name="connsiteX118" fmla="*/ 1568485 w 5290221"/>
                <a:gd name="connsiteY118" fmla="*/ 3443844 h 3455720"/>
                <a:gd name="connsiteX119" fmla="*/ 1639737 w 5290221"/>
                <a:gd name="connsiteY119" fmla="*/ 3431969 h 3455720"/>
                <a:gd name="connsiteX120" fmla="*/ 1675363 w 5290221"/>
                <a:gd name="connsiteY120" fmla="*/ 3420094 h 3455720"/>
                <a:gd name="connsiteX121" fmla="*/ 1758491 w 5290221"/>
                <a:gd name="connsiteY121" fmla="*/ 3408218 h 3455720"/>
                <a:gd name="connsiteX122" fmla="*/ 1841618 w 5290221"/>
                <a:gd name="connsiteY122" fmla="*/ 3384468 h 3455720"/>
                <a:gd name="connsiteX123" fmla="*/ 1912870 w 5290221"/>
                <a:gd name="connsiteY123" fmla="*/ 3372592 h 3455720"/>
                <a:gd name="connsiteX124" fmla="*/ 2055374 w 5290221"/>
                <a:gd name="connsiteY124" fmla="*/ 3336966 h 3455720"/>
                <a:gd name="connsiteX125" fmla="*/ 2186002 w 5290221"/>
                <a:gd name="connsiteY125" fmla="*/ 3289465 h 3455720"/>
                <a:gd name="connsiteX126" fmla="*/ 2233504 w 5290221"/>
                <a:gd name="connsiteY126" fmla="*/ 3277590 h 3455720"/>
                <a:gd name="connsiteX127" fmla="*/ 2364132 w 5290221"/>
                <a:gd name="connsiteY127" fmla="*/ 3230089 h 3455720"/>
                <a:gd name="connsiteX128" fmla="*/ 2435384 w 5290221"/>
                <a:gd name="connsiteY128" fmla="*/ 3206338 h 3455720"/>
                <a:gd name="connsiteX129" fmla="*/ 2506636 w 5290221"/>
                <a:gd name="connsiteY129" fmla="*/ 3146961 h 3455720"/>
                <a:gd name="connsiteX130" fmla="*/ 2577888 w 5290221"/>
                <a:gd name="connsiteY130" fmla="*/ 3099460 h 3455720"/>
                <a:gd name="connsiteX131" fmla="*/ 2613514 w 5290221"/>
                <a:gd name="connsiteY131" fmla="*/ 3075709 h 3455720"/>
                <a:gd name="connsiteX132" fmla="*/ 2649140 w 5290221"/>
                <a:gd name="connsiteY132" fmla="*/ 3063834 h 3455720"/>
                <a:gd name="connsiteX133" fmla="*/ 2661015 w 5290221"/>
                <a:gd name="connsiteY133" fmla="*/ 2980707 h 3455720"/>
                <a:gd name="connsiteX134" fmla="*/ 2672891 w 5290221"/>
                <a:gd name="connsiteY134" fmla="*/ 2945081 h 3455720"/>
                <a:gd name="connsiteX135" fmla="*/ 2720392 w 5290221"/>
                <a:gd name="connsiteY135" fmla="*/ 2719450 h 3455720"/>
                <a:gd name="connsiteX136" fmla="*/ 2732267 w 5290221"/>
                <a:gd name="connsiteY136" fmla="*/ 2671948 h 3455720"/>
                <a:gd name="connsiteX137" fmla="*/ 2779769 w 5290221"/>
                <a:gd name="connsiteY137" fmla="*/ 2588821 h 3455720"/>
                <a:gd name="connsiteX138" fmla="*/ 2839145 w 5290221"/>
                <a:gd name="connsiteY138" fmla="*/ 2458192 h 3455720"/>
                <a:gd name="connsiteX139" fmla="*/ 2839145 w 5290221"/>
                <a:gd name="connsiteY139" fmla="*/ 2458192 h 3455720"/>
                <a:gd name="connsiteX140" fmla="*/ 2874771 w 5290221"/>
                <a:gd name="connsiteY140" fmla="*/ 2386941 h 3455720"/>
                <a:gd name="connsiteX141" fmla="*/ 2910397 w 5290221"/>
                <a:gd name="connsiteY141" fmla="*/ 2375065 h 3455720"/>
                <a:gd name="connsiteX142" fmla="*/ 2922272 w 5290221"/>
                <a:gd name="connsiteY142" fmla="*/ 2339439 h 3455720"/>
                <a:gd name="connsiteX143" fmla="*/ 2969774 w 5290221"/>
                <a:gd name="connsiteY143" fmla="*/ 2256312 h 3455720"/>
                <a:gd name="connsiteX144" fmla="*/ 3005400 w 5290221"/>
                <a:gd name="connsiteY144" fmla="*/ 2220686 h 3455720"/>
                <a:gd name="connsiteX145" fmla="*/ 3029150 w 5290221"/>
                <a:gd name="connsiteY145" fmla="*/ 2185060 h 3455720"/>
                <a:gd name="connsiteX146" fmla="*/ 3052901 w 5290221"/>
                <a:gd name="connsiteY146" fmla="*/ 2137559 h 3455720"/>
                <a:gd name="connsiteX147" fmla="*/ 3124153 w 5290221"/>
                <a:gd name="connsiteY147" fmla="*/ 2101933 h 3455720"/>
                <a:gd name="connsiteX148" fmla="*/ 3195405 w 5290221"/>
                <a:gd name="connsiteY148" fmla="*/ 2054431 h 3455720"/>
                <a:gd name="connsiteX149" fmla="*/ 3266657 w 5290221"/>
                <a:gd name="connsiteY149" fmla="*/ 2030681 h 3455720"/>
                <a:gd name="connsiteX150" fmla="*/ 3314158 w 5290221"/>
                <a:gd name="connsiteY150" fmla="*/ 1995055 h 3455720"/>
                <a:gd name="connsiteX151" fmla="*/ 3527914 w 5290221"/>
                <a:gd name="connsiteY151" fmla="*/ 1935678 h 3455720"/>
                <a:gd name="connsiteX152" fmla="*/ 3765421 w 5290221"/>
                <a:gd name="connsiteY152" fmla="*/ 1911928 h 3455720"/>
                <a:gd name="connsiteX153" fmla="*/ 3860423 w 5290221"/>
                <a:gd name="connsiteY153" fmla="*/ 1888177 h 3455720"/>
                <a:gd name="connsiteX154" fmla="*/ 3991052 w 5290221"/>
                <a:gd name="connsiteY154" fmla="*/ 1864426 h 3455720"/>
                <a:gd name="connsiteX155" fmla="*/ 4181057 w 5290221"/>
                <a:gd name="connsiteY155" fmla="*/ 1876302 h 3455720"/>
                <a:gd name="connsiteX156" fmla="*/ 4216683 w 5290221"/>
                <a:gd name="connsiteY156" fmla="*/ 1900052 h 3455720"/>
                <a:gd name="connsiteX157" fmla="*/ 4382937 w 5290221"/>
                <a:gd name="connsiteY157" fmla="*/ 1923803 h 3455720"/>
                <a:gd name="connsiteX158" fmla="*/ 4549192 w 5290221"/>
                <a:gd name="connsiteY158" fmla="*/ 1947553 h 3455720"/>
                <a:gd name="connsiteX159" fmla="*/ 4584818 w 5290221"/>
                <a:gd name="connsiteY159" fmla="*/ 1959429 h 3455720"/>
                <a:gd name="connsiteX160" fmla="*/ 4727322 w 5290221"/>
                <a:gd name="connsiteY160" fmla="*/ 1947553 h 3455720"/>
                <a:gd name="connsiteX161" fmla="*/ 4762948 w 5290221"/>
                <a:gd name="connsiteY161" fmla="*/ 1923803 h 3455720"/>
                <a:gd name="connsiteX162" fmla="*/ 4786698 w 5290221"/>
                <a:gd name="connsiteY162" fmla="*/ 1911928 h 345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290221" h="3455720">
                  <a:moveTo>
                    <a:pt x="4739197" y="1888177"/>
                  </a:moveTo>
                  <a:cubicBezTo>
                    <a:pt x="4798510" y="1882785"/>
                    <a:pt x="4883459" y="1885118"/>
                    <a:pt x="4941078" y="1852551"/>
                  </a:cubicBezTo>
                  <a:cubicBezTo>
                    <a:pt x="4990419" y="1824662"/>
                    <a:pt x="5121197" y="1755159"/>
                    <a:pt x="5178584" y="1686296"/>
                  </a:cubicBezTo>
                  <a:cubicBezTo>
                    <a:pt x="5261250" y="1587097"/>
                    <a:pt x="5133879" y="1719126"/>
                    <a:pt x="5237961" y="1615044"/>
                  </a:cubicBezTo>
                  <a:cubicBezTo>
                    <a:pt x="5245878" y="1599210"/>
                    <a:pt x="5254738" y="1583814"/>
                    <a:pt x="5261711" y="1567543"/>
                  </a:cubicBezTo>
                  <a:cubicBezTo>
                    <a:pt x="5290221" y="1501019"/>
                    <a:pt x="5273258" y="1469915"/>
                    <a:pt x="5261711" y="1377538"/>
                  </a:cubicBezTo>
                  <a:cubicBezTo>
                    <a:pt x="5260158" y="1365117"/>
                    <a:pt x="5257656" y="1351687"/>
                    <a:pt x="5249836" y="1341912"/>
                  </a:cubicBezTo>
                  <a:cubicBezTo>
                    <a:pt x="5240920" y="1330767"/>
                    <a:pt x="5226085" y="1326078"/>
                    <a:pt x="5214210" y="1318161"/>
                  </a:cubicBezTo>
                  <a:cubicBezTo>
                    <a:pt x="5206293" y="1302327"/>
                    <a:pt x="5199567" y="1285840"/>
                    <a:pt x="5190459" y="1270660"/>
                  </a:cubicBezTo>
                  <a:cubicBezTo>
                    <a:pt x="5175773" y="1246183"/>
                    <a:pt x="5153559" y="1225911"/>
                    <a:pt x="5142958" y="1199408"/>
                  </a:cubicBezTo>
                  <a:cubicBezTo>
                    <a:pt x="5127124" y="1159824"/>
                    <a:pt x="5108939" y="1121101"/>
                    <a:pt x="5095457" y="1080655"/>
                  </a:cubicBezTo>
                  <a:cubicBezTo>
                    <a:pt x="5091499" y="1068780"/>
                    <a:pt x="5092433" y="1053880"/>
                    <a:pt x="5083582" y="1045029"/>
                  </a:cubicBezTo>
                  <a:cubicBezTo>
                    <a:pt x="5074731" y="1036178"/>
                    <a:pt x="5059831" y="1037112"/>
                    <a:pt x="5047956" y="1033153"/>
                  </a:cubicBezTo>
                  <a:cubicBezTo>
                    <a:pt x="5043997" y="1009403"/>
                    <a:pt x="5043694" y="984744"/>
                    <a:pt x="5036080" y="961902"/>
                  </a:cubicBezTo>
                  <a:cubicBezTo>
                    <a:pt x="5026251" y="932416"/>
                    <a:pt x="4995079" y="912700"/>
                    <a:pt x="4976704" y="890650"/>
                  </a:cubicBezTo>
                  <a:cubicBezTo>
                    <a:pt x="4967567" y="879686"/>
                    <a:pt x="4962090" y="865988"/>
                    <a:pt x="4952953" y="855024"/>
                  </a:cubicBezTo>
                  <a:cubicBezTo>
                    <a:pt x="4942202" y="842122"/>
                    <a:pt x="4928078" y="832300"/>
                    <a:pt x="4917327" y="819398"/>
                  </a:cubicBezTo>
                  <a:cubicBezTo>
                    <a:pt x="4908190" y="808434"/>
                    <a:pt x="4900657" y="796164"/>
                    <a:pt x="4893576" y="783772"/>
                  </a:cubicBezTo>
                  <a:cubicBezTo>
                    <a:pt x="4884793" y="768402"/>
                    <a:pt x="4882344" y="748788"/>
                    <a:pt x="4869826" y="736270"/>
                  </a:cubicBezTo>
                  <a:cubicBezTo>
                    <a:pt x="4857308" y="723752"/>
                    <a:pt x="4837504" y="721628"/>
                    <a:pt x="4822324" y="712520"/>
                  </a:cubicBezTo>
                  <a:cubicBezTo>
                    <a:pt x="4797847" y="697834"/>
                    <a:pt x="4774823" y="680852"/>
                    <a:pt x="4751072" y="665018"/>
                  </a:cubicBezTo>
                  <a:cubicBezTo>
                    <a:pt x="4739197" y="657101"/>
                    <a:pt x="4728986" y="645782"/>
                    <a:pt x="4715446" y="641268"/>
                  </a:cubicBezTo>
                  <a:lnTo>
                    <a:pt x="4679821" y="629392"/>
                  </a:lnTo>
                  <a:cubicBezTo>
                    <a:pt x="4663987" y="617517"/>
                    <a:pt x="4646314" y="607761"/>
                    <a:pt x="4632319" y="593766"/>
                  </a:cubicBezTo>
                  <a:cubicBezTo>
                    <a:pt x="4618324" y="579771"/>
                    <a:pt x="4613161" y="557244"/>
                    <a:pt x="4596693" y="546265"/>
                  </a:cubicBezTo>
                  <a:cubicBezTo>
                    <a:pt x="4575862" y="532378"/>
                    <a:pt x="4525441" y="522515"/>
                    <a:pt x="4525441" y="522515"/>
                  </a:cubicBezTo>
                  <a:cubicBezTo>
                    <a:pt x="4513566" y="514598"/>
                    <a:pt x="4501429" y="507060"/>
                    <a:pt x="4489815" y="498764"/>
                  </a:cubicBezTo>
                  <a:cubicBezTo>
                    <a:pt x="4473710" y="487260"/>
                    <a:pt x="4459012" y="473764"/>
                    <a:pt x="4442314" y="463138"/>
                  </a:cubicBezTo>
                  <a:cubicBezTo>
                    <a:pt x="4415390" y="446004"/>
                    <a:pt x="4386553" y="432057"/>
                    <a:pt x="4359187" y="415637"/>
                  </a:cubicBezTo>
                  <a:cubicBezTo>
                    <a:pt x="4346948" y="408294"/>
                    <a:pt x="4337101" y="396399"/>
                    <a:pt x="4323561" y="391886"/>
                  </a:cubicBezTo>
                  <a:cubicBezTo>
                    <a:pt x="4300718" y="384272"/>
                    <a:pt x="4275920" y="384733"/>
                    <a:pt x="4252309" y="380011"/>
                  </a:cubicBezTo>
                  <a:cubicBezTo>
                    <a:pt x="4236305" y="376810"/>
                    <a:pt x="4220642" y="372094"/>
                    <a:pt x="4204808" y="368135"/>
                  </a:cubicBezTo>
                  <a:cubicBezTo>
                    <a:pt x="4132611" y="320005"/>
                    <a:pt x="4209319" y="365374"/>
                    <a:pt x="4121680" y="332509"/>
                  </a:cubicBezTo>
                  <a:cubicBezTo>
                    <a:pt x="4105105" y="326293"/>
                    <a:pt x="4090450" y="315732"/>
                    <a:pt x="4074179" y="308759"/>
                  </a:cubicBezTo>
                  <a:cubicBezTo>
                    <a:pt x="4062673" y="303828"/>
                    <a:pt x="4050059" y="301814"/>
                    <a:pt x="4038553" y="296883"/>
                  </a:cubicBezTo>
                  <a:cubicBezTo>
                    <a:pt x="4022282" y="289910"/>
                    <a:pt x="4007229" y="280323"/>
                    <a:pt x="3991052" y="273133"/>
                  </a:cubicBezTo>
                  <a:cubicBezTo>
                    <a:pt x="3948447" y="254197"/>
                    <a:pt x="3935225" y="250565"/>
                    <a:pt x="3896049" y="237507"/>
                  </a:cubicBezTo>
                  <a:cubicBezTo>
                    <a:pt x="3832254" y="194977"/>
                    <a:pt x="3844040" y="193806"/>
                    <a:pt x="3789171" y="178130"/>
                  </a:cubicBezTo>
                  <a:cubicBezTo>
                    <a:pt x="3773478" y="173646"/>
                    <a:pt x="3757396" y="170623"/>
                    <a:pt x="3741670" y="166255"/>
                  </a:cubicBezTo>
                  <a:lnTo>
                    <a:pt x="3575415" y="118753"/>
                  </a:lnTo>
                  <a:cubicBezTo>
                    <a:pt x="3567498" y="106878"/>
                    <a:pt x="3563540" y="91045"/>
                    <a:pt x="3551665" y="83128"/>
                  </a:cubicBezTo>
                  <a:cubicBezTo>
                    <a:pt x="3538085" y="74075"/>
                    <a:pt x="3519856" y="75736"/>
                    <a:pt x="3504163" y="71252"/>
                  </a:cubicBezTo>
                  <a:cubicBezTo>
                    <a:pt x="3492127" y="67813"/>
                    <a:pt x="3480681" y="62413"/>
                    <a:pt x="3468537" y="59377"/>
                  </a:cubicBezTo>
                  <a:cubicBezTo>
                    <a:pt x="3448956" y="54482"/>
                    <a:pt x="3428742" y="52397"/>
                    <a:pt x="3409161" y="47502"/>
                  </a:cubicBezTo>
                  <a:cubicBezTo>
                    <a:pt x="3397017" y="44466"/>
                    <a:pt x="3385679" y="38662"/>
                    <a:pt x="3373535" y="35626"/>
                  </a:cubicBezTo>
                  <a:cubicBezTo>
                    <a:pt x="3353953" y="30731"/>
                    <a:pt x="3333740" y="28646"/>
                    <a:pt x="3314158" y="23751"/>
                  </a:cubicBezTo>
                  <a:cubicBezTo>
                    <a:pt x="3302014" y="20715"/>
                    <a:pt x="3290924" y="13646"/>
                    <a:pt x="3278532" y="11876"/>
                  </a:cubicBezTo>
                  <a:cubicBezTo>
                    <a:pt x="3235249" y="5693"/>
                    <a:pt x="3191447" y="3959"/>
                    <a:pt x="3147904" y="0"/>
                  </a:cubicBezTo>
                  <a:cubicBezTo>
                    <a:pt x="3033109" y="7917"/>
                    <a:pt x="2917941" y="11578"/>
                    <a:pt x="2803519" y="23751"/>
                  </a:cubicBezTo>
                  <a:cubicBezTo>
                    <a:pt x="2731689" y="31392"/>
                    <a:pt x="2661967" y="57253"/>
                    <a:pt x="2589763" y="59377"/>
                  </a:cubicBezTo>
                  <a:lnTo>
                    <a:pt x="2186002" y="71252"/>
                  </a:lnTo>
                  <a:cubicBezTo>
                    <a:pt x="2147228" y="82330"/>
                    <a:pt x="2105720" y="92889"/>
                    <a:pt x="2067249" y="106878"/>
                  </a:cubicBezTo>
                  <a:cubicBezTo>
                    <a:pt x="2035464" y="118436"/>
                    <a:pt x="2003036" y="128509"/>
                    <a:pt x="1972246" y="142504"/>
                  </a:cubicBezTo>
                  <a:cubicBezTo>
                    <a:pt x="1959253" y="148410"/>
                    <a:pt x="1949097" y="159324"/>
                    <a:pt x="1936621" y="166255"/>
                  </a:cubicBezTo>
                  <a:cubicBezTo>
                    <a:pt x="1913409" y="179151"/>
                    <a:pt x="1889880" y="191668"/>
                    <a:pt x="1865369" y="201881"/>
                  </a:cubicBezTo>
                  <a:cubicBezTo>
                    <a:pt x="1842259" y="211510"/>
                    <a:pt x="1794117" y="225631"/>
                    <a:pt x="1794117" y="225631"/>
                  </a:cubicBezTo>
                  <a:cubicBezTo>
                    <a:pt x="1778283" y="237506"/>
                    <a:pt x="1761643" y="248376"/>
                    <a:pt x="1746615" y="261257"/>
                  </a:cubicBezTo>
                  <a:cubicBezTo>
                    <a:pt x="1733864" y="272187"/>
                    <a:pt x="1724963" y="287567"/>
                    <a:pt x="1710989" y="296883"/>
                  </a:cubicBezTo>
                  <a:cubicBezTo>
                    <a:pt x="1698942" y="304915"/>
                    <a:pt x="1636577" y="317465"/>
                    <a:pt x="1627862" y="320634"/>
                  </a:cubicBezTo>
                  <a:cubicBezTo>
                    <a:pt x="1599530" y="330936"/>
                    <a:pt x="1572179" y="343785"/>
                    <a:pt x="1544735" y="356260"/>
                  </a:cubicBezTo>
                  <a:cubicBezTo>
                    <a:pt x="1528619" y="363585"/>
                    <a:pt x="1514028" y="374413"/>
                    <a:pt x="1497234" y="380011"/>
                  </a:cubicBezTo>
                  <a:cubicBezTo>
                    <a:pt x="1466267" y="390333"/>
                    <a:pt x="1433899" y="395844"/>
                    <a:pt x="1402231" y="403761"/>
                  </a:cubicBezTo>
                  <a:lnTo>
                    <a:pt x="1354730" y="415637"/>
                  </a:lnTo>
                  <a:cubicBezTo>
                    <a:pt x="1264273" y="475941"/>
                    <a:pt x="1307955" y="448452"/>
                    <a:pt x="1224101" y="498764"/>
                  </a:cubicBezTo>
                  <a:lnTo>
                    <a:pt x="1200350" y="570016"/>
                  </a:lnTo>
                  <a:cubicBezTo>
                    <a:pt x="1196392" y="581891"/>
                    <a:pt x="1200350" y="601684"/>
                    <a:pt x="1188475" y="605642"/>
                  </a:cubicBezTo>
                  <a:lnTo>
                    <a:pt x="1152849" y="617517"/>
                  </a:lnTo>
                  <a:cubicBezTo>
                    <a:pt x="1125140" y="661060"/>
                    <a:pt x="1106217" y="711651"/>
                    <a:pt x="1069722" y="748146"/>
                  </a:cubicBezTo>
                  <a:cubicBezTo>
                    <a:pt x="972600" y="845268"/>
                    <a:pt x="1017944" y="807761"/>
                    <a:pt x="939093" y="866899"/>
                  </a:cubicBezTo>
                  <a:cubicBezTo>
                    <a:pt x="829895" y="1030697"/>
                    <a:pt x="949595" y="868273"/>
                    <a:pt x="844091" y="973777"/>
                  </a:cubicBezTo>
                  <a:cubicBezTo>
                    <a:pt x="830096" y="987772"/>
                    <a:pt x="821346" y="1006251"/>
                    <a:pt x="808465" y="1021278"/>
                  </a:cubicBezTo>
                  <a:cubicBezTo>
                    <a:pt x="797535" y="1034029"/>
                    <a:pt x="782155" y="1042930"/>
                    <a:pt x="772839" y="1056904"/>
                  </a:cubicBezTo>
                  <a:cubicBezTo>
                    <a:pt x="758109" y="1078998"/>
                    <a:pt x="752831" y="1106681"/>
                    <a:pt x="737213" y="1128156"/>
                  </a:cubicBezTo>
                  <a:cubicBezTo>
                    <a:pt x="720750" y="1150793"/>
                    <a:pt x="696268" y="1166468"/>
                    <a:pt x="677836" y="1187533"/>
                  </a:cubicBezTo>
                  <a:cubicBezTo>
                    <a:pt x="668438" y="1198274"/>
                    <a:pt x="662002" y="1211284"/>
                    <a:pt x="654085" y="1223159"/>
                  </a:cubicBezTo>
                  <a:cubicBezTo>
                    <a:pt x="646168" y="1246910"/>
                    <a:pt x="648038" y="1276708"/>
                    <a:pt x="630335" y="1294411"/>
                  </a:cubicBezTo>
                  <a:cubicBezTo>
                    <a:pt x="527134" y="1397612"/>
                    <a:pt x="691765" y="1235132"/>
                    <a:pt x="523457" y="1389413"/>
                  </a:cubicBezTo>
                  <a:cubicBezTo>
                    <a:pt x="498697" y="1412110"/>
                    <a:pt x="475956" y="1436914"/>
                    <a:pt x="452205" y="1460665"/>
                  </a:cubicBezTo>
                  <a:cubicBezTo>
                    <a:pt x="440330" y="1472540"/>
                    <a:pt x="432511" y="1490980"/>
                    <a:pt x="416579" y="1496291"/>
                  </a:cubicBezTo>
                  <a:lnTo>
                    <a:pt x="380953" y="1508166"/>
                  </a:lnTo>
                  <a:cubicBezTo>
                    <a:pt x="369078" y="1531917"/>
                    <a:pt x="354402" y="1554463"/>
                    <a:pt x="345327" y="1579418"/>
                  </a:cubicBezTo>
                  <a:cubicBezTo>
                    <a:pt x="338429" y="1598387"/>
                    <a:pt x="340539" y="1619896"/>
                    <a:pt x="333452" y="1638795"/>
                  </a:cubicBezTo>
                  <a:cubicBezTo>
                    <a:pt x="328441" y="1652159"/>
                    <a:pt x="316782" y="1662029"/>
                    <a:pt x="309701" y="1674421"/>
                  </a:cubicBezTo>
                  <a:cubicBezTo>
                    <a:pt x="257535" y="1765709"/>
                    <a:pt x="318444" y="1678596"/>
                    <a:pt x="250324" y="1769424"/>
                  </a:cubicBezTo>
                  <a:cubicBezTo>
                    <a:pt x="216980" y="1902804"/>
                    <a:pt x="264378" y="1727805"/>
                    <a:pt x="214698" y="1864426"/>
                  </a:cubicBezTo>
                  <a:cubicBezTo>
                    <a:pt x="204850" y="1891509"/>
                    <a:pt x="199229" y="1919951"/>
                    <a:pt x="190948" y="1947553"/>
                  </a:cubicBezTo>
                  <a:cubicBezTo>
                    <a:pt x="187351" y="1959543"/>
                    <a:pt x="182108" y="1971035"/>
                    <a:pt x="179072" y="1983179"/>
                  </a:cubicBezTo>
                  <a:cubicBezTo>
                    <a:pt x="174177" y="2002761"/>
                    <a:pt x="170051" y="2022575"/>
                    <a:pt x="167197" y="2042556"/>
                  </a:cubicBezTo>
                  <a:cubicBezTo>
                    <a:pt x="162128" y="2078041"/>
                    <a:pt x="164016" y="2114659"/>
                    <a:pt x="155322" y="2149434"/>
                  </a:cubicBezTo>
                  <a:cubicBezTo>
                    <a:pt x="151860" y="2163280"/>
                    <a:pt x="139488" y="2173185"/>
                    <a:pt x="131571" y="2185060"/>
                  </a:cubicBezTo>
                  <a:cubicBezTo>
                    <a:pt x="123654" y="2232561"/>
                    <a:pt x="114965" y="2279940"/>
                    <a:pt x="107821" y="2327564"/>
                  </a:cubicBezTo>
                  <a:cubicBezTo>
                    <a:pt x="103087" y="2359125"/>
                    <a:pt x="102204" y="2391272"/>
                    <a:pt x="95945" y="2422566"/>
                  </a:cubicBezTo>
                  <a:cubicBezTo>
                    <a:pt x="86342" y="2470578"/>
                    <a:pt x="71533" y="2517408"/>
                    <a:pt x="60319" y="2565070"/>
                  </a:cubicBezTo>
                  <a:cubicBezTo>
                    <a:pt x="0" y="2821429"/>
                    <a:pt x="89923" y="2458527"/>
                    <a:pt x="36569" y="2671948"/>
                  </a:cubicBezTo>
                  <a:cubicBezTo>
                    <a:pt x="40527" y="2699657"/>
                    <a:pt x="45659" y="2727224"/>
                    <a:pt x="48444" y="2755076"/>
                  </a:cubicBezTo>
                  <a:cubicBezTo>
                    <a:pt x="53579" y="2806432"/>
                    <a:pt x="53917" y="2858242"/>
                    <a:pt x="60319" y="2909455"/>
                  </a:cubicBezTo>
                  <a:cubicBezTo>
                    <a:pt x="61872" y="2921876"/>
                    <a:pt x="65251" y="2934666"/>
                    <a:pt x="72195" y="2945081"/>
                  </a:cubicBezTo>
                  <a:cubicBezTo>
                    <a:pt x="81511" y="2959055"/>
                    <a:pt x="95946" y="2968832"/>
                    <a:pt x="107821" y="2980707"/>
                  </a:cubicBezTo>
                  <a:cubicBezTo>
                    <a:pt x="140076" y="3077476"/>
                    <a:pt x="107123" y="3034595"/>
                    <a:pt x="179072" y="3075709"/>
                  </a:cubicBezTo>
                  <a:cubicBezTo>
                    <a:pt x="191464" y="3082790"/>
                    <a:pt x="202823" y="3091543"/>
                    <a:pt x="214698" y="3099460"/>
                  </a:cubicBezTo>
                  <a:cubicBezTo>
                    <a:pt x="218657" y="3111335"/>
                    <a:pt x="216799" y="3127266"/>
                    <a:pt x="226574" y="3135086"/>
                  </a:cubicBezTo>
                  <a:cubicBezTo>
                    <a:pt x="239319" y="3145282"/>
                    <a:pt x="258382" y="3142477"/>
                    <a:pt x="274075" y="3146961"/>
                  </a:cubicBezTo>
                  <a:cubicBezTo>
                    <a:pt x="286111" y="3150400"/>
                    <a:pt x="297826" y="3154878"/>
                    <a:pt x="309701" y="3158837"/>
                  </a:cubicBezTo>
                  <a:cubicBezTo>
                    <a:pt x="313659" y="3174671"/>
                    <a:pt x="309184" y="3195716"/>
                    <a:pt x="321576" y="3206338"/>
                  </a:cubicBezTo>
                  <a:cubicBezTo>
                    <a:pt x="340584" y="3222631"/>
                    <a:pt x="370435" y="3218893"/>
                    <a:pt x="392828" y="3230089"/>
                  </a:cubicBezTo>
                  <a:cubicBezTo>
                    <a:pt x="408662" y="3238006"/>
                    <a:pt x="424960" y="3245056"/>
                    <a:pt x="440330" y="3253839"/>
                  </a:cubicBezTo>
                  <a:cubicBezTo>
                    <a:pt x="452722" y="3260920"/>
                    <a:pt x="462838" y="3271968"/>
                    <a:pt x="475956" y="3277590"/>
                  </a:cubicBezTo>
                  <a:cubicBezTo>
                    <a:pt x="490957" y="3284019"/>
                    <a:pt x="507623" y="3285507"/>
                    <a:pt x="523457" y="3289465"/>
                  </a:cubicBezTo>
                  <a:cubicBezTo>
                    <a:pt x="541470" y="3301474"/>
                    <a:pt x="570125" y="3325091"/>
                    <a:pt x="594709" y="3325091"/>
                  </a:cubicBezTo>
                  <a:cubicBezTo>
                    <a:pt x="611030" y="3325091"/>
                    <a:pt x="626376" y="3317174"/>
                    <a:pt x="642210" y="3313216"/>
                  </a:cubicBezTo>
                  <a:cubicBezTo>
                    <a:pt x="663663" y="3315600"/>
                    <a:pt x="760594" y="3321540"/>
                    <a:pt x="796589" y="3336966"/>
                  </a:cubicBezTo>
                  <a:cubicBezTo>
                    <a:pt x="809707" y="3342588"/>
                    <a:pt x="818037" y="3359081"/>
                    <a:pt x="832215" y="3360717"/>
                  </a:cubicBezTo>
                  <a:cubicBezTo>
                    <a:pt x="922745" y="3371163"/>
                    <a:pt x="1014304" y="3368634"/>
                    <a:pt x="1105348" y="3372592"/>
                  </a:cubicBezTo>
                  <a:cubicBezTo>
                    <a:pt x="1129099" y="3376551"/>
                    <a:pt x="1153095" y="3379245"/>
                    <a:pt x="1176600" y="3384468"/>
                  </a:cubicBezTo>
                  <a:cubicBezTo>
                    <a:pt x="1188820" y="3387183"/>
                    <a:pt x="1200082" y="3393307"/>
                    <a:pt x="1212226" y="3396343"/>
                  </a:cubicBezTo>
                  <a:cubicBezTo>
                    <a:pt x="1231807" y="3401238"/>
                    <a:pt x="1251899" y="3403840"/>
                    <a:pt x="1271602" y="3408218"/>
                  </a:cubicBezTo>
                  <a:cubicBezTo>
                    <a:pt x="1323157" y="3419675"/>
                    <a:pt x="1374102" y="3433962"/>
                    <a:pt x="1425982" y="3443844"/>
                  </a:cubicBezTo>
                  <a:cubicBezTo>
                    <a:pt x="1457332" y="3449816"/>
                    <a:pt x="1489317" y="3451761"/>
                    <a:pt x="1520984" y="3455720"/>
                  </a:cubicBezTo>
                  <a:cubicBezTo>
                    <a:pt x="1536818" y="3451761"/>
                    <a:pt x="1552481" y="3447045"/>
                    <a:pt x="1568485" y="3443844"/>
                  </a:cubicBezTo>
                  <a:cubicBezTo>
                    <a:pt x="1592096" y="3439122"/>
                    <a:pt x="1616232" y="3437192"/>
                    <a:pt x="1639737" y="3431969"/>
                  </a:cubicBezTo>
                  <a:cubicBezTo>
                    <a:pt x="1651957" y="3429254"/>
                    <a:pt x="1663088" y="3422549"/>
                    <a:pt x="1675363" y="3420094"/>
                  </a:cubicBezTo>
                  <a:cubicBezTo>
                    <a:pt x="1702810" y="3414605"/>
                    <a:pt x="1730952" y="3413225"/>
                    <a:pt x="1758491" y="3408218"/>
                  </a:cubicBezTo>
                  <a:cubicBezTo>
                    <a:pt x="1900728" y="3382356"/>
                    <a:pt x="1727163" y="3409903"/>
                    <a:pt x="1841618" y="3384468"/>
                  </a:cubicBezTo>
                  <a:cubicBezTo>
                    <a:pt x="1865123" y="3379245"/>
                    <a:pt x="1889119" y="3376551"/>
                    <a:pt x="1912870" y="3372592"/>
                  </a:cubicBezTo>
                  <a:cubicBezTo>
                    <a:pt x="2004525" y="3326765"/>
                    <a:pt x="1914664" y="3365108"/>
                    <a:pt x="2055374" y="3336966"/>
                  </a:cubicBezTo>
                  <a:cubicBezTo>
                    <a:pt x="2191686" y="3309704"/>
                    <a:pt x="2090511" y="3325274"/>
                    <a:pt x="2186002" y="3289465"/>
                  </a:cubicBezTo>
                  <a:cubicBezTo>
                    <a:pt x="2201284" y="3283734"/>
                    <a:pt x="2217871" y="3282280"/>
                    <a:pt x="2233504" y="3277590"/>
                  </a:cubicBezTo>
                  <a:cubicBezTo>
                    <a:pt x="2332493" y="3247893"/>
                    <a:pt x="2275113" y="3262460"/>
                    <a:pt x="2364132" y="3230089"/>
                  </a:cubicBezTo>
                  <a:cubicBezTo>
                    <a:pt x="2387660" y="3221533"/>
                    <a:pt x="2435384" y="3206338"/>
                    <a:pt x="2435384" y="3206338"/>
                  </a:cubicBezTo>
                  <a:cubicBezTo>
                    <a:pt x="2474353" y="3147885"/>
                    <a:pt x="2439674" y="3187139"/>
                    <a:pt x="2506636" y="3146961"/>
                  </a:cubicBezTo>
                  <a:cubicBezTo>
                    <a:pt x="2531113" y="3132275"/>
                    <a:pt x="2554137" y="3115294"/>
                    <a:pt x="2577888" y="3099460"/>
                  </a:cubicBezTo>
                  <a:cubicBezTo>
                    <a:pt x="2589763" y="3091543"/>
                    <a:pt x="2599974" y="3080222"/>
                    <a:pt x="2613514" y="3075709"/>
                  </a:cubicBezTo>
                  <a:lnTo>
                    <a:pt x="2649140" y="3063834"/>
                  </a:lnTo>
                  <a:cubicBezTo>
                    <a:pt x="2653098" y="3036125"/>
                    <a:pt x="2655526" y="3008154"/>
                    <a:pt x="2661015" y="2980707"/>
                  </a:cubicBezTo>
                  <a:cubicBezTo>
                    <a:pt x="2663470" y="2968432"/>
                    <a:pt x="2670436" y="2957356"/>
                    <a:pt x="2672891" y="2945081"/>
                  </a:cubicBezTo>
                  <a:cubicBezTo>
                    <a:pt x="2730476" y="2657156"/>
                    <a:pt x="2665999" y="2918893"/>
                    <a:pt x="2720392" y="2719450"/>
                  </a:cubicBezTo>
                  <a:cubicBezTo>
                    <a:pt x="2724686" y="2703704"/>
                    <a:pt x="2726536" y="2687230"/>
                    <a:pt x="2732267" y="2671948"/>
                  </a:cubicBezTo>
                  <a:cubicBezTo>
                    <a:pt x="2745181" y="2637511"/>
                    <a:pt x="2760082" y="2618351"/>
                    <a:pt x="2779769" y="2588821"/>
                  </a:cubicBezTo>
                  <a:cubicBezTo>
                    <a:pt x="2797242" y="2501454"/>
                    <a:pt x="2780448" y="2546238"/>
                    <a:pt x="2839145" y="2458192"/>
                  </a:cubicBezTo>
                  <a:lnTo>
                    <a:pt x="2839145" y="2458192"/>
                  </a:lnTo>
                  <a:cubicBezTo>
                    <a:pt x="2846968" y="2434724"/>
                    <a:pt x="2853844" y="2403682"/>
                    <a:pt x="2874771" y="2386941"/>
                  </a:cubicBezTo>
                  <a:cubicBezTo>
                    <a:pt x="2884546" y="2379121"/>
                    <a:pt x="2898522" y="2379024"/>
                    <a:pt x="2910397" y="2375065"/>
                  </a:cubicBezTo>
                  <a:cubicBezTo>
                    <a:pt x="2914355" y="2363190"/>
                    <a:pt x="2917341" y="2350945"/>
                    <a:pt x="2922272" y="2339439"/>
                  </a:cubicBezTo>
                  <a:cubicBezTo>
                    <a:pt x="2932521" y="2315526"/>
                    <a:pt x="2952235" y="2277358"/>
                    <a:pt x="2969774" y="2256312"/>
                  </a:cubicBezTo>
                  <a:cubicBezTo>
                    <a:pt x="2980525" y="2243410"/>
                    <a:pt x="2994649" y="2233588"/>
                    <a:pt x="3005400" y="2220686"/>
                  </a:cubicBezTo>
                  <a:cubicBezTo>
                    <a:pt x="3014537" y="2209722"/>
                    <a:pt x="3022069" y="2197452"/>
                    <a:pt x="3029150" y="2185060"/>
                  </a:cubicBezTo>
                  <a:cubicBezTo>
                    <a:pt x="3037933" y="2169690"/>
                    <a:pt x="3041568" y="2151159"/>
                    <a:pt x="3052901" y="2137559"/>
                  </a:cubicBezTo>
                  <a:cubicBezTo>
                    <a:pt x="3070610" y="2116308"/>
                    <a:pt x="3099836" y="2110039"/>
                    <a:pt x="3124153" y="2101933"/>
                  </a:cubicBezTo>
                  <a:cubicBezTo>
                    <a:pt x="3147904" y="2086099"/>
                    <a:pt x="3168325" y="2063457"/>
                    <a:pt x="3195405" y="2054431"/>
                  </a:cubicBezTo>
                  <a:lnTo>
                    <a:pt x="3266657" y="2030681"/>
                  </a:lnTo>
                  <a:cubicBezTo>
                    <a:pt x="3282491" y="2018806"/>
                    <a:pt x="3296188" y="2003349"/>
                    <a:pt x="3314158" y="1995055"/>
                  </a:cubicBezTo>
                  <a:cubicBezTo>
                    <a:pt x="3361126" y="1973377"/>
                    <a:pt x="3476246" y="1942805"/>
                    <a:pt x="3527914" y="1935678"/>
                  </a:cubicBezTo>
                  <a:cubicBezTo>
                    <a:pt x="3606732" y="1924807"/>
                    <a:pt x="3765421" y="1911928"/>
                    <a:pt x="3765421" y="1911928"/>
                  </a:cubicBezTo>
                  <a:cubicBezTo>
                    <a:pt x="3829079" y="1890707"/>
                    <a:pt x="3774445" y="1907283"/>
                    <a:pt x="3860423" y="1888177"/>
                  </a:cubicBezTo>
                  <a:cubicBezTo>
                    <a:pt x="3961214" y="1865780"/>
                    <a:pt x="3846945" y="1885014"/>
                    <a:pt x="3991052" y="1864426"/>
                  </a:cubicBezTo>
                  <a:cubicBezTo>
                    <a:pt x="4069463" y="1838290"/>
                    <a:pt x="4041792" y="1841486"/>
                    <a:pt x="4181057" y="1876302"/>
                  </a:cubicBezTo>
                  <a:cubicBezTo>
                    <a:pt x="4194903" y="1879764"/>
                    <a:pt x="4202790" y="1896783"/>
                    <a:pt x="4216683" y="1900052"/>
                  </a:cubicBezTo>
                  <a:cubicBezTo>
                    <a:pt x="4271176" y="1912874"/>
                    <a:pt x="4382937" y="1923803"/>
                    <a:pt x="4382937" y="1923803"/>
                  </a:cubicBezTo>
                  <a:cubicBezTo>
                    <a:pt x="4471217" y="1953229"/>
                    <a:pt x="4367065" y="1921535"/>
                    <a:pt x="4549192" y="1947553"/>
                  </a:cubicBezTo>
                  <a:cubicBezTo>
                    <a:pt x="4561584" y="1949323"/>
                    <a:pt x="4572943" y="1955470"/>
                    <a:pt x="4584818" y="1959429"/>
                  </a:cubicBezTo>
                  <a:cubicBezTo>
                    <a:pt x="4632319" y="1955470"/>
                    <a:pt x="4680582" y="1956901"/>
                    <a:pt x="4727322" y="1947553"/>
                  </a:cubicBezTo>
                  <a:cubicBezTo>
                    <a:pt x="4741317" y="1944754"/>
                    <a:pt x="4750710" y="1931146"/>
                    <a:pt x="4762948" y="1923803"/>
                  </a:cubicBezTo>
                  <a:cubicBezTo>
                    <a:pt x="4770538" y="1919249"/>
                    <a:pt x="4778781" y="1915886"/>
                    <a:pt x="4786698" y="1911928"/>
                  </a:cubicBezTo>
                </a:path>
              </a:pathLst>
            </a:cu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t2"/>
            <p:cNvSpPr/>
            <p:nvPr/>
          </p:nvSpPr>
          <p:spPr>
            <a:xfrm>
              <a:off x="4648200" y="2971799"/>
              <a:ext cx="1447800" cy="1143001"/>
            </a:xfrm>
            <a:custGeom>
              <a:avLst/>
              <a:gdLst>
                <a:gd name="connsiteX0" fmla="*/ 1049943 w 1821839"/>
                <a:gd name="connsiteY0" fmla="*/ 0 h 1353787"/>
                <a:gd name="connsiteX1" fmla="*/ 943065 w 1821839"/>
                <a:gd name="connsiteY1" fmla="*/ 11875 h 1353787"/>
                <a:gd name="connsiteX2" fmla="*/ 325548 w 1821839"/>
                <a:gd name="connsiteY2" fmla="*/ 35626 h 1353787"/>
                <a:gd name="connsiteX3" fmla="*/ 206795 w 1821839"/>
                <a:gd name="connsiteY3" fmla="*/ 71252 h 1353787"/>
                <a:gd name="connsiteX4" fmla="*/ 159294 w 1821839"/>
                <a:gd name="connsiteY4" fmla="*/ 130628 h 1353787"/>
                <a:gd name="connsiteX5" fmla="*/ 88042 w 1821839"/>
                <a:gd name="connsiteY5" fmla="*/ 201880 h 1353787"/>
                <a:gd name="connsiteX6" fmla="*/ 64291 w 1821839"/>
                <a:gd name="connsiteY6" fmla="*/ 320634 h 1353787"/>
                <a:gd name="connsiteX7" fmla="*/ 52416 w 1821839"/>
                <a:gd name="connsiteY7" fmla="*/ 356260 h 1353787"/>
                <a:gd name="connsiteX8" fmla="*/ 40541 w 1821839"/>
                <a:gd name="connsiteY8" fmla="*/ 403761 h 1353787"/>
                <a:gd name="connsiteX9" fmla="*/ 28665 w 1821839"/>
                <a:gd name="connsiteY9" fmla="*/ 439387 h 1353787"/>
                <a:gd name="connsiteX10" fmla="*/ 4915 w 1821839"/>
                <a:gd name="connsiteY10" fmla="*/ 534389 h 1353787"/>
                <a:gd name="connsiteX11" fmla="*/ 16790 w 1821839"/>
                <a:gd name="connsiteY11" fmla="*/ 760021 h 1353787"/>
                <a:gd name="connsiteX12" fmla="*/ 52416 w 1821839"/>
                <a:gd name="connsiteY12" fmla="*/ 914400 h 1353787"/>
                <a:gd name="connsiteX13" fmla="*/ 76167 w 1821839"/>
                <a:gd name="connsiteY13" fmla="*/ 997527 h 1353787"/>
                <a:gd name="connsiteX14" fmla="*/ 123668 w 1821839"/>
                <a:gd name="connsiteY14" fmla="*/ 1033153 h 1353787"/>
                <a:gd name="connsiteX15" fmla="*/ 171169 w 1821839"/>
                <a:gd name="connsiteY15" fmla="*/ 1080654 h 1353787"/>
                <a:gd name="connsiteX16" fmla="*/ 194920 w 1821839"/>
                <a:gd name="connsiteY16" fmla="*/ 1116280 h 1353787"/>
                <a:gd name="connsiteX17" fmla="*/ 230546 w 1821839"/>
                <a:gd name="connsiteY17" fmla="*/ 1128156 h 1353787"/>
                <a:gd name="connsiteX18" fmla="*/ 278047 w 1821839"/>
                <a:gd name="connsiteY18" fmla="*/ 1151906 h 1353787"/>
                <a:gd name="connsiteX19" fmla="*/ 361174 w 1821839"/>
                <a:gd name="connsiteY19" fmla="*/ 1199408 h 1353787"/>
                <a:gd name="connsiteX20" fmla="*/ 432426 w 1821839"/>
                <a:gd name="connsiteY20" fmla="*/ 1246909 h 1353787"/>
                <a:gd name="connsiteX21" fmla="*/ 527429 w 1821839"/>
                <a:gd name="connsiteY21" fmla="*/ 1294410 h 1353787"/>
                <a:gd name="connsiteX22" fmla="*/ 563055 w 1821839"/>
                <a:gd name="connsiteY22" fmla="*/ 1318161 h 1353787"/>
                <a:gd name="connsiteX23" fmla="*/ 634307 w 1821839"/>
                <a:gd name="connsiteY23" fmla="*/ 1330036 h 1353787"/>
                <a:gd name="connsiteX24" fmla="*/ 681808 w 1821839"/>
                <a:gd name="connsiteY24" fmla="*/ 1341911 h 1353787"/>
                <a:gd name="connsiteX25" fmla="*/ 966816 w 1821839"/>
                <a:gd name="connsiteY25" fmla="*/ 1353787 h 1353787"/>
                <a:gd name="connsiteX26" fmla="*/ 1489330 w 1821839"/>
                <a:gd name="connsiteY26" fmla="*/ 1330036 h 1353787"/>
                <a:gd name="connsiteX27" fmla="*/ 1560582 w 1821839"/>
                <a:gd name="connsiteY27" fmla="*/ 1306285 h 1353787"/>
                <a:gd name="connsiteX28" fmla="*/ 1691211 w 1821839"/>
                <a:gd name="connsiteY28" fmla="*/ 1270660 h 1353787"/>
                <a:gd name="connsiteX29" fmla="*/ 1774338 w 1821839"/>
                <a:gd name="connsiteY29" fmla="*/ 1246909 h 1353787"/>
                <a:gd name="connsiteX30" fmla="*/ 1786213 w 1821839"/>
                <a:gd name="connsiteY30" fmla="*/ 1211283 h 1353787"/>
                <a:gd name="connsiteX31" fmla="*/ 1798089 w 1821839"/>
                <a:gd name="connsiteY31" fmla="*/ 1163782 h 1353787"/>
                <a:gd name="connsiteX32" fmla="*/ 1821839 w 1821839"/>
                <a:gd name="connsiteY32" fmla="*/ 1128156 h 1353787"/>
                <a:gd name="connsiteX33" fmla="*/ 1809964 w 1821839"/>
                <a:gd name="connsiteY33" fmla="*/ 997527 h 1353787"/>
                <a:gd name="connsiteX34" fmla="*/ 1774338 w 1821839"/>
                <a:gd name="connsiteY34" fmla="*/ 878774 h 1353787"/>
                <a:gd name="connsiteX35" fmla="*/ 1750587 w 1821839"/>
                <a:gd name="connsiteY35" fmla="*/ 783771 h 1353787"/>
                <a:gd name="connsiteX36" fmla="*/ 1714961 w 1821839"/>
                <a:gd name="connsiteY36" fmla="*/ 748145 h 1353787"/>
                <a:gd name="connsiteX37" fmla="*/ 1691211 w 1821839"/>
                <a:gd name="connsiteY37" fmla="*/ 605641 h 1353787"/>
                <a:gd name="connsiteX38" fmla="*/ 1679335 w 1821839"/>
                <a:gd name="connsiteY38" fmla="*/ 546265 h 1353787"/>
                <a:gd name="connsiteX39" fmla="*/ 1643709 w 1821839"/>
                <a:gd name="connsiteY39" fmla="*/ 522514 h 1353787"/>
                <a:gd name="connsiteX40" fmla="*/ 1631834 w 1821839"/>
                <a:gd name="connsiteY40" fmla="*/ 475013 h 1353787"/>
                <a:gd name="connsiteX41" fmla="*/ 1489330 w 1821839"/>
                <a:gd name="connsiteY41" fmla="*/ 332509 h 1353787"/>
                <a:gd name="connsiteX42" fmla="*/ 1441829 w 1821839"/>
                <a:gd name="connsiteY42" fmla="*/ 285008 h 1353787"/>
                <a:gd name="connsiteX43" fmla="*/ 1394328 w 1821839"/>
                <a:gd name="connsiteY43" fmla="*/ 261257 h 1353787"/>
                <a:gd name="connsiteX44" fmla="*/ 1299325 w 1821839"/>
                <a:gd name="connsiteY44" fmla="*/ 190005 h 1353787"/>
                <a:gd name="connsiteX45" fmla="*/ 1263699 w 1821839"/>
                <a:gd name="connsiteY45" fmla="*/ 166254 h 1353787"/>
                <a:gd name="connsiteX46" fmla="*/ 1228073 w 1821839"/>
                <a:gd name="connsiteY46" fmla="*/ 130628 h 1353787"/>
                <a:gd name="connsiteX47" fmla="*/ 1038068 w 1821839"/>
                <a:gd name="connsiteY47" fmla="*/ 23750 h 1353787"/>
                <a:gd name="connsiteX48" fmla="*/ 978691 w 1821839"/>
                <a:gd name="connsiteY48" fmla="*/ 11875 h 135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1839" h="1353787">
                  <a:moveTo>
                    <a:pt x="1049943" y="0"/>
                  </a:moveTo>
                  <a:cubicBezTo>
                    <a:pt x="1014317" y="3958"/>
                    <a:pt x="978831" y="9491"/>
                    <a:pt x="943065" y="11875"/>
                  </a:cubicBezTo>
                  <a:cubicBezTo>
                    <a:pt x="777002" y="22946"/>
                    <a:pt x="473018" y="30869"/>
                    <a:pt x="325548" y="35626"/>
                  </a:cubicBezTo>
                  <a:cubicBezTo>
                    <a:pt x="293630" y="42010"/>
                    <a:pt x="233837" y="50220"/>
                    <a:pt x="206795" y="71252"/>
                  </a:cubicBezTo>
                  <a:cubicBezTo>
                    <a:pt x="186788" y="86813"/>
                    <a:pt x="176344" y="111873"/>
                    <a:pt x="159294" y="130628"/>
                  </a:cubicBezTo>
                  <a:cubicBezTo>
                    <a:pt x="136700" y="155481"/>
                    <a:pt x="111793" y="178129"/>
                    <a:pt x="88042" y="201880"/>
                  </a:cubicBezTo>
                  <a:cubicBezTo>
                    <a:pt x="78709" y="257879"/>
                    <a:pt x="78465" y="271025"/>
                    <a:pt x="64291" y="320634"/>
                  </a:cubicBezTo>
                  <a:cubicBezTo>
                    <a:pt x="60852" y="332670"/>
                    <a:pt x="55855" y="344224"/>
                    <a:pt x="52416" y="356260"/>
                  </a:cubicBezTo>
                  <a:cubicBezTo>
                    <a:pt x="47932" y="371953"/>
                    <a:pt x="45025" y="388068"/>
                    <a:pt x="40541" y="403761"/>
                  </a:cubicBezTo>
                  <a:cubicBezTo>
                    <a:pt x="37102" y="415797"/>
                    <a:pt x="31701" y="427243"/>
                    <a:pt x="28665" y="439387"/>
                  </a:cubicBezTo>
                  <a:cubicBezTo>
                    <a:pt x="0" y="554043"/>
                    <a:pt x="32063" y="452944"/>
                    <a:pt x="4915" y="534389"/>
                  </a:cubicBezTo>
                  <a:cubicBezTo>
                    <a:pt x="8873" y="609600"/>
                    <a:pt x="10536" y="684966"/>
                    <a:pt x="16790" y="760021"/>
                  </a:cubicBezTo>
                  <a:cubicBezTo>
                    <a:pt x="19075" y="787439"/>
                    <a:pt x="49632" y="903265"/>
                    <a:pt x="52416" y="914400"/>
                  </a:cubicBezTo>
                  <a:cubicBezTo>
                    <a:pt x="53048" y="916930"/>
                    <a:pt x="70081" y="990224"/>
                    <a:pt x="76167" y="997527"/>
                  </a:cubicBezTo>
                  <a:cubicBezTo>
                    <a:pt x="88838" y="1012732"/>
                    <a:pt x="108773" y="1020120"/>
                    <a:pt x="123668" y="1033153"/>
                  </a:cubicBezTo>
                  <a:cubicBezTo>
                    <a:pt x="140520" y="1047898"/>
                    <a:pt x="156596" y="1063653"/>
                    <a:pt x="171169" y="1080654"/>
                  </a:cubicBezTo>
                  <a:cubicBezTo>
                    <a:pt x="180457" y="1091490"/>
                    <a:pt x="183775" y="1107364"/>
                    <a:pt x="194920" y="1116280"/>
                  </a:cubicBezTo>
                  <a:cubicBezTo>
                    <a:pt x="204695" y="1124100"/>
                    <a:pt x="219040" y="1123225"/>
                    <a:pt x="230546" y="1128156"/>
                  </a:cubicBezTo>
                  <a:cubicBezTo>
                    <a:pt x="246817" y="1135129"/>
                    <a:pt x="263035" y="1142524"/>
                    <a:pt x="278047" y="1151906"/>
                  </a:cubicBezTo>
                  <a:cubicBezTo>
                    <a:pt x="360215" y="1203261"/>
                    <a:pt x="291180" y="1176075"/>
                    <a:pt x="361174" y="1199408"/>
                  </a:cubicBezTo>
                  <a:cubicBezTo>
                    <a:pt x="382570" y="1263592"/>
                    <a:pt x="355717" y="1217406"/>
                    <a:pt x="432426" y="1246909"/>
                  </a:cubicBezTo>
                  <a:cubicBezTo>
                    <a:pt x="465472" y="1259619"/>
                    <a:pt x="497970" y="1274770"/>
                    <a:pt x="527429" y="1294410"/>
                  </a:cubicBezTo>
                  <a:cubicBezTo>
                    <a:pt x="539304" y="1302327"/>
                    <a:pt x="549515" y="1313648"/>
                    <a:pt x="563055" y="1318161"/>
                  </a:cubicBezTo>
                  <a:cubicBezTo>
                    <a:pt x="585898" y="1325775"/>
                    <a:pt x="610696" y="1325314"/>
                    <a:pt x="634307" y="1330036"/>
                  </a:cubicBezTo>
                  <a:cubicBezTo>
                    <a:pt x="650311" y="1333237"/>
                    <a:pt x="665529" y="1340748"/>
                    <a:pt x="681808" y="1341911"/>
                  </a:cubicBezTo>
                  <a:cubicBezTo>
                    <a:pt x="776651" y="1348686"/>
                    <a:pt x="871813" y="1349828"/>
                    <a:pt x="966816" y="1353787"/>
                  </a:cubicBezTo>
                  <a:cubicBezTo>
                    <a:pt x="968436" y="1353733"/>
                    <a:pt x="1396351" y="1343983"/>
                    <a:pt x="1489330" y="1330036"/>
                  </a:cubicBezTo>
                  <a:cubicBezTo>
                    <a:pt x="1514088" y="1326322"/>
                    <a:pt x="1536033" y="1311195"/>
                    <a:pt x="1560582" y="1306285"/>
                  </a:cubicBezTo>
                  <a:cubicBezTo>
                    <a:pt x="1765890" y="1265225"/>
                    <a:pt x="1450256" y="1330903"/>
                    <a:pt x="1691211" y="1270660"/>
                  </a:cubicBezTo>
                  <a:cubicBezTo>
                    <a:pt x="1750856" y="1255748"/>
                    <a:pt x="1723228" y="1263945"/>
                    <a:pt x="1774338" y="1246909"/>
                  </a:cubicBezTo>
                  <a:cubicBezTo>
                    <a:pt x="1778296" y="1235034"/>
                    <a:pt x="1782774" y="1223319"/>
                    <a:pt x="1786213" y="1211283"/>
                  </a:cubicBezTo>
                  <a:cubicBezTo>
                    <a:pt x="1790697" y="1195590"/>
                    <a:pt x="1791660" y="1178783"/>
                    <a:pt x="1798089" y="1163782"/>
                  </a:cubicBezTo>
                  <a:cubicBezTo>
                    <a:pt x="1803711" y="1150664"/>
                    <a:pt x="1813922" y="1140031"/>
                    <a:pt x="1821839" y="1128156"/>
                  </a:cubicBezTo>
                  <a:cubicBezTo>
                    <a:pt x="1817881" y="1084613"/>
                    <a:pt x="1815742" y="1040866"/>
                    <a:pt x="1809964" y="997527"/>
                  </a:cubicBezTo>
                  <a:cubicBezTo>
                    <a:pt x="1802063" y="938270"/>
                    <a:pt x="1787840" y="946286"/>
                    <a:pt x="1774338" y="878774"/>
                  </a:cubicBezTo>
                  <a:cubicBezTo>
                    <a:pt x="1772624" y="870205"/>
                    <a:pt x="1761022" y="799423"/>
                    <a:pt x="1750587" y="783771"/>
                  </a:cubicBezTo>
                  <a:cubicBezTo>
                    <a:pt x="1741271" y="769797"/>
                    <a:pt x="1726836" y="760020"/>
                    <a:pt x="1714961" y="748145"/>
                  </a:cubicBezTo>
                  <a:cubicBezTo>
                    <a:pt x="1707044" y="700644"/>
                    <a:pt x="1699580" y="653065"/>
                    <a:pt x="1691211" y="605641"/>
                  </a:cubicBezTo>
                  <a:cubicBezTo>
                    <a:pt x="1687703" y="585764"/>
                    <a:pt x="1689349" y="563790"/>
                    <a:pt x="1679335" y="546265"/>
                  </a:cubicBezTo>
                  <a:cubicBezTo>
                    <a:pt x="1672254" y="533873"/>
                    <a:pt x="1655584" y="530431"/>
                    <a:pt x="1643709" y="522514"/>
                  </a:cubicBezTo>
                  <a:cubicBezTo>
                    <a:pt x="1639751" y="506680"/>
                    <a:pt x="1639133" y="489611"/>
                    <a:pt x="1631834" y="475013"/>
                  </a:cubicBezTo>
                  <a:cubicBezTo>
                    <a:pt x="1586074" y="383492"/>
                    <a:pt x="1574305" y="403321"/>
                    <a:pt x="1489330" y="332509"/>
                  </a:cubicBezTo>
                  <a:cubicBezTo>
                    <a:pt x="1472128" y="318174"/>
                    <a:pt x="1459743" y="298443"/>
                    <a:pt x="1441829" y="285008"/>
                  </a:cubicBezTo>
                  <a:cubicBezTo>
                    <a:pt x="1427667" y="274386"/>
                    <a:pt x="1409698" y="270040"/>
                    <a:pt x="1394328" y="261257"/>
                  </a:cubicBezTo>
                  <a:cubicBezTo>
                    <a:pt x="1356745" y="239780"/>
                    <a:pt x="1335870" y="217414"/>
                    <a:pt x="1299325" y="190005"/>
                  </a:cubicBezTo>
                  <a:cubicBezTo>
                    <a:pt x="1287907" y="181442"/>
                    <a:pt x="1274663" y="175391"/>
                    <a:pt x="1263699" y="166254"/>
                  </a:cubicBezTo>
                  <a:cubicBezTo>
                    <a:pt x="1250797" y="155503"/>
                    <a:pt x="1241385" y="140868"/>
                    <a:pt x="1228073" y="130628"/>
                  </a:cubicBezTo>
                  <a:cubicBezTo>
                    <a:pt x="1143652" y="65689"/>
                    <a:pt x="1126744" y="45919"/>
                    <a:pt x="1038068" y="23750"/>
                  </a:cubicBezTo>
                  <a:cubicBezTo>
                    <a:pt x="986727" y="10915"/>
                    <a:pt x="1006888" y="11875"/>
                    <a:pt x="978691" y="11875"/>
                  </a:cubicBezTo>
                </a:path>
              </a:pathLst>
            </a:cu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Flows"/>
          <p:cNvGrpSpPr/>
          <p:nvPr/>
        </p:nvGrpSpPr>
        <p:grpSpPr>
          <a:xfrm>
            <a:off x="1080655" y="1447800"/>
            <a:ext cx="4405745" cy="1905001"/>
            <a:chOff x="1080655" y="1447800"/>
            <a:chExt cx="4405745" cy="1905001"/>
          </a:xfrm>
        </p:grpSpPr>
        <p:sp>
          <p:nvSpPr>
            <p:cNvPr id="112" name="Flow2"/>
            <p:cNvSpPr/>
            <p:nvPr/>
          </p:nvSpPr>
          <p:spPr>
            <a:xfrm>
              <a:off x="1080655" y="1447800"/>
              <a:ext cx="4405745" cy="1905000"/>
            </a:xfrm>
            <a:custGeom>
              <a:avLst/>
              <a:gdLst>
                <a:gd name="connsiteX0" fmla="*/ 0 w 4346368"/>
                <a:gd name="connsiteY0" fmla="*/ 1858488 h 1858488"/>
                <a:gd name="connsiteX1" fmla="*/ 665018 w 4346368"/>
                <a:gd name="connsiteY1" fmla="*/ 1074716 h 1858488"/>
                <a:gd name="connsiteX2" fmla="*/ 2351314 w 4346368"/>
                <a:gd name="connsiteY2" fmla="*/ 29688 h 1858488"/>
                <a:gd name="connsiteX3" fmla="*/ 3859480 w 4346368"/>
                <a:gd name="connsiteY3" fmla="*/ 896586 h 1858488"/>
                <a:gd name="connsiteX4" fmla="*/ 4346368 w 4346368"/>
                <a:gd name="connsiteY4" fmla="*/ 1846612 h 1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6368" h="1858488">
                  <a:moveTo>
                    <a:pt x="0" y="1858488"/>
                  </a:moveTo>
                  <a:cubicBezTo>
                    <a:pt x="136566" y="1619002"/>
                    <a:pt x="273132" y="1379516"/>
                    <a:pt x="665018" y="1074716"/>
                  </a:cubicBezTo>
                  <a:cubicBezTo>
                    <a:pt x="1056904" y="769916"/>
                    <a:pt x="1818904" y="59376"/>
                    <a:pt x="2351314" y="29688"/>
                  </a:cubicBezTo>
                  <a:cubicBezTo>
                    <a:pt x="2883724" y="0"/>
                    <a:pt x="3526971" y="593765"/>
                    <a:pt x="3859480" y="896586"/>
                  </a:cubicBezTo>
                  <a:cubicBezTo>
                    <a:pt x="4191989" y="1199407"/>
                    <a:pt x="4269178" y="1523009"/>
                    <a:pt x="4346368" y="1846612"/>
                  </a:cubicBezTo>
                </a:path>
              </a:pathLst>
            </a:custGeom>
            <a:ln w="44450">
              <a:solidFill>
                <a:srgbClr val="0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1"/>
            <p:cNvSpPr/>
            <p:nvPr/>
          </p:nvSpPr>
          <p:spPr>
            <a:xfrm>
              <a:off x="1905000" y="1752601"/>
              <a:ext cx="3505200" cy="1600200"/>
            </a:xfrm>
            <a:custGeom>
              <a:avLst/>
              <a:gdLst>
                <a:gd name="connsiteX0" fmla="*/ 570016 w 3265714"/>
                <a:gd name="connsiteY0" fmla="*/ 1652649 h 1712026"/>
                <a:gd name="connsiteX1" fmla="*/ 118753 w 3265714"/>
                <a:gd name="connsiteY1" fmla="*/ 952005 h 1712026"/>
                <a:gd name="connsiteX2" fmla="*/ 1282535 w 3265714"/>
                <a:gd name="connsiteY2" fmla="*/ 13854 h 1712026"/>
                <a:gd name="connsiteX3" fmla="*/ 2636322 w 3265714"/>
                <a:gd name="connsiteY3" fmla="*/ 868878 h 1712026"/>
                <a:gd name="connsiteX4" fmla="*/ 3265714 w 3265714"/>
                <a:gd name="connsiteY4" fmla="*/ 1712026 h 17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714" h="1712026">
                  <a:moveTo>
                    <a:pt x="570016" y="1652649"/>
                  </a:moveTo>
                  <a:cubicBezTo>
                    <a:pt x="285008" y="1438893"/>
                    <a:pt x="0" y="1225137"/>
                    <a:pt x="118753" y="952005"/>
                  </a:cubicBezTo>
                  <a:cubicBezTo>
                    <a:pt x="237506" y="678873"/>
                    <a:pt x="862940" y="27708"/>
                    <a:pt x="1282535" y="13854"/>
                  </a:cubicBezTo>
                  <a:cubicBezTo>
                    <a:pt x="1702130" y="0"/>
                    <a:pt x="2305792" y="585849"/>
                    <a:pt x="2636322" y="868878"/>
                  </a:cubicBezTo>
                  <a:cubicBezTo>
                    <a:pt x="2966852" y="1151907"/>
                    <a:pt x="3116283" y="1431966"/>
                    <a:pt x="3265714" y="1712026"/>
                  </a:cubicBezTo>
                </a:path>
              </a:pathLst>
            </a:cu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-bw-general"/>
          <p:cNvSpPr txBox="1"/>
          <p:nvPr/>
        </p:nvSpPr>
        <p:spPr>
          <a:xfrm>
            <a:off x="228600" y="4648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For a virtual cluster &lt;</a:t>
            </a:r>
            <a:r>
              <a:rPr lang="en-GB" sz="2400" b="1" i="1" dirty="0">
                <a:solidFill>
                  <a:srgbClr val="000000"/>
                </a:solidFill>
              </a:rPr>
              <a:t>N,B</a:t>
            </a:r>
            <a:r>
              <a:rPr lang="en-GB" sz="2400" dirty="0">
                <a:solidFill>
                  <a:srgbClr val="000000"/>
                </a:solidFill>
              </a:rPr>
              <a:t>&gt;, bandwidth needed on a link that connects </a:t>
            </a:r>
            <a:r>
              <a:rPr lang="en-GB" sz="2400" b="1" i="1" dirty="0">
                <a:solidFill>
                  <a:srgbClr val="000000"/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 VMs to the remaining </a:t>
            </a:r>
            <a:r>
              <a:rPr lang="en-GB" sz="2400" b="1" i="1" dirty="0">
                <a:solidFill>
                  <a:srgbClr val="000000"/>
                </a:solidFill>
              </a:rPr>
              <a:t>(N-m)</a:t>
            </a:r>
            <a:r>
              <a:rPr lang="en-GB" sz="2400" dirty="0">
                <a:solidFill>
                  <a:srgbClr val="000000"/>
                </a:solidFill>
              </a:rPr>
              <a:t> VMs is = </a:t>
            </a:r>
            <a:r>
              <a:rPr lang="en-GB" sz="2400" b="1" i="1" dirty="0">
                <a:solidFill>
                  <a:srgbClr val="FF0000"/>
                </a:solidFill>
              </a:rPr>
              <a:t>Min (m, N-m) * B</a:t>
            </a:r>
          </a:p>
          <a:p>
            <a:pPr algn="ctr"/>
            <a:endParaRPr lang="en-GB" sz="800" b="1" i="1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For a </a:t>
            </a:r>
            <a:r>
              <a:rPr lang="en-GB" sz="2400" b="1" i="1" dirty="0">
                <a:solidFill>
                  <a:srgbClr val="000000"/>
                </a:solidFill>
              </a:rPr>
              <a:t>valid allocation:</a:t>
            </a:r>
          </a:p>
          <a:p>
            <a:pPr algn="ctr"/>
            <a:r>
              <a:rPr lang="en-GB" sz="2600" b="1" i="1" dirty="0">
                <a:solidFill>
                  <a:srgbClr val="000000"/>
                </a:solidFill>
              </a:rPr>
              <a:t> </a:t>
            </a:r>
            <a:r>
              <a:rPr lang="en-GB" sz="2600" dirty="0">
                <a:solidFill>
                  <a:srgbClr val="000000"/>
                </a:solidFill>
              </a:rPr>
              <a:t>Bandwidth needed &lt;= Link’s Residual Bandwidth</a:t>
            </a:r>
          </a:p>
        </p:txBody>
      </p:sp>
      <p:sp>
        <p:nvSpPr>
          <p:cNvPr id="81" name="Text-valid"/>
          <p:cNvSpPr txBox="1"/>
          <p:nvPr/>
        </p:nvSpPr>
        <p:spPr>
          <a:xfrm>
            <a:off x="304800" y="4724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How to find a valid allocation?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1" grpId="1"/>
      <p:bldP spid="120" grpId="1" animBg="1"/>
      <p:bldP spid="98" grpId="0"/>
      <p:bldP spid="98" grpId="1"/>
      <p:bldP spid="99" grpId="0" animBg="1"/>
      <p:bldP spid="99" grpId="1" animBg="1"/>
      <p:bldP spid="105" grpId="0" animBg="1"/>
      <p:bldP spid="105" grpId="1" animBg="1"/>
      <p:bldP spid="106" grpId="0"/>
      <p:bldP spid="106" grpId="1"/>
      <p:bldP spid="116" grpId="0"/>
      <p:bldP spid="116" grpId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computing</a:t>
            </a:r>
          </a:p>
        </p:txBody>
      </p:sp>
      <p:pic>
        <p:nvPicPr>
          <p:cNvPr id="31748" name="Picture 4" descr="http://upload.wikimedia.org/wikipedia/commons/thumb/b/b5/Cloud_computing.svg/400px-Cloud_computing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838200"/>
            <a:ext cx="4648200" cy="42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5240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89" y="2511539"/>
            <a:ext cx="6356452" cy="43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Allocation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VC"/>
          <p:cNvGrpSpPr/>
          <p:nvPr/>
        </p:nvGrpSpPr>
        <p:grpSpPr>
          <a:xfrm>
            <a:off x="6006296" y="228600"/>
            <a:ext cx="3137704" cy="1542327"/>
            <a:chOff x="5777696" y="667473"/>
            <a:chExt cx="3137704" cy="1542327"/>
          </a:xfrm>
        </p:grpSpPr>
        <p:sp>
          <p:nvSpPr>
            <p:cNvPr id="16" name="Base"/>
            <p:cNvSpPr/>
            <p:nvPr/>
          </p:nvSpPr>
          <p:spPr>
            <a:xfrm>
              <a:off x="6019800" y="762000"/>
              <a:ext cx="2667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77696" y="1810473"/>
              <a:ext cx="3137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</a:rPr>
                <a:t>Request : &lt;3 VMs, 100  Mbps&gt;</a:t>
              </a:r>
            </a:p>
          </p:txBody>
        </p:sp>
        <p:pic>
          <p:nvPicPr>
            <p:cNvPr id="18" name="Picture 45" descr="Ser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38104" y="1353273"/>
              <a:ext cx="562506" cy="457752"/>
            </a:xfrm>
            <a:prstGeom prst="rect">
              <a:avLst/>
            </a:prstGeom>
            <a:noFill/>
          </p:spPr>
        </p:pic>
        <p:pic>
          <p:nvPicPr>
            <p:cNvPr id="1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304" y="667473"/>
              <a:ext cx="675750" cy="25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5" descr="Ser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5904" y="1277073"/>
              <a:ext cx="562506" cy="457752"/>
            </a:xfrm>
            <a:prstGeom prst="rect">
              <a:avLst/>
            </a:prstGeom>
            <a:noFill/>
          </p:spPr>
        </p:pic>
        <p:cxnSp>
          <p:nvCxnSpPr>
            <p:cNvPr id="21" name="Straight Connector 20"/>
            <p:cNvCxnSpPr>
              <a:stCxn id="20" idx="0"/>
              <a:endCxn id="19" idx="2"/>
            </p:cNvCxnSpPr>
            <p:nvPr/>
          </p:nvCxnSpPr>
          <p:spPr>
            <a:xfrm rot="16200000" flipV="1">
              <a:off x="7615660" y="825576"/>
              <a:ext cx="350016" cy="55297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45" descr="Ser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3904" y="1353273"/>
              <a:ext cx="562506" cy="457752"/>
            </a:xfrm>
            <a:prstGeom prst="rect">
              <a:avLst/>
            </a:prstGeom>
            <a:noFill/>
          </p:spPr>
        </p:pic>
        <p:cxnSp>
          <p:nvCxnSpPr>
            <p:cNvPr id="23" name="Straight Connector 22"/>
            <p:cNvCxnSpPr>
              <a:stCxn id="22" idx="0"/>
              <a:endCxn id="19" idx="2"/>
            </p:cNvCxnSpPr>
            <p:nvPr/>
          </p:nvCxnSpPr>
          <p:spPr>
            <a:xfrm rot="5400000" flipH="1" flipV="1">
              <a:off x="7196560" y="1035654"/>
              <a:ext cx="426216" cy="209022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9897780">
              <a:off x="6410172" y="870412"/>
              <a:ext cx="1183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100 Mbps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6719104" y="927057"/>
              <a:ext cx="795075" cy="42621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Topology"/>
          <p:cNvGrpSpPr/>
          <p:nvPr/>
        </p:nvGrpSpPr>
        <p:grpSpPr>
          <a:xfrm>
            <a:off x="457200" y="1219200"/>
            <a:ext cx="5334000" cy="2671130"/>
            <a:chOff x="457200" y="1219200"/>
            <a:chExt cx="5334000" cy="2671130"/>
          </a:xfrm>
        </p:grpSpPr>
        <p:grpSp>
          <p:nvGrpSpPr>
            <p:cNvPr id="27" name="Host78"/>
            <p:cNvGrpSpPr/>
            <p:nvPr/>
          </p:nvGrpSpPr>
          <p:grpSpPr>
            <a:xfrm>
              <a:off x="4806462" y="3370006"/>
              <a:ext cx="984738" cy="516194"/>
              <a:chOff x="3352800" y="3352800"/>
              <a:chExt cx="914400" cy="457200"/>
            </a:xfrm>
          </p:grpSpPr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38100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33528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Host56"/>
            <p:cNvGrpSpPr/>
            <p:nvPr/>
          </p:nvGrpSpPr>
          <p:grpSpPr>
            <a:xfrm>
              <a:off x="3493477" y="3370006"/>
              <a:ext cx="984738" cy="516194"/>
              <a:chOff x="2286000" y="3352800"/>
              <a:chExt cx="914400" cy="457200"/>
            </a:xfrm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27432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2286000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Host34"/>
            <p:cNvGrpSpPr/>
            <p:nvPr/>
          </p:nvGrpSpPr>
          <p:grpSpPr>
            <a:xfrm>
              <a:off x="1770185" y="3370006"/>
              <a:ext cx="984738" cy="516194"/>
              <a:chOff x="685800" y="3124200"/>
              <a:chExt cx="914400" cy="457200"/>
            </a:xfrm>
          </p:grpSpPr>
          <p:sp>
            <p:nvSpPr>
              <p:cNvPr id="44" name="Rectangle 43"/>
              <p:cNvSpPr>
                <a:spLocks noChangeAspect="1"/>
              </p:cNvSpPr>
              <p:nvPr/>
            </p:nvSpPr>
            <p:spPr>
              <a:xfrm>
                <a:off x="685800" y="31242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>
              <a:xfrm>
                <a:off x="1143000" y="31242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Host12"/>
            <p:cNvGrpSpPr/>
            <p:nvPr/>
          </p:nvGrpSpPr>
          <p:grpSpPr>
            <a:xfrm>
              <a:off x="457200" y="3370006"/>
              <a:ext cx="984738" cy="516194"/>
              <a:chOff x="1600200" y="4114800"/>
              <a:chExt cx="914400" cy="457200"/>
            </a:xfrm>
          </p:grpSpPr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2057400" y="4114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1600200" y="4114800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ToR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4092" y="2079523"/>
              <a:ext cx="820615" cy="61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ToR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7815" y="2079523"/>
              <a:ext cx="820615" cy="61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Root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4923" y="1219200"/>
              <a:ext cx="820615" cy="61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link1"/>
            <p:cNvCxnSpPr/>
            <p:nvPr/>
          </p:nvCxnSpPr>
          <p:spPr>
            <a:xfrm rot="5400000" flipH="1" flipV="1">
              <a:off x="847654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k2"/>
            <p:cNvCxnSpPr/>
            <p:nvPr/>
          </p:nvCxnSpPr>
          <p:spPr>
            <a:xfrm rot="16200000" flipV="1">
              <a:off x="1504146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k3"/>
            <p:cNvCxnSpPr/>
            <p:nvPr/>
          </p:nvCxnSpPr>
          <p:spPr>
            <a:xfrm rot="5400000" flipH="1" flipV="1">
              <a:off x="3883931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k4"/>
            <p:cNvCxnSpPr/>
            <p:nvPr/>
          </p:nvCxnSpPr>
          <p:spPr>
            <a:xfrm rot="16200000" flipV="1">
              <a:off x="4540423" y="2611599"/>
              <a:ext cx="860323" cy="65649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k5"/>
            <p:cNvCxnSpPr/>
            <p:nvPr/>
          </p:nvCxnSpPr>
          <p:spPr>
            <a:xfrm flipV="1">
              <a:off x="1770185" y="1563329"/>
              <a:ext cx="1230923" cy="688258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k6"/>
            <p:cNvCxnSpPr/>
            <p:nvPr/>
          </p:nvCxnSpPr>
          <p:spPr>
            <a:xfrm rot="10800000">
              <a:off x="3575538" y="1735394"/>
              <a:ext cx="738554" cy="4301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ther-VM1"/>
            <p:cNvSpPr>
              <a:spLocks noChangeAspect="1"/>
            </p:cNvSpPr>
            <p:nvPr/>
          </p:nvSpPr>
          <p:spPr>
            <a:xfrm>
              <a:off x="3493008" y="3374136"/>
              <a:ext cx="492369" cy="5161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ther-VM2"/>
            <p:cNvSpPr>
              <a:spLocks noChangeAspect="1"/>
            </p:cNvSpPr>
            <p:nvPr/>
          </p:nvSpPr>
          <p:spPr>
            <a:xfrm>
              <a:off x="4809744" y="3374136"/>
              <a:ext cx="492369" cy="5161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-greedy"/>
          <p:cNvSpPr txBox="1"/>
          <p:nvPr/>
        </p:nvSpPr>
        <p:spPr>
          <a:xfrm>
            <a:off x="381000" y="4876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Greedy allocation algorithm</a:t>
            </a:r>
          </a:p>
          <a:p>
            <a:pPr algn="ctr"/>
            <a:r>
              <a:rPr lang="en-GB" sz="2600" dirty="0">
                <a:solidFill>
                  <a:srgbClr val="000000"/>
                </a:solidFill>
              </a:rPr>
              <a:t>Traverse up the hierarchy and determine the lowest level at which all 3 VMs can be allocated</a:t>
            </a:r>
          </a:p>
        </p:txBody>
      </p:sp>
      <p:grpSp>
        <p:nvGrpSpPr>
          <p:cNvPr id="55" name="hi-machines"/>
          <p:cNvGrpSpPr/>
          <p:nvPr/>
        </p:nvGrpSpPr>
        <p:grpSpPr>
          <a:xfrm>
            <a:off x="304800" y="3124200"/>
            <a:ext cx="5638800" cy="990600"/>
            <a:chOff x="304800" y="3124200"/>
            <a:chExt cx="5638800" cy="990600"/>
          </a:xfrm>
        </p:grpSpPr>
        <p:sp>
          <p:nvSpPr>
            <p:cNvPr id="51" name="hi-machine"/>
            <p:cNvSpPr/>
            <p:nvPr/>
          </p:nvSpPr>
          <p:spPr>
            <a:xfrm>
              <a:off x="4648200" y="3124200"/>
              <a:ext cx="1295400" cy="9906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i-machine"/>
            <p:cNvSpPr/>
            <p:nvPr/>
          </p:nvSpPr>
          <p:spPr>
            <a:xfrm>
              <a:off x="3276600" y="3124200"/>
              <a:ext cx="1295400" cy="9906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i-machine"/>
            <p:cNvSpPr/>
            <p:nvPr/>
          </p:nvSpPr>
          <p:spPr>
            <a:xfrm>
              <a:off x="1676400" y="3124200"/>
              <a:ext cx="1295400" cy="9906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i-machine"/>
            <p:cNvSpPr/>
            <p:nvPr/>
          </p:nvSpPr>
          <p:spPr>
            <a:xfrm>
              <a:off x="304800" y="3124200"/>
              <a:ext cx="1295400" cy="9906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hi-racks"/>
          <p:cNvGrpSpPr/>
          <p:nvPr/>
        </p:nvGrpSpPr>
        <p:grpSpPr>
          <a:xfrm>
            <a:off x="228600" y="1981200"/>
            <a:ext cx="5791200" cy="2514600"/>
            <a:chOff x="228600" y="1981200"/>
            <a:chExt cx="5791200" cy="2514600"/>
          </a:xfrm>
        </p:grpSpPr>
        <p:sp>
          <p:nvSpPr>
            <p:cNvPr id="57" name="hi-rack"/>
            <p:cNvSpPr/>
            <p:nvPr/>
          </p:nvSpPr>
          <p:spPr>
            <a:xfrm>
              <a:off x="3200400" y="1981200"/>
              <a:ext cx="2819400" cy="2438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i-rack"/>
            <p:cNvSpPr/>
            <p:nvPr/>
          </p:nvSpPr>
          <p:spPr>
            <a:xfrm>
              <a:off x="228600" y="2057400"/>
              <a:ext cx="2819400" cy="2438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Residual-bw"/>
          <p:cNvGrpSpPr/>
          <p:nvPr/>
        </p:nvGrpSpPr>
        <p:grpSpPr>
          <a:xfrm>
            <a:off x="533400" y="1524000"/>
            <a:ext cx="4993796" cy="1543110"/>
            <a:chOff x="533400" y="1524000"/>
            <a:chExt cx="4993796" cy="1543110"/>
          </a:xfrm>
        </p:grpSpPr>
        <p:sp>
          <p:nvSpPr>
            <p:cNvPr id="62" name="TextBox 61"/>
            <p:cNvSpPr txBox="1"/>
            <p:nvPr/>
          </p:nvSpPr>
          <p:spPr>
            <a:xfrm>
              <a:off x="533400" y="2667000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1000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81200" y="2667000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1000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52600" y="1524000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1000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33800" y="1524000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1000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57600" y="2667000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200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53000" y="2667000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200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hi-machine"/>
          <p:cNvSpPr/>
          <p:nvPr/>
        </p:nvSpPr>
        <p:spPr>
          <a:xfrm>
            <a:off x="4572000" y="3124200"/>
            <a:ext cx="1371600" cy="9906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ark-machine"/>
          <p:cNvSpPr/>
          <p:nvPr/>
        </p:nvSpPr>
        <p:spPr>
          <a:xfrm>
            <a:off x="6248400" y="1981200"/>
            <a:ext cx="2667000" cy="1752600"/>
          </a:xfrm>
          <a:prstGeom prst="wedgeRoundRectCallout">
            <a:avLst>
              <a:gd name="adj1" fmla="val -65000"/>
              <a:gd name="adj2" fmla="val 24903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How many VMs can be allocated to this machine?</a:t>
            </a:r>
          </a:p>
        </p:txBody>
      </p:sp>
      <p:sp>
        <p:nvSpPr>
          <p:cNvPr id="70" name="text-constraints"/>
          <p:cNvSpPr txBox="1"/>
          <p:nvPr/>
        </p:nvSpPr>
        <p:spPr>
          <a:xfrm>
            <a:off x="381000" y="4724400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Constraints for </a:t>
            </a:r>
            <a:r>
              <a:rPr lang="en-GB" sz="2400" b="1" i="1" dirty="0">
                <a:solidFill>
                  <a:srgbClr val="000000"/>
                </a:solidFill>
              </a:rPr>
              <a:t># of VMs (m)</a:t>
            </a:r>
            <a:r>
              <a:rPr lang="en-GB" sz="2400" dirty="0">
                <a:solidFill>
                  <a:srgbClr val="000000"/>
                </a:solidFill>
              </a:rPr>
              <a:t> that can be allocated to the machine-</a:t>
            </a:r>
          </a:p>
          <a:p>
            <a:endParaRPr lang="en-GB" sz="6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000000"/>
                </a:solidFill>
              </a:rPr>
              <a:t>VMs can only be allocated to empty slots </a:t>
            </a:r>
            <a:r>
              <a:rPr lang="en-GB" sz="2400" dirty="0">
                <a:solidFill>
                  <a:srgbClr val="000000"/>
                </a:solidFill>
                <a:sym typeface="Wingdings"/>
              </a:rPr>
              <a:t>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 &lt;= 1 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000000"/>
                </a:solidFill>
              </a:rPr>
              <a:t>3 VMs are requested </a:t>
            </a:r>
            <a:r>
              <a:rPr lang="en-GB" sz="2400" dirty="0">
                <a:solidFill>
                  <a:srgbClr val="000000"/>
                </a:solidFill>
                <a:sym typeface="Wingdings"/>
              </a:rPr>
              <a:t>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m </a:t>
            </a:r>
            <a:r>
              <a:rPr lang="en-GB" sz="2400" dirty="0">
                <a:solidFill>
                  <a:srgbClr val="000000"/>
                </a:solidFill>
              </a:rPr>
              <a:t>&lt;= 3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000000"/>
                </a:solidFill>
              </a:rPr>
              <a:t>Enough b/w on outbound link </a:t>
            </a:r>
            <a:r>
              <a:rPr lang="en-GB" sz="2400" dirty="0">
                <a:solidFill>
                  <a:srgbClr val="000000"/>
                </a:solidFill>
                <a:sym typeface="Wingdings"/>
              </a:rPr>
              <a:t></a:t>
            </a:r>
            <a:r>
              <a:rPr lang="en-GB" sz="2400" dirty="0">
                <a:solidFill>
                  <a:srgbClr val="000000"/>
                </a:solidFill>
              </a:rPr>
              <a:t> min (</a:t>
            </a:r>
            <a:r>
              <a:rPr lang="en-GB" sz="2400" b="1" i="1" dirty="0">
                <a:solidFill>
                  <a:srgbClr val="000000"/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, 3-</a:t>
            </a:r>
            <a:r>
              <a:rPr lang="en-GB" sz="2400" b="1" i="1" dirty="0">
                <a:solidFill>
                  <a:srgbClr val="000000"/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)*100 &lt;= 200</a:t>
            </a:r>
          </a:p>
        </p:txBody>
      </p:sp>
      <p:sp>
        <p:nvSpPr>
          <p:cNvPr id="71" name="mark-answer"/>
          <p:cNvSpPr/>
          <p:nvPr/>
        </p:nvSpPr>
        <p:spPr>
          <a:xfrm>
            <a:off x="6400800" y="2133600"/>
            <a:ext cx="2514600" cy="1752600"/>
          </a:xfrm>
          <a:prstGeom prst="wedgeRoundRectCallout">
            <a:avLst>
              <a:gd name="adj1" fmla="val -18050"/>
              <a:gd name="adj2" fmla="val 100852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</a:rPr>
              <a:t>Solution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At most 1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VM for this tenant can be allocated here</a:t>
            </a:r>
          </a:p>
        </p:txBody>
      </p:sp>
      <p:sp>
        <p:nvSpPr>
          <p:cNvPr id="72" name="hi-rack"/>
          <p:cNvSpPr/>
          <p:nvPr/>
        </p:nvSpPr>
        <p:spPr>
          <a:xfrm>
            <a:off x="3200400" y="1981200"/>
            <a:ext cx="2819400" cy="24384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i-cluster"/>
          <p:cNvSpPr/>
          <p:nvPr/>
        </p:nvSpPr>
        <p:spPr>
          <a:xfrm>
            <a:off x="381000" y="1066800"/>
            <a:ext cx="57912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-hierarchy"/>
          <p:cNvSpPr txBox="1"/>
          <p:nvPr/>
        </p:nvSpPr>
        <p:spPr>
          <a:xfrm>
            <a:off x="381000" y="4724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Key intuition </a:t>
            </a:r>
          </a:p>
          <a:p>
            <a:pPr algn="ctr"/>
            <a:r>
              <a:rPr lang="en-GB" sz="2800" dirty="0"/>
              <a:t>Validity conditions can be used to determine the number of VMs that can be allocated to any level of the datacenter; machines, racks and so on</a:t>
            </a:r>
          </a:p>
        </p:txBody>
      </p:sp>
      <p:grpSp>
        <p:nvGrpSpPr>
          <p:cNvPr id="77" name="HostPopup"/>
          <p:cNvGrpSpPr/>
          <p:nvPr/>
        </p:nvGrpSpPr>
        <p:grpSpPr>
          <a:xfrm>
            <a:off x="457200" y="4356847"/>
            <a:ext cx="5613654" cy="484094"/>
            <a:chOff x="457200" y="4356847"/>
            <a:chExt cx="5613654" cy="484094"/>
          </a:xfrm>
        </p:grpSpPr>
        <p:sp>
          <p:nvSpPr>
            <p:cNvPr id="75" name="BwPopup"/>
            <p:cNvSpPr/>
            <p:nvPr/>
          </p:nvSpPr>
          <p:spPr>
            <a:xfrm>
              <a:off x="457200" y="4383741"/>
              <a:ext cx="1087316" cy="457200"/>
            </a:xfrm>
            <a:prstGeom prst="wedgeRoundRectCallout">
              <a:avLst>
                <a:gd name="adj1" fmla="val -19324"/>
                <a:gd name="adj2" fmla="val -91422"/>
                <a:gd name="adj3" fmla="val 16667"/>
              </a:avLst>
            </a:prstGeom>
            <a:solidFill>
              <a:srgbClr val="FFCCCC">
                <a:alpha val="6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0000"/>
                  </a:solidFill>
                </a:rPr>
                <a:t>2 VMs</a:t>
              </a:r>
            </a:p>
          </p:txBody>
        </p:sp>
        <p:sp>
          <p:nvSpPr>
            <p:cNvPr id="76" name="BwPopup"/>
            <p:cNvSpPr/>
            <p:nvPr/>
          </p:nvSpPr>
          <p:spPr>
            <a:xfrm>
              <a:off x="1965080" y="4356847"/>
              <a:ext cx="1087316" cy="457200"/>
            </a:xfrm>
            <a:prstGeom prst="wedgeRoundRectCallout">
              <a:avLst>
                <a:gd name="adj1" fmla="val -19324"/>
                <a:gd name="adj2" fmla="val -91422"/>
                <a:gd name="adj3" fmla="val 16667"/>
              </a:avLst>
            </a:prstGeom>
            <a:solidFill>
              <a:srgbClr val="FFCCCC">
                <a:alpha val="6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0000"/>
                  </a:solidFill>
                </a:rPr>
                <a:t>2 VMs</a:t>
              </a:r>
            </a:p>
          </p:txBody>
        </p:sp>
        <p:sp>
          <p:nvSpPr>
            <p:cNvPr id="78" name="BwPopup"/>
            <p:cNvSpPr/>
            <p:nvPr/>
          </p:nvSpPr>
          <p:spPr>
            <a:xfrm>
              <a:off x="3484684" y="4383741"/>
              <a:ext cx="1087316" cy="457200"/>
            </a:xfrm>
            <a:prstGeom prst="wedgeRoundRectCallout">
              <a:avLst>
                <a:gd name="adj1" fmla="val -19324"/>
                <a:gd name="adj2" fmla="val -91422"/>
                <a:gd name="adj3" fmla="val 16667"/>
              </a:avLst>
            </a:prstGeom>
            <a:solidFill>
              <a:srgbClr val="FFCCCC">
                <a:alpha val="6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0000"/>
                  </a:solidFill>
                </a:rPr>
                <a:t>1 VM</a:t>
              </a:r>
            </a:p>
          </p:txBody>
        </p:sp>
        <p:sp>
          <p:nvSpPr>
            <p:cNvPr id="79" name="BwPopup"/>
            <p:cNvSpPr/>
            <p:nvPr/>
          </p:nvSpPr>
          <p:spPr>
            <a:xfrm>
              <a:off x="4983538" y="4356847"/>
              <a:ext cx="1087316" cy="457200"/>
            </a:xfrm>
            <a:prstGeom prst="wedgeRoundRectCallout">
              <a:avLst>
                <a:gd name="adj1" fmla="val -19324"/>
                <a:gd name="adj2" fmla="val -91422"/>
                <a:gd name="adj3" fmla="val 16667"/>
              </a:avLst>
            </a:prstGeom>
            <a:solidFill>
              <a:srgbClr val="FFCCCC">
                <a:alpha val="6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0000"/>
                  </a:solidFill>
                </a:rPr>
                <a:t>1 VM</a:t>
              </a:r>
            </a:p>
          </p:txBody>
        </p:sp>
      </p:grpSp>
      <p:grpSp>
        <p:nvGrpSpPr>
          <p:cNvPr id="82" name="RackPopup"/>
          <p:cNvGrpSpPr/>
          <p:nvPr/>
        </p:nvGrpSpPr>
        <p:grpSpPr>
          <a:xfrm>
            <a:off x="762000" y="3200400"/>
            <a:ext cx="6934200" cy="2057400"/>
            <a:chOff x="762000" y="3200400"/>
            <a:chExt cx="6934200" cy="2057400"/>
          </a:xfrm>
        </p:grpSpPr>
        <p:sp>
          <p:nvSpPr>
            <p:cNvPr id="80" name="BwPopup"/>
            <p:cNvSpPr/>
            <p:nvPr/>
          </p:nvSpPr>
          <p:spPr>
            <a:xfrm>
              <a:off x="6553200" y="3200400"/>
              <a:ext cx="1143000" cy="457200"/>
            </a:xfrm>
            <a:prstGeom prst="wedgeRoundRectCallout">
              <a:avLst>
                <a:gd name="adj1" fmla="val -87764"/>
                <a:gd name="adj2" fmla="val -35726"/>
                <a:gd name="adj3" fmla="val 16667"/>
              </a:avLst>
            </a:prstGeom>
            <a:solidFill>
              <a:srgbClr val="FFCCCC">
                <a:alpha val="6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2400" dirty="0">
                  <a:solidFill>
                    <a:srgbClr val="000000"/>
                  </a:solidFill>
                </a:rPr>
                <a:t>2 VMs</a:t>
              </a:r>
            </a:p>
            <a:p>
              <a:pPr algn="ctr"/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1" name="BwPopup"/>
            <p:cNvSpPr/>
            <p:nvPr/>
          </p:nvSpPr>
          <p:spPr>
            <a:xfrm>
              <a:off x="762000" y="4800600"/>
              <a:ext cx="1143000" cy="457200"/>
            </a:xfrm>
            <a:prstGeom prst="wedgeRoundRectCallout">
              <a:avLst>
                <a:gd name="adj1" fmla="val -2701"/>
                <a:gd name="adj2" fmla="val -121802"/>
                <a:gd name="adj3" fmla="val 16667"/>
              </a:avLst>
            </a:prstGeom>
            <a:solidFill>
              <a:srgbClr val="FFCCCC">
                <a:alpha val="6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2400" dirty="0">
                  <a:solidFill>
                    <a:srgbClr val="000000"/>
                  </a:solidFill>
                </a:rPr>
                <a:t>3 VMs</a:t>
              </a:r>
            </a:p>
            <a:p>
              <a:pPr algn="ctr"/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final-placement"/>
          <p:cNvGrpSpPr/>
          <p:nvPr/>
        </p:nvGrpSpPr>
        <p:grpSpPr>
          <a:xfrm>
            <a:off x="457200" y="3364992"/>
            <a:ext cx="1799961" cy="525338"/>
            <a:chOff x="457200" y="3364992"/>
            <a:chExt cx="1799961" cy="525338"/>
          </a:xfrm>
        </p:grpSpPr>
        <p:sp>
          <p:nvSpPr>
            <p:cNvPr id="83" name="VM1"/>
            <p:cNvSpPr>
              <a:spLocks noChangeAspect="1"/>
            </p:cNvSpPr>
            <p:nvPr/>
          </p:nvSpPr>
          <p:spPr>
            <a:xfrm>
              <a:off x="950976" y="3374136"/>
              <a:ext cx="492369" cy="516194"/>
            </a:xfrm>
            <a:prstGeom prst="rect">
              <a:avLst/>
            </a:prstGeom>
            <a:solidFill>
              <a:srgbClr val="E752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VM1"/>
            <p:cNvSpPr>
              <a:spLocks noChangeAspect="1"/>
            </p:cNvSpPr>
            <p:nvPr/>
          </p:nvSpPr>
          <p:spPr>
            <a:xfrm>
              <a:off x="457200" y="3364992"/>
              <a:ext cx="492369" cy="516194"/>
            </a:xfrm>
            <a:prstGeom prst="rect">
              <a:avLst/>
            </a:prstGeom>
            <a:solidFill>
              <a:srgbClr val="E752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VM1"/>
            <p:cNvSpPr>
              <a:spLocks noChangeAspect="1"/>
            </p:cNvSpPr>
            <p:nvPr/>
          </p:nvSpPr>
          <p:spPr>
            <a:xfrm>
              <a:off x="1764792" y="3364992"/>
              <a:ext cx="492369" cy="516194"/>
            </a:xfrm>
            <a:prstGeom prst="rect">
              <a:avLst/>
            </a:prstGeom>
            <a:solidFill>
              <a:srgbClr val="E752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-efficient"/>
          <p:cNvSpPr txBox="1"/>
          <p:nvPr/>
        </p:nvSpPr>
        <p:spPr>
          <a:xfrm>
            <a:off x="381000" y="4495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Allocation is fast and efficient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</a:rPr>
              <a:t>Packing VMs together motivated by the fact that datacenter networks are typically oversubscribed</a:t>
            </a: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Allocation can be extended for goals like </a:t>
            </a:r>
            <a:r>
              <a:rPr lang="en-GB" sz="2400" i="1" dirty="0">
                <a:solidFill>
                  <a:srgbClr val="000000"/>
                </a:solidFill>
              </a:rPr>
              <a:t>failure resiliency</a:t>
            </a:r>
            <a:r>
              <a:rPr lang="en-GB" sz="2400" dirty="0">
                <a:solidFill>
                  <a:srgbClr val="000000"/>
                </a:solidFill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68" grpId="0" animBg="1"/>
      <p:bldP spid="68" grpId="1" animBg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1"/>
      <p:bldP spid="74" grpId="2"/>
      <p:bldP spid="74" grpId="3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buClr>
                <a:schemeClr val="tx1"/>
              </a:buClr>
            </a:pPr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Virtual network abstractions</a:t>
            </a:r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Oktopus</a:t>
            </a:r>
          </a:p>
          <a:p>
            <a:pPr lvl="2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Allocating virtual networks</a:t>
            </a:r>
          </a:p>
          <a:p>
            <a:pPr lvl="2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Enforcing virtual networks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28540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Enforcing Virtual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Allocation algorithms assume</a:t>
            </a:r>
          </a:p>
          <a:p>
            <a:pPr algn="ctr"/>
            <a:r>
              <a:rPr lang="en-GB" sz="2600" dirty="0">
                <a:solidFill>
                  <a:srgbClr val="FF0000"/>
                </a:solidFill>
              </a:rPr>
              <a:t>No VM exceeds its bandwidth guarantees</a:t>
            </a:r>
          </a:p>
          <a:p>
            <a:pPr lvl="1"/>
            <a:endParaRPr lang="en-GB" sz="1000" dirty="0"/>
          </a:p>
          <a:p>
            <a:pPr lvl="1">
              <a:buNone/>
            </a:pPr>
            <a:endParaRPr lang="en-GB" sz="1000" dirty="0"/>
          </a:p>
          <a:p>
            <a:r>
              <a:rPr lang="en-GB" dirty="0"/>
              <a:t>Enforcement of virtual networks</a:t>
            </a:r>
          </a:p>
          <a:p>
            <a:pPr lvl="1"/>
            <a:r>
              <a:rPr lang="en-GB" sz="2800" dirty="0"/>
              <a:t>To satisfy the above assumption</a:t>
            </a:r>
            <a:endParaRPr lang="en-GB" sz="2600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Limit tenant VMs to the bandwidth specified by their virtual network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Irrespective of the type of tenant traffic (UDP/TCP/...)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Irrespective of number of flows between the VMs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Abstraction: Virtual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Topology"/>
          <p:cNvGrpSpPr/>
          <p:nvPr/>
        </p:nvGrpSpPr>
        <p:grpSpPr>
          <a:xfrm>
            <a:off x="914400" y="1066800"/>
            <a:ext cx="7467600" cy="2768600"/>
            <a:chOff x="3941391" y="2535836"/>
            <a:chExt cx="4999574" cy="1873673"/>
          </a:xfrm>
        </p:grpSpPr>
        <p:pic>
          <p:nvPicPr>
            <p:cNvPr id="5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35" y="3811644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8"/>
            <p:cNvGrpSpPr/>
            <p:nvPr/>
          </p:nvGrpSpPr>
          <p:grpSpPr>
            <a:xfrm>
              <a:off x="3941391" y="3987468"/>
              <a:ext cx="4999574" cy="422041"/>
              <a:chOff x="341312" y="5343521"/>
              <a:chExt cx="8263136" cy="965799"/>
            </a:xfrm>
          </p:grpSpPr>
          <p:pic>
            <p:nvPicPr>
              <p:cNvPr id="92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12" y="5343521"/>
                <a:ext cx="878984" cy="88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760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992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128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9240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017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464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7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32" y="3840473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54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755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8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7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52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47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808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403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Straight Connector 65"/>
            <p:cNvCxnSpPr>
              <a:stCxn id="53" idx="0"/>
              <a:endCxn id="62" idx="2"/>
            </p:cNvCxnSpPr>
            <p:nvPr/>
          </p:nvCxnSpPr>
          <p:spPr>
            <a:xfrm flipV="1">
              <a:off x="4214634" y="3475184"/>
              <a:ext cx="650175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3" idx="0"/>
              <a:endCxn id="63" idx="2"/>
            </p:cNvCxnSpPr>
            <p:nvPr/>
          </p:nvCxnSpPr>
          <p:spPr>
            <a:xfrm flipV="1">
              <a:off x="4214634" y="3475184"/>
              <a:ext cx="1308769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4" idx="0"/>
              <a:endCxn id="62" idx="2"/>
            </p:cNvCxnSpPr>
            <p:nvPr/>
          </p:nvCxnSpPr>
          <p:spPr>
            <a:xfrm flipH="1" flipV="1">
              <a:off x="4864809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4" idx="0"/>
              <a:endCxn id="63" idx="2"/>
            </p:cNvCxnSpPr>
            <p:nvPr/>
          </p:nvCxnSpPr>
          <p:spPr>
            <a:xfrm flipV="1">
              <a:off x="4868156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6" idx="0"/>
              <a:endCxn id="62" idx="2"/>
            </p:cNvCxnSpPr>
            <p:nvPr/>
          </p:nvCxnSpPr>
          <p:spPr>
            <a:xfrm flipH="1" flipV="1">
              <a:off x="4864809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0"/>
              <a:endCxn id="62" idx="2"/>
            </p:cNvCxnSpPr>
            <p:nvPr/>
          </p:nvCxnSpPr>
          <p:spPr>
            <a:xfrm flipH="1" flipV="1">
              <a:off x="4864809" y="3475184"/>
              <a:ext cx="1266823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6" idx="0"/>
              <a:endCxn id="63" idx="2"/>
            </p:cNvCxnSpPr>
            <p:nvPr/>
          </p:nvCxnSpPr>
          <p:spPr>
            <a:xfrm flipV="1">
              <a:off x="5520056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7" idx="0"/>
              <a:endCxn id="63" idx="2"/>
            </p:cNvCxnSpPr>
            <p:nvPr/>
          </p:nvCxnSpPr>
          <p:spPr>
            <a:xfrm flipH="1" flipV="1">
              <a:off x="5523403" y="3475184"/>
              <a:ext cx="608228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8" idx="0"/>
              <a:endCxn id="64" idx="2"/>
            </p:cNvCxnSpPr>
            <p:nvPr/>
          </p:nvCxnSpPr>
          <p:spPr>
            <a:xfrm flipV="1">
              <a:off x="6785153" y="3475184"/>
              <a:ext cx="7373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9" idx="0"/>
              <a:endCxn id="64" idx="2"/>
            </p:cNvCxnSpPr>
            <p:nvPr/>
          </p:nvCxnSpPr>
          <p:spPr>
            <a:xfrm flipV="1">
              <a:off x="7437054" y="3475184"/>
              <a:ext cx="854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0" idx="0"/>
              <a:endCxn id="64" idx="2"/>
            </p:cNvCxnSpPr>
            <p:nvPr/>
          </p:nvCxnSpPr>
          <p:spPr>
            <a:xfrm flipH="1" flipV="1">
              <a:off x="7522464" y="3475184"/>
              <a:ext cx="5697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0"/>
              <a:endCxn id="64" idx="2"/>
            </p:cNvCxnSpPr>
            <p:nvPr/>
          </p:nvCxnSpPr>
          <p:spPr>
            <a:xfrm flipH="1" flipV="1">
              <a:off x="7522464" y="3475184"/>
              <a:ext cx="12216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1" idx="0"/>
              <a:endCxn id="65" idx="2"/>
            </p:cNvCxnSpPr>
            <p:nvPr/>
          </p:nvCxnSpPr>
          <p:spPr>
            <a:xfrm flipH="1" flipV="1">
              <a:off x="8181059" y="3475184"/>
              <a:ext cx="563039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0" idx="0"/>
              <a:endCxn id="65" idx="2"/>
            </p:cNvCxnSpPr>
            <p:nvPr/>
          </p:nvCxnSpPr>
          <p:spPr>
            <a:xfrm flipV="1">
              <a:off x="8092197" y="3475184"/>
              <a:ext cx="88862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9" idx="0"/>
              <a:endCxn id="65" idx="2"/>
            </p:cNvCxnSpPr>
            <p:nvPr/>
          </p:nvCxnSpPr>
          <p:spPr>
            <a:xfrm flipV="1">
              <a:off x="7437054" y="3475184"/>
              <a:ext cx="744005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8" idx="0"/>
              <a:endCxn id="65" idx="2"/>
            </p:cNvCxnSpPr>
            <p:nvPr/>
          </p:nvCxnSpPr>
          <p:spPr>
            <a:xfrm flipV="1">
              <a:off x="6785153" y="3475184"/>
              <a:ext cx="1395906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2" idx="0"/>
            </p:cNvCxnSpPr>
            <p:nvPr/>
          </p:nvCxnSpPr>
          <p:spPr>
            <a:xfrm flipV="1">
              <a:off x="4864809" y="2962049"/>
              <a:ext cx="1106656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3" idx="0"/>
            </p:cNvCxnSpPr>
            <p:nvPr/>
          </p:nvCxnSpPr>
          <p:spPr>
            <a:xfrm flipV="1">
              <a:off x="5523403" y="2962049"/>
              <a:ext cx="448061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2" idx="0"/>
            </p:cNvCxnSpPr>
            <p:nvPr/>
          </p:nvCxnSpPr>
          <p:spPr>
            <a:xfrm flipV="1">
              <a:off x="4864809" y="2899116"/>
              <a:ext cx="2296731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3" idx="0"/>
            </p:cNvCxnSpPr>
            <p:nvPr/>
          </p:nvCxnSpPr>
          <p:spPr>
            <a:xfrm flipV="1">
              <a:off x="5523403" y="2899116"/>
              <a:ext cx="1638136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4" idx="0"/>
            </p:cNvCxnSpPr>
            <p:nvPr/>
          </p:nvCxnSpPr>
          <p:spPr>
            <a:xfrm flipH="1" flipV="1">
              <a:off x="5971464" y="2962049"/>
              <a:ext cx="1551000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5" idx="0"/>
            </p:cNvCxnSpPr>
            <p:nvPr/>
          </p:nvCxnSpPr>
          <p:spPr>
            <a:xfrm flipH="1" flipV="1">
              <a:off x="5971464" y="2962049"/>
              <a:ext cx="2209595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5" idx="0"/>
            </p:cNvCxnSpPr>
            <p:nvPr/>
          </p:nvCxnSpPr>
          <p:spPr>
            <a:xfrm flipH="1" flipV="1">
              <a:off x="7161540" y="2899116"/>
              <a:ext cx="1019519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4" idx="0"/>
            </p:cNvCxnSpPr>
            <p:nvPr/>
          </p:nvCxnSpPr>
          <p:spPr>
            <a:xfrm flipH="1" flipV="1">
              <a:off x="7161540" y="2899116"/>
              <a:ext cx="360925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075" y="2535836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64" y="2535837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100"/>
          <p:cNvGrpSpPr/>
          <p:nvPr/>
        </p:nvGrpSpPr>
        <p:grpSpPr>
          <a:xfrm>
            <a:off x="576560" y="3404504"/>
            <a:ext cx="4071640" cy="1015098"/>
            <a:chOff x="301479" y="2906909"/>
            <a:chExt cx="4071640" cy="761324"/>
          </a:xfrm>
        </p:grpSpPr>
        <p:sp>
          <p:nvSpPr>
            <p:cNvPr id="102" name="TextBox 101"/>
            <p:cNvSpPr txBox="1"/>
            <p:nvPr/>
          </p:nvSpPr>
          <p:spPr>
            <a:xfrm>
              <a:off x="486919" y="3345066"/>
              <a:ext cx="838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000000"/>
                  </a:solidFill>
                </a:rPr>
                <a:t>VM 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01319" y="3345066"/>
              <a:ext cx="838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000000"/>
                  </a:solidFill>
                </a:rPr>
                <a:t>VM 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534919" y="3345067"/>
              <a:ext cx="8382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rgbClr val="000000"/>
                  </a:solidFill>
                </a:rPr>
                <a:t>VM N</a:t>
              </a:r>
            </a:p>
          </p:txBody>
        </p:sp>
        <p:sp>
          <p:nvSpPr>
            <p:cNvPr id="107" name="Curved Right Arrow 106"/>
            <p:cNvSpPr/>
            <p:nvPr/>
          </p:nvSpPr>
          <p:spPr>
            <a:xfrm rot="11213415" flipH="1">
              <a:off x="301479" y="2906909"/>
              <a:ext cx="228201" cy="5243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Curved Right Arrow 107"/>
            <p:cNvSpPr/>
            <p:nvPr/>
          </p:nvSpPr>
          <p:spPr>
            <a:xfrm rot="11213415" flipH="1">
              <a:off x="1369327" y="2916476"/>
              <a:ext cx="221798" cy="45767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Curved Right Arrow 108"/>
            <p:cNvSpPr/>
            <p:nvPr/>
          </p:nvSpPr>
          <p:spPr>
            <a:xfrm rot="11213415" flipH="1">
              <a:off x="3336310" y="2923615"/>
              <a:ext cx="240029" cy="50704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022260" y="889003"/>
            <a:ext cx="1263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Physical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Network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virtual-network"/>
          <p:cNvGrpSpPr/>
          <p:nvPr/>
        </p:nvGrpSpPr>
        <p:grpSpPr>
          <a:xfrm>
            <a:off x="1295407" y="3733800"/>
            <a:ext cx="2724999" cy="2018749"/>
            <a:chOff x="1295402" y="3143250"/>
            <a:chExt cx="2724999" cy="1514062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295402" y="3143250"/>
              <a:ext cx="914398" cy="11049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133602" y="3143250"/>
              <a:ext cx="228598" cy="10287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2667000" y="3143250"/>
              <a:ext cx="1295402" cy="11811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171950"/>
              <a:ext cx="990600" cy="48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 rot="19106797">
              <a:off x="2857164" y="3829388"/>
              <a:ext cx="116323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rgbClr val="000000"/>
                  </a:solidFill>
                </a:rPr>
                <a:t>B</a:t>
              </a:r>
              <a:r>
                <a:rPr lang="en-GB" sz="2200" dirty="0">
                  <a:solidFill>
                    <a:srgbClr val="00B0F0"/>
                  </a:solidFill>
                </a:rPr>
                <a:t> </a:t>
              </a:r>
              <a:r>
                <a:rPr lang="en-GB" sz="2200" dirty="0">
                  <a:solidFill>
                    <a:srgbClr val="000000"/>
                  </a:solidFill>
                </a:rPr>
                <a:t>Mbps</a:t>
              </a:r>
            </a:p>
          </p:txBody>
        </p:sp>
      </p:grpSp>
      <p:grpSp>
        <p:nvGrpSpPr>
          <p:cNvPr id="8" name="outbound"/>
          <p:cNvGrpSpPr/>
          <p:nvPr/>
        </p:nvGrpSpPr>
        <p:grpSpPr>
          <a:xfrm>
            <a:off x="762001" y="2108202"/>
            <a:ext cx="7848600" cy="4698661"/>
            <a:chOff x="762001" y="1581150"/>
            <a:chExt cx="7848600" cy="3523996"/>
          </a:xfrm>
        </p:grpSpPr>
        <p:sp>
          <p:nvSpPr>
            <p:cNvPr id="118" name="Freeform 117"/>
            <p:cNvSpPr/>
            <p:nvPr/>
          </p:nvSpPr>
          <p:spPr>
            <a:xfrm flipH="1">
              <a:off x="1295399" y="1657350"/>
              <a:ext cx="914398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1295399" y="1581150"/>
              <a:ext cx="2743201" cy="9906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 flipH="1">
              <a:off x="1295397" y="1581150"/>
              <a:ext cx="1828801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2001" y="4343399"/>
              <a:ext cx="78486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FF0000"/>
                  </a:solidFill>
                </a:rPr>
                <a:t>Outgoing flows for VM1</a:t>
              </a:r>
            </a:p>
            <a:p>
              <a:pPr algn="ctr"/>
              <a:r>
                <a:rPr lang="en-GB" sz="3000" dirty="0">
                  <a:solidFill>
                    <a:srgbClr val="000000"/>
                  </a:solidFill>
                </a:rPr>
                <a:t>Aggregate rate should not exceed B Mbps</a:t>
              </a:r>
            </a:p>
          </p:txBody>
        </p:sp>
      </p:grpSp>
      <p:grpSp>
        <p:nvGrpSpPr>
          <p:cNvPr id="9" name="inbound"/>
          <p:cNvGrpSpPr/>
          <p:nvPr/>
        </p:nvGrpSpPr>
        <p:grpSpPr>
          <a:xfrm>
            <a:off x="762000" y="1891109"/>
            <a:ext cx="7848600" cy="4915754"/>
            <a:chOff x="762001" y="1504950"/>
            <a:chExt cx="7848600" cy="3686815"/>
          </a:xfrm>
        </p:grpSpPr>
        <p:sp>
          <p:nvSpPr>
            <p:cNvPr id="130" name="Freeform 129"/>
            <p:cNvSpPr/>
            <p:nvPr/>
          </p:nvSpPr>
          <p:spPr>
            <a:xfrm flipH="1">
              <a:off x="1066801" y="1581150"/>
              <a:ext cx="1142996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 flipH="1">
              <a:off x="1371600" y="1504950"/>
              <a:ext cx="2666999" cy="9906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 flipH="1">
              <a:off x="1219200" y="1504950"/>
              <a:ext cx="1904997" cy="914400"/>
            </a:xfrm>
            <a:custGeom>
              <a:avLst/>
              <a:gdLst>
                <a:gd name="connsiteX0" fmla="*/ 0 w 3494761"/>
                <a:gd name="connsiteY0" fmla="*/ 1029222 h 1029222"/>
                <a:gd name="connsiteX1" fmla="*/ 2041742 w 3494761"/>
                <a:gd name="connsiteY1" fmla="*/ 2088 h 1029222"/>
                <a:gd name="connsiteX2" fmla="*/ 3494761 w 3494761"/>
                <a:gd name="connsiteY2" fmla="*/ 1016696 h 10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4761" h="1029222">
                  <a:moveTo>
                    <a:pt x="0" y="1029222"/>
                  </a:moveTo>
                  <a:cubicBezTo>
                    <a:pt x="729641" y="516699"/>
                    <a:pt x="1459282" y="4176"/>
                    <a:pt x="2041742" y="2088"/>
                  </a:cubicBezTo>
                  <a:cubicBezTo>
                    <a:pt x="2624202" y="0"/>
                    <a:pt x="3059481" y="508348"/>
                    <a:pt x="3494761" y="1016696"/>
                  </a:cubicBezTo>
                </a:path>
              </a:pathLst>
            </a:custGeom>
            <a:ln w="444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2001" y="4430018"/>
              <a:ext cx="78486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FF0000"/>
                  </a:solidFill>
                </a:rPr>
                <a:t>Incoming flows for VM1</a:t>
              </a:r>
            </a:p>
            <a:p>
              <a:pPr algn="ctr"/>
              <a:r>
                <a:rPr lang="en-GB" sz="3000" dirty="0">
                  <a:solidFill>
                    <a:srgbClr val="000000"/>
                  </a:solidFill>
                </a:rPr>
                <a:t>Aggregate rate should not exceed B Mbps</a:t>
              </a:r>
            </a:p>
          </p:txBody>
        </p:sp>
      </p:grpSp>
      <p:sp>
        <p:nvSpPr>
          <p:cNvPr id="111" name="mark-bw-needed"/>
          <p:cNvSpPr/>
          <p:nvPr/>
        </p:nvSpPr>
        <p:spPr>
          <a:xfrm>
            <a:off x="5765529" y="4194789"/>
            <a:ext cx="2997885" cy="1425026"/>
          </a:xfrm>
          <a:prstGeom prst="wedgeRoundRectCallout">
            <a:avLst>
              <a:gd name="adj1" fmla="val -194455"/>
              <a:gd name="adj2" fmla="val -118251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Can be achieved by controlling the source sending rate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12" name="mark-bw-needed"/>
          <p:cNvSpPr/>
          <p:nvPr/>
        </p:nvSpPr>
        <p:spPr>
          <a:xfrm>
            <a:off x="5765115" y="4191000"/>
            <a:ext cx="2997885" cy="1425026"/>
          </a:xfrm>
          <a:prstGeom prst="wedgeRoundRectCallout">
            <a:avLst>
              <a:gd name="adj1" fmla="val -194455"/>
              <a:gd name="adj2" fmla="val -118251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</a:rPr>
              <a:t>Challenge</a:t>
            </a:r>
            <a:r>
              <a:rPr lang="en-GB" sz="2000" dirty="0">
                <a:solidFill>
                  <a:srgbClr val="000000"/>
                </a:solidFill>
              </a:rPr>
              <a:t>: Control the rate of </a:t>
            </a:r>
            <a:r>
              <a:rPr lang="en-GB" sz="2000" i="1" dirty="0">
                <a:solidFill>
                  <a:srgbClr val="000000"/>
                </a:solidFill>
              </a:rPr>
              <a:t>all sources </a:t>
            </a:r>
            <a:r>
              <a:rPr lang="en-GB" sz="2000" dirty="0">
                <a:solidFill>
                  <a:srgbClr val="000000"/>
                </a:solidFill>
              </a:rPr>
              <a:t>sending to VM 1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Enforcement in </a:t>
            </a:r>
            <a:r>
              <a:rPr lang="en-GB" dirty="0" err="1"/>
              <a:t>Oktopus</a:t>
            </a:r>
            <a:r>
              <a:rPr lang="en-GB" dirty="0"/>
              <a:t>: Key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</a:pPr>
            <a:r>
              <a:rPr lang="en-GB" dirty="0" err="1">
                <a:solidFill>
                  <a:srgbClr val="1010A0"/>
                </a:solidFill>
              </a:rPr>
              <a:t>Oktopus</a:t>
            </a:r>
            <a:r>
              <a:rPr lang="en-GB" dirty="0">
                <a:solidFill>
                  <a:srgbClr val="1010A0"/>
                </a:solidFill>
              </a:rPr>
              <a:t> enforces virtual networks at end hosts</a:t>
            </a:r>
          </a:p>
          <a:p>
            <a:pPr marL="514350" lvl="0" indent="-514350">
              <a:spcBef>
                <a:spcPts val="672"/>
              </a:spcBef>
              <a:buClr>
                <a:schemeClr val="tx1"/>
              </a:buClr>
              <a:buSzPct val="60000"/>
              <a:buFont typeface="Arial" pitchFamily="34" charset="0"/>
              <a:buChar char="►"/>
            </a:pPr>
            <a:r>
              <a:rPr lang="en-GB" sz="2600" dirty="0">
                <a:solidFill>
                  <a:srgbClr val="000000"/>
                </a:solidFill>
              </a:rPr>
              <a:t>Use egress rate limiters at end hosts</a:t>
            </a:r>
          </a:p>
          <a:p>
            <a:pPr marL="514350" lvl="0" indent="-514350">
              <a:spcBef>
                <a:spcPts val="0"/>
              </a:spcBef>
              <a:buClr>
                <a:schemeClr val="tx1"/>
              </a:buClr>
              <a:buSzPct val="60000"/>
            </a:pPr>
            <a:endParaRPr lang="en-GB" sz="2600" dirty="0">
              <a:solidFill>
                <a:srgbClr val="000000"/>
              </a:solidFill>
            </a:endParaRPr>
          </a:p>
          <a:p>
            <a:pPr marL="514350" lvl="0" indent="-514350">
              <a:spcBef>
                <a:spcPts val="0"/>
              </a:spcBef>
              <a:buClr>
                <a:schemeClr val="tx1"/>
              </a:buClr>
              <a:buSzPct val="60000"/>
            </a:pPr>
            <a:endParaRPr lang="en-GB" sz="2600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SzPct val="60000"/>
            </a:pPr>
            <a:r>
              <a:rPr lang="en-GB" dirty="0" err="1">
                <a:solidFill>
                  <a:srgbClr val="1010A0"/>
                </a:solidFill>
              </a:rPr>
              <a:t>Oktopus</a:t>
            </a:r>
            <a:r>
              <a:rPr lang="en-GB" dirty="0">
                <a:solidFill>
                  <a:srgbClr val="1010A0"/>
                </a:solidFill>
              </a:rPr>
              <a:t> can be deployed </a:t>
            </a:r>
            <a:r>
              <a:rPr lang="en-GB" i="1" dirty="0">
                <a:solidFill>
                  <a:srgbClr val="1010A0"/>
                </a:solidFill>
              </a:rPr>
              <a:t>today</a:t>
            </a:r>
            <a:endParaRPr lang="en-GB" sz="2600" i="1" dirty="0">
              <a:solidFill>
                <a:srgbClr val="000000"/>
              </a:solidFill>
            </a:endParaRPr>
          </a:p>
          <a:p>
            <a:pPr marL="574675" lvl="1" indent="-514350">
              <a:spcBef>
                <a:spcPts val="672"/>
              </a:spcBef>
            </a:pPr>
            <a:r>
              <a:rPr lang="en-GB" sz="2600" dirty="0">
                <a:solidFill>
                  <a:srgbClr val="000000"/>
                </a:solidFill>
              </a:rPr>
              <a:t>No changes to tenant applications</a:t>
            </a:r>
          </a:p>
          <a:p>
            <a:pPr marL="574675" lvl="1" indent="-514350">
              <a:spcBef>
                <a:spcPts val="672"/>
              </a:spcBef>
            </a:pPr>
            <a:r>
              <a:rPr lang="en-GB" sz="2600" dirty="0">
                <a:solidFill>
                  <a:srgbClr val="000000"/>
                </a:solidFill>
              </a:rPr>
              <a:t>No network support</a:t>
            </a:r>
          </a:p>
          <a:p>
            <a:pPr marL="574675" lvl="1" indent="-514350">
              <a:spcBef>
                <a:spcPts val="672"/>
              </a:spcBef>
            </a:pPr>
            <a:r>
              <a:rPr lang="en-GB" sz="2600" dirty="0">
                <a:solidFill>
                  <a:srgbClr val="000000"/>
                </a:solidFill>
              </a:rPr>
              <a:t>Tenants without virtual networks can be supported</a:t>
            </a:r>
            <a:endParaRPr lang="en-GB" dirty="0">
              <a:solidFill>
                <a:srgbClr val="000000"/>
              </a:solidFill>
            </a:endParaRPr>
          </a:p>
          <a:p>
            <a:pPr marL="803275" lvl="2" indent="-514350">
              <a:spcBef>
                <a:spcPts val="672"/>
              </a:spcBef>
            </a:pPr>
            <a:r>
              <a:rPr lang="en-GB" sz="2400" dirty="0">
                <a:solidFill>
                  <a:srgbClr val="000000"/>
                </a:solidFill>
              </a:rPr>
              <a:t>Good for incremental roll out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buClr>
                <a:schemeClr val="tx1"/>
              </a:buClr>
            </a:pPr>
            <a:r>
              <a:rPr lang="en-GB" sz="2600" dirty="0">
                <a:solidFill>
                  <a:schemeClr val="bg1">
                    <a:lumMod val="65000"/>
                  </a:schemeClr>
                </a:solidFill>
              </a:rPr>
              <a:t>Virtual network abstractions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Oktopus</a:t>
            </a:r>
          </a:p>
          <a:p>
            <a:pPr lvl="2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Allocating virtual networks</a:t>
            </a:r>
          </a:p>
          <a:p>
            <a:pPr lvl="2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Enforcing virtual networks</a:t>
            </a:r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39091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Oktopus</a:t>
            </a:r>
            <a:r>
              <a:rPr lang="en-GB" dirty="0"/>
              <a:t> deployment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On a 25-node </a:t>
            </a:r>
            <a:r>
              <a:rPr lang="en-GB" dirty="0" err="1">
                <a:solidFill>
                  <a:srgbClr val="EEECE1">
                    <a:lumMod val="10000"/>
                  </a:srgbClr>
                </a:solidFill>
              </a:rPr>
              <a:t>testbed</a:t>
            </a:r>
            <a:endParaRPr lang="en-GB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r>
              <a:rPr lang="en-GB" dirty="0"/>
              <a:t>Benchmark </a:t>
            </a:r>
            <a:r>
              <a:rPr lang="en-GB" dirty="0" err="1"/>
              <a:t>Oktopus</a:t>
            </a:r>
            <a:r>
              <a:rPr lang="en-GB" dirty="0"/>
              <a:t> implementation</a:t>
            </a:r>
          </a:p>
          <a:p>
            <a:pPr lvl="1"/>
            <a:r>
              <a:rPr lang="en-GB" i="1" dirty="0"/>
              <a:t>Cross-validate simulation results</a:t>
            </a:r>
          </a:p>
          <a:p>
            <a:pPr lvl="1"/>
            <a:endParaRPr lang="en-GB" sz="800" dirty="0"/>
          </a:p>
          <a:p>
            <a:r>
              <a:rPr lang="en-GB" dirty="0"/>
              <a:t>Large-scale simulation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Allows us to quantify the benefits of virtual networks </a:t>
            </a:r>
            <a:r>
              <a:rPr lang="en-GB" i="1" dirty="0">
                <a:solidFill>
                  <a:srgbClr val="EEECE1">
                    <a:lumMod val="10000"/>
                  </a:srgbClr>
                </a:solidFill>
              </a:rPr>
              <a:t>at scale</a:t>
            </a:r>
          </a:p>
          <a:p>
            <a:pPr lvl="1"/>
            <a:endParaRPr lang="en-GB" sz="1000" dirty="0"/>
          </a:p>
        </p:txBody>
      </p:sp>
      <p:sp>
        <p:nvSpPr>
          <p:cNvPr id="4" name="final-punch"/>
          <p:cNvSpPr/>
          <p:nvPr/>
        </p:nvSpPr>
        <p:spPr>
          <a:xfrm>
            <a:off x="1371600" y="4766548"/>
            <a:ext cx="6553200" cy="105560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800" dirty="0">
                <a:solidFill>
                  <a:srgbClr val="1010A0"/>
                </a:solidFill>
              </a:rPr>
              <a:t>The use of virtual networks benefits</a:t>
            </a:r>
            <a:r>
              <a:rPr lang="en-GB" sz="2800" b="1" dirty="0">
                <a:solidFill>
                  <a:srgbClr val="1010A0"/>
                </a:solidFill>
              </a:rPr>
              <a:t> </a:t>
            </a:r>
          </a:p>
          <a:p>
            <a:pPr lvl="0" algn="ctr"/>
            <a:r>
              <a:rPr lang="en-GB" sz="2800" b="1" dirty="0">
                <a:solidFill>
                  <a:srgbClr val="1010A0"/>
                </a:solidFill>
              </a:rPr>
              <a:t>both tenants and providers</a:t>
            </a:r>
          </a:p>
        </p:txBody>
      </p:sp>
    </p:spTree>
    <p:extLst>
      <p:ext uri="{BB962C8B-B14F-4D97-AF65-F5344CB8AC3E}">
        <p14:creationId xmlns:p14="http://schemas.microsoft.com/office/powerpoint/2010/main" val="864807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/>
              <a:t>Datacenter</a:t>
            </a:r>
            <a:r>
              <a:rPr lang="en-GB" dirty="0"/>
              <a:t>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Flow-based simulator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16,000 servers and 4 VMs/server </a:t>
            </a:r>
            <a:r>
              <a:rPr lang="en-GB" dirty="0">
                <a:solidFill>
                  <a:srgbClr val="EEECE1">
                    <a:lumMod val="10000"/>
                  </a:srgbClr>
                </a:solidFill>
                <a:sym typeface="Wingdings"/>
              </a:rPr>
              <a:t> 64,000 VMs</a:t>
            </a:r>
            <a:endParaRPr lang="en-GB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Three-tier network topology (10:1 oversubscription)</a:t>
            </a:r>
          </a:p>
          <a:p>
            <a:r>
              <a:rPr lang="en-GB" sz="2600" dirty="0"/>
              <a:t>Tenants submit requests for VMs and execute jobs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Job: VMs process and shuffle data between each other</a:t>
            </a:r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r>
              <a:rPr lang="en-GB" sz="2600" b="1" dirty="0"/>
              <a:t>Baseline</a:t>
            </a:r>
            <a:r>
              <a:rPr lang="en-GB" sz="2600" dirty="0"/>
              <a:t>: </a:t>
            </a:r>
            <a:r>
              <a:rPr lang="en-GB" sz="2600" dirty="0">
                <a:solidFill>
                  <a:srgbClr val="000000"/>
                </a:solidFill>
              </a:rPr>
              <a:t>representative of today’s setup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Tenants simply ask for VMs 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VMs are allocated in a locality-aware fashion</a:t>
            </a:r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r>
              <a:rPr lang="en-GB" sz="2600" dirty="0"/>
              <a:t>Virtual network request</a:t>
            </a:r>
          </a:p>
          <a:p>
            <a:pPr lvl="1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Tenants ask for Virtual Cluster (VC) or Virtual Oversubscribed Cluster (VOC)</a:t>
            </a:r>
          </a:p>
          <a:p>
            <a:pPr lvl="1"/>
            <a:endParaRPr lang="en-GB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endParaRPr lang="en-GB" dirty="0">
              <a:solidFill>
                <a:srgbClr val="EEECE1">
                  <a:lumMod val="10000"/>
                </a:srgbClr>
              </a:solidFill>
              <a:sym typeface="Wingdings"/>
            </a:endParaRPr>
          </a:p>
          <a:p>
            <a:pPr lvl="1"/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6369516" y="381000"/>
            <a:ext cx="2317284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Topology"/>
          <p:cNvGrpSpPr/>
          <p:nvPr/>
        </p:nvGrpSpPr>
        <p:grpSpPr>
          <a:xfrm>
            <a:off x="6272479" y="205708"/>
            <a:ext cx="2689275" cy="1276903"/>
            <a:chOff x="3941391" y="2535836"/>
            <a:chExt cx="4999574" cy="1873671"/>
          </a:xfrm>
        </p:grpSpPr>
        <p:pic>
          <p:nvPicPr>
            <p:cNvPr id="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35" y="3811644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941391" y="3987468"/>
              <a:ext cx="4999574" cy="422039"/>
              <a:chOff x="341313" y="5343525"/>
              <a:chExt cx="8263135" cy="965795"/>
            </a:xfrm>
          </p:grpSpPr>
          <p:pic>
            <p:nvPicPr>
              <p:cNvPr id="44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13" y="5343525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760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992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128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9240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017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464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7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32" y="3840473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54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755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8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7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52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47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808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403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>
              <a:stCxn id="5" idx="0"/>
              <a:endCxn id="14" idx="2"/>
            </p:cNvCxnSpPr>
            <p:nvPr/>
          </p:nvCxnSpPr>
          <p:spPr>
            <a:xfrm flipV="1">
              <a:off x="4214634" y="3475184"/>
              <a:ext cx="650175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0"/>
              <a:endCxn id="15" idx="2"/>
            </p:cNvCxnSpPr>
            <p:nvPr/>
          </p:nvCxnSpPr>
          <p:spPr>
            <a:xfrm flipV="1">
              <a:off x="4214634" y="3475184"/>
              <a:ext cx="1308769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0"/>
              <a:endCxn id="14" idx="2"/>
            </p:cNvCxnSpPr>
            <p:nvPr/>
          </p:nvCxnSpPr>
          <p:spPr>
            <a:xfrm flipH="1" flipV="1">
              <a:off x="4864809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0"/>
              <a:endCxn id="15" idx="2"/>
            </p:cNvCxnSpPr>
            <p:nvPr/>
          </p:nvCxnSpPr>
          <p:spPr>
            <a:xfrm flipV="1">
              <a:off x="4868156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0"/>
              <a:endCxn id="14" idx="2"/>
            </p:cNvCxnSpPr>
            <p:nvPr/>
          </p:nvCxnSpPr>
          <p:spPr>
            <a:xfrm flipH="1" flipV="1">
              <a:off x="4864809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0"/>
              <a:endCxn id="14" idx="2"/>
            </p:cNvCxnSpPr>
            <p:nvPr/>
          </p:nvCxnSpPr>
          <p:spPr>
            <a:xfrm flipH="1" flipV="1">
              <a:off x="4864809" y="3475184"/>
              <a:ext cx="1266823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0"/>
              <a:endCxn id="15" idx="2"/>
            </p:cNvCxnSpPr>
            <p:nvPr/>
          </p:nvCxnSpPr>
          <p:spPr>
            <a:xfrm flipV="1">
              <a:off x="5520056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15" idx="2"/>
            </p:cNvCxnSpPr>
            <p:nvPr/>
          </p:nvCxnSpPr>
          <p:spPr>
            <a:xfrm flipH="1" flipV="1">
              <a:off x="5523403" y="3475184"/>
              <a:ext cx="608228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0"/>
              <a:endCxn id="16" idx="2"/>
            </p:cNvCxnSpPr>
            <p:nvPr/>
          </p:nvCxnSpPr>
          <p:spPr>
            <a:xfrm flipV="1">
              <a:off x="6785153" y="3475184"/>
              <a:ext cx="7373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1" idx="0"/>
              <a:endCxn id="16" idx="2"/>
            </p:cNvCxnSpPr>
            <p:nvPr/>
          </p:nvCxnSpPr>
          <p:spPr>
            <a:xfrm flipV="1">
              <a:off x="7437054" y="3475184"/>
              <a:ext cx="854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0"/>
              <a:endCxn id="16" idx="2"/>
            </p:cNvCxnSpPr>
            <p:nvPr/>
          </p:nvCxnSpPr>
          <p:spPr>
            <a:xfrm flipH="1" flipV="1">
              <a:off x="7522464" y="3475184"/>
              <a:ext cx="5697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0"/>
              <a:endCxn id="16" idx="2"/>
            </p:cNvCxnSpPr>
            <p:nvPr/>
          </p:nvCxnSpPr>
          <p:spPr>
            <a:xfrm flipH="1" flipV="1">
              <a:off x="7522464" y="3475184"/>
              <a:ext cx="12216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0"/>
              <a:endCxn id="17" idx="2"/>
            </p:cNvCxnSpPr>
            <p:nvPr/>
          </p:nvCxnSpPr>
          <p:spPr>
            <a:xfrm flipH="1" flipV="1">
              <a:off x="8181059" y="3475184"/>
              <a:ext cx="563039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0"/>
              <a:endCxn id="17" idx="2"/>
            </p:cNvCxnSpPr>
            <p:nvPr/>
          </p:nvCxnSpPr>
          <p:spPr>
            <a:xfrm flipV="1">
              <a:off x="8092197" y="3475184"/>
              <a:ext cx="88862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0"/>
              <a:endCxn id="17" idx="2"/>
            </p:cNvCxnSpPr>
            <p:nvPr/>
          </p:nvCxnSpPr>
          <p:spPr>
            <a:xfrm flipV="1">
              <a:off x="7437054" y="3475184"/>
              <a:ext cx="744005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" idx="0"/>
              <a:endCxn id="17" idx="2"/>
            </p:cNvCxnSpPr>
            <p:nvPr/>
          </p:nvCxnSpPr>
          <p:spPr>
            <a:xfrm flipV="1">
              <a:off x="6785153" y="3475184"/>
              <a:ext cx="1395906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0"/>
            </p:cNvCxnSpPr>
            <p:nvPr/>
          </p:nvCxnSpPr>
          <p:spPr>
            <a:xfrm flipV="1">
              <a:off x="4864809" y="2962049"/>
              <a:ext cx="1106656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0"/>
            </p:cNvCxnSpPr>
            <p:nvPr/>
          </p:nvCxnSpPr>
          <p:spPr>
            <a:xfrm flipV="1">
              <a:off x="5523403" y="2962049"/>
              <a:ext cx="448061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0"/>
            </p:cNvCxnSpPr>
            <p:nvPr/>
          </p:nvCxnSpPr>
          <p:spPr>
            <a:xfrm flipV="1">
              <a:off x="4864809" y="2899116"/>
              <a:ext cx="2296731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0"/>
            </p:cNvCxnSpPr>
            <p:nvPr/>
          </p:nvCxnSpPr>
          <p:spPr>
            <a:xfrm flipV="1">
              <a:off x="5523403" y="2899116"/>
              <a:ext cx="1638136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6" idx="0"/>
            </p:cNvCxnSpPr>
            <p:nvPr/>
          </p:nvCxnSpPr>
          <p:spPr>
            <a:xfrm flipH="1" flipV="1">
              <a:off x="5971464" y="2962049"/>
              <a:ext cx="1551000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0"/>
            </p:cNvCxnSpPr>
            <p:nvPr/>
          </p:nvCxnSpPr>
          <p:spPr>
            <a:xfrm flipH="1" flipV="1">
              <a:off x="5971464" y="2962049"/>
              <a:ext cx="2209595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7" idx="0"/>
            </p:cNvCxnSpPr>
            <p:nvPr/>
          </p:nvCxnSpPr>
          <p:spPr>
            <a:xfrm flipH="1" flipV="1">
              <a:off x="7161540" y="2899116"/>
              <a:ext cx="1019519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0"/>
            </p:cNvCxnSpPr>
            <p:nvPr/>
          </p:nvCxnSpPr>
          <p:spPr>
            <a:xfrm flipH="1" flipV="1">
              <a:off x="7161540" y="2899116"/>
              <a:ext cx="360925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075" y="2535836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64" y="2535837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63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</a:t>
            </a:r>
            <a:r>
              <a:rPr lang="en-GB" dirty="0" err="1"/>
              <a:t>datacenters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-intro"/>
          <p:cNvSpPr txBox="1"/>
          <p:nvPr/>
        </p:nvSpPr>
        <p:spPr>
          <a:xfrm>
            <a:off x="990600" y="22860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GB" sz="2800" dirty="0"/>
              <a:t>Execute a batch of 10,000 tenant jobs</a:t>
            </a:r>
          </a:p>
          <a:p>
            <a:pPr marL="514350" indent="-514350" algn="ctr"/>
            <a:endParaRPr lang="en-GB" sz="800" dirty="0">
              <a:solidFill>
                <a:srgbClr val="000000"/>
              </a:solidFill>
            </a:endParaRPr>
          </a:p>
          <a:p>
            <a:pPr marL="514350" indent="-514350" algn="ctr"/>
            <a:r>
              <a:rPr lang="en-GB" sz="2600" dirty="0">
                <a:solidFill>
                  <a:srgbClr val="000000"/>
                </a:solidFill>
              </a:rPr>
              <a:t>Jobs vary in </a:t>
            </a:r>
            <a:r>
              <a:rPr lang="en-GB" sz="2600" i="1" dirty="0">
                <a:solidFill>
                  <a:srgbClr val="000000"/>
                </a:solidFill>
              </a:rPr>
              <a:t>network intensiveness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</a:p>
          <a:p>
            <a:pPr marL="514350" indent="-514350" algn="ctr"/>
            <a:r>
              <a:rPr lang="en-GB" sz="2200" dirty="0">
                <a:solidFill>
                  <a:srgbClr val="000000"/>
                </a:solidFill>
              </a:rPr>
              <a:t>(bandwidth at which a job can generate data)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7848600" cy="393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559425" y="5542106"/>
            <a:ext cx="5105400" cy="609600"/>
          </a:xfrm>
          <a:prstGeom prst="rightArrow">
            <a:avLst/>
          </a:prstGeom>
          <a:solidFill>
            <a:srgbClr val="FFD9D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Jobs become more network intensive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682" y="1461247"/>
            <a:ext cx="9348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788" y="4572000"/>
            <a:ext cx="916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Better</a:t>
            </a:r>
          </a:p>
        </p:txBody>
      </p:sp>
      <p:sp>
        <p:nvSpPr>
          <p:cNvPr id="11" name="Oval 10"/>
          <p:cNvSpPr/>
          <p:nvPr/>
        </p:nvSpPr>
        <p:spPr>
          <a:xfrm>
            <a:off x="1772669" y="3886200"/>
            <a:ext cx="338655" cy="762000"/>
          </a:xfrm>
          <a:prstGeom prst="ellipse">
            <a:avLst/>
          </a:prstGeom>
          <a:noFill/>
          <a:ln w="508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ular Callout 11"/>
          <p:cNvSpPr/>
          <p:nvPr/>
        </p:nvSpPr>
        <p:spPr>
          <a:xfrm>
            <a:off x="533401" y="5387788"/>
            <a:ext cx="2866466" cy="1143000"/>
          </a:xfrm>
          <a:prstGeom prst="wedgeRoundRectCallout">
            <a:avLst>
              <a:gd name="adj1" fmla="val -5463"/>
              <a:gd name="adj2" fmla="val -109374"/>
              <a:gd name="adj3" fmla="val 16667"/>
            </a:avLst>
          </a:prstGeom>
          <a:solidFill>
            <a:srgbClr val="FFD9D9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Virtual networks improve completion time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VC: 50% of Baseline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VOC-10: 31% of Baseline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572000" y="838200"/>
            <a:ext cx="4419600" cy="914400"/>
          </a:xfrm>
          <a:prstGeom prst="wedgeRoundRectCallout">
            <a:avLst>
              <a:gd name="adj1" fmla="val -64229"/>
              <a:gd name="adj2" fmla="val 110327"/>
              <a:gd name="adj3" fmla="val 16667"/>
            </a:avLst>
          </a:prstGeom>
          <a:solidFill>
            <a:srgbClr val="FFD9D9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VC</a:t>
            </a:r>
            <a:r>
              <a:rPr lang="en-GB" dirty="0">
                <a:solidFill>
                  <a:srgbClr val="000000"/>
                </a:solidFill>
              </a:rPr>
              <a:t> is Virtual Cluster</a:t>
            </a:r>
          </a:p>
          <a:p>
            <a:pPr algn="ctr"/>
            <a:endParaRPr lang="en-GB" sz="800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VOC-10</a:t>
            </a:r>
            <a:r>
              <a:rPr lang="en-GB" dirty="0">
                <a:solidFill>
                  <a:srgbClr val="000000"/>
                </a:solidFill>
              </a:rPr>
              <a:t> is Virtual Oversubscribed Cluster with oversubscription=10</a:t>
            </a:r>
          </a:p>
        </p:txBody>
      </p:sp>
    </p:spTree>
    <p:extLst>
      <p:ext uri="{BB962C8B-B14F-4D97-AF65-F5344CB8AC3E}">
        <p14:creationId xmlns:p14="http://schemas.microsoft.com/office/powerpoint/2010/main" val="6850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8" grpId="1" animBg="1"/>
      <p:bldP spid="9" grpId="0"/>
      <p:bldP spid="10" grpId="0"/>
      <p:bldP spid="11" grpId="0" animBg="1"/>
      <p:bldP spid="12" grpId="0" animBg="1"/>
      <p:bldP spid="17" grpId="0" animBg="1"/>
      <p:bldP spid="1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</a:t>
            </a:r>
            <a:r>
              <a:rPr lang="en-GB" dirty="0" err="1"/>
              <a:t>datacenters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/>
              <a:t>With virtual networks, tenants get guaranteed network b/w</a:t>
            </a:r>
          </a:p>
          <a:p>
            <a:pPr lvl="1">
              <a:buClr>
                <a:srgbClr val="00B050"/>
              </a:buClr>
              <a:buSzPct val="80000"/>
              <a:buFont typeface="Wingdings" pitchFamily="2" charset="2"/>
              <a:buChar char=""/>
            </a:pPr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Job completion time is bounded</a:t>
            </a:r>
          </a:p>
          <a:p>
            <a:pPr marL="119062" lvl="1" indent="0">
              <a:buNone/>
            </a:pPr>
            <a:endParaRPr lang="en-GB" sz="800" dirty="0"/>
          </a:p>
          <a:p>
            <a:r>
              <a:rPr lang="en-GB" sz="2600" dirty="0"/>
              <a:t>With Baseline, tenant network b/w can vary significantly</a:t>
            </a:r>
          </a:p>
          <a:p>
            <a:pPr lvl="1">
              <a:buClr>
                <a:srgbClr val="FF0000"/>
              </a:buClr>
              <a:buSzPct val="90000"/>
              <a:buFont typeface="Wingdings" pitchFamily="2" charset="2"/>
              <a:buChar char=""/>
            </a:pPr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Job completion time varies significantly</a:t>
            </a:r>
          </a:p>
          <a:p>
            <a:pPr lvl="2">
              <a:buClr>
                <a:srgbClr val="FF0000"/>
              </a:buClr>
              <a:buSzPct val="85000"/>
              <a:buFont typeface="Wingdings" pitchFamily="2" charset="2"/>
              <a:buChar char="û"/>
            </a:pPr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For 25% of jobs, completion time increases by &gt;280%</a:t>
            </a:r>
          </a:p>
          <a:p>
            <a:pPr lvl="1">
              <a:buClr>
                <a:srgbClr val="FF0000"/>
              </a:buClr>
              <a:buSzPct val="90000"/>
              <a:buFont typeface="Wingdings" pitchFamily="2" charset="2"/>
              <a:buChar char="û"/>
            </a:pPr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Lagging jobs hurt </a:t>
            </a:r>
            <a:r>
              <a:rPr lang="en-GB" dirty="0" err="1">
                <a:solidFill>
                  <a:srgbClr val="EEECE1">
                    <a:lumMod val="10000"/>
                  </a:srgbClr>
                </a:solidFill>
              </a:rPr>
              <a:t>datacenter</a:t>
            </a:r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 throughput</a:t>
            </a:r>
          </a:p>
          <a:p>
            <a:endParaRPr lang="en-GB" dirty="0"/>
          </a:p>
        </p:txBody>
      </p:sp>
      <p:sp>
        <p:nvSpPr>
          <p:cNvPr id="4" name="final-punch"/>
          <p:cNvSpPr/>
          <p:nvPr/>
        </p:nvSpPr>
        <p:spPr>
          <a:xfrm>
            <a:off x="851647" y="4495800"/>
            <a:ext cx="7539318" cy="143017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600" dirty="0">
                <a:solidFill>
                  <a:srgbClr val="1010A0"/>
                </a:solidFill>
              </a:rPr>
              <a:t>Virtual networks benefit both tenants and provider</a:t>
            </a:r>
          </a:p>
          <a:p>
            <a:pPr lvl="0" algn="ctr"/>
            <a:r>
              <a:rPr lang="en-GB" sz="2600" b="1" dirty="0">
                <a:solidFill>
                  <a:srgbClr val="1010A0"/>
                </a:solidFill>
              </a:rPr>
              <a:t>Tenants: </a:t>
            </a:r>
            <a:r>
              <a:rPr lang="en-GB" sz="2600" dirty="0">
                <a:solidFill>
                  <a:srgbClr val="1010A0"/>
                </a:solidFill>
              </a:rPr>
              <a:t>Job completion is faster and predictable</a:t>
            </a:r>
          </a:p>
          <a:p>
            <a:pPr lvl="0" algn="ctr"/>
            <a:r>
              <a:rPr lang="en-GB" sz="2600" b="1" dirty="0">
                <a:solidFill>
                  <a:srgbClr val="1010A0"/>
                </a:solidFill>
              </a:rPr>
              <a:t>Provider:</a:t>
            </a:r>
            <a:r>
              <a:rPr lang="en-GB" sz="2600" dirty="0">
                <a:solidFill>
                  <a:srgbClr val="1010A0"/>
                </a:solidFill>
              </a:rPr>
              <a:t> Higher </a:t>
            </a:r>
            <a:r>
              <a:rPr lang="en-GB" sz="2600" dirty="0" err="1">
                <a:solidFill>
                  <a:srgbClr val="1010A0"/>
                </a:solidFill>
              </a:rPr>
              <a:t>datacenter</a:t>
            </a:r>
            <a:r>
              <a:rPr lang="en-GB" sz="2600" dirty="0">
                <a:solidFill>
                  <a:srgbClr val="1010A0"/>
                </a:solidFill>
              </a:rPr>
              <a:t> throughput</a:t>
            </a:r>
          </a:p>
        </p:txBody>
      </p:sp>
    </p:spTree>
    <p:extLst>
      <p:ext uri="{BB962C8B-B14F-4D97-AF65-F5344CB8AC3E}">
        <p14:creationId xmlns:p14="http://schemas.microsoft.com/office/powerpoint/2010/main" val="34242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datacenterscanada.com/blog/wp-content/uploads/2011/11/data-ce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5537312" cy="36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GB" dirty="0" err="1"/>
              <a:t>centers</a:t>
            </a:r>
            <a:endParaRPr lang="en-GB" dirty="0"/>
          </a:p>
        </p:txBody>
      </p:sp>
      <p:pic>
        <p:nvPicPr>
          <p:cNvPr id="32770" name="Picture 2" descr="http://media.treehugger.com/assets/images/2011/10/data-center-servers-t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457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2819400"/>
            <a:ext cx="7467600" cy="276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60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</a:t>
            </a:r>
            <a:r>
              <a:rPr lang="en-GB" dirty="0" err="1"/>
              <a:t>Datacenters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-intro"/>
          <p:cNvSpPr txBox="1"/>
          <p:nvPr/>
        </p:nvSpPr>
        <p:spPr>
          <a:xfrm>
            <a:off x="609600" y="2286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GB" sz="2800" dirty="0"/>
              <a:t>Tenant job requests arrive over time</a:t>
            </a:r>
          </a:p>
          <a:p>
            <a:pPr marL="514350" indent="-514350" algn="ctr"/>
            <a:endParaRPr lang="en-GB" sz="800" dirty="0"/>
          </a:p>
          <a:p>
            <a:pPr marL="514350" indent="-514350" algn="ctr"/>
            <a:endParaRPr lang="en-GB" sz="800" dirty="0">
              <a:solidFill>
                <a:srgbClr val="000000"/>
              </a:solidFill>
            </a:endParaRPr>
          </a:p>
          <a:p>
            <a:pPr marL="514350" indent="-514350" algn="ctr"/>
            <a:r>
              <a:rPr lang="en-GB" sz="2600" dirty="0">
                <a:solidFill>
                  <a:srgbClr val="000000"/>
                </a:solidFill>
              </a:rPr>
              <a:t>Jobs are rejected if they cannot be accommodated on arrival (representative of cloud datacenters)</a:t>
            </a:r>
          </a:p>
          <a:p>
            <a:pPr marL="514350" indent="-514350" algn="ctr"/>
            <a:endParaRPr lang="en-GB" sz="800" dirty="0">
              <a:solidFill>
                <a:srgbClr val="000000"/>
              </a:solidFill>
            </a:endParaRPr>
          </a:p>
          <a:p>
            <a:pPr marL="514350" indent="-514350" algn="ctr"/>
            <a:endParaRPr lang="en-GB" sz="2200" dirty="0">
              <a:solidFill>
                <a:srgbClr val="000000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28" y="1490472"/>
            <a:ext cx="7412652" cy="37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590800" y="5334000"/>
            <a:ext cx="5105400" cy="609600"/>
          </a:xfrm>
          <a:prstGeom prst="rightArrow">
            <a:avLst/>
          </a:prstGeom>
          <a:solidFill>
            <a:srgbClr val="FFD9D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Job requests arrive faster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9348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916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Better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654296" y="3044952"/>
            <a:ext cx="2877312" cy="6096"/>
          </a:xfrm>
          <a:prstGeom prst="line">
            <a:avLst/>
          </a:prstGeom>
          <a:ln w="444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541997" y="152400"/>
            <a:ext cx="2297203" cy="1219200"/>
          </a:xfrm>
          <a:prstGeom prst="wedgeRoundRectCallout">
            <a:avLst>
              <a:gd name="adj1" fmla="val -66785"/>
              <a:gd name="adj2" fmla="val 80039"/>
              <a:gd name="adj3" fmla="val 16667"/>
            </a:avLst>
          </a:prstGeom>
          <a:solidFill>
            <a:srgbClr val="FFD9D9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Amazon EC2’s reported target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utilization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213600" y="5248188"/>
            <a:ext cx="2347514" cy="1219200"/>
          </a:xfrm>
          <a:prstGeom prst="wedgeRoundRectCallout">
            <a:avLst>
              <a:gd name="adj1" fmla="val -54327"/>
              <a:gd name="adj2" fmla="val -112729"/>
              <a:gd name="adj3" fmla="val 16667"/>
            </a:avLst>
          </a:prstGeom>
          <a:solidFill>
            <a:srgbClr val="FFD9D9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Rejected Requests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Baseline: 31% 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VC: 15%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VOC-10: 5%</a:t>
            </a:r>
          </a:p>
        </p:txBody>
      </p:sp>
    </p:spTree>
    <p:extLst>
      <p:ext uri="{BB962C8B-B14F-4D97-AF65-F5344CB8AC3E}">
        <p14:creationId xmlns:p14="http://schemas.microsoft.com/office/powerpoint/2010/main" val="39622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/>
      <p:bldP spid="8" grpId="0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Tenant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400" dirty="0"/>
              <a:t>What should tenants pay to ensure </a:t>
            </a:r>
            <a:r>
              <a:rPr lang="en-GB" sz="2400" i="1" dirty="0"/>
              <a:t>provider revenue neutrality</a:t>
            </a:r>
            <a:r>
              <a:rPr lang="en-GB" sz="2400" dirty="0"/>
              <a:t>, i.e. provider revenue remains the same with all approaches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</a:rPr>
              <a:t>Based on today’s EC2 prices, i.e. $0.085/hour for each VM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71608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66744" y="3547872"/>
            <a:ext cx="4251600" cy="1864800"/>
          </a:xfrm>
          <a:prstGeom prst="rect">
            <a:avLst/>
          </a:prstGeom>
          <a:solidFill>
            <a:srgbClr val="FFD9D9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inal-punch"/>
          <p:cNvSpPr/>
          <p:nvPr/>
        </p:nvSpPr>
        <p:spPr>
          <a:xfrm>
            <a:off x="685800" y="2471618"/>
            <a:ext cx="7848600" cy="160043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rgbClr val="1010A0"/>
                </a:solidFill>
              </a:rPr>
              <a:t>Provider revenue increases while tenants pay less</a:t>
            </a:r>
          </a:p>
          <a:p>
            <a:pPr lvl="0" algn="ctr"/>
            <a:endParaRPr lang="en-GB" sz="800" b="1" dirty="0">
              <a:solidFill>
                <a:srgbClr val="1010A0"/>
              </a:solidFill>
            </a:endParaRPr>
          </a:p>
          <a:p>
            <a:pPr lvl="0" algn="ctr"/>
            <a:r>
              <a:rPr lang="en-GB" sz="2600" dirty="0">
                <a:solidFill>
                  <a:srgbClr val="1010A0"/>
                </a:solidFill>
              </a:rPr>
              <a:t>At 70% target utilization, provider revenue increases by 20% and median tenant cost reduces by 42%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4" dur="indefinite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Oktopus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Implementation scales well and imposes low overhead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Allocation of virtual networks is fast</a:t>
            </a:r>
          </a:p>
          <a:p>
            <a:pPr lvl="2"/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In a datacenter with 10</a:t>
            </a:r>
            <a:r>
              <a:rPr lang="en-GB" sz="2400" baseline="30000" dirty="0">
                <a:solidFill>
                  <a:srgbClr val="EEECE1">
                    <a:lumMod val="10000"/>
                  </a:srgbClr>
                </a:solidFill>
              </a:rPr>
              <a:t>5</a:t>
            </a:r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 machines, median allocation time is 0.35ms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Enforcement of virtual networks is cheap</a:t>
            </a:r>
          </a:p>
          <a:p>
            <a:pPr lvl="2"/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Use Traffic Control API to enforce rate limits at end hosts</a:t>
            </a:r>
            <a:endParaRPr lang="en-GB" sz="2400" dirty="0"/>
          </a:p>
          <a:p>
            <a:endParaRPr lang="en-GB" dirty="0"/>
          </a:p>
          <a:p>
            <a:r>
              <a:rPr lang="en-GB" dirty="0"/>
              <a:t>Deployment on </a:t>
            </a:r>
            <a:r>
              <a:rPr lang="en-GB" dirty="0" err="1"/>
              <a:t>testbed</a:t>
            </a:r>
            <a:r>
              <a:rPr lang="en-GB" dirty="0"/>
              <a:t> with 25 end hosts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End hosts arranged in five racks</a:t>
            </a:r>
          </a:p>
          <a:p>
            <a:endParaRPr lang="en-GB" dirty="0"/>
          </a:p>
          <a:p>
            <a:endParaRPr lang="en-GB" dirty="0"/>
          </a:p>
          <a:p>
            <a:pPr marL="119062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Oktopus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4038600" cy="39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inal-punch"/>
          <p:cNvSpPr/>
          <p:nvPr/>
        </p:nvSpPr>
        <p:spPr>
          <a:xfrm>
            <a:off x="1219200" y="5164574"/>
            <a:ext cx="6629400" cy="139612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rgbClr val="1010A0"/>
                </a:solidFill>
              </a:rPr>
              <a:t>Cross-validation of simulation results</a:t>
            </a:r>
          </a:p>
          <a:p>
            <a:pPr lvl="0" algn="ctr"/>
            <a:r>
              <a:rPr lang="en-GB" sz="2400" dirty="0">
                <a:solidFill>
                  <a:srgbClr val="1010A0"/>
                </a:solidFill>
              </a:rPr>
              <a:t>Completion time for jobs in the simulator matches that on the </a:t>
            </a:r>
            <a:r>
              <a:rPr lang="en-GB" sz="2400" dirty="0" err="1">
                <a:solidFill>
                  <a:srgbClr val="1010A0"/>
                </a:solidFill>
              </a:rPr>
              <a:t>testbed</a:t>
            </a:r>
            <a:endParaRPr lang="en-GB" sz="2400" dirty="0">
              <a:solidFill>
                <a:srgbClr val="101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Proposal: Offer virtual networks to tenants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Virtual network abstractions</a:t>
            </a:r>
          </a:p>
          <a:p>
            <a:pPr lvl="2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Resemble physical networks in enterprises</a:t>
            </a:r>
          </a:p>
          <a:p>
            <a:pPr lvl="2"/>
            <a:r>
              <a:rPr lang="en-GB" dirty="0">
                <a:solidFill>
                  <a:srgbClr val="EEECE1">
                    <a:lumMod val="10000"/>
                  </a:srgbClr>
                </a:solidFill>
              </a:rPr>
              <a:t>Make transition easier for tenants</a:t>
            </a:r>
          </a:p>
          <a:p>
            <a:pPr lvl="2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r>
              <a:rPr lang="en-GB" dirty="0"/>
              <a:t>Proof of concept: </a:t>
            </a:r>
            <a:r>
              <a:rPr lang="en-GB" dirty="0" err="1"/>
              <a:t>Oktopus</a:t>
            </a:r>
            <a:endParaRPr lang="en-GB" dirty="0"/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Tenants get guaranteed network performance 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Sufficient multiplexing for providers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Win-win: </a:t>
            </a:r>
            <a:r>
              <a:rPr lang="en-GB" sz="2600" i="1" dirty="0">
                <a:solidFill>
                  <a:srgbClr val="EEECE1">
                    <a:lumMod val="10000"/>
                  </a:srgbClr>
                </a:solidFill>
              </a:rPr>
              <a:t>tenants pay less, providers earn more!</a:t>
            </a:r>
          </a:p>
          <a:p>
            <a:pPr lvl="1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pPr lvl="1"/>
            <a:endParaRPr lang="en-GB" sz="800" dirty="0">
              <a:solidFill>
                <a:srgbClr val="EEECE1">
                  <a:lumMod val="10000"/>
                </a:srgbClr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determine tenant network demands?</a:t>
            </a:r>
          </a:p>
        </p:txBody>
      </p:sp>
    </p:spTree>
    <p:extLst>
      <p:ext uri="{BB962C8B-B14F-4D97-AF65-F5344CB8AC3E}">
        <p14:creationId xmlns:p14="http://schemas.microsoft.com/office/powerpoint/2010/main" val="33926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>Bazaar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Enables predictable performance and cost</a:t>
            </a:r>
            <a:endParaRPr lang="en-US" sz="3600" dirty="0"/>
          </a:p>
        </p:txBody>
      </p:sp>
      <p:grpSp>
        <p:nvGrpSpPr>
          <p:cNvPr id="6" name="Group 18"/>
          <p:cNvGrpSpPr/>
          <p:nvPr/>
        </p:nvGrpSpPr>
        <p:grpSpPr>
          <a:xfrm>
            <a:off x="381000" y="1636693"/>
            <a:ext cx="8153400" cy="1922859"/>
            <a:chOff x="381000" y="1796534"/>
            <a:chExt cx="8153400" cy="192285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38400"/>
              <a:ext cx="496711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1000" y="3200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400" dirty="0">
                  <a:solidFill>
                    <a:srgbClr val="000000"/>
                  </a:solidFill>
                </a:rPr>
                <a:t>Tenant</a:t>
              </a:r>
            </a:p>
          </p:txBody>
        </p:sp>
        <p:grpSp>
          <p:nvGrpSpPr>
            <p:cNvPr id="11" name="l1"/>
            <p:cNvGrpSpPr/>
            <p:nvPr/>
          </p:nvGrpSpPr>
          <p:grpSpPr>
            <a:xfrm>
              <a:off x="1371600" y="2209800"/>
              <a:ext cx="2362200" cy="1509593"/>
              <a:chOff x="1676400" y="1524000"/>
              <a:chExt cx="2362200" cy="1509593"/>
            </a:xfrm>
          </p:grpSpPr>
          <p:sp>
            <p:nvSpPr>
              <p:cNvPr id="7" name="l1-arrow"/>
              <p:cNvSpPr/>
              <p:nvPr/>
            </p:nvSpPr>
            <p:spPr>
              <a:xfrm>
                <a:off x="1828800" y="1981200"/>
                <a:ext cx="2133600" cy="228600"/>
              </a:xfrm>
              <a:prstGeom prst="rightArrow">
                <a:avLst>
                  <a:gd name="adj1" fmla="val 62573"/>
                  <a:gd name="adj2" fmla="val 1140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1-text1"/>
              <p:cNvSpPr txBox="1"/>
              <p:nvPr/>
            </p:nvSpPr>
            <p:spPr>
              <a:xfrm>
                <a:off x="1828800" y="1524000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GB" sz="2800" b="1" dirty="0">
                    <a:solidFill>
                      <a:srgbClr val="000000"/>
                    </a:solidFill>
                  </a:rPr>
                  <a:t>Job Request</a:t>
                </a:r>
              </a:p>
            </p:txBody>
          </p:sp>
          <p:sp>
            <p:nvSpPr>
              <p:cNvPr id="9" name="l1-text2"/>
              <p:cNvSpPr txBox="1"/>
              <p:nvPr/>
            </p:nvSpPr>
            <p:spPr>
              <a:xfrm>
                <a:off x="1676400" y="2141041"/>
                <a:ext cx="2362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GB" sz="2600" dirty="0" err="1">
                    <a:solidFill>
                      <a:srgbClr val="FF0000"/>
                    </a:solidFill>
                  </a:rPr>
                  <a:t>Perf</a:t>
                </a:r>
                <a:r>
                  <a:rPr lang="en-GB" sz="2600" dirty="0">
                    <a:solidFill>
                      <a:srgbClr val="FF0000"/>
                    </a:solidFill>
                  </a:rPr>
                  <a:t>/Cost</a:t>
                </a:r>
              </a:p>
              <a:p>
                <a:pPr marL="0" lvl="1" algn="ctr"/>
                <a:r>
                  <a:rPr lang="en-GB" sz="2600" dirty="0">
                    <a:solidFill>
                      <a:srgbClr val="FF0000"/>
                    </a:solidFill>
                  </a:rPr>
                  <a:t>constraints</a:t>
                </a: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286000"/>
              <a:ext cx="1143000" cy="855453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391400" y="3200400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200" dirty="0">
                  <a:solidFill>
                    <a:srgbClr val="000000"/>
                  </a:solidFill>
                </a:rPr>
                <a:t>Provider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10000" y="2362200"/>
              <a:ext cx="1524000" cy="914400"/>
            </a:xfrm>
            <a:prstGeom prst="roundRect">
              <a:avLst/>
            </a:prstGeom>
            <a:solidFill>
              <a:srgbClr val="F7D6BB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Bazaar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l2"/>
            <p:cNvGrpSpPr/>
            <p:nvPr/>
          </p:nvGrpSpPr>
          <p:grpSpPr>
            <a:xfrm>
              <a:off x="5029200" y="1796534"/>
              <a:ext cx="2362200" cy="1922859"/>
              <a:chOff x="1371600" y="1110734"/>
              <a:chExt cx="2362200" cy="1922859"/>
            </a:xfrm>
          </p:grpSpPr>
          <p:sp>
            <p:nvSpPr>
              <p:cNvPr id="16" name="l1-arrow"/>
              <p:cNvSpPr/>
              <p:nvPr/>
            </p:nvSpPr>
            <p:spPr>
              <a:xfrm>
                <a:off x="1828800" y="1981200"/>
                <a:ext cx="1676400" cy="228600"/>
              </a:xfrm>
              <a:prstGeom prst="rightArrow">
                <a:avLst>
                  <a:gd name="adj1" fmla="val 62573"/>
                  <a:gd name="adj2" fmla="val 1140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l1-text1"/>
              <p:cNvSpPr txBox="1"/>
              <p:nvPr/>
            </p:nvSpPr>
            <p:spPr>
              <a:xfrm>
                <a:off x="1600200" y="1110734"/>
                <a:ext cx="2057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GB" sz="2800" b="1" dirty="0">
                    <a:solidFill>
                      <a:srgbClr val="000000"/>
                    </a:solidFill>
                  </a:rPr>
                  <a:t>Resources</a:t>
                </a:r>
              </a:p>
              <a:p>
                <a:pPr marL="0" lvl="1" algn="ctr"/>
                <a:r>
                  <a:rPr lang="en-GB" sz="2800" b="1" dirty="0">
                    <a:solidFill>
                      <a:srgbClr val="000000"/>
                    </a:solidFill>
                  </a:rPr>
                  <a:t>Required</a:t>
                </a:r>
              </a:p>
            </p:txBody>
          </p:sp>
          <p:sp>
            <p:nvSpPr>
              <p:cNvPr id="18" name="l1-text2"/>
              <p:cNvSpPr txBox="1"/>
              <p:nvPr/>
            </p:nvSpPr>
            <p:spPr>
              <a:xfrm>
                <a:off x="1371600" y="2141041"/>
                <a:ext cx="2362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GB" sz="2600" dirty="0">
                    <a:solidFill>
                      <a:srgbClr val="FF0000"/>
                    </a:solidFill>
                  </a:rPr>
                  <a:t>VMs and</a:t>
                </a:r>
              </a:p>
              <a:p>
                <a:pPr marL="0" lvl="1" algn="ctr"/>
                <a:r>
                  <a:rPr lang="en-GB" sz="2600" dirty="0">
                    <a:solidFill>
                      <a:srgbClr val="FF0000"/>
                    </a:solidFill>
                  </a:rPr>
                  <a:t>network</a:t>
                </a:r>
              </a:p>
            </p:txBody>
          </p:sp>
        </p:grpSp>
      </p:grpSp>
      <p:grpSp>
        <p:nvGrpSpPr>
          <p:cNvPr id="15" name="feedback"/>
          <p:cNvGrpSpPr/>
          <p:nvPr/>
        </p:nvGrpSpPr>
        <p:grpSpPr>
          <a:xfrm>
            <a:off x="838200" y="3505200"/>
            <a:ext cx="7162800" cy="1106507"/>
            <a:chOff x="990600" y="3962400"/>
            <a:chExt cx="7162800" cy="1106507"/>
          </a:xfrm>
        </p:grpSpPr>
        <p:sp>
          <p:nvSpPr>
            <p:cNvPr id="27" name="feedback1"/>
            <p:cNvSpPr/>
            <p:nvPr/>
          </p:nvSpPr>
          <p:spPr>
            <a:xfrm flipH="1">
              <a:off x="4876800" y="3962400"/>
              <a:ext cx="3276600" cy="762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eedback1"/>
            <p:cNvSpPr/>
            <p:nvPr/>
          </p:nvSpPr>
          <p:spPr>
            <a:xfrm flipH="1">
              <a:off x="990600" y="4038600"/>
              <a:ext cx="3276600" cy="762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eedback-text1"/>
            <p:cNvSpPr txBox="1"/>
            <p:nvPr/>
          </p:nvSpPr>
          <p:spPr>
            <a:xfrm>
              <a:off x="5638800" y="4114800"/>
              <a:ext cx="182880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800" b="1" dirty="0">
                  <a:solidFill>
                    <a:srgbClr val="000000"/>
                  </a:solidFill>
                </a:rPr>
                <a:t>Resource Utilization</a:t>
              </a:r>
            </a:p>
          </p:txBody>
        </p:sp>
        <p:sp>
          <p:nvSpPr>
            <p:cNvPr id="30" name="feedback-text2"/>
            <p:cNvSpPr txBox="1"/>
            <p:nvPr/>
          </p:nvSpPr>
          <p:spPr>
            <a:xfrm>
              <a:off x="1828800" y="4476690"/>
              <a:ext cx="1447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800" b="1" dirty="0">
                  <a:solidFill>
                    <a:srgbClr val="000000"/>
                  </a:solidFill>
                </a:rPr>
                <a:t>Job Cost</a:t>
              </a:r>
            </a:p>
          </p:txBody>
        </p:sp>
      </p:grpSp>
      <p:sp>
        <p:nvSpPr>
          <p:cNvPr id="36" name="final-punch"/>
          <p:cNvSpPr/>
          <p:nvPr/>
        </p:nvSpPr>
        <p:spPr>
          <a:xfrm>
            <a:off x="762000" y="4835455"/>
            <a:ext cx="7848600" cy="146423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algn="ctr"/>
            <a:r>
              <a:rPr lang="en-GB" sz="4000" dirty="0"/>
              <a:t>Today’s pricing: Resource-based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Bazaar enables job-based pricing!</a:t>
            </a:r>
          </a:p>
        </p:txBody>
      </p:sp>
      <p:sp>
        <p:nvSpPr>
          <p:cNvPr id="25" name="highlight1"/>
          <p:cNvSpPr/>
          <p:nvPr/>
        </p:nvSpPr>
        <p:spPr>
          <a:xfrm>
            <a:off x="533400" y="1600200"/>
            <a:ext cx="4953000" cy="1981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ghlight2"/>
          <p:cNvSpPr/>
          <p:nvPr/>
        </p:nvSpPr>
        <p:spPr>
          <a:xfrm>
            <a:off x="3733800" y="1600200"/>
            <a:ext cx="4876800" cy="1981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9100" y="4690406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Bazaar:</a:t>
            </a:r>
            <a:r>
              <a:rPr lang="en-GB" sz="3600" dirty="0"/>
              <a:t> </a:t>
            </a:r>
          </a:p>
          <a:p>
            <a:pPr algn="ctr"/>
            <a:r>
              <a:rPr lang="en-GB" sz="3600" dirty="0"/>
              <a:t>Determines resources needed</a:t>
            </a:r>
          </a:p>
          <a:p>
            <a:pPr algn="ctr"/>
            <a:r>
              <a:rPr lang="en-GB" sz="3600" dirty="0"/>
              <a:t>i.e., 25 VMs &amp; 300 Mbps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748" y="496740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Tenant says: </a:t>
            </a:r>
          </a:p>
          <a:p>
            <a:pPr algn="ctr"/>
            <a:r>
              <a:rPr lang="en-GB" sz="3600" dirty="0"/>
              <a:t>“Finish the job in 5 hours at a cost of £400”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animBg="1"/>
      <p:bldP spid="25" grpId="1" animBg="1"/>
      <p:bldP spid="26" grpId="0" animBg="1"/>
      <p:bldP spid="26" grpId="1" animBg="1"/>
      <p:bldP spid="31" grpId="0"/>
      <p:bldP spid="31" grpId="1"/>
      <p:bldP spid="32" grpId="0"/>
      <p:bldP spid="3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2438400"/>
            <a:ext cx="2333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5483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4000" dirty="0"/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Backup slides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02302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©2011 Microsoft Corporation. All rights reserved.</a:t>
            </a:r>
            <a:endParaRPr lang="en-GB" sz="800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800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This material is provided for informational purposes only. MICROSOFT MAKES NO WARRANTIES, EXPRESS OR IMPLIED, IN THIS SUMMARY. Microsoft is a registered trademark or trademark of Microsoft Corporation in the United States and/or other countries.</a:t>
            </a:r>
            <a:endParaRPr lang="en-GB" sz="800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Abstractions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84163" algn="l" defTabSz="914400" rtl="0" eaLnBrk="1" latinLnBrk="0" hangingPunct="1">
              <a:spcBef>
                <a:spcPct val="20000"/>
              </a:spcBef>
              <a:buClr>
                <a:srgbClr val="1010A0"/>
              </a:buClr>
              <a:buSzPct val="60000"/>
              <a:buFont typeface="Arial" pitchFamily="34" charset="0"/>
              <a:buChar char="►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1825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Arial" pitchFamily="34" charset="0"/>
              <a:buChar char="►"/>
              <a:defRPr sz="2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042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/>
              <a:t>“</a:t>
            </a:r>
            <a:r>
              <a:rPr lang="en-GB" sz="2200" i="1" dirty="0"/>
              <a:t>These are my abstractions and if you don’t like them, I have others </a:t>
            </a:r>
            <a:r>
              <a:rPr lang="en-GB" sz="2200" dirty="0"/>
              <a:t>”</a:t>
            </a:r>
          </a:p>
          <a:p>
            <a:pPr algn="r"/>
            <a:r>
              <a:rPr lang="en-GB" sz="1600" dirty="0">
                <a:solidFill>
                  <a:srgbClr val="000000"/>
                </a:solidFill>
              </a:rPr>
              <a:t>… paraphrasing Groucho Marx</a:t>
            </a:r>
            <a:endParaRPr lang="en-GB" sz="1000" dirty="0"/>
          </a:p>
          <a:p>
            <a:pPr lvl="1"/>
            <a:r>
              <a:rPr lang="en-GB" dirty="0"/>
              <a:t>Amazon EC2 Cluster Compute</a:t>
            </a:r>
          </a:p>
          <a:p>
            <a:pPr lvl="2"/>
            <a:r>
              <a:rPr lang="en-GB" dirty="0"/>
              <a:t>Guaranteed 10Gbps bandwidth (at a high cost though)</a:t>
            </a:r>
          </a:p>
          <a:p>
            <a:pPr lvl="2"/>
            <a:r>
              <a:rPr lang="en-GB" i="1" dirty="0"/>
              <a:t>Tenants get a &lt;N, 10Gbps&gt; Virtual Cluster</a:t>
            </a:r>
          </a:p>
          <a:p>
            <a:pPr lvl="2"/>
            <a:endParaRPr lang="en-GB" sz="800" i="1" dirty="0"/>
          </a:p>
          <a:p>
            <a:pPr lvl="1"/>
            <a:r>
              <a:rPr lang="en-GB" dirty="0"/>
              <a:t>Virtual </a:t>
            </a:r>
            <a:r>
              <a:rPr lang="en-GB" dirty="0" err="1"/>
              <a:t>Datacenter</a:t>
            </a:r>
            <a:r>
              <a:rPr lang="en-GB" dirty="0"/>
              <a:t> Networks</a:t>
            </a:r>
          </a:p>
          <a:p>
            <a:pPr lvl="2"/>
            <a:r>
              <a:rPr lang="en-GB" dirty="0" err="1"/>
              <a:t>Eg</a:t>
            </a:r>
            <a:r>
              <a:rPr lang="en-GB" dirty="0"/>
              <a:t>., </a:t>
            </a:r>
            <a:r>
              <a:rPr lang="en-GB" dirty="0" err="1"/>
              <a:t>SecondNet</a:t>
            </a:r>
            <a:r>
              <a:rPr lang="en-GB" dirty="0"/>
              <a:t> offers tenants pairwise bandwidth guarantees</a:t>
            </a:r>
          </a:p>
          <a:p>
            <a:pPr lvl="2"/>
            <a:r>
              <a:rPr lang="en-GB" i="1" dirty="0"/>
              <a:t>Tenants get a clique virtual network</a:t>
            </a:r>
          </a:p>
          <a:p>
            <a:pPr lvl="2"/>
            <a:r>
              <a:rPr lang="en-GB" dirty="0"/>
              <a:t>Suitable for all tenants, but limited provider flexibility</a:t>
            </a:r>
          </a:p>
          <a:p>
            <a:pPr lvl="2"/>
            <a:endParaRPr lang="en-GB" sz="800" dirty="0"/>
          </a:p>
          <a:p>
            <a:pPr lvl="1"/>
            <a:r>
              <a:rPr lang="en-GB" dirty="0"/>
              <a:t>Virtual Networks from the HPC world</a:t>
            </a:r>
          </a:p>
          <a:p>
            <a:pPr lvl="2"/>
            <a:r>
              <a:rPr lang="en-GB" dirty="0"/>
              <a:t>Many direct connect topologies, like hypercube, Butterfly networks, etc.</a:t>
            </a:r>
          </a:p>
        </p:txBody>
      </p:sp>
    </p:spTree>
    <p:extLst>
      <p:ext uri="{BB962C8B-B14F-4D97-AF65-F5344CB8AC3E}">
        <p14:creationId xmlns:p14="http://schemas.microsoft.com/office/powerpoint/2010/main" val="3137293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61313"/>
              </p:ext>
            </p:extLst>
          </p:nvPr>
        </p:nvGraphicFramePr>
        <p:xfrm>
          <a:off x="687388" y="990600"/>
          <a:ext cx="7693025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Slide" r:id="rId3" imgW="5445248" imgH="4084230" progId="PowerPoint.Slide.12">
                  <p:embed/>
                </p:oleObj>
              </mc:Choice>
              <mc:Fallback>
                <p:oleObj name="Slide" r:id="rId3" imgW="5445248" imgH="4084230" progId="PowerPoint.Slide.12">
                  <p:embed/>
                  <p:pic>
                    <p:nvPicPr>
                      <p:cNvPr id="0" name="Picture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90600"/>
                        <a:ext cx="7693025" cy="577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6400800" y="932245"/>
            <a:ext cx="1066800" cy="5783807"/>
          </a:xfrm>
          <a:custGeom>
            <a:avLst/>
            <a:gdLst>
              <a:gd name="connsiteX0" fmla="*/ 1218476 w 1397770"/>
              <a:gd name="connsiteY0" fmla="*/ 26979 h 5783807"/>
              <a:gd name="connsiteX1" fmla="*/ 429582 w 1397770"/>
              <a:gd name="connsiteY1" fmla="*/ 35943 h 5783807"/>
              <a:gd name="connsiteX2" fmla="*/ 26170 w 1397770"/>
              <a:gd name="connsiteY2" fmla="*/ 26979 h 5783807"/>
              <a:gd name="connsiteX3" fmla="*/ 44099 w 1397770"/>
              <a:gd name="connsiteY3" fmla="*/ 251096 h 5783807"/>
              <a:gd name="connsiteX4" fmla="*/ 53064 w 1397770"/>
              <a:gd name="connsiteY4" fmla="*/ 349708 h 5783807"/>
              <a:gd name="connsiteX5" fmla="*/ 62029 w 1397770"/>
              <a:gd name="connsiteY5" fmla="*/ 376602 h 5783807"/>
              <a:gd name="connsiteX6" fmla="*/ 70994 w 1397770"/>
              <a:gd name="connsiteY6" fmla="*/ 448320 h 5783807"/>
              <a:gd name="connsiteX7" fmla="*/ 97888 w 1397770"/>
              <a:gd name="connsiteY7" fmla="*/ 860696 h 5783807"/>
              <a:gd name="connsiteX8" fmla="*/ 88923 w 1397770"/>
              <a:gd name="connsiteY8" fmla="*/ 1721308 h 5783807"/>
              <a:gd name="connsiteX9" fmla="*/ 79958 w 1397770"/>
              <a:gd name="connsiteY9" fmla="*/ 1864743 h 5783807"/>
              <a:gd name="connsiteX10" fmla="*/ 70994 w 1397770"/>
              <a:gd name="connsiteY10" fmla="*/ 3074979 h 5783807"/>
              <a:gd name="connsiteX11" fmla="*/ 62029 w 1397770"/>
              <a:gd name="connsiteY11" fmla="*/ 3191520 h 5783807"/>
              <a:gd name="connsiteX12" fmla="*/ 44099 w 1397770"/>
              <a:gd name="connsiteY12" fmla="*/ 3361849 h 5783807"/>
              <a:gd name="connsiteX13" fmla="*/ 26170 w 1397770"/>
              <a:gd name="connsiteY13" fmla="*/ 3639755 h 5783807"/>
              <a:gd name="connsiteX14" fmla="*/ 44099 w 1397770"/>
              <a:gd name="connsiteY14" fmla="*/ 4276249 h 5783807"/>
              <a:gd name="connsiteX15" fmla="*/ 53064 w 1397770"/>
              <a:gd name="connsiteY15" fmla="*/ 4330037 h 5783807"/>
              <a:gd name="connsiteX16" fmla="*/ 62029 w 1397770"/>
              <a:gd name="connsiteY16" fmla="*/ 4392790 h 5783807"/>
              <a:gd name="connsiteX17" fmla="*/ 70994 w 1397770"/>
              <a:gd name="connsiteY17" fmla="*/ 4598979 h 5783807"/>
              <a:gd name="connsiteX18" fmla="*/ 88923 w 1397770"/>
              <a:gd name="connsiteY18" fmla="*/ 4993426 h 5783807"/>
              <a:gd name="connsiteX19" fmla="*/ 97888 w 1397770"/>
              <a:gd name="connsiteY19" fmla="*/ 5047214 h 5783807"/>
              <a:gd name="connsiteX20" fmla="*/ 124782 w 1397770"/>
              <a:gd name="connsiteY20" fmla="*/ 5244437 h 5783807"/>
              <a:gd name="connsiteX21" fmla="*/ 133746 w 1397770"/>
              <a:gd name="connsiteY21" fmla="*/ 5325120 h 5783807"/>
              <a:gd name="connsiteX22" fmla="*/ 142711 w 1397770"/>
              <a:gd name="connsiteY22" fmla="*/ 5352014 h 5783807"/>
              <a:gd name="connsiteX23" fmla="*/ 160641 w 1397770"/>
              <a:gd name="connsiteY23" fmla="*/ 5414767 h 5783807"/>
              <a:gd name="connsiteX24" fmla="*/ 169605 w 1397770"/>
              <a:gd name="connsiteY24" fmla="*/ 5477520 h 5783807"/>
              <a:gd name="connsiteX25" fmla="*/ 178570 w 1397770"/>
              <a:gd name="connsiteY25" fmla="*/ 5513379 h 5783807"/>
              <a:gd name="connsiteX26" fmla="*/ 187535 w 1397770"/>
              <a:gd name="connsiteY26" fmla="*/ 5710602 h 5783807"/>
              <a:gd name="connsiteX27" fmla="*/ 196499 w 1397770"/>
              <a:gd name="connsiteY27" fmla="*/ 5746461 h 5783807"/>
              <a:gd name="connsiteX28" fmla="*/ 384758 w 1397770"/>
              <a:gd name="connsiteY28" fmla="*/ 5755426 h 5783807"/>
              <a:gd name="connsiteX29" fmla="*/ 644735 w 1397770"/>
              <a:gd name="connsiteY29" fmla="*/ 5764390 h 5783807"/>
              <a:gd name="connsiteX30" fmla="*/ 1352946 w 1397770"/>
              <a:gd name="connsiteY30" fmla="*/ 5737496 h 5783807"/>
              <a:gd name="connsiteX31" fmla="*/ 1361911 w 1397770"/>
              <a:gd name="connsiteY31" fmla="*/ 5683708 h 5783807"/>
              <a:gd name="connsiteX32" fmla="*/ 1370876 w 1397770"/>
              <a:gd name="connsiteY32" fmla="*/ 5576131 h 5783807"/>
              <a:gd name="connsiteX33" fmla="*/ 1379841 w 1397770"/>
              <a:gd name="connsiteY33" fmla="*/ 5549237 h 5783807"/>
              <a:gd name="connsiteX34" fmla="*/ 1397770 w 1397770"/>
              <a:gd name="connsiteY34" fmla="*/ 5352014 h 5783807"/>
              <a:gd name="connsiteX35" fmla="*/ 1388805 w 1397770"/>
              <a:gd name="connsiteY35" fmla="*/ 4132814 h 5783807"/>
              <a:gd name="connsiteX36" fmla="*/ 1379841 w 1397770"/>
              <a:gd name="connsiteY36" fmla="*/ 4105920 h 5783807"/>
              <a:gd name="connsiteX37" fmla="*/ 1361911 w 1397770"/>
              <a:gd name="connsiteY37" fmla="*/ 3998343 h 5783807"/>
              <a:gd name="connsiteX38" fmla="*/ 1352946 w 1397770"/>
              <a:gd name="connsiteY38" fmla="*/ 3881802 h 5783807"/>
              <a:gd name="connsiteX39" fmla="*/ 1343982 w 1397770"/>
              <a:gd name="connsiteY39" fmla="*/ 3854908 h 5783807"/>
              <a:gd name="connsiteX40" fmla="*/ 1326052 w 1397770"/>
              <a:gd name="connsiteY40" fmla="*/ 3792155 h 5783807"/>
              <a:gd name="connsiteX41" fmla="*/ 1317088 w 1397770"/>
              <a:gd name="connsiteY41" fmla="*/ 3738367 h 5783807"/>
              <a:gd name="connsiteX42" fmla="*/ 1299158 w 1397770"/>
              <a:gd name="connsiteY42" fmla="*/ 3603896 h 5783807"/>
              <a:gd name="connsiteX43" fmla="*/ 1272264 w 1397770"/>
              <a:gd name="connsiteY43" fmla="*/ 3451496 h 5783807"/>
              <a:gd name="connsiteX44" fmla="*/ 1263299 w 1397770"/>
              <a:gd name="connsiteY44" fmla="*/ 3397708 h 5783807"/>
              <a:gd name="connsiteX45" fmla="*/ 1245370 w 1397770"/>
              <a:gd name="connsiteY45" fmla="*/ 3272202 h 5783807"/>
              <a:gd name="connsiteX46" fmla="*/ 1254335 w 1397770"/>
              <a:gd name="connsiteY46" fmla="*/ 1667520 h 5783807"/>
              <a:gd name="connsiteX47" fmla="*/ 1272264 w 1397770"/>
              <a:gd name="connsiteY47" fmla="*/ 1461331 h 5783807"/>
              <a:gd name="connsiteX48" fmla="*/ 1281229 w 1397770"/>
              <a:gd name="connsiteY48" fmla="*/ 1210320 h 5783807"/>
              <a:gd name="connsiteX49" fmla="*/ 1290194 w 1397770"/>
              <a:gd name="connsiteY49" fmla="*/ 1111708 h 5783807"/>
              <a:gd name="connsiteX50" fmla="*/ 1299158 w 1397770"/>
              <a:gd name="connsiteY50" fmla="*/ 977237 h 5783807"/>
              <a:gd name="connsiteX51" fmla="*/ 1308123 w 1397770"/>
              <a:gd name="connsiteY51" fmla="*/ 762084 h 5783807"/>
              <a:gd name="connsiteX52" fmla="*/ 1299158 w 1397770"/>
              <a:gd name="connsiteY52" fmla="*/ 179379 h 5783807"/>
              <a:gd name="connsiteX53" fmla="*/ 1290194 w 1397770"/>
              <a:gd name="connsiteY53" fmla="*/ 152484 h 5783807"/>
              <a:gd name="connsiteX54" fmla="*/ 1272264 w 1397770"/>
              <a:gd name="connsiteY54" fmla="*/ 53873 h 5783807"/>
              <a:gd name="connsiteX55" fmla="*/ 1263299 w 1397770"/>
              <a:gd name="connsiteY55" fmla="*/ 18014 h 5783807"/>
              <a:gd name="connsiteX56" fmla="*/ 1218476 w 1397770"/>
              <a:gd name="connsiteY56" fmla="*/ 26979 h 57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97770" h="5783807">
                <a:moveTo>
                  <a:pt x="1218476" y="26979"/>
                </a:moveTo>
                <a:cubicBezTo>
                  <a:pt x="1079523" y="29967"/>
                  <a:pt x="692564" y="35943"/>
                  <a:pt x="429582" y="35943"/>
                </a:cubicBezTo>
                <a:cubicBezTo>
                  <a:pt x="295078" y="35943"/>
                  <a:pt x="143619" y="-38574"/>
                  <a:pt x="26170" y="26979"/>
                </a:cubicBezTo>
                <a:cubicBezTo>
                  <a:pt x="-39271" y="63504"/>
                  <a:pt x="37875" y="176411"/>
                  <a:pt x="44099" y="251096"/>
                </a:cubicBezTo>
                <a:cubicBezTo>
                  <a:pt x="46840" y="283988"/>
                  <a:pt x="42626" y="318396"/>
                  <a:pt x="53064" y="349708"/>
                </a:cubicBezTo>
                <a:lnTo>
                  <a:pt x="62029" y="376602"/>
                </a:lnTo>
                <a:cubicBezTo>
                  <a:pt x="65017" y="400508"/>
                  <a:pt x="68876" y="424321"/>
                  <a:pt x="70994" y="448320"/>
                </a:cubicBezTo>
                <a:cubicBezTo>
                  <a:pt x="89181" y="654440"/>
                  <a:pt x="88358" y="670097"/>
                  <a:pt x="97888" y="860696"/>
                </a:cubicBezTo>
                <a:cubicBezTo>
                  <a:pt x="94900" y="1147567"/>
                  <a:pt x="94045" y="1434468"/>
                  <a:pt x="88923" y="1721308"/>
                </a:cubicBezTo>
                <a:cubicBezTo>
                  <a:pt x="88068" y="1769205"/>
                  <a:pt x="80592" y="1816842"/>
                  <a:pt x="79958" y="1864743"/>
                </a:cubicBezTo>
                <a:cubicBezTo>
                  <a:pt x="74615" y="2268131"/>
                  <a:pt x="76445" y="2671593"/>
                  <a:pt x="70994" y="3074979"/>
                </a:cubicBezTo>
                <a:cubicBezTo>
                  <a:pt x="70468" y="3113937"/>
                  <a:pt x="64710" y="3152651"/>
                  <a:pt x="62029" y="3191520"/>
                </a:cubicBezTo>
                <a:cubicBezTo>
                  <a:pt x="51228" y="3348125"/>
                  <a:pt x="68459" y="3288771"/>
                  <a:pt x="44099" y="3361849"/>
                </a:cubicBezTo>
                <a:cubicBezTo>
                  <a:pt x="38123" y="3454484"/>
                  <a:pt x="24350" y="3546945"/>
                  <a:pt x="26170" y="3639755"/>
                </a:cubicBezTo>
                <a:cubicBezTo>
                  <a:pt x="28528" y="3760033"/>
                  <a:pt x="30578" y="4100468"/>
                  <a:pt x="44099" y="4276249"/>
                </a:cubicBezTo>
                <a:cubicBezTo>
                  <a:pt x="45493" y="4294372"/>
                  <a:pt x="50300" y="4312072"/>
                  <a:pt x="53064" y="4330037"/>
                </a:cubicBezTo>
                <a:cubicBezTo>
                  <a:pt x="56277" y="4350921"/>
                  <a:pt x="59041" y="4371872"/>
                  <a:pt x="62029" y="4392790"/>
                </a:cubicBezTo>
                <a:cubicBezTo>
                  <a:pt x="65017" y="4461520"/>
                  <a:pt x="68350" y="4530235"/>
                  <a:pt x="70994" y="4598979"/>
                </a:cubicBezTo>
                <a:cubicBezTo>
                  <a:pt x="75286" y="4710580"/>
                  <a:pt x="77412" y="4872568"/>
                  <a:pt x="88923" y="4993426"/>
                </a:cubicBezTo>
                <a:cubicBezTo>
                  <a:pt x="90646" y="5011521"/>
                  <a:pt x="95633" y="5029178"/>
                  <a:pt x="97888" y="5047214"/>
                </a:cubicBezTo>
                <a:cubicBezTo>
                  <a:pt x="122001" y="5240115"/>
                  <a:pt x="101592" y="5151684"/>
                  <a:pt x="124782" y="5244437"/>
                </a:cubicBezTo>
                <a:cubicBezTo>
                  <a:pt x="127770" y="5271331"/>
                  <a:pt x="129298" y="5298428"/>
                  <a:pt x="133746" y="5325120"/>
                </a:cubicBezTo>
                <a:cubicBezTo>
                  <a:pt x="135299" y="5334441"/>
                  <a:pt x="139996" y="5342963"/>
                  <a:pt x="142711" y="5352014"/>
                </a:cubicBezTo>
                <a:cubicBezTo>
                  <a:pt x="148962" y="5372851"/>
                  <a:pt x="154664" y="5393849"/>
                  <a:pt x="160641" y="5414767"/>
                </a:cubicBezTo>
                <a:cubicBezTo>
                  <a:pt x="163629" y="5435685"/>
                  <a:pt x="165825" y="5456731"/>
                  <a:pt x="169605" y="5477520"/>
                </a:cubicBezTo>
                <a:cubicBezTo>
                  <a:pt x="171809" y="5489642"/>
                  <a:pt x="177625" y="5501094"/>
                  <a:pt x="178570" y="5513379"/>
                </a:cubicBezTo>
                <a:cubicBezTo>
                  <a:pt x="183617" y="5578994"/>
                  <a:pt x="182488" y="5644987"/>
                  <a:pt x="187535" y="5710602"/>
                </a:cubicBezTo>
                <a:cubicBezTo>
                  <a:pt x="188480" y="5722887"/>
                  <a:pt x="184485" y="5743730"/>
                  <a:pt x="196499" y="5746461"/>
                </a:cubicBezTo>
                <a:cubicBezTo>
                  <a:pt x="257761" y="5760384"/>
                  <a:pt x="321984" y="5752915"/>
                  <a:pt x="384758" y="5755426"/>
                </a:cubicBezTo>
                <a:lnTo>
                  <a:pt x="644735" y="5764390"/>
                </a:lnTo>
                <a:cubicBezTo>
                  <a:pt x="906930" y="5790610"/>
                  <a:pt x="931084" y="5797762"/>
                  <a:pt x="1352946" y="5737496"/>
                </a:cubicBezTo>
                <a:cubicBezTo>
                  <a:pt x="1370940" y="5734925"/>
                  <a:pt x="1358923" y="5701637"/>
                  <a:pt x="1361911" y="5683708"/>
                </a:cubicBezTo>
                <a:cubicBezTo>
                  <a:pt x="1364899" y="5647849"/>
                  <a:pt x="1366120" y="5611799"/>
                  <a:pt x="1370876" y="5576131"/>
                </a:cubicBezTo>
                <a:cubicBezTo>
                  <a:pt x="1372125" y="5566764"/>
                  <a:pt x="1378852" y="5558635"/>
                  <a:pt x="1379841" y="5549237"/>
                </a:cubicBezTo>
                <a:cubicBezTo>
                  <a:pt x="1408692" y="5275143"/>
                  <a:pt x="1373813" y="5495748"/>
                  <a:pt x="1397770" y="5352014"/>
                </a:cubicBezTo>
                <a:cubicBezTo>
                  <a:pt x="1394782" y="4945614"/>
                  <a:pt x="1394652" y="4539183"/>
                  <a:pt x="1388805" y="4132814"/>
                </a:cubicBezTo>
                <a:cubicBezTo>
                  <a:pt x="1388669" y="4123365"/>
                  <a:pt x="1381694" y="4115186"/>
                  <a:pt x="1379841" y="4105920"/>
                </a:cubicBezTo>
                <a:cubicBezTo>
                  <a:pt x="1372712" y="4070272"/>
                  <a:pt x="1367888" y="4034202"/>
                  <a:pt x="1361911" y="3998343"/>
                </a:cubicBezTo>
                <a:cubicBezTo>
                  <a:pt x="1358923" y="3959496"/>
                  <a:pt x="1357779" y="3920463"/>
                  <a:pt x="1352946" y="3881802"/>
                </a:cubicBezTo>
                <a:cubicBezTo>
                  <a:pt x="1351774" y="3872425"/>
                  <a:pt x="1346578" y="3863994"/>
                  <a:pt x="1343982" y="3854908"/>
                </a:cubicBezTo>
                <a:cubicBezTo>
                  <a:pt x="1321477" y="3776138"/>
                  <a:pt x="1347540" y="3856617"/>
                  <a:pt x="1326052" y="3792155"/>
                </a:cubicBezTo>
                <a:cubicBezTo>
                  <a:pt x="1323064" y="3774226"/>
                  <a:pt x="1319659" y="3756361"/>
                  <a:pt x="1317088" y="3738367"/>
                </a:cubicBezTo>
                <a:cubicBezTo>
                  <a:pt x="1308024" y="3674917"/>
                  <a:pt x="1309318" y="3664858"/>
                  <a:pt x="1299158" y="3603896"/>
                </a:cubicBezTo>
                <a:cubicBezTo>
                  <a:pt x="1290677" y="3553013"/>
                  <a:pt x="1281103" y="3502318"/>
                  <a:pt x="1272264" y="3451496"/>
                </a:cubicBezTo>
                <a:cubicBezTo>
                  <a:pt x="1269150" y="3433588"/>
                  <a:pt x="1265108" y="3415794"/>
                  <a:pt x="1263299" y="3397708"/>
                </a:cubicBezTo>
                <a:cubicBezTo>
                  <a:pt x="1253109" y="3295801"/>
                  <a:pt x="1261619" y="3337196"/>
                  <a:pt x="1245370" y="3272202"/>
                </a:cubicBezTo>
                <a:cubicBezTo>
                  <a:pt x="1248358" y="2737308"/>
                  <a:pt x="1248959" y="2202395"/>
                  <a:pt x="1254335" y="1667520"/>
                </a:cubicBezTo>
                <a:cubicBezTo>
                  <a:pt x="1255997" y="1502108"/>
                  <a:pt x="1245604" y="1541312"/>
                  <a:pt x="1272264" y="1461331"/>
                </a:cubicBezTo>
                <a:cubicBezTo>
                  <a:pt x="1275252" y="1377661"/>
                  <a:pt x="1276941" y="1293934"/>
                  <a:pt x="1281229" y="1210320"/>
                </a:cubicBezTo>
                <a:cubicBezTo>
                  <a:pt x="1282919" y="1177357"/>
                  <a:pt x="1287663" y="1144617"/>
                  <a:pt x="1290194" y="1111708"/>
                </a:cubicBezTo>
                <a:cubicBezTo>
                  <a:pt x="1293639" y="1066917"/>
                  <a:pt x="1296857" y="1022101"/>
                  <a:pt x="1299158" y="977237"/>
                </a:cubicBezTo>
                <a:cubicBezTo>
                  <a:pt x="1302834" y="905551"/>
                  <a:pt x="1305135" y="833802"/>
                  <a:pt x="1308123" y="762084"/>
                </a:cubicBezTo>
                <a:cubicBezTo>
                  <a:pt x="1305135" y="567849"/>
                  <a:pt x="1304869" y="373553"/>
                  <a:pt x="1299158" y="179379"/>
                </a:cubicBezTo>
                <a:cubicBezTo>
                  <a:pt x="1298880" y="169933"/>
                  <a:pt x="1292486" y="161652"/>
                  <a:pt x="1290194" y="152484"/>
                </a:cubicBezTo>
                <a:cubicBezTo>
                  <a:pt x="1280576" y="114012"/>
                  <a:pt x="1280260" y="93852"/>
                  <a:pt x="1272264" y="53873"/>
                </a:cubicBezTo>
                <a:cubicBezTo>
                  <a:pt x="1269848" y="41791"/>
                  <a:pt x="1274319" y="23524"/>
                  <a:pt x="1263299" y="18014"/>
                </a:cubicBezTo>
                <a:cubicBezTo>
                  <a:pt x="1244590" y="8659"/>
                  <a:pt x="1357429" y="23991"/>
                  <a:pt x="1218476" y="26979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4648200" y="944696"/>
            <a:ext cx="1524000" cy="5771356"/>
          </a:xfrm>
          <a:custGeom>
            <a:avLst/>
            <a:gdLst>
              <a:gd name="connsiteX0" fmla="*/ 1658470 w 1810870"/>
              <a:gd name="connsiteY0" fmla="*/ 7050 h 5771356"/>
              <a:gd name="connsiteX1" fmla="*/ 439270 w 1810870"/>
              <a:gd name="connsiteY1" fmla="*/ 7050 h 5771356"/>
              <a:gd name="connsiteX2" fmla="*/ 251011 w 1810870"/>
              <a:gd name="connsiteY2" fmla="*/ 16015 h 5771356"/>
              <a:gd name="connsiteX3" fmla="*/ 0 w 1810870"/>
              <a:gd name="connsiteY3" fmla="*/ 24979 h 5771356"/>
              <a:gd name="connsiteX4" fmla="*/ 17929 w 1810870"/>
              <a:gd name="connsiteY4" fmla="*/ 715262 h 5771356"/>
              <a:gd name="connsiteX5" fmla="*/ 35858 w 1810870"/>
              <a:gd name="connsiteY5" fmla="*/ 1755168 h 5771356"/>
              <a:gd name="connsiteX6" fmla="*/ 44823 w 1810870"/>
              <a:gd name="connsiteY6" fmla="*/ 2759215 h 5771356"/>
              <a:gd name="connsiteX7" fmla="*/ 53788 w 1810870"/>
              <a:gd name="connsiteY7" fmla="*/ 2902650 h 5771356"/>
              <a:gd name="connsiteX8" fmla="*/ 62753 w 1810870"/>
              <a:gd name="connsiteY8" fmla="*/ 4023238 h 5771356"/>
              <a:gd name="connsiteX9" fmla="*/ 71717 w 1810870"/>
              <a:gd name="connsiteY9" fmla="*/ 4193568 h 5771356"/>
              <a:gd name="connsiteX10" fmla="*/ 80682 w 1810870"/>
              <a:gd name="connsiteY10" fmla="*/ 4507332 h 5771356"/>
              <a:gd name="connsiteX11" fmla="*/ 71717 w 1810870"/>
              <a:gd name="connsiteY11" fmla="*/ 5699638 h 5771356"/>
              <a:gd name="connsiteX12" fmla="*/ 80682 w 1810870"/>
              <a:gd name="connsiteY12" fmla="*/ 5744462 h 5771356"/>
              <a:gd name="connsiteX13" fmla="*/ 1004047 w 1810870"/>
              <a:gd name="connsiteY13" fmla="*/ 5762391 h 5771356"/>
              <a:gd name="connsiteX14" fmla="*/ 1192305 w 1810870"/>
              <a:gd name="connsiteY14" fmla="*/ 5771356 h 5771356"/>
              <a:gd name="connsiteX15" fmla="*/ 1730188 w 1810870"/>
              <a:gd name="connsiteY15" fmla="*/ 5753426 h 5771356"/>
              <a:gd name="connsiteX16" fmla="*/ 1766047 w 1810870"/>
              <a:gd name="connsiteY16" fmla="*/ 5708603 h 5771356"/>
              <a:gd name="connsiteX17" fmla="*/ 1783976 w 1810870"/>
              <a:gd name="connsiteY17" fmla="*/ 5502415 h 5771356"/>
              <a:gd name="connsiteX18" fmla="*/ 1801905 w 1810870"/>
              <a:gd name="connsiteY18" fmla="*/ 3494321 h 5771356"/>
              <a:gd name="connsiteX19" fmla="*/ 1810870 w 1810870"/>
              <a:gd name="connsiteY19" fmla="*/ 3288132 h 5771356"/>
              <a:gd name="connsiteX20" fmla="*/ 1801905 w 1810870"/>
              <a:gd name="connsiteY20" fmla="*/ 1773097 h 5771356"/>
              <a:gd name="connsiteX21" fmla="*/ 1783976 w 1810870"/>
              <a:gd name="connsiteY21" fmla="*/ 1486226 h 5771356"/>
              <a:gd name="connsiteX22" fmla="*/ 1775011 w 1810870"/>
              <a:gd name="connsiteY22" fmla="*/ 1324862 h 5771356"/>
              <a:gd name="connsiteX23" fmla="*/ 1766047 w 1810870"/>
              <a:gd name="connsiteY23" fmla="*/ 1145568 h 5771356"/>
              <a:gd name="connsiteX24" fmla="*/ 1757082 w 1810870"/>
              <a:gd name="connsiteY24" fmla="*/ 1029026 h 5771356"/>
              <a:gd name="connsiteX25" fmla="*/ 1739153 w 1810870"/>
              <a:gd name="connsiteY25" fmla="*/ 293921 h 5771356"/>
              <a:gd name="connsiteX26" fmla="*/ 1730188 w 1810870"/>
              <a:gd name="connsiteY26" fmla="*/ 213238 h 5771356"/>
              <a:gd name="connsiteX27" fmla="*/ 1721223 w 1810870"/>
              <a:gd name="connsiteY27" fmla="*/ 69803 h 5771356"/>
              <a:gd name="connsiteX28" fmla="*/ 1694329 w 1810870"/>
              <a:gd name="connsiteY28" fmla="*/ 24979 h 5771356"/>
              <a:gd name="connsiteX29" fmla="*/ 1658470 w 1810870"/>
              <a:gd name="connsiteY29" fmla="*/ 7050 h 577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10870" h="5771356">
                <a:moveTo>
                  <a:pt x="1658470" y="7050"/>
                </a:moveTo>
                <a:cubicBezTo>
                  <a:pt x="1449294" y="4062"/>
                  <a:pt x="1336847" y="-7198"/>
                  <a:pt x="439270" y="7050"/>
                </a:cubicBezTo>
                <a:cubicBezTo>
                  <a:pt x="376454" y="8047"/>
                  <a:pt x="313783" y="13453"/>
                  <a:pt x="251011" y="16015"/>
                </a:cubicBezTo>
                <a:lnTo>
                  <a:pt x="0" y="24979"/>
                </a:lnTo>
                <a:cubicBezTo>
                  <a:pt x="5976" y="255073"/>
                  <a:pt x="13961" y="485124"/>
                  <a:pt x="17929" y="715262"/>
                </a:cubicBezTo>
                <a:lnTo>
                  <a:pt x="35858" y="1755168"/>
                </a:lnTo>
                <a:cubicBezTo>
                  <a:pt x="38846" y="2089850"/>
                  <a:pt x="39594" y="2424560"/>
                  <a:pt x="44823" y="2759215"/>
                </a:cubicBezTo>
                <a:cubicBezTo>
                  <a:pt x="45571" y="2807114"/>
                  <a:pt x="53109" y="2854750"/>
                  <a:pt x="53788" y="2902650"/>
                </a:cubicBezTo>
                <a:cubicBezTo>
                  <a:pt x="59086" y="3276154"/>
                  <a:pt x="57566" y="3649733"/>
                  <a:pt x="62753" y="4023238"/>
                </a:cubicBezTo>
                <a:cubicBezTo>
                  <a:pt x="63543" y="4080088"/>
                  <a:pt x="69613" y="4136752"/>
                  <a:pt x="71717" y="4193568"/>
                </a:cubicBezTo>
                <a:cubicBezTo>
                  <a:pt x="75589" y="4298127"/>
                  <a:pt x="77694" y="4402744"/>
                  <a:pt x="80682" y="4507332"/>
                </a:cubicBezTo>
                <a:cubicBezTo>
                  <a:pt x="77694" y="4904767"/>
                  <a:pt x="71717" y="5302191"/>
                  <a:pt x="71717" y="5699638"/>
                </a:cubicBezTo>
                <a:cubicBezTo>
                  <a:pt x="71717" y="5714875"/>
                  <a:pt x="65479" y="5743439"/>
                  <a:pt x="80682" y="5744462"/>
                </a:cubicBezTo>
                <a:cubicBezTo>
                  <a:pt x="387833" y="5765136"/>
                  <a:pt x="1004047" y="5762391"/>
                  <a:pt x="1004047" y="5762391"/>
                </a:cubicBezTo>
                <a:cubicBezTo>
                  <a:pt x="1066800" y="5765379"/>
                  <a:pt x="1129481" y="5771356"/>
                  <a:pt x="1192305" y="5771356"/>
                </a:cubicBezTo>
                <a:cubicBezTo>
                  <a:pt x="1508346" y="5771356"/>
                  <a:pt x="1509719" y="5769174"/>
                  <a:pt x="1730188" y="5753426"/>
                </a:cubicBezTo>
                <a:cubicBezTo>
                  <a:pt x="1763105" y="5742455"/>
                  <a:pt x="1762178" y="5751167"/>
                  <a:pt x="1766047" y="5708603"/>
                </a:cubicBezTo>
                <a:cubicBezTo>
                  <a:pt x="1787301" y="5474802"/>
                  <a:pt x="1761208" y="5616248"/>
                  <a:pt x="1783976" y="5502415"/>
                </a:cubicBezTo>
                <a:cubicBezTo>
                  <a:pt x="1825961" y="4704725"/>
                  <a:pt x="1783810" y="5557146"/>
                  <a:pt x="1801905" y="3494321"/>
                </a:cubicBezTo>
                <a:cubicBezTo>
                  <a:pt x="1802508" y="3425529"/>
                  <a:pt x="1807882" y="3356862"/>
                  <a:pt x="1810870" y="3288132"/>
                </a:cubicBezTo>
                <a:cubicBezTo>
                  <a:pt x="1807882" y="2783120"/>
                  <a:pt x="1807138" y="2278090"/>
                  <a:pt x="1801905" y="1773097"/>
                </a:cubicBezTo>
                <a:cubicBezTo>
                  <a:pt x="1800103" y="1599189"/>
                  <a:pt x="1799104" y="1607247"/>
                  <a:pt x="1783976" y="1486226"/>
                </a:cubicBezTo>
                <a:cubicBezTo>
                  <a:pt x="1780988" y="1432438"/>
                  <a:pt x="1777842" y="1378658"/>
                  <a:pt x="1775011" y="1324862"/>
                </a:cubicBezTo>
                <a:cubicBezTo>
                  <a:pt x="1771866" y="1265105"/>
                  <a:pt x="1769667" y="1205298"/>
                  <a:pt x="1766047" y="1145568"/>
                </a:cubicBezTo>
                <a:cubicBezTo>
                  <a:pt x="1763690" y="1106677"/>
                  <a:pt x="1760070" y="1067873"/>
                  <a:pt x="1757082" y="1029026"/>
                </a:cubicBezTo>
                <a:cubicBezTo>
                  <a:pt x="1755161" y="940666"/>
                  <a:pt x="1744590" y="416257"/>
                  <a:pt x="1739153" y="293921"/>
                </a:cubicBezTo>
                <a:cubicBezTo>
                  <a:pt x="1737952" y="266888"/>
                  <a:pt x="1732346" y="240212"/>
                  <a:pt x="1730188" y="213238"/>
                </a:cubicBezTo>
                <a:cubicBezTo>
                  <a:pt x="1726368" y="165486"/>
                  <a:pt x="1726238" y="117445"/>
                  <a:pt x="1721223" y="69803"/>
                </a:cubicBezTo>
                <a:cubicBezTo>
                  <a:pt x="1719712" y="55452"/>
                  <a:pt x="1709882" y="31200"/>
                  <a:pt x="1694329" y="24979"/>
                </a:cubicBezTo>
                <a:cubicBezTo>
                  <a:pt x="1686006" y="21649"/>
                  <a:pt x="1867646" y="10038"/>
                  <a:pt x="1658470" y="705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1447800" y="148843"/>
            <a:ext cx="6705599" cy="613157"/>
          </a:xfrm>
          <a:prstGeom prst="wedgeRoundRectCallout">
            <a:avLst>
              <a:gd name="adj1" fmla="val 21726"/>
              <a:gd name="adj2" fmla="val 75319"/>
              <a:gd name="adj3" fmla="val 16667"/>
            </a:avLst>
          </a:prstGeom>
          <a:solidFill>
            <a:srgbClr val="FFD9D9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Tenant Guarantees vs. Provider Flexibility</a:t>
            </a:r>
          </a:p>
        </p:txBody>
      </p:sp>
    </p:spTree>
    <p:extLst>
      <p:ext uri="{BB962C8B-B14F-4D97-AF65-F5344CB8AC3E}">
        <p14:creationId xmlns:p14="http://schemas.microsoft.com/office/powerpoint/2010/main" val="32414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Predictable Data </a:t>
            </a:r>
            <a:r>
              <a:rPr lang="en-GB" dirty="0" err="1"/>
              <a:t>Centers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</a:pPr>
            <a:endParaRPr lang="en-GB" sz="1400" b="1" dirty="0">
              <a:solidFill>
                <a:srgbClr val="1010A0"/>
              </a:solidFill>
            </a:endParaRPr>
          </a:p>
          <a:p>
            <a:pPr marL="0" lvl="0" indent="0" algn="ctr">
              <a:spcBef>
                <a:spcPts val="0"/>
              </a:spcBef>
            </a:pPr>
            <a:r>
              <a:rPr lang="en-GB" sz="3200" b="1" dirty="0">
                <a:solidFill>
                  <a:srgbClr val="1010A0"/>
                </a:solidFill>
              </a:rPr>
              <a:t>Project goal</a:t>
            </a:r>
            <a:r>
              <a:rPr lang="en-GB" sz="3200" dirty="0">
                <a:solidFill>
                  <a:srgbClr val="1010A0"/>
                </a:solidFill>
              </a:rPr>
              <a:t>: Enable predictable application performance in multi-tenant datacenters</a:t>
            </a:r>
          </a:p>
          <a:p>
            <a:pPr marL="0" lvl="0" indent="0" algn="ctr">
              <a:spcBef>
                <a:spcPts val="0"/>
              </a:spcBef>
            </a:pPr>
            <a:endParaRPr lang="en-GB" sz="1400" dirty="0">
              <a:solidFill>
                <a:srgbClr val="1010A0"/>
              </a:solidFill>
            </a:endParaRPr>
          </a:p>
          <a:p>
            <a:pPr lvl="0" algn="ctr"/>
            <a:r>
              <a:rPr lang="en-GB" dirty="0">
                <a:solidFill>
                  <a:srgbClr val="000000"/>
                </a:solidFill>
              </a:rPr>
              <a:t>Multi-tenant data </a:t>
            </a:r>
            <a:r>
              <a:rPr lang="en-GB" dirty="0" err="1">
                <a:solidFill>
                  <a:srgbClr val="000000"/>
                </a:solidFill>
              </a:rPr>
              <a:t>center</a:t>
            </a:r>
            <a:r>
              <a:rPr lang="en-GB" dirty="0">
                <a:solidFill>
                  <a:srgbClr val="000000"/>
                </a:solidFill>
              </a:rPr>
              <a:t> is a d</a:t>
            </a:r>
            <a:r>
              <a:rPr lang="en-GB" sz="2800" dirty="0">
                <a:solidFill>
                  <a:srgbClr val="000000"/>
                </a:solidFill>
              </a:rPr>
              <a:t>ata </a:t>
            </a:r>
            <a:r>
              <a:rPr lang="en-GB" sz="2800" dirty="0" err="1">
                <a:solidFill>
                  <a:srgbClr val="000000"/>
                </a:solidFill>
              </a:rPr>
              <a:t>center</a:t>
            </a:r>
            <a:r>
              <a:rPr lang="en-GB" sz="2800" dirty="0">
                <a:solidFill>
                  <a:srgbClr val="000000"/>
                </a:solidFill>
              </a:rPr>
              <a:t> with multiple (</a:t>
            </a:r>
            <a:r>
              <a:rPr lang="en-GB" sz="2800" b="1" dirty="0">
                <a:solidFill>
                  <a:srgbClr val="FF0000"/>
                </a:solidFill>
              </a:rPr>
              <a:t>possibly competing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en-GB" sz="2800" b="1" i="1" dirty="0">
                <a:solidFill>
                  <a:srgbClr val="000000"/>
                </a:solidFill>
              </a:rPr>
              <a:t>tenants</a:t>
            </a:r>
          </a:p>
        </p:txBody>
      </p:sp>
      <p:sp>
        <p:nvSpPr>
          <p:cNvPr id="5" name="final-punch"/>
          <p:cNvSpPr/>
          <p:nvPr/>
        </p:nvSpPr>
        <p:spPr>
          <a:xfrm>
            <a:off x="838200" y="3725225"/>
            <a:ext cx="7696200" cy="31327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lvl="0"/>
            <a:r>
              <a:rPr lang="en-GB" sz="2400" b="1" dirty="0">
                <a:solidFill>
                  <a:srgbClr val="1010A0"/>
                </a:solidFill>
              </a:rPr>
              <a:t>Multi-tenant </a:t>
            </a:r>
            <a:r>
              <a:rPr lang="en-GB" sz="2400" b="1" dirty="0" err="1">
                <a:solidFill>
                  <a:srgbClr val="1010A0"/>
                </a:solidFill>
              </a:rPr>
              <a:t>datacenters</a:t>
            </a:r>
            <a:endParaRPr lang="en-GB" sz="2400" b="1" dirty="0">
              <a:solidFill>
                <a:srgbClr val="1010A0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GB" sz="2600" b="1" dirty="0">
                <a:solidFill>
                  <a:srgbClr val="EEECE1">
                    <a:lumMod val="10000"/>
                  </a:srgbClr>
                </a:solidFill>
              </a:rPr>
              <a:t>Private </a:t>
            </a:r>
            <a:r>
              <a:rPr lang="en-GB" sz="2600" b="1" dirty="0" err="1">
                <a:solidFill>
                  <a:srgbClr val="EEECE1">
                    <a:lumMod val="10000"/>
                  </a:srgbClr>
                </a:solidFill>
              </a:rPr>
              <a:t>datacenters</a:t>
            </a:r>
            <a:endParaRPr lang="en-GB" sz="2600" b="1" dirty="0">
              <a:solidFill>
                <a:srgbClr val="EEECE1">
                  <a:lumMod val="10000"/>
                </a:srgbClr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Run by organizations like Facebook, Intel, etc.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b="1" dirty="0">
                <a:solidFill>
                  <a:srgbClr val="EEECE1">
                    <a:lumMod val="10000"/>
                  </a:srgbClr>
                </a:solidFill>
              </a:rPr>
              <a:t>Tenants</a:t>
            </a:r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: Product groups and applications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600" b="1" dirty="0">
                <a:solidFill>
                  <a:srgbClr val="EEECE1">
                    <a:lumMod val="10000"/>
                  </a:srgbClr>
                </a:solidFill>
              </a:rPr>
              <a:t>Cloud </a:t>
            </a:r>
            <a:r>
              <a:rPr lang="en-GB" sz="2600" b="1" dirty="0" err="1">
                <a:solidFill>
                  <a:srgbClr val="EEECE1">
                    <a:lumMod val="10000"/>
                  </a:srgbClr>
                </a:solidFill>
              </a:rPr>
              <a:t>datacenters</a:t>
            </a:r>
            <a:endParaRPr lang="en-GB" sz="2600" b="1" dirty="0">
              <a:solidFill>
                <a:srgbClr val="EEECE1">
                  <a:lumMod val="10000"/>
                </a:srgbClr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Amazon EC2, Microsoft Azure, </a:t>
            </a:r>
            <a:r>
              <a:rPr lang="en-GB" sz="2400" dirty="0" err="1">
                <a:solidFill>
                  <a:srgbClr val="EEECE1">
                    <a:lumMod val="10000"/>
                  </a:srgbClr>
                </a:solidFill>
              </a:rPr>
              <a:t>Rackspace</a:t>
            </a:r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, etc.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b="1" dirty="0">
                <a:solidFill>
                  <a:srgbClr val="EEECE1">
                    <a:lumMod val="10000"/>
                  </a:srgbClr>
                </a:solidFill>
              </a:rPr>
              <a:t>Tenants</a:t>
            </a:r>
            <a:r>
              <a:rPr lang="en-GB" sz="2400" dirty="0">
                <a:solidFill>
                  <a:srgbClr val="EEECE1">
                    <a:lumMod val="10000"/>
                  </a:srgbClr>
                </a:solidFill>
              </a:rPr>
              <a:t>: Users renting virtual machines</a:t>
            </a:r>
            <a:endParaRPr lang="en-GB" sz="2400" dirty="0">
              <a:solidFill>
                <a:srgbClr val="101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Allocation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Goals for allocation</a:t>
            </a:r>
          </a:p>
          <a:p>
            <a:pPr lvl="1"/>
            <a:r>
              <a:rPr lang="en-GB" sz="2600" i="1" dirty="0">
                <a:solidFill>
                  <a:srgbClr val="EEECE1">
                    <a:lumMod val="10000"/>
                  </a:srgbClr>
                </a:solidFill>
              </a:rPr>
              <a:t>Performance</a:t>
            </a:r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: Bandwidth between VMs</a:t>
            </a:r>
          </a:p>
          <a:p>
            <a:pPr lvl="1"/>
            <a:r>
              <a:rPr lang="en-GB" sz="2600" i="1" dirty="0">
                <a:solidFill>
                  <a:srgbClr val="EEECE1">
                    <a:lumMod val="10000"/>
                  </a:srgbClr>
                </a:solidFill>
              </a:rPr>
              <a:t>Failure resiliency</a:t>
            </a:r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: VMs in different failure domains</a:t>
            </a:r>
          </a:p>
          <a:p>
            <a:pPr lvl="1"/>
            <a:r>
              <a:rPr lang="en-GB" sz="2600" i="1" dirty="0">
                <a:solidFill>
                  <a:srgbClr val="EEECE1">
                    <a:lumMod val="10000"/>
                  </a:srgbClr>
                </a:solidFill>
              </a:rPr>
              <a:t>Energy efficiency</a:t>
            </a:r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: Packing VMs to minimize power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...</a:t>
            </a:r>
          </a:p>
          <a:p>
            <a:pPr lvl="1"/>
            <a:endParaRPr lang="en-GB" sz="2600" dirty="0">
              <a:solidFill>
                <a:srgbClr val="EEECE1">
                  <a:lumMod val="10000"/>
                </a:srgbClr>
              </a:solidFill>
            </a:endParaRPr>
          </a:p>
          <a:p>
            <a:pPr lvl="1" algn="ctr">
              <a:buNone/>
            </a:pPr>
            <a:r>
              <a:rPr lang="en-GB" sz="2800" dirty="0" err="1">
                <a:solidFill>
                  <a:srgbClr val="1010A0"/>
                </a:solidFill>
              </a:rPr>
              <a:t>Oktopus</a:t>
            </a:r>
            <a:r>
              <a:rPr lang="en-GB" sz="2800" dirty="0">
                <a:solidFill>
                  <a:srgbClr val="1010A0"/>
                </a:solidFill>
              </a:rPr>
              <a:t> allocation protocols can be extended to account for goals beyond bandwidth requirements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Oktopus</a:t>
            </a:r>
            <a:r>
              <a:rPr lang="en-GB" dirty="0"/>
              <a:t>: Nits and Warts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err="1"/>
              <a:t>Oktopus</a:t>
            </a:r>
            <a:r>
              <a:rPr lang="en-GB" dirty="0"/>
              <a:t> focuses on guaranteed internal network bandwidth for tenants and is a first step towards predictable datacenters</a:t>
            </a:r>
          </a:p>
          <a:p>
            <a:endParaRPr lang="en-GB" dirty="0"/>
          </a:p>
          <a:p>
            <a:r>
              <a:rPr lang="en-GB" dirty="0"/>
              <a:t>Other contributors to performance variability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Bandwidth to storage tier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External network bandwidth</a:t>
            </a:r>
          </a:p>
          <a:p>
            <a:pPr lvl="1"/>
            <a:endParaRPr lang="en-GB" sz="2600" dirty="0">
              <a:solidFill>
                <a:srgbClr val="EEECE1">
                  <a:lumMod val="10000"/>
                </a:srgbClr>
              </a:solidFill>
            </a:endParaRPr>
          </a:p>
          <a:p>
            <a:pPr lvl="0" algn="ctr"/>
            <a:r>
              <a:rPr lang="en-GB" dirty="0">
                <a:solidFill>
                  <a:srgbClr val="1010A0"/>
                </a:solidFill>
              </a:rPr>
              <a:t>Virtual networks provide a concise means to capture tenant demands for such resources</a:t>
            </a:r>
            <a:endParaRPr lang="en-GB" sz="2600" dirty="0">
              <a:solidFill>
                <a:srgbClr val="EEECE1">
                  <a:lumMod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Oktopus</a:t>
            </a:r>
            <a:r>
              <a:rPr lang="en-GB" dirty="0"/>
              <a:t>: Nits and Warts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600" b="1" dirty="0" err="1"/>
              <a:t>Oktopus</a:t>
            </a:r>
            <a:r>
              <a:rPr lang="en-GB" sz="2600" b="1" dirty="0"/>
              <a:t> semantics</a:t>
            </a:r>
            <a:r>
              <a:rPr lang="en-GB" sz="2600" dirty="0"/>
              <a:t>: Tenants get the bandwidth specified by their virtual network (nothing less, nothing more!) </a:t>
            </a:r>
          </a:p>
          <a:p>
            <a:pPr algn="ctr"/>
            <a:endParaRPr lang="en-GB" sz="800" dirty="0"/>
          </a:p>
          <a:p>
            <a:r>
              <a:rPr lang="en-GB" dirty="0"/>
              <a:t>Spare network capacity </a:t>
            </a:r>
          </a:p>
          <a:p>
            <a:pPr lvl="1"/>
            <a:r>
              <a:rPr lang="en-GB" sz="2600" dirty="0">
                <a:solidFill>
                  <a:srgbClr val="EEECE1">
                    <a:lumMod val="10000"/>
                  </a:srgbClr>
                </a:solidFill>
              </a:rPr>
              <a:t>Used by tenants without virtual networks</a:t>
            </a:r>
          </a:p>
          <a:p>
            <a:pPr lvl="1"/>
            <a:endParaRPr lang="en-GB" sz="2600" dirty="0">
              <a:solidFill>
                <a:srgbClr val="EEECE1">
                  <a:lumMod val="10000"/>
                </a:srgbClr>
              </a:solidFill>
            </a:endParaRPr>
          </a:p>
          <a:p>
            <a:pPr lvl="0" algn="ctr"/>
            <a:r>
              <a:rPr lang="en-GB" dirty="0">
                <a:solidFill>
                  <a:srgbClr val="1010A0"/>
                </a:solidFill>
              </a:rPr>
              <a:t>Work conserving solution</a:t>
            </a:r>
          </a:p>
          <a:p>
            <a:pPr lvl="0" algn="ctr"/>
            <a:r>
              <a:rPr lang="en-GB" sz="2400" dirty="0">
                <a:solidFill>
                  <a:srgbClr val="000000"/>
                </a:solidFill>
              </a:rPr>
              <a:t>Tenants get guarantees for minimum bandwidth</a:t>
            </a:r>
          </a:p>
          <a:p>
            <a:pPr lvl="0" algn="ctr"/>
            <a:r>
              <a:rPr lang="en-GB" sz="2400" dirty="0">
                <a:solidFill>
                  <a:srgbClr val="000000"/>
                </a:solidFill>
              </a:rPr>
              <a:t>Spare network capacity shared amongst tenants who can use it</a:t>
            </a:r>
          </a:p>
          <a:p>
            <a:pPr lvl="0" algn="ctr"/>
            <a:endParaRPr lang="en-GB" sz="2400" dirty="0">
              <a:solidFill>
                <a:srgbClr val="000000"/>
              </a:solidFill>
            </a:endParaRPr>
          </a:p>
          <a:p>
            <a:pPr lvl="0" algn="ctr"/>
            <a:r>
              <a:rPr lang="en-GB" sz="2600" b="1" dirty="0">
                <a:solidFill>
                  <a:srgbClr val="FF0000"/>
                </a:solidFill>
              </a:rPr>
              <a:t>Can be achieved through work-conserving enforcement mechanisms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Flexible expression of tenant demands in VPN settings</a:t>
            </a:r>
          </a:p>
          <a:p>
            <a:pPr lvl="1"/>
            <a:r>
              <a:rPr lang="en-GB" dirty="0"/>
              <a:t>Same as the virtual cluster abstraction</a:t>
            </a:r>
          </a:p>
          <a:p>
            <a:pPr lvl="1"/>
            <a:r>
              <a:rPr lang="en-GB" dirty="0"/>
              <a:t>Better than pipe model</a:t>
            </a:r>
          </a:p>
          <a:p>
            <a:pPr lvl="1"/>
            <a:r>
              <a:rPr lang="en-GB" dirty="0"/>
              <a:t>[</a:t>
            </a:r>
            <a:r>
              <a:rPr lang="en-GB" dirty="0" err="1"/>
              <a:t>Sigcomm</a:t>
            </a:r>
            <a:r>
              <a:rPr lang="en-GB" dirty="0"/>
              <a:t> 1999]</a:t>
            </a:r>
          </a:p>
          <a:p>
            <a:pPr lvl="1">
              <a:buNone/>
            </a:pPr>
            <a:endParaRPr lang="en-GB" dirty="0"/>
          </a:p>
          <a:p>
            <a:r>
              <a:rPr lang="en-GB" dirty="0"/>
              <a:t>Allocation problem is different</a:t>
            </a:r>
          </a:p>
          <a:p>
            <a:pPr lvl="1"/>
            <a:r>
              <a:rPr lang="en-GB" dirty="0"/>
              <a:t>Virtual clusters: VMs can be allocated anywhere</a:t>
            </a:r>
          </a:p>
          <a:p>
            <a:pPr lvl="1"/>
            <a:r>
              <a:rPr lang="en-GB" dirty="0"/>
              <a:t>Hose model: Tenant locations are fixed. Need to determine the mapping of virtual to </a:t>
            </a:r>
            <a:r>
              <a:rPr lang="en-GB"/>
              <a:t>physical links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Oktopus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Offers virtual networks to tenants in </a:t>
            </a:r>
            <a:r>
              <a:rPr lang="en-GB" sz="3000" dirty="0" err="1"/>
              <a:t>datacenters</a:t>
            </a:r>
            <a:endParaRPr lang="en-GB" sz="3000" dirty="0"/>
          </a:p>
          <a:p>
            <a:pPr algn="ctr"/>
            <a:endParaRPr lang="en-GB" sz="800" dirty="0"/>
          </a:p>
          <a:p>
            <a:r>
              <a:rPr lang="en-GB" dirty="0"/>
              <a:t>Two main components</a:t>
            </a:r>
          </a:p>
          <a:p>
            <a:pPr lvl="1"/>
            <a:r>
              <a:rPr lang="en-GB" sz="2600" dirty="0"/>
              <a:t>Management plane: </a:t>
            </a:r>
            <a:r>
              <a:rPr lang="en-GB" sz="2600" b="1" i="1" dirty="0"/>
              <a:t>Allocation of tenant requests</a:t>
            </a:r>
          </a:p>
          <a:p>
            <a:pPr lvl="2"/>
            <a:r>
              <a:rPr lang="en-GB" sz="2400" dirty="0"/>
              <a:t>Allocates tenant requests to physical infrastructure</a:t>
            </a:r>
          </a:p>
          <a:p>
            <a:pPr lvl="2"/>
            <a:r>
              <a:rPr lang="en-GB" sz="2400" dirty="0"/>
              <a:t>Accounts for tenant network bandwidth requirements</a:t>
            </a:r>
          </a:p>
          <a:p>
            <a:pPr lvl="2"/>
            <a:endParaRPr lang="en-GB" sz="800" dirty="0"/>
          </a:p>
          <a:p>
            <a:pPr lvl="1"/>
            <a:r>
              <a:rPr lang="en-GB" sz="2600" dirty="0"/>
              <a:t>Data plane: </a:t>
            </a:r>
            <a:r>
              <a:rPr lang="en-GB" sz="2600" b="1" i="1" dirty="0"/>
              <a:t>Enforcement of virtual networks</a:t>
            </a:r>
          </a:p>
          <a:p>
            <a:pPr lvl="2"/>
            <a:r>
              <a:rPr lang="en-GB" sz="2400" dirty="0"/>
              <a:t>Enforces tenant bandwidth requirements</a:t>
            </a:r>
          </a:p>
          <a:p>
            <a:pPr lvl="2"/>
            <a:r>
              <a:rPr lang="en-GB" sz="2400" dirty="0"/>
              <a:t>Achieved through rate limiting at end hosts</a:t>
            </a:r>
          </a:p>
          <a:p>
            <a:pPr marL="403225" lvl="2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7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Cloud </a:t>
            </a:r>
            <a:r>
              <a:rPr lang="en-GB" sz="4000" dirty="0" err="1"/>
              <a:t>datacenters</a:t>
            </a:r>
            <a:r>
              <a:rPr lang="en-GB" sz="4000" dirty="0"/>
              <a:t> 101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Simple interface: Tenants ask for a set of VMs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119062" lvl="1" indent="0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sz="1000" dirty="0"/>
          </a:p>
          <a:p>
            <a:pPr lvl="1"/>
            <a:r>
              <a:rPr lang="en-GB" dirty="0"/>
              <a:t>Tenants are charged for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Machines (VMs) per hour</a:t>
            </a:r>
          </a:p>
          <a:p>
            <a:pPr lvl="2"/>
            <a:r>
              <a:rPr lang="en-GB" dirty="0"/>
              <a:t>Microsoft Azure small VMs:  $0.08/hour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457200" cy="70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221761" cy="914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ent-Up Arrow 16"/>
          <p:cNvSpPr/>
          <p:nvPr/>
        </p:nvSpPr>
        <p:spPr>
          <a:xfrm rot="5400000">
            <a:off x="1219200" y="2514600"/>
            <a:ext cx="457200" cy="914400"/>
          </a:xfrm>
          <a:prstGeom prst="bentUpArrow">
            <a:avLst>
              <a:gd name="adj1" fmla="val 29114"/>
              <a:gd name="adj2" fmla="val 26582"/>
              <a:gd name="adj3" fmla="val 26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>
            <a:off x="7086600" y="2667000"/>
            <a:ext cx="914400" cy="457200"/>
          </a:xfrm>
          <a:prstGeom prst="bentUpArrow">
            <a:avLst>
              <a:gd name="adj1" fmla="val 31645"/>
              <a:gd name="adj2" fmla="val 26582"/>
              <a:gd name="adj3" fmla="val 26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1447800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200" dirty="0">
                <a:solidFill>
                  <a:srgbClr val="000000"/>
                </a:solidFill>
              </a:rPr>
              <a:t>Web  Interface</a:t>
            </a:r>
          </a:p>
          <a:p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5240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400" dirty="0">
                <a:solidFill>
                  <a:srgbClr val="000000"/>
                </a:solidFill>
              </a:rPr>
              <a:t>Tenant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3200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000" b="1" i="1" dirty="0">
                <a:solidFill>
                  <a:srgbClr val="000000"/>
                </a:solidFill>
              </a:rPr>
              <a:t>Request  </a:t>
            </a:r>
          </a:p>
          <a:p>
            <a:pPr marL="0" lvl="1" algn="ctr"/>
            <a:r>
              <a:rPr lang="en-GB" sz="2000" b="1" i="1" dirty="0">
                <a:solidFill>
                  <a:srgbClr val="000000"/>
                </a:solidFill>
              </a:rPr>
              <a:t>VMs</a:t>
            </a:r>
          </a:p>
        </p:txBody>
      </p:sp>
      <p:sp>
        <p:nvSpPr>
          <p:cNvPr id="22" name="final-punch"/>
          <p:cNvSpPr/>
          <p:nvPr/>
        </p:nvSpPr>
        <p:spPr>
          <a:xfrm>
            <a:off x="838200" y="5470208"/>
            <a:ext cx="7696200" cy="9875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rgbClr val="1010A0"/>
                </a:solidFill>
              </a:rPr>
              <a:t>Problem</a:t>
            </a:r>
          </a:p>
          <a:p>
            <a:pPr lvl="0" algn="ctr"/>
            <a:r>
              <a:rPr lang="en-GB" sz="2400" dirty="0">
                <a:solidFill>
                  <a:srgbClr val="1010A0"/>
                </a:solidFill>
              </a:rPr>
              <a:t>Application performance in cloud settings is unpredictable!</a:t>
            </a:r>
          </a:p>
        </p:txBody>
      </p:sp>
      <p:pic>
        <p:nvPicPr>
          <p:cNvPr id="15" name="Picture 2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9776"/>
            <a:ext cx="5000821" cy="20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1353"/>
            <a:ext cx="8077200" cy="51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334000" y="43434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162800" y="4343400"/>
            <a:ext cx="68708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3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 of unpredictability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GB" sz="2800" dirty="0">
              <a:solidFill>
                <a:srgbClr val="1010A0"/>
              </a:solidFill>
            </a:endParaRPr>
          </a:p>
          <a:p>
            <a:pPr lvl="1">
              <a:buNone/>
            </a:pPr>
            <a:endParaRPr lang="en-GB" sz="1600" dirty="0">
              <a:solidFill>
                <a:srgbClr val="EEECE1">
                  <a:lumMod val="10000"/>
                </a:srgbClr>
              </a:solidFill>
            </a:endParaRPr>
          </a:p>
        </p:txBody>
      </p:sp>
      <p:grpSp>
        <p:nvGrpSpPr>
          <p:cNvPr id="26" name="Enterprise"/>
          <p:cNvGrpSpPr/>
          <p:nvPr/>
        </p:nvGrpSpPr>
        <p:grpSpPr>
          <a:xfrm>
            <a:off x="2443778" y="1694276"/>
            <a:ext cx="2178773" cy="1097225"/>
            <a:chOff x="2240827" y="1150468"/>
            <a:chExt cx="2178773" cy="1097225"/>
          </a:xfrm>
        </p:grpSpPr>
        <p:sp>
          <p:nvSpPr>
            <p:cNvPr id="9" name="Base"/>
            <p:cNvSpPr/>
            <p:nvPr/>
          </p:nvSpPr>
          <p:spPr>
            <a:xfrm>
              <a:off x="2240827" y="1209403"/>
              <a:ext cx="2178773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45" descr="Ser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0862" y="1578045"/>
              <a:ext cx="459532" cy="285395"/>
            </a:xfrm>
            <a:prstGeom prst="rect">
              <a:avLst/>
            </a:prstGeom>
            <a:noFill/>
          </p:spPr>
        </p:pic>
        <p:pic>
          <p:nvPicPr>
            <p:cNvPr id="1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878" y="1150468"/>
              <a:ext cx="552046" cy="16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5" descr="Ser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3098" y="1578044"/>
              <a:ext cx="459532" cy="285395"/>
            </a:xfrm>
            <a:prstGeom prst="rect">
              <a:avLst/>
            </a:prstGeom>
            <a:noFill/>
          </p:spPr>
        </p:pic>
        <p:cxnSp>
          <p:nvCxnSpPr>
            <p:cNvPr id="14" name="Straight Connector 13"/>
            <p:cNvCxnSpPr>
              <a:stCxn id="13" idx="0"/>
              <a:endCxn id="12" idx="2"/>
            </p:cNvCxnSpPr>
            <p:nvPr/>
          </p:nvCxnSpPr>
          <p:spPr>
            <a:xfrm flipH="1" flipV="1">
              <a:off x="3412901" y="1312311"/>
              <a:ext cx="529964" cy="265732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5" descr="Ser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117" y="1578045"/>
              <a:ext cx="459532" cy="285395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>
              <a:stCxn id="15" idx="0"/>
              <a:endCxn id="12" idx="2"/>
            </p:cNvCxnSpPr>
            <p:nvPr/>
          </p:nvCxnSpPr>
          <p:spPr>
            <a:xfrm flipV="1">
              <a:off x="3290884" y="1312311"/>
              <a:ext cx="122017" cy="26573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2" idx="2"/>
            </p:cNvCxnSpPr>
            <p:nvPr/>
          </p:nvCxnSpPr>
          <p:spPr>
            <a:xfrm flipV="1">
              <a:off x="2812115" y="1312311"/>
              <a:ext cx="600786" cy="26573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30605" y="1878361"/>
              <a:ext cx="1146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Enterprise</a:t>
              </a:r>
            </a:p>
          </p:txBody>
        </p:sp>
      </p:grpSp>
      <p:grpSp>
        <p:nvGrpSpPr>
          <p:cNvPr id="33" name="MRJob"/>
          <p:cNvGrpSpPr/>
          <p:nvPr/>
        </p:nvGrpSpPr>
        <p:grpSpPr>
          <a:xfrm>
            <a:off x="1206797" y="1609505"/>
            <a:ext cx="1360437" cy="800219"/>
            <a:chOff x="1194281" y="1065697"/>
            <a:chExt cx="1360437" cy="800219"/>
          </a:xfrm>
        </p:grpSpPr>
        <p:sp>
          <p:nvSpPr>
            <p:cNvPr id="28" name="TextBox 27"/>
            <p:cNvSpPr txBox="1"/>
            <p:nvPr/>
          </p:nvSpPr>
          <p:spPr>
            <a:xfrm>
              <a:off x="1194281" y="1065697"/>
              <a:ext cx="136043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Map Reduce</a:t>
              </a:r>
            </a:p>
            <a:p>
              <a:pPr algn="ctr"/>
              <a:endParaRPr lang="en-GB" sz="1000" dirty="0">
                <a:solidFill>
                  <a:srgbClr val="000000"/>
                </a:solidFill>
              </a:endParaRPr>
            </a:p>
            <a:p>
              <a:pPr algn="ctr"/>
              <a:r>
                <a:rPr lang="en-GB" dirty="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219200" y="1371600"/>
              <a:ext cx="1335518" cy="2521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Analytic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91172"/>
            <a:ext cx="1439850" cy="1064702"/>
          </a:xfrm>
          <a:prstGeom prst="rect">
            <a:avLst/>
          </a:prstGeom>
        </p:spPr>
      </p:pic>
      <p:grpSp>
        <p:nvGrpSpPr>
          <p:cNvPr id="32" name="Results"/>
          <p:cNvGrpSpPr/>
          <p:nvPr/>
        </p:nvGrpSpPr>
        <p:grpSpPr>
          <a:xfrm>
            <a:off x="4482064" y="1609505"/>
            <a:ext cx="864452" cy="530148"/>
            <a:chOff x="4469548" y="1065697"/>
            <a:chExt cx="864452" cy="530148"/>
          </a:xfrm>
        </p:grpSpPr>
        <p:sp>
          <p:nvSpPr>
            <p:cNvPr id="30" name="Right Arrow 29"/>
            <p:cNvSpPr/>
            <p:nvPr/>
          </p:nvSpPr>
          <p:spPr>
            <a:xfrm>
              <a:off x="4511496" y="1343682"/>
              <a:ext cx="822504" cy="2521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69548" y="1065697"/>
              <a:ext cx="85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Results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7200" y="990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 analytics on an isolated cluster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1591172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00"/>
                </a:solidFill>
              </a:rPr>
              <a:t>Completion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Time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4 hours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400" y="3048000"/>
            <a:ext cx="815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 analytics in a multi-tenant datacenter</a:t>
            </a:r>
          </a:p>
        </p:txBody>
      </p:sp>
      <p:grpSp>
        <p:nvGrpSpPr>
          <p:cNvPr id="40" name="MRJob2"/>
          <p:cNvGrpSpPr/>
          <p:nvPr/>
        </p:nvGrpSpPr>
        <p:grpSpPr>
          <a:xfrm>
            <a:off x="1180090" y="3675933"/>
            <a:ext cx="1360437" cy="800219"/>
            <a:chOff x="1194281" y="1065697"/>
            <a:chExt cx="1360437" cy="800219"/>
          </a:xfrm>
        </p:grpSpPr>
        <p:sp>
          <p:nvSpPr>
            <p:cNvPr id="41" name="TextBox 40"/>
            <p:cNvSpPr txBox="1"/>
            <p:nvPr/>
          </p:nvSpPr>
          <p:spPr>
            <a:xfrm>
              <a:off x="1194281" y="1065697"/>
              <a:ext cx="136043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Map Reduce</a:t>
              </a:r>
            </a:p>
            <a:p>
              <a:pPr algn="ctr"/>
              <a:endParaRPr lang="en-GB" sz="1000" dirty="0">
                <a:solidFill>
                  <a:srgbClr val="000000"/>
                </a:solidFill>
              </a:endParaRPr>
            </a:p>
            <a:p>
              <a:pPr algn="ctr"/>
              <a:r>
                <a:rPr lang="en-GB" dirty="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219200" y="1371600"/>
              <a:ext cx="1335518" cy="2521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Analytics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3" y="3657600"/>
            <a:ext cx="1439850" cy="1064702"/>
          </a:xfrm>
          <a:prstGeom prst="rect">
            <a:avLst/>
          </a:prstGeom>
        </p:spPr>
      </p:pic>
      <p:grpSp>
        <p:nvGrpSpPr>
          <p:cNvPr id="44" name="Results2"/>
          <p:cNvGrpSpPr/>
          <p:nvPr/>
        </p:nvGrpSpPr>
        <p:grpSpPr>
          <a:xfrm>
            <a:off x="4455357" y="3675933"/>
            <a:ext cx="864452" cy="530148"/>
            <a:chOff x="4469548" y="1065697"/>
            <a:chExt cx="864452" cy="530148"/>
          </a:xfrm>
        </p:grpSpPr>
        <p:sp>
          <p:nvSpPr>
            <p:cNvPr id="45" name="Right Arrow 44"/>
            <p:cNvSpPr/>
            <p:nvPr/>
          </p:nvSpPr>
          <p:spPr>
            <a:xfrm>
              <a:off x="4511496" y="1343682"/>
              <a:ext cx="822504" cy="2521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69548" y="1065697"/>
              <a:ext cx="85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Results</a:t>
              </a:r>
            </a:p>
          </p:txBody>
        </p:sp>
      </p:grpSp>
      <p:grpSp>
        <p:nvGrpSpPr>
          <p:cNvPr id="47" name="Topology"/>
          <p:cNvGrpSpPr/>
          <p:nvPr/>
        </p:nvGrpSpPr>
        <p:grpSpPr>
          <a:xfrm>
            <a:off x="2534526" y="3603335"/>
            <a:ext cx="1962779" cy="945414"/>
            <a:chOff x="3941391" y="2535836"/>
            <a:chExt cx="4999574" cy="1873671"/>
          </a:xfrm>
        </p:grpSpPr>
        <p:pic>
          <p:nvPicPr>
            <p:cNvPr id="4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35" y="3811644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3941391" y="3987468"/>
              <a:ext cx="4999574" cy="422039"/>
              <a:chOff x="341313" y="5343525"/>
              <a:chExt cx="8263135" cy="965795"/>
            </a:xfrm>
          </p:grpSpPr>
          <p:pic>
            <p:nvPicPr>
              <p:cNvPr id="87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13" y="5343525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760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992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128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9240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017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464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7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32" y="3840473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54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755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8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7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52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47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808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403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Connector 60"/>
            <p:cNvCxnSpPr>
              <a:stCxn id="48" idx="0"/>
              <a:endCxn id="57" idx="2"/>
            </p:cNvCxnSpPr>
            <p:nvPr/>
          </p:nvCxnSpPr>
          <p:spPr>
            <a:xfrm flipV="1">
              <a:off x="4214634" y="3475184"/>
              <a:ext cx="650175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8" idx="0"/>
              <a:endCxn id="58" idx="2"/>
            </p:cNvCxnSpPr>
            <p:nvPr/>
          </p:nvCxnSpPr>
          <p:spPr>
            <a:xfrm flipV="1">
              <a:off x="4214634" y="3475184"/>
              <a:ext cx="1308769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9" idx="0"/>
              <a:endCxn id="57" idx="2"/>
            </p:cNvCxnSpPr>
            <p:nvPr/>
          </p:nvCxnSpPr>
          <p:spPr>
            <a:xfrm flipH="1" flipV="1">
              <a:off x="4864809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9" idx="0"/>
              <a:endCxn id="58" idx="2"/>
            </p:cNvCxnSpPr>
            <p:nvPr/>
          </p:nvCxnSpPr>
          <p:spPr>
            <a:xfrm flipV="1">
              <a:off x="4868156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1" idx="0"/>
              <a:endCxn id="57" idx="2"/>
            </p:cNvCxnSpPr>
            <p:nvPr/>
          </p:nvCxnSpPr>
          <p:spPr>
            <a:xfrm flipH="1" flipV="1">
              <a:off x="4864809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2" idx="0"/>
              <a:endCxn id="57" idx="2"/>
            </p:cNvCxnSpPr>
            <p:nvPr/>
          </p:nvCxnSpPr>
          <p:spPr>
            <a:xfrm flipH="1" flipV="1">
              <a:off x="4864809" y="3475184"/>
              <a:ext cx="1266823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1" idx="0"/>
              <a:endCxn id="58" idx="2"/>
            </p:cNvCxnSpPr>
            <p:nvPr/>
          </p:nvCxnSpPr>
          <p:spPr>
            <a:xfrm flipV="1">
              <a:off x="5520056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2" idx="0"/>
              <a:endCxn id="58" idx="2"/>
            </p:cNvCxnSpPr>
            <p:nvPr/>
          </p:nvCxnSpPr>
          <p:spPr>
            <a:xfrm flipH="1" flipV="1">
              <a:off x="5523403" y="3475184"/>
              <a:ext cx="608228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3" idx="0"/>
              <a:endCxn id="59" idx="2"/>
            </p:cNvCxnSpPr>
            <p:nvPr/>
          </p:nvCxnSpPr>
          <p:spPr>
            <a:xfrm flipV="1">
              <a:off x="6785153" y="3475184"/>
              <a:ext cx="7373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4" idx="0"/>
              <a:endCxn id="59" idx="2"/>
            </p:cNvCxnSpPr>
            <p:nvPr/>
          </p:nvCxnSpPr>
          <p:spPr>
            <a:xfrm flipV="1">
              <a:off x="7437054" y="3475184"/>
              <a:ext cx="854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5" idx="0"/>
              <a:endCxn id="59" idx="2"/>
            </p:cNvCxnSpPr>
            <p:nvPr/>
          </p:nvCxnSpPr>
          <p:spPr>
            <a:xfrm flipH="1" flipV="1">
              <a:off x="7522464" y="3475184"/>
              <a:ext cx="5697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6" idx="0"/>
              <a:endCxn id="59" idx="2"/>
            </p:cNvCxnSpPr>
            <p:nvPr/>
          </p:nvCxnSpPr>
          <p:spPr>
            <a:xfrm flipH="1" flipV="1">
              <a:off x="7522464" y="3475184"/>
              <a:ext cx="12216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6" idx="0"/>
              <a:endCxn id="60" idx="2"/>
            </p:cNvCxnSpPr>
            <p:nvPr/>
          </p:nvCxnSpPr>
          <p:spPr>
            <a:xfrm flipH="1" flipV="1">
              <a:off x="8181059" y="3475184"/>
              <a:ext cx="563039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5" idx="0"/>
              <a:endCxn id="60" idx="2"/>
            </p:cNvCxnSpPr>
            <p:nvPr/>
          </p:nvCxnSpPr>
          <p:spPr>
            <a:xfrm flipV="1">
              <a:off x="8092197" y="3475184"/>
              <a:ext cx="88862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4" idx="0"/>
              <a:endCxn id="60" idx="2"/>
            </p:cNvCxnSpPr>
            <p:nvPr/>
          </p:nvCxnSpPr>
          <p:spPr>
            <a:xfrm flipV="1">
              <a:off x="7437054" y="3475184"/>
              <a:ext cx="744005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3" idx="0"/>
              <a:endCxn id="60" idx="2"/>
            </p:cNvCxnSpPr>
            <p:nvPr/>
          </p:nvCxnSpPr>
          <p:spPr>
            <a:xfrm flipV="1">
              <a:off x="6785153" y="3475184"/>
              <a:ext cx="1395906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57" idx="0"/>
            </p:cNvCxnSpPr>
            <p:nvPr/>
          </p:nvCxnSpPr>
          <p:spPr>
            <a:xfrm flipV="1">
              <a:off x="4864809" y="2962049"/>
              <a:ext cx="1106656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8" idx="0"/>
            </p:cNvCxnSpPr>
            <p:nvPr/>
          </p:nvCxnSpPr>
          <p:spPr>
            <a:xfrm flipV="1">
              <a:off x="5523403" y="2962049"/>
              <a:ext cx="448061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7" idx="0"/>
            </p:cNvCxnSpPr>
            <p:nvPr/>
          </p:nvCxnSpPr>
          <p:spPr>
            <a:xfrm flipV="1">
              <a:off x="4864809" y="2899116"/>
              <a:ext cx="2296731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8" idx="0"/>
            </p:cNvCxnSpPr>
            <p:nvPr/>
          </p:nvCxnSpPr>
          <p:spPr>
            <a:xfrm flipV="1">
              <a:off x="5523403" y="2899116"/>
              <a:ext cx="1638136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9" idx="0"/>
            </p:cNvCxnSpPr>
            <p:nvPr/>
          </p:nvCxnSpPr>
          <p:spPr>
            <a:xfrm flipH="1" flipV="1">
              <a:off x="5971464" y="2962049"/>
              <a:ext cx="1551000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0" idx="0"/>
            </p:cNvCxnSpPr>
            <p:nvPr/>
          </p:nvCxnSpPr>
          <p:spPr>
            <a:xfrm flipH="1" flipV="1">
              <a:off x="5971464" y="2962049"/>
              <a:ext cx="2209595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0" idx="0"/>
            </p:cNvCxnSpPr>
            <p:nvPr/>
          </p:nvCxnSpPr>
          <p:spPr>
            <a:xfrm flipH="1" flipV="1">
              <a:off x="7161540" y="2899116"/>
              <a:ext cx="1019519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59" idx="0"/>
            </p:cNvCxnSpPr>
            <p:nvPr/>
          </p:nvCxnSpPr>
          <p:spPr>
            <a:xfrm flipH="1" flipV="1">
              <a:off x="7161540" y="2899116"/>
              <a:ext cx="360925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075" y="2535836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64" y="2535837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" name="TextBox 94"/>
          <p:cNvSpPr txBox="1"/>
          <p:nvPr/>
        </p:nvSpPr>
        <p:spPr>
          <a:xfrm>
            <a:off x="2922340" y="4570409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Datacenter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39000" y="3603565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00"/>
                </a:solidFill>
              </a:rPr>
              <a:t>Completion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Time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10-16 hours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00610" y="5181600"/>
            <a:ext cx="82623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/>
              <a:t>Variable costs</a:t>
            </a:r>
            <a:endParaRPr lang="en-GB" sz="2600" b="1" dirty="0"/>
          </a:p>
          <a:p>
            <a:pPr algn="ctr"/>
            <a:r>
              <a:rPr lang="en-GB" sz="2400" dirty="0"/>
              <a:t>Expected cost (based on 4 hour completion time) = $100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Actual cost = $250-400</a:t>
            </a:r>
          </a:p>
        </p:txBody>
      </p:sp>
      <p:sp>
        <p:nvSpPr>
          <p:cNvPr id="99" name="variable-nw" hidden="1"/>
          <p:cNvSpPr txBox="1"/>
          <p:nvPr/>
        </p:nvSpPr>
        <p:spPr>
          <a:xfrm>
            <a:off x="533400" y="5181600"/>
            <a:ext cx="82623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Variable network performance can inflate the job completion time</a:t>
            </a:r>
          </a:p>
        </p:txBody>
      </p:sp>
      <p:pic>
        <p:nvPicPr>
          <p:cNvPr id="32770" name="Picture 2" descr="http://www.aceshowbiz.com/images/still/johnny-english-reborn-poster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6928"/>
            <a:ext cx="939939" cy="13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.aceshowbiz.com/images/still/johnny-english-reborn-poster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6" y="3407410"/>
            <a:ext cx="939939" cy="13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inal-punch"/>
          <p:cNvSpPr/>
          <p:nvPr/>
        </p:nvSpPr>
        <p:spPr>
          <a:xfrm>
            <a:off x="838200" y="2649975"/>
            <a:ext cx="7696200" cy="13280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rgbClr val="1010A0"/>
                </a:solidFill>
              </a:rPr>
              <a:t>Unpredictability of application performance and tenant costs is a key hindrance to cloud adoption</a:t>
            </a:r>
          </a:p>
          <a:p>
            <a:pPr lvl="0" algn="ctr"/>
            <a:endParaRPr lang="en-GB" sz="1000" dirty="0">
              <a:solidFill>
                <a:srgbClr val="101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8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1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4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6" grpId="1"/>
      <p:bldP spid="95" grpId="0"/>
      <p:bldP spid="95" grpId="1"/>
      <p:bldP spid="96" grpId="0"/>
      <p:bldP spid="96" grpId="1"/>
      <p:bldP spid="97" grpId="0"/>
      <p:bldP spid="97" grpId="1"/>
      <p:bldP spid="99" grpId="2"/>
      <p:bldP spid="99" grpId="3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tenant performance unpredictable?</a:t>
            </a:r>
          </a:p>
        </p:txBody>
      </p:sp>
      <p:grpSp>
        <p:nvGrpSpPr>
          <p:cNvPr id="4" name="Topology"/>
          <p:cNvGrpSpPr/>
          <p:nvPr/>
        </p:nvGrpSpPr>
        <p:grpSpPr>
          <a:xfrm>
            <a:off x="457200" y="1066800"/>
            <a:ext cx="7467600" cy="2768600"/>
            <a:chOff x="3941391" y="2535836"/>
            <a:chExt cx="4999574" cy="1873673"/>
          </a:xfrm>
        </p:grpSpPr>
        <p:pic>
          <p:nvPicPr>
            <p:cNvPr id="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35" y="3811644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8"/>
            <p:cNvGrpSpPr/>
            <p:nvPr/>
          </p:nvGrpSpPr>
          <p:grpSpPr>
            <a:xfrm>
              <a:off x="3941391" y="3987468"/>
              <a:ext cx="4999574" cy="422041"/>
              <a:chOff x="341312" y="5343521"/>
              <a:chExt cx="8263136" cy="965799"/>
            </a:xfrm>
          </p:grpSpPr>
          <p:pic>
            <p:nvPicPr>
              <p:cNvPr id="44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12" y="5343521"/>
                <a:ext cx="878984" cy="88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760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373216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992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128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9240" y="5402907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017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antr\AppData\Local\Microsoft\Windows\Temporary Internet Files\Content.IE5\L4A7F242\00404159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464" y="5427128"/>
                <a:ext cx="878984" cy="882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757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32" y="3840473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54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755" y="3843111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8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798" y="3871939"/>
              <a:ext cx="306598" cy="15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52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47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808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antr\AppData\Local\Microsoft\Windows\Temporary Internet Files\Content.IE5\YA9OU8FT\0042899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403" y="3182315"/>
              <a:ext cx="561313" cy="29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>
              <a:stCxn id="5" idx="0"/>
              <a:endCxn id="14" idx="2"/>
            </p:cNvCxnSpPr>
            <p:nvPr/>
          </p:nvCxnSpPr>
          <p:spPr>
            <a:xfrm flipV="1">
              <a:off x="4214634" y="3475184"/>
              <a:ext cx="650175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0"/>
              <a:endCxn id="15" idx="2"/>
            </p:cNvCxnSpPr>
            <p:nvPr/>
          </p:nvCxnSpPr>
          <p:spPr>
            <a:xfrm flipV="1">
              <a:off x="4214634" y="3475184"/>
              <a:ext cx="1308769" cy="33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0"/>
              <a:endCxn id="14" idx="2"/>
            </p:cNvCxnSpPr>
            <p:nvPr/>
          </p:nvCxnSpPr>
          <p:spPr>
            <a:xfrm flipH="1" flipV="1">
              <a:off x="4864809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0"/>
              <a:endCxn id="15" idx="2"/>
            </p:cNvCxnSpPr>
            <p:nvPr/>
          </p:nvCxnSpPr>
          <p:spPr>
            <a:xfrm flipV="1">
              <a:off x="4868156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0"/>
              <a:endCxn id="14" idx="2"/>
            </p:cNvCxnSpPr>
            <p:nvPr/>
          </p:nvCxnSpPr>
          <p:spPr>
            <a:xfrm flipH="1" flipV="1">
              <a:off x="4864809" y="3475184"/>
              <a:ext cx="655248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0"/>
              <a:endCxn id="14" idx="2"/>
            </p:cNvCxnSpPr>
            <p:nvPr/>
          </p:nvCxnSpPr>
          <p:spPr>
            <a:xfrm flipH="1" flipV="1">
              <a:off x="4864809" y="3475184"/>
              <a:ext cx="1266823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0"/>
              <a:endCxn id="15" idx="2"/>
            </p:cNvCxnSpPr>
            <p:nvPr/>
          </p:nvCxnSpPr>
          <p:spPr>
            <a:xfrm flipV="1">
              <a:off x="5520056" y="3475184"/>
              <a:ext cx="3347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15" idx="2"/>
            </p:cNvCxnSpPr>
            <p:nvPr/>
          </p:nvCxnSpPr>
          <p:spPr>
            <a:xfrm flipH="1" flipV="1">
              <a:off x="5523403" y="3475184"/>
              <a:ext cx="608228" cy="365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0"/>
              <a:endCxn id="16" idx="2"/>
            </p:cNvCxnSpPr>
            <p:nvPr/>
          </p:nvCxnSpPr>
          <p:spPr>
            <a:xfrm flipV="1">
              <a:off x="6785153" y="3475184"/>
              <a:ext cx="7373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1" idx="0"/>
              <a:endCxn id="16" idx="2"/>
            </p:cNvCxnSpPr>
            <p:nvPr/>
          </p:nvCxnSpPr>
          <p:spPr>
            <a:xfrm flipV="1">
              <a:off x="7437054" y="3475184"/>
              <a:ext cx="85411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0"/>
              <a:endCxn id="16" idx="2"/>
            </p:cNvCxnSpPr>
            <p:nvPr/>
          </p:nvCxnSpPr>
          <p:spPr>
            <a:xfrm flipH="1" flipV="1">
              <a:off x="7522464" y="3475184"/>
              <a:ext cx="5697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0"/>
              <a:endCxn id="16" idx="2"/>
            </p:cNvCxnSpPr>
            <p:nvPr/>
          </p:nvCxnSpPr>
          <p:spPr>
            <a:xfrm flipH="1" flipV="1">
              <a:off x="7522464" y="3475184"/>
              <a:ext cx="1221633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0"/>
              <a:endCxn id="17" idx="2"/>
            </p:cNvCxnSpPr>
            <p:nvPr/>
          </p:nvCxnSpPr>
          <p:spPr>
            <a:xfrm flipH="1" flipV="1">
              <a:off x="8181059" y="3475184"/>
              <a:ext cx="563039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0"/>
              <a:endCxn id="17" idx="2"/>
            </p:cNvCxnSpPr>
            <p:nvPr/>
          </p:nvCxnSpPr>
          <p:spPr>
            <a:xfrm flipV="1">
              <a:off x="8092197" y="3475184"/>
              <a:ext cx="88862" cy="396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0"/>
              <a:endCxn id="17" idx="2"/>
            </p:cNvCxnSpPr>
            <p:nvPr/>
          </p:nvCxnSpPr>
          <p:spPr>
            <a:xfrm flipV="1">
              <a:off x="7437054" y="3475184"/>
              <a:ext cx="744005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" idx="0"/>
              <a:endCxn id="17" idx="2"/>
            </p:cNvCxnSpPr>
            <p:nvPr/>
          </p:nvCxnSpPr>
          <p:spPr>
            <a:xfrm flipV="1">
              <a:off x="6785153" y="3475184"/>
              <a:ext cx="1395906" cy="367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0"/>
            </p:cNvCxnSpPr>
            <p:nvPr/>
          </p:nvCxnSpPr>
          <p:spPr>
            <a:xfrm flipV="1">
              <a:off x="4864809" y="2962049"/>
              <a:ext cx="1106656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0"/>
            </p:cNvCxnSpPr>
            <p:nvPr/>
          </p:nvCxnSpPr>
          <p:spPr>
            <a:xfrm flipV="1">
              <a:off x="5523403" y="2962049"/>
              <a:ext cx="448061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0"/>
            </p:cNvCxnSpPr>
            <p:nvPr/>
          </p:nvCxnSpPr>
          <p:spPr>
            <a:xfrm flipV="1">
              <a:off x="4864809" y="2899116"/>
              <a:ext cx="2296731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0"/>
            </p:cNvCxnSpPr>
            <p:nvPr/>
          </p:nvCxnSpPr>
          <p:spPr>
            <a:xfrm flipV="1">
              <a:off x="5523403" y="2899116"/>
              <a:ext cx="1638136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6" idx="0"/>
            </p:cNvCxnSpPr>
            <p:nvPr/>
          </p:nvCxnSpPr>
          <p:spPr>
            <a:xfrm flipH="1" flipV="1">
              <a:off x="5971464" y="2962049"/>
              <a:ext cx="1551000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0"/>
            </p:cNvCxnSpPr>
            <p:nvPr/>
          </p:nvCxnSpPr>
          <p:spPr>
            <a:xfrm flipH="1" flipV="1">
              <a:off x="5971464" y="2962049"/>
              <a:ext cx="2209595" cy="220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7" idx="0"/>
            </p:cNvCxnSpPr>
            <p:nvPr/>
          </p:nvCxnSpPr>
          <p:spPr>
            <a:xfrm flipH="1" flipV="1">
              <a:off x="7161540" y="2899116"/>
              <a:ext cx="1019519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0"/>
            </p:cNvCxnSpPr>
            <p:nvPr/>
          </p:nvCxnSpPr>
          <p:spPr>
            <a:xfrm flipH="1" flipV="1">
              <a:off x="7161540" y="2899116"/>
              <a:ext cx="360925" cy="28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075" y="2535836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www.clker.com/cliparts/6/c/4/a/1195429795336159975juanjo_Rout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64" y="2535837"/>
              <a:ext cx="747060" cy="49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final-punch"/>
          <p:cNvSpPr/>
          <p:nvPr/>
        </p:nvSpPr>
        <p:spPr>
          <a:xfrm>
            <a:off x="914401" y="4133848"/>
            <a:ext cx="7315200" cy="23155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rgbClr val="1010A0"/>
                </a:solidFill>
              </a:rPr>
              <a:t>Network bandwidth between virtual </a:t>
            </a:r>
            <a:br>
              <a:rPr lang="en-GB" sz="2800" b="1" dirty="0">
                <a:solidFill>
                  <a:srgbClr val="1010A0"/>
                </a:solidFill>
              </a:rPr>
            </a:br>
            <a:r>
              <a:rPr lang="en-GB" sz="2800" b="1" dirty="0">
                <a:solidFill>
                  <a:srgbClr val="1010A0"/>
                </a:solidFill>
              </a:rPr>
              <a:t>machines can vary significantly</a:t>
            </a:r>
            <a:br>
              <a:rPr lang="en-GB" sz="2800" b="1" dirty="0">
                <a:solidFill>
                  <a:srgbClr val="1010A0"/>
                </a:solidFill>
              </a:rPr>
            </a:br>
            <a:endParaRPr lang="en-GB" b="1" dirty="0">
              <a:solidFill>
                <a:srgbClr val="1010A0"/>
              </a:solidFill>
            </a:endParaRPr>
          </a:p>
          <a:p>
            <a:pPr lvl="0" algn="ctr"/>
            <a:r>
              <a:rPr lang="en-GB" sz="2400" b="1" dirty="0">
                <a:solidFill>
                  <a:srgbClr val="EEECE1">
                    <a:lumMod val="10000"/>
                  </a:srgbClr>
                </a:solidFill>
              </a:rPr>
              <a:t>Key contributor to unpredictable </a:t>
            </a:r>
          </a:p>
          <a:p>
            <a:pPr lvl="0" algn="ctr"/>
            <a:r>
              <a:rPr lang="en-GB" sz="2400" b="1" dirty="0">
                <a:solidFill>
                  <a:srgbClr val="EEECE1">
                    <a:lumMod val="10000"/>
                  </a:srgbClr>
                </a:solidFill>
              </a:rPr>
              <a:t>application performance</a:t>
            </a:r>
            <a:endParaRPr lang="en-GB" sz="2400" dirty="0">
              <a:solidFill>
                <a:srgbClr val="1010A0"/>
              </a:solidFill>
            </a:endParaRPr>
          </a:p>
        </p:txBody>
      </p:sp>
      <p:sp>
        <p:nvSpPr>
          <p:cNvPr id="53" name="Popup"/>
          <p:cNvSpPr/>
          <p:nvPr/>
        </p:nvSpPr>
        <p:spPr>
          <a:xfrm>
            <a:off x="6248400" y="1088609"/>
            <a:ext cx="2895600" cy="933448"/>
          </a:xfrm>
          <a:prstGeom prst="wedgeRoundRectCallout">
            <a:avLst>
              <a:gd name="adj1" fmla="val -93413"/>
              <a:gd name="adj2" fmla="val 133317"/>
              <a:gd name="adj3" fmla="val 16667"/>
            </a:avLst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</a:rPr>
              <a:t>Internal network is </a:t>
            </a:r>
            <a: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amongst tenants</a:t>
            </a:r>
          </a:p>
        </p:txBody>
      </p:sp>
    </p:spTree>
    <p:extLst>
      <p:ext uri="{BB962C8B-B14F-4D97-AF65-F5344CB8AC3E}">
        <p14:creationId xmlns:p14="http://schemas.microsoft.com/office/powerpoint/2010/main" val="24153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Performance variability in the wild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55060" cy="2697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  <a:extLst/>
        </p:spPr>
      </p:pic>
      <p:sp>
        <p:nvSpPr>
          <p:cNvPr id="9" name="Popup"/>
          <p:cNvSpPr/>
          <p:nvPr/>
        </p:nvSpPr>
        <p:spPr>
          <a:xfrm>
            <a:off x="6019800" y="152400"/>
            <a:ext cx="2809299" cy="594444"/>
          </a:xfrm>
          <a:prstGeom prst="wedgeRoundRectCallout">
            <a:avLst>
              <a:gd name="adj1" fmla="val -2976"/>
              <a:gd name="adj2" fmla="val 292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Up to 5x variability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82602"/>
              </p:ext>
            </p:extLst>
          </p:nvPr>
        </p:nvGraphicFramePr>
        <p:xfrm>
          <a:off x="533400" y="4267200"/>
          <a:ext cx="836471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8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[Giurgui’10]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Amazon EC2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[Schad’10]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Amazon EC2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C/D/E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[Li’10]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(Azure, EC2,</a:t>
                      </a:r>
                      <a:r>
                        <a:rPr lang="en-GB" baseline="0" dirty="0"/>
                        <a:t> Rackspace)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[Yu’10]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Amazon EC2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[Mangot’09]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Amazon EC2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8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0"/>
    </mc:Choice>
    <mc:Fallback xmlns="">
      <p:transition spd="slow" advTm="3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Oktopus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Enable guaranteed network performance</a:t>
            </a:r>
            <a:endParaRPr lang="en-GB" sz="800" dirty="0"/>
          </a:p>
          <a:p>
            <a:pPr lvl="2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fig-paul-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5867400" cy="478134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8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42.6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.5|7.2|4.3|2.5|20|2"/>
</p:tagLst>
</file>

<file path=ppt/theme/theme1.xml><?xml version="1.0" encoding="utf-8"?>
<a:theme xmlns:a="http://schemas.openxmlformats.org/drawingml/2006/main" name="HB-Basic-dec10">
  <a:themeElements>
    <a:clrScheme name="HB-dec10">
      <a:dk1>
        <a:srgbClr val="1010A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HB-Basic-dec10</Template>
  <TotalTime>17268</TotalTime>
  <Words>2294</Words>
  <Application>Microsoft Office PowerPoint</Application>
  <PresentationFormat>On-screen Show (4:3)</PresentationFormat>
  <Paragraphs>546</Paragraphs>
  <Slides>44</Slides>
  <Notes>4</Notes>
  <HiddenSlides>7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HB-Basic-dec10</vt:lpstr>
      <vt:lpstr>Slide</vt:lpstr>
      <vt:lpstr>Towards Predictable Data Centers  Why Johnny can’t use the cloud and what we  can do about it?</vt:lpstr>
      <vt:lpstr>Cloud computing</vt:lpstr>
      <vt:lpstr>Data centers</vt:lpstr>
      <vt:lpstr>Predictable Data Centers</vt:lpstr>
      <vt:lpstr>Cloud datacenters 101</vt:lpstr>
      <vt:lpstr>The problem of unpredictability</vt:lpstr>
      <vt:lpstr>Why is tenant performance unpredictable?</vt:lpstr>
      <vt:lpstr>Performance variability in the wild</vt:lpstr>
      <vt:lpstr>Oktopus</vt:lpstr>
      <vt:lpstr>Oktopus</vt:lpstr>
      <vt:lpstr>Key takeaway</vt:lpstr>
      <vt:lpstr>Talk Outline</vt:lpstr>
      <vt:lpstr>What should the virtual network look like?</vt:lpstr>
      <vt:lpstr>Abstraction 1: Virtual Cluster (VC)</vt:lpstr>
      <vt:lpstr>Abstraction: Virtual Cluster</vt:lpstr>
      <vt:lpstr>Abstraction 2: Virtual Oversubscribed Cluster (VOC)</vt:lpstr>
      <vt:lpstr>Oktopus in operation</vt:lpstr>
      <vt:lpstr>Talk Outline</vt:lpstr>
      <vt:lpstr>Allocating Virtual Clusters</vt:lpstr>
      <vt:lpstr>Allocation Algorithm</vt:lpstr>
      <vt:lpstr>Talk Outline</vt:lpstr>
      <vt:lpstr>Enforcing Virtual Networks</vt:lpstr>
      <vt:lpstr>Abstraction: Virtual Cluster</vt:lpstr>
      <vt:lpstr>Enforcement in Oktopus: Key highlights</vt:lpstr>
      <vt:lpstr>Talk Outline</vt:lpstr>
      <vt:lpstr>Evaluation</vt:lpstr>
      <vt:lpstr>Datacenter Simulator</vt:lpstr>
      <vt:lpstr>Private datacenters</vt:lpstr>
      <vt:lpstr>Private datacenters</vt:lpstr>
      <vt:lpstr>Cloud Datacenters</vt:lpstr>
      <vt:lpstr>Tenant Costs</vt:lpstr>
      <vt:lpstr>Oktopus Deployment</vt:lpstr>
      <vt:lpstr>Oktopus Deployment</vt:lpstr>
      <vt:lpstr>Summary</vt:lpstr>
      <vt:lpstr>Bazaar</vt:lpstr>
      <vt:lpstr>PowerPoint Presentation</vt:lpstr>
      <vt:lpstr>PowerPoint Presentation</vt:lpstr>
      <vt:lpstr>Other Abstractions</vt:lpstr>
      <vt:lpstr>PowerPoint Presentation</vt:lpstr>
      <vt:lpstr>Allocation algorithms</vt:lpstr>
      <vt:lpstr>Oktopus: Nits and Warts 1</vt:lpstr>
      <vt:lpstr>Oktopus: Nits and Warts 2</vt:lpstr>
      <vt:lpstr>Hose Model</vt:lpstr>
      <vt:lpstr>Oktopus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Predictable Datacenter Networks</dc:title>
  <dc:creator>Hitesh Ballani</dc:creator>
  <cp:lastModifiedBy>Clare Scallon (Vega Consulting LLC)</cp:lastModifiedBy>
  <cp:revision>496</cp:revision>
  <cp:lastPrinted>2011-08-05T10:17:08Z</cp:lastPrinted>
  <dcterms:created xsi:type="dcterms:W3CDTF">2011-07-27T17:35:11Z</dcterms:created>
  <dcterms:modified xsi:type="dcterms:W3CDTF">2016-08-03T01:57:21Z</dcterms:modified>
</cp:coreProperties>
</file>