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4"/>
    <p:sldMasterId id="2147483693" r:id="rId5"/>
    <p:sldMasterId id="2147483718" r:id="rId6"/>
  </p:sldMasterIdLst>
  <p:notesMasterIdLst>
    <p:notesMasterId r:id="rId31"/>
  </p:notesMasterIdLst>
  <p:handoutMasterIdLst>
    <p:handoutMasterId r:id="rId32"/>
  </p:handoutMasterIdLst>
  <p:sldIdLst>
    <p:sldId id="352" r:id="rId7"/>
    <p:sldId id="358" r:id="rId8"/>
    <p:sldId id="355" r:id="rId9"/>
    <p:sldId id="354" r:id="rId10"/>
    <p:sldId id="357" r:id="rId11"/>
    <p:sldId id="356" r:id="rId12"/>
    <p:sldId id="370" r:id="rId13"/>
    <p:sldId id="373" r:id="rId14"/>
    <p:sldId id="353" r:id="rId15"/>
    <p:sldId id="376" r:id="rId16"/>
    <p:sldId id="382" r:id="rId17"/>
    <p:sldId id="377" r:id="rId18"/>
    <p:sldId id="383" r:id="rId19"/>
    <p:sldId id="378" r:id="rId20"/>
    <p:sldId id="379" r:id="rId21"/>
    <p:sldId id="384" r:id="rId22"/>
    <p:sldId id="385" r:id="rId23"/>
    <p:sldId id="375" r:id="rId24"/>
    <p:sldId id="360" r:id="rId25"/>
    <p:sldId id="361" r:id="rId26"/>
    <p:sldId id="371" r:id="rId27"/>
    <p:sldId id="372" r:id="rId28"/>
    <p:sldId id="324" r:id="rId29"/>
    <p:sldId id="342" r:id="rId3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orient="horz" pos="1729">
          <p15:clr>
            <a:srgbClr val="A4A3A4"/>
          </p15:clr>
        </p15:guide>
        <p15:guide id="8" orient="horz" pos="4037">
          <p15:clr>
            <a:srgbClr val="A4A3A4"/>
          </p15:clr>
        </p15:guide>
        <p15:guide id="9" pos="2880">
          <p15:clr>
            <a:srgbClr val="A4A3A4"/>
          </p15:clr>
        </p15:guide>
        <p15:guide id="10" pos="304">
          <p15:clr>
            <a:srgbClr val="A4A3A4"/>
          </p15:clr>
        </p15:guide>
        <p15:guide id="11" pos="865">
          <p15:clr>
            <a:srgbClr val="A4A3A4"/>
          </p15:clr>
        </p15:guide>
        <p15:guide id="12" pos="5518">
          <p15:clr>
            <a:srgbClr val="A4A3A4"/>
          </p15:clr>
        </p15:guide>
        <p15:guide id="13" pos="5299">
          <p15:clr>
            <a:srgbClr val="A4A3A4"/>
          </p15:clr>
        </p15:guide>
        <p15:guide id="14" pos="458">
          <p15:clr>
            <a:srgbClr val="A4A3A4"/>
          </p15:clr>
        </p15:guide>
        <p15:guide id="15" pos="2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lver Fox Productions, Inc." initials="SFP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066" autoAdjust="0"/>
    <p:restoredTop sz="82948" autoAdjust="0"/>
  </p:normalViewPr>
  <p:slideViewPr>
    <p:cSldViewPr snapToGrid="0">
      <p:cViewPr varScale="1">
        <p:scale>
          <a:sx n="75" d="100"/>
          <a:sy n="75" d="100"/>
        </p:scale>
        <p:origin x="1296" y="54"/>
      </p:cViewPr>
      <p:guideLst>
        <p:guide orient="horz" pos="144"/>
        <p:guide orient="horz" pos="1200"/>
        <p:guide orient="horz" pos="2736"/>
        <p:guide orient="horz" pos="4176"/>
        <p:guide orient="horz" pos="1488"/>
        <p:guide orient="horz" pos="912"/>
        <p:guide orient="horz" pos="1729"/>
        <p:guide orient="horz" pos="4037"/>
        <p:guide pos="2880"/>
        <p:guide pos="304"/>
        <p:guide pos="865"/>
        <p:guide pos="5518"/>
        <p:guide pos="5299"/>
        <p:guide pos="458"/>
        <p:guide pos="2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Microsoft Research Connections</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8/2/2016</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Research Connections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8/2/2016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7</a:t>
            </a:r>
            <a:r>
              <a:rPr lang="en-US" baseline="30000" dirty="0"/>
              <a:t>th</a:t>
            </a:r>
            <a:r>
              <a:rPr lang="en-US" dirty="0"/>
              <a:t> PhD Summer School</a:t>
            </a:r>
            <a:r>
              <a:rPr lang="en-US" baseline="0" dirty="0"/>
              <a:t> </a:t>
            </a:r>
          </a:p>
          <a:p>
            <a:r>
              <a:rPr lang="en-US" baseline="0" dirty="0"/>
              <a:t>Fire exits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8/2/2016 6:56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nvSpPr>
        <p:spPr>
          <a:xfrm>
            <a:off x="0" y="8686800"/>
            <a:ext cx="6248400" cy="457200"/>
          </a:xfrm>
          <a:prstGeom prst="rect">
            <a:avLst/>
          </a:prstGeom>
        </p:spPr>
        <p:txBody>
          <a:bodyPr vert="horz" lIns="91440" tIns="45720" rIns="91440" bIns="45720" rtlCol="0" anchor="b"/>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a:t>Feedback forms</a:t>
            </a:r>
          </a:p>
          <a:p>
            <a:pPr marL="0" marR="0" indent="0" algn="l" defTabSz="914363" rtl="0" eaLnBrk="1" fontAlgn="auto" latinLnBrk="0" hangingPunct="1">
              <a:lnSpc>
                <a:spcPct val="90000"/>
              </a:lnSpc>
              <a:spcBef>
                <a:spcPts val="0"/>
              </a:spcBef>
              <a:spcAft>
                <a:spcPts val="333"/>
              </a:spcAft>
              <a:buClrTx/>
              <a:buSzTx/>
              <a:buFontTx/>
              <a:buNone/>
              <a:tabLst/>
              <a:defRPr/>
            </a:pPr>
            <a:r>
              <a:rPr lang="en-GB" dirty="0"/>
              <a:t>What you have in your pack</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673589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You’ll get to meet many researchers</a:t>
            </a:r>
            <a:r>
              <a:rPr lang="en-GB" baseline="0" dirty="0"/>
              <a:t> in the course of the week!</a:t>
            </a:r>
          </a:p>
          <a:p>
            <a:r>
              <a:rPr lang="en-GB" baseline="0"/>
              <a:t>GrassRoots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408295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a:t>There are TRANSFORM training activities co-located with the School and specific TRANSFORM sessions indicated accordingly.</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83366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Goals:</a:t>
            </a:r>
          </a:p>
          <a:p>
            <a:pPr lvl="1"/>
            <a:r>
              <a:rPr lang="en-GB" dirty="0"/>
              <a:t>Recognise &amp; support bright students</a:t>
            </a:r>
          </a:p>
          <a:p>
            <a:pPr lvl="1"/>
            <a:r>
              <a:rPr lang="en-GB" dirty="0"/>
              <a:t>Advance state of the art </a:t>
            </a:r>
          </a:p>
          <a:p>
            <a:pPr lvl="1"/>
            <a:r>
              <a:rPr lang="en-GB" dirty="0"/>
              <a:t>Create community of Microsoft ambassadors</a:t>
            </a:r>
          </a:p>
          <a:p>
            <a:pPr lvl="1"/>
            <a:r>
              <a:rPr lang="en-GB" dirty="0"/>
              <a:t>Advance research</a:t>
            </a:r>
          </a:p>
          <a:p>
            <a:pPr lvl="1"/>
            <a:r>
              <a:rPr lang="en-GB" dirty="0"/>
              <a:t>Help bring new ideas to MSR</a:t>
            </a:r>
          </a:p>
          <a:p>
            <a:pPr lvl="1"/>
            <a:r>
              <a:rPr lang="en-GB" dirty="0"/>
              <a:t>Identify potential interns &amp; employees</a:t>
            </a:r>
          </a:p>
          <a:p>
            <a:pPr lvl="1"/>
            <a:r>
              <a:rPr lang="en-GB" dirty="0"/>
              <a:t>Entry point for collaboration requests</a:t>
            </a:r>
          </a:p>
          <a:p>
            <a:r>
              <a:rPr lang="en-GB" dirty="0"/>
              <a:t>Open  &amp; competitive</a:t>
            </a:r>
          </a:p>
          <a:p>
            <a:pPr lvl="1"/>
            <a:r>
              <a:rPr lang="en-GB" dirty="0"/>
              <a:t>Application by research supervisors</a:t>
            </a:r>
          </a:p>
          <a:p>
            <a:pPr lvl="1"/>
            <a:r>
              <a:rPr lang="en-GB" dirty="0"/>
              <a:t>Average selection ratio 20%</a:t>
            </a:r>
          </a:p>
          <a:p>
            <a:pPr lvl="1"/>
            <a:r>
              <a:rPr lang="en-GB" dirty="0"/>
              <a:t>Up to one year to find best possible students</a:t>
            </a:r>
          </a:p>
          <a:p>
            <a:endParaRPr lang="en-GB" dirty="0"/>
          </a:p>
        </p:txBody>
      </p:sp>
      <p:sp>
        <p:nvSpPr>
          <p:cNvPr id="4" name="Slide Number Placeholder 3"/>
          <p:cNvSpPr>
            <a:spLocks noGrp="1"/>
          </p:cNvSpPr>
          <p:nvPr>
            <p:ph type="sldNum" sz="quarter" idx="10"/>
          </p:nvPr>
        </p:nvSpPr>
        <p:spPr/>
        <p:txBody>
          <a:bodyPr/>
          <a:lstStyle/>
          <a:p>
            <a:fld id="{25F6CD02-0187-4E2A-A623-A703657A2835}" type="slidenum">
              <a:rPr lang="en-GB"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err="1"/>
              <a:t>Duraikan</a:t>
            </a:r>
            <a:r>
              <a:rPr lang="en-GB" dirty="0"/>
              <a:t> Training, a consultancy which aims to help individuals and organisations develop. </a:t>
            </a:r>
            <a:r>
              <a:rPr lang="en-GB" dirty="0" err="1"/>
              <a:t>Duraikan</a:t>
            </a:r>
            <a:r>
              <a:rPr lang="en-GB" dirty="0"/>
              <a:t> Training provides support in designing and delivering learning strategies.</a:t>
            </a:r>
          </a:p>
          <a:p>
            <a:r>
              <a:rPr lang="en-GB" dirty="0"/>
              <a:t>She will then prepare to highlight on the final day the key thought-processes as well as the verbal and non-verbal skills you need to give a powerful poster presentation. </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579721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8/2/2016 6:56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
        <p:nvSpPr>
          <p:cNvPr id="8" name="Footer Placeholder 3"/>
          <p:cNvSpPr>
            <a:spLocks noGrp="1"/>
          </p:cNvSpPr>
          <p:nvPr/>
        </p:nvSpPr>
        <p:spPr>
          <a:xfrm>
            <a:off x="0" y="8686800"/>
            <a:ext cx="6248400" cy="457200"/>
          </a:xfrm>
          <a:prstGeom prst="rect">
            <a:avLst/>
          </a:prstGeom>
        </p:spPr>
        <p:txBody>
          <a:bodyPr vert="horz" lIns="91440" tIns="45720" rIns="91440" bIns="45720" rtlCol="0" anchor="b"/>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8/2/2016 6:56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
        <p:nvSpPr>
          <p:cNvPr id="8" name="Footer Placeholder 3"/>
          <p:cNvSpPr>
            <a:spLocks noGrp="1"/>
          </p:cNvSpPr>
          <p:nvPr/>
        </p:nvSpPr>
        <p:spPr>
          <a:xfrm>
            <a:off x="0" y="8686800"/>
            <a:ext cx="6248400" cy="457200"/>
          </a:xfrm>
          <a:prstGeom prst="rect">
            <a:avLst/>
          </a:prstGeom>
        </p:spPr>
        <p:txBody>
          <a:bodyPr vert="horz" lIns="91440" tIns="45720" rIns="91440" bIns="45720" rtlCol="0" anchor="b"/>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3" descr="\\sfp.silverfoxprod.com\Work\White_Whale\5-10358_Alyssa_Felda\MS_Templates_2011\SFP_Art\4X3 Art\PNG\New folder\MSR_Cloud_Lower Graphic.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75639"/>
          <a:stretch/>
        </p:blipFill>
        <p:spPr bwMode="auto">
          <a:xfrm>
            <a:off x="0" y="5197344"/>
            <a:ext cx="9144000" cy="1670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fp.silverfoxprod.com\Work\White_Whale\5-10358_Alyssa_Felda\MS_Templates_2011\SFP_Art\4X3 Art\PNG\New folder\MSR_All_Icons.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4651" t="1" b="49611"/>
          <a:stretch/>
        </p:blipFill>
        <p:spPr bwMode="auto">
          <a:xfrm>
            <a:off x="4997302" y="0"/>
            <a:ext cx="4146698" cy="3455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2600" y="2127687"/>
            <a:ext cx="6545521" cy="1218795"/>
          </a:xfrm>
        </p:spPr>
        <p:txBody>
          <a:bodyPr anchor="ctr">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a:t>Click to edit Master title style</a:t>
            </a:r>
            <a:endParaRPr lang="en-US" dirty="0"/>
          </a:p>
        </p:txBody>
      </p:sp>
      <p:sp>
        <p:nvSpPr>
          <p:cNvPr id="3" name="Subtitle 2"/>
          <p:cNvSpPr>
            <a:spLocks noGrp="1"/>
          </p:cNvSpPr>
          <p:nvPr>
            <p:ph type="subTitle" idx="1"/>
          </p:nvPr>
        </p:nvSpPr>
        <p:spPr>
          <a:xfrm>
            <a:off x="482599" y="3753140"/>
            <a:ext cx="7929563" cy="332399"/>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4" name="Text Placeholder 8"/>
          <p:cNvSpPr>
            <a:spLocks noGrp="1"/>
          </p:cNvSpPr>
          <p:nvPr>
            <p:ph type="body" sz="quarter" idx="11" hasCustomPrompt="1"/>
          </p:nvPr>
        </p:nvSpPr>
        <p:spPr>
          <a:xfrm>
            <a:off x="3328988" y="6622501"/>
            <a:ext cx="2486025" cy="166199"/>
          </a:xfrm>
        </p:spPr>
        <p:txBody>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Tree>
    <p:extLst>
      <p:ext uri="{BB962C8B-B14F-4D97-AF65-F5344CB8AC3E}">
        <p14:creationId xmlns:p14="http://schemas.microsoft.com/office/powerpoint/2010/main" val="28627457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1822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19146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10013389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3" descr="\\sfp.silverfoxprod.com\Work\White_Whale\5-10358_Alyssa_Felda\MS_Templates_2011\SFP_Art\4X3 Art\PNG\New folder\MSR_Cloud_Lower Graphic.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75639"/>
          <a:stretch/>
        </p:blipFill>
        <p:spPr bwMode="auto">
          <a:xfrm>
            <a:off x="0" y="5197344"/>
            <a:ext cx="9144000" cy="1670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fp.silverfoxprod.com\Work\White_Whale\5-10358_Alyssa_Felda\MS_Templates_2011\SFP_Art\4X3 Art\PNG\New folder\MSR_All_Icons.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4651" t="1" b="49611"/>
          <a:stretch/>
        </p:blipFill>
        <p:spPr bwMode="auto">
          <a:xfrm>
            <a:off x="4997302" y="0"/>
            <a:ext cx="4146698" cy="3455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2600" y="2127687"/>
            <a:ext cx="6545521" cy="1218795"/>
          </a:xfrm>
        </p:spPr>
        <p:txBody>
          <a:bodyPr anchor="ctr">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dirty="0"/>
              <a:t>Click to edit Master title style</a:t>
            </a:r>
          </a:p>
        </p:txBody>
      </p:sp>
      <p:sp>
        <p:nvSpPr>
          <p:cNvPr id="3" name="Subtitle 2"/>
          <p:cNvSpPr>
            <a:spLocks noGrp="1"/>
          </p:cNvSpPr>
          <p:nvPr>
            <p:ph type="subTitle" idx="1"/>
          </p:nvPr>
        </p:nvSpPr>
        <p:spPr>
          <a:xfrm>
            <a:off x="482599" y="3753140"/>
            <a:ext cx="7929563" cy="332399"/>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
        <p:nvSpPr>
          <p:cNvPr id="4" name="Text Placeholder 8"/>
          <p:cNvSpPr>
            <a:spLocks noGrp="1"/>
          </p:cNvSpPr>
          <p:nvPr>
            <p:ph type="body" sz="quarter" idx="11" hasCustomPrompt="1"/>
          </p:nvPr>
        </p:nvSpPr>
        <p:spPr>
          <a:xfrm>
            <a:off x="3328988" y="6622501"/>
            <a:ext cx="2486025" cy="166199"/>
          </a:xfrm>
        </p:spPr>
        <p:txBody>
          <a:bodyPr>
            <a:spAutoFit/>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3" descr="\\sfp.silverfoxprod.com\Work\White_Whale\5-10358_Alyssa_Felda\MS_Templates_2011\SFP_Art\4X3 Art\PNG\New folder\MSR_Cloud_Lower Graphic.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75639"/>
          <a:stretch/>
        </p:blipFill>
        <p:spPr bwMode="auto">
          <a:xfrm>
            <a:off x="0" y="5197344"/>
            <a:ext cx="9144000" cy="16707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2600" y="2048787"/>
            <a:ext cx="7929563" cy="609398"/>
          </a:xfrm>
        </p:spPr>
        <p:txBody>
          <a:bodyPr anchor="ctr" anchorCtr="0">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dirty="0"/>
              <a:t>Click to edit Master title style</a:t>
            </a:r>
          </a:p>
        </p:txBody>
      </p:sp>
      <p:sp>
        <p:nvSpPr>
          <p:cNvPr id="3" name="Subtitle 2"/>
          <p:cNvSpPr>
            <a:spLocks noGrp="1"/>
          </p:cNvSpPr>
          <p:nvPr>
            <p:ph type="subTitle" idx="1"/>
          </p:nvPr>
        </p:nvSpPr>
        <p:spPr>
          <a:xfrm>
            <a:off x="482601" y="3752332"/>
            <a:ext cx="7929562" cy="332399"/>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
        <p:nvSpPr>
          <p:cNvPr id="7" name="Text Placeholder 6"/>
          <p:cNvSpPr>
            <a:spLocks noGrp="1"/>
          </p:cNvSpPr>
          <p:nvPr>
            <p:ph type="body" sz="quarter" idx="10" hasCustomPrompt="1"/>
          </p:nvPr>
        </p:nvSpPr>
        <p:spPr>
          <a:xfrm>
            <a:off x="381000" y="281521"/>
            <a:ext cx="8381999" cy="914096"/>
          </a:xfrm>
        </p:spPr>
        <p:txBody>
          <a:bodyPr anchor="t" anchorCtr="0">
            <a:spAutoFit/>
            <a:scene3d>
              <a:camera prst="orthographicFront"/>
              <a:lightRig rig="flat" dir="t"/>
            </a:scene3d>
            <a:sp3d>
              <a:contourClr>
                <a:schemeClr val="tx2"/>
              </a:contourClr>
            </a:sp3d>
          </a:bodyPr>
          <a:lstStyle>
            <a:lvl1pPr marL="0" indent="0" algn="r">
              <a:buFont typeface="Arial" pitchFamily="34" charset="0"/>
              <a:buNone/>
              <a:defRPr kumimoji="0" lang="en-US" sz="6600" b="0" i="0" u="none" strike="noStrike" kern="1200" cap="none" spc="-300" normalizeH="0" baseline="0" noProof="0" dirty="0" smtClean="0">
                <a:ln w="11430"/>
                <a:gradFill>
                  <a:gsLst>
                    <a:gs pos="0">
                      <a:schemeClr val="bg1">
                        <a:alpha val="55000"/>
                      </a:schemeClr>
                    </a:gs>
                    <a:gs pos="88000">
                      <a:schemeClr val="bg1">
                        <a:alpha val="55000"/>
                      </a:schemeClr>
                    </a:gs>
                  </a:gsLst>
                  <a:lin ang="5400000"/>
                </a:gradFill>
                <a:effectLst/>
                <a:uLnTx/>
                <a:uFillTx/>
                <a:latin typeface="+mj-lt"/>
                <a:ea typeface="+mn-ea"/>
                <a:cs typeface="+mn-cs"/>
              </a:defRPr>
            </a:lvl1pPr>
          </a:lstStyle>
          <a:p>
            <a:pPr lvl="0"/>
            <a:r>
              <a:rPr lang="en-US" dirty="0"/>
              <a:t>click to…</a:t>
            </a:r>
          </a:p>
        </p:txBody>
      </p:sp>
      <p:sp>
        <p:nvSpPr>
          <p:cNvPr id="5" name="Text Placeholder 8"/>
          <p:cNvSpPr>
            <a:spLocks noGrp="1"/>
          </p:cNvSpPr>
          <p:nvPr>
            <p:ph type="body" sz="quarter" idx="11" hasCustomPrompt="1"/>
          </p:nvPr>
        </p:nvSpPr>
        <p:spPr>
          <a:xfrm>
            <a:off x="3328988" y="6622501"/>
            <a:ext cx="2486025" cy="166199"/>
          </a:xfrm>
        </p:spPr>
        <p:txBody>
          <a:bodyPr>
            <a:spAutoFit/>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dirty="0"/>
              <a:t>Click to edit Master title style</a:t>
            </a:r>
          </a:p>
        </p:txBody>
      </p:sp>
      <p:sp>
        <p:nvSpPr>
          <p:cNvPr id="5" name="Text Placeholder 4"/>
          <p:cNvSpPr>
            <a:spLocks noGrp="1"/>
          </p:cNvSpPr>
          <p:nvPr>
            <p:ph type="body" sz="quarter" idx="10"/>
          </p:nvPr>
        </p:nvSpPr>
        <p:spPr>
          <a:xfrm>
            <a:off x="389436" y="1447800"/>
            <a:ext cx="8363938" cy="4960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8"/>
          <p:cNvSpPr>
            <a:spLocks noGrp="1"/>
          </p:cNvSpPr>
          <p:nvPr>
            <p:ph type="body" sz="quarter" idx="11"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6"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a:t>Click to edit Master title style</a:t>
            </a:r>
          </a:p>
        </p:txBody>
      </p:sp>
      <p:sp>
        <p:nvSpPr>
          <p:cNvPr id="3" name="Content Placeholder 2"/>
          <p:cNvSpPr>
            <a:spLocks noGrp="1"/>
          </p:cNvSpPr>
          <p:nvPr>
            <p:ph idx="1"/>
          </p:nvPr>
        </p:nvSpPr>
        <p:spPr>
          <a:xfrm>
            <a:off x="389436" y="1447800"/>
            <a:ext cx="8363938" cy="2000548"/>
          </a:xfrm>
        </p:spPr>
        <p:txBody>
          <a:bodyPr>
            <a:sp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5"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a:t>Click to edit Master title style</a:t>
            </a:r>
          </a:p>
        </p:txBody>
      </p:sp>
      <p:sp>
        <p:nvSpPr>
          <p:cNvPr id="3" name="Content Placeholder 2"/>
          <p:cNvSpPr>
            <a:spLocks noGrp="1"/>
          </p:cNvSpPr>
          <p:nvPr>
            <p:ph sz="half" idx="1"/>
          </p:nvPr>
        </p:nvSpPr>
        <p:spPr>
          <a:xfrm>
            <a:off x="389436" y="1447800"/>
            <a:ext cx="4115872" cy="2129814"/>
          </a:xfrm>
        </p:spPr>
        <p:txBody>
          <a:bodyPr>
            <a:spAutoFit/>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7501" y="1447800"/>
            <a:ext cx="4115872" cy="2129814"/>
          </a:xfrm>
        </p:spPr>
        <p:txBody>
          <a:bodyPr>
            <a:sp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6"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a:t>Click to edit Master title style</a:t>
            </a:r>
          </a:p>
        </p:txBody>
      </p:sp>
      <p:sp>
        <p:nvSpPr>
          <p:cNvPr id="3" name="Text Placeholder 2"/>
          <p:cNvSpPr>
            <a:spLocks noGrp="1"/>
          </p:cNvSpPr>
          <p:nvPr>
            <p:ph type="body" idx="1"/>
          </p:nvPr>
        </p:nvSpPr>
        <p:spPr>
          <a:xfrm>
            <a:off x="389436" y="1065305"/>
            <a:ext cx="4115872" cy="692497"/>
          </a:xfrm>
        </p:spPr>
        <p:txBody>
          <a:bodyPr anchor="b">
            <a:spAutoFit/>
          </a:bodyPr>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1000" y="2133600"/>
            <a:ext cx="4114800" cy="1855893"/>
          </a:xfrm>
        </p:spPr>
        <p:txBody>
          <a:bodyPr>
            <a:spAutoFit/>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7501" y="1065305"/>
            <a:ext cx="4115872" cy="692497"/>
          </a:xfrm>
        </p:spPr>
        <p:txBody>
          <a:bodyPr anchor="b">
            <a:spAutoFit/>
          </a:bodyPr>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7501" y="2133601"/>
            <a:ext cx="4115872" cy="1855893"/>
          </a:xfrm>
        </p:spPr>
        <p:txBody>
          <a:bodyPr>
            <a:spAutoFit/>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8" name="Slide Number Placeholder 4"/>
          <p:cNvSpPr>
            <a:spLocks noGrp="1"/>
          </p:cNvSpPr>
          <p:nvPr>
            <p:ph type="sldNum" sz="quarter" idx="11"/>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a:t>Click to edit Master title style</a:t>
            </a:r>
          </a:p>
        </p:txBody>
      </p:sp>
      <p:sp>
        <p:nvSpPr>
          <p:cNvPr id="3"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4"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3" descr="\\sfp.silverfoxprod.com\Work\White_Whale\5-10358_Alyssa_Felda\MS_Templates_2011\SFP_Art\4X3 Art\PNG\New folder\MSR_Cloud_Lower Graphic.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75639"/>
          <a:stretch/>
        </p:blipFill>
        <p:spPr bwMode="auto">
          <a:xfrm>
            <a:off x="0" y="5197344"/>
            <a:ext cx="9144000" cy="16707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2600" y="2048787"/>
            <a:ext cx="7929563" cy="609398"/>
          </a:xfrm>
        </p:spPr>
        <p:txBody>
          <a:bodyPr anchor="ctr" anchorCtr="0">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a:t>Click to edit Master title style</a:t>
            </a:r>
            <a:endParaRPr lang="en-US" dirty="0"/>
          </a:p>
        </p:txBody>
      </p:sp>
      <p:sp>
        <p:nvSpPr>
          <p:cNvPr id="3" name="Subtitle 2"/>
          <p:cNvSpPr>
            <a:spLocks noGrp="1"/>
          </p:cNvSpPr>
          <p:nvPr>
            <p:ph type="subTitle" idx="1"/>
          </p:nvPr>
        </p:nvSpPr>
        <p:spPr>
          <a:xfrm>
            <a:off x="482601" y="3752332"/>
            <a:ext cx="7929562" cy="332399"/>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381000" y="281521"/>
            <a:ext cx="8381999" cy="914096"/>
          </a:xfrm>
        </p:spPr>
        <p:txBody>
          <a:bodyPr anchor="t" anchorCtr="0">
            <a:spAutoFit/>
            <a:scene3d>
              <a:camera prst="orthographicFront"/>
              <a:lightRig rig="flat" dir="t"/>
            </a:scene3d>
            <a:sp3d>
              <a:contourClr>
                <a:schemeClr val="tx2"/>
              </a:contourClr>
            </a:sp3d>
          </a:bodyPr>
          <a:lstStyle>
            <a:lvl1pPr marL="0" indent="0" algn="r">
              <a:buFont typeface="Arial" pitchFamily="34" charset="0"/>
              <a:buNone/>
              <a:defRPr kumimoji="0" lang="en-US" sz="6600" b="0" i="0" u="none" strike="noStrike" kern="1200" cap="none" spc="-300" normalizeH="0" baseline="0" noProof="0" dirty="0" smtClean="0">
                <a:ln w="11430"/>
                <a:gradFill>
                  <a:gsLst>
                    <a:gs pos="0">
                      <a:schemeClr val="bg1">
                        <a:alpha val="55000"/>
                      </a:schemeClr>
                    </a:gs>
                    <a:gs pos="88000">
                      <a:schemeClr val="bg1">
                        <a:alpha val="55000"/>
                      </a:schemeClr>
                    </a:gs>
                  </a:gsLst>
                  <a:lin ang="5400000"/>
                </a:gradFill>
                <a:effectLst/>
                <a:uLnTx/>
                <a:uFillTx/>
                <a:latin typeface="+mj-lt"/>
                <a:ea typeface="+mn-ea"/>
                <a:cs typeface="+mn-cs"/>
              </a:defRPr>
            </a:lvl1pPr>
          </a:lstStyle>
          <a:p>
            <a:pPr lvl="0"/>
            <a:r>
              <a:rPr lang="en-US" dirty="0"/>
              <a:t>click to…</a:t>
            </a:r>
          </a:p>
        </p:txBody>
      </p:sp>
      <p:sp>
        <p:nvSpPr>
          <p:cNvPr id="5" name="Text Placeholder 8"/>
          <p:cNvSpPr>
            <a:spLocks noGrp="1"/>
          </p:cNvSpPr>
          <p:nvPr>
            <p:ph type="body" sz="quarter" idx="11" hasCustomPrompt="1"/>
          </p:nvPr>
        </p:nvSpPr>
        <p:spPr>
          <a:xfrm>
            <a:off x="3328988" y="6622501"/>
            <a:ext cx="2486025" cy="166199"/>
          </a:xfrm>
        </p:spPr>
        <p:txBody>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Tree>
    <p:extLst>
      <p:ext uri="{BB962C8B-B14F-4D97-AF65-F5344CB8AC3E}">
        <p14:creationId xmlns:p14="http://schemas.microsoft.com/office/powerpoint/2010/main" val="266910356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3"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Image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spAutoFit/>
          </a:bodyPr>
          <a:lstStyle>
            <a:lvl1pPr>
              <a:defRPr/>
            </a:lvl1pPr>
          </a:lstStyle>
          <a:p>
            <a:r>
              <a:rPr lang="en-US" dirty="0"/>
              <a:t>Click to edit Master title style</a:t>
            </a:r>
          </a:p>
        </p:txBody>
      </p:sp>
      <p:sp>
        <p:nvSpPr>
          <p:cNvPr id="8" name="Content Placeholder 3"/>
          <p:cNvSpPr>
            <a:spLocks noGrp="1"/>
          </p:cNvSpPr>
          <p:nvPr>
            <p:ph sz="half" idx="2"/>
          </p:nvPr>
        </p:nvSpPr>
        <p:spPr>
          <a:xfrm>
            <a:off x="4637501" y="1905000"/>
            <a:ext cx="4115872" cy="2129814"/>
          </a:xfrm>
        </p:spPr>
        <p:txBody>
          <a:bodyPr>
            <a:sp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5"/>
          <p:cNvSpPr>
            <a:spLocks noGrp="1"/>
          </p:cNvSpPr>
          <p:nvPr>
            <p:ph type="ftr" sz="quarter" idx="3"/>
          </p:nvPr>
        </p:nvSpPr>
        <p:spPr>
          <a:xfrm>
            <a:off x="3124200" y="6564914"/>
            <a:ext cx="2895600" cy="258532"/>
          </a:xfrm>
          <a:prstGeom prst="rect">
            <a:avLst/>
          </a:prstGeom>
        </p:spPr>
        <p:txBody>
          <a:bodyPr vert="horz" lIns="91440" tIns="45720" rIns="91440" bIns="45720" rtlCol="0" anchor="ctr">
            <a:spAutoFit/>
          </a:bodyP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lang="en-US" dirty="0"/>
              <a:t>Microsoft Confidential</a:t>
            </a:r>
          </a:p>
        </p:txBody>
      </p:sp>
      <p:sp>
        <p:nvSpPr>
          <p:cNvPr id="14" name="Slide Number Placeholder 6"/>
          <p:cNvSpPr>
            <a:spLocks noGrp="1"/>
          </p:cNvSpPr>
          <p:nvPr>
            <p:ph type="sldNum" sz="quarter" idx="4"/>
          </p:nvPr>
        </p:nvSpPr>
        <p:spPr>
          <a:xfrm>
            <a:off x="185624" y="6564914"/>
            <a:ext cx="2133600" cy="258532"/>
          </a:xfrm>
          <a:prstGeom prst="rect">
            <a:avLst/>
          </a:prstGeom>
        </p:spPr>
        <p:txBody>
          <a:bodyPr vert="horz" lIns="91440" tIns="45720" rIns="91440" bIns="45720" rtlCol="0" anchor="ctr">
            <a:spAutoFit/>
          </a:bodyPr>
          <a:lstStyle>
            <a:lvl1pPr marL="0" indent="0" algn="l"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64116138-1E09-45EE-B6F5-ADD12E5D7040}" type="slidenum">
              <a:rPr lang="en-US" smtClean="0"/>
              <a:pPr/>
              <a:t>‹#›</a:t>
            </a:fld>
            <a:endParaRPr lang="en-US" dirty="0"/>
          </a:p>
        </p:txBody>
      </p:sp>
      <p:pic>
        <p:nvPicPr>
          <p:cNvPr id="9" name="Picture 4" descr="C:\Users\andrewl\Desktop\200571897-001_FPO.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25860" t="15680" r="17119" b="1619"/>
          <a:stretch/>
        </p:blipFill>
        <p:spPr bwMode="auto">
          <a:xfrm>
            <a:off x="388188" y="1897810"/>
            <a:ext cx="3648973" cy="352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0168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39485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dirty="0"/>
              <a:t>Click to edit Master title style</a:t>
            </a:r>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dirty="0"/>
              <a:t>Click to edit Master title style</a:t>
            </a:r>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704CAED1-1FA9-4569-9762-0F32B15C6546}" type="datetimeFigureOut">
              <a:rPr lang="en-US" smtClean="0"/>
              <a:pPr/>
              <a:t>8/2/2016</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E0FC87C-86CD-4135-9511-463A0DF518FB}" type="slidenum">
              <a:rPr lang="en-US" smtClean="0"/>
              <a:pPr/>
              <a:t>‹#›</a:t>
            </a:fld>
            <a:endParaRPr lang="en-US"/>
          </a:p>
        </p:txBody>
      </p:sp>
      <p:sp>
        <p:nvSpPr>
          <p:cNvPr id="9"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405425981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3"/>
          </p:nvPr>
        </p:nvSpPr>
        <p:spPr>
          <a:xfrm>
            <a:off x="3485867" y="6511619"/>
            <a:ext cx="2172266" cy="365125"/>
          </a:xfrm>
          <a:prstGeom prst="rect">
            <a:avLst/>
          </a:prstGeom>
        </p:spPr>
        <p:txBody>
          <a:bodyPr vert="horz" lIns="91440" tIns="45720" rIns="91440" bIns="45720" rtlCol="0" anchor="ct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lang="en-US" dirty="0"/>
              <a:t>Microsoft Confidential</a:t>
            </a:r>
          </a:p>
        </p:txBody>
      </p:sp>
      <p:sp>
        <p:nvSpPr>
          <p:cNvPr id="7" name="Slide Number Placeholder 6"/>
          <p:cNvSpPr>
            <a:spLocks noGrp="1"/>
          </p:cNvSpPr>
          <p:nvPr>
            <p:ph type="sldNum" sz="quarter" idx="11"/>
          </p:nvPr>
        </p:nvSpPr>
        <p:spPr>
          <a:xfrm>
            <a:off x="139254" y="6511619"/>
            <a:ext cx="1600617" cy="365125"/>
          </a:xfrm>
          <a:prstGeom prst="rect">
            <a:avLst/>
          </a:prstGeom>
        </p:spPr>
        <p:txBody>
          <a:bodyPr vert="horz" lIns="91440" tIns="45720" rIns="91440" bIns="45720" rtlCol="0" anchor="ctr"/>
          <a:lstStyle>
            <a:lvl1pPr marL="0" indent="0" algn="l"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64116138-1E09-45EE-B6F5-ADD12E5D7040}" type="slidenum">
              <a:rPr lang="en-US" smtClean="0"/>
              <a:pPr/>
              <a:t>‹#›</a:t>
            </a:fld>
            <a:endParaRPr lang="en-US" dirty="0"/>
          </a:p>
        </p:txBody>
      </p:sp>
    </p:spTree>
    <p:extLst>
      <p:ext uri="{BB962C8B-B14F-4D97-AF65-F5344CB8AC3E}">
        <p14:creationId xmlns:p14="http://schemas.microsoft.com/office/powerpoint/2010/main" val="10866470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a:t>Click to edit Master title style</a:t>
            </a:r>
          </a:p>
        </p:txBody>
      </p:sp>
      <p:sp>
        <p:nvSpPr>
          <p:cNvPr id="6" name="Text Placeholder 5"/>
          <p:cNvSpPr>
            <a:spLocks noGrp="1"/>
          </p:cNvSpPr>
          <p:nvPr>
            <p:ph type="body" sz="quarter" idx="10"/>
          </p:nvPr>
        </p:nvSpPr>
        <p:spPr>
          <a:xfrm>
            <a:off x="389437" y="1905000"/>
            <a:ext cx="8363937" cy="2108269"/>
          </a:xfrm>
        </p:spPr>
        <p:txBody>
          <a:bodyPr>
            <a:sp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
        <p:nvSpPr>
          <p:cNvPr id="8" name="Footer Placeholder 5"/>
          <p:cNvSpPr>
            <a:spLocks noGrp="1"/>
          </p:cNvSpPr>
          <p:nvPr>
            <p:ph type="ftr" sz="quarter" idx="3"/>
          </p:nvPr>
        </p:nvSpPr>
        <p:spPr>
          <a:xfrm>
            <a:off x="3124200" y="6564914"/>
            <a:ext cx="2895600" cy="258532"/>
          </a:xfrm>
          <a:prstGeom prst="rect">
            <a:avLst/>
          </a:prstGeom>
        </p:spPr>
        <p:txBody>
          <a:bodyPr vert="horz" lIns="91440" tIns="45720" rIns="91440" bIns="45720" rtlCol="0" anchor="ctr">
            <a:spAutoFit/>
          </a:bodyP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lang="en-US" dirty="0"/>
              <a:t>Microsoft Confidential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389436" y="1447800"/>
            <a:ext cx="8363938" cy="496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1" hasCustomPrompt="1"/>
          </p:nvPr>
        </p:nvSpPr>
        <p:spPr>
          <a:xfrm>
            <a:off x="3328988" y="6622501"/>
            <a:ext cx="2486025" cy="166199"/>
          </a:xfrm>
        </p:spPr>
        <p:txBody>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6" name="Slide Number Placeholder 4"/>
          <p:cNvSpPr>
            <a:spLocks noGrp="1"/>
          </p:cNvSpPr>
          <p:nvPr>
            <p:ph type="sldNum" sz="quarter" idx="4"/>
          </p:nvPr>
        </p:nvSpPr>
        <p:spPr>
          <a:xfrm>
            <a:off x="190500" y="6619875"/>
            <a:ext cx="2133600" cy="164592"/>
          </a:xfrm>
          <a:prstGeom prst="rect">
            <a:avLst/>
          </a:prstGeom>
        </p:spPr>
        <p:txBody>
          <a:bodyPr vert="horz" lIns="91440" tIns="45720" rIns="91440" bIns="45720" rtlCol="0" anchor="ct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36193015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9436" y="1447800"/>
            <a:ext cx="8363938" cy="49609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5"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339793498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6"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134485766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336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7501" y="2133601"/>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hasCustomPrompt="1"/>
          </p:nvPr>
        </p:nvSpPr>
        <p:spPr>
          <a:xfrm>
            <a:off x="3328988" y="6622501"/>
            <a:ext cx="2486025" cy="166199"/>
          </a:xfrm>
        </p:spPr>
        <p:txBody>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8" name="Slide Number Placeholder 4"/>
          <p:cNvSpPr>
            <a:spLocks noGrp="1"/>
          </p:cNvSpPr>
          <p:nvPr>
            <p:ph type="sldNum" sz="quarter" idx="11"/>
          </p:nvPr>
        </p:nvSpPr>
        <p:spPr>
          <a:xfrm>
            <a:off x="190500" y="6619875"/>
            <a:ext cx="2133600" cy="164592"/>
          </a:xfrm>
          <a:prstGeom prst="rect">
            <a:avLst/>
          </a:prstGeom>
        </p:spPr>
        <p:txBody>
          <a:bodyPr vert="horz" lIns="91440" tIns="45720" rIns="91440" bIns="45720" rtlCol="0" anchor="ct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79023693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4"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5168527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3"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19117629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mage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a:t>Click to edit Master title style</a:t>
            </a:r>
            <a:endParaRPr lang="en-US" dirty="0"/>
          </a:p>
        </p:txBody>
      </p:sp>
      <p:sp>
        <p:nvSpPr>
          <p:cNvPr id="8" name="Content Placeholder 3"/>
          <p:cNvSpPr>
            <a:spLocks noGrp="1"/>
          </p:cNvSpPr>
          <p:nvPr>
            <p:ph sz="half" idx="2"/>
          </p:nvPr>
        </p:nvSpPr>
        <p:spPr>
          <a:xfrm>
            <a:off x="4637501" y="19050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5"/>
          <p:cNvSpPr>
            <a:spLocks noGrp="1"/>
          </p:cNvSpPr>
          <p:nvPr>
            <p:ph type="ftr" sz="quarter" idx="3"/>
          </p:nvPr>
        </p:nvSpPr>
        <p:spPr>
          <a:xfrm>
            <a:off x="3124200" y="6564914"/>
            <a:ext cx="2895600" cy="258532"/>
          </a:xfrm>
          <a:prstGeom prst="rect">
            <a:avLst/>
          </a:prstGeom>
        </p:spPr>
        <p:txBody>
          <a:bodyPr vert="horz" lIns="91440" tIns="45720" rIns="91440" bIns="45720" rtlCol="0" anchor="ctr">
            <a:spAutoFit/>
          </a:bodyP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lang="en-US" dirty="0"/>
              <a:t>Microsoft Confidential</a:t>
            </a:r>
          </a:p>
        </p:txBody>
      </p:sp>
      <p:sp>
        <p:nvSpPr>
          <p:cNvPr id="14" name="Slide Number Placeholder 6"/>
          <p:cNvSpPr>
            <a:spLocks noGrp="1"/>
          </p:cNvSpPr>
          <p:nvPr>
            <p:ph type="sldNum" sz="quarter" idx="4"/>
          </p:nvPr>
        </p:nvSpPr>
        <p:spPr>
          <a:xfrm>
            <a:off x="185624" y="6564914"/>
            <a:ext cx="2133600" cy="258532"/>
          </a:xfrm>
          <a:prstGeom prst="rect">
            <a:avLst/>
          </a:prstGeom>
        </p:spPr>
        <p:txBody>
          <a:bodyPr vert="horz" lIns="91440" tIns="45720" rIns="91440" bIns="45720" rtlCol="0" anchor="ctr">
            <a:spAutoFit/>
          </a:bodyPr>
          <a:lstStyle>
            <a:lvl1pPr marL="0" indent="0" algn="l"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64116138-1E09-45EE-B6F5-ADD12E5D7040}" type="slidenum">
              <a:rPr lang="en-US" smtClean="0"/>
              <a:pPr/>
              <a:t>‹#›</a:t>
            </a:fld>
            <a:endParaRPr lang="en-US" dirty="0"/>
          </a:p>
        </p:txBody>
      </p:sp>
      <p:pic>
        <p:nvPicPr>
          <p:cNvPr id="9" name="Picture 4" descr="C:\Users\andrewl\Desktop\200571897-001_FPO.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25860" t="15680" r="17119" b="1619"/>
          <a:stretch/>
        </p:blipFill>
        <p:spPr bwMode="auto">
          <a:xfrm>
            <a:off x="388188" y="1897810"/>
            <a:ext cx="3648973" cy="352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22668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10" descr="\\sfp.silverfoxprod.com\Work\White_Whale\5-10358_Alyssa_Felda\MS_Templates_2011\4x3 Templates\4X3_Art\JPG\Blue Template\5-10358_MRC_4x3_Blue_Footere.jpg"/>
          <p:cNvPicPr>
            <a:picLocks noChangeAspect="1" noChangeArrowheads="1"/>
          </p:cNvPicPr>
          <p:nvPr/>
        </p:nvPicPr>
        <p:blipFill rotWithShape="1">
          <a:blip r:embed="rId14">
            <a:extLst>
              <a:ext uri="{28A0092B-C50C-407E-A947-70E740481C1C}">
                <a14:useLocalDpi xmlns:a14="http://schemas.microsoft.com/office/drawing/2010/main" val="0"/>
              </a:ext>
            </a:extLst>
          </a:blip>
          <a:srcRect l="67130" t="95432"/>
          <a:stretch/>
        </p:blipFill>
        <p:spPr bwMode="auto">
          <a:xfrm>
            <a:off x="6138332" y="6544733"/>
            <a:ext cx="3005667" cy="31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71727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ransition>
    <p:fade/>
  </p:transition>
  <p:hf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chemeClr val="tx1"/>
        </a:buClr>
        <a:buSzPct val="120000"/>
        <a:buFont typeface="Arial" pitchFamily="34" charset="0"/>
        <a:buChar char="•"/>
        <a:defRPr sz="3200" kern="1200">
          <a:gradFill>
            <a:gsLst>
              <a:gs pos="0">
                <a:schemeClr val="tx1"/>
              </a:gs>
              <a:gs pos="86000">
                <a:schemeClr val="tx1"/>
              </a:gs>
            </a:gsLst>
            <a:lin ang="5400000" scaled="0"/>
          </a:gradFill>
          <a:latin typeface="+mj-lt"/>
          <a:ea typeface="+mn-ea"/>
          <a:cs typeface="+mn-cs"/>
        </a:defRPr>
      </a:lvl1pPr>
      <a:lvl2pPr marL="855663" indent="-395288" algn="l" defTabSz="914363" rtl="0" eaLnBrk="1" latinLnBrk="0" hangingPunct="1">
        <a:lnSpc>
          <a:spcPct val="90000"/>
        </a:lnSpc>
        <a:spcBef>
          <a:spcPct val="20000"/>
        </a:spcBef>
        <a:buClr>
          <a:schemeClr val="tx1"/>
        </a:buClr>
        <a:buSzPct val="110000"/>
        <a:buFont typeface="Arial" pitchFamily="34" charset="0"/>
        <a:buChar char="•"/>
        <a:defRPr sz="2800" kern="1200">
          <a:gradFill>
            <a:gsLst>
              <a:gs pos="0">
                <a:schemeClr val="tx1"/>
              </a:gs>
              <a:gs pos="86000">
                <a:schemeClr val="tx1"/>
              </a:gs>
            </a:gsLst>
            <a:lin ang="5400000" scaled="0"/>
          </a:gradFill>
          <a:latin typeface="+mj-lt"/>
          <a:ea typeface="+mn-ea"/>
          <a:cs typeface="+mn-cs"/>
        </a:defRPr>
      </a:lvl2pPr>
      <a:lvl3pPr marL="1258888" indent="-403225" algn="l" defTabSz="914363" rtl="0" eaLnBrk="1" latinLnBrk="0" hangingPunct="1">
        <a:lnSpc>
          <a:spcPct val="90000"/>
        </a:lnSpc>
        <a:spcBef>
          <a:spcPct val="20000"/>
        </a:spcBef>
        <a:buClr>
          <a:schemeClr val="tx1"/>
        </a:buClr>
        <a:buSzPct val="110000"/>
        <a:buFont typeface="Arial" pitchFamily="34" charset="0"/>
        <a:buChar char="•"/>
        <a:defRPr sz="2400" kern="1200">
          <a:gradFill>
            <a:gsLst>
              <a:gs pos="0">
                <a:schemeClr val="tx1"/>
              </a:gs>
              <a:gs pos="86000">
                <a:schemeClr val="tx1"/>
              </a:gs>
            </a:gsLst>
            <a:lin ang="5400000" scaled="0"/>
          </a:gradFill>
          <a:latin typeface="+mj-lt"/>
          <a:ea typeface="+mn-ea"/>
          <a:cs typeface="+mn-cs"/>
        </a:defRPr>
      </a:lvl3pPr>
      <a:lvl4pPr marL="1604963" indent="-346075" algn="l" defTabSz="914363" rtl="0" eaLnBrk="1" latinLnBrk="0" hangingPunct="1">
        <a:lnSpc>
          <a:spcPct val="90000"/>
        </a:lnSpc>
        <a:spcBef>
          <a:spcPct val="20000"/>
        </a:spcBef>
        <a:buClr>
          <a:schemeClr val="tx1"/>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4pPr>
      <a:lvl5pPr marL="1941513" indent="-336550" algn="l" defTabSz="914363" rtl="0" eaLnBrk="1" latinLnBrk="0" hangingPunct="1">
        <a:lnSpc>
          <a:spcPct val="90000"/>
        </a:lnSpc>
        <a:spcBef>
          <a:spcPct val="20000"/>
        </a:spcBef>
        <a:buClr>
          <a:schemeClr val="tx1"/>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10" descr="\\sfp.silverfoxprod.com\Work\White_Whale\5-10358_Alyssa_Felda\MS_Templates_2011\4x3 Templates\4X3_Art\JPG\Blue Template\5-10358_MRC_4x3_Blue_Footere.jpg"/>
          <p:cNvPicPr>
            <a:picLocks noChangeAspect="1" noChangeArrowheads="1"/>
          </p:cNvPicPr>
          <p:nvPr/>
        </p:nvPicPr>
        <p:blipFill rotWithShape="1">
          <a:blip r:embed="rId16">
            <a:extLst>
              <a:ext uri="{28A0092B-C50C-407E-A947-70E740481C1C}">
                <a14:useLocalDpi xmlns:a14="http://schemas.microsoft.com/office/drawing/2010/main" val="0"/>
              </a:ext>
            </a:extLst>
          </a:blip>
          <a:srcRect l="67130" t="95432"/>
          <a:stretch/>
        </p:blipFill>
        <p:spPr bwMode="auto">
          <a:xfrm>
            <a:off x="6138332" y="6544733"/>
            <a:ext cx="3005667" cy="31326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7" r:id="rId9"/>
    <p:sldLayoutId id="2147483726" r:id="rId10"/>
    <p:sldLayoutId id="2147483703" r:id="rId11"/>
    <p:sldLayoutId id="2147483704" r:id="rId12"/>
    <p:sldLayoutId id="2147483741" r:id="rId13"/>
    <p:sldLayoutId id="2147483742" r:id="rId14"/>
  </p:sldLayoutIdLst>
  <p:transition>
    <p:fade/>
  </p:transition>
  <p:hf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val="4E90CD"/>
        </a:buClr>
        <a:buSzPct val="120000"/>
        <a:buFont typeface="Arial" pitchFamily="34" charset="0"/>
        <a:buChar char="•"/>
        <a:defRPr sz="3200" kern="1200">
          <a:gradFill>
            <a:gsLst>
              <a:gs pos="0">
                <a:schemeClr val="tx1"/>
              </a:gs>
              <a:gs pos="86000">
                <a:schemeClr val="tx1"/>
              </a:gs>
            </a:gsLst>
            <a:lin ang="5400000" scaled="0"/>
          </a:gradFill>
          <a:latin typeface="+mj-lt"/>
          <a:ea typeface="+mn-ea"/>
          <a:cs typeface="+mn-cs"/>
        </a:defRPr>
      </a:lvl1pPr>
      <a:lvl2pPr marL="855663" indent="-395288" algn="l" defTabSz="914363" rtl="0" eaLnBrk="1" latinLnBrk="0" hangingPunct="1">
        <a:lnSpc>
          <a:spcPct val="90000"/>
        </a:lnSpc>
        <a:spcBef>
          <a:spcPct val="20000"/>
        </a:spcBef>
        <a:buClr>
          <a:srgbClr val="4E90CD"/>
        </a:buClr>
        <a:buSzPct val="110000"/>
        <a:buFont typeface="Arial" pitchFamily="34" charset="0"/>
        <a:buChar char="•"/>
        <a:defRPr sz="2800" kern="1200">
          <a:gradFill>
            <a:gsLst>
              <a:gs pos="0">
                <a:schemeClr val="tx1"/>
              </a:gs>
              <a:gs pos="86000">
                <a:schemeClr val="tx1"/>
              </a:gs>
            </a:gsLst>
            <a:lin ang="5400000" scaled="0"/>
          </a:gradFill>
          <a:latin typeface="+mj-lt"/>
          <a:ea typeface="+mn-ea"/>
          <a:cs typeface="+mn-cs"/>
        </a:defRPr>
      </a:lvl2pPr>
      <a:lvl3pPr marL="1258888" indent="-403225" algn="l" defTabSz="914363" rtl="0" eaLnBrk="1" latinLnBrk="0" hangingPunct="1">
        <a:lnSpc>
          <a:spcPct val="90000"/>
        </a:lnSpc>
        <a:spcBef>
          <a:spcPct val="20000"/>
        </a:spcBef>
        <a:buClr>
          <a:srgbClr val="4E90CD"/>
        </a:buClr>
        <a:buSzPct val="110000"/>
        <a:buFont typeface="Arial" pitchFamily="34" charset="0"/>
        <a:buChar char="•"/>
        <a:defRPr sz="2400" kern="1200">
          <a:gradFill>
            <a:gsLst>
              <a:gs pos="0">
                <a:schemeClr val="tx1"/>
              </a:gs>
              <a:gs pos="86000">
                <a:schemeClr val="tx1"/>
              </a:gs>
            </a:gsLst>
            <a:lin ang="5400000" scaled="0"/>
          </a:gradFill>
          <a:latin typeface="+mj-lt"/>
          <a:ea typeface="+mn-ea"/>
          <a:cs typeface="+mn-cs"/>
        </a:defRPr>
      </a:lvl3pPr>
      <a:lvl4pPr marL="1604963" indent="-346075" algn="l" defTabSz="914363" rtl="0" eaLnBrk="1" latinLnBrk="0" hangingPunct="1">
        <a:lnSpc>
          <a:spcPct val="90000"/>
        </a:lnSpc>
        <a:spcBef>
          <a:spcPct val="20000"/>
        </a:spcBef>
        <a:buClr>
          <a:srgbClr val="4E90CD"/>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4pPr>
      <a:lvl5pPr marL="1941513" indent="-336550" algn="l" defTabSz="914363" rtl="0" eaLnBrk="1" latinLnBrk="0" hangingPunct="1">
        <a:lnSpc>
          <a:spcPct val="90000"/>
        </a:lnSpc>
        <a:spcBef>
          <a:spcPct val="20000"/>
        </a:spcBef>
        <a:buClr>
          <a:srgbClr val="4E90CD"/>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9437" y="1905000"/>
            <a:ext cx="8363936"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hf hdr="0" ftr="0" dt="0"/>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5.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hyperlink" Target="http://summerschool2011.graphicon.ru/en/contest/results"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www.ics.forth.gr/~faturu/transform.html"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 y="2266186"/>
            <a:ext cx="6545521" cy="941796"/>
          </a:xfrm>
        </p:spPr>
        <p:txBody>
          <a:bodyPr/>
          <a:lstStyle/>
          <a:p>
            <a:r>
              <a:rPr lang="en-US" sz="3600" dirty="0"/>
              <a:t>PhD Summer School 2012</a:t>
            </a:r>
            <a:br>
              <a:rPr lang="en-US" sz="3600" dirty="0"/>
            </a:br>
            <a:r>
              <a:rPr lang="en-US" sz="3200" dirty="0"/>
              <a:t>Welcome</a:t>
            </a:r>
          </a:p>
        </p:txBody>
      </p:sp>
      <p:sp>
        <p:nvSpPr>
          <p:cNvPr id="3" name="Subtitle 2"/>
          <p:cNvSpPr>
            <a:spLocks noGrp="1"/>
          </p:cNvSpPr>
          <p:nvPr>
            <p:ph type="subTitle" idx="1"/>
          </p:nvPr>
        </p:nvSpPr>
        <p:spPr/>
        <p:txBody>
          <a:bodyPr>
            <a:noAutofit/>
          </a:bodyPr>
          <a:lstStyle/>
          <a:p>
            <a:r>
              <a:rPr lang="en-US" dirty="0"/>
              <a:t>Scarlet </a:t>
            </a:r>
            <a:r>
              <a:rPr lang="en-US" dirty="0" err="1"/>
              <a:t>Schwiderski-Grosche</a:t>
            </a:r>
            <a:endParaRPr lang="en-US" dirty="0"/>
          </a:p>
          <a:p>
            <a:r>
              <a:rPr lang="en-US" dirty="0"/>
              <a:t>Senior Program Manager</a:t>
            </a:r>
          </a:p>
          <a:p>
            <a:r>
              <a:rPr lang="en-US" dirty="0"/>
              <a:t>Microsoft Research Ltd</a:t>
            </a:r>
          </a:p>
        </p:txBody>
      </p:sp>
      <p:sp>
        <p:nvSpPr>
          <p:cNvPr id="4" name="Text Placeholder 3"/>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0021168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Tuesday, 3</a:t>
            </a:r>
            <a:r>
              <a:rPr lang="en-GB" baseline="30000" dirty="0"/>
              <a:t>rd</a:t>
            </a:r>
            <a:r>
              <a:rPr lang="en-GB" dirty="0"/>
              <a:t> July (cont.)</a:t>
            </a:r>
          </a:p>
        </p:txBody>
      </p:sp>
      <p:sp>
        <p:nvSpPr>
          <p:cNvPr id="3" name="Text Placeholder 2"/>
          <p:cNvSpPr>
            <a:spLocks noGrp="1"/>
          </p:cNvSpPr>
          <p:nvPr>
            <p:ph type="body" sz="quarter" idx="10"/>
          </p:nvPr>
        </p:nvSpPr>
        <p:spPr>
          <a:xfrm>
            <a:off x="389436" y="941024"/>
            <a:ext cx="8363938" cy="6032421"/>
          </a:xfrm>
        </p:spPr>
        <p:txBody>
          <a:bodyPr/>
          <a:lstStyle/>
          <a:p>
            <a:pPr marL="0" indent="0">
              <a:buNone/>
            </a:pPr>
            <a:r>
              <a:rPr lang="en-GB" sz="1600" dirty="0"/>
              <a:t>15:15 	Parallel session</a:t>
            </a:r>
          </a:p>
          <a:p>
            <a:pPr lvl="1"/>
            <a:r>
              <a:rPr lang="en-GB" sz="1600" b="1" dirty="0"/>
              <a:t>Machine Learning for Medical Image Analysis</a:t>
            </a:r>
            <a:r>
              <a:rPr lang="en-GB" sz="1600" dirty="0"/>
              <a:t> </a:t>
            </a:r>
            <a:br>
              <a:rPr lang="en-GB" sz="1600" dirty="0"/>
            </a:br>
            <a:r>
              <a:rPr lang="en-GB" sz="1600" dirty="0"/>
              <a:t>Antonio Criminisi (Microsoft Research) </a:t>
            </a:r>
          </a:p>
          <a:p>
            <a:pPr lvl="1"/>
            <a:r>
              <a:rPr lang="en-GB" sz="1600" b="1" dirty="0"/>
              <a:t>Towards Predictable Data Centres – Why Johnny Can’t Use the Cloud and What Can We Do About It?</a:t>
            </a:r>
            <a:r>
              <a:rPr lang="en-GB" sz="1600" dirty="0"/>
              <a:t> </a:t>
            </a:r>
            <a:br>
              <a:rPr lang="en-GB" sz="1600" dirty="0"/>
            </a:br>
            <a:r>
              <a:rPr lang="en-GB" sz="1600" dirty="0"/>
              <a:t>Thomas Karagiannis (Microsoft Research) </a:t>
            </a:r>
            <a:br>
              <a:rPr lang="en-GB" sz="1600" dirty="0"/>
            </a:br>
            <a:r>
              <a:rPr lang="en-GB" sz="1600" i="1" dirty="0"/>
              <a:t>Small Lecture Theatre</a:t>
            </a:r>
          </a:p>
          <a:p>
            <a:pPr lvl="1"/>
            <a:r>
              <a:rPr lang="en-GB" sz="1600" dirty="0"/>
              <a:t>TRANSFORM Session</a:t>
            </a:r>
            <a:br>
              <a:rPr lang="en-GB" sz="1600" b="1" dirty="0"/>
            </a:br>
            <a:r>
              <a:rPr lang="en-GB" sz="1600" b="1" dirty="0"/>
              <a:t>How Do Multicore Machines Actually Behave? (Part 2) </a:t>
            </a:r>
            <a:br>
              <a:rPr lang="en-GB" sz="1600" b="1" dirty="0"/>
            </a:br>
            <a:r>
              <a:rPr lang="en-GB" sz="1600" dirty="0"/>
              <a:t>Peter Sewell (University of Cambridge) </a:t>
            </a:r>
            <a:br>
              <a:rPr lang="en-GB" sz="1600" dirty="0"/>
            </a:br>
            <a:r>
              <a:rPr lang="en-GB" sz="1600" i="1" dirty="0"/>
              <a:t>Primrose Room</a:t>
            </a:r>
          </a:p>
          <a:p>
            <a:pPr marL="0" indent="0">
              <a:buNone/>
            </a:pPr>
            <a:r>
              <a:rPr lang="en-GB" sz="1600" dirty="0"/>
              <a:t>16:15	Break  </a:t>
            </a:r>
          </a:p>
          <a:p>
            <a:pPr marL="0" indent="0">
              <a:buNone/>
            </a:pPr>
            <a:r>
              <a:rPr lang="en-GB" sz="1600" dirty="0"/>
              <a:t>16:45 	Parallel session:</a:t>
            </a:r>
          </a:p>
          <a:p>
            <a:pPr lvl="1"/>
            <a:r>
              <a:rPr lang="en-GB" sz="1600" b="1" dirty="0"/>
              <a:t>Proving that Programs Eventually Do Something Good </a:t>
            </a:r>
            <a:br>
              <a:rPr lang="en-GB" sz="1600" b="1" dirty="0"/>
            </a:br>
            <a:r>
              <a:rPr lang="en-GB" sz="1600" dirty="0"/>
              <a:t>Byron Cook (Microsoft Research)</a:t>
            </a:r>
          </a:p>
          <a:p>
            <a:pPr lvl="1"/>
            <a:r>
              <a:rPr lang="en-GB" sz="1600" b="1" dirty="0"/>
              <a:t>Human Computing and Crowdsourcing in Search </a:t>
            </a:r>
            <a:br>
              <a:rPr lang="en-GB" sz="1600" b="1" dirty="0"/>
            </a:br>
            <a:r>
              <a:rPr lang="en-GB" sz="1600" dirty="0"/>
              <a:t>Gabriella </a:t>
            </a:r>
            <a:r>
              <a:rPr lang="en-GB" sz="1600" dirty="0" err="1"/>
              <a:t>Kazai</a:t>
            </a:r>
            <a:r>
              <a:rPr lang="en-GB" sz="1600" dirty="0"/>
              <a:t> (Microsoft Research) </a:t>
            </a:r>
            <a:br>
              <a:rPr lang="en-GB" sz="1600" dirty="0"/>
            </a:br>
            <a:r>
              <a:rPr lang="en-GB" sz="1600" i="1" dirty="0"/>
              <a:t>Small Lecture Theatre</a:t>
            </a:r>
          </a:p>
          <a:p>
            <a:pPr lvl="1"/>
            <a:r>
              <a:rPr lang="en-GB" sz="1600" dirty="0"/>
              <a:t>TRANSFORM Session</a:t>
            </a:r>
            <a:r>
              <a:rPr lang="en-GB" sz="1600" b="1" dirty="0"/>
              <a:t> </a:t>
            </a:r>
            <a:br>
              <a:rPr lang="en-GB" sz="1600" b="1" dirty="0"/>
            </a:br>
            <a:r>
              <a:rPr lang="en-GB" sz="1600" b="1" dirty="0"/>
              <a:t>STM in the Small: Trading Generality for Performance in Software Transactional Memory</a:t>
            </a:r>
            <a:r>
              <a:rPr lang="en-GB" sz="1600" dirty="0"/>
              <a:t> </a:t>
            </a:r>
            <a:br>
              <a:rPr lang="en-GB" sz="1600" dirty="0"/>
            </a:br>
            <a:r>
              <a:rPr lang="en-GB" sz="1600" dirty="0" err="1"/>
              <a:t>Aleksandar</a:t>
            </a:r>
            <a:r>
              <a:rPr lang="en-GB" sz="1600" dirty="0"/>
              <a:t> </a:t>
            </a:r>
            <a:r>
              <a:rPr lang="en-GB" sz="1600" dirty="0" err="1"/>
              <a:t>Dragojevic</a:t>
            </a:r>
            <a:r>
              <a:rPr lang="en-GB" sz="1600" dirty="0"/>
              <a:t> (Microsoft Research) </a:t>
            </a:r>
            <a:br>
              <a:rPr lang="en-GB" sz="1600" dirty="0"/>
            </a:br>
            <a:r>
              <a:rPr lang="en-GB" sz="1600" i="1" dirty="0"/>
              <a:t>Primrose Room</a:t>
            </a:r>
          </a:p>
          <a:p>
            <a:endParaRPr lang="en-GB"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10</a:t>
            </a:fld>
            <a:endParaRPr lang="en-US" dirty="0"/>
          </a:p>
        </p:txBody>
      </p:sp>
    </p:spTree>
    <p:extLst>
      <p:ext uri="{BB962C8B-B14F-4D97-AF65-F5344CB8AC3E}">
        <p14:creationId xmlns:p14="http://schemas.microsoft.com/office/powerpoint/2010/main" val="23548800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Tuesday, 3</a:t>
            </a:r>
            <a:r>
              <a:rPr lang="en-GB" baseline="30000" dirty="0"/>
              <a:t>rd</a:t>
            </a:r>
            <a:r>
              <a:rPr lang="en-GB" dirty="0"/>
              <a:t> July (cont.)</a:t>
            </a:r>
          </a:p>
        </p:txBody>
      </p:sp>
      <p:sp>
        <p:nvSpPr>
          <p:cNvPr id="3" name="Text Placeholder 2"/>
          <p:cNvSpPr>
            <a:spLocks noGrp="1"/>
          </p:cNvSpPr>
          <p:nvPr>
            <p:ph type="body" sz="quarter" idx="10"/>
          </p:nvPr>
        </p:nvSpPr>
        <p:spPr>
          <a:xfrm>
            <a:off x="389436" y="1022131"/>
            <a:ext cx="8363938" cy="1526572"/>
          </a:xfrm>
        </p:spPr>
        <p:txBody>
          <a:bodyPr/>
          <a:lstStyle/>
          <a:p>
            <a:pPr marL="0" indent="0">
              <a:buNone/>
            </a:pPr>
            <a:r>
              <a:rPr lang="en-GB" sz="1600" dirty="0"/>
              <a:t>17:45 	Bus transportation to punting </a:t>
            </a:r>
            <a:br>
              <a:rPr lang="en-GB" sz="1600" dirty="0"/>
            </a:br>
            <a:r>
              <a:rPr lang="en-GB" sz="1600" dirty="0"/>
              <a:t>		location</a:t>
            </a:r>
          </a:p>
          <a:p>
            <a:pPr marL="0" indent="0">
              <a:buNone/>
            </a:pPr>
            <a:r>
              <a:rPr lang="en-GB" sz="1600" dirty="0"/>
              <a:t>18:00	Punting on the River Cam </a:t>
            </a:r>
          </a:p>
          <a:p>
            <a:pPr marL="0" indent="0">
              <a:buNone/>
            </a:pPr>
            <a:r>
              <a:rPr lang="en-GB" sz="1600" dirty="0"/>
              <a:t>19:30  	Dinner at The Riverside Restaurant </a:t>
            </a:r>
          </a:p>
          <a:p>
            <a:endParaRPr lang="en-GB"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11</a:t>
            </a:fld>
            <a:endParaRPr lang="en-US" dirty="0"/>
          </a:p>
        </p:txBody>
      </p:sp>
    </p:spTree>
    <p:extLst>
      <p:ext uri="{BB962C8B-B14F-4D97-AF65-F5344CB8AC3E}">
        <p14:creationId xmlns:p14="http://schemas.microsoft.com/office/powerpoint/2010/main" val="409096097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a:t>Wednesday, 4th July</a:t>
            </a:r>
          </a:p>
        </p:txBody>
      </p:sp>
      <p:sp>
        <p:nvSpPr>
          <p:cNvPr id="3" name="Text Placeholder 2"/>
          <p:cNvSpPr>
            <a:spLocks noGrp="1"/>
          </p:cNvSpPr>
          <p:nvPr>
            <p:ph type="body" sz="quarter" idx="10"/>
          </p:nvPr>
        </p:nvSpPr>
        <p:spPr>
          <a:xfrm>
            <a:off x="357905" y="1290145"/>
            <a:ext cx="8363938" cy="4481227"/>
          </a:xfrm>
        </p:spPr>
        <p:txBody>
          <a:bodyPr/>
          <a:lstStyle/>
          <a:p>
            <a:pPr marL="0" indent="0">
              <a:buNone/>
            </a:pPr>
            <a:r>
              <a:rPr lang="en-GB" sz="1600" dirty="0"/>
              <a:t>09:30 	</a:t>
            </a:r>
            <a:r>
              <a:rPr lang="en-GB" sz="1600" b="1" dirty="0"/>
              <a:t>Microsoft Academic Search </a:t>
            </a:r>
            <a:br>
              <a:rPr lang="en-GB" sz="1600" b="1" dirty="0"/>
            </a:br>
            <a:r>
              <a:rPr lang="en-GB" sz="1600" b="1" dirty="0"/>
              <a:t>	</a:t>
            </a:r>
            <a:r>
              <a:rPr lang="en-GB" sz="1600" dirty="0"/>
              <a:t>Alex Wade (Microsoft Research) </a:t>
            </a:r>
          </a:p>
          <a:p>
            <a:pPr marL="0" indent="0">
              <a:buNone/>
            </a:pPr>
            <a:r>
              <a:rPr lang="en-GB" sz="1600" dirty="0"/>
              <a:t>10:30	Break  </a:t>
            </a:r>
          </a:p>
          <a:p>
            <a:pPr marL="0" indent="0">
              <a:buNone/>
            </a:pPr>
            <a:r>
              <a:rPr lang="en-GB" sz="1600" dirty="0"/>
              <a:t>11:00 	</a:t>
            </a:r>
            <a:r>
              <a:rPr lang="en-GB" sz="1600" b="1" dirty="0"/>
              <a:t>How to Write a Great Research Paper </a:t>
            </a:r>
            <a:br>
              <a:rPr lang="en-GB" sz="1600" b="1" dirty="0"/>
            </a:br>
            <a:r>
              <a:rPr lang="en-GB" sz="1600" b="1" dirty="0"/>
              <a:t>	</a:t>
            </a:r>
            <a:r>
              <a:rPr lang="en-GB" sz="1600" dirty="0"/>
              <a:t>Simon Peyton-Jones (Microsoft Research)</a:t>
            </a:r>
          </a:p>
          <a:p>
            <a:pPr marL="0" indent="0">
              <a:buNone/>
            </a:pPr>
            <a:endParaRPr lang="en-GB" sz="1600" dirty="0"/>
          </a:p>
          <a:p>
            <a:pPr marL="0" indent="0">
              <a:buNone/>
            </a:pPr>
            <a:r>
              <a:rPr lang="en-GB" sz="1600" dirty="0"/>
              <a:t>12:00	Lunch and Poster Session 2</a:t>
            </a:r>
          </a:p>
          <a:p>
            <a:pPr marL="0" indent="0">
              <a:buNone/>
            </a:pPr>
            <a:endParaRPr lang="en-GB" sz="1600" dirty="0"/>
          </a:p>
          <a:p>
            <a:pPr marL="0" indent="0">
              <a:buNone/>
            </a:pPr>
            <a:r>
              <a:rPr lang="en-GB" sz="1600" dirty="0"/>
              <a:t>14:00 	</a:t>
            </a:r>
            <a:r>
              <a:rPr lang="en-GB" sz="1600" b="1" dirty="0"/>
              <a:t>How to Give a Great Research Talk </a:t>
            </a:r>
            <a:br>
              <a:rPr lang="en-GB" sz="1600" b="1" dirty="0"/>
            </a:br>
            <a:r>
              <a:rPr lang="en-GB" sz="1600" b="1" dirty="0"/>
              <a:t>	</a:t>
            </a:r>
            <a:r>
              <a:rPr lang="en-GB" sz="1600" dirty="0"/>
              <a:t>Simon Peyton-Jones (Microsoft Research)</a:t>
            </a:r>
          </a:p>
          <a:p>
            <a:pPr marL="0" indent="0">
              <a:buNone/>
            </a:pPr>
            <a:r>
              <a:rPr lang="en-GB" sz="1600" dirty="0"/>
              <a:t>15:00	Parallel session:</a:t>
            </a:r>
          </a:p>
          <a:p>
            <a:pPr lvl="1"/>
            <a:r>
              <a:rPr lang="en-GB" sz="1600" b="1" dirty="0"/>
              <a:t>Microsoft Research Connections and Cloud Computing for Science </a:t>
            </a:r>
            <a:br>
              <a:rPr lang="en-GB" sz="1600" b="1" dirty="0"/>
            </a:br>
            <a:r>
              <a:rPr lang="en-GB" sz="1600" dirty="0" err="1"/>
              <a:t>Fabrizio</a:t>
            </a:r>
            <a:r>
              <a:rPr lang="en-GB" sz="1600" dirty="0"/>
              <a:t> </a:t>
            </a:r>
            <a:r>
              <a:rPr lang="en-GB" sz="1600" dirty="0" err="1"/>
              <a:t>Gagliardi</a:t>
            </a:r>
            <a:r>
              <a:rPr lang="en-GB" sz="1600" dirty="0"/>
              <a:t> (Microsoft Research)  </a:t>
            </a:r>
          </a:p>
          <a:p>
            <a:pPr lvl="1"/>
            <a:r>
              <a:rPr lang="en-GB" sz="1600" dirty="0"/>
              <a:t>TRANSFORM Session</a:t>
            </a:r>
            <a:r>
              <a:rPr lang="en-GB" sz="1600" b="1" dirty="0"/>
              <a:t> </a:t>
            </a:r>
            <a:br>
              <a:rPr lang="en-GB" sz="1600" b="1" dirty="0"/>
            </a:br>
            <a:r>
              <a:rPr lang="en-GB" sz="1600" b="1" dirty="0"/>
              <a:t>From Transactions to Data Flow and Back Again (Part 1) </a:t>
            </a:r>
            <a:br>
              <a:rPr lang="en-GB" sz="1600" b="1" dirty="0"/>
            </a:br>
            <a:r>
              <a:rPr lang="en-GB" sz="1600" dirty="0" err="1"/>
              <a:t>Mikel</a:t>
            </a:r>
            <a:r>
              <a:rPr lang="en-GB" sz="1600" dirty="0"/>
              <a:t> Lujan (University of Manchester)</a:t>
            </a:r>
            <a:r>
              <a:rPr lang="en-GB" sz="1600" b="1" dirty="0"/>
              <a:t> </a:t>
            </a:r>
            <a:br>
              <a:rPr lang="en-GB" sz="1600" b="1" dirty="0"/>
            </a:br>
            <a:r>
              <a:rPr lang="en-GB" sz="1600" i="1" dirty="0"/>
              <a:t>Small Lecture Theatre</a:t>
            </a:r>
          </a:p>
          <a:p>
            <a:pPr marL="0" indent="0">
              <a:buNone/>
            </a:pPr>
            <a:r>
              <a:rPr lang="en-GB" sz="1600" dirty="0"/>
              <a:t>16:00	Break  </a:t>
            </a:r>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12</a:t>
            </a:fld>
            <a:endParaRPr lang="en-US" dirty="0"/>
          </a:p>
        </p:txBody>
      </p:sp>
    </p:spTree>
    <p:extLst>
      <p:ext uri="{BB962C8B-B14F-4D97-AF65-F5344CB8AC3E}">
        <p14:creationId xmlns:p14="http://schemas.microsoft.com/office/powerpoint/2010/main" val="165792141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Wednesday, 4th July (cont.)</a:t>
            </a:r>
          </a:p>
        </p:txBody>
      </p:sp>
      <p:sp>
        <p:nvSpPr>
          <p:cNvPr id="3" name="Text Placeholder 2"/>
          <p:cNvSpPr>
            <a:spLocks noGrp="1"/>
          </p:cNvSpPr>
          <p:nvPr>
            <p:ph type="body" sz="quarter" idx="10"/>
          </p:nvPr>
        </p:nvSpPr>
        <p:spPr>
          <a:xfrm>
            <a:off x="389436" y="1447800"/>
            <a:ext cx="8363938" cy="3890296"/>
          </a:xfrm>
        </p:spPr>
        <p:txBody>
          <a:bodyPr/>
          <a:lstStyle/>
          <a:p>
            <a:pPr marL="0" indent="0">
              <a:buNone/>
            </a:pPr>
            <a:r>
              <a:rPr lang="en-GB" sz="1600" dirty="0"/>
              <a:t>16:30	Parallel session:</a:t>
            </a:r>
          </a:p>
          <a:p>
            <a:pPr lvl="1"/>
            <a:r>
              <a:rPr lang="en-GB" sz="1600" b="1" dirty="0"/>
              <a:t>.NET </a:t>
            </a:r>
            <a:r>
              <a:rPr lang="en-GB" sz="1600" b="1" dirty="0" err="1"/>
              <a:t>Gadgeteer</a:t>
            </a:r>
            <a:r>
              <a:rPr lang="en-GB" sz="1600" b="1" dirty="0"/>
              <a:t>:  A Platform for Custom Devices </a:t>
            </a:r>
            <a:br>
              <a:rPr lang="en-GB" sz="1600" b="1" dirty="0"/>
            </a:br>
            <a:r>
              <a:rPr lang="en-GB" sz="1600" dirty="0"/>
              <a:t>Scarlet </a:t>
            </a:r>
            <a:r>
              <a:rPr lang="en-GB" sz="1600" dirty="0" err="1"/>
              <a:t>Schwiderski-Grosche</a:t>
            </a:r>
            <a:r>
              <a:rPr lang="en-GB" sz="1600" dirty="0"/>
              <a:t> (Microsoft Research)</a:t>
            </a:r>
          </a:p>
          <a:p>
            <a:pPr lvl="1"/>
            <a:r>
              <a:rPr lang="en-GB" sz="1600" dirty="0"/>
              <a:t>TRANSFORM Session</a:t>
            </a:r>
            <a:r>
              <a:rPr lang="en-GB" sz="1600" b="1" dirty="0"/>
              <a:t> </a:t>
            </a:r>
            <a:br>
              <a:rPr lang="en-GB" sz="1600" b="1" dirty="0"/>
            </a:br>
            <a:r>
              <a:rPr lang="en-GB" sz="1600" b="1" dirty="0"/>
              <a:t>From Transactions to Data Flow and Back Again (Part 2) </a:t>
            </a:r>
            <a:br>
              <a:rPr lang="en-GB" sz="1600" b="1" dirty="0"/>
            </a:br>
            <a:r>
              <a:rPr lang="en-GB" sz="1600" dirty="0" err="1"/>
              <a:t>Mikel</a:t>
            </a:r>
            <a:r>
              <a:rPr lang="en-GB" sz="1600" dirty="0"/>
              <a:t> Lujan (University of Manchester) </a:t>
            </a:r>
            <a:br>
              <a:rPr lang="en-GB" sz="1600" dirty="0"/>
            </a:br>
            <a:r>
              <a:rPr lang="en-GB" sz="1600" i="1" dirty="0"/>
              <a:t>Small Lecture Theatre</a:t>
            </a:r>
          </a:p>
          <a:p>
            <a:pPr marL="0" indent="0">
              <a:buNone/>
            </a:pPr>
            <a:r>
              <a:rPr lang="en-GB" sz="1600" dirty="0"/>
              <a:t>17:00 	Parallel session: </a:t>
            </a:r>
          </a:p>
          <a:p>
            <a:pPr lvl="1"/>
            <a:r>
              <a:rPr lang="en-GB" sz="1600" b="1" dirty="0"/>
              <a:t>.NET </a:t>
            </a:r>
            <a:r>
              <a:rPr lang="en-GB" sz="1600" b="1" dirty="0" err="1"/>
              <a:t>Gadgeteer</a:t>
            </a:r>
            <a:r>
              <a:rPr lang="en-GB" sz="1600" b="1" dirty="0"/>
              <a:t> Workshop </a:t>
            </a:r>
            <a:br>
              <a:rPr lang="en-GB" sz="1600" b="1" dirty="0"/>
            </a:br>
            <a:r>
              <a:rPr lang="en-GB" sz="1600" dirty="0"/>
              <a:t>Steven Johnston (University of Southampton) </a:t>
            </a:r>
            <a:br>
              <a:rPr lang="en-GB" sz="1600" dirty="0"/>
            </a:br>
            <a:r>
              <a:rPr lang="en-GB" sz="1600" i="1" dirty="0"/>
              <a:t>Primrose Room</a:t>
            </a:r>
          </a:p>
          <a:p>
            <a:pPr lvl="1"/>
            <a:r>
              <a:rPr lang="en-GB" sz="1600" b="1" dirty="0"/>
              <a:t>F# Tutorial </a:t>
            </a:r>
            <a:br>
              <a:rPr lang="en-GB" sz="1600" b="1" dirty="0"/>
            </a:br>
            <a:r>
              <a:rPr lang="en-GB" sz="1600" dirty="0"/>
              <a:t>Tomas </a:t>
            </a:r>
            <a:r>
              <a:rPr lang="en-GB" sz="1600" dirty="0" err="1"/>
              <a:t>Petricek</a:t>
            </a:r>
            <a:r>
              <a:rPr lang="en-GB" sz="1600" dirty="0"/>
              <a:t> (Cambridge University) </a:t>
            </a:r>
            <a:br>
              <a:rPr lang="en-GB" sz="1600" dirty="0"/>
            </a:br>
            <a:endParaRPr lang="en-GB" sz="1600" dirty="0"/>
          </a:p>
          <a:p>
            <a:pPr marL="65087" indent="0">
              <a:buNone/>
            </a:pPr>
            <a:r>
              <a:rPr lang="en-GB" sz="1600" dirty="0"/>
              <a:t>19:00	Bus transportation to Selwyn College</a:t>
            </a:r>
          </a:p>
          <a:p>
            <a:pPr lvl="1"/>
            <a:endParaRPr lang="en-GB" sz="1600"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13</a:t>
            </a:fld>
            <a:endParaRPr lang="en-US" dirty="0"/>
          </a:p>
        </p:txBody>
      </p:sp>
    </p:spTree>
    <p:extLst>
      <p:ext uri="{BB962C8B-B14F-4D97-AF65-F5344CB8AC3E}">
        <p14:creationId xmlns:p14="http://schemas.microsoft.com/office/powerpoint/2010/main" val="73917632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218795"/>
          </a:xfrm>
        </p:spPr>
        <p:txBody>
          <a:bodyPr/>
          <a:lstStyle/>
          <a:p>
            <a:r>
              <a:rPr lang="en-GB" dirty="0"/>
              <a:t>Thursday, 5th July</a:t>
            </a:r>
            <a:br>
              <a:rPr lang="en-GB" dirty="0"/>
            </a:br>
            <a:endParaRPr lang="en-GB" dirty="0"/>
          </a:p>
        </p:txBody>
      </p:sp>
      <p:sp>
        <p:nvSpPr>
          <p:cNvPr id="3" name="Text Placeholder 2"/>
          <p:cNvSpPr>
            <a:spLocks noGrp="1"/>
          </p:cNvSpPr>
          <p:nvPr>
            <p:ph type="body" sz="quarter" idx="10"/>
          </p:nvPr>
        </p:nvSpPr>
        <p:spPr>
          <a:xfrm>
            <a:off x="389436" y="1179786"/>
            <a:ext cx="8363938" cy="4850559"/>
          </a:xfrm>
        </p:spPr>
        <p:txBody>
          <a:bodyPr/>
          <a:lstStyle/>
          <a:p>
            <a:pPr marL="0" indent="0">
              <a:buNone/>
            </a:pPr>
            <a:r>
              <a:rPr lang="en-GB" sz="1600" dirty="0"/>
              <a:t>09:30 	</a:t>
            </a:r>
            <a:r>
              <a:rPr lang="en-GB" sz="1600" b="1" dirty="0"/>
              <a:t>Body Part Recognition: Making Kinect Robust </a:t>
            </a:r>
            <a:br>
              <a:rPr lang="en-GB" sz="1600" b="1" dirty="0"/>
            </a:br>
            <a:r>
              <a:rPr lang="en-GB" sz="1600" b="1" dirty="0"/>
              <a:t>	</a:t>
            </a:r>
            <a:r>
              <a:rPr lang="en-GB" sz="1600" dirty="0"/>
              <a:t>Jamie Shotton (Microsoft Research) </a:t>
            </a:r>
          </a:p>
          <a:p>
            <a:pPr marL="0" indent="0">
              <a:buNone/>
            </a:pPr>
            <a:r>
              <a:rPr lang="en-GB" sz="1600" dirty="0"/>
              <a:t>10:30	Break  </a:t>
            </a:r>
          </a:p>
          <a:p>
            <a:pPr marL="0" indent="0">
              <a:buNone/>
            </a:pPr>
            <a:r>
              <a:rPr lang="en-GB" sz="1600" dirty="0"/>
              <a:t>11:00 	</a:t>
            </a:r>
            <a:r>
              <a:rPr lang="en-GB" sz="1600" b="1" dirty="0"/>
              <a:t>Rough Guide to Being an Entrepreneur </a:t>
            </a:r>
            <a:br>
              <a:rPr lang="en-GB" sz="1600" b="1" dirty="0"/>
            </a:br>
            <a:r>
              <a:rPr lang="en-GB" sz="1600" b="1" dirty="0"/>
              <a:t>	</a:t>
            </a:r>
            <a:r>
              <a:rPr lang="en-GB" sz="1600" dirty="0"/>
              <a:t>Jack Lang (University of Cambridge)</a:t>
            </a:r>
          </a:p>
          <a:p>
            <a:endParaRPr lang="en-GB" sz="1600" dirty="0"/>
          </a:p>
          <a:p>
            <a:pPr marL="0" indent="0">
              <a:buNone/>
            </a:pPr>
            <a:r>
              <a:rPr lang="en-GB" sz="1600" dirty="0"/>
              <a:t>12:00	Lunch and Poster Session 3 </a:t>
            </a:r>
          </a:p>
          <a:p>
            <a:pPr marL="0" indent="0" algn="ctr">
              <a:buNone/>
            </a:pPr>
            <a:endParaRPr lang="en-GB" sz="1600" dirty="0"/>
          </a:p>
          <a:p>
            <a:pPr marL="0" indent="0">
              <a:buNone/>
            </a:pPr>
            <a:r>
              <a:rPr lang="en-GB" sz="1600" b="1" dirty="0"/>
              <a:t>	NETWORKING AFTERNOON</a:t>
            </a:r>
          </a:p>
          <a:p>
            <a:pPr marL="0" indent="0">
              <a:buNone/>
            </a:pPr>
            <a:r>
              <a:rPr lang="en-GB" sz="1600" dirty="0"/>
              <a:t>14:00 	</a:t>
            </a:r>
            <a:r>
              <a:rPr lang="en-GB" sz="1600" b="1" dirty="0"/>
              <a:t>Strategic Thinking for Researchers</a:t>
            </a:r>
            <a:r>
              <a:rPr lang="en-GB" sz="1600" dirty="0"/>
              <a:t> </a:t>
            </a:r>
            <a:br>
              <a:rPr lang="en-GB" sz="1600" dirty="0"/>
            </a:br>
            <a:r>
              <a:rPr lang="en-GB" sz="1600" dirty="0"/>
              <a:t>	Andy Gordon (Microsoft Research) </a:t>
            </a:r>
          </a:p>
          <a:p>
            <a:pPr marL="0" indent="0">
              <a:buNone/>
            </a:pPr>
            <a:r>
              <a:rPr lang="en-GB" sz="1600" dirty="0"/>
              <a:t>14:30 	</a:t>
            </a:r>
            <a:r>
              <a:rPr lang="en-GB" sz="1600" b="1" dirty="0"/>
              <a:t>Can Computers Understand Their Own Programs?</a:t>
            </a:r>
            <a:br>
              <a:rPr lang="en-GB" sz="1600" b="1" dirty="0"/>
            </a:br>
            <a:r>
              <a:rPr lang="en-GB" sz="1600" b="1" dirty="0"/>
              <a:t>	</a:t>
            </a:r>
            <a:r>
              <a:rPr lang="en-GB" sz="1600" dirty="0"/>
              <a:t>Tony Hoare (Microsoft Research) </a:t>
            </a:r>
          </a:p>
          <a:p>
            <a:pPr marL="0" indent="0">
              <a:buNone/>
            </a:pPr>
            <a:r>
              <a:rPr lang="en-GB" sz="1600" dirty="0"/>
              <a:t>15:00	</a:t>
            </a:r>
            <a:r>
              <a:rPr lang="en-GB" sz="1600" b="1" dirty="0"/>
              <a:t>The EDSAC Replica Project </a:t>
            </a:r>
            <a:br>
              <a:rPr lang="en-GB" sz="1600" b="1" dirty="0"/>
            </a:br>
            <a:r>
              <a:rPr lang="en-GB" sz="1600" b="1" dirty="0"/>
              <a:t>	</a:t>
            </a:r>
            <a:r>
              <a:rPr lang="en-GB" sz="1600" dirty="0"/>
              <a:t>Andrew Herbert </a:t>
            </a:r>
          </a:p>
          <a:p>
            <a:pPr marL="0" indent="0">
              <a:buNone/>
            </a:pPr>
            <a:r>
              <a:rPr lang="en-GB" sz="1600" dirty="0"/>
              <a:t>16:15	</a:t>
            </a:r>
            <a:r>
              <a:rPr lang="en-GB" sz="1600" b="1" dirty="0" err="1"/>
              <a:t>DemoFest</a:t>
            </a:r>
            <a:r>
              <a:rPr lang="en-GB" sz="1600" dirty="0"/>
              <a:t> </a:t>
            </a:r>
          </a:p>
          <a:p>
            <a:pPr marL="0" indent="0">
              <a:buNone/>
            </a:pPr>
            <a:r>
              <a:rPr lang="en-GB" sz="1600" dirty="0"/>
              <a:t>17:45 	Bus transportation to Jesus College </a:t>
            </a:r>
          </a:p>
          <a:p>
            <a:pPr marL="0" indent="0">
              <a:buNone/>
            </a:pPr>
            <a:r>
              <a:rPr lang="en-GB" sz="1600" dirty="0"/>
              <a:t>18:00 	Drinks, more drinks and group photo </a:t>
            </a:r>
          </a:p>
          <a:p>
            <a:pPr marL="0" indent="0">
              <a:buNone/>
            </a:pPr>
            <a:r>
              <a:rPr lang="en-GB" sz="1600" dirty="0"/>
              <a:t>19:15	Dinner at Jesus College</a:t>
            </a:r>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14</a:t>
            </a:fld>
            <a:endParaRPr lang="en-US" dirty="0"/>
          </a:p>
        </p:txBody>
      </p:sp>
    </p:spTree>
    <p:extLst>
      <p:ext uri="{BB962C8B-B14F-4D97-AF65-F5344CB8AC3E}">
        <p14:creationId xmlns:p14="http://schemas.microsoft.com/office/powerpoint/2010/main" val="123307549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a:t>Friday, 6th July</a:t>
            </a:r>
          </a:p>
        </p:txBody>
      </p:sp>
      <p:sp>
        <p:nvSpPr>
          <p:cNvPr id="3" name="Text Placeholder 2"/>
          <p:cNvSpPr>
            <a:spLocks noGrp="1"/>
          </p:cNvSpPr>
          <p:nvPr>
            <p:ph type="body" sz="quarter" idx="10"/>
          </p:nvPr>
        </p:nvSpPr>
        <p:spPr>
          <a:xfrm>
            <a:off x="373671" y="1277007"/>
            <a:ext cx="8363938" cy="2560701"/>
          </a:xfrm>
        </p:spPr>
        <p:txBody>
          <a:bodyPr/>
          <a:lstStyle/>
          <a:p>
            <a:pPr marL="0" indent="0">
              <a:buNone/>
            </a:pPr>
            <a:r>
              <a:rPr lang="en-GB" sz="1600" dirty="0"/>
              <a:t>09:30 	</a:t>
            </a:r>
            <a:r>
              <a:rPr lang="en-GB" sz="1600" b="1" dirty="0"/>
              <a:t>Intellectual Property at Microsoft Research </a:t>
            </a:r>
            <a:br>
              <a:rPr lang="en-GB" sz="1600" b="1" dirty="0"/>
            </a:br>
            <a:r>
              <a:rPr lang="en-GB" sz="1600" b="1" dirty="0"/>
              <a:t>	</a:t>
            </a:r>
            <a:r>
              <a:rPr lang="en-GB" sz="1600" dirty="0"/>
              <a:t>Pablo Tapia (Microsoft Research)  </a:t>
            </a:r>
          </a:p>
          <a:p>
            <a:pPr marL="0" indent="0">
              <a:buNone/>
            </a:pPr>
            <a:r>
              <a:rPr lang="en-GB" sz="1600" dirty="0"/>
              <a:t>10:30	Break  </a:t>
            </a:r>
          </a:p>
          <a:p>
            <a:pPr marL="0" indent="0">
              <a:buNone/>
            </a:pPr>
            <a:r>
              <a:rPr lang="en-GB" sz="1600" dirty="0"/>
              <a:t>11:00 	</a:t>
            </a:r>
            <a:r>
              <a:rPr lang="en-GB" sz="1600" b="1" dirty="0"/>
              <a:t>How to Present a Poster at an International Conference? </a:t>
            </a:r>
            <a:br>
              <a:rPr lang="en-GB" sz="1600" b="1" dirty="0"/>
            </a:br>
            <a:r>
              <a:rPr lang="en-GB" sz="1600" b="1" dirty="0"/>
              <a:t>	</a:t>
            </a:r>
            <a:r>
              <a:rPr lang="en-GB" sz="1600" dirty="0"/>
              <a:t>Sue Duraikan (</a:t>
            </a:r>
            <a:r>
              <a:rPr lang="en-GB" sz="1600" dirty="0" err="1"/>
              <a:t>Duraikan</a:t>
            </a:r>
            <a:r>
              <a:rPr lang="en-GB" sz="1600" dirty="0"/>
              <a:t> Training)</a:t>
            </a:r>
          </a:p>
          <a:p>
            <a:pPr marL="0" indent="0">
              <a:buNone/>
            </a:pPr>
            <a:endParaRPr lang="en-GB" sz="1600" dirty="0"/>
          </a:p>
          <a:p>
            <a:pPr marL="0" indent="0">
              <a:buNone/>
            </a:pPr>
            <a:r>
              <a:rPr lang="en-GB" sz="1600" dirty="0"/>
              <a:t>12:00	BBQ </a:t>
            </a:r>
          </a:p>
          <a:p>
            <a:pPr marL="0" indent="0">
              <a:buNone/>
            </a:pPr>
            <a:endParaRPr lang="en-GB" sz="1600" dirty="0"/>
          </a:p>
          <a:p>
            <a:pPr marL="0" indent="0">
              <a:buNone/>
            </a:pPr>
            <a:r>
              <a:rPr lang="en-GB" sz="1600" dirty="0"/>
              <a:t>In parallel: one-to-one poster sessions with Sue </a:t>
            </a:r>
            <a:r>
              <a:rPr lang="en-GB" sz="1600" dirty="0" err="1"/>
              <a:t>Duraikan</a:t>
            </a:r>
            <a:endParaRPr lang="en-GB" sz="1600" dirty="0"/>
          </a:p>
          <a:p>
            <a:endParaRPr lang="en-GB" sz="1600"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15</a:t>
            </a:fld>
            <a:endParaRPr lang="en-US" dirty="0"/>
          </a:p>
        </p:txBody>
      </p:sp>
    </p:spTree>
    <p:extLst>
      <p:ext uri="{BB962C8B-B14F-4D97-AF65-F5344CB8AC3E}">
        <p14:creationId xmlns:p14="http://schemas.microsoft.com/office/powerpoint/2010/main" val="17607541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43786" y="311440"/>
            <a:ext cx="3975312" cy="1218795"/>
          </a:xfrm>
        </p:spPr>
        <p:txBody>
          <a:bodyPr/>
          <a:lstStyle/>
          <a:p>
            <a:pPr algn="ctr"/>
            <a:r>
              <a:rPr lang="en-GB" dirty="0"/>
              <a:t>The weather</a:t>
            </a:r>
            <a:br>
              <a:rPr lang="en-GB" dirty="0"/>
            </a:br>
            <a:r>
              <a:rPr lang="en-GB" dirty="0"/>
              <a:t>forecast</a:t>
            </a:r>
          </a:p>
        </p:txBody>
      </p:sp>
      <p:sp>
        <p:nvSpPr>
          <p:cNvPr id="8" name="Text Placeholder 7"/>
          <p:cNvSpPr>
            <a:spLocks noGrp="1"/>
          </p:cNvSpPr>
          <p:nvPr>
            <p:ph type="body" sz="quarter" idx="10"/>
          </p:nvPr>
        </p:nvSpPr>
        <p:spPr/>
        <p:txBody>
          <a:bodyPr/>
          <a:lstStyle/>
          <a:p>
            <a:endParaRPr lang="en-GB"/>
          </a:p>
        </p:txBody>
      </p:sp>
      <p:sp>
        <p:nvSpPr>
          <p:cNvPr id="9" name="Text Placeholder 8"/>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16</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413" y="208409"/>
            <a:ext cx="235267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413" y="2183840"/>
            <a:ext cx="694372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412" y="4261900"/>
            <a:ext cx="67913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97" y="4426708"/>
            <a:ext cx="11620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572" y="311440"/>
            <a:ext cx="115252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097" y="2389902"/>
            <a:ext cx="11430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7032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The weather forecast</a:t>
            </a:r>
          </a:p>
        </p:txBody>
      </p:sp>
      <p:sp>
        <p:nvSpPr>
          <p:cNvPr id="8" name="Text Placeholder 7"/>
          <p:cNvSpPr>
            <a:spLocks noGrp="1"/>
          </p:cNvSpPr>
          <p:nvPr>
            <p:ph type="body" sz="quarter" idx="10"/>
          </p:nvPr>
        </p:nvSpPr>
        <p:spPr/>
        <p:txBody>
          <a:bodyPr/>
          <a:lstStyle/>
          <a:p>
            <a:endParaRPr lang="en-GB" dirty="0"/>
          </a:p>
        </p:txBody>
      </p:sp>
      <p:sp>
        <p:nvSpPr>
          <p:cNvPr id="9" name="Text Placeholder 8"/>
          <p:cNvSpPr>
            <a:spLocks noGrp="1"/>
          </p:cNvSpPr>
          <p:nvPr>
            <p:ph type="body" sz="quarter" idx="11"/>
          </p:nvPr>
        </p:nvSpPr>
        <p:spPr/>
        <p:txBody>
          <a:bodyPr/>
          <a:lstStyle/>
          <a:p>
            <a:endParaRPr lang="en-GB"/>
          </a:p>
        </p:txBody>
      </p:sp>
      <p:sp>
        <p:nvSpPr>
          <p:cNvPr id="3" name="Slide Number Placeholder 2"/>
          <p:cNvSpPr>
            <a:spLocks noGrp="1"/>
          </p:cNvSpPr>
          <p:nvPr>
            <p:ph type="sldNum" sz="quarter" idx="4"/>
          </p:nvPr>
        </p:nvSpPr>
        <p:spPr/>
        <p:txBody>
          <a:bodyPr/>
          <a:lstStyle/>
          <a:p>
            <a:fld id="{4ADF12F3-3404-4B21-B30F-258D3BB43857}" type="slidenum">
              <a:rPr lang="en-US" smtClean="0"/>
              <a:pPr/>
              <a:t>17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28" y="1350672"/>
            <a:ext cx="11525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435" y="1350672"/>
            <a:ext cx="696277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53824" y="4055322"/>
            <a:ext cx="2075889" cy="492443"/>
          </a:xfrm>
          <a:prstGeom prst="rect">
            <a:avLst/>
          </a:prstGeom>
          <a:noFill/>
        </p:spPr>
        <p:txBody>
          <a:bodyPr wrap="none" lIns="0" tIns="0" rIns="0" bIns="0" rtlCol="0">
            <a:spAutoFit/>
          </a:bodyPr>
          <a:lstStyle/>
          <a:p>
            <a:pPr>
              <a:lnSpc>
                <a:spcPct val="90000"/>
              </a:lnSpc>
              <a:spcBef>
                <a:spcPct val="20000"/>
              </a:spcBef>
              <a:buClr>
                <a:srgbClr val="4E90CD"/>
              </a:buClr>
              <a:buSzPct val="120000"/>
            </a:pPr>
            <a:r>
              <a:rPr lang="en-GB" sz="1600" dirty="0">
                <a:gradFill>
                  <a:gsLst>
                    <a:gs pos="0">
                      <a:schemeClr val="tx1"/>
                    </a:gs>
                    <a:gs pos="86000">
                      <a:schemeClr val="tx1"/>
                    </a:gs>
                  </a:gsLst>
                  <a:lin ang="5400000" scaled="0"/>
                </a:gradFill>
                <a:latin typeface="Segoe UI Light" pitchFamily="34" charset="0"/>
              </a:rPr>
              <a:t>Jesus College </a:t>
            </a:r>
          </a:p>
          <a:p>
            <a:pPr>
              <a:lnSpc>
                <a:spcPct val="90000"/>
              </a:lnSpc>
              <a:spcBef>
                <a:spcPct val="20000"/>
              </a:spcBef>
              <a:buClr>
                <a:srgbClr val="4E90CD"/>
              </a:buClr>
              <a:buSzPct val="120000"/>
            </a:pPr>
            <a:r>
              <a:rPr lang="en-GB" sz="1600" dirty="0">
                <a:gradFill>
                  <a:gsLst>
                    <a:gs pos="0">
                      <a:schemeClr val="tx1"/>
                    </a:gs>
                    <a:gs pos="86000">
                      <a:schemeClr val="tx1"/>
                    </a:gs>
                  </a:gsLst>
                  <a:lin ang="5400000" scaled="0"/>
                </a:gradFill>
                <a:latin typeface="Segoe UI Light" pitchFamily="34" charset="0"/>
              </a:rPr>
              <a:t>Drinks and photographs</a:t>
            </a:r>
          </a:p>
        </p:txBody>
      </p:sp>
      <p:cxnSp>
        <p:nvCxnSpPr>
          <p:cNvPr id="6" name="Straight Arrow Connector 5"/>
          <p:cNvCxnSpPr/>
          <p:nvPr/>
        </p:nvCxnSpPr>
        <p:spPr>
          <a:xfrm flipV="1">
            <a:off x="6400800" y="3522372"/>
            <a:ext cx="0" cy="328411"/>
          </a:xfrm>
          <a:prstGeom prst="straightConnector1">
            <a:avLst/>
          </a:prstGeom>
          <a:ln>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7820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553998"/>
          </a:xfrm>
        </p:spPr>
        <p:txBody>
          <a:bodyPr/>
          <a:lstStyle/>
          <a:p>
            <a:r>
              <a:rPr lang="en-GB" sz="4000" dirty="0"/>
              <a:t>Poster sessions and training</a:t>
            </a:r>
          </a:p>
        </p:txBody>
      </p:sp>
      <p:sp>
        <p:nvSpPr>
          <p:cNvPr id="3" name="Text Placeholder 2"/>
          <p:cNvSpPr>
            <a:spLocks noGrp="1"/>
          </p:cNvSpPr>
          <p:nvPr>
            <p:ph type="body" sz="quarter" idx="10"/>
          </p:nvPr>
        </p:nvSpPr>
        <p:spPr>
          <a:xfrm>
            <a:off x="310608" y="1289758"/>
            <a:ext cx="8363938" cy="6352508"/>
          </a:xfrm>
        </p:spPr>
        <p:txBody>
          <a:bodyPr/>
          <a:lstStyle/>
          <a:p>
            <a:r>
              <a:rPr lang="en-GB" dirty="0"/>
              <a:t>Sue </a:t>
            </a:r>
            <a:r>
              <a:rPr lang="en-GB" dirty="0" err="1"/>
              <a:t>Duraikan</a:t>
            </a:r>
            <a:r>
              <a:rPr lang="en-GB" dirty="0"/>
              <a:t> </a:t>
            </a:r>
            <a:br>
              <a:rPr lang="en-GB" dirty="0"/>
            </a:br>
            <a:r>
              <a:rPr lang="en-GB" dirty="0"/>
              <a:t>(</a:t>
            </a:r>
            <a:r>
              <a:rPr lang="en-GB" dirty="0" err="1"/>
              <a:t>Duraikan</a:t>
            </a:r>
            <a:r>
              <a:rPr lang="en-GB" dirty="0"/>
              <a:t> Training)</a:t>
            </a:r>
          </a:p>
          <a:p>
            <a:r>
              <a:rPr lang="en-GB" dirty="0"/>
              <a:t>Three poster sessions: </a:t>
            </a:r>
            <a:br>
              <a:rPr lang="en-GB" dirty="0"/>
            </a:br>
            <a:r>
              <a:rPr lang="en-GB" dirty="0"/>
              <a:t>Sue will be hovering in the room, </a:t>
            </a:r>
            <a:br>
              <a:rPr lang="en-GB" dirty="0"/>
            </a:br>
            <a:r>
              <a:rPr lang="en-GB" dirty="0"/>
              <a:t>watching, listening and providing feedback. </a:t>
            </a:r>
          </a:p>
          <a:p>
            <a:r>
              <a:rPr lang="en-GB" dirty="0"/>
              <a:t>Friday talk: </a:t>
            </a:r>
            <a:br>
              <a:rPr lang="en-GB" dirty="0"/>
            </a:br>
            <a:r>
              <a:rPr lang="en-GB" dirty="0"/>
              <a:t>“How to Present a Poster at an International Conference”</a:t>
            </a:r>
          </a:p>
          <a:p>
            <a:r>
              <a:rPr lang="en-GB" dirty="0"/>
              <a:t>Friday pm: </a:t>
            </a:r>
            <a:br>
              <a:rPr lang="en-GB" dirty="0"/>
            </a:br>
            <a:r>
              <a:rPr lang="en-GB" dirty="0"/>
              <a:t>one-to-one feedback sessions</a:t>
            </a:r>
          </a:p>
          <a:p>
            <a:endParaRPr lang="en-GB" dirty="0"/>
          </a:p>
          <a:p>
            <a:endParaRPr lang="en-GB" dirty="0"/>
          </a:p>
          <a:p>
            <a:endParaRPr lang="en-GB"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18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173" y="170036"/>
            <a:ext cx="2208108" cy="2914703"/>
          </a:xfrm>
          <a:prstGeom prst="rect">
            <a:avLst/>
          </a:prstGeom>
        </p:spPr>
      </p:pic>
    </p:spTree>
    <p:extLst>
      <p:ext uri="{BB962C8B-B14F-4D97-AF65-F5344CB8AC3E}">
        <p14:creationId xmlns:p14="http://schemas.microsoft.com/office/powerpoint/2010/main" val="340511365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0085" cy="443198"/>
          </a:xfrm>
        </p:spPr>
        <p:txBody>
          <a:bodyPr/>
          <a:lstStyle/>
          <a:p>
            <a:pPr lvl="0"/>
            <a:r>
              <a:rPr lang="en-US" dirty="0">
                <a:solidFill>
                  <a:schemeClr val="tx1"/>
                </a:solidFill>
              </a:rPr>
              <a:t>Microsoft Research Connections</a:t>
            </a:r>
          </a:p>
        </p:txBody>
      </p:sp>
      <p:sp>
        <p:nvSpPr>
          <p:cNvPr id="37" name="Rectangle 36"/>
          <p:cNvSpPr/>
          <p:nvPr/>
        </p:nvSpPr>
        <p:spPr>
          <a:xfrm>
            <a:off x="339953" y="2096165"/>
            <a:ext cx="3851047" cy="2585323"/>
          </a:xfrm>
          <a:prstGeom prst="rect">
            <a:avLst/>
          </a:prstGeom>
        </p:spPr>
        <p:txBody>
          <a:bodyPr wrap="square">
            <a:spAutoFit/>
          </a:bodyPr>
          <a:lstStyle/>
          <a:p>
            <a:pPr marL="0" marR="0" lvl="0" indent="0" defTabSz="914400" eaLnBrk="1" fontAlgn="auto" latinLnBrk="0" hangingPunct="1">
              <a:lnSpc>
                <a:spcPct val="90000"/>
              </a:lnSpc>
              <a:spcBef>
                <a:spcPct val="20000"/>
              </a:spcBef>
              <a:spcAft>
                <a:spcPts val="0"/>
              </a:spcAft>
              <a:buClrTx/>
              <a:buSzPct val="80000"/>
              <a:buFontTx/>
              <a:buNone/>
              <a:tabLst/>
              <a:defRPr/>
            </a:pPr>
            <a:r>
              <a:rPr kumimoji="0" lang="en-US" sz="3000" b="0" i="0" u="none" strike="noStrike" kern="0" cap="none" spc="0" normalizeH="0" baseline="0" noProof="0" dirty="0">
                <a:ln w="3175">
                  <a:noFill/>
                </a:ln>
                <a:solidFill>
                  <a:sysClr val="windowText" lastClr="000000">
                    <a:lumMod val="75000"/>
                    <a:lumOff val="25000"/>
                  </a:sysClr>
                </a:solidFill>
                <a:effectLst/>
                <a:uLnTx/>
                <a:uFillTx/>
                <a:latin typeface="Segoe" charset="0"/>
                <a:cs typeface="Arial" charset="0"/>
              </a:rPr>
              <a:t>Work with the worldwide academic research community to speed research, improve education, and foster innovation</a:t>
            </a:r>
          </a:p>
        </p:txBody>
      </p:sp>
      <p:sp>
        <p:nvSpPr>
          <p:cNvPr id="38" name="Rectangle 37"/>
          <p:cNvSpPr/>
          <p:nvPr/>
        </p:nvSpPr>
        <p:spPr>
          <a:xfrm>
            <a:off x="5410200" y="1295400"/>
            <a:ext cx="2194560" cy="1371600"/>
          </a:xfrm>
          <a:prstGeom prst="rect">
            <a:avLst/>
          </a:prstGeom>
        </p:spPr>
        <p:txBody>
          <a:bodyPr wrap="square" lIns="0" tIns="0" rIns="0" bIns="0" anchor="ctr">
            <a:noAutofit/>
          </a:bodyPr>
          <a:lstStyle/>
          <a:p>
            <a:pPr marL="112713" marR="0" lvl="0" indent="-112713" algn="ctr" defTabSz="914400" eaLnBrk="1" fontAlgn="auto" latinLnBrk="0" hangingPunct="1">
              <a:lnSpc>
                <a:spcPct val="90000"/>
              </a:lnSpc>
              <a:spcBef>
                <a:spcPct val="20000"/>
              </a:spcBef>
              <a:spcAft>
                <a:spcPts val="0"/>
              </a:spcAft>
              <a:buClrTx/>
              <a:buSzPct val="80000"/>
              <a:buFontTx/>
              <a:buNone/>
              <a:tabLst/>
              <a:defRPr/>
            </a:pPr>
            <a:r>
              <a:rPr kumimoji="0" lang="en-US" sz="2000" b="0" i="0" u="none" strike="noStrike" kern="0" cap="none" spc="0" normalizeH="0" baseline="0" noProof="0" dirty="0">
                <a:ln w="3175">
                  <a:noFill/>
                </a:ln>
                <a:solidFill>
                  <a:srgbClr val="7565A4">
                    <a:lumMod val="75000"/>
                  </a:srgbClr>
                </a:solidFill>
                <a:effectLst/>
                <a:uLnTx/>
                <a:uFillTx/>
                <a:latin typeface="Segoe" charset="0"/>
                <a:cs typeface="Arial" charset="0"/>
              </a:rPr>
              <a:t>Advance</a:t>
            </a:r>
            <a:r>
              <a:rPr kumimoji="0" lang="en-US" sz="2000" b="0" i="0" u="none" strike="noStrike" kern="0" cap="none" spc="0" normalizeH="0" noProof="0" dirty="0">
                <a:ln w="3175">
                  <a:noFill/>
                </a:ln>
                <a:solidFill>
                  <a:srgbClr val="7565A4">
                    <a:lumMod val="75000"/>
                  </a:srgbClr>
                </a:solidFill>
                <a:effectLst/>
                <a:uLnTx/>
                <a:uFillTx/>
                <a:latin typeface="Segoe" charset="0"/>
                <a:cs typeface="Arial" charset="0"/>
              </a:rPr>
              <a:t> the State of the Art</a:t>
            </a:r>
            <a:endParaRPr kumimoji="0" lang="en-US" sz="2000" b="0" i="0" u="none" strike="noStrike" kern="0" cap="none" spc="0" normalizeH="0" baseline="0" noProof="0" dirty="0">
              <a:ln w="3175">
                <a:noFill/>
              </a:ln>
              <a:solidFill>
                <a:srgbClr val="7565A4">
                  <a:lumMod val="75000"/>
                </a:srgbClr>
              </a:solidFill>
              <a:effectLst/>
              <a:uLnTx/>
              <a:uFillTx/>
              <a:latin typeface="Segoe" charset="0"/>
              <a:cs typeface="Arial" charset="0"/>
            </a:endParaRPr>
          </a:p>
        </p:txBody>
      </p:sp>
      <p:sp>
        <p:nvSpPr>
          <p:cNvPr id="39" name="Rectangle 38"/>
          <p:cNvSpPr/>
          <p:nvPr/>
        </p:nvSpPr>
        <p:spPr>
          <a:xfrm>
            <a:off x="5410200" y="4343400"/>
            <a:ext cx="2194560" cy="1371600"/>
          </a:xfrm>
          <a:prstGeom prst="rect">
            <a:avLst/>
          </a:prstGeom>
        </p:spPr>
        <p:txBody>
          <a:bodyPr wrap="square" lIns="0" tIns="0" rIns="0" bIns="0" anchor="ctr">
            <a:noAutofit/>
          </a:bodyPr>
          <a:lstStyle/>
          <a:p>
            <a:pPr marL="112713" marR="0" lvl="0" indent="-112713" algn="ctr" defTabSz="914400" eaLnBrk="1" fontAlgn="auto" latinLnBrk="0" hangingPunct="1">
              <a:lnSpc>
                <a:spcPct val="90000"/>
              </a:lnSpc>
              <a:spcBef>
                <a:spcPct val="20000"/>
              </a:spcBef>
              <a:spcAft>
                <a:spcPts val="0"/>
              </a:spcAft>
              <a:buClrTx/>
              <a:buSzPct val="80000"/>
              <a:buFontTx/>
              <a:buNone/>
              <a:tabLst/>
              <a:defRPr/>
            </a:pPr>
            <a:r>
              <a:rPr kumimoji="0" lang="en-US" sz="2000" b="0" i="0" u="none" strike="noStrike" kern="0" cap="none" spc="0" normalizeH="0" baseline="0" noProof="0" dirty="0">
                <a:ln w="3175">
                  <a:noFill/>
                </a:ln>
                <a:solidFill>
                  <a:srgbClr val="B25572">
                    <a:lumMod val="50000"/>
                  </a:srgbClr>
                </a:solidFill>
                <a:effectLst/>
                <a:uLnTx/>
                <a:uFillTx/>
                <a:latin typeface="Segoe" charset="0"/>
                <a:cs typeface="Arial" charset="0"/>
              </a:rPr>
              <a:t>Accelerate Discovery</a:t>
            </a:r>
            <a:r>
              <a:rPr kumimoji="0" lang="en-US" sz="2000" b="0" i="0" u="none" strike="noStrike" kern="0" cap="none" spc="0" normalizeH="0" noProof="0" dirty="0">
                <a:ln w="3175">
                  <a:noFill/>
                </a:ln>
                <a:solidFill>
                  <a:srgbClr val="B25572">
                    <a:lumMod val="50000"/>
                  </a:srgbClr>
                </a:solidFill>
                <a:effectLst/>
                <a:uLnTx/>
                <a:uFillTx/>
                <a:latin typeface="Segoe" charset="0"/>
                <a:cs typeface="Arial" charset="0"/>
              </a:rPr>
              <a:t> and </a:t>
            </a:r>
            <a:r>
              <a:rPr lang="en-US" sz="2000" kern="0" dirty="0">
                <a:ln w="3175">
                  <a:noFill/>
                </a:ln>
                <a:solidFill>
                  <a:srgbClr val="B25572">
                    <a:lumMod val="50000"/>
                  </a:srgbClr>
                </a:solidFill>
                <a:latin typeface="Segoe" charset="0"/>
                <a:cs typeface="Arial" charset="0"/>
              </a:rPr>
              <a:t>E</a:t>
            </a:r>
            <a:r>
              <a:rPr kumimoji="0" lang="en-US" sz="2000" b="0" i="0" u="none" strike="noStrike" kern="0" cap="none" spc="0" normalizeH="0" baseline="0" noProof="0" dirty="0" err="1">
                <a:ln w="3175">
                  <a:noFill/>
                </a:ln>
                <a:solidFill>
                  <a:srgbClr val="B25572">
                    <a:lumMod val="50000"/>
                  </a:srgbClr>
                </a:solidFill>
                <a:effectLst/>
                <a:uLnTx/>
                <a:uFillTx/>
                <a:latin typeface="Segoe" charset="0"/>
                <a:cs typeface="Arial" charset="0"/>
              </a:rPr>
              <a:t>xploration</a:t>
            </a:r>
            <a:endParaRPr kumimoji="0" lang="en-US" sz="2000" b="0" i="0" u="none" strike="noStrike" kern="0" cap="none" spc="0" normalizeH="0" baseline="0" noProof="0" dirty="0">
              <a:ln w="3175">
                <a:noFill/>
              </a:ln>
              <a:solidFill>
                <a:srgbClr val="B25572">
                  <a:lumMod val="50000"/>
                </a:srgbClr>
              </a:solidFill>
              <a:effectLst/>
              <a:uLnTx/>
              <a:uFillTx/>
              <a:latin typeface="Segoe" charset="0"/>
              <a:cs typeface="Arial" charset="0"/>
            </a:endParaRPr>
          </a:p>
        </p:txBody>
      </p:sp>
      <p:sp>
        <p:nvSpPr>
          <p:cNvPr id="40" name="Rectangle 39"/>
          <p:cNvSpPr/>
          <p:nvPr/>
        </p:nvSpPr>
        <p:spPr>
          <a:xfrm>
            <a:off x="5410200" y="2840153"/>
            <a:ext cx="2194560" cy="1371600"/>
          </a:xfrm>
          <a:prstGeom prst="rect">
            <a:avLst/>
          </a:prstGeom>
        </p:spPr>
        <p:txBody>
          <a:bodyPr wrap="square" lIns="0" tIns="0" rIns="0" bIns="0" anchor="ctr">
            <a:noAutofit/>
          </a:bodyPr>
          <a:lstStyle/>
          <a:p>
            <a:pPr marL="112713" indent="-112713" algn="ctr">
              <a:lnSpc>
                <a:spcPct val="90000"/>
              </a:lnSpc>
              <a:spcBef>
                <a:spcPct val="20000"/>
              </a:spcBef>
              <a:buSzPct val="80000"/>
            </a:pPr>
            <a:r>
              <a:rPr lang="en-US" sz="2000" dirty="0">
                <a:ln w="3175">
                  <a:noFill/>
                </a:ln>
                <a:solidFill>
                  <a:srgbClr val="006600"/>
                </a:solidFill>
                <a:latin typeface="Segoe" charset="0"/>
                <a:cs typeface="Arial" charset="0"/>
              </a:rPr>
              <a:t>Inspire Computer Scientists</a:t>
            </a:r>
          </a:p>
        </p:txBody>
      </p:sp>
      <p:sp>
        <p:nvSpPr>
          <p:cNvPr id="41" name="Flowchart: Manual Input 6"/>
          <p:cNvSpPr/>
          <p:nvPr/>
        </p:nvSpPr>
        <p:spPr bwMode="auto">
          <a:xfrm>
            <a:off x="4267280" y="1645141"/>
            <a:ext cx="914400" cy="100858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9926 w 10000"/>
              <a:gd name="connsiteY2" fmla="*/ 5685 h 10000"/>
              <a:gd name="connsiteX3" fmla="*/ 0 w 10000"/>
              <a:gd name="connsiteY3" fmla="*/ 10000 h 10000"/>
              <a:gd name="connsiteX4" fmla="*/ 0 w 10000"/>
              <a:gd name="connsiteY4" fmla="*/ 2000 h 10000"/>
              <a:gd name="connsiteX0" fmla="*/ 0 w 10000"/>
              <a:gd name="connsiteY0" fmla="*/ 6854 h 10000"/>
              <a:gd name="connsiteX1" fmla="*/ 10000 w 10000"/>
              <a:gd name="connsiteY1" fmla="*/ 0 h 10000"/>
              <a:gd name="connsiteX2" fmla="*/ 9926 w 10000"/>
              <a:gd name="connsiteY2" fmla="*/ 5685 h 10000"/>
              <a:gd name="connsiteX3" fmla="*/ 0 w 10000"/>
              <a:gd name="connsiteY3" fmla="*/ 10000 h 10000"/>
              <a:gd name="connsiteX4" fmla="*/ 0 w 10000"/>
              <a:gd name="connsiteY4" fmla="*/ 6854 h 10000"/>
              <a:gd name="connsiteX0" fmla="*/ 0 w 9926"/>
              <a:gd name="connsiteY0" fmla="*/ 10090 h 13236"/>
              <a:gd name="connsiteX1" fmla="*/ 9335 w 9926"/>
              <a:gd name="connsiteY1" fmla="*/ 0 h 13236"/>
              <a:gd name="connsiteX2" fmla="*/ 9926 w 9926"/>
              <a:gd name="connsiteY2" fmla="*/ 8921 h 13236"/>
              <a:gd name="connsiteX3" fmla="*/ 0 w 9926"/>
              <a:gd name="connsiteY3" fmla="*/ 13236 h 13236"/>
              <a:gd name="connsiteX4" fmla="*/ 0 w 9926"/>
              <a:gd name="connsiteY4" fmla="*/ 10090 h 13236"/>
              <a:gd name="connsiteX0" fmla="*/ 0 w 9405"/>
              <a:gd name="connsiteY0" fmla="*/ 7623 h 10000"/>
              <a:gd name="connsiteX1" fmla="*/ 9405 w 9405"/>
              <a:gd name="connsiteY1" fmla="*/ 0 h 10000"/>
              <a:gd name="connsiteX2" fmla="*/ 9330 w 9405"/>
              <a:gd name="connsiteY2" fmla="*/ 6536 h 10000"/>
              <a:gd name="connsiteX3" fmla="*/ 0 w 9405"/>
              <a:gd name="connsiteY3" fmla="*/ 10000 h 10000"/>
              <a:gd name="connsiteX4" fmla="*/ 0 w 9405"/>
              <a:gd name="connsiteY4" fmla="*/ 76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5" h="10000">
                <a:moveTo>
                  <a:pt x="0" y="7623"/>
                </a:moveTo>
                <a:lnTo>
                  <a:pt x="9405" y="0"/>
                </a:lnTo>
                <a:cubicBezTo>
                  <a:pt x="9379" y="1432"/>
                  <a:pt x="9355" y="5104"/>
                  <a:pt x="9330" y="6536"/>
                </a:cubicBezTo>
                <a:lnTo>
                  <a:pt x="0" y="10000"/>
                </a:lnTo>
                <a:lnTo>
                  <a:pt x="0" y="7623"/>
                </a:lnTo>
                <a:close/>
              </a:path>
            </a:pathLst>
          </a:custGeom>
          <a:gradFill rotWithShape="1">
            <a:gsLst>
              <a:gs pos="0">
                <a:srgbClr val="7565A4">
                  <a:shade val="51000"/>
                  <a:satMod val="130000"/>
                  <a:alpha val="10000"/>
                </a:srgbClr>
              </a:gs>
              <a:gs pos="80000">
                <a:srgbClr val="7565A4">
                  <a:shade val="93000"/>
                  <a:satMod val="130000"/>
                  <a:alpha val="50000"/>
                </a:srgbClr>
              </a:gs>
              <a:gs pos="100000">
                <a:srgbClr val="7565A4">
                  <a:shade val="94000"/>
                  <a:satMod val="135000"/>
                  <a:alpha val="50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 lastClr="FFFFFF">
                  <a:alpha val="99000"/>
                </a:sysClr>
              </a:solidFill>
              <a:effectLst/>
              <a:uLnTx/>
              <a:uFillTx/>
              <a:latin typeface="Segoe" pitchFamily="34" charset="0"/>
              <a:ea typeface="+mn-ea"/>
              <a:cs typeface="+mn-cs"/>
            </a:endParaRPr>
          </a:p>
        </p:txBody>
      </p:sp>
      <p:sp>
        <p:nvSpPr>
          <p:cNvPr id="42" name="Flowchart: Manual Input 6"/>
          <p:cNvSpPr/>
          <p:nvPr/>
        </p:nvSpPr>
        <p:spPr bwMode="auto">
          <a:xfrm flipV="1">
            <a:off x="4267280" y="4343396"/>
            <a:ext cx="914400" cy="100858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9926 w 10000"/>
              <a:gd name="connsiteY2" fmla="*/ 5685 h 10000"/>
              <a:gd name="connsiteX3" fmla="*/ 0 w 10000"/>
              <a:gd name="connsiteY3" fmla="*/ 10000 h 10000"/>
              <a:gd name="connsiteX4" fmla="*/ 0 w 10000"/>
              <a:gd name="connsiteY4" fmla="*/ 2000 h 10000"/>
              <a:gd name="connsiteX0" fmla="*/ 0 w 10000"/>
              <a:gd name="connsiteY0" fmla="*/ 6854 h 10000"/>
              <a:gd name="connsiteX1" fmla="*/ 10000 w 10000"/>
              <a:gd name="connsiteY1" fmla="*/ 0 h 10000"/>
              <a:gd name="connsiteX2" fmla="*/ 9926 w 10000"/>
              <a:gd name="connsiteY2" fmla="*/ 5685 h 10000"/>
              <a:gd name="connsiteX3" fmla="*/ 0 w 10000"/>
              <a:gd name="connsiteY3" fmla="*/ 10000 h 10000"/>
              <a:gd name="connsiteX4" fmla="*/ 0 w 10000"/>
              <a:gd name="connsiteY4" fmla="*/ 6854 h 10000"/>
              <a:gd name="connsiteX0" fmla="*/ 0 w 9926"/>
              <a:gd name="connsiteY0" fmla="*/ 10090 h 13236"/>
              <a:gd name="connsiteX1" fmla="*/ 9335 w 9926"/>
              <a:gd name="connsiteY1" fmla="*/ 0 h 13236"/>
              <a:gd name="connsiteX2" fmla="*/ 9926 w 9926"/>
              <a:gd name="connsiteY2" fmla="*/ 8921 h 13236"/>
              <a:gd name="connsiteX3" fmla="*/ 0 w 9926"/>
              <a:gd name="connsiteY3" fmla="*/ 13236 h 13236"/>
              <a:gd name="connsiteX4" fmla="*/ 0 w 9926"/>
              <a:gd name="connsiteY4" fmla="*/ 10090 h 13236"/>
              <a:gd name="connsiteX0" fmla="*/ 0 w 9405"/>
              <a:gd name="connsiteY0" fmla="*/ 7623 h 10000"/>
              <a:gd name="connsiteX1" fmla="*/ 9405 w 9405"/>
              <a:gd name="connsiteY1" fmla="*/ 0 h 10000"/>
              <a:gd name="connsiteX2" fmla="*/ 9330 w 9405"/>
              <a:gd name="connsiteY2" fmla="*/ 6536 h 10000"/>
              <a:gd name="connsiteX3" fmla="*/ 0 w 9405"/>
              <a:gd name="connsiteY3" fmla="*/ 10000 h 10000"/>
              <a:gd name="connsiteX4" fmla="*/ 0 w 9405"/>
              <a:gd name="connsiteY4" fmla="*/ 76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5" h="10000">
                <a:moveTo>
                  <a:pt x="0" y="7623"/>
                </a:moveTo>
                <a:lnTo>
                  <a:pt x="9405" y="0"/>
                </a:lnTo>
                <a:cubicBezTo>
                  <a:pt x="9379" y="1432"/>
                  <a:pt x="9355" y="5104"/>
                  <a:pt x="9330" y="6536"/>
                </a:cubicBezTo>
                <a:lnTo>
                  <a:pt x="0" y="10000"/>
                </a:lnTo>
                <a:lnTo>
                  <a:pt x="0" y="7623"/>
                </a:lnTo>
                <a:close/>
              </a:path>
            </a:pathLst>
          </a:custGeom>
          <a:gradFill rotWithShape="1">
            <a:gsLst>
              <a:gs pos="0">
                <a:srgbClr val="B25572">
                  <a:shade val="51000"/>
                  <a:satMod val="130000"/>
                  <a:alpha val="10000"/>
                </a:srgbClr>
              </a:gs>
              <a:gs pos="80000">
                <a:srgbClr val="B25572">
                  <a:shade val="93000"/>
                  <a:satMod val="130000"/>
                  <a:alpha val="50000"/>
                  <a:lumMod val="100000"/>
                </a:srgbClr>
              </a:gs>
              <a:gs pos="100000">
                <a:srgbClr val="B25572">
                  <a:shade val="94000"/>
                  <a:satMod val="135000"/>
                  <a:alpha val="50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 lastClr="FFFFFF">
                  <a:alpha val="99000"/>
                </a:sysClr>
              </a:solidFill>
              <a:effectLst/>
              <a:uLnTx/>
              <a:uFillTx/>
              <a:latin typeface="Segoe" pitchFamily="34" charset="0"/>
              <a:ea typeface="+mn-ea"/>
              <a:cs typeface="+mn-cs"/>
            </a:endParaRPr>
          </a:p>
        </p:txBody>
      </p:sp>
      <p:sp>
        <p:nvSpPr>
          <p:cNvPr id="43" name="Trapezoid 7"/>
          <p:cNvSpPr/>
          <p:nvPr/>
        </p:nvSpPr>
        <p:spPr bwMode="auto">
          <a:xfrm rot="16200000">
            <a:off x="4383890" y="3068067"/>
            <a:ext cx="681520" cy="914899"/>
          </a:xfrm>
          <a:custGeom>
            <a:avLst/>
            <a:gdLst>
              <a:gd name="connsiteX0" fmla="*/ 0 w 609600"/>
              <a:gd name="connsiteY0" fmla="*/ 533400 h 533400"/>
              <a:gd name="connsiteX1" fmla="*/ 133350 w 609600"/>
              <a:gd name="connsiteY1" fmla="*/ 0 h 533400"/>
              <a:gd name="connsiteX2" fmla="*/ 476250 w 609600"/>
              <a:gd name="connsiteY2" fmla="*/ 0 h 533400"/>
              <a:gd name="connsiteX3" fmla="*/ 609600 w 609600"/>
              <a:gd name="connsiteY3" fmla="*/ 533400 h 533400"/>
              <a:gd name="connsiteX4" fmla="*/ 0 w 609600"/>
              <a:gd name="connsiteY4" fmla="*/ 533400 h 533400"/>
              <a:gd name="connsiteX0" fmla="*/ 0 w 609600"/>
              <a:gd name="connsiteY0" fmla="*/ 533400 h 533400"/>
              <a:gd name="connsiteX1" fmla="*/ 308011 w 609600"/>
              <a:gd name="connsiteY1" fmla="*/ 0 h 533400"/>
              <a:gd name="connsiteX2" fmla="*/ 476250 w 609600"/>
              <a:gd name="connsiteY2" fmla="*/ 0 h 533400"/>
              <a:gd name="connsiteX3" fmla="*/ 609600 w 609600"/>
              <a:gd name="connsiteY3" fmla="*/ 533400 h 533400"/>
              <a:gd name="connsiteX4" fmla="*/ 0 w 609600"/>
              <a:gd name="connsiteY4" fmla="*/ 533400 h 533400"/>
              <a:gd name="connsiteX0" fmla="*/ 0 w 609600"/>
              <a:gd name="connsiteY0" fmla="*/ 533400 h 533400"/>
              <a:gd name="connsiteX1" fmla="*/ 236092 w 609600"/>
              <a:gd name="connsiteY1" fmla="*/ 0 h 533400"/>
              <a:gd name="connsiteX2" fmla="*/ 476250 w 609600"/>
              <a:gd name="connsiteY2" fmla="*/ 0 h 533400"/>
              <a:gd name="connsiteX3" fmla="*/ 609600 w 609600"/>
              <a:gd name="connsiteY3" fmla="*/ 533400 h 533400"/>
              <a:gd name="connsiteX4" fmla="*/ 0 w 609600"/>
              <a:gd name="connsiteY4" fmla="*/ 533400 h 533400"/>
              <a:gd name="connsiteX0" fmla="*/ 0 w 681519"/>
              <a:gd name="connsiteY0" fmla="*/ 533400 h 533400"/>
              <a:gd name="connsiteX1" fmla="*/ 236092 w 681519"/>
              <a:gd name="connsiteY1" fmla="*/ 0 h 533400"/>
              <a:gd name="connsiteX2" fmla="*/ 476250 w 681519"/>
              <a:gd name="connsiteY2" fmla="*/ 0 h 533400"/>
              <a:gd name="connsiteX3" fmla="*/ 681519 w 681519"/>
              <a:gd name="connsiteY3" fmla="*/ 523126 h 533400"/>
              <a:gd name="connsiteX4" fmla="*/ 0 w 681519"/>
              <a:gd name="connsiteY4" fmla="*/ 533400 h 533400"/>
              <a:gd name="connsiteX0" fmla="*/ 0 w 681519"/>
              <a:gd name="connsiteY0" fmla="*/ 533400 h 540022"/>
              <a:gd name="connsiteX1" fmla="*/ 236092 w 681519"/>
              <a:gd name="connsiteY1" fmla="*/ 0 h 540022"/>
              <a:gd name="connsiteX2" fmla="*/ 476250 w 681519"/>
              <a:gd name="connsiteY2" fmla="*/ 0 h 540022"/>
              <a:gd name="connsiteX3" fmla="*/ 681519 w 681519"/>
              <a:gd name="connsiteY3" fmla="*/ 540022 h 540022"/>
              <a:gd name="connsiteX4" fmla="*/ 0 w 681519"/>
              <a:gd name="connsiteY4" fmla="*/ 533400 h 540022"/>
              <a:gd name="connsiteX0" fmla="*/ 0 w 681520"/>
              <a:gd name="connsiteY0" fmla="*/ 536217 h 540022"/>
              <a:gd name="connsiteX1" fmla="*/ 236093 w 681520"/>
              <a:gd name="connsiteY1" fmla="*/ 0 h 540022"/>
              <a:gd name="connsiteX2" fmla="*/ 476251 w 681520"/>
              <a:gd name="connsiteY2" fmla="*/ 0 h 540022"/>
              <a:gd name="connsiteX3" fmla="*/ 681520 w 681520"/>
              <a:gd name="connsiteY3" fmla="*/ 540022 h 540022"/>
              <a:gd name="connsiteX4" fmla="*/ 0 w 681520"/>
              <a:gd name="connsiteY4" fmla="*/ 536217 h 54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520" h="540022">
                <a:moveTo>
                  <a:pt x="0" y="536217"/>
                </a:moveTo>
                <a:lnTo>
                  <a:pt x="236093" y="0"/>
                </a:lnTo>
                <a:lnTo>
                  <a:pt x="476251" y="0"/>
                </a:lnTo>
                <a:lnTo>
                  <a:pt x="681520" y="540022"/>
                </a:lnTo>
                <a:lnTo>
                  <a:pt x="0" y="536217"/>
                </a:lnTo>
                <a:close/>
              </a:path>
            </a:pathLst>
          </a:custGeom>
          <a:gradFill rotWithShape="1">
            <a:gsLst>
              <a:gs pos="0">
                <a:srgbClr val="008000">
                  <a:alpha val="50000"/>
                </a:srgbClr>
              </a:gs>
              <a:gs pos="20000">
                <a:srgbClr val="006600">
                  <a:alpha val="50000"/>
                </a:srgbClr>
              </a:gs>
              <a:gs pos="100000">
                <a:srgbClr val="006600">
                  <a:alpha val="10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 lastClr="FFFFFF">
                  <a:alpha val="99000"/>
                </a:sysClr>
              </a:solidFill>
              <a:effectLst/>
              <a:uLnTx/>
              <a:uFillTx/>
              <a:latin typeface="Segoe" pitchFamily="34" charset="0"/>
              <a:ea typeface="+mn-ea"/>
              <a:cs typeface="+mn-cs"/>
            </a:endParaRPr>
          </a:p>
        </p:txBody>
      </p:sp>
      <p:pic>
        <p:nvPicPr>
          <p:cNvPr id="44" name="Picture 5" descr="C:\Users\Jim\AppData\Local\Microsoft\Windows\Temporary Internet Files\Content.IE5\UXL5AHPQ\MP900422592[1].jpg"/>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60" y="2885436"/>
            <a:ext cx="1005840" cy="1280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5"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60" y="4419600"/>
            <a:ext cx="1005840" cy="12801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960" y="1381080"/>
            <a:ext cx="1005840" cy="12801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2685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Welcome</a:t>
            </a:r>
          </a:p>
        </p:txBody>
      </p:sp>
      <p:sp>
        <p:nvSpPr>
          <p:cNvPr id="7" name="Text Placeholder 6"/>
          <p:cNvSpPr>
            <a:spLocks noGrp="1"/>
          </p:cNvSpPr>
          <p:nvPr>
            <p:ph type="body" sz="quarter" idx="10"/>
          </p:nvPr>
        </p:nvSpPr>
        <p:spPr>
          <a:xfrm>
            <a:off x="439884" y="974834"/>
            <a:ext cx="8363938" cy="3594830"/>
          </a:xfrm>
        </p:spPr>
        <p:txBody>
          <a:bodyPr/>
          <a:lstStyle/>
          <a:p>
            <a:pPr marL="0" indent="0">
              <a:buNone/>
            </a:pPr>
            <a:r>
              <a:rPr lang="en-GB" dirty="0"/>
              <a:t>To the 7</a:t>
            </a:r>
            <a:r>
              <a:rPr lang="en-GB" baseline="30000" dirty="0"/>
              <a:t>th</a:t>
            </a:r>
            <a:r>
              <a:rPr lang="en-GB" dirty="0"/>
              <a:t> MSR PhD Summer School!</a:t>
            </a:r>
          </a:p>
          <a:p>
            <a:r>
              <a:rPr lang="en-GB" dirty="0"/>
              <a:t>Who are we?</a:t>
            </a:r>
          </a:p>
          <a:p>
            <a:r>
              <a:rPr lang="en-GB" dirty="0"/>
              <a:t>Who are you?</a:t>
            </a:r>
          </a:p>
          <a:p>
            <a:r>
              <a:rPr lang="en-GB" dirty="0"/>
              <a:t>Agenda</a:t>
            </a:r>
          </a:p>
          <a:p>
            <a:r>
              <a:rPr lang="en-GB" dirty="0"/>
              <a:t>Poster sessions</a:t>
            </a:r>
          </a:p>
          <a:p>
            <a:r>
              <a:rPr lang="en-GB" dirty="0"/>
              <a:t>Microsoft Research </a:t>
            </a:r>
            <a:br>
              <a:rPr lang="en-GB" dirty="0"/>
            </a:br>
            <a:r>
              <a:rPr lang="en-GB" dirty="0"/>
              <a:t>Connections</a:t>
            </a:r>
          </a:p>
        </p:txBody>
      </p:sp>
      <p:sp>
        <p:nvSpPr>
          <p:cNvPr id="8" name="Text Placeholder 7"/>
          <p:cNvSpPr>
            <a:spLocks noGrp="1"/>
          </p:cNvSpPr>
          <p:nvPr>
            <p:ph type="body" sz="quarter" idx="11"/>
          </p:nvPr>
        </p:nvSpPr>
        <p:spPr/>
        <p:txBody>
          <a:bodyPr/>
          <a:lstStyle/>
          <a:p>
            <a:r>
              <a:rPr lang="en-GB" dirty="0"/>
              <a:t>PhD Summer School 2012</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920" y="1522859"/>
            <a:ext cx="4471220" cy="296726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883" y="4616248"/>
            <a:ext cx="3123123" cy="2082082"/>
          </a:xfrm>
          <a:prstGeom prst="rect">
            <a:avLst/>
          </a:prstGeom>
        </p:spPr>
      </p:pic>
    </p:spTree>
    <p:extLst>
      <p:ext uri="{BB962C8B-B14F-4D97-AF65-F5344CB8AC3E}">
        <p14:creationId xmlns:p14="http://schemas.microsoft.com/office/powerpoint/2010/main" val="86751947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0085" cy="443198"/>
          </a:xfrm>
        </p:spPr>
        <p:txBody>
          <a:bodyPr/>
          <a:lstStyle/>
          <a:p>
            <a:pPr lvl="0"/>
            <a:r>
              <a:rPr lang="en-US" dirty="0">
                <a:solidFill>
                  <a:schemeClr val="tx1"/>
                </a:solidFill>
              </a:rPr>
              <a:t>Engagement and Collaboration Focus</a:t>
            </a:r>
          </a:p>
        </p:txBody>
      </p:sp>
      <p:sp>
        <p:nvSpPr>
          <p:cNvPr id="29" name="Rectangle 28"/>
          <p:cNvSpPr/>
          <p:nvPr/>
        </p:nvSpPr>
        <p:spPr>
          <a:xfrm>
            <a:off x="271769" y="1302348"/>
            <a:ext cx="1645920" cy="1981200"/>
          </a:xfrm>
          <a:prstGeom prst="rect">
            <a:avLst/>
          </a:prstGeom>
          <a:gradFill>
            <a:gsLst>
              <a:gs pos="0">
                <a:schemeClr val="tx2">
                  <a:lumMod val="40000"/>
                  <a:lumOff val="60000"/>
                </a:schemeClr>
              </a:gs>
              <a:gs pos="100000">
                <a:schemeClr val="tx2">
                  <a:lumMod val="60000"/>
                  <a:lumOff val="40000"/>
                </a:schemeClr>
              </a:gs>
            </a:gsLst>
            <a:lin ang="5400000" scaled="0"/>
          </a:gradFill>
          <a:ln>
            <a:noFill/>
          </a:ln>
        </p:spPr>
        <p:style>
          <a:lnRef idx="0">
            <a:schemeClr val="accent5"/>
          </a:lnRef>
          <a:fillRef idx="3">
            <a:schemeClr val="accent5"/>
          </a:fillRef>
          <a:effectRef idx="3">
            <a:schemeClr val="accent5"/>
          </a:effectRef>
          <a:fontRef idx="minor">
            <a:schemeClr val="lt1"/>
          </a:fontRef>
        </p:style>
        <p:txBody>
          <a:bodyPr wrap="square" lIns="45720" tIns="45720" rIns="45720" bIns="45720" rtlCol="0" anchor="ctr" anchorCtr="0">
            <a:noAutofit/>
          </a:bodyPr>
          <a:lstStyle/>
          <a:p>
            <a:pPr marL="112713" indent="-112713" algn="ctr">
              <a:lnSpc>
                <a:spcPct val="90000"/>
              </a:lnSpc>
              <a:spcBef>
                <a:spcPct val="20000"/>
              </a:spcBef>
              <a:buSzPct val="80000"/>
            </a:pPr>
            <a:endParaRPr lang="en-US" sz="1600" dirty="0">
              <a:ln w="3175">
                <a:noFill/>
              </a:ln>
              <a:solidFill>
                <a:schemeClr val="tx1"/>
              </a:solidFill>
              <a:latin typeface="+mj-lt"/>
              <a:cs typeface="Arial" charset="0"/>
            </a:endParaRPr>
          </a:p>
        </p:txBody>
      </p:sp>
      <p:sp>
        <p:nvSpPr>
          <p:cNvPr id="4" name="Rectangle 3"/>
          <p:cNvSpPr/>
          <p:nvPr/>
        </p:nvSpPr>
        <p:spPr>
          <a:xfrm>
            <a:off x="271769" y="1302348"/>
            <a:ext cx="1645920" cy="913786"/>
          </a:xfrm>
          <a:prstGeom prst="rect">
            <a:avLst/>
          </a:prstGeom>
        </p:spPr>
        <p:txBody>
          <a:bodyPr wrap="square" lIns="45720" tIns="91440" rIns="45720" bIns="0" anchor="t">
            <a:noAutofit/>
          </a:bodyPr>
          <a:lstStyle/>
          <a:p>
            <a:pPr marL="1588" indent="-1588" algn="ctr">
              <a:spcBef>
                <a:spcPct val="20000"/>
              </a:spcBef>
              <a:buSzPct val="80000"/>
            </a:pPr>
            <a:r>
              <a:rPr lang="en-US" sz="1600" b="1" dirty="0">
                <a:ln w="3175">
                  <a:noFill/>
                </a:ln>
                <a:cs typeface="Arial" charset="0"/>
              </a:rPr>
              <a:t>Core Computer</a:t>
            </a:r>
          </a:p>
          <a:p>
            <a:pPr marL="1588" indent="-1588" algn="ctr">
              <a:spcBef>
                <a:spcPct val="20000"/>
              </a:spcBef>
              <a:buSzPct val="80000"/>
            </a:pPr>
            <a:r>
              <a:rPr lang="en-US" sz="1600" b="1" dirty="0">
                <a:ln w="3175">
                  <a:noFill/>
                </a:ln>
                <a:cs typeface="Arial" charset="0"/>
              </a:rPr>
              <a:t>Science</a:t>
            </a:r>
          </a:p>
        </p:txBody>
      </p:sp>
      <p:sp>
        <p:nvSpPr>
          <p:cNvPr id="33" name="Rectangle 32"/>
          <p:cNvSpPr/>
          <p:nvPr/>
        </p:nvSpPr>
        <p:spPr>
          <a:xfrm>
            <a:off x="2032627" y="1302348"/>
            <a:ext cx="1645920" cy="1981200"/>
          </a:xfrm>
          <a:prstGeom prst="rect">
            <a:avLst/>
          </a:prstGeom>
          <a:gradFill>
            <a:gsLst>
              <a:gs pos="0">
                <a:schemeClr val="tx2">
                  <a:lumMod val="40000"/>
                  <a:lumOff val="60000"/>
                </a:schemeClr>
              </a:gs>
              <a:gs pos="100000">
                <a:schemeClr val="tx2">
                  <a:lumMod val="60000"/>
                  <a:lumOff val="40000"/>
                </a:schemeClr>
              </a:gs>
            </a:gsLst>
            <a:lin ang="5400000" scaled="0"/>
          </a:gradFill>
          <a:ln>
            <a:noFill/>
          </a:ln>
        </p:spPr>
        <p:style>
          <a:lnRef idx="0">
            <a:schemeClr val="accent5"/>
          </a:lnRef>
          <a:fillRef idx="3">
            <a:schemeClr val="accent5"/>
          </a:fillRef>
          <a:effectRef idx="3">
            <a:schemeClr val="accent5"/>
          </a:effectRef>
          <a:fontRef idx="minor">
            <a:schemeClr val="lt1"/>
          </a:fontRef>
        </p:style>
        <p:txBody>
          <a:bodyPr wrap="square" lIns="45720" tIns="45720" rIns="45720" bIns="45720" rtlCol="0" anchor="ctr" anchorCtr="0">
            <a:noAutofit/>
          </a:bodyPr>
          <a:lstStyle/>
          <a:p>
            <a:pPr marL="112713" indent="-112713" algn="ctr">
              <a:lnSpc>
                <a:spcPct val="90000"/>
              </a:lnSpc>
              <a:spcBef>
                <a:spcPct val="20000"/>
              </a:spcBef>
              <a:buSzPct val="80000"/>
            </a:pPr>
            <a:endParaRPr lang="en-US" sz="1600" dirty="0">
              <a:ln w="3175">
                <a:noFill/>
              </a:ln>
              <a:solidFill>
                <a:schemeClr val="tx1"/>
              </a:solidFill>
              <a:latin typeface="+mj-lt"/>
              <a:cs typeface="Arial" charset="0"/>
            </a:endParaRPr>
          </a:p>
        </p:txBody>
      </p:sp>
      <p:sp>
        <p:nvSpPr>
          <p:cNvPr id="37" name="Rectangle 36"/>
          <p:cNvSpPr/>
          <p:nvPr/>
        </p:nvSpPr>
        <p:spPr>
          <a:xfrm>
            <a:off x="2032627" y="1302348"/>
            <a:ext cx="1645920" cy="913786"/>
          </a:xfrm>
          <a:prstGeom prst="rect">
            <a:avLst/>
          </a:prstGeom>
        </p:spPr>
        <p:txBody>
          <a:bodyPr wrap="square" lIns="45720" tIns="91440" rIns="45720" bIns="0" anchor="t">
            <a:noAutofit/>
          </a:bodyPr>
          <a:lstStyle/>
          <a:p>
            <a:pPr marL="1588" indent="-1588" algn="ctr">
              <a:spcBef>
                <a:spcPct val="20000"/>
              </a:spcBef>
              <a:buSzPct val="80000"/>
            </a:pPr>
            <a:r>
              <a:rPr lang="en-US" sz="1600" b="1" dirty="0">
                <a:ln w="3175">
                  <a:noFill/>
                </a:ln>
                <a:cs typeface="Arial" charset="0"/>
              </a:rPr>
              <a:t>Natural User</a:t>
            </a:r>
          </a:p>
          <a:p>
            <a:pPr marL="1588" indent="-1588" algn="ctr">
              <a:spcBef>
                <a:spcPct val="20000"/>
              </a:spcBef>
              <a:buSzPct val="80000"/>
            </a:pPr>
            <a:r>
              <a:rPr lang="en-US" sz="1600" b="1" dirty="0">
                <a:ln w="3175">
                  <a:noFill/>
                </a:ln>
                <a:cs typeface="Arial" charset="0"/>
              </a:rPr>
              <a:t>Interface</a:t>
            </a:r>
          </a:p>
        </p:txBody>
      </p:sp>
      <p:sp>
        <p:nvSpPr>
          <p:cNvPr id="39" name="Rectangle 38"/>
          <p:cNvSpPr/>
          <p:nvPr/>
        </p:nvSpPr>
        <p:spPr>
          <a:xfrm>
            <a:off x="3793485" y="1302348"/>
            <a:ext cx="1645920" cy="1981200"/>
          </a:xfrm>
          <a:prstGeom prst="rect">
            <a:avLst/>
          </a:prstGeom>
          <a:gradFill>
            <a:gsLst>
              <a:gs pos="0">
                <a:schemeClr val="tx2">
                  <a:lumMod val="40000"/>
                  <a:lumOff val="60000"/>
                </a:schemeClr>
              </a:gs>
              <a:gs pos="100000">
                <a:schemeClr val="tx2">
                  <a:lumMod val="60000"/>
                  <a:lumOff val="40000"/>
                </a:schemeClr>
              </a:gs>
            </a:gsLst>
            <a:lin ang="5400000" scaled="0"/>
          </a:gradFill>
          <a:ln>
            <a:noFill/>
          </a:ln>
        </p:spPr>
        <p:style>
          <a:lnRef idx="0">
            <a:schemeClr val="accent5"/>
          </a:lnRef>
          <a:fillRef idx="3">
            <a:schemeClr val="accent5"/>
          </a:fillRef>
          <a:effectRef idx="3">
            <a:schemeClr val="accent5"/>
          </a:effectRef>
          <a:fontRef idx="minor">
            <a:schemeClr val="lt1"/>
          </a:fontRef>
        </p:style>
        <p:txBody>
          <a:bodyPr wrap="square" lIns="45720" tIns="45720" rIns="45720" bIns="45720" rtlCol="0" anchor="ctr" anchorCtr="0">
            <a:noAutofit/>
          </a:bodyPr>
          <a:lstStyle/>
          <a:p>
            <a:pPr marL="112713" indent="-112713" algn="ctr">
              <a:lnSpc>
                <a:spcPct val="90000"/>
              </a:lnSpc>
              <a:spcBef>
                <a:spcPct val="20000"/>
              </a:spcBef>
              <a:buSzPct val="80000"/>
            </a:pPr>
            <a:endParaRPr lang="en-US" sz="1600" dirty="0">
              <a:ln w="3175">
                <a:noFill/>
              </a:ln>
              <a:solidFill>
                <a:schemeClr val="tx1"/>
              </a:solidFill>
              <a:latin typeface="+mj-lt"/>
              <a:cs typeface="Arial" charset="0"/>
            </a:endParaRPr>
          </a:p>
        </p:txBody>
      </p:sp>
      <p:sp>
        <p:nvSpPr>
          <p:cNvPr id="40" name="Rectangle 39"/>
          <p:cNvSpPr/>
          <p:nvPr/>
        </p:nvSpPr>
        <p:spPr>
          <a:xfrm>
            <a:off x="3795473" y="1302348"/>
            <a:ext cx="1645920" cy="913786"/>
          </a:xfrm>
          <a:prstGeom prst="rect">
            <a:avLst/>
          </a:prstGeom>
        </p:spPr>
        <p:txBody>
          <a:bodyPr wrap="square" lIns="45720" tIns="91440" rIns="45720" bIns="0" anchor="t">
            <a:noAutofit/>
          </a:bodyPr>
          <a:lstStyle/>
          <a:p>
            <a:pPr marL="1588" indent="-1588" algn="ctr">
              <a:buSzPct val="80000"/>
            </a:pPr>
            <a:r>
              <a:rPr lang="en-US" sz="1600" b="1" dirty="0">
                <a:ln w="3175">
                  <a:noFill/>
                </a:ln>
                <a:cs typeface="Arial" charset="0"/>
              </a:rPr>
              <a:t>Earth</a:t>
            </a:r>
          </a:p>
          <a:p>
            <a:pPr marL="1588" indent="-1588" algn="ctr">
              <a:buSzPct val="80000"/>
            </a:pPr>
            <a:r>
              <a:rPr lang="en-US" sz="1600" b="1" dirty="0">
                <a:ln w="3175">
                  <a:noFill/>
                </a:ln>
                <a:cs typeface="Arial" charset="0"/>
              </a:rPr>
              <a:t>Energy</a:t>
            </a:r>
          </a:p>
          <a:p>
            <a:pPr marL="1588" indent="-1588" algn="ctr">
              <a:buSzPct val="80000"/>
            </a:pPr>
            <a:r>
              <a:rPr lang="en-US" sz="1600" b="1" dirty="0">
                <a:ln w="3175">
                  <a:noFill/>
                </a:ln>
                <a:cs typeface="Arial" charset="0"/>
              </a:rPr>
              <a:t>Environment</a:t>
            </a:r>
          </a:p>
        </p:txBody>
      </p:sp>
      <p:sp>
        <p:nvSpPr>
          <p:cNvPr id="42" name="Rectangle 41"/>
          <p:cNvSpPr/>
          <p:nvPr/>
        </p:nvSpPr>
        <p:spPr>
          <a:xfrm>
            <a:off x="7315200" y="1302348"/>
            <a:ext cx="1645920" cy="1981200"/>
          </a:xfrm>
          <a:prstGeom prst="rect">
            <a:avLst/>
          </a:prstGeom>
          <a:gradFill>
            <a:gsLst>
              <a:gs pos="0">
                <a:schemeClr val="tx2">
                  <a:lumMod val="40000"/>
                  <a:lumOff val="60000"/>
                </a:schemeClr>
              </a:gs>
              <a:gs pos="100000">
                <a:schemeClr val="tx2">
                  <a:lumMod val="60000"/>
                  <a:lumOff val="40000"/>
                </a:schemeClr>
              </a:gs>
            </a:gsLst>
            <a:lin ang="5400000" scaled="0"/>
          </a:gradFill>
          <a:ln>
            <a:noFill/>
          </a:ln>
        </p:spPr>
        <p:style>
          <a:lnRef idx="0">
            <a:schemeClr val="accent5"/>
          </a:lnRef>
          <a:fillRef idx="3">
            <a:schemeClr val="accent5"/>
          </a:fillRef>
          <a:effectRef idx="3">
            <a:schemeClr val="accent5"/>
          </a:effectRef>
          <a:fontRef idx="minor">
            <a:schemeClr val="lt1"/>
          </a:fontRef>
        </p:style>
        <p:txBody>
          <a:bodyPr wrap="square" lIns="45720" tIns="45720" rIns="45720" bIns="45720" rtlCol="0" anchor="ctr" anchorCtr="0">
            <a:noAutofit/>
          </a:bodyPr>
          <a:lstStyle/>
          <a:p>
            <a:pPr marL="112713" indent="-112713" algn="ctr">
              <a:lnSpc>
                <a:spcPct val="90000"/>
              </a:lnSpc>
              <a:spcBef>
                <a:spcPct val="20000"/>
              </a:spcBef>
              <a:buSzPct val="80000"/>
            </a:pPr>
            <a:endParaRPr lang="en-US" sz="1600" dirty="0">
              <a:ln w="3175">
                <a:noFill/>
              </a:ln>
              <a:solidFill>
                <a:schemeClr val="tx1"/>
              </a:solidFill>
              <a:latin typeface="+mj-lt"/>
              <a:cs typeface="Arial" charset="0"/>
            </a:endParaRPr>
          </a:p>
        </p:txBody>
      </p:sp>
      <p:sp>
        <p:nvSpPr>
          <p:cNvPr id="43" name="Rectangle 42"/>
          <p:cNvSpPr/>
          <p:nvPr/>
        </p:nvSpPr>
        <p:spPr>
          <a:xfrm>
            <a:off x="7315200" y="1302348"/>
            <a:ext cx="1645920" cy="913786"/>
          </a:xfrm>
          <a:prstGeom prst="rect">
            <a:avLst/>
          </a:prstGeom>
        </p:spPr>
        <p:txBody>
          <a:bodyPr wrap="square" lIns="45720" tIns="91440" rIns="45720" bIns="0" anchor="t">
            <a:noAutofit/>
          </a:bodyPr>
          <a:lstStyle/>
          <a:p>
            <a:pPr marL="1588" indent="-1588" algn="ctr">
              <a:spcBef>
                <a:spcPct val="20000"/>
              </a:spcBef>
              <a:buSzPct val="80000"/>
            </a:pPr>
            <a:r>
              <a:rPr lang="en-US" sz="1600" b="1" dirty="0">
                <a:ln w="3175">
                  <a:noFill/>
                </a:ln>
                <a:cs typeface="Arial" charset="0"/>
              </a:rPr>
              <a:t>Health and</a:t>
            </a:r>
          </a:p>
          <a:p>
            <a:pPr marL="1588" indent="-1588" algn="ctr">
              <a:spcBef>
                <a:spcPct val="20000"/>
              </a:spcBef>
              <a:buSzPct val="80000"/>
            </a:pPr>
            <a:r>
              <a:rPr lang="en-US" sz="1600" b="1" dirty="0">
                <a:ln w="3175">
                  <a:noFill/>
                </a:ln>
                <a:cs typeface="Arial" charset="0"/>
              </a:rPr>
              <a:t>Wellbeing</a:t>
            </a:r>
          </a:p>
        </p:txBody>
      </p:sp>
      <p:sp>
        <p:nvSpPr>
          <p:cNvPr id="45" name="Rectangle 44"/>
          <p:cNvSpPr/>
          <p:nvPr/>
        </p:nvSpPr>
        <p:spPr>
          <a:xfrm>
            <a:off x="5554343" y="1302348"/>
            <a:ext cx="1645920" cy="1981200"/>
          </a:xfrm>
          <a:prstGeom prst="rect">
            <a:avLst/>
          </a:prstGeom>
          <a:gradFill>
            <a:gsLst>
              <a:gs pos="0">
                <a:schemeClr val="tx2">
                  <a:lumMod val="40000"/>
                  <a:lumOff val="60000"/>
                </a:schemeClr>
              </a:gs>
              <a:gs pos="100000">
                <a:schemeClr val="tx2">
                  <a:lumMod val="60000"/>
                  <a:lumOff val="40000"/>
                </a:schemeClr>
              </a:gs>
            </a:gsLst>
            <a:lin ang="5400000" scaled="0"/>
          </a:gradFill>
          <a:ln>
            <a:noFill/>
          </a:ln>
        </p:spPr>
        <p:style>
          <a:lnRef idx="0">
            <a:schemeClr val="accent5"/>
          </a:lnRef>
          <a:fillRef idx="3">
            <a:schemeClr val="accent5"/>
          </a:fillRef>
          <a:effectRef idx="3">
            <a:schemeClr val="accent5"/>
          </a:effectRef>
          <a:fontRef idx="minor">
            <a:schemeClr val="lt1"/>
          </a:fontRef>
        </p:style>
        <p:txBody>
          <a:bodyPr wrap="square" lIns="45720" tIns="45720" rIns="45720" bIns="45720" rtlCol="0" anchor="ctr" anchorCtr="0">
            <a:noAutofit/>
          </a:bodyPr>
          <a:lstStyle/>
          <a:p>
            <a:pPr marL="112713" indent="-112713" algn="ctr">
              <a:lnSpc>
                <a:spcPct val="90000"/>
              </a:lnSpc>
              <a:spcBef>
                <a:spcPct val="20000"/>
              </a:spcBef>
              <a:buSzPct val="80000"/>
            </a:pPr>
            <a:endParaRPr lang="en-US" sz="1600" dirty="0">
              <a:ln w="3175">
                <a:noFill/>
              </a:ln>
              <a:solidFill>
                <a:schemeClr val="tx1"/>
              </a:solidFill>
              <a:latin typeface="+mj-lt"/>
              <a:cs typeface="Arial" charset="0"/>
            </a:endParaRPr>
          </a:p>
        </p:txBody>
      </p:sp>
      <p:sp>
        <p:nvSpPr>
          <p:cNvPr id="46" name="Rectangle 45"/>
          <p:cNvSpPr/>
          <p:nvPr/>
        </p:nvSpPr>
        <p:spPr>
          <a:xfrm>
            <a:off x="5554343" y="1302348"/>
            <a:ext cx="1645920" cy="913786"/>
          </a:xfrm>
          <a:prstGeom prst="rect">
            <a:avLst/>
          </a:prstGeom>
        </p:spPr>
        <p:txBody>
          <a:bodyPr wrap="square" lIns="45720" tIns="91440" rIns="45720" bIns="0" anchor="t">
            <a:noAutofit/>
          </a:bodyPr>
          <a:lstStyle/>
          <a:p>
            <a:pPr marL="1588" indent="-1588" algn="ctr">
              <a:buSzPct val="80000"/>
            </a:pPr>
            <a:r>
              <a:rPr lang="en-US" sz="1600" b="1" dirty="0">
                <a:ln w="3175">
                  <a:noFill/>
                </a:ln>
                <a:cs typeface="Arial" charset="0"/>
              </a:rPr>
              <a:t>Education and Scholarly</a:t>
            </a:r>
          </a:p>
          <a:p>
            <a:pPr marL="1588" indent="-1588" algn="ctr">
              <a:buSzPct val="80000"/>
            </a:pPr>
            <a:r>
              <a:rPr lang="en-US" sz="1600" b="1" dirty="0">
                <a:ln w="3175">
                  <a:noFill/>
                </a:ln>
                <a:cs typeface="Arial" charset="0"/>
              </a:rPr>
              <a:t>Communication</a:t>
            </a:r>
          </a:p>
        </p:txBody>
      </p:sp>
      <p:pic>
        <p:nvPicPr>
          <p:cNvPr id="47" name="Picture 8" descr="C:\Users\jimpi\Desktop\ESC_Bl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991" y="2376418"/>
            <a:ext cx="617220" cy="61722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jimpi\Desktop\HW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414" y="2374132"/>
            <a:ext cx="621792" cy="62179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jimpi\Desktop\CS_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833" y="2374132"/>
            <a:ext cx="621792" cy="62179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9" descr="C:\Users\jimpi\Desktop\NUI_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108" y="2374132"/>
            <a:ext cx="621792" cy="62179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jimpi\Desktop\EEE_Blu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374132"/>
            <a:ext cx="621792" cy="621792"/>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p:cNvSpPr/>
          <p:nvPr/>
        </p:nvSpPr>
        <p:spPr>
          <a:xfrm>
            <a:off x="609600" y="3781863"/>
            <a:ext cx="2498002" cy="2009337"/>
          </a:xfrm>
          <a:prstGeom prst="rect">
            <a:avLst/>
          </a:prstGeom>
          <a:gradFill>
            <a:gsLst>
              <a:gs pos="0">
                <a:schemeClr val="tx2">
                  <a:lumMod val="40000"/>
                  <a:lumOff val="60000"/>
                </a:schemeClr>
              </a:gs>
              <a:gs pos="100000">
                <a:schemeClr val="tx2">
                  <a:lumMod val="60000"/>
                  <a:lumOff val="40000"/>
                </a:schemeClr>
              </a:gs>
            </a:gsLst>
            <a:lin ang="5400000" scaled="0"/>
          </a:gradFill>
          <a:ln>
            <a:noFill/>
          </a:ln>
        </p:spPr>
        <p:style>
          <a:lnRef idx="0">
            <a:schemeClr val="accent5"/>
          </a:lnRef>
          <a:fillRef idx="3">
            <a:schemeClr val="accent5"/>
          </a:fillRef>
          <a:effectRef idx="3">
            <a:schemeClr val="accent5"/>
          </a:effectRef>
          <a:fontRef idx="minor">
            <a:schemeClr val="lt1"/>
          </a:fontRef>
        </p:style>
        <p:txBody>
          <a:bodyPr wrap="square" lIns="45720" tIns="45720" rIns="45720" bIns="45720" rtlCol="0" anchor="ctr" anchorCtr="0">
            <a:noAutofit/>
          </a:bodyPr>
          <a:lstStyle/>
          <a:p>
            <a:pPr marL="112713" indent="-112713" algn="ctr">
              <a:lnSpc>
                <a:spcPct val="90000"/>
              </a:lnSpc>
              <a:spcBef>
                <a:spcPct val="20000"/>
              </a:spcBef>
              <a:buSzPct val="80000"/>
            </a:pPr>
            <a:endParaRPr lang="en-US" sz="1600" dirty="0">
              <a:ln w="3175">
                <a:noFill/>
              </a:ln>
              <a:solidFill>
                <a:schemeClr val="tx1"/>
              </a:solidFill>
              <a:latin typeface="+mj-lt"/>
              <a:cs typeface="Arial" charset="0"/>
            </a:endParaRPr>
          </a:p>
        </p:txBody>
      </p:sp>
      <p:sp>
        <p:nvSpPr>
          <p:cNvPr id="66" name="Rectangle 65"/>
          <p:cNvSpPr/>
          <p:nvPr/>
        </p:nvSpPr>
        <p:spPr>
          <a:xfrm>
            <a:off x="609600" y="3781863"/>
            <a:ext cx="2498003" cy="456893"/>
          </a:xfrm>
          <a:prstGeom prst="rect">
            <a:avLst/>
          </a:prstGeom>
        </p:spPr>
        <p:txBody>
          <a:bodyPr wrap="square" lIns="45720" tIns="91440" rIns="45720" bIns="0" anchor="t">
            <a:noAutofit/>
          </a:bodyPr>
          <a:lstStyle/>
          <a:p>
            <a:pPr marL="1588" indent="-1588" algn="ctr">
              <a:spcBef>
                <a:spcPct val="20000"/>
              </a:spcBef>
              <a:buSzPct val="80000"/>
            </a:pPr>
            <a:r>
              <a:rPr lang="en-US" sz="1600" b="1" dirty="0">
                <a:ln w="3175">
                  <a:noFill/>
                </a:ln>
                <a:cs typeface="Arial" charset="0"/>
              </a:rPr>
              <a:t>Research Accelerators</a:t>
            </a:r>
          </a:p>
        </p:txBody>
      </p:sp>
      <p:sp>
        <p:nvSpPr>
          <p:cNvPr id="67" name="Rectangle 66"/>
          <p:cNvSpPr/>
          <p:nvPr/>
        </p:nvSpPr>
        <p:spPr>
          <a:xfrm>
            <a:off x="3352800" y="3781863"/>
            <a:ext cx="2498002" cy="2009337"/>
          </a:xfrm>
          <a:prstGeom prst="rect">
            <a:avLst/>
          </a:prstGeom>
          <a:gradFill>
            <a:gsLst>
              <a:gs pos="0">
                <a:schemeClr val="tx2">
                  <a:lumMod val="40000"/>
                  <a:lumOff val="60000"/>
                </a:schemeClr>
              </a:gs>
              <a:gs pos="100000">
                <a:schemeClr val="tx2">
                  <a:lumMod val="60000"/>
                  <a:lumOff val="40000"/>
                </a:schemeClr>
              </a:gs>
            </a:gsLst>
            <a:lin ang="5400000" scaled="0"/>
          </a:gradFill>
          <a:ln>
            <a:noFill/>
          </a:ln>
        </p:spPr>
        <p:style>
          <a:lnRef idx="0">
            <a:schemeClr val="accent5"/>
          </a:lnRef>
          <a:fillRef idx="3">
            <a:schemeClr val="accent5"/>
          </a:fillRef>
          <a:effectRef idx="3">
            <a:schemeClr val="accent5"/>
          </a:effectRef>
          <a:fontRef idx="minor">
            <a:schemeClr val="lt1"/>
          </a:fontRef>
        </p:style>
        <p:txBody>
          <a:bodyPr wrap="square" lIns="45720" tIns="45720" rIns="45720" bIns="45720" rtlCol="0" anchor="ctr" anchorCtr="0">
            <a:noAutofit/>
          </a:bodyPr>
          <a:lstStyle/>
          <a:p>
            <a:pPr marL="112713" indent="-112713" algn="ctr">
              <a:lnSpc>
                <a:spcPct val="90000"/>
              </a:lnSpc>
              <a:spcBef>
                <a:spcPct val="20000"/>
              </a:spcBef>
              <a:buSzPct val="80000"/>
            </a:pPr>
            <a:endParaRPr lang="en-US" sz="1600" dirty="0">
              <a:ln w="3175">
                <a:noFill/>
              </a:ln>
              <a:solidFill>
                <a:schemeClr val="tx1"/>
              </a:solidFill>
              <a:latin typeface="+mj-lt"/>
              <a:cs typeface="Arial" charset="0"/>
            </a:endParaRPr>
          </a:p>
        </p:txBody>
      </p:sp>
      <p:sp>
        <p:nvSpPr>
          <p:cNvPr id="68" name="Rectangle 67"/>
          <p:cNvSpPr/>
          <p:nvPr/>
        </p:nvSpPr>
        <p:spPr>
          <a:xfrm>
            <a:off x="3352800" y="3781863"/>
            <a:ext cx="2498003" cy="456893"/>
          </a:xfrm>
          <a:prstGeom prst="rect">
            <a:avLst/>
          </a:prstGeom>
        </p:spPr>
        <p:txBody>
          <a:bodyPr wrap="square" lIns="45720" tIns="91440" rIns="45720" bIns="0" anchor="t">
            <a:noAutofit/>
          </a:bodyPr>
          <a:lstStyle/>
          <a:p>
            <a:pPr marL="1588" indent="-1588" algn="ctr">
              <a:spcBef>
                <a:spcPct val="20000"/>
              </a:spcBef>
              <a:buSzPct val="80000"/>
            </a:pPr>
            <a:r>
              <a:rPr lang="en-US" sz="1600" b="1" dirty="0">
                <a:ln w="3175">
                  <a:noFill/>
                </a:ln>
                <a:cs typeface="Arial" charset="0"/>
              </a:rPr>
              <a:t>Global Partnerships</a:t>
            </a:r>
          </a:p>
        </p:txBody>
      </p:sp>
      <p:sp>
        <p:nvSpPr>
          <p:cNvPr id="69" name="Rectangle 68"/>
          <p:cNvSpPr/>
          <p:nvPr/>
        </p:nvSpPr>
        <p:spPr>
          <a:xfrm>
            <a:off x="6096000" y="3781863"/>
            <a:ext cx="2498002" cy="2009337"/>
          </a:xfrm>
          <a:prstGeom prst="rect">
            <a:avLst/>
          </a:prstGeom>
          <a:gradFill>
            <a:gsLst>
              <a:gs pos="0">
                <a:schemeClr val="tx2">
                  <a:lumMod val="40000"/>
                  <a:lumOff val="60000"/>
                </a:schemeClr>
              </a:gs>
              <a:gs pos="100000">
                <a:schemeClr val="tx2">
                  <a:lumMod val="60000"/>
                  <a:lumOff val="40000"/>
                </a:schemeClr>
              </a:gs>
            </a:gsLst>
            <a:lin ang="5400000" scaled="0"/>
          </a:gradFill>
          <a:ln>
            <a:noFill/>
          </a:ln>
        </p:spPr>
        <p:style>
          <a:lnRef idx="0">
            <a:schemeClr val="accent5"/>
          </a:lnRef>
          <a:fillRef idx="3">
            <a:schemeClr val="accent5"/>
          </a:fillRef>
          <a:effectRef idx="3">
            <a:schemeClr val="accent5"/>
          </a:effectRef>
          <a:fontRef idx="minor">
            <a:schemeClr val="lt1"/>
          </a:fontRef>
        </p:style>
        <p:txBody>
          <a:bodyPr wrap="square" lIns="45720" tIns="45720" rIns="45720" bIns="45720" rtlCol="0" anchor="ctr" anchorCtr="0">
            <a:noAutofit/>
          </a:bodyPr>
          <a:lstStyle/>
          <a:p>
            <a:pPr marL="112713" indent="-112713" algn="ctr">
              <a:lnSpc>
                <a:spcPct val="90000"/>
              </a:lnSpc>
              <a:spcBef>
                <a:spcPct val="20000"/>
              </a:spcBef>
              <a:buSzPct val="80000"/>
            </a:pPr>
            <a:endParaRPr lang="en-US" sz="1600" dirty="0">
              <a:ln w="3175">
                <a:noFill/>
              </a:ln>
              <a:solidFill>
                <a:schemeClr val="tx1"/>
              </a:solidFill>
              <a:latin typeface="+mj-lt"/>
              <a:cs typeface="Arial" charset="0"/>
            </a:endParaRPr>
          </a:p>
        </p:txBody>
      </p:sp>
      <p:sp>
        <p:nvSpPr>
          <p:cNvPr id="70" name="Rectangle 69"/>
          <p:cNvSpPr/>
          <p:nvPr/>
        </p:nvSpPr>
        <p:spPr>
          <a:xfrm>
            <a:off x="6096000" y="3781863"/>
            <a:ext cx="2498003" cy="456893"/>
          </a:xfrm>
          <a:prstGeom prst="rect">
            <a:avLst/>
          </a:prstGeom>
        </p:spPr>
        <p:txBody>
          <a:bodyPr wrap="square" lIns="45720" tIns="91440" rIns="45720" bIns="0" anchor="t">
            <a:noAutofit/>
          </a:bodyPr>
          <a:lstStyle/>
          <a:p>
            <a:pPr marL="1588" indent="-1588" algn="ctr">
              <a:spcBef>
                <a:spcPct val="20000"/>
              </a:spcBef>
              <a:buSzPct val="80000"/>
            </a:pPr>
            <a:r>
              <a:rPr lang="en-US" sz="1600" b="1" dirty="0">
                <a:ln w="3175">
                  <a:noFill/>
                </a:ln>
                <a:cs typeface="Arial" charset="0"/>
              </a:rPr>
              <a:t>External Researchers</a:t>
            </a:r>
          </a:p>
        </p:txBody>
      </p:sp>
      <p:sp>
        <p:nvSpPr>
          <p:cNvPr id="5" name="TextBox 4"/>
          <p:cNvSpPr txBox="1"/>
          <p:nvPr/>
        </p:nvSpPr>
        <p:spPr>
          <a:xfrm>
            <a:off x="685800" y="4238756"/>
            <a:ext cx="2323770" cy="1335750"/>
          </a:xfrm>
          <a:prstGeom prst="rect">
            <a:avLst/>
          </a:prstGeom>
          <a:noFill/>
        </p:spPr>
        <p:txBody>
          <a:bodyPr wrap="square" lIns="0" tIns="0" rIns="0" bIns="0" rtlCol="0">
            <a:spAutoFit/>
          </a:bodyPr>
          <a:lstStyle/>
          <a:p>
            <a:pPr marL="115888" indent="-115888">
              <a:lnSpc>
                <a:spcPct val="90000"/>
              </a:lnSpc>
              <a:spcBef>
                <a:spcPct val="20000"/>
              </a:spcBef>
              <a:buClr>
                <a:srgbClr val="4E90CD"/>
              </a:buClr>
              <a:buSzPct val="120000"/>
              <a:buFont typeface="Arial" pitchFamily="34" charset="0"/>
              <a:buChar char="•"/>
            </a:pPr>
            <a:r>
              <a:rPr lang="en-US" sz="1400" dirty="0" err="1">
                <a:gradFill>
                  <a:gsLst>
                    <a:gs pos="0">
                      <a:schemeClr val="tx1"/>
                    </a:gs>
                    <a:gs pos="86000">
                      <a:schemeClr val="tx1"/>
                    </a:gs>
                  </a:gsLst>
                  <a:lin ang="5400000" scaled="0"/>
                </a:gradFill>
              </a:rPr>
              <a:t>WorldWide</a:t>
            </a:r>
            <a:r>
              <a:rPr lang="en-US" sz="1400" dirty="0">
                <a:gradFill>
                  <a:gsLst>
                    <a:gs pos="0">
                      <a:schemeClr val="tx1"/>
                    </a:gs>
                    <a:gs pos="86000">
                      <a:schemeClr val="tx1"/>
                    </a:gs>
                  </a:gsLst>
                  <a:lin ang="5400000" scaled="0"/>
                </a:gradFill>
              </a:rPr>
              <a:t> Telescope</a:t>
            </a:r>
          </a:p>
          <a:p>
            <a:pPr marL="115888" indent="-115888">
              <a:lnSpc>
                <a:spcPct val="90000"/>
              </a:lnSpc>
              <a:spcBef>
                <a:spcPct val="20000"/>
              </a:spcBef>
              <a:buClr>
                <a:srgbClr val="4E90CD"/>
              </a:buClr>
              <a:buSzPct val="120000"/>
              <a:buFont typeface="Arial" pitchFamily="34" charset="0"/>
              <a:buChar char="•"/>
            </a:pPr>
            <a:r>
              <a:rPr lang="en-US" sz="1400" dirty="0">
                <a:gradFill>
                  <a:gsLst>
                    <a:gs pos="0">
                      <a:schemeClr val="tx1"/>
                    </a:gs>
                    <a:gs pos="86000">
                      <a:schemeClr val="tx1"/>
                    </a:gs>
                  </a:gsLst>
                  <a:lin ang="5400000" scaled="0"/>
                </a:gradFill>
              </a:rPr>
              <a:t>MS Biology Foundation</a:t>
            </a:r>
          </a:p>
          <a:p>
            <a:pPr marL="115888" indent="-115888">
              <a:lnSpc>
                <a:spcPct val="90000"/>
              </a:lnSpc>
              <a:spcBef>
                <a:spcPct val="20000"/>
              </a:spcBef>
              <a:buClr>
                <a:srgbClr val="4E90CD"/>
              </a:buClr>
              <a:buSzPct val="120000"/>
              <a:buFont typeface="Arial" pitchFamily="34" charset="0"/>
              <a:buChar char="•"/>
            </a:pPr>
            <a:r>
              <a:rPr lang="en-US" sz="1400" dirty="0">
                <a:gradFill>
                  <a:gsLst>
                    <a:gs pos="0">
                      <a:schemeClr val="tx1"/>
                    </a:gs>
                    <a:gs pos="86000">
                      <a:schemeClr val="tx1"/>
                    </a:gs>
                  </a:gsLst>
                  <a:lin ang="5400000" scaled="0"/>
                </a:gradFill>
              </a:rPr>
              <a:t>Chemistry Add-in for Word</a:t>
            </a:r>
          </a:p>
          <a:p>
            <a:pPr marL="115888" indent="-115888">
              <a:lnSpc>
                <a:spcPct val="90000"/>
              </a:lnSpc>
              <a:spcBef>
                <a:spcPct val="20000"/>
              </a:spcBef>
              <a:buClr>
                <a:srgbClr val="4E90CD"/>
              </a:buClr>
              <a:buSzPct val="120000"/>
              <a:buFont typeface="Arial" pitchFamily="34" charset="0"/>
              <a:buChar char="•"/>
            </a:pPr>
            <a:r>
              <a:rPr lang="en-US" sz="1400" dirty="0">
                <a:gradFill>
                  <a:gsLst>
                    <a:gs pos="0">
                      <a:schemeClr val="tx1"/>
                    </a:gs>
                    <a:gs pos="86000">
                      <a:schemeClr val="tx1"/>
                    </a:gs>
                  </a:gsLst>
                  <a:lin ang="5400000" scaled="0"/>
                </a:gradFill>
              </a:rPr>
              <a:t>Zentity</a:t>
            </a:r>
          </a:p>
          <a:p>
            <a:pPr marL="115888" indent="-115888">
              <a:lnSpc>
                <a:spcPct val="90000"/>
              </a:lnSpc>
              <a:spcBef>
                <a:spcPct val="20000"/>
              </a:spcBef>
              <a:buClr>
                <a:srgbClr val="4E90CD"/>
              </a:buClr>
              <a:buSzPct val="120000"/>
              <a:buFont typeface="Arial" pitchFamily="34" charset="0"/>
              <a:buChar char="•"/>
            </a:pPr>
            <a:r>
              <a:rPr lang="en-US" sz="1400" dirty="0">
                <a:gradFill>
                  <a:gsLst>
                    <a:gs pos="0">
                      <a:schemeClr val="tx1"/>
                    </a:gs>
                    <a:gs pos="86000">
                      <a:schemeClr val="tx1"/>
                    </a:gs>
                  </a:gsLst>
                  <a:lin ang="5400000" scaled="0"/>
                </a:gradFill>
              </a:rPr>
              <a:t>Trident Workflow Workbench</a:t>
            </a:r>
          </a:p>
        </p:txBody>
      </p:sp>
      <p:sp>
        <p:nvSpPr>
          <p:cNvPr id="71" name="TextBox 70"/>
          <p:cNvSpPr txBox="1"/>
          <p:nvPr/>
        </p:nvSpPr>
        <p:spPr>
          <a:xfrm>
            <a:off x="3439916" y="4238756"/>
            <a:ext cx="2323770" cy="1486561"/>
          </a:xfrm>
          <a:prstGeom prst="rect">
            <a:avLst/>
          </a:prstGeom>
          <a:noFill/>
        </p:spPr>
        <p:txBody>
          <a:bodyPr wrap="square" lIns="0" tIns="0" rIns="0" bIns="0" rtlCol="0">
            <a:spAutoFit/>
          </a:bodyPr>
          <a:lstStyle/>
          <a:p>
            <a:pPr marL="115888" indent="-115888">
              <a:lnSpc>
                <a:spcPct val="90000"/>
              </a:lnSpc>
              <a:spcBef>
                <a:spcPct val="20000"/>
              </a:spcBef>
              <a:buClr>
                <a:srgbClr val="4E90CD"/>
              </a:buClr>
              <a:buSzPct val="120000"/>
              <a:buFont typeface="Arial" pitchFamily="34" charset="0"/>
              <a:buChar char="•"/>
            </a:pPr>
            <a:r>
              <a:rPr lang="en-US" sz="1400" dirty="0">
                <a:gradFill>
                  <a:gsLst>
                    <a:gs pos="0">
                      <a:schemeClr val="tx1"/>
                    </a:gs>
                    <a:gs pos="86000">
                      <a:schemeClr val="tx1"/>
                    </a:gs>
                  </a:gsLst>
                  <a:lin ang="5400000" scaled="0"/>
                </a:gradFill>
              </a:rPr>
              <a:t>Centre for Computational and Systems Biology</a:t>
            </a:r>
          </a:p>
          <a:p>
            <a:pPr marL="115888" indent="-115888">
              <a:lnSpc>
                <a:spcPct val="90000"/>
              </a:lnSpc>
              <a:spcBef>
                <a:spcPct val="20000"/>
              </a:spcBef>
              <a:buClr>
                <a:srgbClr val="4E90CD"/>
              </a:buClr>
              <a:buSzPct val="120000"/>
              <a:buFont typeface="Arial" pitchFamily="34" charset="0"/>
              <a:buChar char="•"/>
            </a:pPr>
            <a:r>
              <a:rPr lang="en-US" sz="1400" dirty="0">
                <a:gradFill>
                  <a:gsLst>
                    <a:gs pos="0">
                      <a:schemeClr val="tx1"/>
                    </a:gs>
                    <a:gs pos="86000">
                      <a:schemeClr val="tx1"/>
                    </a:gs>
                  </a:gsLst>
                  <a:lin ang="5400000" scaled="0"/>
                </a:gradFill>
              </a:rPr>
              <a:t>Microsoft Research-INRIA Joint Centre</a:t>
            </a:r>
          </a:p>
          <a:p>
            <a:pPr marL="115888" indent="-115888">
              <a:lnSpc>
                <a:spcPct val="90000"/>
              </a:lnSpc>
              <a:spcBef>
                <a:spcPct val="20000"/>
              </a:spcBef>
              <a:buClr>
                <a:srgbClr val="4E90CD"/>
              </a:buClr>
              <a:buSzPct val="120000"/>
              <a:buFont typeface="Arial" pitchFamily="34" charset="0"/>
              <a:buChar char="•"/>
            </a:pPr>
            <a:r>
              <a:rPr lang="en-US" sz="1400" dirty="0">
                <a:gradFill>
                  <a:gsLst>
                    <a:gs pos="0">
                      <a:schemeClr val="tx1"/>
                    </a:gs>
                    <a:gs pos="86000">
                      <a:schemeClr val="tx1"/>
                    </a:gs>
                  </a:gsLst>
                  <a:lin ang="5400000" scaled="0"/>
                </a:gradFill>
              </a:rPr>
              <a:t>Microsoft Research Asia (MSRA) Joint Lab Program</a:t>
            </a:r>
          </a:p>
          <a:p>
            <a:pPr marL="115888" indent="-115888">
              <a:lnSpc>
                <a:spcPct val="90000"/>
              </a:lnSpc>
              <a:spcBef>
                <a:spcPct val="20000"/>
              </a:spcBef>
              <a:buClr>
                <a:srgbClr val="4E90CD"/>
              </a:buClr>
              <a:buSzPct val="120000"/>
              <a:buFont typeface="Arial" pitchFamily="34" charset="0"/>
              <a:buChar char="•"/>
            </a:pPr>
            <a:r>
              <a:rPr lang="en-US" sz="1400" dirty="0">
                <a:gradFill>
                  <a:gsLst>
                    <a:gs pos="0">
                      <a:schemeClr val="tx1"/>
                    </a:gs>
                    <a:gs pos="86000">
                      <a:schemeClr val="tx1"/>
                    </a:gs>
                  </a:gsLst>
                  <a:lin ang="5400000" scaled="0"/>
                </a:gradFill>
              </a:rPr>
              <a:t>Microsoft &amp; FAPESP</a:t>
            </a:r>
          </a:p>
        </p:txBody>
      </p:sp>
      <p:sp>
        <p:nvSpPr>
          <p:cNvPr id="72" name="TextBox 71"/>
          <p:cNvSpPr txBox="1"/>
          <p:nvPr/>
        </p:nvSpPr>
        <p:spPr>
          <a:xfrm>
            <a:off x="6194032" y="4238756"/>
            <a:ext cx="2323770" cy="1335750"/>
          </a:xfrm>
          <a:prstGeom prst="rect">
            <a:avLst/>
          </a:prstGeom>
          <a:noFill/>
        </p:spPr>
        <p:txBody>
          <a:bodyPr wrap="square" lIns="0" tIns="0" rIns="0" bIns="0" rtlCol="0">
            <a:spAutoFit/>
          </a:bodyPr>
          <a:lstStyle/>
          <a:p>
            <a:pPr marL="115888" indent="-115888">
              <a:lnSpc>
                <a:spcPct val="90000"/>
              </a:lnSpc>
              <a:spcBef>
                <a:spcPct val="20000"/>
              </a:spcBef>
              <a:buClr>
                <a:srgbClr val="4E90CD"/>
              </a:buClr>
              <a:buSzPct val="120000"/>
              <a:buFont typeface="Arial" pitchFamily="34" charset="0"/>
              <a:buChar char="•"/>
            </a:pPr>
            <a:r>
              <a:rPr lang="en-US" sz="1400" dirty="0">
                <a:gradFill>
                  <a:gsLst>
                    <a:gs pos="0">
                      <a:schemeClr val="tx1"/>
                    </a:gs>
                    <a:gs pos="86000">
                      <a:schemeClr val="tx1"/>
                    </a:gs>
                  </a:gsLst>
                  <a:lin ang="5400000" scaled="0"/>
                </a:gradFill>
              </a:rPr>
              <a:t>Faculty Fellows </a:t>
            </a:r>
          </a:p>
          <a:p>
            <a:pPr marL="115888" indent="-115888">
              <a:lnSpc>
                <a:spcPct val="90000"/>
              </a:lnSpc>
              <a:spcBef>
                <a:spcPct val="20000"/>
              </a:spcBef>
              <a:buClr>
                <a:srgbClr val="4E90CD"/>
              </a:buClr>
              <a:buSzPct val="120000"/>
              <a:buFont typeface="Arial" pitchFamily="34" charset="0"/>
              <a:buChar char="•"/>
            </a:pPr>
            <a:r>
              <a:rPr lang="en-US" sz="1400" dirty="0">
                <a:gradFill>
                  <a:gsLst>
                    <a:gs pos="0">
                      <a:schemeClr val="tx1"/>
                    </a:gs>
                    <a:gs pos="86000">
                      <a:schemeClr val="tx1"/>
                    </a:gs>
                  </a:gsLst>
                  <a:lin ang="5400000" scaled="0"/>
                </a:gradFill>
              </a:rPr>
              <a:t>Graduate Women Scholars</a:t>
            </a:r>
          </a:p>
          <a:p>
            <a:pPr marL="115888" indent="-115888">
              <a:lnSpc>
                <a:spcPct val="90000"/>
              </a:lnSpc>
              <a:spcBef>
                <a:spcPct val="20000"/>
              </a:spcBef>
              <a:buClr>
                <a:srgbClr val="4E90CD"/>
              </a:buClr>
              <a:buSzPct val="120000"/>
              <a:buFont typeface="Arial" pitchFamily="34" charset="0"/>
              <a:buChar char="•"/>
            </a:pPr>
            <a:r>
              <a:rPr lang="en-US" sz="1400" dirty="0">
                <a:gradFill>
                  <a:gsLst>
                    <a:gs pos="0">
                      <a:schemeClr val="tx1"/>
                    </a:gs>
                    <a:gs pos="86000">
                      <a:schemeClr val="tx1"/>
                    </a:gs>
                  </a:gsLst>
                  <a:lin ang="5400000" scaled="0"/>
                </a:gradFill>
              </a:rPr>
              <a:t>Jim Gray </a:t>
            </a:r>
            <a:r>
              <a:rPr lang="en-US" sz="1400" dirty="0" err="1">
                <a:gradFill>
                  <a:gsLst>
                    <a:gs pos="0">
                      <a:schemeClr val="tx1"/>
                    </a:gs>
                    <a:gs pos="86000">
                      <a:schemeClr val="tx1"/>
                    </a:gs>
                  </a:gsLst>
                  <a:lin ang="5400000" scaled="0"/>
                </a:gradFill>
              </a:rPr>
              <a:t>eScience</a:t>
            </a:r>
            <a:r>
              <a:rPr lang="en-US" sz="1400" dirty="0">
                <a:gradFill>
                  <a:gsLst>
                    <a:gs pos="0">
                      <a:schemeClr val="tx1"/>
                    </a:gs>
                    <a:gs pos="86000">
                      <a:schemeClr val="tx1"/>
                    </a:gs>
                  </a:gsLst>
                  <a:lin ang="5400000" scaled="0"/>
                </a:gradFill>
              </a:rPr>
              <a:t> Award</a:t>
            </a:r>
          </a:p>
          <a:p>
            <a:pPr marL="115888" indent="-115888">
              <a:lnSpc>
                <a:spcPct val="90000"/>
              </a:lnSpc>
              <a:spcBef>
                <a:spcPct val="20000"/>
              </a:spcBef>
              <a:buClr>
                <a:srgbClr val="4E90CD"/>
              </a:buClr>
              <a:buSzPct val="120000"/>
              <a:buFont typeface="Arial" pitchFamily="34" charset="0"/>
              <a:buChar char="•"/>
            </a:pPr>
            <a:r>
              <a:rPr lang="en-US" sz="1400" dirty="0">
                <a:gradFill>
                  <a:gsLst>
                    <a:gs pos="0">
                      <a:schemeClr val="tx1"/>
                    </a:gs>
                    <a:gs pos="86000">
                      <a:schemeClr val="tx1"/>
                    </a:gs>
                  </a:gsLst>
                  <a:lin ang="5400000" scaled="0"/>
                </a:gradFill>
              </a:rPr>
              <a:t>Student Internships</a:t>
            </a:r>
          </a:p>
          <a:p>
            <a:pPr marL="115888" indent="-115888">
              <a:lnSpc>
                <a:spcPct val="90000"/>
              </a:lnSpc>
              <a:spcBef>
                <a:spcPct val="20000"/>
              </a:spcBef>
              <a:buClr>
                <a:srgbClr val="4E90CD"/>
              </a:buClr>
              <a:buSzPct val="120000"/>
              <a:buFont typeface="Arial" pitchFamily="34" charset="0"/>
              <a:buChar char="•"/>
            </a:pPr>
            <a:r>
              <a:rPr lang="en-US" sz="1400" dirty="0">
                <a:gradFill>
                  <a:gsLst>
                    <a:gs pos="0">
                      <a:schemeClr val="tx1"/>
                    </a:gs>
                    <a:gs pos="86000">
                      <a:schemeClr val="tx1"/>
                    </a:gs>
                  </a:gsLst>
                  <a:lin ang="5400000" scaled="0"/>
                </a:gradFill>
              </a:rPr>
              <a:t>ACM Student Research Competition</a:t>
            </a:r>
          </a:p>
        </p:txBody>
      </p:sp>
    </p:spTree>
    <p:extLst>
      <p:ext uri="{BB962C8B-B14F-4D97-AF65-F5344CB8AC3E}">
        <p14:creationId xmlns:p14="http://schemas.microsoft.com/office/powerpoint/2010/main" val="42305517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0085" cy="443198"/>
          </a:xfrm>
        </p:spPr>
        <p:txBody>
          <a:bodyPr/>
          <a:lstStyle/>
          <a:p>
            <a:pPr lvl="0"/>
            <a:r>
              <a:rPr lang="en-US" dirty="0">
                <a:solidFill>
                  <a:schemeClr val="tx1"/>
                </a:solidFill>
              </a:rPr>
              <a:t>Regional Collaborations at Joint Institutes</a:t>
            </a:r>
          </a:p>
        </p:txBody>
      </p:sp>
      <p:sp>
        <p:nvSpPr>
          <p:cNvPr id="25" name="TextBox 24"/>
          <p:cNvSpPr txBox="1"/>
          <p:nvPr/>
        </p:nvSpPr>
        <p:spPr>
          <a:xfrm>
            <a:off x="825624" y="3581400"/>
            <a:ext cx="2232248" cy="307777"/>
          </a:xfrm>
          <a:prstGeom prst="rect">
            <a:avLst/>
          </a:prstGeom>
          <a:noFill/>
        </p:spPr>
        <p:txBody>
          <a:bodyPr wrap="square" rtlCol="0">
            <a:spAutoFit/>
          </a:bodyPr>
          <a:lstStyle/>
          <a:p>
            <a:r>
              <a:rPr lang="en-GB" sz="1400" b="1" dirty="0"/>
              <a:t>INRIA, FRANCE</a:t>
            </a:r>
          </a:p>
        </p:txBody>
      </p:sp>
      <p:sp>
        <p:nvSpPr>
          <p:cNvPr id="26" name="TextBox 25"/>
          <p:cNvSpPr txBox="1"/>
          <p:nvPr/>
        </p:nvSpPr>
        <p:spPr>
          <a:xfrm>
            <a:off x="3489921" y="3590560"/>
            <a:ext cx="2232248" cy="523220"/>
          </a:xfrm>
          <a:prstGeom prst="rect">
            <a:avLst/>
          </a:prstGeom>
          <a:noFill/>
        </p:spPr>
        <p:txBody>
          <a:bodyPr wrap="square" rtlCol="0">
            <a:spAutoFit/>
          </a:bodyPr>
          <a:lstStyle/>
          <a:p>
            <a:r>
              <a:rPr lang="en-GB" sz="1400" b="1" dirty="0"/>
              <a:t>UNIVERSITY OF TRENTO, ITALY</a:t>
            </a:r>
          </a:p>
        </p:txBody>
      </p:sp>
      <p:sp>
        <p:nvSpPr>
          <p:cNvPr id="27" name="TextBox 26"/>
          <p:cNvSpPr txBox="1"/>
          <p:nvPr/>
        </p:nvSpPr>
        <p:spPr>
          <a:xfrm>
            <a:off x="6154216" y="3617137"/>
            <a:ext cx="2232248" cy="738664"/>
          </a:xfrm>
          <a:prstGeom prst="rect">
            <a:avLst/>
          </a:prstGeom>
          <a:noFill/>
        </p:spPr>
        <p:txBody>
          <a:bodyPr wrap="square" rtlCol="0">
            <a:spAutoFit/>
          </a:bodyPr>
          <a:lstStyle/>
          <a:p>
            <a:r>
              <a:rPr lang="en-GB" sz="1400" b="1" dirty="0"/>
              <a:t>BARCELONA SUPERCOMPUTING CENTRE, SPAIN</a:t>
            </a:r>
          </a:p>
        </p:txBody>
      </p:sp>
      <p:sp>
        <p:nvSpPr>
          <p:cNvPr id="31" name="TextBox 30"/>
          <p:cNvSpPr txBox="1"/>
          <p:nvPr/>
        </p:nvSpPr>
        <p:spPr>
          <a:xfrm>
            <a:off x="825624" y="4092924"/>
            <a:ext cx="2232248" cy="1015663"/>
          </a:xfrm>
          <a:prstGeom prst="rect">
            <a:avLst/>
          </a:prstGeom>
          <a:noFill/>
        </p:spPr>
        <p:txBody>
          <a:bodyPr wrap="square" rtlCol="0">
            <a:spAutoFit/>
          </a:bodyPr>
          <a:lstStyle/>
          <a:p>
            <a:r>
              <a:rPr lang="en-GB" sz="1200" dirty="0"/>
              <a:t>SOFTWARE SECURITY</a:t>
            </a:r>
          </a:p>
          <a:p>
            <a:endParaRPr lang="en-GB" sz="1200" dirty="0"/>
          </a:p>
          <a:p>
            <a:r>
              <a:rPr lang="en-GB" sz="1200" dirty="0"/>
              <a:t>SCIENTIFIC INFORMATION</a:t>
            </a:r>
          </a:p>
          <a:p>
            <a:endParaRPr lang="en-GB" sz="1200" dirty="0"/>
          </a:p>
          <a:p>
            <a:r>
              <a:rPr lang="en-GB" sz="1200" dirty="0"/>
              <a:t>INTERACTION</a:t>
            </a:r>
          </a:p>
        </p:txBody>
      </p:sp>
      <p:sp>
        <p:nvSpPr>
          <p:cNvPr id="34" name="TextBox 33"/>
          <p:cNvSpPr txBox="1"/>
          <p:nvPr/>
        </p:nvSpPr>
        <p:spPr>
          <a:xfrm>
            <a:off x="3489921" y="4216442"/>
            <a:ext cx="2232248" cy="646331"/>
          </a:xfrm>
          <a:prstGeom prst="rect">
            <a:avLst/>
          </a:prstGeom>
          <a:noFill/>
        </p:spPr>
        <p:txBody>
          <a:bodyPr wrap="square" rtlCol="0">
            <a:spAutoFit/>
          </a:bodyPr>
          <a:lstStyle/>
          <a:p>
            <a:r>
              <a:rPr lang="en-GB" sz="1200" dirty="0"/>
              <a:t>COMPUTATIONAL TOOLS FOR SYSTEMS BIOLOGY</a:t>
            </a:r>
          </a:p>
          <a:p>
            <a:endParaRPr lang="en-GB" sz="1200" dirty="0"/>
          </a:p>
        </p:txBody>
      </p:sp>
      <p:sp>
        <p:nvSpPr>
          <p:cNvPr id="36" name="TextBox 35"/>
          <p:cNvSpPr txBox="1"/>
          <p:nvPr/>
        </p:nvSpPr>
        <p:spPr>
          <a:xfrm>
            <a:off x="3489919" y="5895201"/>
            <a:ext cx="2232249" cy="276999"/>
          </a:xfrm>
          <a:prstGeom prst="rect">
            <a:avLst/>
          </a:prstGeom>
          <a:noFill/>
        </p:spPr>
        <p:txBody>
          <a:bodyPr wrap="square" rtlCol="0">
            <a:spAutoFit/>
          </a:bodyPr>
          <a:lstStyle/>
          <a:p>
            <a:r>
              <a:rPr lang="en-GB" sz="1200" b="1" dirty="0"/>
              <a:t>WWW.COSBI.EU</a:t>
            </a:r>
          </a:p>
        </p:txBody>
      </p:sp>
      <p:sp>
        <p:nvSpPr>
          <p:cNvPr id="37" name="TextBox 36"/>
          <p:cNvSpPr txBox="1"/>
          <p:nvPr/>
        </p:nvSpPr>
        <p:spPr>
          <a:xfrm>
            <a:off x="6154216" y="4504982"/>
            <a:ext cx="2227783" cy="1569660"/>
          </a:xfrm>
          <a:prstGeom prst="rect">
            <a:avLst/>
          </a:prstGeom>
          <a:noFill/>
        </p:spPr>
        <p:txBody>
          <a:bodyPr wrap="square" rtlCol="0">
            <a:spAutoFit/>
          </a:bodyPr>
          <a:lstStyle/>
          <a:p>
            <a:r>
              <a:rPr lang="en-GB" sz="1200" dirty="0"/>
              <a:t>MULTI CORE SYSTEMS</a:t>
            </a:r>
          </a:p>
          <a:p>
            <a:endParaRPr lang="en-GB" sz="1200" dirty="0"/>
          </a:p>
          <a:p>
            <a:r>
              <a:rPr lang="en-GB" sz="1200" dirty="0"/>
              <a:t>ARCHITECTURES AND </a:t>
            </a:r>
          </a:p>
          <a:p>
            <a:r>
              <a:rPr lang="en-GB" sz="1200" dirty="0"/>
              <a:t>PROGRAMMING</a:t>
            </a:r>
          </a:p>
          <a:p>
            <a:endParaRPr lang="en-GB" sz="1200" dirty="0"/>
          </a:p>
          <a:p>
            <a:r>
              <a:rPr lang="en-GB" sz="1200" dirty="0"/>
              <a:t>LANGUAGE RUNTIMES</a:t>
            </a:r>
          </a:p>
          <a:p>
            <a:endParaRPr lang="en-GB" sz="1200" dirty="0"/>
          </a:p>
          <a:p>
            <a:endParaRPr lang="en-GB" sz="1200" dirty="0"/>
          </a:p>
        </p:txBody>
      </p:sp>
      <p:sp>
        <p:nvSpPr>
          <p:cNvPr id="40" name="TextBox 39"/>
          <p:cNvSpPr txBox="1"/>
          <p:nvPr/>
        </p:nvSpPr>
        <p:spPr>
          <a:xfrm>
            <a:off x="6138305" y="5895201"/>
            <a:ext cx="2243694" cy="276999"/>
          </a:xfrm>
          <a:prstGeom prst="rect">
            <a:avLst/>
          </a:prstGeom>
          <a:noFill/>
        </p:spPr>
        <p:txBody>
          <a:bodyPr wrap="square" rtlCol="0">
            <a:spAutoFit/>
          </a:bodyPr>
          <a:lstStyle/>
          <a:p>
            <a:r>
              <a:rPr lang="en-GB" sz="1200" b="1" dirty="0"/>
              <a:t>WWW.BSCMSRC.EU</a:t>
            </a:r>
          </a:p>
        </p:txBody>
      </p:sp>
      <p:pic>
        <p:nvPicPr>
          <p:cNvPr id="41" name="Picture 12" descr="Nexus I Buildi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154216" y="1272952"/>
            <a:ext cx="2232248" cy="22322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489921" y="1258515"/>
            <a:ext cx="2232248" cy="224668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4965"/>
          <a:stretch/>
        </p:blipFill>
        <p:spPr bwMode="auto">
          <a:xfrm>
            <a:off x="825624" y="1272952"/>
            <a:ext cx="2232248" cy="22322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xtBox 44"/>
          <p:cNvSpPr txBox="1"/>
          <p:nvPr/>
        </p:nvSpPr>
        <p:spPr>
          <a:xfrm>
            <a:off x="825624" y="5895201"/>
            <a:ext cx="2232248" cy="276999"/>
          </a:xfrm>
          <a:prstGeom prst="rect">
            <a:avLst/>
          </a:prstGeom>
          <a:noFill/>
        </p:spPr>
        <p:txBody>
          <a:bodyPr wrap="square" rtlCol="0">
            <a:spAutoFit/>
          </a:bodyPr>
          <a:lstStyle/>
          <a:p>
            <a:r>
              <a:rPr lang="en-GB" sz="1200" b="1" dirty="0"/>
              <a:t>WWW.MSR-INRIA.INRIA.FR</a:t>
            </a:r>
            <a:endParaRPr lang="en-GB" sz="1200" dirty="0"/>
          </a:p>
        </p:txBody>
      </p:sp>
    </p:spTree>
    <p:extLst>
      <p:ext uri="{BB962C8B-B14F-4D97-AF65-F5344CB8AC3E}">
        <p14:creationId xmlns:p14="http://schemas.microsoft.com/office/powerpoint/2010/main" val="93189582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0085" cy="443198"/>
          </a:xfrm>
        </p:spPr>
        <p:txBody>
          <a:bodyPr/>
          <a:lstStyle/>
          <a:p>
            <a:pPr lvl="0"/>
            <a:r>
              <a:rPr lang="en-US" dirty="0">
                <a:solidFill>
                  <a:schemeClr val="tx1"/>
                </a:solidFill>
              </a:rPr>
              <a:t>Regional Research Projects</a:t>
            </a:r>
          </a:p>
        </p:txBody>
      </p:sp>
      <p:pic>
        <p:nvPicPr>
          <p:cNvPr id="3074" name="Picture 2" descr="Experiencing the interactive exhib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61423"/>
            <a:ext cx="3020451" cy="15816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382152" y="2549407"/>
            <a:ext cx="3009900" cy="369332"/>
          </a:xfrm>
          <a:prstGeom prst="rect">
            <a:avLst/>
          </a:prstGeom>
        </p:spPr>
        <p:txBody>
          <a:bodyPr wrap="square">
            <a:spAutoFit/>
          </a:bodyPr>
          <a:lstStyle/>
          <a:p>
            <a:pPr algn="ctr"/>
            <a:r>
              <a:rPr lang="en-US" b="1" dirty="0"/>
              <a:t>Asia - </a:t>
            </a:r>
            <a:r>
              <a:rPr lang="en-US" b="1" dirty="0" err="1"/>
              <a:t>eHeritage</a:t>
            </a:r>
            <a:r>
              <a:rPr lang="en-US" b="1" dirty="0"/>
              <a:t> </a:t>
            </a:r>
          </a:p>
        </p:txBody>
      </p:sp>
      <p:pic>
        <p:nvPicPr>
          <p:cNvPr id="3076" name="Picture 4" descr="Film str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4655819"/>
            <a:ext cx="8153400" cy="12994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495300" y="5955268"/>
            <a:ext cx="8153400" cy="369332"/>
          </a:xfrm>
          <a:prstGeom prst="rect">
            <a:avLst/>
          </a:prstGeom>
        </p:spPr>
        <p:txBody>
          <a:bodyPr wrap="square">
            <a:spAutoFit/>
          </a:bodyPr>
          <a:lstStyle/>
          <a:p>
            <a:pPr algn="ctr"/>
            <a:r>
              <a:rPr lang="en-US" b="1" dirty="0"/>
              <a:t>India - Rich Interactive Narratives</a:t>
            </a:r>
          </a:p>
        </p:txBody>
      </p:sp>
      <p:pic>
        <p:nvPicPr>
          <p:cNvPr id="3078" name="Picture 6" descr="Sensor towers deploy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857791"/>
            <a:ext cx="3358645" cy="20689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Rectangle 19"/>
          <p:cNvSpPr/>
          <p:nvPr/>
        </p:nvSpPr>
        <p:spPr>
          <a:xfrm>
            <a:off x="5105401" y="3974068"/>
            <a:ext cx="3358644" cy="369332"/>
          </a:xfrm>
          <a:prstGeom prst="rect">
            <a:avLst/>
          </a:prstGeom>
        </p:spPr>
        <p:txBody>
          <a:bodyPr wrap="square">
            <a:spAutoFit/>
          </a:bodyPr>
          <a:lstStyle/>
          <a:p>
            <a:pPr algn="ctr"/>
            <a:r>
              <a:rPr lang="en-US" b="1" dirty="0"/>
              <a:t>Brazil - Rainforest Sensors</a:t>
            </a:r>
          </a:p>
        </p:txBody>
      </p:sp>
      <p:pic>
        <p:nvPicPr>
          <p:cNvPr id="3080" name="Picture 8" descr="http://research.microsoft.com/en-us/news/features/images/Venus_C_Sto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472" y="3017906"/>
            <a:ext cx="3086100" cy="117802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96472" y="4179883"/>
            <a:ext cx="3237328" cy="369332"/>
          </a:xfrm>
          <a:prstGeom prst="rect">
            <a:avLst/>
          </a:prstGeom>
        </p:spPr>
        <p:txBody>
          <a:bodyPr wrap="square">
            <a:spAutoFit/>
          </a:bodyPr>
          <a:lstStyle/>
          <a:p>
            <a:pPr algn="ctr"/>
            <a:r>
              <a:rPr lang="en-US" b="1" dirty="0"/>
              <a:t>EMEA – Venus-C</a:t>
            </a:r>
          </a:p>
        </p:txBody>
      </p:sp>
    </p:spTree>
    <p:extLst>
      <p:ext uri="{BB962C8B-B14F-4D97-AF65-F5344CB8AC3E}">
        <p14:creationId xmlns:p14="http://schemas.microsoft.com/office/powerpoint/2010/main" val="17370146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fp.silverfoxprod.com\Work\White_Whale\5-10358_Alyssa_Felda\MS_Templates_2011\SFP_Art\PNG\MRC_Logo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1941512" y="3109119"/>
            <a:ext cx="5260976" cy="63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32108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bg1"/>
                    </a:gs>
                    <a:gs pos="100000">
                      <a:schemeClr val="bg1"/>
                    </a:gs>
                  </a:gsLst>
                  <a:lin ang="5400000" scaled="0"/>
                </a:gradFill>
                <a:cs typeface="Arial" charset="0"/>
              </a:rPr>
              <a:t>© 2011 Microsoft 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bg1"/>
                    </a:gs>
                    <a:gs pos="100000">
                      <a:schemeClr val="bg1"/>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bg1"/>
                    </a:gs>
                    <a:gs pos="100000">
                      <a:schemeClr val="bg1"/>
                    </a:gs>
                  </a:gsLst>
                  <a:lin ang="5400000" scaled="0"/>
                </a:gradFill>
                <a:cs typeface="Arial" charset="0"/>
              </a:rPr>
            </a:br>
            <a:r>
              <a:rPr lang="en-US" sz="700" dirty="0">
                <a:gradFill>
                  <a:gsLst>
                    <a:gs pos="0">
                      <a:schemeClr val="bg1"/>
                    </a:gs>
                    <a:gs pos="100000">
                      <a:schemeClr val="bg1"/>
                    </a:gs>
                  </a:gsLst>
                  <a:lin ang="5400000" scaled="0"/>
                </a:gradFill>
                <a:cs typeface="Arial" charset="0"/>
              </a:rPr>
              <a:t>MICROSOFT MAKES NO WARRANTIES, EXPRESS, IMPLIED OR STATUTORY, AS TO THE INFORMATION IN THIS PRESENTATION.</a:t>
            </a:r>
          </a:p>
        </p:txBody>
      </p:sp>
      <p:pic>
        <p:nvPicPr>
          <p:cNvPr id="7" name="Picture 2" descr="Microsoft logo and tagline"/>
          <p:cNvPicPr>
            <a:picLocks noChangeArrowheads="1"/>
          </p:cNvPicPr>
          <p:nvPr/>
        </p:nvPicPr>
        <p:blipFill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bwMode="black">
          <a:xfrm>
            <a:off x="2782821" y="3130766"/>
            <a:ext cx="3578358" cy="596468"/>
          </a:xfrm>
          <a:prstGeom prst="rect">
            <a:avLst/>
          </a:prstGeom>
          <a:noFill/>
          <a:ln>
            <a:noFill/>
          </a:ln>
        </p:spPr>
      </p:pic>
    </p:spTree>
    <p:extLst>
      <p:ext uri="{BB962C8B-B14F-4D97-AF65-F5344CB8AC3E}">
        <p14:creationId xmlns:p14="http://schemas.microsoft.com/office/powerpoint/2010/main" val="4570313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Who are we?</a:t>
            </a:r>
          </a:p>
        </p:txBody>
      </p:sp>
      <p:sp>
        <p:nvSpPr>
          <p:cNvPr id="7" name="Text Placeholder 6"/>
          <p:cNvSpPr>
            <a:spLocks noGrp="1"/>
          </p:cNvSpPr>
          <p:nvPr>
            <p:ph type="body" sz="quarter" idx="10"/>
          </p:nvPr>
        </p:nvSpPr>
        <p:spPr>
          <a:xfrm>
            <a:off x="389436" y="1072055"/>
            <a:ext cx="8363938" cy="6401753"/>
          </a:xfrm>
        </p:spPr>
        <p:txBody>
          <a:bodyPr/>
          <a:lstStyle/>
          <a:p>
            <a:pPr marL="0" indent="0">
              <a:buNone/>
            </a:pPr>
            <a:r>
              <a:rPr lang="en-GB" dirty="0"/>
              <a:t>MRC EMEA:</a:t>
            </a:r>
          </a:p>
          <a:p>
            <a:r>
              <a:rPr lang="en-GB" dirty="0"/>
              <a:t>Julia </a:t>
            </a:r>
            <a:r>
              <a:rPr lang="en-GB" dirty="0" err="1"/>
              <a:t>Brading</a:t>
            </a:r>
            <a:endParaRPr lang="en-GB" dirty="0"/>
          </a:p>
          <a:p>
            <a:r>
              <a:rPr lang="en-GB" dirty="0"/>
              <a:t>Gemma Crawley</a:t>
            </a:r>
          </a:p>
          <a:p>
            <a:r>
              <a:rPr lang="en-GB" dirty="0" err="1"/>
              <a:t>Fabrizio</a:t>
            </a:r>
            <a:r>
              <a:rPr lang="en-GB" dirty="0"/>
              <a:t> </a:t>
            </a:r>
            <a:r>
              <a:rPr lang="en-GB" dirty="0" err="1"/>
              <a:t>Gagliardi</a:t>
            </a:r>
            <a:endParaRPr lang="en-GB" dirty="0"/>
          </a:p>
          <a:p>
            <a:r>
              <a:rPr lang="en-GB" dirty="0"/>
              <a:t>Luisa Marie </a:t>
            </a:r>
            <a:r>
              <a:rPr lang="en-GB" dirty="0" err="1"/>
              <a:t>Menon</a:t>
            </a:r>
            <a:endParaRPr lang="en-GB" dirty="0"/>
          </a:p>
          <a:p>
            <a:r>
              <a:rPr lang="en-GB" dirty="0"/>
              <a:t>Scarlet </a:t>
            </a:r>
            <a:r>
              <a:rPr lang="en-GB" dirty="0" err="1"/>
              <a:t>Schwiderski-Grosche</a:t>
            </a:r>
            <a:endParaRPr lang="en-GB" dirty="0"/>
          </a:p>
          <a:p>
            <a:r>
              <a:rPr lang="en-GB" dirty="0"/>
              <a:t>Kenji Takeda</a:t>
            </a:r>
          </a:p>
          <a:p>
            <a:pPr marL="0" indent="0">
              <a:buNone/>
            </a:pPr>
            <a:r>
              <a:rPr lang="en-GB" dirty="0"/>
              <a:t>MSR Cambridge:</a:t>
            </a:r>
          </a:p>
          <a:p>
            <a:r>
              <a:rPr lang="en-GB" dirty="0"/>
              <a:t>Cara Freeman</a:t>
            </a:r>
          </a:p>
          <a:p>
            <a:r>
              <a:rPr lang="en-GB" dirty="0"/>
              <a:t>Sarah Nightingale</a:t>
            </a:r>
          </a:p>
          <a:p>
            <a:endParaRPr lang="en-GB" dirty="0"/>
          </a:p>
          <a:p>
            <a:endParaRPr lang="en-GB" dirty="0"/>
          </a:p>
        </p:txBody>
      </p:sp>
      <p:sp>
        <p:nvSpPr>
          <p:cNvPr id="8" name="Text Placeholder 7"/>
          <p:cNvSpPr>
            <a:spLocks noGrp="1"/>
          </p:cNvSpPr>
          <p:nvPr>
            <p:ph type="body" sz="quarter" idx="11"/>
          </p:nvPr>
        </p:nvSpPr>
        <p:spPr/>
        <p:txBody>
          <a:bodyPr/>
          <a:lstStyle/>
          <a:p>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570" y="213214"/>
            <a:ext cx="4077716" cy="271464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8953" y="2927857"/>
            <a:ext cx="1167333" cy="134943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6830" y="4374478"/>
            <a:ext cx="2008095" cy="150607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4223" y="4374478"/>
            <a:ext cx="1397061" cy="2039769"/>
          </a:xfrm>
          <a:prstGeom prst="rect">
            <a:avLst/>
          </a:prstGeom>
        </p:spPr>
      </p:pic>
      <p:cxnSp>
        <p:nvCxnSpPr>
          <p:cNvPr id="5" name="Straight Arrow Connector 4"/>
          <p:cNvCxnSpPr/>
          <p:nvPr/>
        </p:nvCxnSpPr>
        <p:spPr>
          <a:xfrm flipV="1">
            <a:off x="3469341" y="5127513"/>
            <a:ext cx="1842247" cy="4799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128247" y="6131859"/>
            <a:ext cx="3326678" cy="134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99647" y="2380129"/>
            <a:ext cx="3684576" cy="13312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6553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are you?</a:t>
            </a:r>
          </a:p>
        </p:txBody>
      </p:sp>
      <p:sp>
        <p:nvSpPr>
          <p:cNvPr id="3" name="Text Placeholder 2"/>
          <p:cNvSpPr>
            <a:spLocks noGrp="1"/>
          </p:cNvSpPr>
          <p:nvPr>
            <p:ph type="body" sz="quarter" idx="10"/>
          </p:nvPr>
        </p:nvSpPr>
        <p:spPr>
          <a:xfrm>
            <a:off x="405202" y="1211317"/>
            <a:ext cx="8363938" cy="5466112"/>
          </a:xfrm>
        </p:spPr>
        <p:txBody>
          <a:bodyPr/>
          <a:lstStyle/>
          <a:p>
            <a:r>
              <a:rPr lang="en-GB" dirty="0"/>
              <a:t>32 PhD Scholars</a:t>
            </a:r>
            <a:br>
              <a:rPr lang="en-GB" dirty="0"/>
            </a:br>
            <a:r>
              <a:rPr lang="en-GB" dirty="0"/>
              <a:t>(Austria, Denmark, Finland, France, Germany, Ireland, Israel, Spain, Turkey)</a:t>
            </a:r>
          </a:p>
          <a:p>
            <a:r>
              <a:rPr lang="en-GB" dirty="0"/>
              <a:t>16 students from Cambridge Computer Lab</a:t>
            </a:r>
          </a:p>
          <a:p>
            <a:r>
              <a:rPr lang="en-GB" dirty="0"/>
              <a:t>9 students from Russia</a:t>
            </a:r>
          </a:p>
          <a:p>
            <a:r>
              <a:rPr lang="en-GB" dirty="0"/>
              <a:t>11 students from Germany (mostly Max Planck Institutes)</a:t>
            </a:r>
          </a:p>
          <a:p>
            <a:r>
              <a:rPr lang="en-GB" dirty="0"/>
              <a:t>Also: 10 TRANSFORM</a:t>
            </a:r>
          </a:p>
          <a:p>
            <a:r>
              <a:rPr lang="en-GB" dirty="0"/>
              <a:t>1 or 2 students each from Egypt, France, Greece Saudi Arabia, Slovakia, Spain, and Switzerland</a:t>
            </a:r>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4</a:t>
            </a:fld>
            <a:endParaRPr lang="en-US" dirty="0"/>
          </a:p>
        </p:txBody>
      </p:sp>
    </p:spTree>
    <p:extLst>
      <p:ext uri="{BB962C8B-B14F-4D97-AF65-F5344CB8AC3E}">
        <p14:creationId xmlns:p14="http://schemas.microsoft.com/office/powerpoint/2010/main" val="21367013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828193"/>
          </a:xfrm>
        </p:spPr>
        <p:txBody>
          <a:bodyPr/>
          <a:lstStyle/>
          <a:p>
            <a:r>
              <a:rPr lang="en-GB" dirty="0"/>
              <a:t>Microsoft Research: </a:t>
            </a:r>
            <a:br>
              <a:rPr lang="en-GB" dirty="0"/>
            </a:br>
            <a:r>
              <a:rPr lang="en-GB" dirty="0"/>
              <a:t>Computer Vision Contest</a:t>
            </a:r>
            <a:br>
              <a:rPr lang="en-GB" b="1" dirty="0"/>
            </a:br>
            <a:endParaRPr lang="en-GB" dirty="0"/>
          </a:p>
        </p:txBody>
      </p:sp>
      <p:sp>
        <p:nvSpPr>
          <p:cNvPr id="3" name="Text Placeholder 2"/>
          <p:cNvSpPr>
            <a:spLocks noGrp="1"/>
          </p:cNvSpPr>
          <p:nvPr>
            <p:ph type="body" sz="quarter" idx="10"/>
          </p:nvPr>
        </p:nvSpPr>
        <p:spPr>
          <a:xfrm>
            <a:off x="342139" y="1763110"/>
            <a:ext cx="8363938" cy="4136517"/>
          </a:xfrm>
        </p:spPr>
        <p:txBody>
          <a:bodyPr/>
          <a:lstStyle/>
          <a:p>
            <a:r>
              <a:rPr lang="en-GB" dirty="0"/>
              <a:t>Held in Russia earlier this year.</a:t>
            </a:r>
          </a:p>
          <a:p>
            <a:r>
              <a:rPr lang="en-GB" dirty="0"/>
              <a:t>Students were encouraged to apply their imagination and passion to create novel technological solutions using Kinect for Windows</a:t>
            </a:r>
          </a:p>
          <a:p>
            <a:r>
              <a:rPr lang="en-GB" dirty="0"/>
              <a:t>5 winners won a trip to the Summer School</a:t>
            </a:r>
          </a:p>
          <a:p>
            <a:endParaRPr lang="en-GB" dirty="0"/>
          </a:p>
          <a:p>
            <a:r>
              <a:rPr lang="en-GB" sz="2400" dirty="0"/>
              <a:t>See </a:t>
            </a:r>
            <a:r>
              <a:rPr lang="en-GB" sz="2400" dirty="0">
                <a:hlinkClick r:id="rId2"/>
              </a:rPr>
              <a:t>http://summerschool2011.graphicon.ru/en/contest/results</a:t>
            </a:r>
            <a:r>
              <a:rPr lang="en-GB" sz="2400" dirty="0"/>
              <a:t> </a:t>
            </a:r>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5</a:t>
            </a:fld>
            <a:endParaRPr lang="en-US" dirty="0"/>
          </a:p>
        </p:txBody>
      </p:sp>
    </p:spTree>
    <p:extLst>
      <p:ext uri="{BB962C8B-B14F-4D97-AF65-F5344CB8AC3E}">
        <p14:creationId xmlns:p14="http://schemas.microsoft.com/office/powerpoint/2010/main" val="15986653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TRANSFORM Visitors</a:t>
            </a:r>
          </a:p>
        </p:txBody>
      </p:sp>
      <p:sp>
        <p:nvSpPr>
          <p:cNvPr id="3" name="Text Placeholder 2"/>
          <p:cNvSpPr>
            <a:spLocks noGrp="1"/>
          </p:cNvSpPr>
          <p:nvPr>
            <p:ph type="body" sz="quarter" idx="10"/>
          </p:nvPr>
        </p:nvSpPr>
        <p:spPr>
          <a:xfrm>
            <a:off x="389436" y="1447800"/>
            <a:ext cx="8363938" cy="3576364"/>
          </a:xfrm>
        </p:spPr>
        <p:txBody>
          <a:bodyPr/>
          <a:lstStyle/>
          <a:p>
            <a:r>
              <a:rPr lang="en-GB" dirty="0"/>
              <a:t>Marie-Curie Initial Training Network </a:t>
            </a:r>
          </a:p>
          <a:p>
            <a:r>
              <a:rPr lang="en-GB" dirty="0"/>
              <a:t>Theoretical Foundations of Transactional Memory</a:t>
            </a:r>
          </a:p>
          <a:p>
            <a:r>
              <a:rPr lang="en-GB" dirty="0"/>
              <a:t>Parallel TRANSFORM sessions on Tuesday and Wednesday afternoon</a:t>
            </a:r>
            <a:br>
              <a:rPr lang="en-GB" dirty="0"/>
            </a:br>
            <a:br>
              <a:rPr lang="en-GB" sz="2800" dirty="0"/>
            </a:br>
            <a:r>
              <a:rPr lang="en-GB" sz="2800" dirty="0"/>
              <a:t>See</a:t>
            </a:r>
            <a:br>
              <a:rPr lang="en-GB" sz="2800" dirty="0"/>
            </a:br>
            <a:r>
              <a:rPr lang="en-GB" sz="2800" dirty="0">
                <a:hlinkClick r:id="rId3"/>
              </a:rPr>
              <a:t>http://www.ics.forth.gr/~faturu/transform.html</a:t>
            </a:r>
            <a:r>
              <a:rPr lang="en-GB" sz="2800" dirty="0"/>
              <a:t>  </a:t>
            </a:r>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6</a:t>
            </a:fld>
            <a:endParaRPr lang="en-US" dirty="0"/>
          </a:p>
        </p:txBody>
      </p:sp>
    </p:spTree>
    <p:extLst>
      <p:ext uri="{BB962C8B-B14F-4D97-AF65-F5344CB8AC3E}">
        <p14:creationId xmlns:p14="http://schemas.microsoft.com/office/powerpoint/2010/main" val="379199231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443198"/>
          </a:xfrm>
        </p:spPr>
        <p:txBody>
          <a:bodyPr/>
          <a:lstStyle/>
          <a:p>
            <a:pPr lvl="0"/>
            <a:r>
              <a:rPr lang="en-US" dirty="0">
                <a:solidFill>
                  <a:schemeClr val="tx1"/>
                </a:solidFill>
              </a:rPr>
              <a:t>Regional Outreach: Faculty and Grad Students</a:t>
            </a:r>
          </a:p>
        </p:txBody>
      </p:sp>
      <p:sp>
        <p:nvSpPr>
          <p:cNvPr id="18" name="TextBox 17"/>
          <p:cNvSpPr txBox="1"/>
          <p:nvPr/>
        </p:nvSpPr>
        <p:spPr>
          <a:xfrm>
            <a:off x="3662289" y="1206795"/>
            <a:ext cx="5334000" cy="2123658"/>
          </a:xfrm>
          <a:prstGeom prst="rect">
            <a:avLst/>
          </a:prstGeom>
          <a:noFill/>
        </p:spPr>
        <p:txBody>
          <a:bodyPr wrap="square" rtlCol="0">
            <a:spAutoFit/>
          </a:bodyPr>
          <a:lstStyle/>
          <a:p>
            <a:pPr marL="174625" indent="-174625">
              <a:buFont typeface="Arial" pitchFamily="34" charset="0"/>
              <a:buChar char="•"/>
            </a:pPr>
            <a:r>
              <a:rPr lang="en-GB" sz="2200" dirty="0"/>
              <a:t>MSRC Intellectual Capital Development </a:t>
            </a:r>
          </a:p>
          <a:p>
            <a:pPr marL="174625" indent="-174625">
              <a:buFont typeface="Arial" pitchFamily="34" charset="0"/>
              <a:buChar char="•"/>
            </a:pPr>
            <a:r>
              <a:rPr lang="en-GB" sz="2200" dirty="0"/>
              <a:t>PhD Summer School</a:t>
            </a:r>
          </a:p>
          <a:p>
            <a:pPr marL="174625" indent="-174625">
              <a:buFont typeface="Arial" pitchFamily="34" charset="0"/>
              <a:buChar char="•"/>
            </a:pPr>
            <a:r>
              <a:rPr lang="en-GB" sz="2200" dirty="0"/>
              <a:t>PhD Scholarships</a:t>
            </a:r>
          </a:p>
          <a:p>
            <a:pPr marL="174625" indent="-174625">
              <a:buFont typeface="Arial" pitchFamily="34" charset="0"/>
              <a:buChar char="•"/>
            </a:pPr>
            <a:r>
              <a:rPr lang="en-GB" sz="2200" dirty="0" err="1"/>
              <a:t>eScience</a:t>
            </a:r>
            <a:r>
              <a:rPr lang="en-GB" sz="2200" dirty="0"/>
              <a:t> </a:t>
            </a:r>
            <a:r>
              <a:rPr lang="en-GB" sz="2200" dirty="0" err="1"/>
              <a:t>PostDoc</a:t>
            </a:r>
            <a:r>
              <a:rPr lang="en-GB" sz="2200" dirty="0"/>
              <a:t> Positions</a:t>
            </a:r>
          </a:p>
          <a:p>
            <a:pPr marL="174625" indent="-174625">
              <a:buFont typeface="Arial" pitchFamily="34" charset="0"/>
              <a:buChar char="•"/>
            </a:pPr>
            <a:r>
              <a:rPr lang="en-GB" sz="2200" dirty="0"/>
              <a:t>Post Professional Conferences</a:t>
            </a:r>
            <a:endParaRPr lang="en-US" sz="2200" dirty="0"/>
          </a:p>
          <a:p>
            <a:pPr marL="174625" indent="-174625">
              <a:buFont typeface="Arial" pitchFamily="34" charset="0"/>
              <a:buChar char="•"/>
            </a:pPr>
            <a:r>
              <a:rPr lang="en-US" sz="2200" dirty="0"/>
              <a:t>Graduate Women Scholarship</a:t>
            </a:r>
            <a:endParaRPr 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57" y="1219691"/>
            <a:ext cx="2976543" cy="1995402"/>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5" name="TextBox 24"/>
          <p:cNvSpPr txBox="1"/>
          <p:nvPr/>
        </p:nvSpPr>
        <p:spPr>
          <a:xfrm>
            <a:off x="722143" y="3962400"/>
            <a:ext cx="3849858" cy="2123658"/>
          </a:xfrm>
          <a:prstGeom prst="rect">
            <a:avLst/>
          </a:prstGeom>
          <a:noFill/>
        </p:spPr>
        <p:txBody>
          <a:bodyPr wrap="square" rtlCol="0">
            <a:spAutoFit/>
          </a:bodyPr>
          <a:lstStyle/>
          <a:p>
            <a:pPr marL="174625" indent="-174625">
              <a:buFont typeface="Arial" pitchFamily="34" charset="0"/>
              <a:buChar char="•"/>
            </a:pPr>
            <a:r>
              <a:rPr lang="en-GB" sz="2200" dirty="0"/>
              <a:t>Microsoft Faculty Fellows</a:t>
            </a:r>
          </a:p>
          <a:p>
            <a:pPr marL="174625" indent="-174625">
              <a:buFont typeface="Arial" pitchFamily="34" charset="0"/>
              <a:buChar char="•"/>
            </a:pPr>
            <a:r>
              <a:rPr lang="en-US" sz="2200" dirty="0"/>
              <a:t>European Fellowships</a:t>
            </a:r>
          </a:p>
          <a:p>
            <a:pPr marL="174625" indent="-174625">
              <a:buFont typeface="Arial" pitchFamily="34" charset="0"/>
              <a:buChar char="•"/>
            </a:pPr>
            <a:r>
              <a:rPr lang="en-US" sz="2200" dirty="0"/>
              <a:t>Asia-Pacific Fellows </a:t>
            </a:r>
          </a:p>
          <a:p>
            <a:pPr marL="174625" indent="-174625">
              <a:buFont typeface="Arial" pitchFamily="34" charset="0"/>
              <a:buChar char="•"/>
            </a:pPr>
            <a:r>
              <a:rPr lang="en-US" sz="2200" dirty="0"/>
              <a:t>India Fellows </a:t>
            </a:r>
          </a:p>
          <a:p>
            <a:pPr marL="174625" indent="-174625">
              <a:buFont typeface="Arial" pitchFamily="34" charset="0"/>
              <a:buChar char="•"/>
            </a:pPr>
            <a:r>
              <a:rPr lang="en-US" sz="2200" dirty="0"/>
              <a:t>LATAM Fellows</a:t>
            </a:r>
          </a:p>
          <a:p>
            <a:pPr marL="174625" indent="-174625">
              <a:buFont typeface="Arial" pitchFamily="34" charset="0"/>
              <a:buChar char="•"/>
            </a:pPr>
            <a:r>
              <a:rPr lang="en-US" sz="2200" dirty="0"/>
              <a:t>Japan New Faculty Award</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922" y="3801928"/>
            <a:ext cx="3476078" cy="218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46081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9436" y="228600"/>
            <a:ext cx="8363938" cy="609398"/>
          </a:xfrm>
        </p:spPr>
        <p:txBody>
          <a:bodyPr/>
          <a:lstStyle/>
          <a:p>
            <a:r>
              <a:rPr lang="en-GB" dirty="0"/>
              <a:t>PhD Scholarship Programme</a:t>
            </a:r>
          </a:p>
        </p:txBody>
      </p:sp>
      <p:sp>
        <p:nvSpPr>
          <p:cNvPr id="2051" name="Rectangle 3"/>
          <p:cNvSpPr>
            <a:spLocks noGrp="1" noChangeArrowheads="1"/>
          </p:cNvSpPr>
          <p:nvPr>
            <p:ph idx="1"/>
          </p:nvPr>
        </p:nvSpPr>
        <p:spPr>
          <a:xfrm>
            <a:off x="368745" y="987619"/>
            <a:ext cx="4689358" cy="5852160"/>
          </a:xfrm>
        </p:spPr>
        <p:txBody>
          <a:bodyPr>
            <a:normAutofit/>
          </a:bodyPr>
          <a:lstStyle/>
          <a:p>
            <a:r>
              <a:rPr lang="en-GB" dirty="0"/>
              <a:t>EMEA-wide</a:t>
            </a:r>
          </a:p>
          <a:p>
            <a:r>
              <a:rPr lang="en-GB" dirty="0"/>
              <a:t>Since 2004</a:t>
            </a:r>
          </a:p>
          <a:p>
            <a:r>
              <a:rPr lang="en-GB" dirty="0"/>
              <a:t>Around 25 students a year</a:t>
            </a:r>
          </a:p>
          <a:p>
            <a:pPr lvl="1"/>
            <a:r>
              <a:rPr lang="en-GB" dirty="0"/>
              <a:t>~100 active students</a:t>
            </a:r>
          </a:p>
          <a:p>
            <a:pPr lvl="1"/>
            <a:r>
              <a:rPr lang="en-GB" dirty="0"/>
              <a:t>~200 in total</a:t>
            </a:r>
          </a:p>
          <a:p>
            <a:r>
              <a:rPr lang="en-US" dirty="0"/>
              <a:t>More than funding</a:t>
            </a:r>
          </a:p>
          <a:p>
            <a:pPr lvl="1"/>
            <a:r>
              <a:rPr lang="en-US" dirty="0"/>
              <a:t>Co-supervisions by </a:t>
            </a:r>
            <a:br>
              <a:rPr lang="en-US" dirty="0"/>
            </a:br>
            <a:r>
              <a:rPr lang="en-US" dirty="0"/>
              <a:t>MSR researchers</a:t>
            </a:r>
          </a:p>
          <a:p>
            <a:pPr lvl="1"/>
            <a:r>
              <a:rPr lang="en-US" dirty="0"/>
              <a:t>Internship</a:t>
            </a:r>
          </a:p>
          <a:p>
            <a:pPr lvl="1"/>
            <a:r>
              <a:rPr lang="en-US" dirty="0"/>
              <a:t>Summer School</a:t>
            </a:r>
          </a:p>
        </p:txBody>
      </p:sp>
      <p:grpSp>
        <p:nvGrpSpPr>
          <p:cNvPr id="6" name="Group 5"/>
          <p:cNvGrpSpPr/>
          <p:nvPr/>
        </p:nvGrpSpPr>
        <p:grpSpPr>
          <a:xfrm>
            <a:off x="4905935" y="1145274"/>
            <a:ext cx="3894546" cy="5225556"/>
            <a:chOff x="6492029" y="713359"/>
            <a:chExt cx="5523061" cy="5559425"/>
          </a:xfrm>
        </p:grpSpPr>
        <p:pic>
          <p:nvPicPr>
            <p:cNvPr id="2052" name="Picture 6" descr="\\cam-01-srv\dfsroot\ERO\ICD\Portrait photos\All PhD students (Jan 2008).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92029" y="713359"/>
              <a:ext cx="5523061" cy="5559425"/>
            </a:xfrm>
            <a:prstGeom prst="rect">
              <a:avLst/>
            </a:prstGeom>
            <a:noFill/>
            <a:ln w="9525">
              <a:noFill/>
              <a:miter lim="800000"/>
              <a:headEnd/>
              <a:tailEnd/>
            </a:ln>
            <a:effectLst>
              <a:outerShdw blurRad="50800" dist="38100" dir="13500000" algn="br" rotWithShape="0">
                <a:prstClr val="black">
                  <a:alpha val="40000"/>
                </a:prstClr>
              </a:outerShdw>
            </a:effectLst>
          </p:spPr>
        </p:pic>
        <p:pic>
          <p:nvPicPr>
            <p:cNvPr id="2053"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56163" y="1413448"/>
              <a:ext cx="1227347" cy="1387475"/>
            </a:xfrm>
            <a:prstGeom prst="rect">
              <a:avLst/>
            </a:prstGeom>
            <a:noFill/>
            <a:ln w="9525" algn="ctr">
              <a:noFill/>
              <a:miter lim="800000"/>
              <a:headEnd/>
              <a:tailEnd/>
            </a:ln>
          </p:spPr>
        </p:pic>
      </p:grpSp>
    </p:spTree>
    <p:extLst>
      <p:ext uri="{BB962C8B-B14F-4D97-AF65-F5344CB8AC3E}">
        <p14:creationId xmlns:p14="http://schemas.microsoft.com/office/powerpoint/2010/main" val="155384118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Tuesday, 3</a:t>
            </a:r>
            <a:r>
              <a:rPr lang="en-GB" baseline="30000" dirty="0"/>
              <a:t>rd</a:t>
            </a:r>
            <a:r>
              <a:rPr lang="en-GB" dirty="0"/>
              <a:t> July</a:t>
            </a:r>
          </a:p>
        </p:txBody>
      </p:sp>
      <p:sp>
        <p:nvSpPr>
          <p:cNvPr id="7" name="Text Placeholder 6"/>
          <p:cNvSpPr>
            <a:spLocks noGrp="1"/>
          </p:cNvSpPr>
          <p:nvPr>
            <p:ph type="body" sz="quarter" idx="10"/>
          </p:nvPr>
        </p:nvSpPr>
        <p:spPr>
          <a:xfrm>
            <a:off x="378419" y="1135117"/>
            <a:ext cx="8363938" cy="5321914"/>
          </a:xfrm>
        </p:spPr>
        <p:txBody>
          <a:bodyPr/>
          <a:lstStyle/>
          <a:p>
            <a:pPr marL="0" indent="0">
              <a:buNone/>
            </a:pPr>
            <a:r>
              <a:rPr lang="en-GB" sz="1600" dirty="0"/>
              <a:t>10:15	</a:t>
            </a:r>
            <a:r>
              <a:rPr lang="en-GB" sz="1600" b="1" dirty="0"/>
              <a:t>Welcome</a:t>
            </a:r>
            <a:br>
              <a:rPr lang="en-GB" sz="1600" dirty="0"/>
            </a:br>
            <a:r>
              <a:rPr lang="en-GB" sz="1600" dirty="0"/>
              <a:t>	Scarlet Schwiderski-Grosche (Microsoft Research) </a:t>
            </a:r>
          </a:p>
          <a:p>
            <a:pPr marL="0" indent="0">
              <a:buNone/>
            </a:pPr>
            <a:r>
              <a:rPr lang="en-GB" sz="1600" dirty="0"/>
              <a:t>10:30	</a:t>
            </a:r>
            <a:r>
              <a:rPr lang="en-GB" sz="1600" b="1" dirty="0"/>
              <a:t>Microsoft Research Cambridge Lab Overview </a:t>
            </a:r>
            <a:br>
              <a:rPr lang="en-GB" sz="1600" b="1" dirty="0"/>
            </a:br>
            <a:r>
              <a:rPr lang="en-GB" sz="1600" b="1" dirty="0"/>
              <a:t>	</a:t>
            </a:r>
            <a:r>
              <a:rPr lang="en-GB" sz="1600" dirty="0"/>
              <a:t>Ken Woodberry (Microsoft Research)  </a:t>
            </a:r>
          </a:p>
          <a:p>
            <a:pPr marL="0" indent="0">
              <a:buNone/>
            </a:pPr>
            <a:r>
              <a:rPr lang="en-GB" sz="1600" dirty="0"/>
              <a:t>11:00  	</a:t>
            </a:r>
            <a:r>
              <a:rPr lang="en-GB" sz="1600" b="1" dirty="0"/>
              <a:t>Functional First Programming in an Information Rich World </a:t>
            </a:r>
          </a:p>
          <a:p>
            <a:pPr marL="0" indent="0">
              <a:buNone/>
            </a:pPr>
            <a:r>
              <a:rPr lang="en-GB" sz="1600" b="1" dirty="0"/>
              <a:t>	</a:t>
            </a:r>
            <a:r>
              <a:rPr lang="en-GB" sz="1600" dirty="0"/>
              <a:t>Kenji Takeda (Microsoft Research)</a:t>
            </a:r>
            <a:br>
              <a:rPr lang="en-GB" sz="1600" dirty="0"/>
            </a:br>
            <a:endParaRPr lang="en-GB" sz="1600" dirty="0"/>
          </a:p>
          <a:p>
            <a:pPr marL="0" indent="0">
              <a:buNone/>
            </a:pPr>
            <a:r>
              <a:rPr lang="en-GB" sz="1600" dirty="0"/>
              <a:t>12:00 	Lunch and Poster Session 1 </a:t>
            </a:r>
          </a:p>
          <a:p>
            <a:pPr marL="0" indent="0">
              <a:buNone/>
            </a:pPr>
            <a:br>
              <a:rPr lang="en-GB" sz="1600" dirty="0"/>
            </a:br>
            <a:r>
              <a:rPr lang="en-GB" sz="1600" dirty="0"/>
              <a:t>14:00	Parallel session:</a:t>
            </a:r>
          </a:p>
          <a:p>
            <a:pPr lvl="1"/>
            <a:r>
              <a:rPr lang="en-GB" sz="1600" b="1" dirty="0"/>
              <a:t>Realising </a:t>
            </a:r>
            <a:r>
              <a:rPr lang="en-GB" sz="1600" b="1" dirty="0" err="1"/>
              <a:t>Touchless</a:t>
            </a:r>
            <a:r>
              <a:rPr lang="en-GB" sz="1600" b="1" dirty="0"/>
              <a:t> Interaction in the Operating Theatre</a:t>
            </a:r>
            <a:r>
              <a:rPr lang="en-GB" sz="1600" dirty="0"/>
              <a:t> </a:t>
            </a:r>
            <a:br>
              <a:rPr lang="en-GB" sz="1600" dirty="0"/>
            </a:br>
            <a:r>
              <a:rPr lang="en-GB" sz="1600" dirty="0"/>
              <a:t>Helena Mentis (Microsoft Research) </a:t>
            </a:r>
          </a:p>
          <a:p>
            <a:pPr lvl="1"/>
            <a:r>
              <a:rPr lang="en-GB" sz="1600" b="1" dirty="0"/>
              <a:t>Planetary Prediction Services for Society </a:t>
            </a:r>
            <a:br>
              <a:rPr lang="en-GB" sz="1600" b="1" dirty="0"/>
            </a:br>
            <a:r>
              <a:rPr lang="en-GB" sz="1600" dirty="0"/>
              <a:t>Matthew Smith (Microsoft Research) </a:t>
            </a:r>
            <a:br>
              <a:rPr lang="en-GB" sz="1600" dirty="0"/>
            </a:br>
            <a:r>
              <a:rPr lang="en-GB" sz="1600" i="1" dirty="0"/>
              <a:t>Small Lecture Theatre</a:t>
            </a:r>
          </a:p>
          <a:p>
            <a:pPr lvl="1"/>
            <a:r>
              <a:rPr lang="en-GB" sz="1600" dirty="0"/>
              <a:t>TRANSFORM Session</a:t>
            </a:r>
            <a:br>
              <a:rPr lang="en-GB" sz="1600" b="1" dirty="0"/>
            </a:br>
            <a:r>
              <a:rPr lang="en-GB" sz="1600" b="1" dirty="0"/>
              <a:t>How Do Multicore Machines Actually Behave? (Part 1) </a:t>
            </a:r>
            <a:br>
              <a:rPr lang="en-GB" sz="1600" b="1" dirty="0"/>
            </a:br>
            <a:r>
              <a:rPr lang="en-GB" sz="1600" dirty="0"/>
              <a:t>Peter Sewell (University of Cambridge) </a:t>
            </a:r>
            <a:br>
              <a:rPr lang="en-GB" sz="1600" dirty="0"/>
            </a:br>
            <a:r>
              <a:rPr lang="en-GB" sz="1600" i="1" dirty="0"/>
              <a:t>Primrose Room </a:t>
            </a:r>
          </a:p>
          <a:p>
            <a:endParaRPr lang="en-GB" dirty="0"/>
          </a:p>
        </p:txBody>
      </p:sp>
      <p:sp>
        <p:nvSpPr>
          <p:cNvPr id="8" name="Text Placeholder 7"/>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725168857"/>
      </p:ext>
    </p:extLst>
  </p:cSld>
  <p:clrMapOvr>
    <a:masterClrMapping/>
  </p:clrMapOvr>
  <p:transition>
    <p:fade/>
  </p:transition>
</p:sld>
</file>

<file path=ppt/theme/theme1.xml><?xml version="1.0" encoding="utf-8"?>
<a:theme xmlns:a="http://schemas.openxmlformats.org/drawingml/2006/main" name="MRC Title">
  <a:themeElements>
    <a:clrScheme name="MSRC_TEMPLATE">
      <a:dk1>
        <a:srgbClr val="292929"/>
      </a:dk1>
      <a:lt1>
        <a:srgbClr val="FFFFFF"/>
      </a:lt1>
      <a:dk2>
        <a:srgbClr val="AEAFB3"/>
      </a:dk2>
      <a:lt2>
        <a:srgbClr val="A5D8F5"/>
      </a:lt2>
      <a:accent1>
        <a:srgbClr val="D5D20B"/>
      </a:accent1>
      <a:accent2>
        <a:srgbClr val="5090CE"/>
      </a:accent2>
      <a:accent3>
        <a:srgbClr val="F47737"/>
      </a:accent3>
      <a:accent4>
        <a:srgbClr val="72C269"/>
      </a:accent4>
      <a:accent5>
        <a:srgbClr val="AEAFB3"/>
      </a:accent5>
      <a:accent6>
        <a:srgbClr val="7A4397"/>
      </a:accent6>
      <a:hlink>
        <a:srgbClr val="3F3F9B"/>
      </a:hlink>
      <a:folHlink>
        <a:srgbClr val="3F3F9B"/>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lnSpc>
            <a:spcPct val="90000"/>
          </a:lnSpc>
          <a:spcBef>
            <a:spcPct val="20000"/>
          </a:spcBef>
          <a:buClr>
            <a:srgbClr val="4E90CD"/>
          </a:buClr>
          <a:buSzPct val="120000"/>
          <a:defRPr sz="3200" dirty="0" err="1">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2.xml><?xml version="1.0" encoding="utf-8"?>
<a:theme xmlns:a="http://schemas.openxmlformats.org/drawingml/2006/main" name="5-10358_MRC_4x3_Blue_Bullet_Template">
  <a:themeElements>
    <a:clrScheme name="MSRC_TEMPLATE">
      <a:dk1>
        <a:srgbClr val="292929"/>
      </a:dk1>
      <a:lt1>
        <a:srgbClr val="FFFFFF"/>
      </a:lt1>
      <a:dk2>
        <a:srgbClr val="AEAFB3"/>
      </a:dk2>
      <a:lt2>
        <a:srgbClr val="A5D8F5"/>
      </a:lt2>
      <a:accent1>
        <a:srgbClr val="D5D20B"/>
      </a:accent1>
      <a:accent2>
        <a:srgbClr val="5090CE"/>
      </a:accent2>
      <a:accent3>
        <a:srgbClr val="F47737"/>
      </a:accent3>
      <a:accent4>
        <a:srgbClr val="72C269"/>
      </a:accent4>
      <a:accent5>
        <a:srgbClr val="AEAFB3"/>
      </a:accent5>
      <a:accent6>
        <a:srgbClr val="7A4397"/>
      </a:accent6>
      <a:hlink>
        <a:srgbClr val="3F3F9B"/>
      </a:hlink>
      <a:folHlink>
        <a:srgbClr val="3F3F9B"/>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lnSpc>
            <a:spcPct val="90000"/>
          </a:lnSpc>
          <a:spcBef>
            <a:spcPct val="20000"/>
          </a:spcBef>
          <a:buClr>
            <a:srgbClr val="4E90CD"/>
          </a:buClr>
          <a:buSzPct val="120000"/>
          <a:defRPr sz="3200" dirty="0" err="1">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3.xml><?xml version="1.0" encoding="utf-8"?>
<a:theme xmlns:a="http://schemas.openxmlformats.org/drawingml/2006/main" name="White with Consolas font for code slides">
  <a:themeElements>
    <a:clrScheme name="MSRC_TEMPLATE">
      <a:dk1>
        <a:srgbClr val="292929"/>
      </a:dk1>
      <a:lt1>
        <a:srgbClr val="FFFFFF"/>
      </a:lt1>
      <a:dk2>
        <a:srgbClr val="AEAFB3"/>
      </a:dk2>
      <a:lt2>
        <a:srgbClr val="A5D8F5"/>
      </a:lt2>
      <a:accent1>
        <a:srgbClr val="D5D20B"/>
      </a:accent1>
      <a:accent2>
        <a:srgbClr val="5090CE"/>
      </a:accent2>
      <a:accent3>
        <a:srgbClr val="F47737"/>
      </a:accent3>
      <a:accent4>
        <a:srgbClr val="72C269"/>
      </a:accent4>
      <a:accent5>
        <a:srgbClr val="AEAFB3"/>
      </a:accent5>
      <a:accent6>
        <a:srgbClr val="7A4397"/>
      </a:accent6>
      <a:hlink>
        <a:srgbClr val="3F3F9B"/>
      </a:hlink>
      <a:folHlink>
        <a:srgbClr val="3F3F9B"/>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5E233FD88A404C90964BF64BB07EA1" ma:contentTypeVersion="0" ma:contentTypeDescription="Create a new document." ma:contentTypeScope="" ma:versionID="725ceb82a979e2e8271cc062d9354b7d">
  <xsd:schema xmlns:xsd="http://www.w3.org/2001/XMLSchema" xmlns:xs="http://www.w3.org/2001/XMLSchema" xmlns:p="http://schemas.microsoft.com/office/2006/metadata/properties" xmlns:ns2="230e9df3-be65-4c73-a93b-d1236ebd677e" targetNamespace="http://schemas.microsoft.com/office/2006/metadata/properties" ma:root="true" ma:fieldsID="9523c00a21706bb8871ba92e2d2ed6ec"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2308abd3-f9a7-4703-91dc-050430dc0af3}" ma:internalName="TaxCatchAll" ma:showField="CatchAllData" ma:web="2acf7488-fdcf-4053-983d-a3e61496116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308abd3-f9a7-4703-91dc-050430dc0af3}" ma:internalName="TaxCatchAllLabel" ma:readOnly="true" ma:showField="CatchAllDataLabel" ma:web="2acf7488-fdcf-4053-983d-a3e6149611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ermInfo xmlns="http://schemas.microsoft.com/office/infopath/2007/PartnerControls">
          <TermName xmlns="http://schemas.microsoft.com/office/infopath/2007/PartnerControls">Microsoft Research Connections</TermName>
          <TermId xmlns="http://schemas.microsoft.com/office/infopath/2007/PartnerControls">6069e410-62a9-4f1c-8190-df6675efe5a9</TermId>
        </TermInfo>
      </Terms>
    </TaxKeywordTaxHTField>
    <TaxCatchAll xmlns="230e9df3-be65-4c73-a93b-d1236ebd677e">
      <Value>142</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25E36D-3F3A-446C-9390-569B713D8D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9B2979-FE53-49EB-A699-C878A758E5CF}">
  <ds:schemaRefs>
    <ds:schemaRef ds:uri="http://purl.org/dc/terms/"/>
    <ds:schemaRef ds:uri="230e9df3-be65-4c73-a93b-d1236ebd677e"/>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043274E-55B3-44BC-93B5-8E64EDE83C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MRC Title</Template>
  <TotalTime>1041</TotalTime>
  <Words>1000</Words>
  <Application>Microsoft Office PowerPoint</Application>
  <PresentationFormat>On-screen Show (4:3)</PresentationFormat>
  <Paragraphs>250</Paragraphs>
  <Slides>24</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Consolas</vt:lpstr>
      <vt:lpstr>Segoe</vt:lpstr>
      <vt:lpstr>Segoe UI</vt:lpstr>
      <vt:lpstr>Segoe UI Light</vt:lpstr>
      <vt:lpstr>Wingdings</vt:lpstr>
      <vt:lpstr>MRC Title</vt:lpstr>
      <vt:lpstr>5-10358_MRC_4x3_Blue_Bullet_Template</vt:lpstr>
      <vt:lpstr>White with Consolas font for code slides</vt:lpstr>
      <vt:lpstr>PhD Summer School 2012 Welcome</vt:lpstr>
      <vt:lpstr>Welcome</vt:lpstr>
      <vt:lpstr>Who are we?</vt:lpstr>
      <vt:lpstr>Who are you?</vt:lpstr>
      <vt:lpstr>Microsoft Research:  Computer Vision Contest </vt:lpstr>
      <vt:lpstr>TRANSFORM Visitors</vt:lpstr>
      <vt:lpstr>Regional Outreach: Faculty and Grad Students</vt:lpstr>
      <vt:lpstr>PhD Scholarship Programme</vt:lpstr>
      <vt:lpstr>Tuesday, 3rd July</vt:lpstr>
      <vt:lpstr>Tuesday, 3rd July (cont.)</vt:lpstr>
      <vt:lpstr>Tuesday, 3rd July (cont.)</vt:lpstr>
      <vt:lpstr>Wednesday, 4th July</vt:lpstr>
      <vt:lpstr>Wednesday, 4th July (cont.)</vt:lpstr>
      <vt:lpstr>Thursday, 5th July </vt:lpstr>
      <vt:lpstr>Friday, 6th July</vt:lpstr>
      <vt:lpstr>The weather forecast</vt:lpstr>
      <vt:lpstr>The weather forecast</vt:lpstr>
      <vt:lpstr>Poster sessions and training</vt:lpstr>
      <vt:lpstr>Microsoft Research Connections</vt:lpstr>
      <vt:lpstr>Engagement and Collaboration Focus</vt:lpstr>
      <vt:lpstr>Regional Collaborations at Joint Institutes</vt:lpstr>
      <vt:lpstr>Regional Research Projects</vt:lpstr>
      <vt:lpstr>PowerPoint Presentation</vt:lpstr>
      <vt:lpstr>PowerPoint Presentation</vt:lpstr>
    </vt:vector>
  </TitlesOfParts>
  <Manager>&lt;Content Manager Name Here&gt;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 (hidden slide)</dc:title>
  <dc:subject>Microsoft Research Connections</dc:subject>
  <dc:creator>Jim</dc:creator>
  <cp:keywords>Microsoft Research Connections</cp:keywords>
  <dc:description>Use for standard screens</dc:description>
  <cp:lastModifiedBy>Clare Scallon (Vega Consulting LLC)</cp:lastModifiedBy>
  <cp:revision>27</cp:revision>
  <cp:lastPrinted>2010-05-11T05:02:34Z</cp:lastPrinted>
  <dcterms:created xsi:type="dcterms:W3CDTF">2011-05-11T03:38:56Z</dcterms:created>
  <dcterms:modified xsi:type="dcterms:W3CDTF">2016-08-03T01:56:16Z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0x010100315E233FD88A404C90964BF64BB07EA1</vt:lpwstr>
  </property>
  <property fmtid="{D5CDD505-2E9C-101B-9397-08002B2CF9AE}" pid="3" name="TaxKeyword">
    <vt:lpwstr>142;#Microsoft Research Connections|6069e410-62a9-4f1c-8190-df6675efe5a9</vt:lpwstr>
  </property>
</Properties>
</file>