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36" r:id="rId3"/>
    <p:sldId id="356" r:id="rId4"/>
    <p:sldId id="346" r:id="rId5"/>
    <p:sldId id="367" r:id="rId6"/>
    <p:sldId id="281" r:id="rId7"/>
    <p:sldId id="282" r:id="rId8"/>
    <p:sldId id="283" r:id="rId9"/>
    <p:sldId id="284" r:id="rId10"/>
    <p:sldId id="285" r:id="rId11"/>
    <p:sldId id="333" r:id="rId12"/>
    <p:sldId id="332" r:id="rId13"/>
    <p:sldId id="286" r:id="rId14"/>
    <p:sldId id="334" r:id="rId15"/>
    <p:sldId id="287" r:id="rId16"/>
    <p:sldId id="288" r:id="rId17"/>
    <p:sldId id="290" r:id="rId18"/>
    <p:sldId id="350" r:id="rId19"/>
    <p:sldId id="355" r:id="rId20"/>
    <p:sldId id="351" r:id="rId21"/>
    <p:sldId id="368" r:id="rId22"/>
    <p:sldId id="292" r:id="rId23"/>
    <p:sldId id="293" r:id="rId24"/>
    <p:sldId id="294" r:id="rId25"/>
    <p:sldId id="352" r:id="rId26"/>
    <p:sldId id="295" r:id="rId27"/>
    <p:sldId id="319" r:id="rId28"/>
    <p:sldId id="320" r:id="rId29"/>
    <p:sldId id="296" r:id="rId30"/>
    <p:sldId id="297" r:id="rId31"/>
    <p:sldId id="298" r:id="rId32"/>
    <p:sldId id="322" r:id="rId33"/>
    <p:sldId id="261" r:id="rId34"/>
    <p:sldId id="263" r:id="rId35"/>
    <p:sldId id="264" r:id="rId36"/>
    <p:sldId id="265" r:id="rId37"/>
    <p:sldId id="318" r:id="rId38"/>
    <p:sldId id="267" r:id="rId39"/>
    <p:sldId id="269" r:id="rId40"/>
    <p:sldId id="270" r:id="rId41"/>
    <p:sldId id="272" r:id="rId42"/>
    <p:sldId id="273" r:id="rId43"/>
    <p:sldId id="276" r:id="rId44"/>
    <p:sldId id="323" r:id="rId45"/>
    <p:sldId id="299" r:id="rId46"/>
    <p:sldId id="338" r:id="rId47"/>
    <p:sldId id="339" r:id="rId48"/>
    <p:sldId id="340" r:id="rId49"/>
    <p:sldId id="343" r:id="rId50"/>
    <p:sldId id="354" r:id="rId51"/>
    <p:sldId id="345" r:id="rId52"/>
    <p:sldId id="275" r:id="rId53"/>
    <p:sldId id="344" r:id="rId54"/>
    <p:sldId id="369" r:id="rId55"/>
    <p:sldId id="358" r:id="rId56"/>
    <p:sldId id="359" r:id="rId57"/>
    <p:sldId id="362" r:id="rId58"/>
    <p:sldId id="360" r:id="rId59"/>
    <p:sldId id="361" r:id="rId60"/>
    <p:sldId id="363" r:id="rId61"/>
    <p:sldId id="364" r:id="rId62"/>
    <p:sldId id="365" r:id="rId63"/>
    <p:sldId id="312" r:id="rId64"/>
    <p:sldId id="357" r:id="rId65"/>
    <p:sldId id="317" r:id="rId66"/>
    <p:sldId id="353" r:id="rId67"/>
    <p:sldId id="342" r:id="rId68"/>
    <p:sldId id="328" r:id="rId69"/>
    <p:sldId id="324" r:id="rId70"/>
    <p:sldId id="313" r:id="rId71"/>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2" autoAdjust="0"/>
    <p:restoredTop sz="62759" autoAdjust="0"/>
  </p:normalViewPr>
  <p:slideViewPr>
    <p:cSldViewPr>
      <p:cViewPr varScale="1">
        <p:scale>
          <a:sx n="56" d="100"/>
          <a:sy n="56" d="100"/>
        </p:scale>
        <p:origin x="19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D66F1771-F4FE-4CF2-8FC4-A681AE502BF9}" type="datetimeFigureOut">
              <a:rPr lang="en-GB" smtClean="0"/>
              <a:t>02/08/2016</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5CFF7967-19FA-4BB6-958E-BA84B8DDAEF2}" type="slidenum">
              <a:rPr lang="en-GB" smtClean="0"/>
              <a:t>‹#›</a:t>
            </a:fld>
            <a:endParaRPr lang="en-GB"/>
          </a:p>
        </p:txBody>
      </p:sp>
    </p:spTree>
    <p:extLst>
      <p:ext uri="{BB962C8B-B14F-4D97-AF65-F5344CB8AC3E}">
        <p14:creationId xmlns:p14="http://schemas.microsoft.com/office/powerpoint/2010/main" val="276453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computers understand their own programs?   This</a:t>
            </a:r>
            <a:r>
              <a:rPr lang="en-GB" baseline="0" dirty="0"/>
              <a:t> is a question very close to the interest of Alan Turing, as it touches on computers, and on their programs, and on the analogy between human and artificial intelligence.  In this talk, I hope to demonstrate that a convincing and positive answer to the question can be based on Turing’s well-known publications on these subjects.  I will also explain the intellectual culture within which Turing developed his ideas, by tracing his influences back to classical antiquity.</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1</a:t>
            </a:fld>
            <a:endParaRPr lang="en-GB"/>
          </a:p>
        </p:txBody>
      </p:sp>
    </p:spTree>
    <p:extLst>
      <p:ext uri="{BB962C8B-B14F-4D97-AF65-F5344CB8AC3E}">
        <p14:creationId xmlns:p14="http://schemas.microsoft.com/office/powerpoint/2010/main" val="261665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My last example is </a:t>
            </a:r>
            <a:r>
              <a:rPr lang="en-GB" dirty="0" err="1"/>
              <a:t>Darii</a:t>
            </a:r>
            <a:r>
              <a:rPr lang="en-GB" dirty="0"/>
              <a:t>.  It is, perhaps, a little less obvious than the previous two examples.  You</a:t>
            </a:r>
            <a:r>
              <a:rPr lang="en-GB" baseline="0" dirty="0"/>
              <a:t> can justify it by observing from the second premise that at least the  S’s  that are in  M  must be also in  P, because the first premise says that everything in  M  must be in  P .</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11</a:t>
            </a:fld>
            <a:endParaRPr lang="en-GB"/>
          </a:p>
        </p:txBody>
      </p:sp>
    </p:spTree>
    <p:extLst>
      <p:ext uri="{BB962C8B-B14F-4D97-AF65-F5344CB8AC3E}">
        <p14:creationId xmlns:p14="http://schemas.microsoft.com/office/powerpoint/2010/main" val="10148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list of mnemonics for all the 24 syllogisms of Aristotle.  They</a:t>
            </a:r>
            <a:r>
              <a:rPr lang="en-GB" baseline="0" dirty="0"/>
              <a:t> are in fact a complete list of all the valid three-line arguments that can be written in Aristotle’s syntax.  In earlier times, a student of logic would know all the names, and be able to recognise and use them in disputations with other students and examiners.</a:t>
            </a:r>
          </a:p>
          <a:p>
            <a:endParaRPr lang="en-GB" baseline="0" dirty="0"/>
          </a:p>
          <a:p>
            <a:r>
              <a:rPr lang="en-GB" baseline="0" dirty="0"/>
              <a:t>Fortunately, modern logics have been greatly simplified since Aristotle’s day, and at the same time they are much more powerful, in the sense that they cover a wider range of valid reasoning.  For example, Boolean logic, which is essential to the design of any binary digital computer, can be based on just a single deductive rule, and a few simple and obvious axioms.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12</a:t>
            </a:fld>
            <a:endParaRPr lang="en-GB"/>
          </a:p>
        </p:txBody>
      </p:sp>
    </p:spTree>
    <p:extLst>
      <p:ext uri="{BB962C8B-B14F-4D97-AF65-F5344CB8AC3E}">
        <p14:creationId xmlns:p14="http://schemas.microsoft.com/office/powerpoint/2010/main" val="320961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mn-lt"/>
                <a:ea typeface="Calibri"/>
                <a:cs typeface="Times New Roman"/>
              </a:rPr>
              <a:t>The example deductions shown above are taken from Aristotle’s classificatory biology.  His study of biology dates from a visit to the Greek</a:t>
            </a:r>
            <a:r>
              <a:rPr lang="en-GB" sz="1200" baseline="0" dirty="0">
                <a:effectLst/>
                <a:latin typeface="+mn-lt"/>
                <a:ea typeface="Calibri"/>
                <a:cs typeface="Times New Roman"/>
              </a:rPr>
              <a:t> island of </a:t>
            </a:r>
            <a:r>
              <a:rPr lang="en-GB" sz="1200" dirty="0">
                <a:effectLst/>
                <a:latin typeface="+mn-lt"/>
                <a:ea typeface="Calibri"/>
                <a:cs typeface="Times New Roman"/>
              </a:rPr>
              <a:t>Lesbos, where he got the fishermen on return from a fishing trip in the morning, to show and name for him all</a:t>
            </a:r>
            <a:r>
              <a:rPr lang="en-GB" sz="1200" baseline="0" dirty="0">
                <a:effectLst/>
                <a:latin typeface="+mn-lt"/>
                <a:ea typeface="Calibri"/>
                <a:cs typeface="Times New Roman"/>
              </a:rPr>
              <a:t> of the various kinds of catch in</a:t>
            </a:r>
            <a:r>
              <a:rPr lang="en-GB" sz="1200" dirty="0">
                <a:effectLst/>
                <a:latin typeface="+mn-lt"/>
                <a:ea typeface="Calibri"/>
                <a:cs typeface="Times New Roman"/>
              </a:rPr>
              <a:t> their nets.  He realised that sharks and rays were similar to each other, but different from the majority of inhabitants of the sea. So he classified these two species under a distinct genus of </a:t>
            </a:r>
            <a:r>
              <a:rPr lang="en-GB" sz="1200" dirty="0" err="1">
                <a:effectLst/>
                <a:latin typeface="+mn-lt"/>
                <a:ea typeface="Calibri"/>
                <a:cs typeface="Times New Roman"/>
              </a:rPr>
              <a:t>selachians</a:t>
            </a:r>
            <a:r>
              <a:rPr lang="en-GB" sz="1200" dirty="0">
                <a:effectLst/>
                <a:latin typeface="+mn-lt"/>
                <a:ea typeface="Calibri"/>
                <a:cs typeface="Times New Roman"/>
              </a:rPr>
              <a:t>, -- a term that is no longer in use.</a:t>
            </a:r>
          </a:p>
          <a:p>
            <a:pPr>
              <a:lnSpc>
                <a:spcPct val="115000"/>
              </a:lnSpc>
              <a:spcAft>
                <a:spcPts val="1000"/>
              </a:spcAft>
            </a:pPr>
            <a:r>
              <a:rPr lang="en-GB" sz="1200" dirty="0">
                <a:effectLst/>
                <a:latin typeface="+mn-lt"/>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13</a:t>
            </a:fld>
            <a:endParaRPr lang="en-GB"/>
          </a:p>
        </p:txBody>
      </p:sp>
    </p:spTree>
    <p:extLst>
      <p:ext uri="{BB962C8B-B14F-4D97-AF65-F5344CB8AC3E}">
        <p14:creationId xmlns:p14="http://schemas.microsoft.com/office/powerpoint/2010/main" val="237537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intention of Aristotelian logic is to validate</a:t>
            </a:r>
            <a:r>
              <a:rPr lang="en-GB" baseline="0" dirty="0"/>
              <a:t> arguments a great deal longer than three lines.  His principle is that the conclusions of the earlier syllogisms in the argument are used as premises of later syllogisms.  Here is an example of a five-line proof, containing one instance of Barbara and one instance of </a:t>
            </a:r>
            <a:r>
              <a:rPr lang="en-GB" baseline="0" dirty="0" err="1"/>
              <a:t>Darii</a:t>
            </a:r>
            <a:r>
              <a:rPr lang="en-GB" baseline="0" dirty="0"/>
              <a:t>.  The middle line of the five is the conclusion of the first syllogism and the major premise of the second. </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14</a:t>
            </a:fld>
            <a:endParaRPr lang="en-GB"/>
          </a:p>
        </p:txBody>
      </p:sp>
    </p:spTree>
    <p:extLst>
      <p:ext uri="{BB962C8B-B14F-4D97-AF65-F5344CB8AC3E}">
        <p14:creationId xmlns:p14="http://schemas.microsoft.com/office/powerpoint/2010/main" val="196549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A proof is defined as a series of lines in which every line is either</a:t>
            </a:r>
            <a:r>
              <a:rPr lang="en-GB" sz="1200" baseline="0" dirty="0">
                <a:effectLst/>
                <a:latin typeface="+mn-lt"/>
                <a:ea typeface="Calibri"/>
                <a:cs typeface="Times New Roman"/>
              </a:rPr>
              <a:t> itself a premise, or it is the </a:t>
            </a:r>
            <a:r>
              <a:rPr lang="en-GB" sz="1200" dirty="0">
                <a:effectLst/>
                <a:latin typeface="+mn-lt"/>
                <a:ea typeface="Calibri"/>
                <a:cs typeface="Times New Roman"/>
              </a:rPr>
              <a:t>conclusion of</a:t>
            </a:r>
            <a:r>
              <a:rPr lang="en-GB" sz="1200" baseline="0" dirty="0">
                <a:effectLst/>
                <a:latin typeface="+mn-lt"/>
                <a:ea typeface="Calibri"/>
                <a:cs typeface="Times New Roman"/>
              </a:rPr>
              <a:t> syllogism,</a:t>
            </a:r>
            <a:r>
              <a:rPr lang="en-GB" sz="1200" dirty="0">
                <a:effectLst/>
                <a:latin typeface="+mn-lt"/>
                <a:ea typeface="Calibri"/>
                <a:cs typeface="Times New Roman"/>
              </a:rPr>
              <a:t> from two of the premises that precede it in the proof.  This recursive</a:t>
            </a:r>
            <a:r>
              <a:rPr lang="en-GB" sz="1200" baseline="0" dirty="0">
                <a:effectLst/>
                <a:latin typeface="+mn-lt"/>
                <a:ea typeface="Calibri"/>
                <a:cs typeface="Times New Roman"/>
              </a:rPr>
              <a:t> </a:t>
            </a:r>
            <a:r>
              <a:rPr lang="en-GB" sz="1200" dirty="0">
                <a:effectLst/>
                <a:latin typeface="+mn-lt"/>
                <a:ea typeface="Calibri"/>
                <a:cs typeface="Times New Roman"/>
              </a:rPr>
              <a:t>definition of the syntax of proofs allows proofs of any finite length. The purpose of the proof is to give permission in any proof to deduce the conclusion in the last line</a:t>
            </a:r>
            <a:r>
              <a:rPr lang="en-GB" sz="1200" baseline="0" dirty="0">
                <a:effectLst/>
                <a:latin typeface="+mn-lt"/>
                <a:ea typeface="Calibri"/>
                <a:cs typeface="Times New Roman"/>
              </a:rPr>
              <a:t> of the proof </a:t>
            </a:r>
            <a:r>
              <a:rPr lang="en-GB" sz="1200" dirty="0">
                <a:effectLst/>
                <a:latin typeface="+mn-lt"/>
                <a:ea typeface="Calibri"/>
                <a:cs typeface="Times New Roman"/>
              </a:rPr>
              <a:t>from prior agreement to the truth of all the unproven premises contained in earlier lines. </a:t>
            </a:r>
          </a:p>
        </p:txBody>
      </p:sp>
      <p:sp>
        <p:nvSpPr>
          <p:cNvPr id="4" name="Slide Number Placeholder 3"/>
          <p:cNvSpPr>
            <a:spLocks noGrp="1"/>
          </p:cNvSpPr>
          <p:nvPr>
            <p:ph type="sldNum" sz="quarter" idx="10"/>
          </p:nvPr>
        </p:nvSpPr>
        <p:spPr/>
        <p:txBody>
          <a:bodyPr/>
          <a:lstStyle/>
          <a:p>
            <a:fld id="{45AA3099-AB2C-4238-9EA9-69F068316201}" type="slidenum">
              <a:rPr lang="en-GB" smtClean="0"/>
              <a:t>15</a:t>
            </a:fld>
            <a:endParaRPr lang="en-GB" dirty="0"/>
          </a:p>
        </p:txBody>
      </p:sp>
    </p:spTree>
    <p:extLst>
      <p:ext uri="{BB962C8B-B14F-4D97-AF65-F5344CB8AC3E}">
        <p14:creationId xmlns:p14="http://schemas.microsoft.com/office/powerpoint/2010/main" val="896986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Aristotle</a:t>
            </a:r>
            <a:r>
              <a:rPr lang="en-GB" sz="1200" baseline="0" dirty="0">
                <a:effectLst/>
                <a:latin typeface="+mn-lt"/>
                <a:ea typeface="Calibri"/>
                <a:cs typeface="Times New Roman"/>
              </a:rPr>
              <a:t> realised that his logic was an entirely general-purpose or universal tool, just like the computers of the present day.  This is because the validity of a proof depends entirely on its syntactic form, and in no way depends on its subject matter.  This principle of logic violates the deeply felt prejudices of the man in the street, who naturally believes that validity depends whether you actually like the conclusion or not, or whether you like the person who is presenting the proof, or even whether the premises in the proof are true or not.  It is the independence from these real-world concerns that makes it so easy for a computer to check the validity of logical and mathematical proofs.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effectLst/>
                <a:latin typeface="+mn-lt"/>
                <a:ea typeface="Calibri"/>
                <a:cs typeface="Times New Roman"/>
              </a:rPr>
              <a:t>15 </a:t>
            </a:r>
            <a:r>
              <a:rPr lang="en-GB" sz="1200" b="1" baseline="0" dirty="0" err="1">
                <a:effectLst/>
                <a:latin typeface="+mn-lt"/>
                <a:ea typeface="Calibri"/>
                <a:cs typeface="Times New Roman"/>
              </a:rPr>
              <a:t>mins</a:t>
            </a:r>
            <a:r>
              <a:rPr lang="en-GB" sz="1200" baseline="0" dirty="0">
                <a:effectLst/>
                <a:latin typeface="+mn-lt"/>
                <a:ea typeface="Calibri"/>
                <a:cs typeface="Times New Roman"/>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AA3099-AB2C-4238-9EA9-69F068316201}" type="slidenum">
              <a:rPr lang="en-GB" smtClean="0"/>
              <a:t>16</a:t>
            </a:fld>
            <a:endParaRPr lang="en-GB" dirty="0"/>
          </a:p>
        </p:txBody>
      </p:sp>
    </p:spTree>
    <p:extLst>
      <p:ext uri="{BB962C8B-B14F-4D97-AF65-F5344CB8AC3E}">
        <p14:creationId xmlns:p14="http://schemas.microsoft.com/office/powerpoint/2010/main" val="35450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But computers can help far more effectively than just</a:t>
            </a:r>
            <a:r>
              <a:rPr lang="en-GB" sz="1200" baseline="0" dirty="0">
                <a:effectLst/>
                <a:latin typeface="+mn-lt"/>
                <a:ea typeface="Calibri"/>
                <a:cs typeface="Times New Roman"/>
              </a:rPr>
              <a:t> by checking</a:t>
            </a:r>
            <a:r>
              <a:rPr lang="en-GB" sz="1200" dirty="0">
                <a:effectLst/>
                <a:latin typeface="+mn-lt"/>
                <a:ea typeface="Calibri"/>
                <a:cs typeface="Times New Roman"/>
              </a:rPr>
              <a:t>. Computers can examine far more cases than a human would have the patience or accuracy to</a:t>
            </a:r>
            <a:r>
              <a:rPr lang="en-GB" sz="1200" baseline="0" dirty="0">
                <a:effectLst/>
                <a:latin typeface="+mn-lt"/>
                <a:ea typeface="Calibri"/>
                <a:cs typeface="Times New Roman"/>
              </a:rPr>
              <a:t> enumerate</a:t>
            </a:r>
            <a:r>
              <a:rPr lang="en-GB" sz="1200" dirty="0">
                <a:effectLst/>
                <a:latin typeface="+mn-lt"/>
                <a:ea typeface="Calibri"/>
                <a:cs typeface="Times New Roman"/>
              </a:rPr>
              <a:t>.  Computers have recently helped in generating and checking long proofs of interesting theorems in mathematics, and</a:t>
            </a:r>
            <a:r>
              <a:rPr lang="en-GB" sz="1200" baseline="0" dirty="0">
                <a:effectLst/>
                <a:latin typeface="+mn-lt"/>
                <a:ea typeface="Calibri"/>
                <a:cs typeface="Times New Roman"/>
              </a:rPr>
              <a:t> they have established conjectures that</a:t>
            </a:r>
            <a:r>
              <a:rPr lang="en-GB" sz="1200" dirty="0">
                <a:effectLst/>
                <a:latin typeface="+mn-lt"/>
                <a:ea typeface="Calibri"/>
                <a:cs typeface="Times New Roman"/>
              </a:rPr>
              <a:t> were made centuries ago, and which mere humans have long been unable to prove without computer assistance.  Recent notable examples are the famous four-colour theorem, and the </a:t>
            </a:r>
            <a:r>
              <a:rPr lang="en-GB" sz="1200" dirty="0" err="1">
                <a:effectLst/>
                <a:latin typeface="+mn-lt"/>
                <a:ea typeface="Calibri"/>
                <a:cs typeface="Times New Roman"/>
              </a:rPr>
              <a:t>Kepler</a:t>
            </a:r>
            <a:r>
              <a:rPr lang="en-GB" sz="1200" dirty="0">
                <a:effectLst/>
                <a:latin typeface="+mn-lt"/>
                <a:ea typeface="Calibri"/>
                <a:cs typeface="Times New Roman"/>
              </a:rPr>
              <a:t> conjecture.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17</a:t>
            </a:fld>
            <a:endParaRPr lang="en-GB"/>
          </a:p>
        </p:txBody>
      </p:sp>
    </p:spTree>
    <p:extLst>
      <p:ext uri="{BB962C8B-B14F-4D97-AF65-F5344CB8AC3E}">
        <p14:creationId xmlns:p14="http://schemas.microsoft.com/office/powerpoint/2010/main" val="367495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effectLst/>
                <a:latin typeface="+mn-lt"/>
                <a:ea typeface="Calibri"/>
                <a:cs typeface="Times New Roman"/>
              </a:rPr>
              <a:t>The four-colour theorem tells us that in a map of the constituent states in a country, every state can be painted in one of four different colours is such a way that </a:t>
            </a:r>
            <a:r>
              <a:rPr lang="en-GB" sz="1200" dirty="0">
                <a:effectLst/>
                <a:latin typeface="+mn-lt"/>
                <a:ea typeface="Calibri"/>
                <a:cs typeface="Times New Roman"/>
              </a:rPr>
              <a:t> no neighbouring states that share a border need to share a colour.  </a:t>
            </a:r>
          </a:p>
          <a:p>
            <a:endParaRPr lang="en-GB" sz="1200" dirty="0">
              <a:effectLst/>
              <a:latin typeface="+mn-lt"/>
              <a:ea typeface="Calibri"/>
              <a:cs typeface="Times New Roman"/>
            </a:endParaRPr>
          </a:p>
          <a:p>
            <a:r>
              <a:rPr lang="en-GB" sz="1200" dirty="0">
                <a:effectLst/>
                <a:latin typeface="+mn-lt"/>
                <a:ea typeface="Calibri"/>
                <a:cs typeface="Times New Roman"/>
              </a:rPr>
              <a:t>The picture</a:t>
            </a:r>
            <a:r>
              <a:rPr lang="en-GB" sz="1200" baseline="0" dirty="0">
                <a:effectLst/>
                <a:latin typeface="+mn-lt"/>
                <a:ea typeface="Calibri"/>
                <a:cs typeface="Times New Roman"/>
              </a:rPr>
              <a:t> on the left of this slide shows that four colours are indeed necessary, to ensure that the green state in the middle does not have a green neighbour. Furthermore, the three states that surround it all touch each other; so they need three different colours, all different from green. Green can be reused anywhere outside this picture.  The picture on the right has  more states, but can be successfully coloured with only three colours. </a:t>
            </a:r>
          </a:p>
          <a:p>
            <a:endParaRPr lang="en-GB" sz="1200" baseline="0" dirty="0">
              <a:effectLst/>
              <a:latin typeface="+mn-lt"/>
              <a:ea typeface="Calibri"/>
              <a:cs typeface="Times New Roman"/>
            </a:endParaRPr>
          </a:p>
          <a:p>
            <a:endParaRPr lang="en-GB" sz="1200" baseline="0" dirty="0">
              <a:effectLst/>
              <a:latin typeface="+mn-lt"/>
              <a:ea typeface="Calibri"/>
              <a:cs typeface="Times New Roman"/>
            </a:endParaRPr>
          </a:p>
          <a:p>
            <a:r>
              <a:rPr lang="en-GB" sz="1200" baseline="0" dirty="0">
                <a:effectLst/>
                <a:latin typeface="+mn-lt"/>
                <a:ea typeface="Calibri"/>
                <a:cs typeface="Times New Roman"/>
              </a:rPr>
              <a:t> </a:t>
            </a:r>
            <a:endParaRPr lang="en-GB" sz="1200" baseline="0" dirty="0">
              <a:effectLst/>
              <a:latin typeface="+mn-lt"/>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18</a:t>
            </a:fld>
            <a:endParaRPr lang="en-GB" dirty="0"/>
          </a:p>
        </p:txBody>
      </p:sp>
    </p:spTree>
    <p:extLst>
      <p:ext uri="{BB962C8B-B14F-4D97-AF65-F5344CB8AC3E}">
        <p14:creationId xmlns:p14="http://schemas.microsoft.com/office/powerpoint/2010/main" val="1722531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A recent computer proof that no more than four colours are ever needed, was constructed by my colleague Georges </a:t>
            </a:r>
            <a:r>
              <a:rPr lang="en-GB" sz="1200" dirty="0" err="1">
                <a:effectLst/>
                <a:latin typeface="+mn-lt"/>
                <a:ea typeface="Calibri"/>
                <a:cs typeface="Times New Roman"/>
              </a:rPr>
              <a:t>Gonthier</a:t>
            </a:r>
            <a:r>
              <a:rPr lang="en-GB" sz="1200" dirty="0">
                <a:effectLst/>
                <a:latin typeface="+mn-lt"/>
                <a:ea typeface="Calibri"/>
                <a:cs typeface="Times New Roman"/>
              </a:rPr>
              <a:t> in the Coq programming language and proof validating system.  It required</a:t>
            </a:r>
            <a:r>
              <a:rPr lang="en-GB" sz="1200" baseline="0" dirty="0">
                <a:effectLst/>
                <a:latin typeface="+mn-lt"/>
                <a:ea typeface="Calibri"/>
                <a:cs typeface="Times New Roman"/>
              </a:rPr>
              <a:t> examination of 633 cases, similar to the two cases shown above, but usually more complicated.  Each case required typically over a million proof steps – approximately a billion steps in all.  This is the shortest known completely formal proof. It was a computer program that generated all these steps, but Georges wrote the program.  He had to invent a new branch of mathematics to do it.</a:t>
            </a:r>
          </a:p>
          <a:p>
            <a:endParaRPr lang="en-GB" sz="1200" baseline="0" dirty="0">
              <a:effectLst/>
              <a:latin typeface="+mn-lt"/>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19</a:t>
            </a:fld>
            <a:endParaRPr lang="en-GB" dirty="0"/>
          </a:p>
        </p:txBody>
      </p:sp>
    </p:spTree>
    <p:extLst>
      <p:ext uri="{BB962C8B-B14F-4D97-AF65-F5344CB8AC3E}">
        <p14:creationId xmlns:p14="http://schemas.microsoft.com/office/powerpoint/2010/main" val="1722531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effectLst/>
                <a:latin typeface="+mn-lt"/>
                <a:ea typeface="Calibri"/>
                <a:cs typeface="Times New Roman"/>
              </a:rPr>
              <a:t>The </a:t>
            </a:r>
            <a:r>
              <a:rPr lang="en-GB" sz="1200" baseline="0" dirty="0" err="1">
                <a:effectLst/>
                <a:latin typeface="+mn-lt"/>
                <a:ea typeface="Calibri"/>
                <a:cs typeface="Times New Roman"/>
              </a:rPr>
              <a:t>Kepler</a:t>
            </a:r>
            <a:r>
              <a:rPr lang="en-GB" sz="1200" baseline="0" dirty="0">
                <a:effectLst/>
                <a:latin typeface="+mn-lt"/>
                <a:ea typeface="Calibri"/>
                <a:cs typeface="Times New Roman"/>
              </a:rPr>
              <a:t> conjecture</a:t>
            </a:r>
            <a:r>
              <a:rPr lang="en-GB" sz="1200" dirty="0">
                <a:effectLst/>
                <a:latin typeface="+mn-lt"/>
                <a:ea typeface="Calibri"/>
                <a:cs typeface="Times New Roman"/>
              </a:rPr>
              <a:t> tells us that the right way to pack the most oranges</a:t>
            </a:r>
            <a:r>
              <a:rPr lang="en-GB" sz="1200" baseline="0" dirty="0">
                <a:effectLst/>
                <a:latin typeface="+mn-lt"/>
                <a:ea typeface="Calibri"/>
                <a:cs typeface="Times New Roman"/>
              </a:rPr>
              <a:t> into a large but limited space, </a:t>
            </a:r>
            <a:r>
              <a:rPr lang="en-GB" sz="1200" dirty="0">
                <a:effectLst/>
                <a:latin typeface="+mn-lt"/>
                <a:ea typeface="Calibri"/>
                <a:cs typeface="Times New Roman"/>
              </a:rPr>
              <a:t>is the natural way that green-grocers do it already do it . A computer-assisted proof of this was discovered in 1998 by Tom Hales. A fully automatic proof of the</a:t>
            </a:r>
            <a:r>
              <a:rPr lang="en-GB" sz="1200" baseline="0" dirty="0">
                <a:effectLst/>
                <a:latin typeface="+mn-lt"/>
                <a:ea typeface="Calibri"/>
                <a:cs typeface="Times New Roman"/>
              </a:rPr>
              <a:t> </a:t>
            </a:r>
            <a:r>
              <a:rPr lang="en-GB" sz="1200" baseline="0" dirty="0" err="1">
                <a:effectLst/>
                <a:latin typeface="+mn-lt"/>
                <a:ea typeface="Calibri"/>
                <a:cs typeface="Times New Roman"/>
              </a:rPr>
              <a:t>Kepler</a:t>
            </a:r>
            <a:r>
              <a:rPr lang="en-GB" sz="1200" baseline="0" dirty="0">
                <a:effectLst/>
                <a:latin typeface="+mn-lt"/>
                <a:ea typeface="Calibri"/>
                <a:cs typeface="Times New Roman"/>
              </a:rPr>
              <a:t> conjecture</a:t>
            </a:r>
            <a:r>
              <a:rPr lang="en-GB" sz="1200" dirty="0">
                <a:effectLst/>
                <a:latin typeface="+mn-lt"/>
                <a:ea typeface="Calibri"/>
                <a:cs typeface="Times New Roman"/>
              </a:rPr>
              <a:t> is still being investigated.  It is estimated that it will take</a:t>
            </a:r>
            <a:r>
              <a:rPr lang="en-GB" sz="1200" baseline="0" dirty="0">
                <a:effectLst/>
                <a:latin typeface="+mn-lt"/>
                <a:ea typeface="Calibri"/>
                <a:cs typeface="Times New Roman"/>
              </a:rPr>
              <a:t> a further 66 years of human effort to tell the computer how to do it.</a:t>
            </a:r>
            <a:endParaRPr lang="en-GB" sz="1200" dirty="0">
              <a:effectLst/>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20</a:t>
            </a:fld>
            <a:endParaRPr lang="en-GB"/>
          </a:p>
        </p:txBody>
      </p:sp>
    </p:spTree>
    <p:extLst>
      <p:ext uri="{BB962C8B-B14F-4D97-AF65-F5344CB8AC3E}">
        <p14:creationId xmlns:p14="http://schemas.microsoft.com/office/powerpoint/2010/main" val="170377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My question about the self-understanding of computers is very similar to a question we can ask about ourselves as human beings?  Can people like you and me understand the processes of our own reasoning?  I will concentrate on deductive reasoning rather than the inductive reasoning of modern science.  And I will altogether exclude consideration of irrational thinking, which is much more difficult to understand, though of course it is much more prevalent,</a:t>
            </a:r>
          </a:p>
          <a:p>
            <a:endParaRPr lang="en-GB" baseline="0" dirty="0"/>
          </a:p>
          <a:p>
            <a:r>
              <a:rPr lang="en-GB" baseline="0" dirty="0"/>
              <a:t>When I was a student of ancient and modern Philosophy at Oxford University, I was interested in this old philosophical question, and I hoped that the study of computers would provide an answer.  That is why I chose in 1960 to embark on a career in the computing industry</a:t>
            </a:r>
          </a:p>
          <a:p>
            <a:endParaRPr lang="en-GB" baseline="0" dirty="0"/>
          </a:p>
          <a:p>
            <a:r>
              <a:rPr lang="en-GB" baseline="0" dirty="0"/>
              <a:t>What I should have known, and what I will show you in this talk, is that a convincing and positive answer to the auxiliary question was already known to philosophers of ancient Greece, particularly Aristotle and Euclid, whose work I had studied at University and at school.  It is their work that revealed the basis of human rational thought.</a:t>
            </a:r>
          </a:p>
        </p:txBody>
      </p:sp>
      <p:sp>
        <p:nvSpPr>
          <p:cNvPr id="4" name="Slide Number Placeholder 3"/>
          <p:cNvSpPr>
            <a:spLocks noGrp="1"/>
          </p:cNvSpPr>
          <p:nvPr>
            <p:ph type="sldNum" sz="quarter" idx="10"/>
          </p:nvPr>
        </p:nvSpPr>
        <p:spPr/>
        <p:txBody>
          <a:bodyPr/>
          <a:lstStyle/>
          <a:p>
            <a:fld id="{5CFF7967-19FA-4BB6-958E-BA84B8DDAEF2}" type="slidenum">
              <a:rPr lang="en-GB" smtClean="0"/>
              <a:t>2</a:t>
            </a:fld>
            <a:endParaRPr lang="en-GB"/>
          </a:p>
        </p:txBody>
      </p:sp>
    </p:spTree>
    <p:extLst>
      <p:ext uri="{BB962C8B-B14F-4D97-AF65-F5344CB8AC3E}">
        <p14:creationId xmlns:p14="http://schemas.microsoft.com/office/powerpoint/2010/main" val="248292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mn-lt"/>
                <a:ea typeface="Calibri"/>
                <a:cs typeface="Times New Roman"/>
              </a:rPr>
              <a:t>The first answer to question 2 was given by the ancient Egyptian geometer Euclid.  He lived and worked in Alexandria, around the beginning of the third century BCE.  He systematically applied logical deduction to the proof of theorems about physical space, with applications to measurement of land (the original Greek meaning of Geometry).  Ever since his day, geometry has been applied to the definition of boundaries, to the design of buildings, to the surveying of land and of seas, and to the making of maps and charts. And his textbook on the subject has been the</a:t>
            </a:r>
            <a:r>
              <a:rPr lang="en-GB" sz="1200" baseline="0" dirty="0">
                <a:effectLst/>
                <a:latin typeface="+mn-lt"/>
                <a:ea typeface="Calibri"/>
                <a:cs typeface="Times New Roman"/>
              </a:rPr>
              <a:t> basis of mathematical education in Europe and the middle east for upward of two thousand years.</a:t>
            </a:r>
          </a:p>
          <a:p>
            <a:pPr marL="0" marR="0" indent="0" algn="l" defTabSz="914400" rtl="0" eaLnBrk="1" fontAlgn="auto" latinLnBrk="0" hangingPunct="1">
              <a:lnSpc>
                <a:spcPct val="115000"/>
              </a:lnSpc>
              <a:spcBef>
                <a:spcPts val="0"/>
              </a:spcBef>
              <a:spcAft>
                <a:spcPts val="1000"/>
              </a:spcAft>
              <a:buClrTx/>
              <a:buSzTx/>
              <a:buFontTx/>
              <a:buNone/>
              <a:tabLst/>
              <a:defRPr/>
            </a:pPr>
            <a:endParaRPr lang="en-GB" sz="1200" baseline="0" dirty="0">
              <a:effectLst/>
              <a:latin typeface="+mn-lt"/>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GB" sz="1200" b="1" baseline="0" dirty="0">
                <a:effectLst/>
                <a:latin typeface="+mn-lt"/>
                <a:ea typeface="Calibri"/>
                <a:cs typeface="Times New Roman"/>
              </a:rPr>
              <a:t>20 </a:t>
            </a:r>
            <a:r>
              <a:rPr lang="en-GB" sz="1200" b="1" baseline="0" dirty="0" err="1">
                <a:effectLst/>
                <a:latin typeface="+mn-lt"/>
                <a:ea typeface="Calibri"/>
                <a:cs typeface="Times New Roman"/>
              </a:rPr>
              <a:t>mins</a:t>
            </a:r>
            <a:endParaRPr lang="en-GB" sz="1200" b="1" baseline="0" dirty="0">
              <a:effectLst/>
              <a:latin typeface="+mn-lt"/>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en-GB" sz="1200" baseline="0" dirty="0">
              <a:effectLst/>
              <a:latin typeface="+mn-lt"/>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en-GB"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22</a:t>
            </a:fld>
            <a:endParaRPr lang="en-GB"/>
          </a:p>
        </p:txBody>
      </p:sp>
    </p:spTree>
    <p:extLst>
      <p:ext uri="{BB962C8B-B14F-4D97-AF65-F5344CB8AC3E}">
        <p14:creationId xmlns:p14="http://schemas.microsoft.com/office/powerpoint/2010/main" val="2911979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mn-lt"/>
                <a:ea typeface="Calibri"/>
                <a:cs typeface="Times New Roman"/>
              </a:rPr>
              <a:t>The logic of Euclid was very different from that of Aristotle.  It did</a:t>
            </a:r>
            <a:r>
              <a:rPr lang="en-GB" sz="1200" baseline="0" dirty="0">
                <a:effectLst/>
                <a:latin typeface="+mn-lt"/>
                <a:ea typeface="Calibri"/>
                <a:cs typeface="Times New Roman"/>
              </a:rPr>
              <a:t> not reason just about facts.  Rather, it</a:t>
            </a:r>
            <a:r>
              <a:rPr lang="en-GB" sz="1200" dirty="0">
                <a:effectLst/>
                <a:latin typeface="+mn-lt"/>
                <a:ea typeface="Calibri"/>
                <a:cs typeface="Times New Roman"/>
              </a:rPr>
              <a:t> reasoned about actions, and showed how to prove that they achieve a desired effect. The major part of a typical Euclidian proof is a construction, which shows how to draw a line or triangle or other figure which possesses some desired property;</a:t>
            </a:r>
            <a:r>
              <a:rPr lang="en-GB" sz="1200" baseline="0" dirty="0">
                <a:effectLst/>
                <a:latin typeface="+mn-lt"/>
                <a:ea typeface="Calibri"/>
                <a:cs typeface="Times New Roman"/>
              </a:rPr>
              <a:t> and the rest of the proof just </a:t>
            </a:r>
            <a:r>
              <a:rPr lang="en-GB" sz="1200" dirty="0">
                <a:effectLst/>
                <a:latin typeface="+mn-lt"/>
                <a:ea typeface="Calibri"/>
                <a:cs typeface="Times New Roman"/>
              </a:rPr>
              <a:t>proves that it does so.</a:t>
            </a:r>
            <a:r>
              <a:rPr lang="en-GB" sz="1200" baseline="0" dirty="0">
                <a:effectLst/>
                <a:latin typeface="+mn-lt"/>
                <a:ea typeface="Calibri"/>
                <a:cs typeface="Times New Roman"/>
              </a:rPr>
              <a:t> </a:t>
            </a:r>
            <a:r>
              <a:rPr lang="en-GB" baseline="0" dirty="0"/>
              <a:t>Euclid’ therefore gives a comprehensive set of rules for reasoning about the programs. He demonstrated their use in the valid proof of hundreds of geometric theorems.  </a:t>
            </a:r>
            <a:endParaRPr lang="en-GB" sz="1200" dirty="0">
              <a:effectLst/>
              <a:latin typeface="+mn-lt"/>
              <a:ea typeface="Calibri"/>
              <a:cs typeface="Times New Roman"/>
            </a:endParaRP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r>
              <a:rPr lang="en-GB" sz="1200" dirty="0">
                <a:effectLst/>
                <a:latin typeface="+mn-lt"/>
                <a:ea typeface="Calibri"/>
                <a:cs typeface="Times New Roman"/>
              </a:rPr>
              <a:t>So I</a:t>
            </a:r>
            <a:r>
              <a:rPr lang="en-GB" sz="1200" baseline="0" dirty="0">
                <a:effectLst/>
                <a:latin typeface="+mn-lt"/>
                <a:ea typeface="Calibri"/>
                <a:cs typeface="Times New Roman"/>
              </a:rPr>
              <a:t> would</a:t>
            </a:r>
            <a:r>
              <a:rPr lang="en-GB" sz="1200" dirty="0">
                <a:effectLst/>
                <a:latin typeface="+mn-lt"/>
                <a:ea typeface="Calibri"/>
                <a:cs typeface="Times New Roman"/>
              </a:rPr>
              <a:t> call Euclid the inventor of the world’s first programming language.</a:t>
            </a:r>
            <a:r>
              <a:rPr lang="en-GB" sz="1200" baseline="0" dirty="0">
                <a:effectLst/>
                <a:latin typeface="+mn-lt"/>
                <a:ea typeface="Calibri"/>
                <a:cs typeface="Times New Roman"/>
              </a:rPr>
              <a:t> </a:t>
            </a:r>
            <a:r>
              <a:rPr lang="en-GB" baseline="0" dirty="0"/>
              <a:t>It is similar to a modern graphics programming language, used to draw geometric pictures on the screens of all the computers, televisions, cinemas, and touch-screen mobile phones of the present day.</a:t>
            </a:r>
            <a:r>
              <a:rPr lang="en-GB" sz="1200" baseline="0" dirty="0">
                <a:effectLst/>
                <a:latin typeface="+mn-lt"/>
                <a:ea typeface="Calibri"/>
                <a:cs typeface="Times New Roman"/>
              </a:rPr>
              <a:t> It</a:t>
            </a:r>
            <a:r>
              <a:rPr lang="en-GB" sz="1200" dirty="0">
                <a:effectLst/>
                <a:latin typeface="+mn-lt"/>
                <a:ea typeface="Calibri"/>
                <a:cs typeface="Times New Roman"/>
              </a:rPr>
              <a:t> contains many of the essential features of the languages taught today in an introductory course for</a:t>
            </a:r>
            <a:r>
              <a:rPr lang="en-GB" sz="1200" baseline="0" dirty="0">
                <a:effectLst/>
                <a:latin typeface="+mn-lt"/>
                <a:ea typeface="Calibri"/>
                <a:cs typeface="Times New Roman"/>
              </a:rPr>
              <a:t> Computer Scientists.  And of course, Euclid’s programs had to be carried out by people, using only instruments available to land surveyors of Euclid’s own day, perhaps pegs and strings for marking boundaries in the land, when the annual flood of the Nile has receded. </a:t>
            </a:r>
          </a:p>
          <a:p>
            <a:pPr>
              <a:lnSpc>
                <a:spcPct val="115000"/>
              </a:lnSpc>
              <a:spcAft>
                <a:spcPts val="1000"/>
              </a:spcAft>
            </a:pPr>
            <a:endParaRPr lang="en-GB" sz="1200" baseline="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23</a:t>
            </a:fld>
            <a:endParaRPr lang="en-GB" dirty="0"/>
          </a:p>
        </p:txBody>
      </p:sp>
    </p:spTree>
    <p:extLst>
      <p:ext uri="{BB962C8B-B14F-4D97-AF65-F5344CB8AC3E}">
        <p14:creationId xmlns:p14="http://schemas.microsoft.com/office/powerpoint/2010/main" val="42558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Euclid defines his programming language in five basic axioms or postulates.  They describe all the basic actions which are provided by his programming language for use his programs.  For example, the first postulate allows the program to draw a finite straight line between any two points, given as parameters to the action.  The third postulate is an action that draws a circle with its centre at any given point, and with a second given point on its circumference. The famous fifth postulate allows the drawing of a line parallel to a given line, and passing through a given point. These basic actions are included in all graphics programming languages today. </a:t>
            </a:r>
          </a:p>
          <a:p>
            <a:r>
              <a:rPr lang="en-GB" baseline="0" dirty="0"/>
              <a:t>		</a:t>
            </a:r>
            <a:endParaRPr lang="en-US" dirty="0"/>
          </a:p>
        </p:txBody>
      </p:sp>
      <p:sp>
        <p:nvSpPr>
          <p:cNvPr id="4" name="Slide Number Placeholder 3"/>
          <p:cNvSpPr>
            <a:spLocks noGrp="1"/>
          </p:cNvSpPr>
          <p:nvPr>
            <p:ph type="sldNum" sz="quarter" idx="10"/>
          </p:nvPr>
        </p:nvSpPr>
        <p:spPr/>
        <p:txBody>
          <a:bodyPr/>
          <a:lstStyle/>
          <a:p>
            <a:fld id="{45AA3099-AB2C-4238-9EA9-69F068316201}" type="slidenum">
              <a:rPr lang="en-GB" smtClean="0"/>
              <a:t>24</a:t>
            </a:fld>
            <a:endParaRPr lang="en-GB" dirty="0"/>
          </a:p>
        </p:txBody>
      </p:sp>
    </p:spTree>
    <p:extLst>
      <p:ext uri="{BB962C8B-B14F-4D97-AF65-F5344CB8AC3E}">
        <p14:creationId xmlns:p14="http://schemas.microsoft.com/office/powerpoint/2010/main" val="2805803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animation illustrates</a:t>
            </a:r>
            <a:r>
              <a:rPr lang="en-GB" baseline="0" dirty="0"/>
              <a:t> performance of the action allowed by postulate 3.  </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25</a:t>
            </a:fld>
            <a:endParaRPr lang="en-GB"/>
          </a:p>
        </p:txBody>
      </p:sp>
    </p:spTree>
    <p:extLst>
      <p:ext uri="{BB962C8B-B14F-4D97-AF65-F5344CB8AC3E}">
        <p14:creationId xmlns:p14="http://schemas.microsoft.com/office/powerpoint/2010/main" val="41795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postulates are accompanied by twenty three definitions.  Some of them (like the first one, defining a point) relate the words of the language informally to their meaning in the real world.  Other definitions</a:t>
            </a:r>
            <a:r>
              <a:rPr lang="en-GB" baseline="0" dirty="0"/>
              <a:t> (like number 20) define new words in terms of previously defined words. Definitions 15 and 16 state that a circle is a figure in which every point on the circumference is the same distance from the centre.  As a result, every radius of the same circle is equal in length to every other radius.  </a:t>
            </a:r>
            <a:endParaRPr lang="en-US" dirty="0"/>
          </a:p>
        </p:txBody>
      </p:sp>
      <p:sp>
        <p:nvSpPr>
          <p:cNvPr id="4" name="Slide Number Placeholder 3"/>
          <p:cNvSpPr>
            <a:spLocks noGrp="1"/>
          </p:cNvSpPr>
          <p:nvPr>
            <p:ph type="sldNum" sz="quarter" idx="10"/>
          </p:nvPr>
        </p:nvSpPr>
        <p:spPr/>
        <p:txBody>
          <a:bodyPr/>
          <a:lstStyle/>
          <a:p>
            <a:fld id="{45AA3099-AB2C-4238-9EA9-69F068316201}" type="slidenum">
              <a:rPr lang="en-GB" smtClean="0"/>
              <a:t>26</a:t>
            </a:fld>
            <a:endParaRPr lang="en-GB" dirty="0"/>
          </a:p>
        </p:txBody>
      </p:sp>
    </p:spTree>
    <p:extLst>
      <p:ext uri="{BB962C8B-B14F-4D97-AF65-F5344CB8AC3E}">
        <p14:creationId xmlns:p14="http://schemas.microsoft.com/office/powerpoint/2010/main" val="2805788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Here is a picture which illustrates Euclid’s definition of a equilateral triangle.  It introduces the convention that equal lines in a diagram can be decorated by the same marking, for example, a yellow twiddle</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27</a:t>
            </a:fld>
            <a:endParaRPr lang="en-GB"/>
          </a:p>
        </p:txBody>
      </p:sp>
    </p:spTree>
    <p:extLst>
      <p:ext uri="{BB962C8B-B14F-4D97-AF65-F5344CB8AC3E}">
        <p14:creationId xmlns:p14="http://schemas.microsoft.com/office/powerpoint/2010/main" val="798548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Here I have used the same marking convention to summarise Euclid’s definition</a:t>
            </a:r>
            <a:r>
              <a:rPr lang="en-GB" baseline="0" dirty="0"/>
              <a:t> of a circle.  He defines it as a figure which has all points on its boundary at an equal distance from its centre. </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28</a:t>
            </a:fld>
            <a:endParaRPr lang="en-GB"/>
          </a:p>
        </p:txBody>
      </p:sp>
    </p:spTree>
    <p:extLst>
      <p:ext uri="{BB962C8B-B14F-4D97-AF65-F5344CB8AC3E}">
        <p14:creationId xmlns:p14="http://schemas.microsoft.com/office/powerpoint/2010/main" val="417957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Euclid realised that his geometry was only</a:t>
            </a:r>
            <a:r>
              <a:rPr lang="en-GB" baseline="0" dirty="0"/>
              <a:t> a particular</a:t>
            </a:r>
            <a:r>
              <a:rPr lang="en-GB" dirty="0"/>
              <a:t> application of more general principles of logical reasoning,</a:t>
            </a:r>
            <a:r>
              <a:rPr lang="en-GB" baseline="0" dirty="0"/>
              <a:t> which he called common notions.  They relate to the mathematical and logical concept of equality, and they are built in to all modern systems of mathematical logic.  </a:t>
            </a:r>
            <a:endParaRPr lang="en-US" dirty="0"/>
          </a:p>
        </p:txBody>
      </p:sp>
      <p:sp>
        <p:nvSpPr>
          <p:cNvPr id="4" name="Slide Number Placeholder 3"/>
          <p:cNvSpPr>
            <a:spLocks noGrp="1"/>
          </p:cNvSpPr>
          <p:nvPr>
            <p:ph type="sldNum" sz="quarter" idx="10"/>
          </p:nvPr>
        </p:nvSpPr>
        <p:spPr/>
        <p:txBody>
          <a:bodyPr/>
          <a:lstStyle/>
          <a:p>
            <a:fld id="{45AA3099-AB2C-4238-9EA9-69F068316201}" type="slidenum">
              <a:rPr lang="en-GB" smtClean="0"/>
              <a:t>29</a:t>
            </a:fld>
            <a:endParaRPr lang="en-GB" dirty="0"/>
          </a:p>
        </p:txBody>
      </p:sp>
    </p:spTree>
    <p:extLst>
      <p:ext uri="{BB962C8B-B14F-4D97-AF65-F5344CB8AC3E}">
        <p14:creationId xmlns:p14="http://schemas.microsoft.com/office/powerpoint/2010/main" val="3495488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part of Book One of Euclid’s elements is a collection of forty</a:t>
            </a:r>
            <a:r>
              <a:rPr lang="en-GB" baseline="0" dirty="0"/>
              <a:t> eight theorems, usually called propositions.  The last two propositions express the well-known theorem of Pythagoras about a relationships between the lengths of the sides of right-angled triangles. The first proposition constructs an equilateral triangle, and proves that it satisfies its definition (number 20).</a:t>
            </a:r>
          </a:p>
          <a:p>
            <a:endParaRPr lang="en-GB" baseline="0" dirty="0"/>
          </a:p>
          <a:p>
            <a:r>
              <a:rPr lang="en-GB" b="1" baseline="0" dirty="0"/>
              <a:t>25 </a:t>
            </a:r>
            <a:r>
              <a:rPr lang="en-GB" b="1" baseline="0" dirty="0" err="1"/>
              <a:t>mins</a:t>
            </a:r>
            <a:r>
              <a:rPr lang="en-GB" b="1" baseline="0" dirty="0"/>
              <a:t>.</a:t>
            </a:r>
          </a:p>
          <a:p>
            <a:endParaRPr lang="en-GB" baseline="0" dirty="0"/>
          </a:p>
        </p:txBody>
      </p:sp>
      <p:sp>
        <p:nvSpPr>
          <p:cNvPr id="4" name="Slide Number Placeholder 3"/>
          <p:cNvSpPr>
            <a:spLocks noGrp="1"/>
          </p:cNvSpPr>
          <p:nvPr>
            <p:ph type="sldNum" sz="quarter" idx="10"/>
          </p:nvPr>
        </p:nvSpPr>
        <p:spPr/>
        <p:txBody>
          <a:bodyPr/>
          <a:lstStyle/>
          <a:p>
            <a:fld id="{45AA3099-AB2C-4238-9EA9-69F068316201}" type="slidenum">
              <a:rPr lang="en-GB" smtClean="0"/>
              <a:t>30</a:t>
            </a:fld>
            <a:endParaRPr lang="en-GB" dirty="0"/>
          </a:p>
        </p:txBody>
      </p:sp>
    </p:spTree>
    <p:extLst>
      <p:ext uri="{BB962C8B-B14F-4D97-AF65-F5344CB8AC3E}">
        <p14:creationId xmlns:p14="http://schemas.microsoft.com/office/powerpoint/2010/main" val="244275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purpose of a proposition is like that of a subroutine or function or method of a modern programming language. Just like a subroutine in a program, it can be called by its name or by its number, as a single command in any subsequent proof. The call will perform the construction described in the proof of the called proposition.  The proven property of the construction can be used in the proof of the calling proposition, in complete confidence that the constructed figure has the desired property.  And the confidence is based on a valid proof in the logic of geometry, as defined by Euclid himself.  </a:t>
            </a:r>
            <a:endParaRPr lang="en-US" dirty="0"/>
          </a:p>
        </p:txBody>
      </p:sp>
      <p:sp>
        <p:nvSpPr>
          <p:cNvPr id="4" name="Slide Number Placeholder 3"/>
          <p:cNvSpPr>
            <a:spLocks noGrp="1"/>
          </p:cNvSpPr>
          <p:nvPr>
            <p:ph type="sldNum" sz="quarter" idx="10"/>
          </p:nvPr>
        </p:nvSpPr>
        <p:spPr/>
        <p:txBody>
          <a:bodyPr/>
          <a:lstStyle/>
          <a:p>
            <a:fld id="{45AA3099-AB2C-4238-9EA9-69F068316201}" type="slidenum">
              <a:rPr lang="en-GB" smtClean="0"/>
              <a:t>31</a:t>
            </a:fld>
            <a:endParaRPr lang="en-GB" dirty="0"/>
          </a:p>
        </p:txBody>
      </p:sp>
    </p:spTree>
    <p:extLst>
      <p:ext uri="{BB962C8B-B14F-4D97-AF65-F5344CB8AC3E}">
        <p14:creationId xmlns:p14="http://schemas.microsoft.com/office/powerpoint/2010/main" val="195023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My whole talk is, of course, based on Turing’s own invention in 1936 of the Universal</a:t>
            </a:r>
            <a:r>
              <a:rPr lang="en-GB" baseline="0" dirty="0"/>
              <a:t> Turing Machine, which is the paradigm of all modern stored-program digital computers.  In his first publication (1936), he showed that The Universal Turing Machine could simulate the execution of its own programs.  Indeed, it can simulate the execution of the programs of any other Turing Machine, or any other computing engine that has been subsequently proposed.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1949, Turing extended Euclid’s reasoning methods from geometry to a modern general-purpose programming language, of the kind that controls the actions of all computers of the present day.  Turing’s method of assertions is now widely used by computers themselves to detect certain kinds of error in their own programs, or even (rather more occasionally) to give a proof that there are none.  I will show how Turing’s method goes far beyond computing, and can be regarded as a general logic for reasoning about actions and states not only inside a computer but also in the real world. </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3</a:t>
            </a:fld>
            <a:endParaRPr lang="en-GB"/>
          </a:p>
        </p:txBody>
      </p:sp>
    </p:spTree>
    <p:extLst>
      <p:ext uri="{BB962C8B-B14F-4D97-AF65-F5344CB8AC3E}">
        <p14:creationId xmlns:p14="http://schemas.microsoft.com/office/powerpoint/2010/main" val="300039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To illustrate Euclid’s</a:t>
            </a:r>
            <a:r>
              <a:rPr lang="en-GB" baseline="0" dirty="0"/>
              <a:t> programming</a:t>
            </a:r>
            <a:r>
              <a:rPr lang="en-GB" dirty="0"/>
              <a:t> and reasoning methods, I will show Euclid’s beautiful proof of his very first proposition, number 1.</a:t>
            </a:r>
            <a:r>
              <a:rPr lang="en-GB" baseline="0" dirty="0"/>
              <a:t>  It</a:t>
            </a:r>
            <a:r>
              <a:rPr lang="en-GB" dirty="0"/>
              <a:t> constructs an equilateral triangle with a given finite straight line as one of its sides.</a:t>
            </a:r>
          </a:p>
        </p:txBody>
      </p:sp>
      <p:sp>
        <p:nvSpPr>
          <p:cNvPr id="4" name="Slide Number Placeholder 3"/>
          <p:cNvSpPr>
            <a:spLocks noGrp="1"/>
          </p:cNvSpPr>
          <p:nvPr>
            <p:ph type="sldNum" sz="quarter" idx="10"/>
          </p:nvPr>
        </p:nvSpPr>
        <p:spPr/>
        <p:txBody>
          <a:bodyPr/>
          <a:lstStyle/>
          <a:p>
            <a:fld id="{5CFF7967-19FA-4BB6-958E-BA84B8DDAEF2}" type="slidenum">
              <a:rPr lang="en-GB" smtClean="0"/>
              <a:t>32</a:t>
            </a:fld>
            <a:endParaRPr lang="en-GB"/>
          </a:p>
        </p:txBody>
      </p:sp>
    </p:spTree>
    <p:extLst>
      <p:ext uri="{BB962C8B-B14F-4D97-AF65-F5344CB8AC3E}">
        <p14:creationId xmlns:p14="http://schemas.microsoft.com/office/powerpoint/2010/main" val="4471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first decision in the proof is to choose one end of the given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Next, draw a circle with its centre at the chosen point, and with the other end of the line on its circumference.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33</a:t>
            </a:fld>
            <a:endParaRPr lang="en-GB"/>
          </a:p>
        </p:txBody>
      </p:sp>
    </p:spTree>
    <p:extLst>
      <p:ext uri="{BB962C8B-B14F-4D97-AF65-F5344CB8AC3E}">
        <p14:creationId xmlns:p14="http://schemas.microsoft.com/office/powerpoint/2010/main" val="4471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done by a call of postulate 3, which allows one to draw a circle with any given centre and radius.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next step is to draw a second circle with the same given line as radius, but now the centre of the circle is at its other end. </a:t>
            </a:r>
          </a:p>
        </p:txBody>
      </p:sp>
      <p:sp>
        <p:nvSpPr>
          <p:cNvPr id="4" name="Slide Number Placeholder 3"/>
          <p:cNvSpPr>
            <a:spLocks noGrp="1"/>
          </p:cNvSpPr>
          <p:nvPr>
            <p:ph type="sldNum" sz="quarter" idx="10"/>
          </p:nvPr>
        </p:nvSpPr>
        <p:spPr/>
        <p:txBody>
          <a:bodyPr/>
          <a:lstStyle/>
          <a:p>
            <a:fld id="{5CFF7967-19FA-4BB6-958E-BA84B8DDAEF2}" type="slidenum">
              <a:rPr lang="en-GB" smtClean="0"/>
              <a:t>34</a:t>
            </a:fld>
            <a:endParaRPr lang="en-GB"/>
          </a:p>
        </p:txBody>
      </p:sp>
    </p:spTree>
    <p:extLst>
      <p:ext uri="{BB962C8B-B14F-4D97-AF65-F5344CB8AC3E}">
        <p14:creationId xmlns:p14="http://schemas.microsoft.com/office/powerpoint/2010/main" val="41795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after this step, it is obvious that it did not matter which of the two circles was drawn first. The circumferences of the two circles now meet at two points,</a:t>
            </a:r>
            <a:r>
              <a:rPr lang="en-GB" baseline="0" dirty="0"/>
              <a:t> one on either side of the original straight line.  Although it is obvious from the diagram, we now realise that Euclid should have proved this.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35</a:t>
            </a:fld>
            <a:endParaRPr lang="en-GB"/>
          </a:p>
        </p:txBody>
      </p:sp>
    </p:spTree>
    <p:extLst>
      <p:ext uri="{BB962C8B-B14F-4D97-AF65-F5344CB8AC3E}">
        <p14:creationId xmlns:p14="http://schemas.microsoft.com/office/powerpoint/2010/main" val="2486597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Now </a:t>
            </a:r>
            <a:r>
              <a:rPr lang="en-GB" baseline="0" dirty="0"/>
              <a:t>it is necessary to choose one of the two intersection points, whichever is more convenient.   In modern geometric texts, it is usual to name the chosen point by some letter, say  C .  This naming of a particular point is like a declaration (or allocation) and initialisation of a variable in a modern programming language.  However, in Euclid’s programs each such variable is assigned its value only once.  </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36</a:t>
            </a:fld>
            <a:endParaRPr lang="en-GB"/>
          </a:p>
        </p:txBody>
      </p:sp>
    </p:spTree>
    <p:extLst>
      <p:ext uri="{BB962C8B-B14F-4D97-AF65-F5344CB8AC3E}">
        <p14:creationId xmlns:p14="http://schemas.microsoft.com/office/powerpoint/2010/main" val="674455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It is also necessary also to choose one of the ends of the given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next step </a:t>
            </a:r>
            <a:r>
              <a:rPr lang="en-GB" baseline="0" dirty="0"/>
              <a:t>draws a line from the point  named  C  to the chosen end of the original given line.  </a:t>
            </a:r>
            <a:endParaRPr lang="en-US"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37</a:t>
            </a:fld>
            <a:endParaRPr lang="en-GB"/>
          </a:p>
        </p:txBody>
      </p:sp>
    </p:spTree>
    <p:extLst>
      <p:ext uri="{BB962C8B-B14F-4D97-AF65-F5344CB8AC3E}">
        <p14:creationId xmlns:p14="http://schemas.microsoft.com/office/powerpoint/2010/main" val="674455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is justified by postulate 1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Then do the same for the point at the other end of the given line. </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38</a:t>
            </a:fld>
            <a:endParaRPr lang="en-GB"/>
          </a:p>
        </p:txBody>
      </p:sp>
    </p:spTree>
    <p:extLst>
      <p:ext uri="{BB962C8B-B14F-4D97-AF65-F5344CB8AC3E}">
        <p14:creationId xmlns:p14="http://schemas.microsoft.com/office/powerpoint/2010/main" val="931498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is the end of the construction.  The triangle shown in this final figure is the desired equilateral triangle.  It remains only to prove this fact.</a:t>
            </a:r>
          </a:p>
        </p:txBody>
      </p:sp>
      <p:sp>
        <p:nvSpPr>
          <p:cNvPr id="4" name="Slide Number Placeholder 3"/>
          <p:cNvSpPr>
            <a:spLocks noGrp="1"/>
          </p:cNvSpPr>
          <p:nvPr>
            <p:ph type="sldNum" sz="quarter" idx="10"/>
          </p:nvPr>
        </p:nvSpPr>
        <p:spPr/>
        <p:txBody>
          <a:bodyPr/>
          <a:lstStyle/>
          <a:p>
            <a:fld id="{5CFF7967-19FA-4BB6-958E-BA84B8DDAEF2}" type="slidenum">
              <a:rPr lang="en-GB" smtClean="0"/>
              <a:t>39</a:t>
            </a:fld>
            <a:endParaRPr lang="en-GB"/>
          </a:p>
        </p:txBody>
      </p:sp>
    </p:spTree>
    <p:extLst>
      <p:ext uri="{BB962C8B-B14F-4D97-AF65-F5344CB8AC3E}">
        <p14:creationId xmlns:p14="http://schemas.microsoft.com/office/powerpoint/2010/main" val="2344028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proof goes as follows</a:t>
            </a:r>
            <a:r>
              <a:rPr lang="en-GB" dirty="0"/>
              <a:t>. The two lines marked in this diagram are equal, because they are both radii of</a:t>
            </a:r>
            <a:r>
              <a:rPr lang="en-GB" baseline="0" dirty="0"/>
              <a:t> the left hand circle, and definitions 15 and 16 tell us that all radii of the same circle are the same length.</a:t>
            </a:r>
            <a:endParaRPr lang="en-GB" dirty="0"/>
          </a:p>
          <a:p>
            <a:endParaRPr lang="en-GB" dirty="0"/>
          </a:p>
          <a:p>
            <a:r>
              <a:rPr lang="en-GB" b="1" dirty="0"/>
              <a:t>30</a:t>
            </a:r>
            <a:r>
              <a:rPr lang="en-GB" b="1" baseline="0" dirty="0"/>
              <a:t> </a:t>
            </a:r>
            <a:r>
              <a:rPr lang="en-GB" b="1" baseline="0" dirty="0" err="1"/>
              <a:t>mins</a:t>
            </a:r>
            <a:endParaRPr lang="en-GB" b="1" dirty="0"/>
          </a:p>
        </p:txBody>
      </p:sp>
      <p:sp>
        <p:nvSpPr>
          <p:cNvPr id="4" name="Slide Number Placeholder 3"/>
          <p:cNvSpPr>
            <a:spLocks noGrp="1"/>
          </p:cNvSpPr>
          <p:nvPr>
            <p:ph type="sldNum" sz="quarter" idx="10"/>
          </p:nvPr>
        </p:nvSpPr>
        <p:spPr/>
        <p:txBody>
          <a:bodyPr/>
          <a:lstStyle/>
          <a:p>
            <a:fld id="{5CFF7967-19FA-4BB6-958E-BA84B8DDAEF2}" type="slidenum">
              <a:rPr lang="en-GB" smtClean="0"/>
              <a:t>40</a:t>
            </a:fld>
            <a:endParaRPr lang="en-GB"/>
          </a:p>
        </p:txBody>
      </p:sp>
    </p:spTree>
    <p:extLst>
      <p:ext uri="{BB962C8B-B14F-4D97-AF65-F5344CB8AC3E}">
        <p14:creationId xmlns:p14="http://schemas.microsoft.com/office/powerpoint/2010/main" val="161827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And the same is true of the two lines marked with</a:t>
            </a:r>
            <a:r>
              <a:rPr lang="en-GB" baseline="0" dirty="0"/>
              <a:t> a red wedge</a:t>
            </a:r>
            <a:r>
              <a:rPr lang="en-GB" dirty="0"/>
              <a:t>. </a:t>
            </a:r>
            <a:r>
              <a:rPr lang="en-GB" baseline="0" dirty="0"/>
              <a:t> They are both radii of the right hand circle.</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41</a:t>
            </a:fld>
            <a:endParaRPr lang="en-GB"/>
          </a:p>
        </p:txBody>
      </p:sp>
    </p:spTree>
    <p:extLst>
      <p:ext uri="{BB962C8B-B14F-4D97-AF65-F5344CB8AC3E}">
        <p14:creationId xmlns:p14="http://schemas.microsoft.com/office/powerpoint/2010/main" val="10230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third auxiliary question asks how we could recognise whether a computer understands something, c, like the program which controls its own actions, or the actions of another computer.  For this I will adapt the idea of the well-known Turing test, which tests the computer by conversing with it as though it were human. Turing predicted that in fifty years, the computer would successfully pretend that it actually is human.  His prediction now seems no nearer fulfilment than when he made it.</a:t>
            </a:r>
          </a:p>
          <a:p>
            <a:endParaRPr lang="en-GB" baseline="0" dirty="0"/>
          </a:p>
          <a:p>
            <a:r>
              <a:rPr lang="en-GB" baseline="0" dirty="0"/>
              <a:t>I will therefore simplify the test by restricting the conversation to the technical subject matter of programs, rather covering the whole range of human cultural small-talk.  And I will choose as my criterion for passing the test that a computer can give welcome assistance to a human programmer in the design, development, testing, delivery, and subsequent evolution of its own programs.  I f I had to make a fifty-year prediction, this would be it.</a:t>
            </a:r>
          </a:p>
          <a:p>
            <a:endParaRPr lang="en-GB" baseline="0" dirty="0"/>
          </a:p>
          <a:p>
            <a:r>
              <a:rPr lang="en-GB" b="1" baseline="0" dirty="0"/>
              <a:t>5 </a:t>
            </a:r>
            <a:r>
              <a:rPr lang="en-GB" b="1" baseline="0" dirty="0" err="1"/>
              <a:t>mins</a:t>
            </a:r>
            <a:endParaRPr lang="en-GB" b="1"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4</a:t>
            </a:fld>
            <a:endParaRPr lang="en-GB"/>
          </a:p>
        </p:txBody>
      </p:sp>
    </p:spTree>
    <p:extLst>
      <p:ext uri="{BB962C8B-B14F-4D97-AF65-F5344CB8AC3E}">
        <p14:creationId xmlns:p14="http://schemas.microsoft.com/office/powerpoint/2010/main" val="2675519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now use the principle of equality (which Euclid has stated as a common notion).  The first constructed line is equal to the original given line.  The second constructed line is also equal to the given line.  Since they are both equal to the same thing, they are equal to each other, as shown by the yellow twiddles.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42</a:t>
            </a:fld>
            <a:endParaRPr lang="en-GB"/>
          </a:p>
        </p:txBody>
      </p:sp>
    </p:spTree>
    <p:extLst>
      <p:ext uri="{BB962C8B-B14F-4D97-AF65-F5344CB8AC3E}">
        <p14:creationId xmlns:p14="http://schemas.microsoft.com/office/powerpoint/2010/main" val="1487123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According to Definition 20, any triangle with all three sides equal is an equilateral triangle.  We have therefore proved Euclid’s proposition number 1.  </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43</a:t>
            </a:fld>
            <a:endParaRPr lang="en-GB"/>
          </a:p>
        </p:txBody>
      </p:sp>
    </p:spTree>
    <p:extLst>
      <p:ext uri="{BB962C8B-B14F-4D97-AF65-F5344CB8AC3E}">
        <p14:creationId xmlns:p14="http://schemas.microsoft.com/office/powerpoint/2010/main" val="798548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When proposition 1 is called as a subroutine from a subsequent proof, it is not necessary to repeat the construction.  It is permitted just to mark that the sides of the triangle as equal, and to quote proposition 1 as a justification.</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44</a:t>
            </a:fld>
            <a:endParaRPr lang="en-GB"/>
          </a:p>
        </p:txBody>
      </p:sp>
    </p:spTree>
    <p:extLst>
      <p:ext uri="{BB962C8B-B14F-4D97-AF65-F5344CB8AC3E}">
        <p14:creationId xmlns:p14="http://schemas.microsoft.com/office/powerpoint/2010/main" val="798548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On this slide I have listed the main features of Euclid’s language, which are pervasive</a:t>
            </a:r>
            <a:r>
              <a:rPr lang="en-GB" sz="1200" baseline="0" dirty="0">
                <a:effectLst/>
                <a:latin typeface="+mn-lt"/>
                <a:ea typeface="Calibri"/>
                <a:cs typeface="Times New Roman"/>
              </a:rPr>
              <a:t> in</a:t>
            </a:r>
            <a:r>
              <a:rPr lang="en-GB" sz="1200" dirty="0">
                <a:effectLst/>
                <a:latin typeface="+mn-lt"/>
                <a:ea typeface="Calibri"/>
                <a:cs typeface="Times New Roman"/>
              </a:rPr>
              <a:t> modern programming.  The individual primitive</a:t>
            </a:r>
            <a:r>
              <a:rPr lang="en-GB" sz="1200" baseline="0" dirty="0">
                <a:effectLst/>
                <a:latin typeface="+mn-lt"/>
                <a:ea typeface="Calibri"/>
                <a:cs typeface="Times New Roman"/>
              </a:rPr>
              <a:t> </a:t>
            </a:r>
            <a:r>
              <a:rPr lang="en-GB" sz="1200" dirty="0">
                <a:effectLst/>
                <a:latin typeface="+mn-lt"/>
                <a:ea typeface="Calibri"/>
                <a:cs typeface="Times New Roman"/>
              </a:rPr>
              <a:t>commands of the language are described in the postulates.  New names</a:t>
            </a:r>
            <a:r>
              <a:rPr lang="en-GB" sz="1200" baseline="0" dirty="0">
                <a:effectLst/>
                <a:latin typeface="+mn-lt"/>
                <a:ea typeface="Calibri"/>
                <a:cs typeface="Times New Roman"/>
              </a:rPr>
              <a:t> can be given to points and other figures in the diagram.  A larger diagram is drawn sequentially, by first drawing one part of it, and then drawing the rest.  A construction is called a proposition, and it can be performed whenever needed, just like a subroutine in programming.  The input data for the proposition describes the initial state with which the construction starts.  It is often accompanied by a precondition describing the circumstances in which the construction will be successful.  The purpose of the construction is described by a </a:t>
            </a:r>
            <a:r>
              <a:rPr lang="en-GB" sz="1200" baseline="0" dirty="0" err="1">
                <a:effectLst/>
                <a:latin typeface="+mn-lt"/>
                <a:ea typeface="Calibri"/>
                <a:cs typeface="Times New Roman"/>
              </a:rPr>
              <a:t>postcondition</a:t>
            </a:r>
            <a:r>
              <a:rPr lang="en-GB" sz="1200" baseline="0" dirty="0">
                <a:effectLst/>
                <a:latin typeface="+mn-lt"/>
                <a:ea typeface="Calibri"/>
                <a:cs typeface="Times New Roman"/>
              </a:rPr>
              <a:t>, stating some useful property of the completed figure.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effectLst/>
                <a:latin typeface="+mn-lt"/>
                <a:ea typeface="Calibri"/>
                <a:cs typeface="Times New Roman"/>
              </a:rPr>
              <a:t>		</a:t>
            </a:r>
          </a:p>
        </p:txBody>
      </p:sp>
      <p:sp>
        <p:nvSpPr>
          <p:cNvPr id="4" name="Slide Number Placeholder 3"/>
          <p:cNvSpPr>
            <a:spLocks noGrp="1"/>
          </p:cNvSpPr>
          <p:nvPr>
            <p:ph type="sldNum" sz="quarter" idx="10"/>
          </p:nvPr>
        </p:nvSpPr>
        <p:spPr/>
        <p:txBody>
          <a:bodyPr/>
          <a:lstStyle/>
          <a:p>
            <a:fld id="{45AA3099-AB2C-4238-9EA9-69F068316201}" type="slidenum">
              <a:rPr lang="en-GB" smtClean="0"/>
              <a:t>45</a:t>
            </a:fld>
            <a:endParaRPr lang="en-GB"/>
          </a:p>
        </p:txBody>
      </p:sp>
    </p:spTree>
    <p:extLst>
      <p:ext uri="{BB962C8B-B14F-4D97-AF65-F5344CB8AC3E}">
        <p14:creationId xmlns:p14="http://schemas.microsoft.com/office/powerpoint/2010/main" val="1935339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now come</a:t>
            </a:r>
            <a:r>
              <a:rPr lang="en-GB" baseline="0" dirty="0"/>
              <a:t> to the third of the brilliant philosophers and logicians who have contributed to the answer of the question posed in the title of my talk.  He is the subject of these Centenary celebrations, so I do not need to give a biography.   This slide just summarises the reasons why I think that Alan Turing would agree with my positive answer that computers can indeed understand their own programs.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This ideal that computer programs should be accompanied by a proof of their correctness is one that has inspired my own life-long research directions.  Pursuit</a:t>
            </a:r>
            <a:r>
              <a:rPr lang="en-GB" sz="1200" baseline="0" dirty="0">
                <a:effectLst/>
                <a:latin typeface="+mn-lt"/>
                <a:ea typeface="Calibri"/>
                <a:cs typeface="Times New Roman"/>
              </a:rPr>
              <a:t> of such a long-term ideal is not the normal practice of a financially viable industrial Company; and this is what motivated my first change of career in 1968, when I moved from employment in the computer industry to a Chair at the Queen’s University in Belfast. </a:t>
            </a:r>
            <a:endParaRPr lang="en-GB" sz="1200" dirty="0">
              <a:effectLst/>
              <a:latin typeface="+mn-lt"/>
              <a:ea typeface="Calibri"/>
              <a:cs typeface="Times New Roman"/>
            </a:endParaRPr>
          </a:p>
          <a:p>
            <a:endParaRPr lang="en-GB" baseline="0" dirty="0"/>
          </a:p>
          <a:p>
            <a:r>
              <a:rPr lang="en-GB" baseline="0" dirty="0"/>
              <a:t>In the first article that I published as an academic, I introduced a structured notation for writing proofs of programs, which was subsequently known as the Hoare Triple.  I will use this notation to explain Turing’s method of verification as a development of the tradition of formal logic as instituted by Aristotle.</a:t>
            </a:r>
          </a:p>
          <a:p>
            <a:endParaRPr lang="en-GB"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46</a:t>
            </a:fld>
            <a:endParaRPr lang="en-GB"/>
          </a:p>
        </p:txBody>
      </p:sp>
    </p:spTree>
    <p:extLst>
      <p:ext uri="{BB962C8B-B14F-4D97-AF65-F5344CB8AC3E}">
        <p14:creationId xmlns:p14="http://schemas.microsoft.com/office/powerpoint/2010/main" val="4276150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Turing’s logic is a logic which reasons about actions which change the state of the world.  A computer program is a special case of such an action, which changes the state of just a small part of the world. This is</a:t>
            </a:r>
            <a:r>
              <a:rPr lang="en-GB" baseline="0" dirty="0"/>
              <a:t> the</a:t>
            </a:r>
            <a:r>
              <a:rPr lang="en-GB" dirty="0"/>
              <a:t> part that is inside the memory of a computer that executes the program, together</a:t>
            </a:r>
            <a:r>
              <a:rPr lang="en-GB" baseline="0" dirty="0"/>
              <a:t> with the part that is connected to the computer by input or output devices.</a:t>
            </a:r>
            <a:r>
              <a:rPr lang="en-GB" dirty="0"/>
              <a:t> In the case of a Euclidian proof, each step in the construction is an action which changes the state</a:t>
            </a:r>
            <a:r>
              <a:rPr lang="en-GB" baseline="0" dirty="0"/>
              <a:t> of the diagram that illustrates the proof.</a:t>
            </a:r>
            <a:endParaRPr lang="en-GB" dirty="0"/>
          </a:p>
          <a:p>
            <a:endParaRPr lang="en-GB" dirty="0"/>
          </a:p>
          <a:p>
            <a:r>
              <a:rPr lang="en-GB" dirty="0"/>
              <a:t>As in the case of Aristotle’s syllogism,</a:t>
            </a:r>
            <a:r>
              <a:rPr lang="en-GB" baseline="0" dirty="0"/>
              <a:t> let us introduce letters to stand for what we are reasoning about, We are reasoning about an action, denoted by a verb  V. The initial state of the world before the action is described by an assertion P .  It is the precondition of successful performance of the action.  The final state after the action is described by an assertion R, called the </a:t>
            </a:r>
            <a:r>
              <a:rPr lang="en-GB" baseline="0" dirty="0" err="1"/>
              <a:t>postcondition</a:t>
            </a:r>
            <a:r>
              <a:rPr lang="en-GB" baseline="0" dirty="0"/>
              <a:t> of the rule. </a:t>
            </a:r>
          </a:p>
          <a:p>
            <a:endParaRPr lang="en-GB" baseline="0" dirty="0"/>
          </a:p>
          <a:p>
            <a:r>
              <a:rPr lang="en-GB" b="1" baseline="0" dirty="0"/>
              <a:t>35 </a:t>
            </a:r>
            <a:r>
              <a:rPr lang="en-GB" b="1" baseline="0" dirty="0" err="1"/>
              <a:t>mins</a:t>
            </a:r>
            <a:r>
              <a:rPr lang="en-GB" baseline="0" dirty="0"/>
              <a:t> </a:t>
            </a:r>
          </a:p>
          <a:p>
            <a:endParaRPr lang="en-GB"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47</a:t>
            </a:fld>
            <a:endParaRPr lang="en-GB"/>
          </a:p>
        </p:txBody>
      </p:sp>
    </p:spTree>
    <p:extLst>
      <p:ext uri="{BB962C8B-B14F-4D97-AF65-F5344CB8AC3E}">
        <p14:creationId xmlns:p14="http://schemas.microsoft.com/office/powerpoint/2010/main" val="2436775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these examples is taken from a human action changing the real world.  The second describes the precondition under which</a:t>
            </a:r>
            <a:r>
              <a:rPr lang="en-GB" baseline="0" dirty="0"/>
              <a:t> circles around two points will have a point at which their boundaries intersect. This is a geometric fact that was not quoted explicitly by Euclid’s proof of proposition  1.  The third example describes the action of a computer program which increases the value of one of the variables named  x ,  which stored in the memory of the same computer.</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48</a:t>
            </a:fld>
            <a:endParaRPr lang="en-GB"/>
          </a:p>
        </p:txBody>
      </p:sp>
    </p:spTree>
    <p:extLst>
      <p:ext uri="{BB962C8B-B14F-4D97-AF65-F5344CB8AC3E}">
        <p14:creationId xmlns:p14="http://schemas.microsoft.com/office/powerpoint/2010/main" val="1787611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rule which enables us to prove things about performing actions sequentially, one after another.  We have seen plenty of examples of sequential execution in the construction that implements Euclid’s proposition  1 .  This syllogism is a rule </a:t>
            </a:r>
            <a:r>
              <a:rPr lang="en-GB" baseline="0" dirty="0"/>
              <a:t>of the logic of programming, just like the syllogism of Aristotle.  As always, the purpose of the syllogism is to prove the conclusion on the third line from the premises on the first two lines.  </a:t>
            </a:r>
          </a:p>
          <a:p>
            <a:endParaRPr lang="en-GB" baseline="0" dirty="0"/>
          </a:p>
          <a:p>
            <a:r>
              <a:rPr lang="en-GB" dirty="0"/>
              <a:t>The action  (V1 then V2)  means performance</a:t>
            </a:r>
            <a:r>
              <a:rPr lang="en-GB" baseline="0" dirty="0"/>
              <a:t> of action  V1, followed in time by performance of action V2 . Many programming languages use semicolon to abbreviate the word ‘then’.  The first premise introduces an intermediate state between the two actions, and describes the state by the assertion  S .  It says that S  is ensured by  V1 under the overall precondition  P .  The second premise uses  S  as a precondition, to ensure that V2  achieves the overall goal  R.</a:t>
            </a:r>
          </a:p>
          <a:p>
            <a:endParaRPr lang="en-GB" baseline="0" dirty="0"/>
          </a:p>
          <a:p>
            <a:r>
              <a:rPr lang="en-GB" baseline="0" dirty="0"/>
              <a:t>In a multistep construction of a Euclidian proof, every step changes the state of the same diagram.  Consequently, every step of the proof implicitly uses this rule.</a:t>
            </a:r>
          </a:p>
          <a:p>
            <a:r>
              <a:rPr lang="en-GB" baseline="0" dirty="0"/>
              <a:t> </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49</a:t>
            </a:fld>
            <a:endParaRPr lang="en-GB"/>
          </a:p>
        </p:txBody>
      </p:sp>
    </p:spTree>
    <p:extLst>
      <p:ext uri="{BB962C8B-B14F-4D97-AF65-F5344CB8AC3E}">
        <p14:creationId xmlns:p14="http://schemas.microsoft.com/office/powerpoint/2010/main" val="1215915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rule which introduces alternative actions </a:t>
            </a:r>
            <a:r>
              <a:rPr lang="en-GB" baseline="0" dirty="0"/>
              <a:t>into the logic.  Suppose  B  is a description of some test which the program (or other agent) can apply to the current state.  The first premise of this syllogism says that  if  B is true in the same initial state that satisfies  P , then the action  V1 will ensure the overall goal R .  The second  premise is similar, but it deals with the case that the condition  B is found to be false in the initial state. The bracketed action on the third line selects between V1 and  V2  according to the truth or falsity of  B .  The conclusion states that the run-time test, followed by the selected action, of will ensure the overall goal  R , independent of whether on any given occasion the test is true or false.</a:t>
            </a:r>
          </a:p>
          <a:p>
            <a:endParaRPr lang="en-GB" baseline="0" dirty="0"/>
          </a:p>
          <a:p>
            <a:r>
              <a:rPr lang="en-GB" baseline="0" dirty="0"/>
              <a:t>Euclid did not have such a rule in his logic.</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50</a:t>
            </a:fld>
            <a:endParaRPr lang="en-GB"/>
          </a:p>
        </p:txBody>
      </p:sp>
    </p:spTree>
    <p:extLst>
      <p:ext uri="{BB962C8B-B14F-4D97-AF65-F5344CB8AC3E}">
        <p14:creationId xmlns:p14="http://schemas.microsoft.com/office/powerpoint/2010/main" val="3024419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fills the remaining gap in Euclid’s logic of proof.  It introduces a proof rule which needs only a single premise.  The premise has the same assertion P appearing both as a precondition and as a </a:t>
            </a:r>
            <a:r>
              <a:rPr lang="en-GB" dirty="0" err="1"/>
              <a:t>postcondition</a:t>
            </a:r>
            <a:r>
              <a:rPr lang="en-GB" dirty="0"/>
              <a:t>.  Such an assertion is called an invariant under the action V of the triple.  The premise also says that  B  must  be false before the action.  </a:t>
            </a:r>
          </a:p>
          <a:p>
            <a:endParaRPr lang="en-GB" dirty="0"/>
          </a:p>
          <a:p>
            <a:r>
              <a:rPr lang="en-GB" dirty="0"/>
              <a:t>The conclusion of this syllogism states that </a:t>
            </a:r>
            <a:r>
              <a:rPr lang="en-GB" baseline="0" dirty="0"/>
              <a:t>if P is true initially, it will remain true as a </a:t>
            </a:r>
            <a:r>
              <a:rPr lang="en-GB" baseline="0" dirty="0" err="1"/>
              <a:t>postcondition</a:t>
            </a:r>
            <a:r>
              <a:rPr lang="en-GB" baseline="0" dirty="0"/>
              <a:t>, however many times  V  is repeated (even no times at all).  Furthermore, the tested condition will also be true, because this is the only condition under which the repetition terminates.  </a:t>
            </a:r>
          </a:p>
          <a:p>
            <a:endParaRPr lang="en-GB" baseline="0" dirty="0"/>
          </a:p>
          <a:p>
            <a:r>
              <a:rPr lang="en-GB" b="1" baseline="0" dirty="0"/>
              <a:t>40 </a:t>
            </a:r>
            <a:r>
              <a:rPr lang="en-GB" b="1" baseline="0" dirty="0" err="1"/>
              <a:t>mins</a:t>
            </a:r>
            <a:endParaRPr lang="en-GB" b="1"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51</a:t>
            </a:fld>
            <a:endParaRPr lang="en-GB"/>
          </a:p>
        </p:txBody>
      </p:sp>
    </p:spTree>
    <p:extLst>
      <p:ext uri="{BB962C8B-B14F-4D97-AF65-F5344CB8AC3E}">
        <p14:creationId xmlns:p14="http://schemas.microsoft.com/office/powerpoint/2010/main" val="182025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The early principles of deductive logic were codified by the ancient Greek philosopher Aristotle. His study of logic was inspired by the need to detect errors in philosophical, political and legal disputations,</a:t>
            </a:r>
            <a:r>
              <a:rPr lang="en-GB" sz="1200" baseline="0" dirty="0">
                <a:effectLst/>
                <a:latin typeface="+mn-lt"/>
                <a:ea typeface="Calibri"/>
                <a:cs typeface="Times New Roman"/>
              </a:rPr>
              <a:t> as described in his</a:t>
            </a:r>
            <a:r>
              <a:rPr lang="en-GB" sz="1200" dirty="0">
                <a:effectLst/>
                <a:latin typeface="+mn-lt"/>
                <a:ea typeface="Calibri"/>
                <a:cs typeface="Times New Roman"/>
              </a:rPr>
              <a:t> monograph on </a:t>
            </a:r>
            <a:r>
              <a:rPr lang="en-GB" sz="1200" dirty="0" err="1">
                <a:effectLst/>
                <a:latin typeface="+mn-lt"/>
                <a:ea typeface="Calibri"/>
                <a:cs typeface="Times New Roman"/>
              </a:rPr>
              <a:t>sophistical</a:t>
            </a:r>
            <a:r>
              <a:rPr lang="en-GB" sz="1200" dirty="0">
                <a:effectLst/>
                <a:latin typeface="+mn-lt"/>
                <a:ea typeface="Calibri"/>
                <a:cs typeface="Times New Roman"/>
              </a:rPr>
              <a:t> refutations.</a:t>
            </a:r>
            <a:r>
              <a:rPr lang="en-GB" sz="1200" baseline="0" dirty="0">
                <a:effectLst/>
                <a:latin typeface="+mn-lt"/>
                <a:ea typeface="Calibri"/>
                <a:cs typeface="Times New Roman"/>
              </a:rPr>
              <a:t>  Aristotle was also made fundamental contributions to ethics, aesthetics, physics, and other branches of modern science.  He is accredited as the founding father of </a:t>
            </a:r>
            <a:r>
              <a:rPr lang="en-GB" sz="1200" dirty="0">
                <a:effectLst/>
                <a:latin typeface="+mn-lt"/>
                <a:ea typeface="Calibri"/>
                <a:cs typeface="Times New Roman"/>
              </a:rPr>
              <a:t>classificatory biology,</a:t>
            </a:r>
            <a:r>
              <a:rPr lang="en-GB" sz="1200" baseline="0" dirty="0">
                <a:effectLst/>
                <a:latin typeface="+mn-lt"/>
                <a:ea typeface="Calibri"/>
                <a:cs typeface="Times New Roman"/>
              </a:rPr>
              <a:t> which organised plants and animals according to species, genera, families, phyla and kingdoms. Biological classification provides a voluminous body of observationally supported data in a form exactly suited to the application of Aristotelian logic. </a:t>
            </a:r>
            <a:r>
              <a:rPr lang="en-GB" sz="1200" dirty="0">
                <a:effectLst/>
                <a:latin typeface="+mn-lt"/>
                <a:ea typeface="Calibri"/>
                <a:cs typeface="Times New Roman"/>
              </a:rPr>
              <a:t>Today, an evolved form of logic based</a:t>
            </a:r>
            <a:r>
              <a:rPr lang="en-GB" sz="1200" baseline="0" dirty="0">
                <a:effectLst/>
                <a:latin typeface="+mn-lt"/>
                <a:ea typeface="Calibri"/>
                <a:cs typeface="Times New Roman"/>
              </a:rPr>
              <a:t> on</a:t>
            </a:r>
            <a:r>
              <a:rPr lang="en-GB" sz="1200" dirty="0">
                <a:effectLst/>
                <a:latin typeface="+mn-lt"/>
                <a:ea typeface="Calibri"/>
                <a:cs typeface="Times New Roman"/>
              </a:rPr>
              <a:t> Aristotle’s foundation is being used again by computers to explore connections between the vastly larger store of experimental biological data stored in the world’s computers.  </a:t>
            </a:r>
            <a:endParaRPr lang="en-GB" dirty="0"/>
          </a:p>
        </p:txBody>
      </p:sp>
      <p:sp>
        <p:nvSpPr>
          <p:cNvPr id="4" name="Slide Number Placeholder 3"/>
          <p:cNvSpPr>
            <a:spLocks noGrp="1"/>
          </p:cNvSpPr>
          <p:nvPr>
            <p:ph type="sldNum" sz="quarter" idx="10"/>
          </p:nvPr>
        </p:nvSpPr>
        <p:spPr/>
        <p:txBody>
          <a:bodyPr/>
          <a:lstStyle/>
          <a:p>
            <a:fld id="{45AA3099-AB2C-4238-9EA9-69F068316201}" type="slidenum">
              <a:rPr lang="en-GB" smtClean="0"/>
              <a:t>6</a:t>
            </a:fld>
            <a:endParaRPr lang="en-GB"/>
          </a:p>
        </p:txBody>
      </p:sp>
    </p:spTree>
    <p:extLst>
      <p:ext uri="{BB962C8B-B14F-4D97-AF65-F5344CB8AC3E}">
        <p14:creationId xmlns:p14="http://schemas.microsoft.com/office/powerpoint/2010/main" val="318207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Nearly all large programs which are in widespread use today, are inherently non-deterministic.</a:t>
            </a:r>
            <a:r>
              <a:rPr lang="en-GB" baseline="0" dirty="0"/>
              <a:t>  The programs do not specify exactly the order in which the various actions take place.  In fact this depends on essentially uncontrollable factors, like the voltage and the temperature of the hardware, or the time of arrival of a message from outside the computer.  The problem with non-determinism is that the decisions may go differently each time the program is tested or run. We therefore need a proof rule to ensure that the program is correct, no matter which choice is taken.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Euclid’s programming language also contains non-determinism.  </a:t>
            </a:r>
            <a:r>
              <a:rPr lang="en-GB" dirty="0"/>
              <a:t>In the proof of proposition  1 , Euclid’s construction calls for selection of a point of intersection of the boundaries</a:t>
            </a:r>
            <a:r>
              <a:rPr lang="en-GB" baseline="0" dirty="0"/>
              <a:t> of two circles.  But there are in fact two points of intersection, and Euclid’s construction does not determine which one should be chosen.  Each choice leads to a different result.  This means that the person carrying out the construction must exercise the choice, rather than the person who designed the construction, Euclid himself.  For example a surveyor might find that one of the two points is in the middle of a river, so he would definitely choose the other point.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52</a:t>
            </a:fld>
            <a:endParaRPr lang="en-GB"/>
          </a:p>
        </p:txBody>
      </p:sp>
    </p:spTree>
    <p:extLst>
      <p:ext uri="{BB962C8B-B14F-4D97-AF65-F5344CB8AC3E}">
        <p14:creationId xmlns:p14="http://schemas.microsoft.com/office/powerpoint/2010/main" val="1156367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Here is a suggested proof rule for arbitrary non-deterministic choice. In the syllogism on this slide, the desired conclusion predicts the behaviour of the action which either performs  V1  or else V2.  The two premises state that you have to prove the same behaviour separately, both for  V1  and for  V2 .   In many cases, the two proofs share nearly all their steps, as in the example of Euclid’s proposition one.  </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53</a:t>
            </a:fld>
            <a:endParaRPr lang="en-GB"/>
          </a:p>
        </p:txBody>
      </p:sp>
    </p:spTree>
    <p:extLst>
      <p:ext uri="{BB962C8B-B14F-4D97-AF65-F5344CB8AC3E}">
        <p14:creationId xmlns:p14="http://schemas.microsoft.com/office/powerpoint/2010/main" val="30244192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Turing</a:t>
            </a:r>
            <a:r>
              <a:rPr lang="en-GB" baseline="0" dirty="0"/>
              <a:t> described his test as a conversation, a sort of cultured small-talk, between a tester and a machine.  In his example, the conversation ranged over questions of poetry and literature.  The tester is just an ordinary member of the general public, not a specialist in computing.  On half of the tests, the tester is conversing with a machine, and  in the other half with a human being.  And the tester has just five minutes to make a decision whether the partner in in the conversation is a machine or a human.  The machine passes the test if it fools the tester on more than thirty </a:t>
            </a:r>
            <a:r>
              <a:rPr lang="en-GB" baseline="0" dirty="0" err="1"/>
              <a:t>percent</a:t>
            </a:r>
            <a:r>
              <a:rPr lang="en-GB" baseline="0" dirty="0"/>
              <a:t> of the five-minute tests.</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55</a:t>
            </a:fld>
            <a:endParaRPr lang="en-GB"/>
          </a:p>
        </p:txBody>
      </p:sp>
    </p:spTree>
    <p:extLst>
      <p:ext uri="{BB962C8B-B14F-4D97-AF65-F5344CB8AC3E}">
        <p14:creationId xmlns:p14="http://schemas.microsoft.com/office/powerpoint/2010/main" val="248358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 beg leave to suggest a modified version of the test, which is more relevant to engineering than to philosophy.  The search for an answer is already attracting substantial investment from the software industry.</a:t>
            </a:r>
          </a:p>
          <a:p>
            <a:endParaRPr lang="en-GB" baseline="0" dirty="0"/>
          </a:p>
          <a:p>
            <a:r>
              <a:rPr lang="en-GB" baseline="0" dirty="0"/>
              <a:t>I suggest that the understanding of the computer can be tested by examination, like those to which we subject our students.  It is interactive, like an oral examination, and allows the computer to ask supplementary questions for clarification.  The questions are limited to just a single scientific topic, namely the computer’s own program.  And there is no arbitrary time limit: the examiner decides when to stop.</a:t>
            </a:r>
          </a:p>
          <a:p>
            <a:endParaRPr lang="en-GB" baseline="0" dirty="0"/>
          </a:p>
          <a:p>
            <a:r>
              <a:rPr lang="en-GB" b="1" baseline="0" dirty="0"/>
              <a:t>45 </a:t>
            </a:r>
            <a:r>
              <a:rPr lang="en-GB" b="1" baseline="0" dirty="0" err="1"/>
              <a:t>mins</a:t>
            </a:r>
            <a:endParaRPr lang="en-GB" b="1"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56</a:t>
            </a:fld>
            <a:endParaRPr lang="en-GB"/>
          </a:p>
        </p:txBody>
      </p:sp>
    </p:spTree>
    <p:extLst>
      <p:ext uri="{BB962C8B-B14F-4D97-AF65-F5344CB8AC3E}">
        <p14:creationId xmlns:p14="http://schemas.microsoft.com/office/powerpoint/2010/main" val="19461644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machine answers most of the examiner’s questions, perhaps after asking questions of clarification.  Of course, as Turing showed in his first publication, a computer may fail to answer a question about the termination of a program, and the occasional failure does not invalidate a claim to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But the real criterion of understanding is the same that convinces an examiner of a human student’s understanding: the examinee can explain its own reasoning which led it to the answers.  And in the main part of my talk, I have shown how a computer or a human can explain their own reasons for their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pass rate for the examinee is very high.  All the answers given must be correct, and most of them should be relevant and useful. Useful to the examiner, who will usually be the software engineer whose job it is to develop the program itself.</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57</a:t>
            </a:fld>
            <a:endParaRPr lang="en-GB"/>
          </a:p>
        </p:txBody>
      </p:sp>
    </p:spTree>
    <p:extLst>
      <p:ext uri="{BB962C8B-B14F-4D97-AF65-F5344CB8AC3E}">
        <p14:creationId xmlns:p14="http://schemas.microsoft.com/office/powerpoint/2010/main" val="1051331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questions the software engineer might wish</a:t>
            </a:r>
            <a:r>
              <a:rPr lang="en-GB" baseline="0" dirty="0"/>
              <a:t> to ask.</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58</a:t>
            </a:fld>
            <a:endParaRPr lang="en-GB"/>
          </a:p>
        </p:txBody>
      </p:sp>
    </p:spTree>
    <p:extLst>
      <p:ext uri="{BB962C8B-B14F-4D97-AF65-F5344CB8AC3E}">
        <p14:creationId xmlns:p14="http://schemas.microsoft.com/office/powerpoint/2010/main" val="33587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Turing expected that a computer would successfully pass</a:t>
            </a:r>
            <a:r>
              <a:rPr lang="en-GB" baseline="0" dirty="0"/>
              <a:t> his test within fifty years.  Unfortunately, we have been disappointed.  His test is one of those scientific experiments that would cost too much to carry out successfully.  Maybe my experiment would also be too expensive.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Nevertheless, following Turing’s footsteps, I will make an equally optimistic prediction.  I predict the fulfilment of an ambitious research goal of J Moore, which he has made the goal of his life’s research.   Within fifty years from now, a design automation system for software engineering will be widely used by professional programmers in all their professional activities.  It will play the role of an intelligent programmer’s assistant.  This will not just be a scientific or even a philosophical experiment.  The necessary research is being driven by commercial pressure to reduce the cost and increase the quality of computer programs</a:t>
            </a:r>
            <a:r>
              <a:rPr lang="en-GB" baseline="0"/>
              <a:t>.  </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59</a:t>
            </a:fld>
            <a:endParaRPr lang="en-GB"/>
          </a:p>
        </p:txBody>
      </p:sp>
    </p:spTree>
    <p:extLst>
      <p:ext uri="{BB962C8B-B14F-4D97-AF65-F5344CB8AC3E}">
        <p14:creationId xmlns:p14="http://schemas.microsoft.com/office/powerpoint/2010/main" val="2251035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I predict that programs of the future will be written by a collaboration between a human programmer and a computer.  Each party will contribute its own particular skills.  The human has a common-sense understanding of the real world, an intuitive understanding of the needs of those who will use the program, and a good guess about the possible commercial value of the software product.  The computer has an accurate understanding of the wealth of important detail in a program, and can work out the consequences of changing it.</a:t>
            </a:r>
          </a:p>
          <a:p>
            <a:endParaRPr lang="en-GB" baseline="0" dirty="0"/>
          </a:p>
          <a:p>
            <a:r>
              <a:rPr lang="en-GB" b="1" baseline="0" dirty="0"/>
              <a:t>50 </a:t>
            </a:r>
            <a:r>
              <a:rPr lang="en-GB" b="1" baseline="0" dirty="0" err="1"/>
              <a:t>mins</a:t>
            </a:r>
            <a:endParaRPr lang="en-GB" b="1" dirty="0"/>
          </a:p>
        </p:txBody>
      </p:sp>
      <p:sp>
        <p:nvSpPr>
          <p:cNvPr id="4" name="Slide Number Placeholder 3"/>
          <p:cNvSpPr>
            <a:spLocks noGrp="1"/>
          </p:cNvSpPr>
          <p:nvPr>
            <p:ph type="sldNum" sz="quarter" idx="10"/>
          </p:nvPr>
        </p:nvSpPr>
        <p:spPr/>
        <p:txBody>
          <a:bodyPr/>
          <a:lstStyle/>
          <a:p>
            <a:fld id="{5CFF7967-19FA-4BB6-958E-BA84B8DDAEF2}" type="slidenum">
              <a:rPr lang="en-GB" smtClean="0"/>
              <a:t>60</a:t>
            </a:fld>
            <a:endParaRPr lang="en-GB"/>
          </a:p>
        </p:txBody>
      </p:sp>
    </p:spTree>
    <p:extLst>
      <p:ext uri="{BB962C8B-B14F-4D97-AF65-F5344CB8AC3E}">
        <p14:creationId xmlns:p14="http://schemas.microsoft.com/office/powerpoint/2010/main" val="17193661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collaboration will lead to substantial reduction in the stress of program development, and an improvement in productivity of programmers.  A real sign of achievement is that the programmer will still complain that the computer does not understand what I want my program to do.  In fact the computer only understands the easy part of the job, and sometimes not even that.  </a:t>
            </a:r>
          </a:p>
          <a:p>
            <a:endParaRPr lang="en-GB" baseline="0" dirty="0"/>
          </a:p>
          <a:p>
            <a:r>
              <a:rPr lang="en-GB" baseline="0" dirty="0"/>
              <a:t>Did you notice, the programmer will use the word ‘understand’ to describe the behaviour of the computer.  </a:t>
            </a:r>
          </a:p>
          <a:p>
            <a:r>
              <a:rPr lang="en-GB" baseline="0" dirty="0"/>
              <a:t>I hope my talk has convinced you that this usage of the word is a natural and appropriate analogy with the understanding of a program by a human being.  The analogy is the same that justifies the idiom that airplanes fly, on an analogy with the flying of birds.</a:t>
            </a:r>
          </a:p>
          <a:p>
            <a:endParaRPr lang="en-GB" baseline="0" dirty="0"/>
          </a:p>
          <a:p>
            <a:r>
              <a:rPr lang="en-GB" baseline="0" dirty="0"/>
              <a:t>But remember, it is only an idiom, and only an analogy.  Some analogies do not give rise to idioms.  For example we do not say that a submarine swims, although its motion is very similar to that of fishes. And an analogy should not be pushed too far.  We do not conclude that airplanes lay eggs.</a:t>
            </a:r>
          </a:p>
          <a:p>
            <a:endParaRPr lang="en-GB" baseline="0" dirty="0"/>
          </a:p>
          <a:p>
            <a:r>
              <a:rPr lang="en-GB" baseline="0" dirty="0"/>
              <a:t>My personal view is that Turing’s claim that machines can think is not justified.  Of course, when we see the hourglass or other symbol on our computer screen, we may say that the computer is thinking.  But there is no reasonable test which will distinguish the total unresponsiveness of the computer in this state from what in a human being we might call sleeping, or possibly dreaming! </a:t>
            </a:r>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61</a:t>
            </a:fld>
            <a:endParaRPr lang="en-GB"/>
          </a:p>
        </p:txBody>
      </p:sp>
    </p:spTree>
    <p:extLst>
      <p:ext uri="{BB962C8B-B14F-4D97-AF65-F5344CB8AC3E}">
        <p14:creationId xmlns:p14="http://schemas.microsoft.com/office/powerpoint/2010/main" val="1474388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But remember, it is only an idiom, and only an analogy.  Some analogies do not give rise to idioms.  For example we do not say that a submarine swims, although its motion is very similar to that of fishes. And an analogy should not be pushed too far.  We do not conclude that airplanes lay eggs.</a:t>
            </a:r>
          </a:p>
          <a:p>
            <a:endParaRPr lang="en-GB" baseline="0" dirty="0"/>
          </a:p>
          <a:p>
            <a:r>
              <a:rPr lang="en-GB" baseline="0" dirty="0"/>
              <a:t>My personal view is that Turing’s claim that machines can think is seriously compromised by the failure of his test.  Of course, when we see the hourglass or other symbol on our computer screen, we may say that the computer is thinking.  But there is no reasonable test which will distinguish the total unresponsiveness of the computer in this state from what in a human being we might call sleeping, or possibly dreaming! It is certainly possible to sleep during a conversation, or even an examination, but you will not pass by doing so.</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62</a:t>
            </a:fld>
            <a:endParaRPr lang="en-GB"/>
          </a:p>
        </p:txBody>
      </p:sp>
    </p:spTree>
    <p:extLst>
      <p:ext uri="{BB962C8B-B14F-4D97-AF65-F5344CB8AC3E}">
        <p14:creationId xmlns:p14="http://schemas.microsoft.com/office/powerpoint/2010/main" val="4667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Like all branches of science, the study of logic starts by listing and defining a notation for the range of concepts that constitute its subject matter;</a:t>
            </a:r>
            <a:r>
              <a:rPr lang="en-GB" sz="1200" baseline="0" dirty="0">
                <a:effectLst/>
                <a:latin typeface="+mn-lt"/>
                <a:ea typeface="Calibri"/>
                <a:cs typeface="Times New Roman"/>
              </a:rPr>
              <a:t> it then lists </a:t>
            </a:r>
            <a:r>
              <a:rPr lang="en-GB" sz="1200" dirty="0">
                <a:effectLst/>
                <a:latin typeface="+mn-lt"/>
                <a:ea typeface="Calibri"/>
                <a:cs typeface="Times New Roman"/>
              </a:rPr>
              <a:t>the range of sentences (or judgements) which may appear as</a:t>
            </a:r>
            <a:r>
              <a:rPr lang="en-GB" sz="1200" baseline="0" dirty="0">
                <a:effectLst/>
                <a:latin typeface="+mn-lt"/>
                <a:ea typeface="Calibri"/>
                <a:cs typeface="Times New Roman"/>
              </a:rPr>
              <a:t> a line of a proof. </a:t>
            </a:r>
            <a:r>
              <a:rPr lang="en-GB" sz="1200" dirty="0">
                <a:effectLst/>
                <a:latin typeface="+mn-lt"/>
                <a:ea typeface="Calibri"/>
                <a:cs typeface="Times New Roman"/>
              </a:rPr>
              <a:t>These</a:t>
            </a:r>
            <a:r>
              <a:rPr lang="en-GB" sz="1200" baseline="0" dirty="0">
                <a:effectLst/>
                <a:latin typeface="+mn-lt"/>
                <a:ea typeface="Calibri"/>
                <a:cs typeface="Times New Roman"/>
              </a:rPr>
              <a:t> definitions are given</a:t>
            </a:r>
            <a:r>
              <a:rPr lang="en-GB" sz="1200" dirty="0">
                <a:effectLst/>
                <a:latin typeface="+mn-lt"/>
                <a:ea typeface="Calibri"/>
                <a:cs typeface="Times New Roman"/>
              </a:rPr>
              <a:t> by</a:t>
            </a:r>
            <a:r>
              <a:rPr lang="en-GB" sz="1200" baseline="0" dirty="0">
                <a:effectLst/>
                <a:latin typeface="+mn-lt"/>
                <a:ea typeface="Calibri"/>
                <a:cs typeface="Times New Roman"/>
              </a:rPr>
              <a:t> formalising</a:t>
            </a:r>
            <a:r>
              <a:rPr lang="en-GB" sz="1200" dirty="0">
                <a:effectLst/>
                <a:latin typeface="+mn-lt"/>
                <a:ea typeface="Calibri"/>
                <a:cs typeface="Times New Roman"/>
              </a:rPr>
              <a:t> the grammar (or syntax) of a greatly simplified language.  Aristotle used</a:t>
            </a:r>
            <a:r>
              <a:rPr lang="en-GB" sz="1200" baseline="0" dirty="0">
                <a:effectLst/>
                <a:latin typeface="+mn-lt"/>
                <a:ea typeface="Calibri"/>
                <a:cs typeface="Times New Roman"/>
              </a:rPr>
              <a:t> the familiar grammatical structure of sentences in a natural language to define</a:t>
            </a:r>
            <a:r>
              <a:rPr lang="en-GB" sz="1200" dirty="0">
                <a:effectLst/>
                <a:latin typeface="+mn-lt"/>
                <a:ea typeface="Calibri"/>
                <a:cs typeface="Times New Roman"/>
              </a:rPr>
              <a:t> the syntax of his logical sentences.  Finally, he formalised the grammatical shape</a:t>
            </a:r>
            <a:r>
              <a:rPr lang="en-GB" sz="1200" baseline="0" dirty="0">
                <a:effectLst/>
                <a:latin typeface="+mn-lt"/>
                <a:ea typeface="Calibri"/>
                <a:cs typeface="Times New Roman"/>
              </a:rPr>
              <a:t> of each type of deductive step which may validly appear in a chain of reasoning.</a:t>
            </a:r>
            <a:r>
              <a:rPr lang="en-GB" sz="1200" b="1" baseline="0" dirty="0">
                <a:effectLst/>
                <a:latin typeface="+mn-lt"/>
                <a:cs typeface="Times New Roman"/>
              </a:rPr>
              <a:t>		</a:t>
            </a:r>
            <a:endParaRPr lang="en-US" b="1" dirty="0"/>
          </a:p>
        </p:txBody>
      </p:sp>
      <p:sp>
        <p:nvSpPr>
          <p:cNvPr id="4" name="Slide Number Placeholder 3"/>
          <p:cNvSpPr>
            <a:spLocks noGrp="1"/>
          </p:cNvSpPr>
          <p:nvPr>
            <p:ph type="sldNum" sz="quarter" idx="10"/>
          </p:nvPr>
        </p:nvSpPr>
        <p:spPr/>
        <p:txBody>
          <a:bodyPr/>
          <a:lstStyle/>
          <a:p>
            <a:fld id="{45AA3099-AB2C-4238-9EA9-69F068316201}" type="slidenum">
              <a:rPr lang="en-GB" smtClean="0"/>
              <a:t>7</a:t>
            </a:fld>
            <a:endParaRPr lang="en-GB" dirty="0"/>
          </a:p>
        </p:txBody>
      </p:sp>
    </p:spTree>
    <p:extLst>
      <p:ext uri="{BB962C8B-B14F-4D97-AF65-F5344CB8AC3E}">
        <p14:creationId xmlns:p14="http://schemas.microsoft.com/office/powerpoint/2010/main" val="568369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I end with a quotation</a:t>
            </a:r>
            <a:r>
              <a:rPr lang="en-GB" sz="1200" baseline="0" dirty="0">
                <a:effectLst/>
                <a:latin typeface="+mn-lt"/>
                <a:ea typeface="Calibri"/>
                <a:cs typeface="Times New Roman"/>
              </a:rPr>
              <a:t> from </a:t>
            </a:r>
            <a:r>
              <a:rPr lang="en-GB" sz="1200" dirty="0">
                <a:effectLst/>
                <a:latin typeface="+mn-lt"/>
                <a:ea typeface="Calibri"/>
                <a:cs typeface="Times New Roman"/>
              </a:rPr>
              <a:t>Turing’s article on Checking a Large Routine.</a:t>
            </a:r>
            <a:r>
              <a:rPr lang="en-GB" sz="1200" baseline="0" dirty="0">
                <a:effectLst/>
                <a:latin typeface="+mn-lt"/>
                <a:ea typeface="Calibri"/>
                <a:cs typeface="Times New Roman"/>
              </a:rPr>
              <a:t>  It summarises exactly the message of my talk.  He says </a:t>
            </a:r>
            <a:r>
              <a:rPr lang="en-GB" sz="1200" dirty="0">
                <a:effectLst/>
                <a:latin typeface="+mn-lt"/>
                <a:ea typeface="Calibri"/>
                <a:cs typeface="Times New Roman"/>
              </a:rPr>
              <a:t>that a programming language forms a sort of symbolic logic. </a:t>
            </a:r>
            <a:r>
              <a:rPr lang="en-GB" sz="1200" baseline="0" dirty="0">
                <a:effectLst/>
                <a:latin typeface="+mn-lt"/>
                <a:ea typeface="Calibri"/>
                <a:cs typeface="Times New Roman"/>
              </a:rPr>
              <a:t>And I expect that one day a programming language will eventually be recognised, not just as a sort of logic , but as an integral part of the main stream of applied logic itself.  When that happens, </a:t>
            </a:r>
            <a:r>
              <a:rPr lang="en-GB" sz="1200" baseline="0" dirty="0">
                <a:effectLst/>
                <a:latin typeface="+mn-lt"/>
                <a:ea typeface="Times New Roman"/>
                <a:cs typeface="Times New Roman"/>
              </a:rPr>
              <a:t>Computer Science will take its proper place in the History of Thought, as the latest development of one of the ancient and great intellectual traditions of the human race.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effectLst/>
                <a:latin typeface="+mn-lt"/>
                <a:ea typeface="Times New Roman"/>
                <a:cs typeface="Times New Roman"/>
              </a:rPr>
              <a:t>		</a:t>
            </a:r>
            <a:endParaRPr lang="en-GB" sz="120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5AA3099-AB2C-4238-9EA9-69F068316201}" type="slidenum">
              <a:rPr lang="en-GB" smtClean="0"/>
              <a:t>63</a:t>
            </a:fld>
            <a:endParaRPr lang="en-GB" dirty="0"/>
          </a:p>
        </p:txBody>
      </p:sp>
    </p:spTree>
    <p:extLst>
      <p:ext uri="{BB962C8B-B14F-4D97-AF65-F5344CB8AC3E}">
        <p14:creationId xmlns:p14="http://schemas.microsoft.com/office/powerpoint/2010/main" val="1284327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effectLst/>
                <a:latin typeface="+mn-lt"/>
                <a:ea typeface="Calibri"/>
                <a:cs typeface="Times New Roman"/>
              </a:rPr>
              <a:t>I will go beyond Turing in my speculations.  I hope that programming language will not be just a sort of symbolic logic .  It will be recognised as integral part of the main stream of applied logic itself.  Quite independent of computers, the logic of programming applies directly to the world we live in, as the logic that governs actions in space and in time.  When this is widely recognised, </a:t>
            </a:r>
            <a:r>
              <a:rPr lang="en-GB" sz="1200" baseline="0" dirty="0">
                <a:effectLst/>
                <a:latin typeface="+mn-lt"/>
                <a:ea typeface="Times New Roman"/>
                <a:cs typeface="Times New Roman"/>
              </a:rPr>
              <a:t>Computer Science will take its proper place in the History of Thought, as the latest development of one of the ancient and great intellectual traditions of the human race.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effectLst/>
                <a:latin typeface="+mn-lt"/>
                <a:ea typeface="Times New Roman"/>
                <a:cs typeface="Times New Roman"/>
              </a:rPr>
              <a:t>55 </a:t>
            </a:r>
            <a:r>
              <a:rPr lang="en-GB" sz="1200" b="1" baseline="0" dirty="0" err="1">
                <a:effectLst/>
                <a:latin typeface="+mn-lt"/>
                <a:ea typeface="Times New Roman"/>
                <a:cs typeface="Times New Roman"/>
              </a:rPr>
              <a:t>mins</a:t>
            </a:r>
            <a:endParaRPr lang="en-GB" sz="1200" b="1" baseline="0" dirty="0">
              <a:effectLst/>
              <a:latin typeface="+mn-lt"/>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64</a:t>
            </a:fld>
            <a:endParaRPr lang="en-GB"/>
          </a:p>
        </p:txBody>
      </p:sp>
    </p:spTree>
    <p:extLst>
      <p:ext uri="{BB962C8B-B14F-4D97-AF65-F5344CB8AC3E}">
        <p14:creationId xmlns:p14="http://schemas.microsoft.com/office/powerpoint/2010/main" val="29977875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65</a:t>
            </a:fld>
            <a:endParaRPr lang="en-GB"/>
          </a:p>
        </p:txBody>
      </p:sp>
    </p:spTree>
    <p:extLst>
      <p:ext uri="{BB962C8B-B14F-4D97-AF65-F5344CB8AC3E}">
        <p14:creationId xmlns:p14="http://schemas.microsoft.com/office/powerpoint/2010/main" val="33442716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Why did it take so long for a logic of change to be developed by philosophers and logicians?  Perhaps it was because philosophers felt that it was their goal to discover eternal truths that could not be changed in the passage of time. Indeed, Plato used the phenomenon of a change to argue for the illusory nature of the real world, and the superiority of his philosophical world of unchanging ideas. Similarly, the premises and conclusions of the Aristotelian syllogism all use the present tense, and are assumed to apply for all time.  I am sure that Aristotle and most biologists until Darwin never doubted the permanence of biological classifications.</a:t>
            </a:r>
          </a:p>
          <a:p>
            <a:endParaRPr lang="en-GB" baseline="0" dirty="0"/>
          </a:p>
        </p:txBody>
      </p:sp>
      <p:sp>
        <p:nvSpPr>
          <p:cNvPr id="4" name="Slide Number Placeholder 3"/>
          <p:cNvSpPr>
            <a:spLocks noGrp="1"/>
          </p:cNvSpPr>
          <p:nvPr>
            <p:ph type="sldNum" sz="quarter" idx="10"/>
          </p:nvPr>
        </p:nvSpPr>
        <p:spPr/>
        <p:txBody>
          <a:bodyPr/>
          <a:lstStyle/>
          <a:p>
            <a:fld id="{5CFF7967-19FA-4BB6-958E-BA84B8DDAEF2}" type="slidenum">
              <a:rPr lang="en-GB" smtClean="0"/>
              <a:t>66</a:t>
            </a:fld>
            <a:endParaRPr lang="en-GB"/>
          </a:p>
        </p:txBody>
      </p:sp>
    </p:spTree>
    <p:extLst>
      <p:ext uri="{BB962C8B-B14F-4D97-AF65-F5344CB8AC3E}">
        <p14:creationId xmlns:p14="http://schemas.microsoft.com/office/powerpoint/2010/main" val="252229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same goal of timeless truth was pursued by mathematicians including Euclid. It inhibited the development of a mathematics of change until Newton’s invention and application of the infinitesimal calculus to the astronomy of the solar system.  And even Newton did not think of his calculus was a part of mathematics.  For him it was only a heuristic, and for many of his proofs in Principia </a:t>
            </a:r>
            <a:r>
              <a:rPr lang="en-GB" baseline="0" dirty="0" err="1"/>
              <a:t>Mathematica</a:t>
            </a:r>
            <a:r>
              <a:rPr lang="en-GB" baseline="0" dirty="0"/>
              <a:t> he preferred to rigour of Euclidian geometry.  It was Leibnitz who elevated the calculus, which he discovered independently of Newton, as a paradigm for logic, and a sound method of mathematical reasoning.</a:t>
            </a:r>
            <a:endParaRPr lang="en-GB"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67</a:t>
            </a:fld>
            <a:endParaRPr lang="en-GB"/>
          </a:p>
        </p:txBody>
      </p:sp>
    </p:spTree>
    <p:extLst>
      <p:ext uri="{BB962C8B-B14F-4D97-AF65-F5344CB8AC3E}">
        <p14:creationId xmlns:p14="http://schemas.microsoft.com/office/powerpoint/2010/main" val="10771083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Here is the sort of question the programmer might want to ask.  They are the same question as might test the understanding of a student in an examination in any branch of science. What are the properties of this program? How does it behave in its natural environment, or in the artificial environment of an experimental laboratory?  What is its internal structure? What is the function of each of its parts, and how do they interact? For an engineering product like a program, one should certainly ask what is its purpose?  And finally, but most important, Why should we believe the answers to the preceding questions are correct?  </a:t>
            </a:r>
          </a:p>
          <a:p>
            <a:endParaRPr lang="en-GB" baseline="0" dirty="0"/>
          </a:p>
          <a:p>
            <a:r>
              <a:rPr lang="en-GB" baseline="0" dirty="0"/>
              <a:t>This last question asks for an explanation, a justification, or in mathematics, even a proof. I will suggest that the ability to answer this last question is evidence of the deepest level of understanding.  That is why so many questions in school and University examinations will ask the student to show their intermediate working, or present a proof of their result, or give some other form of argument in favour of the student’s own conclusions.  So I will take as a criterion of a computer’s understanding of its own programs, the ability to reason effectively and correctly about their properties, behaviour, structure, and purpose.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CFF7967-19FA-4BB6-958E-BA84B8DDAEF2}" type="slidenum">
              <a:rPr lang="en-GB" smtClean="0"/>
              <a:t>68</a:t>
            </a:fld>
            <a:endParaRPr lang="en-GB"/>
          </a:p>
        </p:txBody>
      </p:sp>
    </p:spTree>
    <p:extLst>
      <p:ext uri="{BB962C8B-B14F-4D97-AF65-F5344CB8AC3E}">
        <p14:creationId xmlns:p14="http://schemas.microsoft.com/office/powerpoint/2010/main" val="2521291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Does this not already provide evidence that a computer understands its own program?  Yes, but it is only a low level of understanding.  As a pupil at school, my mental arithmetic powers were regularly tested by asking me to execute a program like ‘Start with the number 13.  Add  2 , multiply by 4, and divide by 12.  What is the answer?’   A correct answer does not mean that I understand the theory of  numbers.  We certainly expect a deeper level of understanding from our pupils at school.  Computer programmers, and from students of Computer Science, do not exhibit their understanding of programs just by executing them.</a:t>
            </a:r>
          </a:p>
        </p:txBody>
      </p:sp>
      <p:sp>
        <p:nvSpPr>
          <p:cNvPr id="4" name="Slide Number Placeholder 3"/>
          <p:cNvSpPr>
            <a:spLocks noGrp="1"/>
          </p:cNvSpPr>
          <p:nvPr>
            <p:ph type="sldNum" sz="quarter" idx="10"/>
          </p:nvPr>
        </p:nvSpPr>
        <p:spPr/>
        <p:txBody>
          <a:bodyPr/>
          <a:lstStyle/>
          <a:p>
            <a:fld id="{5CFF7967-19FA-4BB6-958E-BA84B8DDAEF2}" type="slidenum">
              <a:rPr lang="en-GB" smtClean="0"/>
              <a:t>69</a:t>
            </a:fld>
            <a:endParaRPr lang="en-GB"/>
          </a:p>
        </p:txBody>
      </p:sp>
    </p:spTree>
    <p:extLst>
      <p:ext uri="{BB962C8B-B14F-4D97-AF65-F5344CB8AC3E}">
        <p14:creationId xmlns:p14="http://schemas.microsoft.com/office/powerpoint/2010/main" val="487493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generally,</a:t>
            </a:r>
            <a:r>
              <a:rPr lang="en-GB" baseline="0" dirty="0"/>
              <a:t> in conclusion to my own talk, I hope that I have begun to convince you that Computer Science is already a worthy part of the enduring cultural and intellectual history of mankind.  Often without realising it, Computer Scientists have developed and exploited the ideas of some of the greatest thinkers of the past.  They have taken these ideas as a basis on which they are building a web of related new ideas, that will influence the thinking of future generations.  And I am sure that future generations will find new applications for our accumulated treasure-house of great ideas, and will be empowered to solve the many problems which we already know that you will face. I wish you the very best for a </a:t>
            </a:r>
            <a:r>
              <a:rPr lang="en-GB" baseline="0"/>
              <a:t>bright future.</a:t>
            </a:r>
            <a:endParaRPr lang="en-US" dirty="0"/>
          </a:p>
        </p:txBody>
      </p:sp>
      <p:sp>
        <p:nvSpPr>
          <p:cNvPr id="4" name="Slide Number Placeholder 3"/>
          <p:cNvSpPr>
            <a:spLocks noGrp="1"/>
          </p:cNvSpPr>
          <p:nvPr>
            <p:ph type="sldNum" sz="quarter" idx="10"/>
          </p:nvPr>
        </p:nvSpPr>
        <p:spPr/>
        <p:txBody>
          <a:bodyPr/>
          <a:lstStyle/>
          <a:p>
            <a:fld id="{45AA3099-AB2C-4238-9EA9-69F068316201}" type="slidenum">
              <a:rPr lang="en-GB" smtClean="0"/>
              <a:t>70</a:t>
            </a:fld>
            <a:endParaRPr lang="en-GB" dirty="0"/>
          </a:p>
        </p:txBody>
      </p:sp>
    </p:spTree>
    <p:extLst>
      <p:ext uri="{BB962C8B-B14F-4D97-AF65-F5344CB8AC3E}">
        <p14:creationId xmlns:p14="http://schemas.microsoft.com/office/powerpoint/2010/main" val="204718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T</a:t>
            </a:r>
            <a:r>
              <a:rPr lang="en-GB" sz="1200" baseline="0" dirty="0">
                <a:effectLst/>
                <a:latin typeface="+mn-lt"/>
                <a:ea typeface="Calibri"/>
                <a:cs typeface="Times New Roman"/>
              </a:rPr>
              <a:t>o define his grammar, Ari</a:t>
            </a:r>
            <a:r>
              <a:rPr lang="en-GB" sz="1200" dirty="0">
                <a:effectLst/>
                <a:latin typeface="+mn-lt"/>
                <a:ea typeface="Calibri"/>
                <a:cs typeface="Times New Roman"/>
              </a:rPr>
              <a:t>stotle</a:t>
            </a:r>
            <a:r>
              <a:rPr lang="en-GB" sz="1200" baseline="0" dirty="0">
                <a:effectLst/>
                <a:latin typeface="+mn-lt"/>
                <a:ea typeface="Calibri"/>
                <a:cs typeface="Times New Roman"/>
              </a:rPr>
              <a:t> introduced a form of syntactic definition that was taken over by </a:t>
            </a:r>
            <a:r>
              <a:rPr lang="en-GB" sz="1200" baseline="0" dirty="0" err="1">
                <a:effectLst/>
                <a:latin typeface="+mn-lt"/>
                <a:ea typeface="Calibri"/>
                <a:cs typeface="Times New Roman"/>
              </a:rPr>
              <a:t>Chomski</a:t>
            </a:r>
            <a:r>
              <a:rPr lang="en-GB" sz="1200" baseline="0" dirty="0">
                <a:effectLst/>
                <a:latin typeface="+mn-lt"/>
                <a:ea typeface="Calibri"/>
                <a:cs typeface="Times New Roman"/>
              </a:rPr>
              <a:t> in modern times, and developed by computer scientists for the syntactic definition of programming languages. He introduced letters like  S  and  P  to stand for the subject and predicate of a sentence.</a:t>
            </a:r>
            <a:r>
              <a:rPr lang="en-GB" sz="1200" dirty="0">
                <a:effectLst/>
                <a:latin typeface="+mn-lt"/>
                <a:ea typeface="Calibri"/>
                <a:cs typeface="Times New Roman"/>
              </a:rPr>
              <a:t> These letters are intended to be replaced by universal names of sets of individuals (e.g., sharks, fishes, animals, men).  Aristotle’s logic then permitted four forms of sentence, which</a:t>
            </a:r>
            <a:r>
              <a:rPr lang="en-GB" sz="1200" baseline="0" dirty="0">
                <a:effectLst/>
                <a:latin typeface="+mn-lt"/>
                <a:ea typeface="Calibri"/>
                <a:cs typeface="Times New Roman"/>
              </a:rPr>
              <a:t> combine the subject and predicate using the words All, Some, None, and Not.  T</a:t>
            </a:r>
            <a:r>
              <a:rPr lang="en-GB" sz="1200" dirty="0">
                <a:effectLst/>
                <a:latin typeface="+mn-lt"/>
                <a:ea typeface="Calibri"/>
                <a:cs typeface="Times New Roman"/>
              </a:rPr>
              <a:t>he vowels (a), (e), (</a:t>
            </a:r>
            <a:r>
              <a:rPr lang="en-GB" sz="1200" dirty="0" err="1">
                <a:effectLst/>
                <a:latin typeface="+mn-lt"/>
                <a:ea typeface="Calibri"/>
                <a:cs typeface="Times New Roman"/>
              </a:rPr>
              <a:t>i</a:t>
            </a:r>
            <a:r>
              <a:rPr lang="en-GB" sz="1200" dirty="0">
                <a:effectLst/>
                <a:latin typeface="+mn-lt"/>
                <a:ea typeface="Calibri"/>
                <a:cs typeface="Times New Roman"/>
              </a:rPr>
              <a:t>) and (o) were introduced in later times as mnemonics for these four kinds of sentence.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8</a:t>
            </a:fld>
            <a:endParaRPr lang="en-GB"/>
          </a:p>
        </p:txBody>
      </p:sp>
    </p:spTree>
    <p:extLst>
      <p:ext uri="{BB962C8B-B14F-4D97-AF65-F5344CB8AC3E}">
        <p14:creationId xmlns:p14="http://schemas.microsoft.com/office/powerpoint/2010/main" val="118888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Aristotle then</a:t>
            </a:r>
            <a:r>
              <a:rPr lang="en-GB" sz="1200" baseline="0" dirty="0">
                <a:effectLst/>
                <a:latin typeface="+mn-lt"/>
                <a:ea typeface="Calibri"/>
                <a:cs typeface="Times New Roman"/>
              </a:rPr>
              <a:t> went on to</a:t>
            </a:r>
            <a:r>
              <a:rPr lang="en-GB" sz="1200" dirty="0">
                <a:effectLst/>
                <a:latin typeface="+mn-lt"/>
                <a:ea typeface="Calibri"/>
                <a:cs typeface="Times New Roman"/>
              </a:rPr>
              <a:t> define a set of twenty four patterns of valid deduction, called syllogisms. </a:t>
            </a:r>
            <a:r>
              <a:rPr lang="en-GB" sz="1200" baseline="0" dirty="0">
                <a:effectLst/>
                <a:latin typeface="+mn-lt"/>
                <a:ea typeface="Calibri"/>
                <a:cs typeface="Times New Roman"/>
              </a:rPr>
              <a:t>Each syllogism </a:t>
            </a:r>
            <a:r>
              <a:rPr lang="en-GB" sz="1200" dirty="0">
                <a:effectLst/>
                <a:latin typeface="+mn-lt"/>
                <a:ea typeface="Calibri"/>
                <a:cs typeface="Times New Roman"/>
              </a:rPr>
              <a:t>consists of three sentences, written on successive lines.  The first two sentences are called premises (major and minor).</a:t>
            </a:r>
            <a:r>
              <a:rPr lang="en-GB" sz="1200" baseline="0" dirty="0">
                <a:effectLst/>
                <a:latin typeface="+mn-lt"/>
                <a:ea typeface="Calibri"/>
                <a:cs typeface="Times New Roman"/>
              </a:rPr>
              <a:t>  They are</a:t>
            </a:r>
            <a:r>
              <a:rPr lang="en-GB" sz="1200" dirty="0">
                <a:effectLst/>
                <a:latin typeface="+mn-lt"/>
                <a:ea typeface="Calibri"/>
                <a:cs typeface="Times New Roman"/>
              </a:rPr>
              <a:t> written above the line; and the third sentence below the line is the conclusion of</a:t>
            </a:r>
            <a:r>
              <a:rPr lang="en-GB" sz="1200" baseline="0" dirty="0">
                <a:effectLst/>
                <a:latin typeface="+mn-lt"/>
                <a:ea typeface="Calibri"/>
                <a:cs typeface="Times New Roman"/>
              </a:rPr>
              <a:t> the syllogism</a:t>
            </a:r>
            <a:r>
              <a:rPr lang="en-GB" sz="1200" dirty="0">
                <a:effectLst/>
                <a:latin typeface="+mn-lt"/>
                <a:ea typeface="Calibri"/>
                <a:cs typeface="Times New Roman"/>
              </a:rPr>
              <a:t>. The purpose of the syllogism is to check and explain the validity of a short argument, which starts with an agreement on the premises in the first two lines, and concludes that the third line is necessarily</a:t>
            </a:r>
            <a:r>
              <a:rPr lang="en-GB" sz="1200" baseline="0" dirty="0">
                <a:effectLst/>
                <a:latin typeface="+mn-lt"/>
                <a:ea typeface="Calibri"/>
                <a:cs typeface="Times New Roman"/>
              </a:rPr>
              <a:t> </a:t>
            </a:r>
            <a:r>
              <a:rPr lang="en-GB" sz="1200" dirty="0">
                <a:effectLst/>
                <a:latin typeface="+mn-lt"/>
                <a:ea typeface="Calibri"/>
                <a:cs typeface="Times New Roman"/>
              </a:rPr>
              <a:t>true as well.  The letters  S  and  P stand for the subject and predicate</a:t>
            </a:r>
            <a:r>
              <a:rPr lang="en-GB" sz="1200" baseline="0" dirty="0">
                <a:effectLst/>
                <a:latin typeface="+mn-lt"/>
                <a:ea typeface="Calibri"/>
                <a:cs typeface="Times New Roman"/>
              </a:rPr>
              <a:t> of the conclusion. </a:t>
            </a:r>
            <a:r>
              <a:rPr lang="en-GB" sz="1200" dirty="0">
                <a:effectLst/>
                <a:latin typeface="+mn-lt"/>
                <a:ea typeface="Calibri"/>
                <a:cs typeface="Times New Roman"/>
              </a:rPr>
              <a:t>The letter  M stands for a middle term that is present in both the premises, but is eliminated in the conclusion.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This slide shows </a:t>
            </a:r>
            <a:r>
              <a:rPr lang="en-GB" sz="1200" baseline="0" dirty="0">
                <a:effectLst/>
                <a:latin typeface="+mn-lt"/>
                <a:ea typeface="Calibri"/>
                <a:cs typeface="Times New Roman"/>
              </a:rPr>
              <a:t>the first example of a syllogism, which was later given the name Barbara. </a:t>
            </a:r>
            <a:r>
              <a:rPr lang="en-GB" sz="1200" dirty="0">
                <a:effectLst/>
                <a:latin typeface="+mn-lt"/>
                <a:ea typeface="Calibri"/>
                <a:cs typeface="Times New Roman"/>
              </a:rPr>
              <a:t>The three vowels </a:t>
            </a:r>
            <a:r>
              <a:rPr lang="en-GB" sz="1200" dirty="0" err="1">
                <a:effectLst/>
                <a:latin typeface="+mn-lt"/>
                <a:ea typeface="Calibri"/>
                <a:cs typeface="Times New Roman"/>
              </a:rPr>
              <a:t>aaa</a:t>
            </a:r>
            <a:r>
              <a:rPr lang="en-GB" sz="1200" dirty="0">
                <a:effectLst/>
                <a:latin typeface="+mn-lt"/>
                <a:ea typeface="Calibri"/>
                <a:cs typeface="Times New Roman"/>
              </a:rPr>
              <a:t> in the name Barbara indicate</a:t>
            </a:r>
            <a:r>
              <a:rPr lang="en-GB" sz="1200" baseline="0" dirty="0">
                <a:effectLst/>
                <a:latin typeface="+mn-lt"/>
                <a:ea typeface="Calibri"/>
                <a:cs typeface="Times New Roman"/>
              </a:rPr>
              <a:t> </a:t>
            </a:r>
            <a:r>
              <a:rPr lang="en-GB" sz="1200" dirty="0">
                <a:effectLst/>
                <a:latin typeface="+mn-lt"/>
                <a:ea typeface="Calibri"/>
                <a:cs typeface="Times New Roman"/>
              </a:rPr>
              <a:t>the syntactic form of the two premises and the conclusion of this</a:t>
            </a:r>
            <a:r>
              <a:rPr lang="en-GB" sz="1200" baseline="0" dirty="0">
                <a:effectLst/>
                <a:latin typeface="+mn-lt"/>
                <a:ea typeface="Calibri"/>
                <a:cs typeface="Times New Roman"/>
              </a:rPr>
              <a:t> kind of</a:t>
            </a:r>
            <a:r>
              <a:rPr lang="en-GB" sz="1200" dirty="0">
                <a:effectLst/>
                <a:latin typeface="+mn-lt"/>
                <a:ea typeface="Calibri"/>
                <a:cs typeface="Times New Roman"/>
              </a:rPr>
              <a:t> syllogism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a:cs typeface="Times New Roman"/>
              </a:rPr>
              <a:t>10 </a:t>
            </a:r>
            <a:r>
              <a:rPr lang="en-GB" sz="1200" b="1" dirty="0" err="1">
                <a:effectLst/>
                <a:latin typeface="+mn-lt"/>
                <a:ea typeface="Calibri"/>
                <a:cs typeface="Times New Roman"/>
              </a:rPr>
              <a:t>mins</a:t>
            </a:r>
            <a:endParaRPr lang="en-GB" sz="1200" b="1"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5AA3099-AB2C-4238-9EA9-69F068316201}" type="slidenum">
              <a:rPr lang="en-GB" smtClean="0"/>
              <a:t>9</a:t>
            </a:fld>
            <a:endParaRPr lang="en-GB"/>
          </a:p>
        </p:txBody>
      </p:sp>
    </p:spTree>
    <p:extLst>
      <p:ext uri="{BB962C8B-B14F-4D97-AF65-F5344CB8AC3E}">
        <p14:creationId xmlns:p14="http://schemas.microsoft.com/office/powerpoint/2010/main" val="237537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a:cs typeface="Times New Roman"/>
              </a:rPr>
              <a:t>My second example of a syllogism is </a:t>
            </a:r>
            <a:r>
              <a:rPr lang="en-GB" sz="1200" dirty="0" err="1">
                <a:effectLst/>
                <a:latin typeface="+mn-lt"/>
                <a:ea typeface="Calibri"/>
                <a:cs typeface="Times New Roman"/>
              </a:rPr>
              <a:t>Celarent</a:t>
            </a:r>
            <a:r>
              <a:rPr lang="en-GB" sz="1200" dirty="0">
                <a:effectLst/>
                <a:latin typeface="+mn-lt"/>
                <a:ea typeface="Calibri"/>
                <a:cs typeface="Times New Roman"/>
              </a:rPr>
              <a:t>.  The three lines of the syllogism are of the form </a:t>
            </a:r>
            <a:r>
              <a:rPr lang="en-GB" sz="1200" dirty="0" err="1">
                <a:effectLst/>
                <a:latin typeface="+mn-lt"/>
                <a:ea typeface="Calibri"/>
                <a:cs typeface="Times New Roman"/>
              </a:rPr>
              <a:t>e,a,e</a:t>
            </a:r>
            <a:r>
              <a:rPr lang="en-GB" sz="1200" dirty="0">
                <a:effectLst/>
                <a:latin typeface="+mn-lt"/>
                <a:ea typeface="Calibri"/>
                <a:cs typeface="Times New Roman"/>
              </a:rPr>
              <a:t>,</a:t>
            </a:r>
            <a:r>
              <a:rPr lang="en-GB" sz="1200" baseline="0" dirty="0">
                <a:effectLst/>
                <a:latin typeface="+mn-lt"/>
                <a:ea typeface="Calibri"/>
                <a:cs typeface="Times New Roman"/>
              </a:rPr>
              <a:t> as indicated in the vowels in the name of the rule.  Again, the conclusion follows fairly obviously from the two premises.  The purpose of a formal logic is to tenable the validity of the step to be checked, for example by a computer, without having to reconsider on every occasion why it is valid.  </a:t>
            </a:r>
            <a:endParaRPr lang="en-US" dirty="0"/>
          </a:p>
        </p:txBody>
      </p:sp>
      <p:sp>
        <p:nvSpPr>
          <p:cNvPr id="4" name="Slide Number Placeholder 3"/>
          <p:cNvSpPr>
            <a:spLocks noGrp="1"/>
          </p:cNvSpPr>
          <p:nvPr>
            <p:ph type="sldNum" sz="quarter" idx="10"/>
          </p:nvPr>
        </p:nvSpPr>
        <p:spPr/>
        <p:txBody>
          <a:bodyPr/>
          <a:lstStyle/>
          <a:p>
            <a:fld id="{45AA3099-AB2C-4238-9EA9-69F068316201}" type="slidenum">
              <a:rPr lang="en-GB" smtClean="0"/>
              <a:t>10</a:t>
            </a:fld>
            <a:endParaRPr lang="en-GB" dirty="0"/>
          </a:p>
        </p:txBody>
      </p:sp>
    </p:spTree>
    <p:extLst>
      <p:ext uri="{BB962C8B-B14F-4D97-AF65-F5344CB8AC3E}">
        <p14:creationId xmlns:p14="http://schemas.microsoft.com/office/powerpoint/2010/main" val="899993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754"/>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nchor="b" anchorCtr="0">
            <a:normAutofit/>
          </a:bodyPr>
          <a:lstStyle>
            <a:lvl1pPr>
              <a:defRPr sz="4800"/>
            </a:lvl1pPr>
          </a:lstStyle>
          <a:p>
            <a:r>
              <a:rPr lang="en-US" dirty="0"/>
              <a:t>Click to edit Master title style</a:t>
            </a:r>
            <a:endParaRPr lang="en-GB" dirty="0"/>
          </a:p>
        </p:txBody>
      </p:sp>
      <p:sp>
        <p:nvSpPr>
          <p:cNvPr id="3" name="Subtitle 2"/>
          <p:cNvSpPr>
            <a:spLocks noGrp="1"/>
          </p:cNvSpPr>
          <p:nvPr>
            <p:ph type="subTitle" idx="1"/>
          </p:nvPr>
        </p:nvSpPr>
        <p:spPr>
          <a:xfrm>
            <a:off x="685800" y="3548608"/>
            <a:ext cx="7774632" cy="1752600"/>
          </a:xfrm>
        </p:spPr>
        <p:txBody>
          <a:bodyPr/>
          <a:lstStyle>
            <a:lvl1pPr marL="0" indent="0" algn="l">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170295" cy="32678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480" y="6496094"/>
            <a:ext cx="864000" cy="14001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1838" y="6302680"/>
            <a:ext cx="1171810" cy="32720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28384" y="6489860"/>
            <a:ext cx="864096" cy="140027"/>
          </a:xfrm>
          <a:prstGeom prst="rect">
            <a:avLst/>
          </a:prstGeom>
        </p:spPr>
      </p:pic>
    </p:spTree>
    <p:extLst>
      <p:ext uri="{BB962C8B-B14F-4D97-AF65-F5344CB8AC3E}">
        <p14:creationId xmlns:p14="http://schemas.microsoft.com/office/powerpoint/2010/main" val="167525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Q&amp;A">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754"/>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B3BEAA6A-9610-425B-A79A-02468EF23105}" type="datetimeFigureOut">
              <a:rPr lang="en-GB" smtClean="0"/>
              <a:t>02/08/2016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1986C9-7039-4A31-9227-B13B0005BB40}" type="slidenum">
              <a:rPr lang="en-GB" smtClean="0"/>
              <a:t>‹#›</a:t>
            </a:fld>
            <a:endParaRPr lang="en-GB"/>
          </a:p>
        </p:txBody>
      </p:sp>
      <p:sp>
        <p:nvSpPr>
          <p:cNvPr id="2" name="Title 1"/>
          <p:cNvSpPr>
            <a:spLocks noGrp="1"/>
          </p:cNvSpPr>
          <p:nvPr>
            <p:ph type="title" hasCustomPrompt="1"/>
          </p:nvPr>
        </p:nvSpPr>
        <p:spPr>
          <a:xfrm>
            <a:off x="457200" y="2132856"/>
            <a:ext cx="8229600" cy="2664296"/>
          </a:xfrm>
        </p:spPr>
        <p:txBody>
          <a:bodyPr>
            <a:normAutofit/>
          </a:bodyPr>
          <a:lstStyle>
            <a:lvl1pPr algn="ctr">
              <a:defRPr sz="13000"/>
            </a:lvl1pPr>
          </a:lstStyle>
          <a:p>
            <a:r>
              <a:rPr lang="en-US" dirty="0"/>
              <a:t>Q&amp;A</a:t>
            </a:r>
            <a:endParaRPr lang="en-GB" dirty="0"/>
          </a:p>
        </p:txBody>
      </p:sp>
    </p:spTree>
    <p:extLst>
      <p:ext uri="{BB962C8B-B14F-4D97-AF65-F5344CB8AC3E}">
        <p14:creationId xmlns:p14="http://schemas.microsoft.com/office/powerpoint/2010/main" val="18611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754"/>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1526" y="2996952"/>
            <a:ext cx="4400948" cy="713173"/>
          </a:xfrm>
          <a:prstGeom prst="rect">
            <a:avLst/>
          </a:prstGeom>
        </p:spPr>
      </p:pic>
    </p:spTree>
    <p:extLst>
      <p:ext uri="{BB962C8B-B14F-4D97-AF65-F5344CB8AC3E}">
        <p14:creationId xmlns:p14="http://schemas.microsoft.com/office/powerpoint/2010/main" val="809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BEAA6A-9610-425B-A79A-02468EF23105}" type="datetimeFigureOut">
              <a:rPr lang="en-GB" smtClean="0"/>
              <a:t>02/08/2016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986C9-7039-4A31-9227-B13B0005BB40}" type="slidenum">
              <a:rPr lang="en-GB" smtClean="0"/>
              <a:t>‹#›</a:t>
            </a:fld>
            <a:endParaRPr lang="en-GB"/>
          </a:p>
        </p:txBody>
      </p:sp>
    </p:spTree>
    <p:extLst>
      <p:ext uri="{BB962C8B-B14F-4D97-AF65-F5344CB8AC3E}">
        <p14:creationId xmlns:p14="http://schemas.microsoft.com/office/powerpoint/2010/main" val="3595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13163"/>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321297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EAA6A-9610-425B-A79A-02468EF23105}" type="datetimeFigureOut">
              <a:rPr lang="en-GB" smtClean="0"/>
              <a:t>02/08/2016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986C9-7039-4A31-9227-B13B0005BB40}" type="slidenum">
              <a:rPr lang="en-GB" smtClean="0"/>
              <a:t>‹#›</a:t>
            </a:fld>
            <a:endParaRPr lang="en-GB"/>
          </a:p>
        </p:txBody>
      </p:sp>
    </p:spTree>
    <p:extLst>
      <p:ext uri="{BB962C8B-B14F-4D97-AF65-F5344CB8AC3E}">
        <p14:creationId xmlns:p14="http://schemas.microsoft.com/office/powerpoint/2010/main" val="10225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BEAA6A-9610-425B-A79A-02468EF23105}" type="datetimeFigureOut">
              <a:rPr lang="en-GB" smtClean="0"/>
              <a:t>02/08/2016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986C9-7039-4A31-9227-B13B0005BB40}" type="slidenum">
              <a:rPr lang="en-GB" smtClean="0"/>
              <a:t>‹#›</a:t>
            </a:fld>
            <a:endParaRPr lang="en-GB"/>
          </a:p>
        </p:txBody>
      </p:sp>
    </p:spTree>
    <p:extLst>
      <p:ext uri="{BB962C8B-B14F-4D97-AF65-F5344CB8AC3E}">
        <p14:creationId xmlns:p14="http://schemas.microsoft.com/office/powerpoint/2010/main" val="145281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BEAA6A-9610-425B-A79A-02468EF23105}" type="datetimeFigureOut">
              <a:rPr lang="en-GB" smtClean="0"/>
              <a:t>02/08/2016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1986C9-7039-4A31-9227-B13B0005BB40}" type="slidenum">
              <a:rPr lang="en-GB" smtClean="0"/>
              <a:t>‹#›</a:t>
            </a:fld>
            <a:endParaRPr lang="en-GB"/>
          </a:p>
        </p:txBody>
      </p:sp>
    </p:spTree>
    <p:extLst>
      <p:ext uri="{BB962C8B-B14F-4D97-AF65-F5344CB8AC3E}">
        <p14:creationId xmlns:p14="http://schemas.microsoft.com/office/powerpoint/2010/main" val="62578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B3BEAA6A-9610-425B-A79A-02468EF23105}" type="datetimeFigureOut">
              <a:rPr lang="en-GB" smtClean="0"/>
              <a:t>02/08/2016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1986C9-7039-4A31-9227-B13B0005BB40}" type="slidenum">
              <a:rPr lang="en-GB" smtClean="0"/>
              <a:t>‹#›</a:t>
            </a:fld>
            <a:endParaRPr lang="en-GB"/>
          </a:p>
        </p:txBody>
      </p:sp>
    </p:spTree>
    <p:extLst>
      <p:ext uri="{BB962C8B-B14F-4D97-AF65-F5344CB8AC3E}">
        <p14:creationId xmlns:p14="http://schemas.microsoft.com/office/powerpoint/2010/main" val="293698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65000"/>
                    <a:lumOff val="35000"/>
                  </a:schemeClr>
                </a:solidFill>
              </a:defRPr>
            </a:lvl1pPr>
          </a:lstStyle>
          <a:p>
            <a:fld id="{B3BEAA6A-9610-425B-A79A-02468EF23105}" type="datetimeFigureOut">
              <a:rPr lang="en-GB" smtClean="0"/>
              <a:pPr/>
              <a:t>02/08/2016</a:t>
            </a:fld>
            <a:endParaRPr lang="en-GB"/>
          </a:p>
        </p:txBody>
      </p:sp>
      <p:sp>
        <p:nvSpPr>
          <p:cNvPr id="3" name="Footer Placeholder 2"/>
          <p:cNvSpPr>
            <a:spLocks noGrp="1"/>
          </p:cNvSpPr>
          <p:nvPr>
            <p:ph type="ftr" sz="quarter" idx="11"/>
          </p:nvPr>
        </p:nvSpPr>
        <p:spPr/>
        <p:txBody>
          <a:bodyPr/>
          <a:lstStyle>
            <a:lvl1pPr>
              <a:defRPr>
                <a:solidFill>
                  <a:schemeClr val="tx1">
                    <a:lumMod val="65000"/>
                    <a:lumOff val="35000"/>
                  </a:schemeClr>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tx1">
                    <a:lumMod val="65000"/>
                    <a:lumOff val="35000"/>
                  </a:schemeClr>
                </a:solidFill>
              </a:defRPr>
            </a:lvl1pPr>
          </a:lstStyle>
          <a:p>
            <a:fld id="{1E1986C9-7039-4A31-9227-B13B0005BB40}" type="slidenum">
              <a:rPr lang="en-GB" smtClean="0"/>
              <a:pPr/>
              <a:t>‹#›</a:t>
            </a:fld>
            <a:endParaRPr lang="en-GB"/>
          </a:p>
        </p:txBody>
      </p:sp>
    </p:spTree>
    <p:extLst>
      <p:ext uri="{BB962C8B-B14F-4D97-AF65-F5344CB8AC3E}">
        <p14:creationId xmlns:p14="http://schemas.microsoft.com/office/powerpoint/2010/main" val="21793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EAA6A-9610-425B-A79A-02468EF23105}" type="datetimeFigureOut">
              <a:rPr lang="en-GB" smtClean="0"/>
              <a:t>02/08/2016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986C9-7039-4A31-9227-B13B0005BB40}" type="slidenum">
              <a:rPr lang="en-GB" smtClean="0"/>
              <a:t>‹#›</a:t>
            </a:fld>
            <a:endParaRPr lang="en-GB"/>
          </a:p>
        </p:txBody>
      </p:sp>
    </p:spTree>
    <p:extLst>
      <p:ext uri="{BB962C8B-B14F-4D97-AF65-F5344CB8AC3E}">
        <p14:creationId xmlns:p14="http://schemas.microsoft.com/office/powerpoint/2010/main" val="298859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EAA6A-9610-425B-A79A-02468EF23105}" type="datetimeFigureOut">
              <a:rPr lang="en-GB" smtClean="0"/>
              <a:t>02/08/2016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986C9-7039-4A31-9227-B13B0005BB40}" type="slidenum">
              <a:rPr lang="en-GB" smtClean="0"/>
              <a:t>‹#›</a:t>
            </a:fld>
            <a:endParaRPr lang="en-GB"/>
          </a:p>
        </p:txBody>
      </p:sp>
    </p:spTree>
    <p:extLst>
      <p:ext uri="{BB962C8B-B14F-4D97-AF65-F5344CB8AC3E}">
        <p14:creationId xmlns:p14="http://schemas.microsoft.com/office/powerpoint/2010/main" val="386519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36455"/>
            <a:ext cx="9144000" cy="1221545"/>
          </a:xfrm>
          <a:prstGeom prst="rect">
            <a:avLst/>
          </a:prstGeom>
        </p:spPr>
      </p:pic>
      <p:sp>
        <p:nvSpPr>
          <p:cNvPr id="10" name="Rectangle 9"/>
          <p:cNvSpPr/>
          <p:nvPr userDrawn="1"/>
        </p:nvSpPr>
        <p:spPr>
          <a:xfrm>
            <a:off x="0" y="-1"/>
            <a:ext cx="9144000" cy="6247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1090464" cy="365125"/>
          </a:xfrm>
          <a:prstGeom prst="rect">
            <a:avLst/>
          </a:prstGeom>
        </p:spPr>
        <p:txBody>
          <a:bodyPr vert="horz" lIns="91440" tIns="45720" rIns="91440" bIns="45720" rtlCol="0" anchor="ctr"/>
          <a:lstStyle>
            <a:lvl1pPr algn="l">
              <a:defRPr sz="1200">
                <a:solidFill>
                  <a:schemeClr val="tx1"/>
                </a:solidFill>
              </a:defRPr>
            </a:lvl1pPr>
          </a:lstStyle>
          <a:p>
            <a:fld id="{B3BEAA6A-9610-425B-A79A-02468EF23105}" type="datetimeFigureOut">
              <a:rPr lang="en-GB" smtClean="0"/>
              <a:pPr/>
              <a:t>02/08/2016</a:t>
            </a:fld>
            <a:endParaRPr lang="en-GB" dirty="0"/>
          </a:p>
        </p:txBody>
      </p:sp>
      <p:sp>
        <p:nvSpPr>
          <p:cNvPr id="5" name="Footer Placeholder 4"/>
          <p:cNvSpPr>
            <a:spLocks noGrp="1"/>
          </p:cNvSpPr>
          <p:nvPr>
            <p:ph type="ftr" sz="quarter" idx="3"/>
          </p:nvPr>
        </p:nvSpPr>
        <p:spPr>
          <a:xfrm>
            <a:off x="1619672" y="6356350"/>
            <a:ext cx="3528392"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5292080" y="6356350"/>
            <a:ext cx="1728192" cy="365125"/>
          </a:xfrm>
          <a:prstGeom prst="rect">
            <a:avLst/>
          </a:prstGeom>
        </p:spPr>
        <p:txBody>
          <a:bodyPr vert="horz" lIns="91440" tIns="45720" rIns="91440" bIns="45720" rtlCol="0" anchor="ctr"/>
          <a:lstStyle>
            <a:lvl1pPr algn="r">
              <a:defRPr sz="1200">
                <a:solidFill>
                  <a:schemeClr val="tx1"/>
                </a:solidFill>
              </a:defRPr>
            </a:lvl1pPr>
          </a:lstStyle>
          <a:p>
            <a:fld id="{1E1986C9-7039-4A31-9227-B13B0005BB40}" type="slidenum">
              <a:rPr lang="en-GB" smtClean="0"/>
              <a:pPr/>
              <a:t>‹#›</a:t>
            </a:fld>
            <a:endParaRPr lang="en-GB"/>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6376" y="6381328"/>
            <a:ext cx="972722" cy="271615"/>
          </a:xfrm>
          <a:prstGeom prst="rect">
            <a:avLst/>
          </a:prstGeom>
        </p:spPr>
      </p:pic>
    </p:spTree>
    <p:extLst>
      <p:ext uri="{BB962C8B-B14F-4D97-AF65-F5344CB8AC3E}">
        <p14:creationId xmlns:p14="http://schemas.microsoft.com/office/powerpoint/2010/main" val="200870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Can Computers Understand Their Own Programs?</a:t>
            </a:r>
          </a:p>
        </p:txBody>
      </p:sp>
      <p:sp>
        <p:nvSpPr>
          <p:cNvPr id="3" name="Subtitle 2"/>
          <p:cNvSpPr>
            <a:spLocks noGrp="1"/>
          </p:cNvSpPr>
          <p:nvPr>
            <p:ph type="subTitle" idx="1"/>
          </p:nvPr>
        </p:nvSpPr>
        <p:spPr>
          <a:xfrm>
            <a:off x="685800" y="4124672"/>
            <a:ext cx="7774632" cy="1752600"/>
          </a:xfrm>
        </p:spPr>
        <p:txBody>
          <a:bodyPr/>
          <a:lstStyle/>
          <a:p>
            <a:pPr algn="r"/>
            <a:r>
              <a:rPr lang="en-GB" dirty="0"/>
              <a:t>Prof Sir Tony Hoare</a:t>
            </a:r>
          </a:p>
          <a:p>
            <a:pPr algn="r"/>
            <a:r>
              <a:rPr lang="en-GB" dirty="0"/>
              <a:t> 05</a:t>
            </a:r>
            <a:r>
              <a:rPr lang="en-GB" baseline="30000" dirty="0"/>
              <a:t>th</a:t>
            </a:r>
            <a:r>
              <a:rPr lang="en-GB" dirty="0"/>
              <a:t> July 2012</a:t>
            </a:r>
          </a:p>
        </p:txBody>
      </p:sp>
    </p:spTree>
    <p:extLst>
      <p:ext uri="{BB962C8B-B14F-4D97-AF65-F5344CB8AC3E}">
        <p14:creationId xmlns:p14="http://schemas.microsoft.com/office/powerpoint/2010/main" val="32079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pPr algn="ctr"/>
            <a:r>
              <a:rPr lang="en-GB" dirty="0" err="1">
                <a:ea typeface="Calibri"/>
                <a:cs typeface="Times New Roman"/>
              </a:rPr>
              <a:t>Celarent</a:t>
            </a:r>
            <a:r>
              <a:rPr lang="en-GB" dirty="0">
                <a:ea typeface="Calibri"/>
                <a:cs typeface="Times New Roman"/>
              </a:rPr>
              <a:t> </a:t>
            </a:r>
            <a:endParaRPr lang="en-US" dirty="0"/>
          </a:p>
        </p:txBody>
      </p:sp>
      <p:sp>
        <p:nvSpPr>
          <p:cNvPr id="3" name="Content Placeholder 2"/>
          <p:cNvSpPr>
            <a:spLocks noGrp="1"/>
          </p:cNvSpPr>
          <p:nvPr>
            <p:ph idx="1"/>
          </p:nvPr>
        </p:nvSpPr>
        <p:spPr/>
        <p:txBody>
          <a:bodyPr/>
          <a:lstStyle/>
          <a:p>
            <a:pPr marL="0" indent="0">
              <a:buNone/>
            </a:pPr>
            <a:r>
              <a:rPr lang="en-GB" dirty="0">
                <a:ea typeface="Calibri"/>
                <a:cs typeface="Times New Roman"/>
              </a:rPr>
              <a:t>No M are P		(e)</a:t>
            </a:r>
          </a:p>
          <a:p>
            <a:pPr marL="0" indent="0">
              <a:spcAft>
                <a:spcPts val="0"/>
              </a:spcAft>
              <a:buNone/>
            </a:pPr>
            <a:r>
              <a:rPr lang="en-GB" u="sng" dirty="0">
                <a:ea typeface="Calibri"/>
                <a:cs typeface="Times New Roman"/>
              </a:rPr>
              <a:t>All S are  M</a:t>
            </a:r>
            <a:r>
              <a:rPr lang="en-GB" dirty="0">
                <a:ea typeface="Calibri"/>
                <a:cs typeface="Times New Roman"/>
              </a:rPr>
              <a:t>		(a)				</a:t>
            </a:r>
          </a:p>
          <a:p>
            <a:pPr marL="0" indent="0">
              <a:spcAft>
                <a:spcPts val="0"/>
              </a:spcAft>
              <a:buNone/>
            </a:pPr>
            <a:r>
              <a:rPr lang="en-GB" dirty="0">
                <a:ea typeface="Calibri"/>
                <a:cs typeface="Times New Roman"/>
              </a:rPr>
              <a:t>No  S  are  P		(e)</a:t>
            </a:r>
          </a:p>
          <a:p>
            <a:endParaRPr lang="en-US" dirty="0"/>
          </a:p>
        </p:txBody>
      </p:sp>
    </p:spTree>
    <p:extLst>
      <p:ext uri="{BB962C8B-B14F-4D97-AF65-F5344CB8AC3E}">
        <p14:creationId xmlns:p14="http://schemas.microsoft.com/office/powerpoint/2010/main" val="64597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Darii</a:t>
            </a:r>
            <a:endParaRPr lang="en-GB" dirty="0"/>
          </a:p>
        </p:txBody>
      </p:sp>
      <p:sp>
        <p:nvSpPr>
          <p:cNvPr id="3" name="Content Placeholder 2"/>
          <p:cNvSpPr>
            <a:spLocks noGrp="1"/>
          </p:cNvSpPr>
          <p:nvPr>
            <p:ph idx="1"/>
          </p:nvPr>
        </p:nvSpPr>
        <p:spPr/>
        <p:txBody>
          <a:bodyPr/>
          <a:lstStyle/>
          <a:p>
            <a:r>
              <a:rPr lang="en-GB" dirty="0"/>
              <a:t>All M are P		(a)</a:t>
            </a:r>
          </a:p>
          <a:p>
            <a:r>
              <a:rPr lang="en-GB" u="sng" dirty="0"/>
              <a:t>Some  S  are M</a:t>
            </a:r>
            <a:r>
              <a:rPr lang="en-GB" dirty="0"/>
              <a:t>.	(</a:t>
            </a:r>
            <a:r>
              <a:rPr lang="en-GB" dirty="0" err="1"/>
              <a:t>i</a:t>
            </a:r>
            <a:r>
              <a:rPr lang="en-GB" dirty="0"/>
              <a:t>)</a:t>
            </a:r>
          </a:p>
          <a:p>
            <a:r>
              <a:rPr lang="en-GB" dirty="0"/>
              <a:t>Some  S  are  P 	(</a:t>
            </a:r>
            <a:r>
              <a:rPr lang="en-GB" dirty="0" err="1"/>
              <a:t>i</a:t>
            </a:r>
            <a:r>
              <a:rPr lang="en-GB" dirty="0"/>
              <a:t>)</a:t>
            </a:r>
          </a:p>
        </p:txBody>
      </p:sp>
    </p:spTree>
    <p:extLst>
      <p:ext uri="{BB962C8B-B14F-4D97-AF65-F5344CB8AC3E}">
        <p14:creationId xmlns:p14="http://schemas.microsoft.com/office/powerpoint/2010/main" val="284399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24 syllogisms</a:t>
            </a:r>
          </a:p>
        </p:txBody>
      </p:sp>
      <p:sp>
        <p:nvSpPr>
          <p:cNvPr id="3" name="Content Placeholder 2"/>
          <p:cNvSpPr>
            <a:spLocks noGrp="1"/>
          </p:cNvSpPr>
          <p:nvPr>
            <p:ph idx="1"/>
          </p:nvPr>
        </p:nvSpPr>
        <p:spPr/>
        <p:txBody>
          <a:bodyPr/>
          <a:lstStyle/>
          <a:p>
            <a:r>
              <a:rPr lang="en-GB" dirty="0"/>
              <a:t>Barbara, </a:t>
            </a:r>
            <a:r>
              <a:rPr lang="en-GB" dirty="0" err="1"/>
              <a:t>Barbari</a:t>
            </a:r>
            <a:r>
              <a:rPr lang="en-GB" dirty="0"/>
              <a:t>, </a:t>
            </a:r>
            <a:r>
              <a:rPr lang="en-GB" dirty="0" err="1"/>
              <a:t>Barnalip</a:t>
            </a:r>
            <a:r>
              <a:rPr lang="en-GB" dirty="0"/>
              <a:t>, </a:t>
            </a:r>
            <a:r>
              <a:rPr lang="en-GB" dirty="0" err="1"/>
              <a:t>Baroco</a:t>
            </a:r>
            <a:r>
              <a:rPr lang="en-GB" dirty="0"/>
              <a:t>, </a:t>
            </a:r>
            <a:r>
              <a:rPr lang="en-GB" dirty="0" err="1"/>
              <a:t>Bocardo</a:t>
            </a:r>
            <a:r>
              <a:rPr lang="en-GB" dirty="0"/>
              <a:t>, </a:t>
            </a:r>
            <a:r>
              <a:rPr lang="en-GB" dirty="0" err="1"/>
              <a:t>Camestres</a:t>
            </a:r>
            <a:r>
              <a:rPr lang="en-GB" dirty="0"/>
              <a:t>, </a:t>
            </a:r>
            <a:r>
              <a:rPr lang="en-GB" dirty="0" err="1"/>
              <a:t>Camestros</a:t>
            </a:r>
            <a:r>
              <a:rPr lang="en-GB" dirty="0"/>
              <a:t>, </a:t>
            </a:r>
            <a:r>
              <a:rPr lang="en-GB" dirty="0" err="1"/>
              <a:t>Calemes</a:t>
            </a:r>
            <a:r>
              <a:rPr lang="en-GB" dirty="0"/>
              <a:t>, </a:t>
            </a:r>
            <a:r>
              <a:rPr lang="en-GB" dirty="0" err="1"/>
              <a:t>Calemos</a:t>
            </a:r>
            <a:r>
              <a:rPr lang="en-GB" dirty="0"/>
              <a:t>, </a:t>
            </a:r>
            <a:r>
              <a:rPr lang="en-GB" dirty="0" err="1"/>
              <a:t>Celarent</a:t>
            </a:r>
            <a:r>
              <a:rPr lang="en-GB" dirty="0"/>
              <a:t>, </a:t>
            </a:r>
            <a:r>
              <a:rPr lang="en-GB" dirty="0" err="1"/>
              <a:t>Celaront</a:t>
            </a:r>
            <a:r>
              <a:rPr lang="en-GB" dirty="0"/>
              <a:t>, </a:t>
            </a:r>
            <a:r>
              <a:rPr lang="en-GB" dirty="0" err="1"/>
              <a:t>Cesare</a:t>
            </a:r>
            <a:r>
              <a:rPr lang="en-GB" dirty="0"/>
              <a:t>, </a:t>
            </a:r>
            <a:r>
              <a:rPr lang="en-GB" dirty="0" err="1"/>
              <a:t>Cesaro</a:t>
            </a:r>
            <a:r>
              <a:rPr lang="en-GB" dirty="0"/>
              <a:t>, </a:t>
            </a:r>
            <a:r>
              <a:rPr lang="en-GB" dirty="0" err="1"/>
              <a:t>Darapti</a:t>
            </a:r>
            <a:r>
              <a:rPr lang="en-GB" dirty="0"/>
              <a:t>, </a:t>
            </a:r>
            <a:r>
              <a:rPr lang="en-GB" dirty="0" err="1"/>
              <a:t>Darii</a:t>
            </a:r>
            <a:r>
              <a:rPr lang="en-GB" dirty="0"/>
              <a:t>, </a:t>
            </a:r>
            <a:r>
              <a:rPr lang="en-GB" dirty="0" err="1"/>
              <a:t>Datisi</a:t>
            </a:r>
            <a:r>
              <a:rPr lang="en-GB" dirty="0"/>
              <a:t>, </a:t>
            </a:r>
            <a:r>
              <a:rPr lang="en-GB" dirty="0" err="1"/>
              <a:t>Dimatis</a:t>
            </a:r>
            <a:r>
              <a:rPr lang="en-GB" dirty="0"/>
              <a:t>, </a:t>
            </a:r>
            <a:r>
              <a:rPr lang="en-GB" dirty="0" err="1"/>
              <a:t>Disamis</a:t>
            </a:r>
            <a:r>
              <a:rPr lang="en-GB" dirty="0"/>
              <a:t>, </a:t>
            </a:r>
            <a:r>
              <a:rPr lang="en-GB" dirty="0" err="1"/>
              <a:t>Felapton</a:t>
            </a:r>
            <a:r>
              <a:rPr lang="en-GB" dirty="0"/>
              <a:t>, </a:t>
            </a:r>
            <a:r>
              <a:rPr lang="en-GB" dirty="0" err="1"/>
              <a:t>Ferio</a:t>
            </a:r>
            <a:r>
              <a:rPr lang="en-GB" dirty="0"/>
              <a:t>, </a:t>
            </a:r>
            <a:r>
              <a:rPr lang="en-GB" dirty="0" err="1"/>
              <a:t>Ferison</a:t>
            </a:r>
            <a:r>
              <a:rPr lang="en-GB" dirty="0"/>
              <a:t>, </a:t>
            </a:r>
            <a:r>
              <a:rPr lang="en-GB" dirty="0" err="1"/>
              <a:t>Fesapo</a:t>
            </a:r>
            <a:r>
              <a:rPr lang="en-GB" dirty="0"/>
              <a:t>, </a:t>
            </a:r>
            <a:r>
              <a:rPr lang="en-GB" dirty="0" err="1"/>
              <a:t>Festino</a:t>
            </a:r>
            <a:r>
              <a:rPr lang="en-GB" dirty="0"/>
              <a:t>, </a:t>
            </a:r>
            <a:r>
              <a:rPr lang="en-GB" dirty="0" err="1"/>
              <a:t>Fresison</a:t>
            </a:r>
            <a:r>
              <a:rPr lang="en-GB"/>
              <a:t>. </a:t>
            </a:r>
            <a:endParaRPr lang="en-GB" dirty="0"/>
          </a:p>
          <a:p>
            <a:r>
              <a:rPr lang="en-GB" dirty="0"/>
              <a:t>Modern logic has just one rule of inference, and a couple of axioms,</a:t>
            </a:r>
          </a:p>
          <a:p>
            <a:r>
              <a:rPr lang="en-GB" dirty="0"/>
              <a:t>and is much more powerful.</a:t>
            </a:r>
          </a:p>
        </p:txBody>
      </p:sp>
    </p:spTree>
    <p:extLst>
      <p:ext uri="{BB962C8B-B14F-4D97-AF65-F5344CB8AC3E}">
        <p14:creationId xmlns:p14="http://schemas.microsoft.com/office/powerpoint/2010/main" val="247161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Examples from Biology</a:t>
            </a:r>
          </a:p>
        </p:txBody>
      </p:sp>
      <p:sp>
        <p:nvSpPr>
          <p:cNvPr id="3" name="Content Placeholder 2"/>
          <p:cNvSpPr>
            <a:spLocks noGrp="1"/>
          </p:cNvSpPr>
          <p:nvPr>
            <p:ph idx="1"/>
          </p:nvPr>
        </p:nvSpPr>
        <p:spPr>
          <a:xfrm>
            <a:off x="395536" y="1340768"/>
            <a:ext cx="4464496" cy="4525963"/>
          </a:xfrm>
        </p:spPr>
        <p:txBody>
          <a:bodyPr>
            <a:noAutofit/>
          </a:bodyPr>
          <a:lstStyle/>
          <a:p>
            <a:pPr marL="0" indent="0">
              <a:spcAft>
                <a:spcPts val="0"/>
              </a:spcAft>
              <a:buNone/>
            </a:pPr>
            <a:r>
              <a:rPr lang="en-GB" sz="2000" dirty="0">
                <a:ea typeface="Calibri"/>
                <a:cs typeface="Times New Roman"/>
              </a:rPr>
              <a:t>Barbara</a:t>
            </a:r>
          </a:p>
          <a:p>
            <a:pPr marL="0" indent="0">
              <a:spcAft>
                <a:spcPts val="0"/>
              </a:spcAft>
              <a:buNone/>
            </a:pPr>
            <a:r>
              <a:rPr lang="en-GB" sz="2000" dirty="0">
                <a:ea typeface="Calibri"/>
                <a:cs typeface="Times New Roman"/>
              </a:rPr>
              <a:t>All sharks are </a:t>
            </a:r>
            <a:r>
              <a:rPr lang="en-GB" sz="2000" dirty="0" err="1">
                <a:ea typeface="Calibri"/>
                <a:cs typeface="Times New Roman"/>
              </a:rPr>
              <a:t>selachians</a:t>
            </a:r>
            <a:r>
              <a:rPr lang="en-GB" sz="2000" dirty="0">
                <a:ea typeface="Calibri"/>
                <a:cs typeface="Times New Roman"/>
              </a:rPr>
              <a:t> 		(a)</a:t>
            </a:r>
          </a:p>
          <a:p>
            <a:pPr marL="0" indent="0">
              <a:spcAft>
                <a:spcPts val="0"/>
              </a:spcAft>
              <a:buNone/>
            </a:pPr>
            <a:r>
              <a:rPr lang="en-GB" sz="2000" u="sng" dirty="0">
                <a:ea typeface="Calibri"/>
                <a:cs typeface="Times New Roman"/>
              </a:rPr>
              <a:t>All </a:t>
            </a:r>
            <a:r>
              <a:rPr lang="en-GB" sz="2000" u="sng" dirty="0" err="1">
                <a:ea typeface="Calibri"/>
                <a:cs typeface="Times New Roman"/>
              </a:rPr>
              <a:t>selachians</a:t>
            </a:r>
            <a:r>
              <a:rPr lang="en-GB" sz="2000" u="sng" dirty="0">
                <a:ea typeface="Calibri"/>
                <a:cs typeface="Times New Roman"/>
              </a:rPr>
              <a:t> inhabit the sea</a:t>
            </a:r>
            <a:r>
              <a:rPr lang="en-GB" sz="2000" dirty="0">
                <a:ea typeface="Calibri"/>
                <a:cs typeface="Times New Roman"/>
              </a:rPr>
              <a:t> 	(a)</a:t>
            </a:r>
          </a:p>
          <a:p>
            <a:pPr marL="0" indent="0">
              <a:spcAft>
                <a:spcPts val="0"/>
              </a:spcAft>
              <a:buNone/>
            </a:pPr>
            <a:r>
              <a:rPr lang="en-GB" sz="2000" dirty="0">
                <a:ea typeface="Calibri"/>
                <a:cs typeface="Times New Roman"/>
              </a:rPr>
              <a:t>All sharks inhabit the sea		(a)</a:t>
            </a:r>
          </a:p>
          <a:p>
            <a:pPr marL="0" indent="0">
              <a:spcAft>
                <a:spcPts val="0"/>
              </a:spcAft>
              <a:buNone/>
            </a:pPr>
            <a:r>
              <a:rPr lang="en-GB" sz="2000" dirty="0">
                <a:ea typeface="Calibri"/>
                <a:cs typeface="Times New Roman"/>
              </a:rPr>
              <a:t>	</a:t>
            </a:r>
          </a:p>
          <a:p>
            <a:endParaRPr lang="en-GB" sz="2000" dirty="0"/>
          </a:p>
        </p:txBody>
      </p:sp>
      <p:pic>
        <p:nvPicPr>
          <p:cNvPr id="4" name="Picture 2" descr="C:\Users\rachelh\AppData\Local\Microsoft\Windows\Temporary Internet Files\Content.Outlook\G1FQ3287\shark-r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068960"/>
            <a:ext cx="4041851" cy="2694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60032" y="1340768"/>
            <a:ext cx="3794001" cy="1508105"/>
          </a:xfrm>
          <a:prstGeom prst="rect">
            <a:avLst/>
          </a:prstGeom>
        </p:spPr>
        <p:txBody>
          <a:bodyPr wrap="square">
            <a:spAutoFit/>
          </a:bodyPr>
          <a:lstStyle/>
          <a:p>
            <a:pPr lvl="0">
              <a:spcBef>
                <a:spcPct val="20000"/>
              </a:spcBef>
            </a:pPr>
            <a:r>
              <a:rPr lang="en-GB" sz="2000" dirty="0" err="1">
                <a:solidFill>
                  <a:srgbClr val="000000"/>
                </a:solidFill>
                <a:ea typeface="Calibri"/>
                <a:cs typeface="Times New Roman"/>
              </a:rPr>
              <a:t>Celarent</a:t>
            </a:r>
            <a:r>
              <a:rPr lang="en-GB" sz="2000" dirty="0">
                <a:solidFill>
                  <a:srgbClr val="000000"/>
                </a:solidFill>
                <a:ea typeface="Calibri"/>
                <a:cs typeface="Times New Roman"/>
              </a:rPr>
              <a:t> </a:t>
            </a:r>
          </a:p>
          <a:p>
            <a:pPr lvl="0">
              <a:spcBef>
                <a:spcPct val="20000"/>
              </a:spcBef>
            </a:pPr>
            <a:r>
              <a:rPr lang="en-GB" sz="2000" dirty="0">
                <a:solidFill>
                  <a:srgbClr val="000000"/>
                </a:solidFill>
                <a:ea typeface="Calibri"/>
                <a:cs typeface="Times New Roman"/>
              </a:rPr>
              <a:t>No </a:t>
            </a:r>
            <a:r>
              <a:rPr lang="en-GB" sz="2000" dirty="0" err="1">
                <a:solidFill>
                  <a:srgbClr val="000000"/>
                </a:solidFill>
                <a:ea typeface="Calibri"/>
                <a:cs typeface="Times New Roman"/>
              </a:rPr>
              <a:t>selachians</a:t>
            </a:r>
            <a:r>
              <a:rPr lang="en-GB" sz="2000" dirty="0">
                <a:solidFill>
                  <a:srgbClr val="000000"/>
                </a:solidFill>
                <a:ea typeface="Calibri"/>
                <a:cs typeface="Times New Roman"/>
              </a:rPr>
              <a:t> are fish	(e)</a:t>
            </a:r>
          </a:p>
          <a:p>
            <a:pPr lvl="0">
              <a:spcBef>
                <a:spcPct val="20000"/>
              </a:spcBef>
            </a:pPr>
            <a:r>
              <a:rPr lang="en-GB" sz="2000" u="sng" dirty="0">
                <a:solidFill>
                  <a:srgbClr val="000000"/>
                </a:solidFill>
                <a:ea typeface="Calibri"/>
                <a:cs typeface="Times New Roman"/>
              </a:rPr>
              <a:t>All rays are </a:t>
            </a:r>
            <a:r>
              <a:rPr lang="en-GB" sz="2000" u="sng" dirty="0" err="1">
                <a:solidFill>
                  <a:srgbClr val="000000"/>
                </a:solidFill>
                <a:ea typeface="Calibri"/>
                <a:cs typeface="Times New Roman"/>
              </a:rPr>
              <a:t>selachians</a:t>
            </a:r>
            <a:r>
              <a:rPr lang="en-GB" sz="2000" dirty="0">
                <a:solidFill>
                  <a:srgbClr val="000000"/>
                </a:solidFill>
                <a:ea typeface="Calibri"/>
                <a:cs typeface="Times New Roman"/>
              </a:rPr>
              <a:t>	(a)  </a:t>
            </a:r>
          </a:p>
          <a:p>
            <a:pPr lvl="0">
              <a:spcBef>
                <a:spcPct val="20000"/>
              </a:spcBef>
            </a:pPr>
            <a:r>
              <a:rPr lang="en-GB" sz="2000" dirty="0">
                <a:solidFill>
                  <a:srgbClr val="000000"/>
                </a:solidFill>
                <a:ea typeface="Calibri"/>
                <a:cs typeface="Times New Roman"/>
              </a:rPr>
              <a:t>No rays are fish		(e)</a:t>
            </a:r>
          </a:p>
        </p:txBody>
      </p:sp>
    </p:spTree>
    <p:extLst>
      <p:ext uri="{BB962C8B-B14F-4D97-AF65-F5344CB8AC3E}">
        <p14:creationId xmlns:p14="http://schemas.microsoft.com/office/powerpoint/2010/main" val="361766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 five-line proof</a:t>
            </a:r>
          </a:p>
        </p:txBody>
      </p:sp>
      <p:sp>
        <p:nvSpPr>
          <p:cNvPr id="3" name="Content Placeholder 2"/>
          <p:cNvSpPr>
            <a:spLocks noGrp="1"/>
          </p:cNvSpPr>
          <p:nvPr>
            <p:ph idx="1"/>
          </p:nvPr>
        </p:nvSpPr>
        <p:spPr/>
        <p:txBody>
          <a:bodyPr/>
          <a:lstStyle/>
          <a:p>
            <a:pPr marL="0" indent="0">
              <a:spcAft>
                <a:spcPts val="0"/>
              </a:spcAft>
              <a:buNone/>
            </a:pPr>
            <a:r>
              <a:rPr lang="en-GB" dirty="0">
                <a:ea typeface="Calibri"/>
                <a:cs typeface="Times New Roman"/>
              </a:rPr>
              <a:t>All sharks are </a:t>
            </a:r>
            <a:r>
              <a:rPr lang="en-GB" dirty="0" err="1">
                <a:ea typeface="Calibri"/>
                <a:cs typeface="Times New Roman"/>
              </a:rPr>
              <a:t>selachians</a:t>
            </a:r>
            <a:r>
              <a:rPr lang="en-GB" dirty="0">
                <a:ea typeface="Calibri"/>
                <a:cs typeface="Times New Roman"/>
              </a:rPr>
              <a:t> 		(a)</a:t>
            </a:r>
          </a:p>
          <a:p>
            <a:pPr marL="0" indent="0">
              <a:spcAft>
                <a:spcPts val="0"/>
              </a:spcAft>
              <a:buNone/>
            </a:pPr>
            <a:r>
              <a:rPr lang="en-GB" u="sng" dirty="0">
                <a:ea typeface="Calibri"/>
                <a:cs typeface="Times New Roman"/>
              </a:rPr>
              <a:t>All </a:t>
            </a:r>
            <a:r>
              <a:rPr lang="en-GB" u="sng" dirty="0" err="1">
                <a:ea typeface="Calibri"/>
                <a:cs typeface="Times New Roman"/>
              </a:rPr>
              <a:t>selachians</a:t>
            </a:r>
            <a:r>
              <a:rPr lang="en-GB" u="sng" dirty="0">
                <a:ea typeface="Calibri"/>
                <a:cs typeface="Times New Roman"/>
              </a:rPr>
              <a:t> inhabit the sea</a:t>
            </a:r>
            <a:r>
              <a:rPr lang="en-GB" dirty="0">
                <a:ea typeface="Calibri"/>
                <a:cs typeface="Times New Roman"/>
              </a:rPr>
              <a:t> 	(a)</a:t>
            </a:r>
          </a:p>
          <a:p>
            <a:pPr marL="0" indent="0">
              <a:spcAft>
                <a:spcPts val="0"/>
              </a:spcAft>
              <a:buNone/>
            </a:pPr>
            <a:r>
              <a:rPr lang="en-GB" dirty="0">
                <a:ea typeface="Calibri"/>
                <a:cs typeface="Times New Roman"/>
              </a:rPr>
              <a:t>All sharks inhabit the sea		(a)</a:t>
            </a:r>
          </a:p>
          <a:p>
            <a:pPr marL="0" indent="0">
              <a:buNone/>
            </a:pPr>
            <a:r>
              <a:rPr lang="en-GB" u="sng" dirty="0"/>
              <a:t>Some sharks are carnivores</a:t>
            </a:r>
            <a:r>
              <a:rPr lang="en-GB" dirty="0"/>
              <a:t>		(</a:t>
            </a:r>
            <a:r>
              <a:rPr lang="en-GB" dirty="0" err="1"/>
              <a:t>i</a:t>
            </a:r>
            <a:r>
              <a:rPr lang="en-GB" dirty="0"/>
              <a:t>)</a:t>
            </a:r>
          </a:p>
          <a:p>
            <a:pPr marL="0" indent="0">
              <a:buNone/>
            </a:pPr>
            <a:r>
              <a:rPr lang="en-GB" dirty="0"/>
              <a:t>Some inhabitants of the sea are carnivores	(</a:t>
            </a:r>
            <a:r>
              <a:rPr lang="en-GB" dirty="0" err="1"/>
              <a:t>i</a:t>
            </a:r>
            <a:r>
              <a:rPr lang="en-GB" dirty="0"/>
              <a:t>)</a:t>
            </a:r>
          </a:p>
          <a:p>
            <a:pPr marL="0" indent="0">
              <a:buNone/>
            </a:pPr>
            <a:endParaRPr lang="en-GB" dirty="0"/>
          </a:p>
        </p:txBody>
      </p:sp>
    </p:spTree>
    <p:extLst>
      <p:ext uri="{BB962C8B-B14F-4D97-AF65-F5344CB8AC3E}">
        <p14:creationId xmlns:p14="http://schemas.microsoft.com/office/powerpoint/2010/main" val="99530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Grammar of proofs</a:t>
            </a:r>
          </a:p>
        </p:txBody>
      </p:sp>
      <p:sp>
        <p:nvSpPr>
          <p:cNvPr id="3" name="Content Placeholder 2"/>
          <p:cNvSpPr>
            <a:spLocks noGrp="1"/>
          </p:cNvSpPr>
          <p:nvPr>
            <p:ph idx="1"/>
          </p:nvPr>
        </p:nvSpPr>
        <p:spPr/>
        <p:txBody>
          <a:bodyPr>
            <a:normAutofit/>
          </a:bodyPr>
          <a:lstStyle/>
          <a:p>
            <a:pPr marL="0" indent="0">
              <a:buNone/>
            </a:pPr>
            <a:r>
              <a:rPr lang="en-GB" dirty="0"/>
              <a:t>A </a:t>
            </a:r>
            <a:r>
              <a:rPr lang="en-GB" b="1" dirty="0"/>
              <a:t>proof</a:t>
            </a:r>
            <a:r>
              <a:rPr lang="en-GB" dirty="0"/>
              <a:t> is a sequences of sentences</a:t>
            </a:r>
          </a:p>
          <a:p>
            <a:pPr marL="0" indent="0">
              <a:buNone/>
            </a:pPr>
            <a:r>
              <a:rPr lang="en-GB" dirty="0"/>
              <a:t>in which each sentence is either a premise</a:t>
            </a:r>
          </a:p>
          <a:p>
            <a:pPr marL="0" indent="0">
              <a:buNone/>
            </a:pPr>
            <a:r>
              <a:rPr lang="en-GB" dirty="0"/>
              <a:t>or it is the last line of one of the 24 syllogisms,</a:t>
            </a:r>
          </a:p>
          <a:p>
            <a:pPr marL="0" indent="0">
              <a:buNone/>
            </a:pPr>
            <a:r>
              <a:rPr lang="en-GB" dirty="0"/>
              <a:t>and the first two lines of that syllogism</a:t>
            </a:r>
          </a:p>
          <a:p>
            <a:pPr marL="0" indent="0">
              <a:buNone/>
            </a:pPr>
            <a:r>
              <a:rPr lang="en-GB" dirty="0"/>
              <a:t>occur earlier in the </a:t>
            </a:r>
            <a:r>
              <a:rPr lang="en-GB" b="1" dirty="0">
                <a:solidFill>
                  <a:srgbClr val="FF0000"/>
                </a:solidFill>
              </a:rPr>
              <a:t>proof</a:t>
            </a:r>
            <a:r>
              <a:rPr lang="en-GB" dirty="0"/>
              <a:t>.</a:t>
            </a:r>
          </a:p>
          <a:p>
            <a:endParaRPr lang="en-GB" dirty="0"/>
          </a:p>
          <a:p>
            <a:pPr marL="0" indent="0">
              <a:buNone/>
            </a:pPr>
            <a:endParaRPr lang="en-GB" dirty="0"/>
          </a:p>
        </p:txBody>
      </p:sp>
    </p:spTree>
    <p:extLst>
      <p:ext uri="{BB962C8B-B14F-4D97-AF65-F5344CB8AC3E}">
        <p14:creationId xmlns:p14="http://schemas.microsoft.com/office/powerpoint/2010/main" val="225899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Principles</a:t>
            </a:r>
            <a:endParaRPr lang="en-US" dirty="0"/>
          </a:p>
        </p:txBody>
      </p:sp>
      <p:sp>
        <p:nvSpPr>
          <p:cNvPr id="3" name="Content Placeholder 2"/>
          <p:cNvSpPr>
            <a:spLocks noGrp="1"/>
          </p:cNvSpPr>
          <p:nvPr>
            <p:ph idx="1"/>
          </p:nvPr>
        </p:nvSpPr>
        <p:spPr/>
        <p:txBody>
          <a:bodyPr/>
          <a:lstStyle/>
          <a:p>
            <a:r>
              <a:rPr lang="en-GB" dirty="0"/>
              <a:t>Validity of a proof does not depend on</a:t>
            </a:r>
          </a:p>
          <a:p>
            <a:pPr lvl="1"/>
            <a:r>
              <a:rPr lang="en-GB" dirty="0"/>
              <a:t>Its subject matter</a:t>
            </a:r>
          </a:p>
          <a:p>
            <a:pPr lvl="1"/>
            <a:r>
              <a:rPr lang="en-GB" dirty="0"/>
              <a:t>The desirability of the proven result</a:t>
            </a:r>
          </a:p>
          <a:p>
            <a:pPr lvl="1"/>
            <a:r>
              <a:rPr lang="en-GB" dirty="0"/>
              <a:t>The person who is presenting the proof</a:t>
            </a:r>
          </a:p>
          <a:p>
            <a:pPr lvl="1"/>
            <a:r>
              <a:rPr lang="en-GB" dirty="0"/>
              <a:t>The truth of the premises</a:t>
            </a:r>
          </a:p>
          <a:p>
            <a:r>
              <a:rPr lang="en-US" dirty="0"/>
              <a:t>It depends only on the syntactic form</a:t>
            </a:r>
          </a:p>
        </p:txBody>
      </p:sp>
    </p:spTree>
    <p:extLst>
      <p:ext uri="{BB962C8B-B14F-4D97-AF65-F5344CB8AC3E}">
        <p14:creationId xmlns:p14="http://schemas.microsoft.com/office/powerpoint/2010/main" val="279329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Computer reasoning</a:t>
            </a:r>
          </a:p>
        </p:txBody>
      </p:sp>
      <p:sp>
        <p:nvSpPr>
          <p:cNvPr id="3" name="Content Placeholder 2"/>
          <p:cNvSpPr>
            <a:spLocks noGrp="1"/>
          </p:cNvSpPr>
          <p:nvPr>
            <p:ph idx="1"/>
          </p:nvPr>
        </p:nvSpPr>
        <p:spPr/>
        <p:txBody>
          <a:bodyPr>
            <a:normAutofit/>
          </a:bodyPr>
          <a:lstStyle/>
          <a:p>
            <a:r>
              <a:rPr lang="en-GB" dirty="0">
                <a:ea typeface="Calibri"/>
                <a:cs typeface="Times New Roman"/>
              </a:rPr>
              <a:t>Computers easily check conformity of a proof to the given deductive rules. </a:t>
            </a:r>
          </a:p>
          <a:p>
            <a:pPr>
              <a:spcAft>
                <a:spcPts val="0"/>
              </a:spcAft>
            </a:pPr>
            <a:r>
              <a:rPr lang="en-GB" dirty="0">
                <a:ea typeface="Calibri"/>
                <a:cs typeface="Times New Roman"/>
              </a:rPr>
              <a:t>Computers discover proofs by exploring all the possible deductions from lines proved so far. </a:t>
            </a:r>
          </a:p>
          <a:p>
            <a:pPr>
              <a:spcAft>
                <a:spcPts val="0"/>
              </a:spcAft>
            </a:pPr>
            <a:r>
              <a:rPr lang="en-GB" dirty="0">
                <a:ea typeface="Calibri"/>
                <a:cs typeface="Times New Roman"/>
              </a:rPr>
              <a:t>Computers were essential to proof of Four-colour Theorem and the </a:t>
            </a:r>
            <a:r>
              <a:rPr lang="en-GB" dirty="0" err="1">
                <a:ea typeface="Calibri"/>
                <a:cs typeface="Times New Roman"/>
              </a:rPr>
              <a:t>Kepler</a:t>
            </a:r>
            <a:r>
              <a:rPr lang="en-GB" dirty="0">
                <a:ea typeface="Calibri"/>
                <a:cs typeface="Times New Roman"/>
              </a:rPr>
              <a:t> Conjecture.</a:t>
            </a:r>
          </a:p>
          <a:p>
            <a:pPr marL="0" indent="0">
              <a:spcAft>
                <a:spcPts val="0"/>
              </a:spcAft>
              <a:buNone/>
            </a:pPr>
            <a:endParaRPr lang="en-GB" dirty="0">
              <a:ea typeface="Calibri"/>
              <a:cs typeface="Times New Roman"/>
            </a:endParaRPr>
          </a:p>
          <a:p>
            <a:endParaRPr lang="en-GB" dirty="0"/>
          </a:p>
        </p:txBody>
      </p:sp>
    </p:spTree>
    <p:extLst>
      <p:ext uri="{BB962C8B-B14F-4D97-AF65-F5344CB8AC3E}">
        <p14:creationId xmlns:p14="http://schemas.microsoft.com/office/powerpoint/2010/main" val="139172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normAutofit/>
          </a:bodyPr>
          <a:lstStyle/>
          <a:p>
            <a:r>
              <a:rPr lang="en-GB" dirty="0"/>
              <a:t>To colour each side of all borders differently,</a:t>
            </a:r>
          </a:p>
          <a:p>
            <a:pPr marL="0" indent="0">
              <a:buNone/>
            </a:pPr>
            <a:r>
              <a:rPr lang="en-GB" dirty="0"/>
              <a:t>	no map needs more than four colours.</a:t>
            </a:r>
          </a:p>
          <a:p>
            <a:r>
              <a:rPr lang="en-GB" dirty="0"/>
              <a:t>The left diagram needs all four.</a:t>
            </a:r>
          </a:p>
          <a:p>
            <a:r>
              <a:rPr lang="en-US" dirty="0"/>
              <a:t>The right diagram needs only three.</a:t>
            </a:r>
          </a:p>
        </p:txBody>
      </p:sp>
      <p:sp>
        <p:nvSpPr>
          <p:cNvPr id="4" name="TextBox 3"/>
          <p:cNvSpPr txBox="1"/>
          <p:nvPr/>
        </p:nvSpPr>
        <p:spPr>
          <a:xfrm>
            <a:off x="1167625" y="138317"/>
            <a:ext cx="5857757" cy="769441"/>
          </a:xfrm>
          <a:prstGeom prst="rect">
            <a:avLst/>
          </a:prstGeom>
          <a:noFill/>
        </p:spPr>
        <p:txBody>
          <a:bodyPr wrap="none" rtlCol="0">
            <a:spAutoFit/>
          </a:bodyPr>
          <a:lstStyle/>
          <a:p>
            <a:r>
              <a:rPr lang="en-GB" sz="4400" dirty="0"/>
              <a:t>The four-colour theorem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286" y="939629"/>
            <a:ext cx="19431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986612"/>
            <a:ext cx="19526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27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normAutofit/>
          </a:bodyPr>
          <a:lstStyle/>
          <a:p>
            <a:endParaRPr lang="en-GB" dirty="0"/>
          </a:p>
          <a:p>
            <a:r>
              <a:rPr lang="en-GB" dirty="0"/>
              <a:t>The proof in Coq by Georges Gonthier 	examines  633 cases</a:t>
            </a:r>
          </a:p>
          <a:p>
            <a:r>
              <a:rPr lang="en-GB" dirty="0"/>
              <a:t>Each case requires round a million proof steps</a:t>
            </a:r>
          </a:p>
          <a:p>
            <a:endParaRPr lang="en-US" dirty="0"/>
          </a:p>
        </p:txBody>
      </p:sp>
      <p:sp>
        <p:nvSpPr>
          <p:cNvPr id="4" name="TextBox 3"/>
          <p:cNvSpPr txBox="1"/>
          <p:nvPr/>
        </p:nvSpPr>
        <p:spPr>
          <a:xfrm>
            <a:off x="1167625" y="138317"/>
            <a:ext cx="5857757" cy="769441"/>
          </a:xfrm>
          <a:prstGeom prst="rect">
            <a:avLst/>
          </a:prstGeom>
          <a:noFill/>
        </p:spPr>
        <p:txBody>
          <a:bodyPr wrap="none" rtlCol="0">
            <a:spAutoFit/>
          </a:bodyPr>
          <a:lstStyle/>
          <a:p>
            <a:r>
              <a:rPr lang="en-GB" sz="4400" dirty="0"/>
              <a:t>The four-colour theorem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612" y="1052736"/>
            <a:ext cx="19431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024665"/>
            <a:ext cx="19526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58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Auxiliary question  1.</a:t>
            </a:r>
          </a:p>
        </p:txBody>
      </p:sp>
      <p:sp>
        <p:nvSpPr>
          <p:cNvPr id="3" name="Content Placeholder 2"/>
          <p:cNvSpPr>
            <a:spLocks noGrp="1"/>
          </p:cNvSpPr>
          <p:nvPr>
            <p:ph idx="1"/>
          </p:nvPr>
        </p:nvSpPr>
        <p:spPr/>
        <p:txBody>
          <a:bodyPr>
            <a:normAutofit lnSpcReduction="10000"/>
          </a:bodyPr>
          <a:lstStyle/>
          <a:p>
            <a:r>
              <a:rPr lang="en-GB" dirty="0"/>
              <a:t>Can people understand their own rational thought processes?</a:t>
            </a:r>
          </a:p>
          <a:p>
            <a:endParaRPr lang="en-GB" dirty="0"/>
          </a:p>
          <a:p>
            <a:pPr>
              <a:lnSpc>
                <a:spcPct val="115000"/>
              </a:lnSpc>
              <a:spcAft>
                <a:spcPts val="1000"/>
              </a:spcAft>
            </a:pPr>
            <a:r>
              <a:rPr lang="en-GB" dirty="0">
                <a:ea typeface="Calibri"/>
                <a:cs typeface="Times New Roman"/>
              </a:rPr>
              <a:t>[1] Aristotle, Prior Analytics. (~350 </a:t>
            </a:r>
            <a:r>
              <a:rPr lang="en-GB" dirty="0" err="1">
                <a:ea typeface="Calibri"/>
                <a:cs typeface="Times New Roman"/>
              </a:rPr>
              <a:t>bce</a:t>
            </a:r>
            <a:r>
              <a:rPr lang="en-GB" dirty="0">
                <a:ea typeface="Calibri"/>
                <a:cs typeface="Times New Roman"/>
              </a:rPr>
              <a:t>)</a:t>
            </a:r>
          </a:p>
          <a:p>
            <a:pPr lvl="1">
              <a:lnSpc>
                <a:spcPct val="115000"/>
              </a:lnSpc>
              <a:spcAft>
                <a:spcPts val="1000"/>
              </a:spcAft>
            </a:pPr>
            <a:r>
              <a:rPr lang="en-GB" dirty="0">
                <a:ea typeface="Calibri"/>
                <a:cs typeface="Times New Roman"/>
              </a:rPr>
              <a:t>classics.mit.edu/Aristotle/prior.html</a:t>
            </a:r>
          </a:p>
          <a:p>
            <a:pPr>
              <a:lnSpc>
                <a:spcPct val="115000"/>
              </a:lnSpc>
              <a:spcAft>
                <a:spcPts val="1000"/>
              </a:spcAft>
            </a:pPr>
            <a:r>
              <a:rPr lang="en-GB" dirty="0">
                <a:ea typeface="Calibri"/>
                <a:cs typeface="Times New Roman"/>
              </a:rPr>
              <a:t>[2] Euclid, Elements Book 1  (~300bce)</a:t>
            </a:r>
          </a:p>
          <a:p>
            <a:pPr lvl="1">
              <a:lnSpc>
                <a:spcPct val="115000"/>
              </a:lnSpc>
              <a:spcAft>
                <a:spcPts val="1000"/>
              </a:spcAft>
            </a:pPr>
            <a:r>
              <a:rPr lang="en-GB" dirty="0">
                <a:ea typeface="Calibri"/>
                <a:cs typeface="Times New Roman"/>
              </a:rPr>
              <a:t>aleph0.clarku.edu/~</a:t>
            </a:r>
            <a:r>
              <a:rPr lang="en-GB" dirty="0" err="1">
                <a:ea typeface="Calibri"/>
                <a:cs typeface="Times New Roman"/>
              </a:rPr>
              <a:t>djoyce</a:t>
            </a:r>
            <a:r>
              <a:rPr lang="en-GB" dirty="0">
                <a:ea typeface="Calibri"/>
                <a:cs typeface="Times New Roman"/>
              </a:rPr>
              <a:t>/java/elements.html </a:t>
            </a:r>
          </a:p>
          <a:p>
            <a:endParaRPr lang="en-GB" dirty="0"/>
          </a:p>
        </p:txBody>
      </p:sp>
    </p:spTree>
    <p:extLst>
      <p:ext uri="{BB962C8B-B14F-4D97-AF65-F5344CB8AC3E}">
        <p14:creationId xmlns:p14="http://schemas.microsoft.com/office/powerpoint/2010/main" val="400630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664074"/>
            <a:ext cx="30480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396" y="1503737"/>
            <a:ext cx="3048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35696" y="332656"/>
            <a:ext cx="5267789" cy="769441"/>
          </a:xfrm>
          <a:prstGeom prst="rect">
            <a:avLst/>
          </a:prstGeom>
          <a:noFill/>
        </p:spPr>
        <p:txBody>
          <a:bodyPr wrap="none" rtlCol="0">
            <a:spAutoFit/>
          </a:bodyPr>
          <a:lstStyle/>
          <a:p>
            <a:r>
              <a:rPr lang="en-GB" sz="4400" dirty="0"/>
              <a:t>The </a:t>
            </a:r>
            <a:r>
              <a:rPr lang="en-GB" sz="4400" dirty="0" err="1"/>
              <a:t>Kepler</a:t>
            </a:r>
            <a:r>
              <a:rPr lang="en-GB" sz="4400" dirty="0"/>
              <a:t> Conjecture</a:t>
            </a:r>
          </a:p>
        </p:txBody>
      </p:sp>
      <p:sp>
        <p:nvSpPr>
          <p:cNvPr id="3" name="TextBox 2"/>
          <p:cNvSpPr txBox="1"/>
          <p:nvPr/>
        </p:nvSpPr>
        <p:spPr>
          <a:xfrm>
            <a:off x="500362" y="4365103"/>
            <a:ext cx="7008009" cy="1077218"/>
          </a:xfrm>
          <a:prstGeom prst="rect">
            <a:avLst/>
          </a:prstGeom>
          <a:noFill/>
        </p:spPr>
        <p:txBody>
          <a:bodyPr wrap="none" rtlCol="0">
            <a:spAutoFit/>
          </a:bodyPr>
          <a:lstStyle/>
          <a:p>
            <a:r>
              <a:rPr lang="en-GB" sz="3200" dirty="0"/>
              <a:t>This is the way to pack the most oranges </a:t>
            </a:r>
          </a:p>
          <a:p>
            <a:r>
              <a:rPr lang="en-GB" sz="3200" dirty="0"/>
              <a:t>into a large container.</a:t>
            </a:r>
          </a:p>
        </p:txBody>
      </p:sp>
    </p:spTree>
    <p:extLst>
      <p:ext uri="{BB962C8B-B14F-4D97-AF65-F5344CB8AC3E}">
        <p14:creationId xmlns:p14="http://schemas.microsoft.com/office/powerpoint/2010/main" val="2523465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p:txBody>
          <a:bodyPr/>
          <a:lstStyle/>
          <a:p>
            <a:r>
              <a:rPr lang="en-GB" dirty="0"/>
              <a:t>How can a program be understood?</a:t>
            </a:r>
          </a:p>
        </p:txBody>
      </p:sp>
    </p:spTree>
    <p:extLst>
      <p:ext uri="{BB962C8B-B14F-4D97-AF65-F5344CB8AC3E}">
        <p14:creationId xmlns:p14="http://schemas.microsoft.com/office/powerpoint/2010/main" val="205310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a:t>Euclid</a:t>
            </a:r>
            <a:endParaRPr lang="en-GB" dirty="0"/>
          </a:p>
        </p:txBody>
      </p:sp>
      <p:pic>
        <p:nvPicPr>
          <p:cNvPr id="5" name="Picture 2" descr="http://upload.wikimedia.org/wikipedia/commons/c/c4/EuclidStatueOxford.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16" b="100000" l="4230" r="92408">
                        <a14:backgroundMark x1="59653" y1="1710" x2="59653" y2="1710"/>
                        <a14:backgroundMark x1="62148" y1="1984" x2="62148" y2="1984"/>
                      </a14:backgroundRemoval>
                    </a14:imgEffect>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724128" y="980728"/>
            <a:ext cx="2520280" cy="3996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7544" y="2132856"/>
            <a:ext cx="5040560" cy="3139321"/>
          </a:xfrm>
          <a:prstGeom prst="rect">
            <a:avLst/>
          </a:prstGeom>
        </p:spPr>
        <p:txBody>
          <a:bodyPr wrap="square">
            <a:spAutoFit/>
          </a:bodyPr>
          <a:lstStyle/>
          <a:p>
            <a:br>
              <a:rPr lang="en-GB" dirty="0"/>
            </a:br>
            <a:r>
              <a:rPr lang="en-GB" sz="2000" dirty="0"/>
              <a:t>worked in Alexandria, round  300 BCE.  </a:t>
            </a:r>
          </a:p>
          <a:p>
            <a:br>
              <a:rPr lang="en-GB" sz="2000" dirty="0"/>
            </a:br>
            <a:r>
              <a:rPr lang="en-GB" sz="2000" dirty="0"/>
              <a:t>His </a:t>
            </a:r>
            <a:r>
              <a:rPr lang="en-GB" sz="2000" i="1" dirty="0"/>
              <a:t>Elements</a:t>
            </a:r>
            <a:r>
              <a:rPr lang="en-GB" sz="2000" dirty="0"/>
              <a:t> was the main textbook for teaching mathematics (especially geometry) until the late 19th or early 20th century. </a:t>
            </a:r>
          </a:p>
          <a:p>
            <a:br>
              <a:rPr lang="en-GB" sz="2000" dirty="0"/>
            </a:br>
            <a:r>
              <a:rPr lang="en-GB" sz="2000" dirty="0"/>
              <a:t>Euclid also wrote on perspective, conic sections, spherical geometry, number theory and rigor, and the greatest common divisor.</a:t>
            </a:r>
          </a:p>
        </p:txBody>
      </p:sp>
    </p:spTree>
    <p:extLst>
      <p:ext uri="{BB962C8B-B14F-4D97-AF65-F5344CB8AC3E}">
        <p14:creationId xmlns:p14="http://schemas.microsoft.com/office/powerpoint/2010/main" val="268781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Constructions</a:t>
            </a:r>
          </a:p>
        </p:txBody>
      </p:sp>
      <p:sp>
        <p:nvSpPr>
          <p:cNvPr id="3" name="Content Placeholder 2"/>
          <p:cNvSpPr>
            <a:spLocks noGrp="1"/>
          </p:cNvSpPr>
          <p:nvPr>
            <p:ph idx="1"/>
          </p:nvPr>
        </p:nvSpPr>
        <p:spPr/>
        <p:txBody>
          <a:bodyPr>
            <a:normAutofit fontScale="85000" lnSpcReduction="20000"/>
          </a:bodyPr>
          <a:lstStyle/>
          <a:p>
            <a:r>
              <a:rPr lang="en-GB" dirty="0"/>
              <a:t>A geometric construction describes how to draw</a:t>
            </a:r>
          </a:p>
          <a:p>
            <a:pPr lvl="1"/>
            <a:r>
              <a:rPr lang="en-GB" dirty="0"/>
              <a:t>a figure, line, point,..</a:t>
            </a:r>
          </a:p>
          <a:p>
            <a:pPr lvl="1"/>
            <a:r>
              <a:rPr lang="en-GB" dirty="0"/>
              <a:t>which satisfies some desired property,</a:t>
            </a:r>
          </a:p>
          <a:p>
            <a:pPr lvl="1"/>
            <a:r>
              <a:rPr lang="en-GB" dirty="0"/>
              <a:t>together with a proof that it does so!</a:t>
            </a:r>
          </a:p>
          <a:p>
            <a:pPr lvl="1"/>
            <a:endParaRPr lang="en-GB" dirty="0"/>
          </a:p>
          <a:p>
            <a:r>
              <a:rPr lang="en-GB" dirty="0"/>
              <a:t>It is written in a programming language</a:t>
            </a:r>
          </a:p>
          <a:p>
            <a:pPr lvl="1"/>
            <a:r>
              <a:rPr lang="en-GB" dirty="0"/>
              <a:t>with assignments, sequencing,</a:t>
            </a:r>
          </a:p>
          <a:p>
            <a:pPr lvl="1"/>
            <a:r>
              <a:rPr lang="en-GB" dirty="0"/>
              <a:t> subroutines, parameters,</a:t>
            </a:r>
          </a:p>
          <a:p>
            <a:pPr lvl="1"/>
            <a:r>
              <a:rPr lang="en-GB" dirty="0"/>
              <a:t> preconditions, </a:t>
            </a:r>
            <a:r>
              <a:rPr lang="en-GB" dirty="0" err="1"/>
              <a:t>postconditions</a:t>
            </a:r>
            <a:r>
              <a:rPr lang="en-GB" dirty="0"/>
              <a:t>,…</a:t>
            </a:r>
          </a:p>
          <a:p>
            <a:endParaRPr lang="en-GB" dirty="0"/>
          </a:p>
          <a:p>
            <a:r>
              <a:rPr lang="en-GB" dirty="0"/>
              <a:t>and  proof of correctness of the program!</a:t>
            </a:r>
          </a:p>
        </p:txBody>
      </p:sp>
    </p:spTree>
    <p:extLst>
      <p:ext uri="{BB962C8B-B14F-4D97-AF65-F5344CB8AC3E}">
        <p14:creationId xmlns:p14="http://schemas.microsoft.com/office/powerpoint/2010/main" val="280227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Five postulates</a:t>
            </a:r>
          </a:p>
        </p:txBody>
      </p:sp>
      <p:sp>
        <p:nvSpPr>
          <p:cNvPr id="5" name="Content Placeholder 4"/>
          <p:cNvSpPr>
            <a:spLocks noGrp="1"/>
          </p:cNvSpPr>
          <p:nvPr>
            <p:ph idx="1"/>
          </p:nvPr>
        </p:nvSpPr>
        <p:spPr/>
        <p:txBody>
          <a:bodyPr/>
          <a:lstStyle/>
          <a:p>
            <a:pPr marL="514350" indent="-514350">
              <a:buFont typeface="+mj-lt"/>
              <a:buAutoNum type="arabicPeriod"/>
            </a:pPr>
            <a:r>
              <a:rPr lang="en-GB" dirty="0"/>
              <a:t>To draw a straight line between two points.</a:t>
            </a:r>
          </a:p>
          <a:p>
            <a:pPr marL="514350" indent="-514350">
              <a:buFont typeface="+mj-lt"/>
              <a:buAutoNum type="arabicPeriod"/>
            </a:pPr>
            <a:r>
              <a:rPr lang="en-GB" dirty="0"/>
              <a:t>…</a:t>
            </a:r>
          </a:p>
          <a:p>
            <a:pPr marL="514350" indent="-514350">
              <a:buFont typeface="+mj-lt"/>
              <a:buAutoNum type="arabicPeriod"/>
            </a:pPr>
            <a:r>
              <a:rPr lang="en-GB" dirty="0"/>
              <a:t>To draw a circle with any centre and radius.</a:t>
            </a:r>
          </a:p>
          <a:p>
            <a:pPr marL="514350" indent="-514350">
              <a:buFont typeface="+mj-lt"/>
              <a:buAutoNum type="arabicPeriod"/>
            </a:pPr>
            <a:r>
              <a:rPr lang="en-GB" dirty="0"/>
              <a:t>…</a:t>
            </a:r>
          </a:p>
          <a:p>
            <a:pPr marL="514350" indent="-514350">
              <a:buFont typeface="+mj-lt"/>
              <a:buAutoNum type="arabicPeriod"/>
            </a:pPr>
            <a:r>
              <a:rPr lang="en-GB" dirty="0"/>
              <a:t>… parallel postulate…</a:t>
            </a:r>
          </a:p>
          <a:p>
            <a:pPr marL="0" indent="0">
              <a:buNone/>
            </a:pPr>
            <a:endParaRPr lang="en-GB" dirty="0"/>
          </a:p>
          <a:p>
            <a:pPr marL="0" indent="0">
              <a:buNone/>
            </a:pPr>
            <a:r>
              <a:rPr lang="en-GB" dirty="0"/>
              <a:t>These are the five basic actions of the language</a:t>
            </a:r>
          </a:p>
        </p:txBody>
      </p:sp>
    </p:spTree>
    <p:extLst>
      <p:ext uri="{BB962C8B-B14F-4D97-AF65-F5344CB8AC3E}">
        <p14:creationId xmlns:p14="http://schemas.microsoft.com/office/powerpoint/2010/main" val="3223587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175956" y="1399385"/>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211960" y="334340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2555776" y="1684824"/>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555776" y="1700808"/>
            <a:ext cx="3960440" cy="39604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555776" y="1656028"/>
            <a:ext cx="3960440" cy="3989236"/>
            <a:chOff x="2555776" y="1404000"/>
            <a:chExt cx="3960440" cy="3989236"/>
          </a:xfrm>
        </p:grpSpPr>
        <p:cxnSp>
          <p:nvCxnSpPr>
            <p:cNvPr id="13" name="Straight Connector 12"/>
            <p:cNvCxnSpPr/>
            <p:nvPr/>
          </p:nvCxnSpPr>
          <p:spPr>
            <a:xfrm>
              <a:off x="4535996" y="1448780"/>
              <a:ext cx="0" cy="20026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92726">
              <a:off x="4176000" y="1404000"/>
              <a:ext cx="352186" cy="977315"/>
            </a:xfrm>
            <a:prstGeom prst="rect">
              <a:avLst/>
            </a:prstGeom>
          </p:spPr>
        </p:pic>
        <p:sp>
          <p:nvSpPr>
            <p:cNvPr id="5" name="Oval 4"/>
            <p:cNvSpPr/>
            <p:nvPr/>
          </p:nvSpPr>
          <p:spPr>
            <a:xfrm>
              <a:off x="2555776" y="1432796"/>
              <a:ext cx="3960440" cy="39604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467544" y="116632"/>
            <a:ext cx="8229600" cy="1143000"/>
          </a:xfrm>
        </p:spPr>
        <p:txBody>
          <a:bodyPr>
            <a:noAutofit/>
          </a:bodyPr>
          <a:lstStyle/>
          <a:p>
            <a:r>
              <a:rPr lang="en-GB" sz="3600" dirty="0"/>
              <a:t>To draw a circle with any centre and radius. (postulate 3). </a:t>
            </a:r>
          </a:p>
        </p:txBody>
      </p:sp>
    </p:spTree>
    <p:extLst>
      <p:ext uri="{BB962C8B-B14F-4D97-AF65-F5344CB8AC3E}">
        <p14:creationId xmlns:p14="http://schemas.microsoft.com/office/powerpoint/2010/main" val="15286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8" presetClass="emph" presetSubtype="0" fill="hold" nodeType="withEffect">
                                  <p:stCondLst>
                                    <p:cond delay="0"/>
                                  </p:stCondLst>
                                  <p:childTnLst>
                                    <p:animRot by="21600000">
                                      <p:cBhvr>
                                        <p:cTn id="9" dur="175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23 Definitions</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GB" dirty="0"/>
              <a:t>  A </a:t>
            </a:r>
            <a:r>
              <a:rPr lang="en-GB" i="1" dirty="0"/>
              <a:t>point</a:t>
            </a:r>
            <a:r>
              <a:rPr lang="en-GB" dirty="0"/>
              <a:t> is that which has no part</a:t>
            </a:r>
          </a:p>
          <a:p>
            <a:pPr marL="514350" indent="-514350">
              <a:buFont typeface="+mj-lt"/>
              <a:buAutoNum type="arabicPeriod"/>
            </a:pPr>
            <a:r>
              <a:rPr lang="en-GB" dirty="0"/>
              <a:t>  ….</a:t>
            </a:r>
          </a:p>
          <a:p>
            <a:pPr marL="514350" indent="-514350">
              <a:buAutoNum type="arabicPeriod" startAt="15"/>
            </a:pPr>
            <a:r>
              <a:rPr lang="en-GB" dirty="0"/>
              <a:t>  A </a:t>
            </a:r>
            <a:r>
              <a:rPr lang="en-GB" i="1" dirty="0"/>
              <a:t>circle</a:t>
            </a:r>
            <a:r>
              <a:rPr lang="en-GB" dirty="0"/>
              <a:t> is … </a:t>
            </a:r>
          </a:p>
          <a:p>
            <a:pPr marL="514350" indent="-514350">
              <a:buAutoNum type="arabicPeriod" startAt="15"/>
            </a:pPr>
            <a:r>
              <a:rPr lang="en-GB" dirty="0"/>
              <a:t>  Its </a:t>
            </a:r>
            <a:r>
              <a:rPr lang="en-GB" i="1" dirty="0"/>
              <a:t>centre</a:t>
            </a:r>
            <a:r>
              <a:rPr lang="en-GB" dirty="0"/>
              <a:t> is ….</a:t>
            </a:r>
          </a:p>
          <a:p>
            <a:pPr marL="514350" indent="-514350">
              <a:buAutoNum type="arabicPeriod" startAt="20"/>
            </a:pPr>
            <a:r>
              <a:rPr lang="en-GB" dirty="0"/>
              <a:t>  An </a:t>
            </a:r>
            <a:r>
              <a:rPr lang="en-GB" i="1" dirty="0"/>
              <a:t>equilateral</a:t>
            </a:r>
            <a:r>
              <a:rPr lang="en-GB" dirty="0"/>
              <a:t> triangle has three equal sides.</a:t>
            </a:r>
          </a:p>
          <a:p>
            <a:pPr marL="514350" indent="-514350">
              <a:buAutoNum type="arabicPeriod" startAt="20"/>
            </a:pPr>
            <a:endParaRPr lang="en-GB" dirty="0"/>
          </a:p>
          <a:p>
            <a:pPr marL="0" indent="0">
              <a:buNone/>
            </a:pPr>
            <a:r>
              <a:rPr lang="en-GB" dirty="0"/>
              <a:t>Words of the language are related to each other and to their meaning in the real world.</a:t>
            </a:r>
          </a:p>
        </p:txBody>
      </p:sp>
    </p:spTree>
    <p:extLst>
      <p:ext uri="{BB962C8B-B14F-4D97-AF65-F5344CB8AC3E}">
        <p14:creationId xmlns:p14="http://schemas.microsoft.com/office/powerpoint/2010/main" val="261293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3635896" y="1994795"/>
            <a:ext cx="1944216" cy="17046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200" y="116632"/>
            <a:ext cx="8229600" cy="1143000"/>
          </a:xfrm>
        </p:spPr>
        <p:txBody>
          <a:bodyPr>
            <a:normAutofit fontScale="90000"/>
          </a:bodyPr>
          <a:lstStyle/>
          <a:p>
            <a:r>
              <a:rPr lang="en-GB" dirty="0"/>
              <a:t>An equilateral triangle has equal sides (</a:t>
            </a:r>
            <a:r>
              <a:rPr lang="en-GB" dirty="0" err="1"/>
              <a:t>Def</a:t>
            </a:r>
            <a:r>
              <a:rPr lang="en-GB" dirty="0"/>
              <a:t> 20)   </a:t>
            </a:r>
          </a:p>
        </p:txBody>
      </p:sp>
      <p:sp>
        <p:nvSpPr>
          <p:cNvPr id="9" name="Flowchart: Punched Tape 8"/>
          <p:cNvSpPr/>
          <p:nvPr/>
        </p:nvSpPr>
        <p:spPr>
          <a:xfrm rot="1557400">
            <a:off x="4090939" y="2420393"/>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unched Tape 15"/>
          <p:cNvSpPr/>
          <p:nvPr/>
        </p:nvSpPr>
        <p:spPr>
          <a:xfrm rot="20131647">
            <a:off x="4666816" y="2417101"/>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
        <p:nvSpPr>
          <p:cNvPr id="18" name="Flowchart: Punched Tape 17"/>
          <p:cNvSpPr/>
          <p:nvPr/>
        </p:nvSpPr>
        <p:spPr>
          <a:xfrm rot="16694986">
            <a:off x="4550871" y="3585777"/>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429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55776" y="3703440"/>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555776" y="1684824"/>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555776" y="1700808"/>
            <a:ext cx="3960440" cy="39604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555776" y="1684824"/>
            <a:ext cx="3960440" cy="3960440"/>
            <a:chOff x="2555776" y="1432796"/>
            <a:chExt cx="3960440" cy="3960440"/>
          </a:xfrm>
        </p:grpSpPr>
        <p:cxnSp>
          <p:nvCxnSpPr>
            <p:cNvPr id="13" name="Straight Connector 12"/>
            <p:cNvCxnSpPr/>
            <p:nvPr/>
          </p:nvCxnSpPr>
          <p:spPr>
            <a:xfrm>
              <a:off x="3545886" y="1736812"/>
              <a:ext cx="990110" cy="1714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555776" y="1432796"/>
              <a:ext cx="3960440" cy="39604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467544" y="116632"/>
            <a:ext cx="8229600" cy="1143000"/>
          </a:xfrm>
        </p:spPr>
        <p:txBody>
          <a:bodyPr>
            <a:noAutofit/>
          </a:bodyPr>
          <a:lstStyle/>
          <a:p>
            <a:r>
              <a:rPr lang="en-GB" sz="3600" dirty="0"/>
              <a:t>All straight lines from the boundary to the centre of a circle are equal  (</a:t>
            </a:r>
            <a:r>
              <a:rPr lang="en-GB" sz="3600" dirty="0" err="1"/>
              <a:t>Def</a:t>
            </a:r>
            <a:r>
              <a:rPr lang="en-GB" sz="3600"/>
              <a:t> 14</a:t>
            </a:r>
            <a:r>
              <a:rPr lang="en-GB" sz="3600" dirty="0"/>
              <a:t>, 15, 16)</a:t>
            </a:r>
          </a:p>
        </p:txBody>
      </p:sp>
      <p:sp>
        <p:nvSpPr>
          <p:cNvPr id="11" name="Diagonal Stripe 10"/>
          <p:cNvSpPr/>
          <p:nvPr/>
        </p:nvSpPr>
        <p:spPr>
          <a:xfrm rot="19762057">
            <a:off x="4022814" y="2868980"/>
            <a:ext cx="381392" cy="229452"/>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4" name="Diagonal Stripe 13"/>
          <p:cNvSpPr/>
          <p:nvPr/>
        </p:nvSpPr>
        <p:spPr>
          <a:xfrm rot="19762057">
            <a:off x="3577731" y="3588715"/>
            <a:ext cx="381392" cy="229452"/>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8494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8" presetClass="emph" presetSubtype="0" fill="hold" nodeType="withEffect">
                                  <p:stCondLst>
                                    <p:cond delay="0"/>
                                  </p:stCondLst>
                                  <p:childTnLst>
                                    <p:animRot by="21600000">
                                      <p:cBhvr>
                                        <p:cTn id="9" dur="175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Five common notions</a:t>
            </a:r>
          </a:p>
        </p:txBody>
      </p:sp>
      <p:sp>
        <p:nvSpPr>
          <p:cNvPr id="3" name="Content Placeholder 2"/>
          <p:cNvSpPr>
            <a:spLocks noGrp="1"/>
          </p:cNvSpPr>
          <p:nvPr>
            <p:ph idx="1"/>
          </p:nvPr>
        </p:nvSpPr>
        <p:spPr>
          <a:xfrm>
            <a:off x="457200" y="1600201"/>
            <a:ext cx="8363272" cy="3484984"/>
          </a:xfrm>
        </p:spPr>
        <p:txBody>
          <a:bodyPr>
            <a:normAutofit/>
          </a:bodyPr>
          <a:lstStyle/>
          <a:p>
            <a:pPr marL="514350" indent="-514350">
              <a:buAutoNum type="arabicPeriod"/>
            </a:pPr>
            <a:r>
              <a:rPr lang="en-GB" sz="2800" dirty="0"/>
              <a:t>Two things that are both equal to a third thing</a:t>
            </a:r>
          </a:p>
          <a:p>
            <a:pPr marL="0" indent="0">
              <a:buNone/>
            </a:pPr>
            <a:r>
              <a:rPr lang="en-GB" sz="2800" dirty="0"/>
              <a:t>	 are equal to each other.</a:t>
            </a:r>
          </a:p>
          <a:p>
            <a:pPr marL="0" indent="0">
              <a:buNone/>
            </a:pPr>
            <a:r>
              <a:rPr lang="en-GB" sz="2800" dirty="0"/>
              <a:t>2.   If equals are added to equals, the wholes are equal</a:t>
            </a:r>
          </a:p>
          <a:p>
            <a:pPr marL="0" indent="0">
              <a:buNone/>
            </a:pPr>
            <a:r>
              <a:rPr lang="en-GB" sz="2800" dirty="0"/>
              <a:t>3.   If equals are subtracted from equals…</a:t>
            </a:r>
          </a:p>
          <a:p>
            <a:pPr marL="0" indent="0">
              <a:buNone/>
            </a:pPr>
            <a:r>
              <a:rPr lang="en-GB" sz="2800" dirty="0"/>
              <a:t>4.   Things which coincide are equal</a:t>
            </a:r>
          </a:p>
          <a:p>
            <a:pPr marL="0" indent="0">
              <a:buNone/>
            </a:pPr>
            <a:r>
              <a:rPr lang="en-GB" sz="2800" dirty="0"/>
              <a:t>5.   The whole is greater than the part</a:t>
            </a: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0" indent="0">
              <a:buNone/>
            </a:pPr>
            <a:endParaRPr lang="en-GB" dirty="0"/>
          </a:p>
        </p:txBody>
      </p:sp>
    </p:spTree>
    <p:extLst>
      <p:ext uri="{BB962C8B-B14F-4D97-AF65-F5344CB8AC3E}">
        <p14:creationId xmlns:p14="http://schemas.microsoft.com/office/powerpoint/2010/main" val="415494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Auxiliary question  2 .</a:t>
            </a:r>
          </a:p>
        </p:txBody>
      </p:sp>
      <p:sp>
        <p:nvSpPr>
          <p:cNvPr id="3" name="Content Placeholder 2"/>
          <p:cNvSpPr>
            <a:spLocks noGrp="1"/>
          </p:cNvSpPr>
          <p:nvPr>
            <p:ph idx="1"/>
          </p:nvPr>
        </p:nvSpPr>
        <p:spPr/>
        <p:txBody>
          <a:bodyPr>
            <a:normAutofit/>
          </a:bodyPr>
          <a:lstStyle/>
          <a:p>
            <a:r>
              <a:rPr lang="en-GB" dirty="0"/>
              <a:t>How can a program be understood?</a:t>
            </a:r>
          </a:p>
          <a:p>
            <a:endParaRPr lang="en-GB" dirty="0"/>
          </a:p>
          <a:p>
            <a:pPr marL="457200" lvl="1" indent="0">
              <a:buNone/>
            </a:pPr>
            <a:r>
              <a:rPr lang="en-GB" dirty="0">
                <a:ea typeface="Calibri"/>
                <a:cs typeface="Times New Roman"/>
              </a:rPr>
              <a:t>[3] A.M. Turing, On computable numbers, with an application to the </a:t>
            </a:r>
            <a:r>
              <a:rPr lang="en-GB" dirty="0" err="1">
                <a:ea typeface="Calibri"/>
                <a:cs typeface="Times New Roman"/>
              </a:rPr>
              <a:t>Entscheidungsproblem</a:t>
            </a:r>
            <a:r>
              <a:rPr lang="en-GB" dirty="0">
                <a:ea typeface="Calibri"/>
                <a:cs typeface="Times New Roman"/>
              </a:rPr>
              <a:t>, Proc. London Math. </a:t>
            </a:r>
            <a:r>
              <a:rPr lang="en-GB" dirty="0" err="1">
                <a:ea typeface="Calibri"/>
                <a:cs typeface="Times New Roman"/>
              </a:rPr>
              <a:t>Soc</a:t>
            </a:r>
            <a:r>
              <a:rPr lang="en-GB" dirty="0">
                <a:ea typeface="Calibri"/>
                <a:cs typeface="Times New Roman"/>
              </a:rPr>
              <a:t>, </a:t>
            </a:r>
            <a:r>
              <a:rPr lang="en-GB" dirty="0" err="1">
                <a:ea typeface="Calibri"/>
                <a:cs typeface="Times New Roman"/>
              </a:rPr>
              <a:t>Ser</a:t>
            </a:r>
            <a:r>
              <a:rPr lang="en-GB" dirty="0">
                <a:ea typeface="Calibri"/>
                <a:cs typeface="Times New Roman"/>
              </a:rPr>
              <a:t> 2 </a:t>
            </a:r>
            <a:r>
              <a:rPr lang="en-GB" dirty="0" err="1">
                <a:ea typeface="Calibri"/>
                <a:cs typeface="Times New Roman"/>
              </a:rPr>
              <a:t>Vol</a:t>
            </a:r>
            <a:r>
              <a:rPr lang="en-GB" dirty="0">
                <a:ea typeface="Calibri"/>
                <a:cs typeface="Times New Roman"/>
              </a:rPr>
              <a:t> 42 (1)  230-265 (1936).</a:t>
            </a:r>
          </a:p>
          <a:p>
            <a:pPr marL="457200" lvl="1" indent="0">
              <a:buNone/>
            </a:pPr>
            <a:r>
              <a:rPr lang="en-GB" dirty="0">
                <a:ea typeface="Calibri"/>
                <a:cs typeface="Times New Roman"/>
              </a:rPr>
              <a:t>[4] A.M. Turing, Checking a large routine, Report on a Conference on High Speed Automatic Calculating Machines, Cambridge Univ. Math. Lab 67-69 (1949)</a:t>
            </a:r>
          </a:p>
          <a:p>
            <a:endParaRPr lang="en-GB" dirty="0"/>
          </a:p>
        </p:txBody>
      </p:sp>
    </p:spTree>
    <p:extLst>
      <p:ext uri="{BB962C8B-B14F-4D97-AF65-F5344CB8AC3E}">
        <p14:creationId xmlns:p14="http://schemas.microsoft.com/office/powerpoint/2010/main" val="2671320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48 Propositions of Book 1</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To construct an equilateral triangle with given side.</a:t>
            </a:r>
          </a:p>
          <a:p>
            <a:pPr marL="514350" indent="-514350">
              <a:buFont typeface="+mj-lt"/>
              <a:buAutoNum type="arabicPeriod"/>
            </a:pPr>
            <a:r>
              <a:rPr lang="en-GB" dirty="0"/>
              <a:t>…</a:t>
            </a:r>
          </a:p>
          <a:p>
            <a:pPr marL="0" indent="0">
              <a:buNone/>
            </a:pPr>
            <a:r>
              <a:rPr lang="en-GB" dirty="0"/>
              <a:t>47/8   Pythagoras’ theorem</a:t>
            </a:r>
          </a:p>
          <a:p>
            <a:pPr marL="0" indent="0">
              <a:buNone/>
            </a:pPr>
            <a:endParaRPr lang="en-GB" dirty="0"/>
          </a:p>
        </p:txBody>
      </p:sp>
    </p:spTree>
    <p:extLst>
      <p:ext uri="{BB962C8B-B14F-4D97-AF65-F5344CB8AC3E}">
        <p14:creationId xmlns:p14="http://schemas.microsoft.com/office/powerpoint/2010/main" val="316914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Subroutines</a:t>
            </a:r>
          </a:p>
        </p:txBody>
      </p:sp>
      <p:sp>
        <p:nvSpPr>
          <p:cNvPr id="3" name="Content Placeholder 2"/>
          <p:cNvSpPr>
            <a:spLocks noGrp="1"/>
          </p:cNvSpPr>
          <p:nvPr>
            <p:ph idx="1"/>
          </p:nvPr>
        </p:nvSpPr>
        <p:spPr/>
        <p:txBody>
          <a:bodyPr/>
          <a:lstStyle/>
          <a:p>
            <a:pPr marL="0" indent="0">
              <a:buNone/>
            </a:pPr>
            <a:r>
              <a:rPr lang="en-GB" dirty="0"/>
              <a:t>Propositions are subroutines that can be called by name repeatedly in later proofs, to perform useful constructions.  </a:t>
            </a:r>
          </a:p>
          <a:p>
            <a:pPr marL="0" indent="0">
              <a:buNone/>
            </a:pPr>
            <a:r>
              <a:rPr lang="en-GB" dirty="0"/>
              <a:t>The proven properties of the construction can be used as assumptions of the  proof  of any proposition that calls it.</a:t>
            </a:r>
          </a:p>
          <a:p>
            <a:endParaRPr lang="en-GB" dirty="0"/>
          </a:p>
        </p:txBody>
      </p:sp>
    </p:spTree>
    <p:extLst>
      <p:ext uri="{BB962C8B-B14F-4D97-AF65-F5344CB8AC3E}">
        <p14:creationId xmlns:p14="http://schemas.microsoft.com/office/powerpoint/2010/main" val="3421310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normAutofit fontScale="90000"/>
          </a:bodyPr>
          <a:lstStyle/>
          <a:p>
            <a:r>
              <a:rPr lang="en-GB" dirty="0"/>
              <a:t>1. To construct an equilateral triangle</a:t>
            </a:r>
          </a:p>
        </p:txBody>
      </p:sp>
      <p:sp>
        <p:nvSpPr>
          <p:cNvPr id="4" name="Content Placeholder 3"/>
          <p:cNvSpPr>
            <a:spLocks noGrp="1"/>
          </p:cNvSpPr>
          <p:nvPr>
            <p:ph idx="1"/>
          </p:nvPr>
        </p:nvSpPr>
        <p:spPr>
          <a:xfrm>
            <a:off x="467544" y="1188430"/>
            <a:ext cx="8229600" cy="4525963"/>
          </a:xfrm>
        </p:spPr>
        <p:txBody>
          <a:bodyPr/>
          <a:lstStyle/>
          <a:p>
            <a:pPr marL="0" indent="0" algn="ctr">
              <a:buNone/>
            </a:pPr>
            <a:r>
              <a:rPr lang="en-GB" dirty="0"/>
              <a:t>with a given line as one of its sides</a:t>
            </a:r>
          </a:p>
        </p:txBody>
      </p:sp>
      <p:cxnSp>
        <p:nvCxnSpPr>
          <p:cNvPr id="5" name="Straight Connector 4"/>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002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92080" y="3424869"/>
            <a:ext cx="529208" cy="584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67544" y="116632"/>
            <a:ext cx="8229600" cy="1143000"/>
          </a:xfrm>
        </p:spPr>
        <p:txBody>
          <a:bodyPr>
            <a:normAutofit/>
          </a:bodyPr>
          <a:lstStyle/>
          <a:p>
            <a:r>
              <a:rPr lang="en-GB" sz="4000" dirty="0"/>
              <a:t>choose one end of the given line</a:t>
            </a:r>
          </a:p>
        </p:txBody>
      </p:sp>
      <p:cxnSp>
        <p:nvCxnSpPr>
          <p:cNvPr id="6" name="Straight Connector 5"/>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01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63888" y="3703440"/>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63888" y="1684824"/>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563888" y="1700808"/>
            <a:ext cx="3960440" cy="39604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3563888" y="1656028"/>
            <a:ext cx="3960440" cy="3989236"/>
            <a:chOff x="2555776" y="1404000"/>
            <a:chExt cx="3960440" cy="3989236"/>
          </a:xfrm>
        </p:grpSpPr>
        <p:cxnSp>
          <p:nvCxnSpPr>
            <p:cNvPr id="13" name="Straight Connector 12"/>
            <p:cNvCxnSpPr/>
            <p:nvPr/>
          </p:nvCxnSpPr>
          <p:spPr>
            <a:xfrm>
              <a:off x="4535996" y="1448780"/>
              <a:ext cx="0" cy="20026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92726">
              <a:off x="4176000" y="1404000"/>
              <a:ext cx="352186" cy="977315"/>
            </a:xfrm>
            <a:prstGeom prst="rect">
              <a:avLst/>
            </a:prstGeom>
          </p:spPr>
        </p:pic>
        <p:sp>
          <p:nvSpPr>
            <p:cNvPr id="5" name="Oval 4"/>
            <p:cNvSpPr/>
            <p:nvPr/>
          </p:nvSpPr>
          <p:spPr>
            <a:xfrm>
              <a:off x="2555776" y="1432796"/>
              <a:ext cx="3960440" cy="39604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467544" y="116632"/>
            <a:ext cx="8229600" cy="1143000"/>
          </a:xfrm>
        </p:spPr>
        <p:txBody>
          <a:bodyPr>
            <a:noAutofit/>
          </a:bodyPr>
          <a:lstStyle/>
          <a:p>
            <a:r>
              <a:rPr lang="en-GB" sz="3600" dirty="0"/>
              <a:t>Draw a circle with the line as radius and its centre at one end (postulate 3). </a:t>
            </a:r>
          </a:p>
        </p:txBody>
      </p:sp>
      <p:sp>
        <p:nvSpPr>
          <p:cNvPr id="7" name="Oval 6"/>
          <p:cNvSpPr/>
          <p:nvPr/>
        </p:nvSpPr>
        <p:spPr>
          <a:xfrm>
            <a:off x="5254134" y="3415408"/>
            <a:ext cx="579947"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9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8" presetClass="emph" presetSubtype="0" fill="hold" nodeType="withEffect">
                                  <p:stCondLst>
                                    <p:cond delay="0"/>
                                  </p:stCondLst>
                                  <p:childTnLst>
                                    <p:animRot by="21600000">
                                      <p:cBhvr>
                                        <p:cTn id="9" dur="175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99892" y="1700808"/>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609200" y="1700808"/>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619672" y="1633616"/>
            <a:ext cx="3960440" cy="3989236"/>
            <a:chOff x="2555776" y="1404000"/>
            <a:chExt cx="3960440" cy="3989236"/>
          </a:xfrm>
        </p:grpSpPr>
        <p:cxnSp>
          <p:nvCxnSpPr>
            <p:cNvPr id="22" name="Straight Connector 21"/>
            <p:cNvCxnSpPr>
              <a:endCxn id="2" idx="2"/>
            </p:cNvCxnSpPr>
            <p:nvPr/>
          </p:nvCxnSpPr>
          <p:spPr>
            <a:xfrm>
              <a:off x="4535996" y="1448780"/>
              <a:ext cx="0" cy="20026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92726">
              <a:off x="4176000" y="1404000"/>
              <a:ext cx="352186" cy="977315"/>
            </a:xfrm>
            <a:prstGeom prst="rect">
              <a:avLst/>
            </a:prstGeom>
          </p:spPr>
        </p:pic>
        <p:sp>
          <p:nvSpPr>
            <p:cNvPr id="24" name="Oval 23"/>
            <p:cNvSpPr/>
            <p:nvPr/>
          </p:nvSpPr>
          <p:spPr>
            <a:xfrm>
              <a:off x="2555776" y="1432796"/>
              <a:ext cx="3960440" cy="39604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475202" y="116632"/>
            <a:ext cx="8229600" cy="1143000"/>
          </a:xfrm>
        </p:spPr>
        <p:txBody>
          <a:bodyPr>
            <a:noAutofit/>
          </a:bodyPr>
          <a:lstStyle/>
          <a:p>
            <a:r>
              <a:rPr lang="en-GB" sz="3600" dirty="0"/>
              <a:t>Then draw a circle with the line as radius and centre at the other end</a:t>
            </a:r>
          </a:p>
        </p:txBody>
      </p:sp>
    </p:spTree>
    <p:extLst>
      <p:ext uri="{BB962C8B-B14F-4D97-AF65-F5344CB8AC3E}">
        <p14:creationId xmlns:p14="http://schemas.microsoft.com/office/powerpoint/2010/main" val="21552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8" presetClass="emph" presetSubtype="0" fill="hold" nodeType="withEffect">
                                  <p:stCondLst>
                                    <p:cond delay="0"/>
                                  </p:stCondLst>
                                  <p:childTnLst>
                                    <p:animRot by="21600000">
                                      <p:cBhvr>
                                        <p:cTn id="9" dur="175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32802" y="154120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99892" y="1700808"/>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610163" y="1700808"/>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57200" y="116632"/>
            <a:ext cx="8229600" cy="1143000"/>
          </a:xfrm>
        </p:spPr>
        <p:txBody>
          <a:bodyPr>
            <a:normAutofit fontScale="90000"/>
          </a:bodyPr>
          <a:lstStyle/>
          <a:p>
            <a:r>
              <a:rPr lang="en-GB" dirty="0"/>
              <a:t>Now choose a point where the two circles intersect each other</a:t>
            </a:r>
          </a:p>
        </p:txBody>
      </p:sp>
      <p:sp>
        <p:nvSpPr>
          <p:cNvPr id="7" name="TextBox 6"/>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Tree>
    <p:extLst>
      <p:ext uri="{BB962C8B-B14F-4D97-AF65-F5344CB8AC3E}">
        <p14:creationId xmlns:p14="http://schemas.microsoft.com/office/powerpoint/2010/main" val="3948283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113403" y="32238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132802" y="154120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99892" y="1700808"/>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610163" y="1700808"/>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57200" y="116632"/>
            <a:ext cx="8229600" cy="1143000"/>
          </a:xfrm>
        </p:spPr>
        <p:txBody>
          <a:bodyPr>
            <a:normAutofit/>
          </a:bodyPr>
          <a:lstStyle/>
          <a:p>
            <a:r>
              <a:rPr lang="en-GB" dirty="0"/>
              <a:t>..and one end of the given line</a:t>
            </a:r>
          </a:p>
        </p:txBody>
      </p:sp>
      <p:sp>
        <p:nvSpPr>
          <p:cNvPr id="5" name="TextBox 4"/>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Tree>
    <p:extLst>
      <p:ext uri="{BB962C8B-B14F-4D97-AF65-F5344CB8AC3E}">
        <p14:creationId xmlns:p14="http://schemas.microsoft.com/office/powerpoint/2010/main" val="3789394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122912" y="32238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65902" y="15114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10163" y="1700808"/>
            <a:ext cx="5950169" cy="3960440"/>
            <a:chOff x="1610163" y="1432796"/>
            <a:chExt cx="5950169" cy="3960440"/>
          </a:xfrm>
        </p:grpSpPr>
        <p:sp>
          <p:nvSpPr>
            <p:cNvPr id="3" name="Oval 2"/>
            <p:cNvSpPr/>
            <p:nvPr/>
          </p:nvSpPr>
          <p:spPr>
            <a:xfrm>
              <a:off x="3599892"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610163"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Connector 5"/>
          <p:cNvCxnSpPr/>
          <p:nvPr/>
        </p:nvCxnSpPr>
        <p:spPr>
          <a:xfrm>
            <a:off x="4590002" y="1964392"/>
            <a:ext cx="980601" cy="1752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92726">
            <a:off x="4251890" y="1937168"/>
            <a:ext cx="352186" cy="977315"/>
          </a:xfrm>
          <a:prstGeom prst="rect">
            <a:avLst/>
          </a:prstGeom>
        </p:spPr>
      </p:pic>
      <p:sp>
        <p:nvSpPr>
          <p:cNvPr id="5" name="Title 4"/>
          <p:cNvSpPr>
            <a:spLocks noGrp="1"/>
          </p:cNvSpPr>
          <p:nvPr>
            <p:ph type="title"/>
          </p:nvPr>
        </p:nvSpPr>
        <p:spPr>
          <a:xfrm>
            <a:off x="457200" y="125760"/>
            <a:ext cx="8229600" cy="1143000"/>
          </a:xfrm>
        </p:spPr>
        <p:txBody>
          <a:bodyPr>
            <a:normAutofit fontScale="90000"/>
          </a:bodyPr>
          <a:lstStyle/>
          <a:p>
            <a:r>
              <a:rPr lang="en-GB" dirty="0"/>
              <a:t>Then draw a line between them (Postulate 1)</a:t>
            </a:r>
          </a:p>
        </p:txBody>
      </p:sp>
      <p:sp>
        <p:nvSpPr>
          <p:cNvPr id="18" name="TextBox 17"/>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Tree>
    <p:extLst>
      <p:ext uri="{BB962C8B-B14F-4D97-AF65-F5344CB8AC3E}">
        <p14:creationId xmlns:p14="http://schemas.microsoft.com/office/powerpoint/2010/main" val="19797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300"/>
                                        <p:tgtEl>
                                          <p:spTgt spid="6"/>
                                        </p:tgtEl>
                                      </p:cBhvr>
                                    </p:animEffect>
                                  </p:childTnLst>
                                </p:cTn>
                              </p:par>
                              <p:par>
                                <p:cTn id="8" presetID="42" presetClass="path" presetSubtype="0" fill="hold" nodeType="withEffect">
                                  <p:stCondLst>
                                    <p:cond delay="0"/>
                                  </p:stCondLst>
                                  <p:childTnLst>
                                    <p:animMotion origin="layout" path="M -0.00781 0.01342 L 0.08681 0.24063 " pathEditMode="relative" rAng="0" ptsTypes="AA">
                                      <p:cBhvr>
                                        <p:cTn id="9" dur="1000" fill="hold"/>
                                        <p:tgtEl>
                                          <p:spTgt spid="13"/>
                                        </p:tgtEl>
                                        <p:attrNameLst>
                                          <p:attrName>ppt_x</p:attrName>
                                          <p:attrName>ppt_y</p:attrName>
                                        </p:attrNameLst>
                                      </p:cBhvr>
                                      <p:rCtr x="4722" y="113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10163" y="1700808"/>
            <a:ext cx="5950169" cy="3960440"/>
            <a:chOff x="1610163" y="1432796"/>
            <a:chExt cx="5950169" cy="3960440"/>
          </a:xfrm>
        </p:grpSpPr>
        <p:sp>
          <p:nvSpPr>
            <p:cNvPr id="3" name="Oval 2"/>
            <p:cNvSpPr/>
            <p:nvPr/>
          </p:nvSpPr>
          <p:spPr>
            <a:xfrm>
              <a:off x="3599892"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610163"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Connector 5"/>
          <p:cNvCxnSpPr/>
          <p:nvPr/>
        </p:nvCxnSpPr>
        <p:spPr>
          <a:xfrm>
            <a:off x="4590002" y="1964392"/>
            <a:ext cx="980601" cy="1752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90383" y="1968820"/>
            <a:ext cx="981619" cy="17122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414418">
            <a:off x="3838394" y="1563506"/>
            <a:ext cx="352186" cy="977315"/>
          </a:xfrm>
          <a:prstGeom prst="rect">
            <a:avLst/>
          </a:prstGeom>
        </p:spPr>
      </p:pic>
      <p:sp>
        <p:nvSpPr>
          <p:cNvPr id="15" name="TextBox 14"/>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
        <p:nvSpPr>
          <p:cNvPr id="17" name="Title 4"/>
          <p:cNvSpPr>
            <a:spLocks noGrp="1"/>
          </p:cNvSpPr>
          <p:nvPr>
            <p:ph type="title"/>
          </p:nvPr>
        </p:nvSpPr>
        <p:spPr>
          <a:xfrm>
            <a:off x="457200" y="125760"/>
            <a:ext cx="8229600" cy="1143000"/>
          </a:xfrm>
        </p:spPr>
        <p:txBody>
          <a:bodyPr>
            <a:normAutofit fontScale="90000"/>
          </a:bodyPr>
          <a:lstStyle/>
          <a:p>
            <a:r>
              <a:rPr lang="en-GB" dirty="0"/>
              <a:t>Do the same on the other side</a:t>
            </a:r>
            <a:br>
              <a:rPr lang="en-GB" dirty="0"/>
            </a:br>
            <a:r>
              <a:rPr lang="en-GB" dirty="0"/>
              <a:t>(Postulate 1)</a:t>
            </a:r>
          </a:p>
        </p:txBody>
      </p:sp>
    </p:spTree>
    <p:extLst>
      <p:ext uri="{BB962C8B-B14F-4D97-AF65-F5344CB8AC3E}">
        <p14:creationId xmlns:p14="http://schemas.microsoft.com/office/powerpoint/2010/main" val="388149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0.02188 0.00116 L -0.10451 0.27283 " pathEditMode="relative" rAng="0" ptsTypes="AA">
                                      <p:cBhvr>
                                        <p:cTn id="6" dur="1000" fill="hold"/>
                                        <p:tgtEl>
                                          <p:spTgt spid="10"/>
                                        </p:tgtEl>
                                        <p:attrNameLst>
                                          <p:attrName>ppt_x</p:attrName>
                                          <p:attrName>ppt_y</p:attrName>
                                        </p:attrNameLst>
                                      </p:cBhvr>
                                      <p:rCtr x="-6319" y="13572"/>
                                    </p:animMotion>
                                  </p:childTnLst>
                                </p:cTn>
                              </p:par>
                              <p:par>
                                <p:cTn id="7" presetID="22" presetClass="entr" presetSubtype="2"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right)">
                                      <p:cBhvr>
                                        <p:cTn id="9" dur="1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Auxiliary question  3. </a:t>
            </a:r>
          </a:p>
        </p:txBody>
      </p:sp>
      <p:sp>
        <p:nvSpPr>
          <p:cNvPr id="3" name="Content Placeholder 2"/>
          <p:cNvSpPr>
            <a:spLocks noGrp="1"/>
          </p:cNvSpPr>
          <p:nvPr>
            <p:ph idx="1"/>
          </p:nvPr>
        </p:nvSpPr>
        <p:spPr/>
        <p:txBody>
          <a:bodyPr/>
          <a:lstStyle/>
          <a:p>
            <a:r>
              <a:rPr lang="en-GB" dirty="0"/>
              <a:t>How do we know whether the computer understands something?</a:t>
            </a:r>
          </a:p>
          <a:p>
            <a:endParaRPr lang="en-GB" dirty="0"/>
          </a:p>
          <a:p>
            <a:r>
              <a:rPr lang="en-GB" dirty="0">
                <a:ea typeface="Calibri"/>
                <a:cs typeface="Times New Roman"/>
              </a:rPr>
              <a:t>[5] A.M. Turing,  Computing machinery and intelligence, MIND </a:t>
            </a:r>
            <a:r>
              <a:rPr lang="en-GB" dirty="0" err="1">
                <a:ea typeface="Calibri"/>
                <a:cs typeface="Times New Roman"/>
              </a:rPr>
              <a:t>Vol</a:t>
            </a:r>
            <a:r>
              <a:rPr lang="en-GB" dirty="0">
                <a:ea typeface="Calibri"/>
                <a:cs typeface="Times New Roman"/>
              </a:rPr>
              <a:t> 59 No. 236 (Oct 1950) </a:t>
            </a:r>
          </a:p>
          <a:p>
            <a:endParaRPr lang="en-GB" dirty="0"/>
          </a:p>
          <a:p>
            <a:pPr marL="0" indent="0">
              <a:buNone/>
            </a:pPr>
            <a:endParaRPr lang="en-GB" dirty="0"/>
          </a:p>
        </p:txBody>
      </p:sp>
    </p:spTree>
    <p:extLst>
      <p:ext uri="{BB962C8B-B14F-4D97-AF65-F5344CB8AC3E}">
        <p14:creationId xmlns:p14="http://schemas.microsoft.com/office/powerpoint/2010/main" val="4232860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10163" y="1700808"/>
            <a:ext cx="5950169" cy="3960440"/>
            <a:chOff x="1610163" y="1432796"/>
            <a:chExt cx="5950169" cy="3960440"/>
          </a:xfrm>
        </p:grpSpPr>
        <p:sp>
          <p:nvSpPr>
            <p:cNvPr id="3" name="Oval 2"/>
            <p:cNvSpPr/>
            <p:nvPr/>
          </p:nvSpPr>
          <p:spPr>
            <a:xfrm>
              <a:off x="3599892"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610163"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Isosceles Triangle 7"/>
          <p:cNvSpPr/>
          <p:nvPr/>
        </p:nvSpPr>
        <p:spPr>
          <a:xfrm>
            <a:off x="3614873" y="1980891"/>
            <a:ext cx="1944216" cy="17046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3732784" y="2876343"/>
            <a:ext cx="869658" cy="1019357"/>
            <a:chOff x="3732784" y="2608331"/>
            <a:chExt cx="869658" cy="1019357"/>
          </a:xfrm>
        </p:grpSpPr>
        <p:sp>
          <p:nvSpPr>
            <p:cNvPr id="12" name="Equal 11"/>
            <p:cNvSpPr/>
            <p:nvPr/>
          </p:nvSpPr>
          <p:spPr>
            <a:xfrm rot="2681633">
              <a:off x="3732784" y="2608331"/>
              <a:ext cx="44196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4" name="Equal 13"/>
            <p:cNvSpPr/>
            <p:nvPr/>
          </p:nvSpPr>
          <p:spPr>
            <a:xfrm rot="2625702">
              <a:off x="4160482" y="3170488"/>
              <a:ext cx="44196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grpSp>
      <p:sp>
        <p:nvSpPr>
          <p:cNvPr id="6" name="Title 5"/>
          <p:cNvSpPr>
            <a:spLocks noGrp="1"/>
          </p:cNvSpPr>
          <p:nvPr>
            <p:ph type="title"/>
          </p:nvPr>
        </p:nvSpPr>
        <p:spPr/>
        <p:txBody>
          <a:bodyPr>
            <a:normAutofit fontScale="90000"/>
          </a:bodyPr>
          <a:lstStyle/>
          <a:p>
            <a:r>
              <a:rPr lang="en-GB" dirty="0"/>
              <a:t>The lines marked       are equal, </a:t>
            </a:r>
            <a:br>
              <a:rPr lang="en-GB" dirty="0"/>
            </a:br>
            <a:r>
              <a:rPr lang="en-GB" dirty="0"/>
              <a:t>being radii of the left circle (Def. 15)</a:t>
            </a:r>
          </a:p>
        </p:txBody>
      </p:sp>
      <p:sp>
        <p:nvSpPr>
          <p:cNvPr id="16" name="TextBox 15"/>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
        <p:nvSpPr>
          <p:cNvPr id="18" name="Equal 17"/>
          <p:cNvSpPr/>
          <p:nvPr/>
        </p:nvSpPr>
        <p:spPr>
          <a:xfrm rot="2681633">
            <a:off x="4249177" y="349974"/>
            <a:ext cx="44196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194143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10163" y="1700808"/>
            <a:ext cx="5950169" cy="3960440"/>
            <a:chOff x="1610163" y="1432796"/>
            <a:chExt cx="5950169" cy="3960440"/>
          </a:xfrm>
        </p:grpSpPr>
        <p:sp>
          <p:nvSpPr>
            <p:cNvPr id="3" name="Oval 2"/>
            <p:cNvSpPr/>
            <p:nvPr/>
          </p:nvSpPr>
          <p:spPr>
            <a:xfrm>
              <a:off x="3599892"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610163"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Isosceles Triangle 7"/>
          <p:cNvSpPr/>
          <p:nvPr/>
        </p:nvSpPr>
        <p:spPr>
          <a:xfrm>
            <a:off x="3614873" y="1980891"/>
            <a:ext cx="1944216" cy="17046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3732784" y="2876343"/>
            <a:ext cx="869658" cy="1019357"/>
            <a:chOff x="3732784" y="2608331"/>
            <a:chExt cx="869658" cy="1019357"/>
          </a:xfrm>
        </p:grpSpPr>
        <p:sp>
          <p:nvSpPr>
            <p:cNvPr id="12" name="Equal 11"/>
            <p:cNvSpPr/>
            <p:nvPr/>
          </p:nvSpPr>
          <p:spPr>
            <a:xfrm rot="2681633">
              <a:off x="3732784" y="2608331"/>
              <a:ext cx="44196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4" name="Equal 13"/>
            <p:cNvSpPr/>
            <p:nvPr/>
          </p:nvSpPr>
          <p:spPr>
            <a:xfrm rot="2625702">
              <a:off x="4160482" y="3170488"/>
              <a:ext cx="44196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grpSp>
      <p:grpSp>
        <p:nvGrpSpPr>
          <p:cNvPr id="11" name="Group 10"/>
          <p:cNvGrpSpPr/>
          <p:nvPr/>
        </p:nvGrpSpPr>
        <p:grpSpPr>
          <a:xfrm>
            <a:off x="4800316" y="2914072"/>
            <a:ext cx="603934" cy="869711"/>
            <a:chOff x="4800316" y="2646060"/>
            <a:chExt cx="603934" cy="869711"/>
          </a:xfrm>
        </p:grpSpPr>
        <p:sp>
          <p:nvSpPr>
            <p:cNvPr id="13" name="Diagonal Stripe 12"/>
            <p:cNvSpPr/>
            <p:nvPr/>
          </p:nvSpPr>
          <p:spPr>
            <a:xfrm rot="19762057">
              <a:off x="5022858" y="2646060"/>
              <a:ext cx="381392" cy="229452"/>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5" name="Diagonal Stripe 14"/>
            <p:cNvSpPr/>
            <p:nvPr/>
          </p:nvSpPr>
          <p:spPr>
            <a:xfrm rot="19250874">
              <a:off x="4800316" y="3319383"/>
              <a:ext cx="381392" cy="196388"/>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grpSp>
      <p:sp>
        <p:nvSpPr>
          <p:cNvPr id="6" name="Title 5"/>
          <p:cNvSpPr>
            <a:spLocks noGrp="1"/>
          </p:cNvSpPr>
          <p:nvPr>
            <p:ph type="title"/>
          </p:nvPr>
        </p:nvSpPr>
        <p:spPr/>
        <p:txBody>
          <a:bodyPr>
            <a:normAutofit fontScale="90000"/>
          </a:bodyPr>
          <a:lstStyle/>
          <a:p>
            <a:r>
              <a:rPr lang="en-GB" dirty="0"/>
              <a:t>The lines marked     are equal, </a:t>
            </a:r>
            <a:br>
              <a:rPr lang="en-GB" dirty="0"/>
            </a:br>
            <a:r>
              <a:rPr lang="en-GB" dirty="0"/>
              <a:t>being radii of the right circle (Def. 15)</a:t>
            </a:r>
          </a:p>
        </p:txBody>
      </p:sp>
      <p:sp>
        <p:nvSpPr>
          <p:cNvPr id="16" name="TextBox 15"/>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
        <p:nvSpPr>
          <p:cNvPr id="18" name="Diagonal Stripe 17"/>
          <p:cNvSpPr/>
          <p:nvPr/>
        </p:nvSpPr>
        <p:spPr>
          <a:xfrm rot="19762057">
            <a:off x="4197007" y="485820"/>
            <a:ext cx="381392" cy="229452"/>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153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10163" y="1700808"/>
            <a:ext cx="5950169" cy="3960440"/>
            <a:chOff x="1610163" y="1432796"/>
            <a:chExt cx="5950169" cy="3960440"/>
          </a:xfrm>
        </p:grpSpPr>
        <p:sp>
          <p:nvSpPr>
            <p:cNvPr id="3" name="Oval 2"/>
            <p:cNvSpPr/>
            <p:nvPr/>
          </p:nvSpPr>
          <p:spPr>
            <a:xfrm>
              <a:off x="3599892"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610163"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Isosceles Triangle 7"/>
          <p:cNvSpPr/>
          <p:nvPr/>
        </p:nvSpPr>
        <p:spPr>
          <a:xfrm>
            <a:off x="3614873" y="1980891"/>
            <a:ext cx="1944216" cy="17046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3732784" y="2876343"/>
            <a:ext cx="869658" cy="1019357"/>
            <a:chOff x="3732784" y="2608331"/>
            <a:chExt cx="869658" cy="1019357"/>
          </a:xfrm>
        </p:grpSpPr>
        <p:sp>
          <p:nvSpPr>
            <p:cNvPr id="12" name="Equal 11"/>
            <p:cNvSpPr/>
            <p:nvPr/>
          </p:nvSpPr>
          <p:spPr>
            <a:xfrm rot="2681633">
              <a:off x="3732784" y="2608331"/>
              <a:ext cx="44196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4" name="Equal 13"/>
            <p:cNvSpPr/>
            <p:nvPr/>
          </p:nvSpPr>
          <p:spPr>
            <a:xfrm rot="2625702">
              <a:off x="4160482" y="3170488"/>
              <a:ext cx="44196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grpSp>
      <p:grpSp>
        <p:nvGrpSpPr>
          <p:cNvPr id="11" name="Group 10"/>
          <p:cNvGrpSpPr/>
          <p:nvPr/>
        </p:nvGrpSpPr>
        <p:grpSpPr>
          <a:xfrm>
            <a:off x="4800316" y="2914072"/>
            <a:ext cx="603934" cy="869711"/>
            <a:chOff x="4800316" y="2646060"/>
            <a:chExt cx="603934" cy="869711"/>
          </a:xfrm>
        </p:grpSpPr>
        <p:sp>
          <p:nvSpPr>
            <p:cNvPr id="13" name="Diagonal Stripe 12"/>
            <p:cNvSpPr/>
            <p:nvPr/>
          </p:nvSpPr>
          <p:spPr>
            <a:xfrm rot="19762057">
              <a:off x="5022858" y="2646060"/>
              <a:ext cx="381392" cy="229452"/>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5" name="Diagonal Stripe 14"/>
            <p:cNvSpPr/>
            <p:nvPr/>
          </p:nvSpPr>
          <p:spPr>
            <a:xfrm rot="19250874">
              <a:off x="4800316" y="3319383"/>
              <a:ext cx="381392" cy="196388"/>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grpSp>
      <p:sp>
        <p:nvSpPr>
          <p:cNvPr id="6" name="Title 5"/>
          <p:cNvSpPr>
            <a:spLocks noGrp="1"/>
          </p:cNvSpPr>
          <p:nvPr>
            <p:ph type="title"/>
          </p:nvPr>
        </p:nvSpPr>
        <p:spPr>
          <a:xfrm>
            <a:off x="457200" y="116632"/>
            <a:ext cx="8229600" cy="1143000"/>
          </a:xfrm>
        </p:spPr>
        <p:txBody>
          <a:bodyPr>
            <a:normAutofit fontScale="90000"/>
          </a:bodyPr>
          <a:lstStyle/>
          <a:p>
            <a:r>
              <a:rPr lang="en-GB" dirty="0"/>
              <a:t>The lines marked     are equal, </a:t>
            </a:r>
            <a:br>
              <a:rPr lang="en-GB" dirty="0"/>
            </a:br>
            <a:r>
              <a:rPr lang="en-GB" dirty="0"/>
              <a:t>(common notion 1)</a:t>
            </a:r>
          </a:p>
        </p:txBody>
      </p:sp>
      <p:grpSp>
        <p:nvGrpSpPr>
          <p:cNvPr id="10" name="Group 9"/>
          <p:cNvGrpSpPr/>
          <p:nvPr/>
        </p:nvGrpSpPr>
        <p:grpSpPr>
          <a:xfrm>
            <a:off x="4090939" y="2417101"/>
            <a:ext cx="946553" cy="193794"/>
            <a:chOff x="4090939" y="2417101"/>
            <a:chExt cx="946553" cy="193794"/>
          </a:xfrm>
        </p:grpSpPr>
        <p:sp>
          <p:nvSpPr>
            <p:cNvPr id="9" name="Flowchart: Punched Tape 8"/>
            <p:cNvSpPr/>
            <p:nvPr/>
          </p:nvSpPr>
          <p:spPr>
            <a:xfrm rot="1557400">
              <a:off x="4090939" y="2420393"/>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unched Tape 15"/>
            <p:cNvSpPr/>
            <p:nvPr/>
          </p:nvSpPr>
          <p:spPr>
            <a:xfrm rot="20131647">
              <a:off x="4666816" y="2417101"/>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
        <p:nvSpPr>
          <p:cNvPr id="18" name="Flowchart: Punched Tape 17"/>
          <p:cNvSpPr/>
          <p:nvPr/>
        </p:nvSpPr>
        <p:spPr>
          <a:xfrm rot="20131647">
            <a:off x="4170638" y="328868"/>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Punched Tape 19"/>
          <p:cNvSpPr/>
          <p:nvPr/>
        </p:nvSpPr>
        <p:spPr>
          <a:xfrm rot="16429863">
            <a:off x="4509065" y="3623416"/>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45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10163" y="1700808"/>
            <a:ext cx="5950169" cy="3960440"/>
            <a:chOff x="1610163" y="1432796"/>
            <a:chExt cx="5950169" cy="3960440"/>
          </a:xfrm>
        </p:grpSpPr>
        <p:sp>
          <p:nvSpPr>
            <p:cNvPr id="3" name="Oval 2"/>
            <p:cNvSpPr/>
            <p:nvPr/>
          </p:nvSpPr>
          <p:spPr>
            <a:xfrm>
              <a:off x="3599892"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610163"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Isosceles Triangle 7"/>
          <p:cNvSpPr/>
          <p:nvPr/>
        </p:nvSpPr>
        <p:spPr>
          <a:xfrm>
            <a:off x="3614873" y="1980891"/>
            <a:ext cx="1944216" cy="17046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200" y="116632"/>
            <a:ext cx="8229600" cy="1143000"/>
          </a:xfrm>
        </p:spPr>
        <p:txBody>
          <a:bodyPr>
            <a:normAutofit fontScale="90000"/>
          </a:bodyPr>
          <a:lstStyle/>
          <a:p>
            <a:r>
              <a:rPr lang="en-GB" dirty="0"/>
              <a:t>The triangle is therefore equilateral (</a:t>
            </a:r>
            <a:r>
              <a:rPr lang="en-GB" dirty="0" err="1"/>
              <a:t>Def</a:t>
            </a:r>
            <a:r>
              <a:rPr lang="en-GB" dirty="0"/>
              <a:t> 20)   Q.E.D.</a:t>
            </a:r>
          </a:p>
        </p:txBody>
      </p:sp>
      <p:sp>
        <p:nvSpPr>
          <p:cNvPr id="9" name="Flowchart: Punched Tape 8"/>
          <p:cNvSpPr/>
          <p:nvPr/>
        </p:nvSpPr>
        <p:spPr>
          <a:xfrm rot="1557400">
            <a:off x="4090939" y="2420393"/>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unched Tape 15"/>
          <p:cNvSpPr/>
          <p:nvPr/>
        </p:nvSpPr>
        <p:spPr>
          <a:xfrm rot="20131647">
            <a:off x="4666816" y="2417101"/>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sp>
        <p:nvSpPr>
          <p:cNvPr id="18" name="Flowchart: Punched Tape 17"/>
          <p:cNvSpPr/>
          <p:nvPr/>
        </p:nvSpPr>
        <p:spPr>
          <a:xfrm rot="16694986">
            <a:off x="4550871" y="3585777"/>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2987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3614873" y="1980891"/>
            <a:ext cx="1944216" cy="17046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200" y="404664"/>
            <a:ext cx="8229600" cy="1143000"/>
          </a:xfrm>
        </p:spPr>
        <p:txBody>
          <a:bodyPr>
            <a:normAutofit/>
          </a:bodyPr>
          <a:lstStyle/>
          <a:p>
            <a:r>
              <a:rPr lang="en-GB" sz="3200" dirty="0"/>
              <a:t>The caller of this proposition does not need to reproduce or even know the construction.</a:t>
            </a:r>
          </a:p>
        </p:txBody>
      </p:sp>
      <p:sp>
        <p:nvSpPr>
          <p:cNvPr id="9" name="Flowchart: Punched Tape 8"/>
          <p:cNvSpPr/>
          <p:nvPr/>
        </p:nvSpPr>
        <p:spPr>
          <a:xfrm rot="1557400">
            <a:off x="4090939" y="2420393"/>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unched Tape 15"/>
          <p:cNvSpPr/>
          <p:nvPr/>
        </p:nvSpPr>
        <p:spPr>
          <a:xfrm rot="20131647">
            <a:off x="4666816" y="2417101"/>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Punched Tape 17"/>
          <p:cNvSpPr/>
          <p:nvPr/>
        </p:nvSpPr>
        <p:spPr>
          <a:xfrm rot="16694986">
            <a:off x="4550871" y="3585777"/>
            <a:ext cx="370676" cy="1905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0021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lstStyle/>
          <a:p>
            <a:r>
              <a:rPr lang="en-GB" dirty="0"/>
              <a:t>Summary of Euclid’s method</a:t>
            </a:r>
          </a:p>
        </p:txBody>
      </p:sp>
      <p:sp>
        <p:nvSpPr>
          <p:cNvPr id="5" name="Content Placeholder 4"/>
          <p:cNvSpPr>
            <a:spLocks noGrp="1"/>
          </p:cNvSpPr>
          <p:nvPr>
            <p:ph sz="half" idx="1"/>
          </p:nvPr>
        </p:nvSpPr>
        <p:spPr>
          <a:xfrm>
            <a:off x="457200" y="1600200"/>
            <a:ext cx="4258816" cy="4525963"/>
          </a:xfrm>
        </p:spPr>
        <p:txBody>
          <a:bodyPr>
            <a:normAutofit lnSpcReduction="10000"/>
          </a:bodyPr>
          <a:lstStyle/>
          <a:p>
            <a:pPr>
              <a:lnSpc>
                <a:spcPct val="115000"/>
              </a:lnSpc>
              <a:spcAft>
                <a:spcPts val="1000"/>
              </a:spcAft>
            </a:pPr>
            <a:r>
              <a:rPr lang="en-GB" dirty="0">
                <a:ea typeface="Calibri"/>
                <a:cs typeface="Times New Roman"/>
              </a:rPr>
              <a:t>primitives (postulates),  </a:t>
            </a:r>
          </a:p>
          <a:p>
            <a:pPr>
              <a:lnSpc>
                <a:spcPct val="115000"/>
              </a:lnSpc>
              <a:spcAft>
                <a:spcPts val="1000"/>
              </a:spcAft>
            </a:pPr>
            <a:r>
              <a:rPr lang="en-GB" dirty="0">
                <a:ea typeface="Calibri"/>
                <a:cs typeface="Times New Roman"/>
              </a:rPr>
              <a:t>definition of new names</a:t>
            </a:r>
          </a:p>
          <a:p>
            <a:pPr>
              <a:lnSpc>
                <a:spcPct val="115000"/>
              </a:lnSpc>
              <a:spcAft>
                <a:spcPts val="1000"/>
              </a:spcAft>
            </a:pPr>
            <a:r>
              <a:rPr lang="en-GB" dirty="0">
                <a:ea typeface="Calibri"/>
                <a:cs typeface="Times New Roman"/>
              </a:rPr>
              <a:t>sequencing of commands   </a:t>
            </a:r>
          </a:p>
          <a:p>
            <a:pPr>
              <a:lnSpc>
                <a:spcPct val="115000"/>
              </a:lnSpc>
              <a:spcAft>
                <a:spcPts val="1000"/>
              </a:spcAft>
            </a:pPr>
            <a:r>
              <a:rPr lang="en-GB" dirty="0">
                <a:ea typeface="Calibri"/>
                <a:cs typeface="Times New Roman"/>
              </a:rPr>
              <a:t>subroutines (propositions)</a:t>
            </a:r>
          </a:p>
          <a:p>
            <a:pPr>
              <a:lnSpc>
                <a:spcPct val="115000"/>
              </a:lnSpc>
              <a:spcAft>
                <a:spcPts val="1000"/>
              </a:spcAft>
            </a:pPr>
            <a:r>
              <a:rPr lang="en-GB" dirty="0">
                <a:ea typeface="Calibri"/>
                <a:cs typeface="Times New Roman"/>
              </a:rPr>
              <a:t>preconditions  (Data)</a:t>
            </a:r>
          </a:p>
          <a:p>
            <a:pPr>
              <a:lnSpc>
                <a:spcPct val="115000"/>
              </a:lnSpc>
              <a:spcAft>
                <a:spcPts val="1000"/>
              </a:spcAft>
            </a:pPr>
            <a:r>
              <a:rPr lang="en-GB" dirty="0" err="1">
                <a:ea typeface="Calibri"/>
                <a:cs typeface="Times New Roman"/>
              </a:rPr>
              <a:t>postconditions</a:t>
            </a:r>
            <a:r>
              <a:rPr lang="en-GB" dirty="0">
                <a:ea typeface="Calibri"/>
                <a:cs typeface="Times New Roman"/>
              </a:rPr>
              <a:t>  (QED)</a:t>
            </a:r>
          </a:p>
          <a:p>
            <a:pPr>
              <a:lnSpc>
                <a:spcPct val="115000"/>
              </a:lnSpc>
              <a:spcAft>
                <a:spcPts val="1000"/>
              </a:spcAft>
            </a:pPr>
            <a:endParaRPr lang="en-GB" dirty="0"/>
          </a:p>
        </p:txBody>
      </p:sp>
      <p:sp>
        <p:nvSpPr>
          <p:cNvPr id="6" name="Content Placeholder 5"/>
          <p:cNvSpPr>
            <a:spLocks noGrp="1"/>
          </p:cNvSpPr>
          <p:nvPr>
            <p:ph sz="half" idx="2"/>
          </p:nvPr>
        </p:nvSpPr>
        <p:spPr>
          <a:xfrm>
            <a:off x="4572000" y="1600200"/>
            <a:ext cx="4320480" cy="4525963"/>
          </a:xfrm>
        </p:spPr>
        <p:txBody>
          <a:bodyPr>
            <a:normAutofit lnSpcReduction="10000"/>
          </a:bodyPr>
          <a:lstStyle/>
          <a:p>
            <a:pPr marL="0" indent="0">
              <a:lnSpc>
                <a:spcPct val="115000"/>
              </a:lnSpc>
              <a:spcAft>
                <a:spcPts val="1000"/>
              </a:spcAft>
              <a:buNone/>
            </a:pPr>
            <a:r>
              <a:rPr lang="en-GB" dirty="0">
                <a:ea typeface="Calibri"/>
                <a:cs typeface="Times New Roman"/>
              </a:rPr>
              <a:t>‘Draw a circle with centre …’</a:t>
            </a:r>
          </a:p>
          <a:p>
            <a:pPr marL="0" indent="0">
              <a:lnSpc>
                <a:spcPct val="115000"/>
              </a:lnSpc>
              <a:spcAft>
                <a:spcPts val="1000"/>
              </a:spcAft>
              <a:buNone/>
            </a:pPr>
            <a:r>
              <a:rPr lang="en-GB" dirty="0">
                <a:ea typeface="Calibri"/>
                <a:cs typeface="Times New Roman"/>
              </a:rPr>
              <a:t>‘Choose a point C  on …’ </a:t>
            </a:r>
          </a:p>
          <a:p>
            <a:pPr marL="0" indent="0">
              <a:lnSpc>
                <a:spcPct val="115000"/>
              </a:lnSpc>
              <a:spcAft>
                <a:spcPts val="1000"/>
              </a:spcAft>
              <a:buNone/>
            </a:pPr>
            <a:r>
              <a:rPr lang="en-GB" dirty="0">
                <a:ea typeface="Calibri"/>
                <a:cs typeface="Times New Roman"/>
              </a:rPr>
              <a:t>‘Draw … and then draw …’</a:t>
            </a:r>
          </a:p>
          <a:p>
            <a:pPr marL="0" indent="0">
              <a:lnSpc>
                <a:spcPct val="115000"/>
              </a:lnSpc>
              <a:spcAft>
                <a:spcPts val="1000"/>
              </a:spcAft>
              <a:buNone/>
            </a:pPr>
            <a:r>
              <a:rPr lang="en-GB" dirty="0">
                <a:ea typeface="Calibri"/>
                <a:cs typeface="Times New Roman"/>
              </a:rPr>
              <a:t>‘Draw an equilateral triangle’</a:t>
            </a:r>
          </a:p>
          <a:p>
            <a:pPr marL="0" indent="0">
              <a:lnSpc>
                <a:spcPct val="115000"/>
              </a:lnSpc>
              <a:spcAft>
                <a:spcPts val="1000"/>
              </a:spcAft>
              <a:buNone/>
            </a:pPr>
            <a:r>
              <a:rPr lang="en-GB" dirty="0">
                <a:ea typeface="Calibri"/>
                <a:cs typeface="Times New Roman"/>
              </a:rPr>
              <a:t>‘Given a straight line…’</a:t>
            </a:r>
          </a:p>
          <a:p>
            <a:pPr marL="0" indent="0">
              <a:lnSpc>
                <a:spcPct val="115000"/>
              </a:lnSpc>
              <a:spcAft>
                <a:spcPts val="1000"/>
              </a:spcAft>
              <a:buNone/>
            </a:pPr>
            <a:r>
              <a:rPr lang="en-GB" dirty="0">
                <a:ea typeface="Calibri"/>
                <a:cs typeface="Times New Roman"/>
              </a:rPr>
              <a:t>‘…the triangle is equilateral’ </a:t>
            </a:r>
          </a:p>
        </p:txBody>
      </p:sp>
    </p:spTree>
    <p:extLst>
      <p:ext uri="{BB962C8B-B14F-4D97-AF65-F5344CB8AC3E}">
        <p14:creationId xmlns:p14="http://schemas.microsoft.com/office/powerpoint/2010/main" val="2910367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Alan Turing</a:t>
            </a:r>
          </a:p>
        </p:txBody>
      </p:sp>
      <p:sp>
        <p:nvSpPr>
          <p:cNvPr id="3" name="Content Placeholder 2"/>
          <p:cNvSpPr>
            <a:spLocks noGrp="1"/>
          </p:cNvSpPr>
          <p:nvPr>
            <p:ph idx="1"/>
          </p:nvPr>
        </p:nvSpPr>
        <p:spPr/>
        <p:txBody>
          <a:bodyPr>
            <a:normAutofit/>
          </a:bodyPr>
          <a:lstStyle/>
          <a:p>
            <a:r>
              <a:rPr lang="en-GB" dirty="0"/>
              <a:t>invented a logic for reasoning about programs.</a:t>
            </a:r>
          </a:p>
          <a:p>
            <a:endParaRPr lang="en-GB" dirty="0"/>
          </a:p>
          <a:p>
            <a:r>
              <a:rPr lang="en-GB" dirty="0"/>
              <a:t>The Turing machine can use this logic to answer questions about its own programs.</a:t>
            </a:r>
          </a:p>
          <a:p>
            <a:endParaRPr lang="en-GB" dirty="0"/>
          </a:p>
          <a:p>
            <a:r>
              <a:rPr lang="en-GB" dirty="0"/>
              <a:t>And to justify its answers by proof.</a:t>
            </a:r>
          </a:p>
          <a:p>
            <a:endParaRPr lang="en-GB" dirty="0"/>
          </a:p>
        </p:txBody>
      </p:sp>
    </p:spTree>
    <p:extLst>
      <p:ext uri="{BB962C8B-B14F-4D97-AF65-F5344CB8AC3E}">
        <p14:creationId xmlns:p14="http://schemas.microsoft.com/office/powerpoint/2010/main" val="1543321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Hoare triple:   P{V}R</a:t>
            </a:r>
          </a:p>
        </p:txBody>
      </p:sp>
      <p:sp>
        <p:nvSpPr>
          <p:cNvPr id="3" name="Content Placeholder 2"/>
          <p:cNvSpPr>
            <a:spLocks noGrp="1"/>
          </p:cNvSpPr>
          <p:nvPr>
            <p:ph idx="1"/>
          </p:nvPr>
        </p:nvSpPr>
        <p:spPr/>
        <p:txBody>
          <a:bodyPr/>
          <a:lstStyle/>
          <a:p>
            <a:pPr marL="0" indent="0">
              <a:buNone/>
            </a:pPr>
            <a:r>
              <a:rPr lang="en-GB" dirty="0"/>
              <a:t>means:  When P , action  V  ensures  R</a:t>
            </a:r>
          </a:p>
          <a:p>
            <a:pPr marL="0" indent="0">
              <a:buNone/>
            </a:pPr>
            <a:r>
              <a:rPr lang="en-GB" dirty="0"/>
              <a:t>where  V  changes (part of) the world</a:t>
            </a:r>
          </a:p>
          <a:p>
            <a:pPr marL="0" indent="0">
              <a:buNone/>
            </a:pPr>
            <a:r>
              <a:rPr lang="en-GB" dirty="0"/>
              <a:t>	P  describes an (initial) state of that part</a:t>
            </a:r>
          </a:p>
          <a:p>
            <a:pPr marL="0" indent="0">
              <a:buNone/>
            </a:pPr>
            <a:r>
              <a:rPr lang="en-GB" dirty="0"/>
              <a:t>	R  describes the resulting (final) state</a:t>
            </a:r>
          </a:p>
        </p:txBody>
      </p:sp>
    </p:spTree>
    <p:extLst>
      <p:ext uri="{BB962C8B-B14F-4D97-AF65-F5344CB8AC3E}">
        <p14:creationId xmlns:p14="http://schemas.microsoft.com/office/powerpoint/2010/main" val="620403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triples</a:t>
            </a:r>
          </a:p>
        </p:txBody>
      </p:sp>
      <p:sp>
        <p:nvSpPr>
          <p:cNvPr id="3" name="Content Placeholder 2"/>
          <p:cNvSpPr>
            <a:spLocks noGrp="1"/>
          </p:cNvSpPr>
          <p:nvPr>
            <p:ph idx="1"/>
          </p:nvPr>
        </p:nvSpPr>
        <p:spPr>
          <a:xfrm>
            <a:off x="467544" y="1340768"/>
            <a:ext cx="8229600" cy="4525963"/>
          </a:xfrm>
        </p:spPr>
        <p:txBody>
          <a:bodyPr>
            <a:normAutofit fontScale="85000" lnSpcReduction="20000"/>
          </a:bodyPr>
          <a:lstStyle/>
          <a:p>
            <a:r>
              <a:rPr lang="en-GB" sz="3000" dirty="0"/>
              <a:t>When the radio whistles,</a:t>
            </a:r>
          </a:p>
          <a:p>
            <a:pPr marL="0" indent="0">
              <a:buNone/>
            </a:pPr>
            <a:r>
              <a:rPr lang="en-GB" sz="3000" dirty="0"/>
              <a:t>turning the suppression knob clockwise</a:t>
            </a:r>
          </a:p>
          <a:p>
            <a:pPr marL="0" indent="0">
              <a:buNone/>
            </a:pPr>
            <a:r>
              <a:rPr lang="en-GB" sz="3000" dirty="0"/>
              <a:t>ensures the absence of the whistle. </a:t>
            </a:r>
          </a:p>
          <a:p>
            <a:pPr marL="0" indent="0">
              <a:buNone/>
            </a:pPr>
            <a:endParaRPr lang="en-GB" sz="3000" dirty="0"/>
          </a:p>
          <a:p>
            <a:r>
              <a:rPr lang="en-GB" sz="3000" dirty="0"/>
              <a:t>When two distinct points are closer than  r ,  </a:t>
            </a:r>
          </a:p>
          <a:p>
            <a:pPr marL="0" indent="0">
              <a:buNone/>
            </a:pPr>
            <a:r>
              <a:rPr lang="en-GB" sz="3000" dirty="0"/>
              <a:t>drawing a circle of radius r  around each point, </a:t>
            </a:r>
          </a:p>
          <a:p>
            <a:pPr marL="0" indent="0">
              <a:buNone/>
            </a:pPr>
            <a:r>
              <a:rPr lang="en-GB" sz="3000" dirty="0"/>
              <a:t>ensures that their circumferences intersect at two places.</a:t>
            </a:r>
          </a:p>
          <a:p>
            <a:pPr marL="0" indent="0">
              <a:buNone/>
            </a:pPr>
            <a:endParaRPr lang="en-GB" sz="3000" dirty="0"/>
          </a:p>
          <a:p>
            <a:r>
              <a:rPr lang="en-GB" sz="3000" dirty="0"/>
              <a:t>When the value of  x  is  greater than three</a:t>
            </a:r>
          </a:p>
          <a:p>
            <a:pPr marL="0" indent="0">
              <a:buNone/>
            </a:pPr>
            <a:r>
              <a:rPr lang="en-GB" sz="3000" dirty="0"/>
              <a:t>increasing the value of  x</a:t>
            </a:r>
          </a:p>
          <a:p>
            <a:pPr marL="0" indent="0">
              <a:buNone/>
            </a:pPr>
            <a:r>
              <a:rPr lang="en-GB" sz="3000" dirty="0"/>
              <a:t>ensures  that  x  is greater than  4 .</a:t>
            </a:r>
          </a:p>
          <a:p>
            <a:endParaRPr lang="en-GB" dirty="0"/>
          </a:p>
        </p:txBody>
      </p:sp>
    </p:spTree>
    <p:extLst>
      <p:ext uri="{BB962C8B-B14F-4D97-AF65-F5344CB8AC3E}">
        <p14:creationId xmlns:p14="http://schemas.microsoft.com/office/powerpoint/2010/main" val="765925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Sequential execution</a:t>
            </a:r>
          </a:p>
        </p:txBody>
      </p:sp>
      <p:sp>
        <p:nvSpPr>
          <p:cNvPr id="3" name="Content Placeholder 2"/>
          <p:cNvSpPr>
            <a:spLocks noGrp="1"/>
          </p:cNvSpPr>
          <p:nvPr>
            <p:ph idx="1"/>
          </p:nvPr>
        </p:nvSpPr>
        <p:spPr/>
        <p:txBody>
          <a:bodyPr/>
          <a:lstStyle/>
          <a:p>
            <a:r>
              <a:rPr lang="en-GB" dirty="0"/>
              <a:t>When P, V1  ensures  S </a:t>
            </a:r>
          </a:p>
          <a:p>
            <a:pPr marL="0" indent="0">
              <a:buNone/>
            </a:pPr>
            <a:r>
              <a:rPr lang="en-GB" dirty="0"/>
              <a:t>    </a:t>
            </a:r>
            <a:r>
              <a:rPr lang="en-GB" u="sng" dirty="0"/>
              <a:t>When  S , V2  ensures  R</a:t>
            </a:r>
          </a:p>
          <a:p>
            <a:pPr marL="0" indent="0">
              <a:buNone/>
            </a:pPr>
            <a:r>
              <a:rPr lang="en-GB" dirty="0"/>
              <a:t>When  P , (V1 then V2)  ensures  R . </a:t>
            </a:r>
          </a:p>
        </p:txBody>
      </p:sp>
    </p:spTree>
    <p:extLst>
      <p:ext uri="{BB962C8B-B14F-4D97-AF65-F5344CB8AC3E}">
        <p14:creationId xmlns:p14="http://schemas.microsoft.com/office/powerpoint/2010/main" val="337592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p:txBody>
          <a:bodyPr/>
          <a:lstStyle/>
          <a:p>
            <a:r>
              <a:rPr lang="en-GB" dirty="0"/>
              <a:t>Can people understand their own rational thought processes</a:t>
            </a:r>
          </a:p>
        </p:txBody>
      </p:sp>
    </p:spTree>
    <p:extLst>
      <p:ext uri="{BB962C8B-B14F-4D97-AF65-F5344CB8AC3E}">
        <p14:creationId xmlns:p14="http://schemas.microsoft.com/office/powerpoint/2010/main" val="2319360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Conditional tests.</a:t>
            </a:r>
          </a:p>
        </p:txBody>
      </p:sp>
      <p:sp>
        <p:nvSpPr>
          <p:cNvPr id="3" name="Content Placeholder 2"/>
          <p:cNvSpPr>
            <a:spLocks noGrp="1"/>
          </p:cNvSpPr>
          <p:nvPr>
            <p:ph idx="1"/>
          </p:nvPr>
        </p:nvSpPr>
        <p:spPr/>
        <p:txBody>
          <a:bodyPr/>
          <a:lstStyle/>
          <a:p>
            <a:r>
              <a:rPr lang="en-GB" dirty="0"/>
              <a:t>When  P  and  B , V1 ensures  R</a:t>
            </a:r>
          </a:p>
          <a:p>
            <a:pPr marL="0" indent="0">
              <a:buNone/>
            </a:pPr>
            <a:r>
              <a:rPr lang="en-GB" dirty="0"/>
              <a:t>    </a:t>
            </a:r>
            <a:r>
              <a:rPr lang="en-GB" u="sng" dirty="0"/>
              <a:t>When  P  and  not B ,  V2  ensures  R</a:t>
            </a:r>
          </a:p>
          <a:p>
            <a:pPr marL="0" indent="0">
              <a:buNone/>
            </a:pPr>
            <a:r>
              <a:rPr lang="en-GB" dirty="0"/>
              <a:t>When  P ,  (if  B  then  V1  else  V2) ensures  R</a:t>
            </a:r>
          </a:p>
        </p:txBody>
      </p:sp>
    </p:spTree>
    <p:extLst>
      <p:ext uri="{BB962C8B-B14F-4D97-AF65-F5344CB8AC3E}">
        <p14:creationId xmlns:p14="http://schemas.microsoft.com/office/powerpoint/2010/main" val="1383360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Repetition</a:t>
            </a:r>
          </a:p>
        </p:txBody>
      </p:sp>
      <p:sp>
        <p:nvSpPr>
          <p:cNvPr id="3" name="Content Placeholder 2"/>
          <p:cNvSpPr>
            <a:spLocks noGrp="1"/>
          </p:cNvSpPr>
          <p:nvPr>
            <p:ph idx="1"/>
          </p:nvPr>
        </p:nvSpPr>
        <p:spPr/>
        <p:txBody>
          <a:bodyPr/>
          <a:lstStyle/>
          <a:p>
            <a:r>
              <a:rPr lang="en-GB" u="sng" dirty="0"/>
              <a:t>When  P  and  </a:t>
            </a:r>
            <a:r>
              <a:rPr lang="en-GB" u="sng" dirty="0" err="1"/>
              <a:t>notB</a:t>
            </a:r>
            <a:r>
              <a:rPr lang="en-GB" u="sng" dirty="0"/>
              <a:t> ,  V  ensures  P</a:t>
            </a:r>
          </a:p>
          <a:p>
            <a:pPr marL="0" indent="0">
              <a:buNone/>
            </a:pPr>
            <a:r>
              <a:rPr lang="en-GB" dirty="0"/>
              <a:t>When  P , (repeat V  until  B) ensures  (P and B)</a:t>
            </a:r>
          </a:p>
        </p:txBody>
      </p:sp>
    </p:spTree>
    <p:extLst>
      <p:ext uri="{BB962C8B-B14F-4D97-AF65-F5344CB8AC3E}">
        <p14:creationId xmlns:p14="http://schemas.microsoft.com/office/powerpoint/2010/main" val="3636216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599892" y="3719424"/>
            <a:ext cx="19802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10163" y="1700808"/>
            <a:ext cx="5950169" cy="3960440"/>
            <a:chOff x="1610163" y="1432796"/>
            <a:chExt cx="5950169" cy="3960440"/>
          </a:xfrm>
        </p:grpSpPr>
        <p:sp>
          <p:nvSpPr>
            <p:cNvPr id="3" name="Oval 2"/>
            <p:cNvSpPr/>
            <p:nvPr/>
          </p:nvSpPr>
          <p:spPr>
            <a:xfrm>
              <a:off x="3599892"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610163" y="1432796"/>
              <a:ext cx="3960440" cy="396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Connector 5"/>
          <p:cNvCxnSpPr/>
          <p:nvPr/>
        </p:nvCxnSpPr>
        <p:spPr>
          <a:xfrm>
            <a:off x="4590002" y="1964392"/>
            <a:ext cx="980601" cy="1752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 idx="2"/>
          </p:cNvCxnSpPr>
          <p:nvPr/>
        </p:nvCxnSpPr>
        <p:spPr>
          <a:xfrm flipH="1">
            <a:off x="3599892" y="1968820"/>
            <a:ext cx="1017624" cy="17122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GB" dirty="0"/>
              <a:t>Non-determinism</a:t>
            </a:r>
          </a:p>
        </p:txBody>
      </p:sp>
      <p:sp>
        <p:nvSpPr>
          <p:cNvPr id="15" name="TextBox 14"/>
          <p:cNvSpPr txBox="1"/>
          <p:nvPr/>
        </p:nvSpPr>
        <p:spPr>
          <a:xfrm>
            <a:off x="4355976" y="2072766"/>
            <a:ext cx="432048" cy="523220"/>
          </a:xfrm>
          <a:prstGeom prst="rect">
            <a:avLst/>
          </a:prstGeom>
          <a:noFill/>
        </p:spPr>
        <p:txBody>
          <a:bodyPr wrap="square" rtlCol="0">
            <a:spAutoFit/>
          </a:bodyPr>
          <a:lstStyle/>
          <a:p>
            <a:pPr algn="ctr"/>
            <a:r>
              <a:rPr lang="en-GB" sz="2800" dirty="0"/>
              <a:t>C</a:t>
            </a:r>
          </a:p>
        </p:txBody>
      </p:sp>
      <p:cxnSp>
        <p:nvCxnSpPr>
          <p:cNvPr id="12" name="Straight Connector 11"/>
          <p:cNvCxnSpPr/>
          <p:nvPr/>
        </p:nvCxnSpPr>
        <p:spPr>
          <a:xfrm flipH="1" flipV="1">
            <a:off x="3599892" y="3717032"/>
            <a:ext cx="972110" cy="16921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90002" y="3717032"/>
            <a:ext cx="980601" cy="16921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55976" y="4705980"/>
            <a:ext cx="432048" cy="523220"/>
          </a:xfrm>
          <a:prstGeom prst="rect">
            <a:avLst/>
          </a:prstGeom>
          <a:noFill/>
        </p:spPr>
        <p:txBody>
          <a:bodyPr wrap="square" rtlCol="0">
            <a:spAutoFit/>
          </a:bodyPr>
          <a:lstStyle/>
          <a:p>
            <a:pPr algn="ctr"/>
            <a:r>
              <a:rPr lang="en-GB" sz="2800" dirty="0">
                <a:solidFill>
                  <a:srgbClr val="0070C0"/>
                </a:solidFill>
              </a:rPr>
              <a:t>C</a:t>
            </a:r>
          </a:p>
        </p:txBody>
      </p:sp>
    </p:spTree>
    <p:extLst>
      <p:ext uri="{BB962C8B-B14F-4D97-AF65-F5344CB8AC3E}">
        <p14:creationId xmlns:p14="http://schemas.microsoft.com/office/powerpoint/2010/main" val="2907219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Syllogism for non-determinism.</a:t>
            </a:r>
          </a:p>
        </p:txBody>
      </p:sp>
      <p:sp>
        <p:nvSpPr>
          <p:cNvPr id="3" name="Content Placeholder 2"/>
          <p:cNvSpPr>
            <a:spLocks noGrp="1"/>
          </p:cNvSpPr>
          <p:nvPr>
            <p:ph idx="1"/>
          </p:nvPr>
        </p:nvSpPr>
        <p:spPr/>
        <p:txBody>
          <a:bodyPr/>
          <a:lstStyle/>
          <a:p>
            <a:r>
              <a:rPr lang="en-GB" dirty="0"/>
              <a:t>When  P , V1 ensures  R</a:t>
            </a:r>
          </a:p>
          <a:p>
            <a:pPr marL="0" indent="0">
              <a:buNone/>
            </a:pPr>
            <a:r>
              <a:rPr lang="en-GB" dirty="0"/>
              <a:t>    </a:t>
            </a:r>
            <a:r>
              <a:rPr lang="en-GB" u="sng" dirty="0"/>
              <a:t>When  P ,  V2  ensures  R</a:t>
            </a:r>
          </a:p>
          <a:p>
            <a:pPr marL="0" indent="0">
              <a:buNone/>
            </a:pPr>
            <a:r>
              <a:rPr lang="en-GB" dirty="0"/>
              <a:t>When  P ,  (V1  </a:t>
            </a:r>
            <a:r>
              <a:rPr lang="en-GB" dirty="0" err="1"/>
              <a:t>orelse</a:t>
            </a:r>
            <a:r>
              <a:rPr lang="en-GB" dirty="0"/>
              <a:t>  V2) ensures  R</a:t>
            </a:r>
          </a:p>
        </p:txBody>
      </p:sp>
    </p:spTree>
    <p:extLst>
      <p:ext uri="{BB962C8B-B14F-4D97-AF65-F5344CB8AC3E}">
        <p14:creationId xmlns:p14="http://schemas.microsoft.com/office/powerpoint/2010/main" val="2492487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3" name="Content Placeholder 2"/>
          <p:cNvSpPr>
            <a:spLocks noGrp="1"/>
          </p:cNvSpPr>
          <p:nvPr>
            <p:ph idx="1"/>
          </p:nvPr>
        </p:nvSpPr>
        <p:spPr/>
        <p:txBody>
          <a:bodyPr/>
          <a:lstStyle/>
          <a:p>
            <a:r>
              <a:rPr lang="en-GB" dirty="0"/>
              <a:t>How do we know whether the computer understands something?</a:t>
            </a:r>
          </a:p>
        </p:txBody>
      </p:sp>
    </p:spTree>
    <p:extLst>
      <p:ext uri="{BB962C8B-B14F-4D97-AF65-F5344CB8AC3E}">
        <p14:creationId xmlns:p14="http://schemas.microsoft.com/office/powerpoint/2010/main" val="3321945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Turing test</a:t>
            </a:r>
          </a:p>
        </p:txBody>
      </p:sp>
      <p:sp>
        <p:nvSpPr>
          <p:cNvPr id="3" name="Content Placeholder 2"/>
          <p:cNvSpPr>
            <a:spLocks noGrp="1"/>
          </p:cNvSpPr>
          <p:nvPr>
            <p:ph idx="1"/>
          </p:nvPr>
        </p:nvSpPr>
        <p:spPr/>
        <p:txBody>
          <a:bodyPr/>
          <a:lstStyle/>
          <a:p>
            <a:r>
              <a:rPr lang="en-GB" dirty="0"/>
              <a:t>by conversation between tester and machine</a:t>
            </a:r>
          </a:p>
          <a:p>
            <a:r>
              <a:rPr lang="en-GB" dirty="0"/>
              <a:t>on arbitrary topics of human interest</a:t>
            </a:r>
          </a:p>
          <a:p>
            <a:r>
              <a:rPr lang="en-GB" dirty="0"/>
              <a:t>for five minutes.</a:t>
            </a:r>
          </a:p>
          <a:p>
            <a:endParaRPr lang="en-GB" dirty="0"/>
          </a:p>
          <a:p>
            <a:r>
              <a:rPr lang="en-GB" dirty="0"/>
              <a:t>The machine fools the tester that it is human</a:t>
            </a:r>
          </a:p>
          <a:p>
            <a:r>
              <a:rPr lang="en-GB" dirty="0"/>
              <a:t>on 30% of the tests</a:t>
            </a:r>
          </a:p>
        </p:txBody>
      </p:sp>
    </p:spTree>
    <p:extLst>
      <p:ext uri="{BB962C8B-B14F-4D97-AF65-F5344CB8AC3E}">
        <p14:creationId xmlns:p14="http://schemas.microsoft.com/office/powerpoint/2010/main" val="2812866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Engineering Version of the Test</a:t>
            </a:r>
          </a:p>
        </p:txBody>
      </p:sp>
      <p:sp>
        <p:nvSpPr>
          <p:cNvPr id="3" name="Content Placeholder 2"/>
          <p:cNvSpPr>
            <a:spLocks noGrp="1"/>
          </p:cNvSpPr>
          <p:nvPr>
            <p:ph idx="1"/>
          </p:nvPr>
        </p:nvSpPr>
        <p:spPr/>
        <p:txBody>
          <a:bodyPr>
            <a:normAutofit/>
          </a:bodyPr>
          <a:lstStyle/>
          <a:p>
            <a:r>
              <a:rPr lang="en-GB" dirty="0"/>
              <a:t>by interactive examination of the machine</a:t>
            </a:r>
          </a:p>
          <a:p>
            <a:r>
              <a:rPr lang="en-GB" dirty="0"/>
              <a:t>on the single topic of its own program</a:t>
            </a:r>
          </a:p>
          <a:p>
            <a:r>
              <a:rPr lang="en-GB" dirty="0"/>
              <a:t>for as long as desired.</a:t>
            </a:r>
          </a:p>
          <a:p>
            <a:endParaRPr lang="en-GB" dirty="0"/>
          </a:p>
        </p:txBody>
      </p:sp>
    </p:spTree>
    <p:extLst>
      <p:ext uri="{BB962C8B-B14F-4D97-AF65-F5344CB8AC3E}">
        <p14:creationId xmlns:p14="http://schemas.microsoft.com/office/powerpoint/2010/main" val="2238205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Criterion of understanding</a:t>
            </a:r>
          </a:p>
        </p:txBody>
      </p:sp>
      <p:sp>
        <p:nvSpPr>
          <p:cNvPr id="3" name="Content Placeholder 2"/>
          <p:cNvSpPr>
            <a:spLocks noGrp="1"/>
          </p:cNvSpPr>
          <p:nvPr>
            <p:ph idx="1"/>
          </p:nvPr>
        </p:nvSpPr>
        <p:spPr/>
        <p:txBody>
          <a:bodyPr/>
          <a:lstStyle/>
          <a:p>
            <a:r>
              <a:rPr lang="en-GB" dirty="0"/>
              <a:t>The machine gives an answer to most questions</a:t>
            </a:r>
          </a:p>
          <a:p>
            <a:r>
              <a:rPr lang="en-GB" dirty="0"/>
              <a:t>and explains the reasoning behind it.</a:t>
            </a:r>
          </a:p>
          <a:p>
            <a:r>
              <a:rPr lang="en-GB" dirty="0"/>
              <a:t>All the answers are correct.</a:t>
            </a:r>
          </a:p>
          <a:p>
            <a:r>
              <a:rPr lang="en-GB" dirty="0"/>
              <a:t>most of them are relevant and useful</a:t>
            </a:r>
          </a:p>
          <a:p>
            <a:r>
              <a:rPr lang="en-GB" dirty="0"/>
              <a:t>to the software engineer writing the program.</a:t>
            </a:r>
          </a:p>
          <a:p>
            <a:endParaRPr lang="en-GB" dirty="0"/>
          </a:p>
        </p:txBody>
      </p:sp>
    </p:spTree>
    <p:extLst>
      <p:ext uri="{BB962C8B-B14F-4D97-AF65-F5344CB8AC3E}">
        <p14:creationId xmlns:p14="http://schemas.microsoft.com/office/powerpoint/2010/main" val="3701203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questions</a:t>
            </a:r>
          </a:p>
        </p:txBody>
      </p:sp>
      <p:sp>
        <p:nvSpPr>
          <p:cNvPr id="3" name="Content Placeholder 2"/>
          <p:cNvSpPr>
            <a:spLocks noGrp="1"/>
          </p:cNvSpPr>
          <p:nvPr>
            <p:ph idx="1"/>
          </p:nvPr>
        </p:nvSpPr>
        <p:spPr/>
        <p:txBody>
          <a:bodyPr/>
          <a:lstStyle/>
          <a:p>
            <a:r>
              <a:rPr lang="en-GB" dirty="0"/>
              <a:t>Can the program overflow a buffer?</a:t>
            </a:r>
          </a:p>
          <a:p>
            <a:r>
              <a:rPr lang="en-GB" dirty="0"/>
              <a:t>If so, give an execution that reveals the error.</a:t>
            </a:r>
          </a:p>
          <a:p>
            <a:r>
              <a:rPr lang="en-GB" dirty="0"/>
              <a:t>Generate test cases that exercise all the changes recently made to the program.</a:t>
            </a:r>
          </a:p>
          <a:p>
            <a:r>
              <a:rPr lang="en-GB" dirty="0"/>
              <a:t>Can this change make the program slower?</a:t>
            </a:r>
          </a:p>
          <a:p>
            <a:r>
              <a:rPr lang="en-GB" dirty="0"/>
              <a:t>Are all assertions made in the program valid?</a:t>
            </a:r>
          </a:p>
          <a:p>
            <a:r>
              <a:rPr lang="en-GB" dirty="0"/>
              <a:t>Could the airplanes under control by the program ever collide?</a:t>
            </a:r>
          </a:p>
        </p:txBody>
      </p:sp>
    </p:spTree>
    <p:extLst>
      <p:ext uri="{BB962C8B-B14F-4D97-AF65-F5344CB8AC3E}">
        <p14:creationId xmlns:p14="http://schemas.microsoft.com/office/powerpoint/2010/main" val="4011049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Intelligent Programmer’s Assistant</a:t>
            </a:r>
          </a:p>
        </p:txBody>
      </p:sp>
      <p:sp>
        <p:nvSpPr>
          <p:cNvPr id="3" name="Content Placeholder 2"/>
          <p:cNvSpPr>
            <a:spLocks noGrp="1"/>
          </p:cNvSpPr>
          <p:nvPr>
            <p:ph idx="1"/>
          </p:nvPr>
        </p:nvSpPr>
        <p:spPr/>
        <p:txBody>
          <a:bodyPr/>
          <a:lstStyle/>
          <a:p>
            <a:r>
              <a:rPr lang="en-GB" dirty="0"/>
              <a:t>Within 50 years, a design automation system for software engineering</a:t>
            </a:r>
          </a:p>
          <a:p>
            <a:r>
              <a:rPr lang="en-GB" dirty="0"/>
              <a:t>will be widely used by programmers</a:t>
            </a:r>
          </a:p>
          <a:p>
            <a:r>
              <a:rPr lang="en-GB" dirty="0"/>
              <a:t>in the analysis, design, programming, testing, delivery, and subsequent improvements</a:t>
            </a:r>
          </a:p>
          <a:p>
            <a:r>
              <a:rPr lang="en-GB" dirty="0"/>
              <a:t>of the ubiquitous software of tomorrow.</a:t>
            </a:r>
          </a:p>
          <a:p>
            <a:pPr marL="0" indent="0">
              <a:buNone/>
            </a:pPr>
            <a:r>
              <a:rPr lang="en-GB" dirty="0"/>
              <a:t>					J Moore</a:t>
            </a:r>
          </a:p>
        </p:txBody>
      </p:sp>
    </p:spTree>
    <p:extLst>
      <p:ext uri="{BB962C8B-B14F-4D97-AF65-F5344CB8AC3E}">
        <p14:creationId xmlns:p14="http://schemas.microsoft.com/office/powerpoint/2010/main" val="267442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a:t>Aristotle 384-322 BC.</a:t>
            </a:r>
          </a:p>
        </p:txBody>
      </p:sp>
      <p:sp>
        <p:nvSpPr>
          <p:cNvPr id="4" name="Rectangle 3"/>
          <p:cNvSpPr/>
          <p:nvPr/>
        </p:nvSpPr>
        <p:spPr>
          <a:xfrm>
            <a:off x="524303" y="1124744"/>
            <a:ext cx="4767777" cy="2862322"/>
          </a:xfrm>
          <a:prstGeom prst="rect">
            <a:avLst/>
          </a:prstGeom>
        </p:spPr>
        <p:txBody>
          <a:bodyPr wrap="square">
            <a:spAutoFit/>
          </a:bodyPr>
          <a:lstStyle/>
          <a:p>
            <a:br>
              <a:rPr lang="en-GB" sz="2000" b="1" dirty="0"/>
            </a:br>
            <a:r>
              <a:rPr lang="en-GB" sz="2000" dirty="0"/>
              <a:t>Founded the Lyceum in Athens, teaching </a:t>
            </a:r>
            <a:br>
              <a:rPr lang="en-GB" sz="2000" dirty="0"/>
            </a:br>
            <a:endParaRPr lang="en-GB" sz="2000" dirty="0"/>
          </a:p>
          <a:p>
            <a:r>
              <a:rPr lang="en-GB" sz="2000" dirty="0"/>
              <a:t>sciences:      physics, biology, zoology; </a:t>
            </a:r>
          </a:p>
          <a:p>
            <a:r>
              <a:rPr lang="en-GB" sz="2000" dirty="0"/>
              <a:t>aesthetics:   poetry, theatre, music,</a:t>
            </a:r>
          </a:p>
          <a:p>
            <a:r>
              <a:rPr lang="en-GB" sz="2000" dirty="0"/>
              <a:t>ethics: 	      politics, government, rhetoric, </a:t>
            </a:r>
          </a:p>
          <a:p>
            <a:r>
              <a:rPr lang="en-GB" sz="2000" dirty="0"/>
              <a:t>philosophy: metaphysics, logic, linguistics</a:t>
            </a:r>
            <a:br>
              <a:rPr lang="en-GB" sz="2000" dirty="0"/>
            </a:br>
            <a:br>
              <a:rPr lang="en-GB" sz="2000" dirty="0"/>
            </a:br>
            <a:endParaRPr lang="en-GB" sz="2000" dirty="0"/>
          </a:p>
        </p:txBody>
      </p:sp>
      <p:pic>
        <p:nvPicPr>
          <p:cNvPr id="5" name="Picture 2" descr="C:\Users\rachelh\AppData\Local\Microsoft\Windows\Temporary Internet Files\Content.IE5\2KO8C8E9\shutterstock_4084934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925" b="100000" l="9980" r="89980">
                        <a14:foregroundMark x1="44930" y1="51094" x2="44930" y2="51094"/>
                        <a14:foregroundMark x1="48778" y1="51698" x2="48778" y2="51698"/>
                        <a14:foregroundMark x1="47335" y1="52302" x2="47335" y2="52302"/>
                        <a14:foregroundMark x1="45170" y1="51698" x2="45170" y2="51698"/>
                      </a14:backgroundRemoval>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724128" y="836712"/>
            <a:ext cx="2952328" cy="470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59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Collaborative program development</a:t>
            </a:r>
          </a:p>
        </p:txBody>
      </p:sp>
      <p:sp>
        <p:nvSpPr>
          <p:cNvPr id="3" name="Content Placeholder 2"/>
          <p:cNvSpPr>
            <a:spLocks noGrp="1"/>
          </p:cNvSpPr>
          <p:nvPr>
            <p:ph idx="1"/>
          </p:nvPr>
        </p:nvSpPr>
        <p:spPr/>
        <p:txBody>
          <a:bodyPr>
            <a:normAutofit/>
          </a:bodyPr>
          <a:lstStyle/>
          <a:p>
            <a:r>
              <a:rPr lang="en-GB" dirty="0"/>
              <a:t>Human understands </a:t>
            </a:r>
          </a:p>
          <a:p>
            <a:pPr lvl="1"/>
            <a:r>
              <a:rPr lang="en-GB" dirty="0"/>
              <a:t>the real world</a:t>
            </a:r>
          </a:p>
          <a:p>
            <a:pPr lvl="1"/>
            <a:r>
              <a:rPr lang="en-GB" dirty="0"/>
              <a:t>the needs of program users</a:t>
            </a:r>
          </a:p>
          <a:p>
            <a:pPr lvl="1"/>
            <a:r>
              <a:rPr lang="en-GB" dirty="0"/>
              <a:t>the commercial opportunities</a:t>
            </a:r>
          </a:p>
          <a:p>
            <a:r>
              <a:rPr lang="en-GB" dirty="0"/>
              <a:t>Computer understands</a:t>
            </a:r>
          </a:p>
          <a:p>
            <a:pPr lvl="1"/>
            <a:r>
              <a:rPr lang="en-GB" dirty="0"/>
              <a:t>the consequences of human decisions</a:t>
            </a:r>
          </a:p>
          <a:p>
            <a:pPr marL="457200" lvl="1" indent="0">
              <a:buNone/>
            </a:pPr>
            <a:r>
              <a:rPr lang="en-GB" dirty="0"/>
              <a:t>in the context of a large and complex program.</a:t>
            </a:r>
          </a:p>
          <a:p>
            <a:pPr lvl="1"/>
            <a:endParaRPr lang="en-GB" dirty="0"/>
          </a:p>
        </p:txBody>
      </p:sp>
    </p:spTree>
    <p:extLst>
      <p:ext uri="{BB962C8B-B14F-4D97-AF65-F5344CB8AC3E}">
        <p14:creationId xmlns:p14="http://schemas.microsoft.com/office/powerpoint/2010/main" val="3159176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programmer will complain</a:t>
            </a:r>
          </a:p>
        </p:txBody>
      </p:sp>
      <p:sp>
        <p:nvSpPr>
          <p:cNvPr id="3" name="Content Placeholder 2"/>
          <p:cNvSpPr>
            <a:spLocks noGrp="1"/>
          </p:cNvSpPr>
          <p:nvPr>
            <p:ph idx="1"/>
          </p:nvPr>
        </p:nvSpPr>
        <p:spPr/>
        <p:txBody>
          <a:bodyPr/>
          <a:lstStyle/>
          <a:p>
            <a:r>
              <a:rPr lang="en-GB" dirty="0"/>
              <a:t>‘The computer doesn’t understand what I want my program to do.</a:t>
            </a:r>
          </a:p>
          <a:p>
            <a:r>
              <a:rPr lang="en-GB" dirty="0"/>
              <a:t>It only understands the easy part of my job,</a:t>
            </a:r>
          </a:p>
          <a:p>
            <a:r>
              <a:rPr lang="en-GB" dirty="0"/>
              <a:t>and sometimes not even that’</a:t>
            </a:r>
          </a:p>
          <a:p>
            <a:endParaRPr lang="en-GB" dirty="0"/>
          </a:p>
        </p:txBody>
      </p:sp>
    </p:spTree>
    <p:extLst>
      <p:ext uri="{BB962C8B-B14F-4D97-AF65-F5344CB8AC3E}">
        <p14:creationId xmlns:p14="http://schemas.microsoft.com/office/powerpoint/2010/main" val="328398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Analogies</a:t>
            </a:r>
          </a:p>
        </p:txBody>
      </p:sp>
      <p:sp>
        <p:nvSpPr>
          <p:cNvPr id="3" name="Content Placeholder 2"/>
          <p:cNvSpPr>
            <a:spLocks noGrp="1"/>
          </p:cNvSpPr>
          <p:nvPr>
            <p:ph idx="1"/>
          </p:nvPr>
        </p:nvSpPr>
        <p:spPr/>
        <p:txBody>
          <a:bodyPr/>
          <a:lstStyle/>
          <a:p>
            <a:r>
              <a:rPr lang="en-GB" dirty="0"/>
              <a:t>Computers understand</a:t>
            </a:r>
          </a:p>
          <a:p>
            <a:pPr lvl="1"/>
            <a:r>
              <a:rPr lang="en-GB" dirty="0"/>
              <a:t>by analogy with human understanding</a:t>
            </a:r>
          </a:p>
          <a:p>
            <a:r>
              <a:rPr lang="en-GB" dirty="0"/>
              <a:t>Airplanes fly</a:t>
            </a:r>
          </a:p>
          <a:p>
            <a:pPr lvl="1"/>
            <a:r>
              <a:rPr lang="en-GB" dirty="0"/>
              <a:t>by analogy with the flight of birds</a:t>
            </a:r>
          </a:p>
          <a:p>
            <a:r>
              <a:rPr lang="en-GB" dirty="0"/>
              <a:t>Why don’t submarines swim</a:t>
            </a:r>
          </a:p>
          <a:p>
            <a:pPr lvl="1"/>
            <a:r>
              <a:rPr lang="en-GB" dirty="0"/>
              <a:t>by analogy with fishes?</a:t>
            </a:r>
          </a:p>
        </p:txBody>
      </p:sp>
    </p:spTree>
    <p:extLst>
      <p:ext uri="{BB962C8B-B14F-4D97-AF65-F5344CB8AC3E}">
        <p14:creationId xmlns:p14="http://schemas.microsoft.com/office/powerpoint/2010/main" val="2144303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Alan Turing</a:t>
            </a:r>
          </a:p>
        </p:txBody>
      </p:sp>
      <p:sp>
        <p:nvSpPr>
          <p:cNvPr id="3" name="Content Placeholder 2"/>
          <p:cNvSpPr>
            <a:spLocks noGrp="1"/>
          </p:cNvSpPr>
          <p:nvPr>
            <p:ph idx="1"/>
          </p:nvPr>
        </p:nvSpPr>
        <p:spPr/>
        <p:txBody>
          <a:bodyPr/>
          <a:lstStyle/>
          <a:p>
            <a:r>
              <a:rPr lang="en-GB" dirty="0">
                <a:ea typeface="Times New Roman"/>
                <a:cs typeface="Times New Roman"/>
              </a:rPr>
              <a:t> The language in which one communicates with these machines…forms a sort of symbolic logic…. </a:t>
            </a:r>
          </a:p>
          <a:p>
            <a:endParaRPr lang="en-GB" dirty="0">
              <a:ea typeface="Times New Roman"/>
              <a:cs typeface="Times New Roman"/>
            </a:endParaRPr>
          </a:p>
          <a:p>
            <a:endParaRPr lang="en-GB" dirty="0"/>
          </a:p>
        </p:txBody>
      </p:sp>
    </p:spTree>
    <p:extLst>
      <p:ext uri="{BB962C8B-B14F-4D97-AF65-F5344CB8AC3E}">
        <p14:creationId xmlns:p14="http://schemas.microsoft.com/office/powerpoint/2010/main" val="1158125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Speculation</a:t>
            </a:r>
          </a:p>
        </p:txBody>
      </p:sp>
      <p:sp>
        <p:nvSpPr>
          <p:cNvPr id="3" name="Content Placeholder 2"/>
          <p:cNvSpPr>
            <a:spLocks noGrp="1"/>
          </p:cNvSpPr>
          <p:nvPr>
            <p:ph idx="1"/>
          </p:nvPr>
        </p:nvSpPr>
        <p:spPr/>
        <p:txBody>
          <a:bodyPr/>
          <a:lstStyle/>
          <a:p>
            <a:r>
              <a:rPr lang="en-GB" dirty="0"/>
              <a:t>The logic of programming is the logic of action in space and time.</a:t>
            </a:r>
          </a:p>
        </p:txBody>
      </p:sp>
    </p:spTree>
    <p:extLst>
      <p:ext uri="{BB962C8B-B14F-4D97-AF65-F5344CB8AC3E}">
        <p14:creationId xmlns:p14="http://schemas.microsoft.com/office/powerpoint/2010/main" val="228573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339" y="6165304"/>
            <a:ext cx="9144000" cy="584775"/>
          </a:xfrm>
          <a:prstGeom prst="rect">
            <a:avLst/>
          </a:prstGeom>
          <a:noFill/>
        </p:spPr>
        <p:txBody>
          <a:bodyPr wrap="square" lIns="360000" rIns="360000" rtlCol="0">
            <a:spAutoFit/>
          </a:bodyPr>
          <a:lstStyle/>
          <a:p>
            <a:pPr algn="ctr"/>
            <a:r>
              <a:rPr lang="en-GB" sz="800" dirty="0"/>
              <a:t>©2012 Microsoft Corporation. All rights reserved.</a:t>
            </a:r>
          </a:p>
          <a:p>
            <a:pPr algn="ctr"/>
            <a:r>
              <a:rPr lang="en-GB" sz="800" dirty="0"/>
              <a:t>This material is provided for informational purposes only. MICROSOFT MAKES NO WARRANTIES, EXPRESS OR IMPLIED, IN THIS SUMMARY. Microsoft is a registered trademark or trademark of Microsoft Corporation in the United States and/or other countries.</a:t>
            </a:r>
          </a:p>
          <a:p>
            <a:pPr algn="ctr"/>
            <a:endParaRPr lang="en-GB" sz="800" dirty="0"/>
          </a:p>
        </p:txBody>
      </p:sp>
    </p:spTree>
    <p:extLst>
      <p:ext uri="{BB962C8B-B14F-4D97-AF65-F5344CB8AC3E}">
        <p14:creationId xmlns:p14="http://schemas.microsoft.com/office/powerpoint/2010/main" val="4288286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Speculation</a:t>
            </a:r>
          </a:p>
        </p:txBody>
      </p:sp>
      <p:sp>
        <p:nvSpPr>
          <p:cNvPr id="3" name="Content Placeholder 2"/>
          <p:cNvSpPr>
            <a:spLocks noGrp="1"/>
          </p:cNvSpPr>
          <p:nvPr>
            <p:ph idx="1"/>
          </p:nvPr>
        </p:nvSpPr>
        <p:spPr/>
        <p:txBody>
          <a:bodyPr/>
          <a:lstStyle/>
          <a:p>
            <a:r>
              <a:rPr lang="en-GB"/>
              <a:t>Why did it take so long for a logic of change to be developed by philosophers and logicians? </a:t>
            </a:r>
            <a:endParaRPr lang="en-GB" dirty="0"/>
          </a:p>
        </p:txBody>
      </p:sp>
    </p:spTree>
    <p:extLst>
      <p:ext uri="{BB962C8B-B14F-4D97-AF65-F5344CB8AC3E}">
        <p14:creationId xmlns:p14="http://schemas.microsoft.com/office/powerpoint/2010/main" val="3131797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Isaac Newton</a:t>
            </a:r>
          </a:p>
        </p:txBody>
      </p:sp>
      <p:sp>
        <p:nvSpPr>
          <p:cNvPr id="3" name="Content Placeholder 2"/>
          <p:cNvSpPr>
            <a:spLocks noGrp="1"/>
          </p:cNvSpPr>
          <p:nvPr>
            <p:ph idx="1"/>
          </p:nvPr>
        </p:nvSpPr>
        <p:spPr/>
        <p:txBody>
          <a:bodyPr/>
          <a:lstStyle/>
          <a:p>
            <a:pPr marL="0" indent="0">
              <a:buNone/>
            </a:pPr>
            <a:r>
              <a:rPr lang="en-GB" dirty="0"/>
              <a:t>Communication with Richard Gregory (1694)</a:t>
            </a:r>
          </a:p>
          <a:p>
            <a:pPr marL="0" indent="0">
              <a:buNone/>
            </a:pPr>
            <a:endParaRPr lang="en-GB" dirty="0"/>
          </a:p>
          <a:p>
            <a:pPr marL="0" indent="0">
              <a:buNone/>
            </a:pPr>
            <a:r>
              <a:rPr lang="en-GB" dirty="0"/>
              <a:t>“Our specious algebra [of fluxions] is fit enough to find out, but entirely unfit to consign to writing and commit </a:t>
            </a:r>
            <a:r>
              <a:rPr lang="en-GB"/>
              <a:t>to posterity.”</a:t>
            </a:r>
          </a:p>
        </p:txBody>
      </p:sp>
    </p:spTree>
    <p:extLst>
      <p:ext uri="{BB962C8B-B14F-4D97-AF65-F5344CB8AC3E}">
        <p14:creationId xmlns:p14="http://schemas.microsoft.com/office/powerpoint/2010/main" val="35103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Sample questions</a:t>
            </a:r>
          </a:p>
        </p:txBody>
      </p:sp>
      <p:sp>
        <p:nvSpPr>
          <p:cNvPr id="3" name="Content Placeholder 2"/>
          <p:cNvSpPr>
            <a:spLocks noGrp="1"/>
          </p:cNvSpPr>
          <p:nvPr>
            <p:ph idx="1"/>
          </p:nvPr>
        </p:nvSpPr>
        <p:spPr/>
        <p:txBody>
          <a:bodyPr/>
          <a:lstStyle/>
          <a:p>
            <a:r>
              <a:rPr lang="en-GB" dirty="0"/>
              <a:t>What are its properties?</a:t>
            </a:r>
          </a:p>
          <a:p>
            <a:r>
              <a:rPr lang="en-GB" dirty="0"/>
              <a:t>How does it behave in its environment? </a:t>
            </a:r>
          </a:p>
          <a:p>
            <a:r>
              <a:rPr lang="en-GB" dirty="0"/>
              <a:t>What is its internal structure? </a:t>
            </a:r>
          </a:p>
          <a:p>
            <a:r>
              <a:rPr lang="en-GB" dirty="0"/>
              <a:t>What is its purpose? </a:t>
            </a:r>
          </a:p>
          <a:p>
            <a:r>
              <a:rPr lang="en-GB" dirty="0"/>
              <a:t>Why do we believe the answers to the preceding questions? </a:t>
            </a:r>
          </a:p>
        </p:txBody>
      </p:sp>
    </p:spTree>
    <p:extLst>
      <p:ext uri="{BB962C8B-B14F-4D97-AF65-F5344CB8AC3E}">
        <p14:creationId xmlns:p14="http://schemas.microsoft.com/office/powerpoint/2010/main" val="2750442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 level of understanding</a:t>
            </a:r>
          </a:p>
        </p:txBody>
      </p:sp>
      <p:sp>
        <p:nvSpPr>
          <p:cNvPr id="3" name="Content Placeholder 2"/>
          <p:cNvSpPr>
            <a:spLocks noGrp="1"/>
          </p:cNvSpPr>
          <p:nvPr>
            <p:ph idx="1"/>
          </p:nvPr>
        </p:nvSpPr>
        <p:spPr/>
        <p:txBody>
          <a:bodyPr>
            <a:normAutofit/>
          </a:bodyPr>
          <a:lstStyle/>
          <a:p>
            <a:pPr>
              <a:lnSpc>
                <a:spcPct val="115000"/>
              </a:lnSpc>
              <a:spcAft>
                <a:spcPts val="1000"/>
              </a:spcAft>
            </a:pPr>
            <a:r>
              <a:rPr lang="en-GB" dirty="0">
                <a:ea typeface="Calibri"/>
                <a:cs typeface="Times New Roman"/>
              </a:rPr>
              <a:t> [3] A.M. Turing, On computable numbers, with an application to the </a:t>
            </a:r>
            <a:r>
              <a:rPr lang="en-GB" dirty="0" err="1">
                <a:ea typeface="Calibri"/>
                <a:cs typeface="Times New Roman"/>
              </a:rPr>
              <a:t>Entscheidungs</a:t>
            </a:r>
            <a:r>
              <a:rPr lang="en-GB" dirty="0">
                <a:ea typeface="Calibri"/>
                <a:cs typeface="Times New Roman"/>
              </a:rPr>
              <a:t>-problem, Proc. London Math. </a:t>
            </a:r>
            <a:r>
              <a:rPr lang="en-GB" dirty="0" err="1">
                <a:ea typeface="Calibri"/>
                <a:cs typeface="Times New Roman"/>
              </a:rPr>
              <a:t>Soc</a:t>
            </a:r>
            <a:r>
              <a:rPr lang="en-GB" dirty="0">
                <a:ea typeface="Calibri"/>
                <a:cs typeface="Times New Roman"/>
              </a:rPr>
              <a:t>, </a:t>
            </a:r>
            <a:r>
              <a:rPr lang="en-GB" dirty="0" err="1">
                <a:ea typeface="Calibri"/>
                <a:cs typeface="Times New Roman"/>
              </a:rPr>
              <a:t>Ser</a:t>
            </a:r>
            <a:r>
              <a:rPr lang="en-GB" dirty="0">
                <a:ea typeface="Calibri"/>
                <a:cs typeface="Times New Roman"/>
              </a:rPr>
              <a:t> 2 </a:t>
            </a:r>
            <a:r>
              <a:rPr lang="en-GB" dirty="0" err="1">
                <a:ea typeface="Calibri"/>
                <a:cs typeface="Times New Roman"/>
              </a:rPr>
              <a:t>Vol</a:t>
            </a:r>
            <a:r>
              <a:rPr lang="en-GB" dirty="0">
                <a:ea typeface="Calibri"/>
                <a:cs typeface="Times New Roman"/>
              </a:rPr>
              <a:t> 42 (1)  230-265 (Nov 1936).</a:t>
            </a:r>
          </a:p>
          <a:p>
            <a:endParaRPr lang="en-GB" dirty="0"/>
          </a:p>
        </p:txBody>
      </p:sp>
    </p:spTree>
    <p:extLst>
      <p:ext uri="{BB962C8B-B14F-4D97-AF65-F5344CB8AC3E}">
        <p14:creationId xmlns:p14="http://schemas.microsoft.com/office/powerpoint/2010/main" val="255998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Logic is defined by</a:t>
            </a:r>
            <a:endParaRPr lang="en-US" dirty="0"/>
          </a:p>
        </p:txBody>
      </p:sp>
      <p:sp>
        <p:nvSpPr>
          <p:cNvPr id="3" name="Content Placeholder 2"/>
          <p:cNvSpPr>
            <a:spLocks noGrp="1"/>
          </p:cNvSpPr>
          <p:nvPr>
            <p:ph idx="1"/>
          </p:nvPr>
        </p:nvSpPr>
        <p:spPr/>
        <p:txBody>
          <a:bodyPr/>
          <a:lstStyle/>
          <a:p>
            <a:r>
              <a:rPr lang="en-GB" dirty="0"/>
              <a:t>a notation for each relevant concept</a:t>
            </a:r>
          </a:p>
          <a:p>
            <a:r>
              <a:rPr lang="en-GB" dirty="0"/>
              <a:t>a grammar for each line of the proof</a:t>
            </a:r>
          </a:p>
          <a:p>
            <a:r>
              <a:rPr lang="en-GB" dirty="0"/>
              <a:t>a grammar for each valid deductive step</a:t>
            </a:r>
          </a:p>
          <a:p>
            <a:endParaRPr lang="en-US" dirty="0"/>
          </a:p>
        </p:txBody>
      </p:sp>
    </p:spTree>
    <p:extLst>
      <p:ext uri="{BB962C8B-B14F-4D97-AF65-F5344CB8AC3E}">
        <p14:creationId xmlns:p14="http://schemas.microsoft.com/office/powerpoint/2010/main" val="5905663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Summary</a:t>
            </a:r>
            <a:endParaRPr lang="en-US" dirty="0"/>
          </a:p>
        </p:txBody>
      </p:sp>
      <p:sp>
        <p:nvSpPr>
          <p:cNvPr id="3" name="Content Placeholder 2"/>
          <p:cNvSpPr>
            <a:spLocks noGrp="1"/>
          </p:cNvSpPr>
          <p:nvPr>
            <p:ph idx="1"/>
          </p:nvPr>
        </p:nvSpPr>
        <p:spPr/>
        <p:txBody>
          <a:bodyPr>
            <a:normAutofit/>
          </a:bodyPr>
          <a:lstStyle/>
          <a:p>
            <a:r>
              <a:rPr lang="en-GB" dirty="0"/>
              <a:t>Computer Science is part of the enduring cultural and intellectual history of mankind.</a:t>
            </a:r>
          </a:p>
          <a:p>
            <a:r>
              <a:rPr lang="en-GB" dirty="0"/>
              <a:t>It has developed and exploited the ideas of the greatest thinkers of the past.</a:t>
            </a:r>
          </a:p>
          <a:p>
            <a:r>
              <a:rPr lang="en-GB" dirty="0"/>
              <a:t>It is developing new ideas that will influence the thinking of future generations</a:t>
            </a:r>
          </a:p>
          <a:p>
            <a:r>
              <a:rPr lang="en-GB" dirty="0"/>
              <a:t>And empower them to solve the many problems which we  know that they will face.</a:t>
            </a:r>
            <a:endParaRPr lang="en-US" dirty="0"/>
          </a:p>
        </p:txBody>
      </p:sp>
    </p:spTree>
    <p:extLst>
      <p:ext uri="{BB962C8B-B14F-4D97-AF65-F5344CB8AC3E}">
        <p14:creationId xmlns:p14="http://schemas.microsoft.com/office/powerpoint/2010/main" val="102935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Grammar</a:t>
            </a:r>
          </a:p>
        </p:txBody>
      </p:sp>
      <p:sp>
        <p:nvSpPr>
          <p:cNvPr id="3" name="Content Placeholder 2"/>
          <p:cNvSpPr>
            <a:spLocks noGrp="1"/>
          </p:cNvSpPr>
          <p:nvPr>
            <p:ph idx="1"/>
          </p:nvPr>
        </p:nvSpPr>
        <p:spPr>
          <a:xfrm>
            <a:off x="467544" y="1196752"/>
            <a:ext cx="8229600" cy="4525963"/>
          </a:xfrm>
        </p:spPr>
        <p:txBody>
          <a:bodyPr>
            <a:normAutofit/>
          </a:bodyPr>
          <a:lstStyle/>
          <a:p>
            <a:pPr>
              <a:lnSpc>
                <a:spcPct val="115000"/>
              </a:lnSpc>
              <a:spcAft>
                <a:spcPts val="1000"/>
              </a:spcAft>
            </a:pPr>
            <a:r>
              <a:rPr lang="en-GB" dirty="0">
                <a:ea typeface="Calibri"/>
                <a:cs typeface="Times New Roman"/>
              </a:rPr>
              <a:t>Let S stand for the subject of a sentence, </a:t>
            </a:r>
          </a:p>
          <a:p>
            <a:pPr>
              <a:lnSpc>
                <a:spcPct val="115000"/>
              </a:lnSpc>
              <a:spcAft>
                <a:spcPts val="1000"/>
              </a:spcAft>
            </a:pPr>
            <a:r>
              <a:rPr lang="en-GB" dirty="0">
                <a:ea typeface="Calibri"/>
                <a:cs typeface="Times New Roman"/>
              </a:rPr>
              <a:t>Let P stand for the predicate of the sentence</a:t>
            </a:r>
          </a:p>
          <a:p>
            <a:pPr lvl="1">
              <a:lnSpc>
                <a:spcPct val="115000"/>
              </a:lnSpc>
              <a:spcAft>
                <a:spcPts val="1000"/>
              </a:spcAft>
            </a:pPr>
            <a:r>
              <a:rPr lang="en-GB" dirty="0" err="1">
                <a:ea typeface="Calibri"/>
                <a:cs typeface="Times New Roman"/>
              </a:rPr>
              <a:t>e,g</a:t>
            </a:r>
            <a:r>
              <a:rPr lang="en-GB" dirty="0">
                <a:ea typeface="Calibri"/>
                <a:cs typeface="Times New Roman"/>
              </a:rPr>
              <a:t>, Socrates, sharks, fishes, men.</a:t>
            </a:r>
          </a:p>
          <a:p>
            <a:pPr>
              <a:lnSpc>
                <a:spcPct val="115000"/>
              </a:lnSpc>
              <a:spcAft>
                <a:spcPts val="1000"/>
              </a:spcAft>
            </a:pPr>
            <a:r>
              <a:rPr lang="en-GB" dirty="0">
                <a:ea typeface="Calibri"/>
                <a:cs typeface="Times New Roman"/>
              </a:rPr>
              <a:t>The four permitted forms of sentence are:</a:t>
            </a:r>
          </a:p>
          <a:p>
            <a:pPr lvl="1">
              <a:lnSpc>
                <a:spcPct val="115000"/>
              </a:lnSpc>
              <a:spcAft>
                <a:spcPts val="1000"/>
              </a:spcAft>
            </a:pPr>
            <a:r>
              <a:rPr lang="en-GB" dirty="0">
                <a:ea typeface="Calibri"/>
                <a:cs typeface="Times New Roman"/>
              </a:rPr>
              <a:t>(a) All  S  are  P	  (e) No  S  are  P      </a:t>
            </a:r>
          </a:p>
          <a:p>
            <a:pPr lvl="1">
              <a:lnSpc>
                <a:spcPct val="115000"/>
              </a:lnSpc>
              <a:spcAft>
                <a:spcPts val="1000"/>
              </a:spcAft>
            </a:pPr>
            <a:r>
              <a:rPr lang="en-GB" dirty="0">
                <a:ea typeface="Calibri"/>
                <a:cs typeface="Times New Roman"/>
              </a:rPr>
              <a:t>(i) Some  S  are  P       (o)  Some  S  are not  P</a:t>
            </a:r>
          </a:p>
          <a:p>
            <a:endParaRPr lang="en-GB" dirty="0"/>
          </a:p>
        </p:txBody>
      </p:sp>
    </p:spTree>
    <p:extLst>
      <p:ext uri="{BB962C8B-B14F-4D97-AF65-F5344CB8AC3E}">
        <p14:creationId xmlns:p14="http://schemas.microsoft.com/office/powerpoint/2010/main" val="143679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pPr algn="ctr"/>
            <a:r>
              <a:rPr lang="en-GB" dirty="0">
                <a:ea typeface="Calibri"/>
                <a:cs typeface="Times New Roman"/>
              </a:rPr>
              <a:t>Barbara</a:t>
            </a:r>
            <a:endParaRPr lang="en-GB" dirty="0"/>
          </a:p>
        </p:txBody>
      </p:sp>
      <p:sp>
        <p:nvSpPr>
          <p:cNvPr id="3" name="Content Placeholder 2"/>
          <p:cNvSpPr>
            <a:spLocks noGrp="1"/>
          </p:cNvSpPr>
          <p:nvPr>
            <p:ph idx="1"/>
          </p:nvPr>
        </p:nvSpPr>
        <p:spPr/>
        <p:txBody>
          <a:bodyPr>
            <a:normAutofit/>
          </a:bodyPr>
          <a:lstStyle/>
          <a:p>
            <a:pPr marL="0" indent="0">
              <a:spcAft>
                <a:spcPts val="0"/>
              </a:spcAft>
              <a:buNone/>
            </a:pPr>
            <a:r>
              <a:rPr lang="en-GB" dirty="0">
                <a:ea typeface="Calibri"/>
                <a:cs typeface="Times New Roman"/>
              </a:rPr>
              <a:t>(Major premise)	   All S are M	(a)</a:t>
            </a:r>
          </a:p>
          <a:p>
            <a:pPr marL="0" indent="0">
              <a:spcAft>
                <a:spcPts val="0"/>
              </a:spcAft>
              <a:buNone/>
            </a:pPr>
            <a:r>
              <a:rPr lang="en-GB" dirty="0">
                <a:ea typeface="Calibri"/>
                <a:cs typeface="Times New Roman"/>
              </a:rPr>
              <a:t>(Minor premise)	   </a:t>
            </a:r>
            <a:r>
              <a:rPr lang="en-GB" u="sng" dirty="0">
                <a:ea typeface="Calibri"/>
                <a:cs typeface="Times New Roman"/>
              </a:rPr>
              <a:t>All M  are  P .</a:t>
            </a:r>
            <a:r>
              <a:rPr lang="en-GB" dirty="0">
                <a:ea typeface="Calibri"/>
                <a:cs typeface="Times New Roman"/>
              </a:rPr>
              <a:t> 	(a)</a:t>
            </a:r>
          </a:p>
          <a:p>
            <a:pPr marL="0" indent="0">
              <a:spcAft>
                <a:spcPts val="0"/>
              </a:spcAft>
              <a:buNone/>
            </a:pPr>
            <a:r>
              <a:rPr lang="en-GB" dirty="0">
                <a:ea typeface="Calibri"/>
                <a:cs typeface="Times New Roman"/>
              </a:rPr>
              <a:t>(Conclusion)	    All S are  P.	(a)</a:t>
            </a:r>
          </a:p>
          <a:p>
            <a:pPr marL="0" indent="0">
              <a:spcAft>
                <a:spcPts val="0"/>
              </a:spcAft>
              <a:buNone/>
            </a:pPr>
            <a:r>
              <a:rPr lang="en-GB" dirty="0">
                <a:ea typeface="Calibri"/>
                <a:cs typeface="Times New Roman"/>
              </a:rPr>
              <a:t>	</a:t>
            </a:r>
          </a:p>
          <a:p>
            <a:pPr marL="0" indent="0">
              <a:spcAft>
                <a:spcPts val="0"/>
              </a:spcAft>
              <a:buNone/>
            </a:pPr>
            <a:r>
              <a:rPr lang="en-GB" dirty="0">
                <a:ea typeface="Calibri"/>
                <a:cs typeface="Times New Roman"/>
              </a:rPr>
              <a:t>		</a:t>
            </a:r>
            <a:endParaRPr lang="en-GB" dirty="0"/>
          </a:p>
        </p:txBody>
      </p:sp>
    </p:spTree>
    <p:extLst>
      <p:ext uri="{BB962C8B-B14F-4D97-AF65-F5344CB8AC3E}">
        <p14:creationId xmlns:p14="http://schemas.microsoft.com/office/powerpoint/2010/main" val="3121614773"/>
      </p:ext>
    </p:extLst>
  </p:cSld>
  <p:clrMapOvr>
    <a:masterClrMapping/>
  </p:clrMapOvr>
</p:sld>
</file>

<file path=ppt/theme/theme1.xml><?xml version="1.0" encoding="utf-8"?>
<a:theme xmlns:a="http://schemas.openxmlformats.org/drawingml/2006/main" name="Office Theme">
  <a:themeElements>
    <a:clrScheme name="MSR Colour">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SR Compatibl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6124</TotalTime>
  <Words>9152</Words>
  <Application>Microsoft Office PowerPoint</Application>
  <PresentationFormat>On-screen Show (4:3)</PresentationFormat>
  <Paragraphs>533</Paragraphs>
  <Slides>70</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Times New Roman</vt:lpstr>
      <vt:lpstr>Office Theme</vt:lpstr>
      <vt:lpstr>Can Computers Understand Their Own Programs?</vt:lpstr>
      <vt:lpstr>Auxiliary question  1.</vt:lpstr>
      <vt:lpstr>Auxiliary question  2 .</vt:lpstr>
      <vt:lpstr>Auxiliary question  3. </vt:lpstr>
      <vt:lpstr>Question 1</vt:lpstr>
      <vt:lpstr>Aristotle 384-322 BC.</vt:lpstr>
      <vt:lpstr>Logic is defined by</vt:lpstr>
      <vt:lpstr>Grammar</vt:lpstr>
      <vt:lpstr>Barbara</vt:lpstr>
      <vt:lpstr>Celarent </vt:lpstr>
      <vt:lpstr>Darii</vt:lpstr>
      <vt:lpstr>24 syllogisms</vt:lpstr>
      <vt:lpstr>Examples from Biology</vt:lpstr>
      <vt:lpstr>A five-line proof</vt:lpstr>
      <vt:lpstr>Grammar of proofs</vt:lpstr>
      <vt:lpstr>Principles</vt:lpstr>
      <vt:lpstr>Computer reasoning</vt:lpstr>
      <vt:lpstr>PowerPoint Presentation</vt:lpstr>
      <vt:lpstr>PowerPoint Presentation</vt:lpstr>
      <vt:lpstr>PowerPoint Presentation</vt:lpstr>
      <vt:lpstr>Question 2</vt:lpstr>
      <vt:lpstr>Euclid</vt:lpstr>
      <vt:lpstr>Constructions</vt:lpstr>
      <vt:lpstr>Five postulates</vt:lpstr>
      <vt:lpstr>To draw a circle with any centre and radius. (postulate 3). </vt:lpstr>
      <vt:lpstr>23 Definitions</vt:lpstr>
      <vt:lpstr>An equilateral triangle has equal sides (Def 20)   </vt:lpstr>
      <vt:lpstr>All straight lines from the boundary to the centre of a circle are equal  (Def 14, 15, 16)</vt:lpstr>
      <vt:lpstr>Five common notions</vt:lpstr>
      <vt:lpstr>48 Propositions of Book 1</vt:lpstr>
      <vt:lpstr>Subroutines</vt:lpstr>
      <vt:lpstr>1. To construct an equilateral triangle</vt:lpstr>
      <vt:lpstr>choose one end of the given line</vt:lpstr>
      <vt:lpstr>Draw a circle with the line as radius and its centre at one end (postulate 3). </vt:lpstr>
      <vt:lpstr>Then draw a circle with the line as radius and centre at the other end</vt:lpstr>
      <vt:lpstr>Now choose a point where the two circles intersect each other</vt:lpstr>
      <vt:lpstr>..and one end of the given line</vt:lpstr>
      <vt:lpstr>Then draw a line between them (Postulate 1)</vt:lpstr>
      <vt:lpstr>Do the same on the other side (Postulate 1)</vt:lpstr>
      <vt:lpstr>The lines marked       are equal,  being radii of the left circle (Def. 15)</vt:lpstr>
      <vt:lpstr>The lines marked     are equal,  being radii of the right circle (Def. 15)</vt:lpstr>
      <vt:lpstr>The lines marked     are equal,  (common notion 1)</vt:lpstr>
      <vt:lpstr>The triangle is therefore equilateral (Def 20)   Q.E.D.</vt:lpstr>
      <vt:lpstr>The caller of this proposition does not need to reproduce or even know the construction.</vt:lpstr>
      <vt:lpstr>Summary of Euclid’s method</vt:lpstr>
      <vt:lpstr>Alan Turing</vt:lpstr>
      <vt:lpstr>The Hoare triple:   P{V}R</vt:lpstr>
      <vt:lpstr>Examples of triples</vt:lpstr>
      <vt:lpstr>Sequential execution</vt:lpstr>
      <vt:lpstr>Conditional tests.</vt:lpstr>
      <vt:lpstr>Repetition</vt:lpstr>
      <vt:lpstr>Non-determinism</vt:lpstr>
      <vt:lpstr>Syllogism for non-determinism.</vt:lpstr>
      <vt:lpstr>Question 3</vt:lpstr>
      <vt:lpstr>The Turing test</vt:lpstr>
      <vt:lpstr>An Engineering Version of the Test</vt:lpstr>
      <vt:lpstr>Criterion of understanding</vt:lpstr>
      <vt:lpstr>Typical questions</vt:lpstr>
      <vt:lpstr>The Intelligent Programmer’s Assistant</vt:lpstr>
      <vt:lpstr>Collaborative program development</vt:lpstr>
      <vt:lpstr>The programmer will complain</vt:lpstr>
      <vt:lpstr>Analogies</vt:lpstr>
      <vt:lpstr>Alan Turing</vt:lpstr>
      <vt:lpstr>Speculation</vt:lpstr>
      <vt:lpstr>PowerPoint Presentation</vt:lpstr>
      <vt:lpstr>Speculation</vt:lpstr>
      <vt:lpstr>Isaac Newton</vt:lpstr>
      <vt:lpstr>Sample questions</vt:lpstr>
      <vt:lpstr>low level of understanding</vt:lpstr>
      <vt:lpstr>Summary</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Duffield (Brook Street)</dc:creator>
  <cp:lastModifiedBy>Clare Scallon (Vega Consulting LLC)</cp:lastModifiedBy>
  <cp:revision>212</cp:revision>
  <cp:lastPrinted>2012-06-19T15:26:05Z</cp:lastPrinted>
  <dcterms:created xsi:type="dcterms:W3CDTF">2011-10-04T11:49:59Z</dcterms:created>
  <dcterms:modified xsi:type="dcterms:W3CDTF">2016-08-03T01:57:40Z</dcterms:modified>
</cp:coreProperties>
</file>