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handoutMasterIdLst>
    <p:handoutMasterId r:id="rId131"/>
  </p:handoutMasterIdLst>
  <p:sldIdLst>
    <p:sldId id="256" r:id="rId2"/>
    <p:sldId id="257" r:id="rId3"/>
    <p:sldId id="258" r:id="rId4"/>
    <p:sldId id="259" r:id="rId5"/>
    <p:sldId id="260" r:id="rId6"/>
    <p:sldId id="395" r:id="rId7"/>
    <p:sldId id="261" r:id="rId8"/>
    <p:sldId id="428" r:id="rId9"/>
    <p:sldId id="262" r:id="rId10"/>
    <p:sldId id="263" r:id="rId11"/>
    <p:sldId id="264" r:id="rId12"/>
    <p:sldId id="266" r:id="rId13"/>
    <p:sldId id="267" r:id="rId14"/>
    <p:sldId id="268" r:id="rId15"/>
    <p:sldId id="269" r:id="rId16"/>
    <p:sldId id="406" r:id="rId17"/>
    <p:sldId id="410" r:id="rId18"/>
    <p:sldId id="272" r:id="rId19"/>
    <p:sldId id="379" r:id="rId20"/>
    <p:sldId id="411" r:id="rId21"/>
    <p:sldId id="387" r:id="rId22"/>
    <p:sldId id="407" r:id="rId23"/>
    <p:sldId id="275" r:id="rId24"/>
    <p:sldId id="380" r:id="rId25"/>
    <p:sldId id="408" r:id="rId26"/>
    <p:sldId id="277" r:id="rId27"/>
    <p:sldId id="280" r:id="rId28"/>
    <p:sldId id="281" r:id="rId29"/>
    <p:sldId id="409" r:id="rId30"/>
    <p:sldId id="282" r:id="rId31"/>
    <p:sldId id="388" r:id="rId32"/>
    <p:sldId id="283" r:id="rId33"/>
    <p:sldId id="385" r:id="rId34"/>
    <p:sldId id="401" r:id="rId35"/>
    <p:sldId id="285" r:id="rId36"/>
    <p:sldId id="286" r:id="rId37"/>
    <p:sldId id="289" r:id="rId38"/>
    <p:sldId id="413" r:id="rId39"/>
    <p:sldId id="290" r:id="rId40"/>
    <p:sldId id="291" r:id="rId41"/>
    <p:sldId id="292" r:id="rId42"/>
    <p:sldId id="293" r:id="rId43"/>
    <p:sldId id="296" r:id="rId44"/>
    <p:sldId id="414" r:id="rId45"/>
    <p:sldId id="402" r:id="rId46"/>
    <p:sldId id="299" r:id="rId47"/>
    <p:sldId id="300" r:id="rId48"/>
    <p:sldId id="416" r:id="rId49"/>
    <p:sldId id="301" r:id="rId50"/>
    <p:sldId id="302" r:id="rId51"/>
    <p:sldId id="303" r:id="rId52"/>
    <p:sldId id="418" r:id="rId53"/>
    <p:sldId id="417" r:id="rId54"/>
    <p:sldId id="305" r:id="rId55"/>
    <p:sldId id="307" r:id="rId56"/>
    <p:sldId id="315" r:id="rId57"/>
    <p:sldId id="403" r:id="rId58"/>
    <p:sldId id="308" r:id="rId59"/>
    <p:sldId id="309" r:id="rId60"/>
    <p:sldId id="311" r:id="rId61"/>
    <p:sldId id="419" r:id="rId62"/>
    <p:sldId id="313" r:id="rId63"/>
    <p:sldId id="314" r:id="rId64"/>
    <p:sldId id="420" r:id="rId65"/>
    <p:sldId id="316" r:id="rId66"/>
    <p:sldId id="319" r:id="rId67"/>
    <p:sldId id="321" r:id="rId68"/>
    <p:sldId id="322" r:id="rId69"/>
    <p:sldId id="404" r:id="rId70"/>
    <p:sldId id="323" r:id="rId71"/>
    <p:sldId id="324" r:id="rId72"/>
    <p:sldId id="325" r:id="rId73"/>
    <p:sldId id="326" r:id="rId74"/>
    <p:sldId id="327" r:id="rId75"/>
    <p:sldId id="328" r:id="rId76"/>
    <p:sldId id="329" r:id="rId77"/>
    <p:sldId id="421" r:id="rId78"/>
    <p:sldId id="333" r:id="rId79"/>
    <p:sldId id="336" r:id="rId80"/>
    <p:sldId id="389" r:id="rId81"/>
    <p:sldId id="335" r:id="rId82"/>
    <p:sldId id="337" r:id="rId83"/>
    <p:sldId id="338" r:id="rId84"/>
    <p:sldId id="426" r:id="rId85"/>
    <p:sldId id="427" r:id="rId86"/>
    <p:sldId id="339" r:id="rId87"/>
    <p:sldId id="340" r:id="rId88"/>
    <p:sldId id="341" r:id="rId89"/>
    <p:sldId id="342" r:id="rId90"/>
    <p:sldId id="343" r:id="rId91"/>
    <p:sldId id="344" r:id="rId92"/>
    <p:sldId id="345" r:id="rId93"/>
    <p:sldId id="346" r:id="rId94"/>
    <p:sldId id="390" r:id="rId95"/>
    <p:sldId id="391" r:id="rId96"/>
    <p:sldId id="392" r:id="rId97"/>
    <p:sldId id="422" r:id="rId98"/>
    <p:sldId id="423" r:id="rId99"/>
    <p:sldId id="424" r:id="rId100"/>
    <p:sldId id="425" r:id="rId101"/>
    <p:sldId id="405" r:id="rId102"/>
    <p:sldId id="350" r:id="rId103"/>
    <p:sldId id="353" r:id="rId104"/>
    <p:sldId id="351" r:id="rId105"/>
    <p:sldId id="352" r:id="rId106"/>
    <p:sldId id="354" r:id="rId107"/>
    <p:sldId id="355" r:id="rId108"/>
    <p:sldId id="356" r:id="rId109"/>
    <p:sldId id="357" r:id="rId110"/>
    <p:sldId id="358" r:id="rId111"/>
    <p:sldId id="359" r:id="rId112"/>
    <p:sldId id="393" r:id="rId113"/>
    <p:sldId id="360" r:id="rId114"/>
    <p:sldId id="361" r:id="rId115"/>
    <p:sldId id="362" r:id="rId116"/>
    <p:sldId id="363" r:id="rId117"/>
    <p:sldId id="364" r:id="rId118"/>
    <p:sldId id="365" r:id="rId119"/>
    <p:sldId id="366" r:id="rId120"/>
    <p:sldId id="367" r:id="rId121"/>
    <p:sldId id="368" r:id="rId122"/>
    <p:sldId id="369" r:id="rId123"/>
    <p:sldId id="370" r:id="rId124"/>
    <p:sldId id="394" r:id="rId125"/>
    <p:sldId id="371" r:id="rId126"/>
    <p:sldId id="374" r:id="rId127"/>
    <p:sldId id="412" r:id="rId128"/>
    <p:sldId id="376" r:id="rId1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10B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9" autoAdjust="0"/>
    <p:restoredTop sz="85353" autoAdjust="0"/>
  </p:normalViewPr>
  <p:slideViewPr>
    <p:cSldViewPr>
      <p:cViewPr varScale="1">
        <p:scale>
          <a:sx n="59" d="100"/>
          <a:sy n="59" d="100"/>
        </p:scale>
        <p:origin x="1680" y="30"/>
      </p:cViewPr>
      <p:guideLst>
        <p:guide orient="horz" pos="2160"/>
        <p:guide pos="2880"/>
      </p:guideLst>
    </p:cSldViewPr>
  </p:slideViewPr>
  <p:outlineViewPr>
    <p:cViewPr>
      <p:scale>
        <a:sx n="33" d="100"/>
        <a:sy n="33" d="100"/>
      </p:scale>
      <p:origin x="0" y="7269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2" d="100"/>
          <a:sy n="52" d="100"/>
        </p:scale>
        <p:origin x="-263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val>
            <c:numRef>
              <c:f>Sheet1!$J$7:$J$21</c:f>
              <c:numCache>
                <c:formatCode>General</c:formatCode>
                <c:ptCount val="15"/>
                <c:pt idx="0">
                  <c:v>12.96152047</c:v>
                </c:pt>
                <c:pt idx="1">
                  <c:v>10.700909210000001</c:v>
                </c:pt>
                <c:pt idx="2">
                  <c:v>10.317772209999999</c:v>
                </c:pt>
                <c:pt idx="3">
                  <c:v>12.141972040000001</c:v>
                </c:pt>
                <c:pt idx="4">
                  <c:v>12.91762059</c:v>
                </c:pt>
                <c:pt idx="5">
                  <c:v>11.5187867</c:v>
                </c:pt>
                <c:pt idx="6">
                  <c:v>10.86953261</c:v>
                </c:pt>
                <c:pt idx="7">
                  <c:v>11.797976139999999</c:v>
                </c:pt>
                <c:pt idx="8">
                  <c:v>11.162073790000001</c:v>
                </c:pt>
                <c:pt idx="9">
                  <c:v>65.046648430000005</c:v>
                </c:pt>
                <c:pt idx="10">
                  <c:v>12.02108484</c:v>
                </c:pt>
                <c:pt idx="11">
                  <c:v>11.17617611</c:v>
                </c:pt>
                <c:pt idx="12">
                  <c:v>11.61940364</c:v>
                </c:pt>
                <c:pt idx="13">
                  <c:v>12.67844492</c:v>
                </c:pt>
                <c:pt idx="14">
                  <c:v>11.91380225</c:v>
                </c:pt>
              </c:numCache>
            </c:numRef>
          </c:val>
          <c:smooth val="0"/>
        </c:ser>
        <c:dLbls>
          <c:showLegendKey val="0"/>
          <c:showVal val="0"/>
          <c:showCatName val="0"/>
          <c:showSerName val="0"/>
          <c:showPercent val="0"/>
          <c:showBubbleSize val="0"/>
        </c:dLbls>
        <c:marker val="1"/>
        <c:smooth val="0"/>
        <c:axId val="586878336"/>
        <c:axId val="586881864"/>
      </c:lineChart>
      <c:catAx>
        <c:axId val="586878336"/>
        <c:scaling>
          <c:orientation val="minMax"/>
        </c:scaling>
        <c:delete val="1"/>
        <c:axPos val="b"/>
        <c:majorTickMark val="out"/>
        <c:minorTickMark val="none"/>
        <c:tickLblPos val="nextTo"/>
        <c:crossAx val="586881864"/>
        <c:crosses val="autoZero"/>
        <c:auto val="1"/>
        <c:lblAlgn val="ctr"/>
        <c:lblOffset val="100"/>
        <c:noMultiLvlLbl val="0"/>
      </c:catAx>
      <c:valAx>
        <c:axId val="586881864"/>
        <c:scaling>
          <c:orientation val="minMax"/>
        </c:scaling>
        <c:delete val="1"/>
        <c:axPos val="l"/>
        <c:numFmt formatCode="General" sourceLinked="1"/>
        <c:majorTickMark val="out"/>
        <c:minorTickMark val="none"/>
        <c:tickLblPos val="nextTo"/>
        <c:crossAx val="586878336"/>
        <c:crosses val="autoZero"/>
        <c:crossBetween val="between"/>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val>
            <c:numRef>
              <c:f>Sheet1!$K$7:$K$21</c:f>
              <c:numCache>
                <c:formatCode>General</c:formatCode>
                <c:ptCount val="15"/>
                <c:pt idx="0">
                  <c:v>12.98714476</c:v>
                </c:pt>
                <c:pt idx="1">
                  <c:v>12.702632120000001</c:v>
                </c:pt>
                <c:pt idx="2">
                  <c:v>11.145628240000001</c:v>
                </c:pt>
                <c:pt idx="3">
                  <c:v>11.7281385</c:v>
                </c:pt>
                <c:pt idx="4">
                  <c:v>12.88760533</c:v>
                </c:pt>
                <c:pt idx="5">
                  <c:v>10.90736485</c:v>
                </c:pt>
                <c:pt idx="6">
                  <c:v>12.732397600000001</c:v>
                </c:pt>
                <c:pt idx="7">
                  <c:v>61.386745140000002</c:v>
                </c:pt>
                <c:pt idx="8">
                  <c:v>60.203023119999997</c:v>
                </c:pt>
                <c:pt idx="9">
                  <c:v>56.827548309999997</c:v>
                </c:pt>
                <c:pt idx="10">
                  <c:v>12.342519230000001</c:v>
                </c:pt>
                <c:pt idx="11">
                  <c:v>12.17316323</c:v>
                </c:pt>
                <c:pt idx="12">
                  <c:v>10.91730637</c:v>
                </c:pt>
                <c:pt idx="13">
                  <c:v>11.265078089999999</c:v>
                </c:pt>
                <c:pt idx="14">
                  <c:v>12.53549727</c:v>
                </c:pt>
              </c:numCache>
            </c:numRef>
          </c:val>
          <c:smooth val="0"/>
        </c:ser>
        <c:dLbls>
          <c:showLegendKey val="0"/>
          <c:showVal val="0"/>
          <c:showCatName val="0"/>
          <c:showSerName val="0"/>
          <c:showPercent val="0"/>
          <c:showBubbleSize val="0"/>
        </c:dLbls>
        <c:marker val="1"/>
        <c:smooth val="0"/>
        <c:axId val="586895584"/>
        <c:axId val="586896368"/>
      </c:lineChart>
      <c:catAx>
        <c:axId val="586895584"/>
        <c:scaling>
          <c:orientation val="minMax"/>
        </c:scaling>
        <c:delete val="1"/>
        <c:axPos val="b"/>
        <c:majorTickMark val="out"/>
        <c:minorTickMark val="none"/>
        <c:tickLblPos val="nextTo"/>
        <c:crossAx val="586896368"/>
        <c:crosses val="autoZero"/>
        <c:auto val="1"/>
        <c:lblAlgn val="ctr"/>
        <c:lblOffset val="100"/>
        <c:noMultiLvlLbl val="0"/>
      </c:catAx>
      <c:valAx>
        <c:axId val="586896368"/>
        <c:scaling>
          <c:orientation val="minMax"/>
        </c:scaling>
        <c:delete val="1"/>
        <c:axPos val="l"/>
        <c:numFmt formatCode="General" sourceLinked="1"/>
        <c:majorTickMark val="out"/>
        <c:minorTickMark val="none"/>
        <c:tickLblPos val="nextTo"/>
        <c:crossAx val="58689558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val>
            <c:numRef>
              <c:f>Sheet1!$L$7:$L$21</c:f>
              <c:numCache>
                <c:formatCode>General</c:formatCode>
                <c:ptCount val="15"/>
                <c:pt idx="0">
                  <c:v>11.28905323</c:v>
                </c:pt>
                <c:pt idx="1">
                  <c:v>11.482948029999999</c:v>
                </c:pt>
                <c:pt idx="2">
                  <c:v>10.60959493</c:v>
                </c:pt>
                <c:pt idx="3">
                  <c:v>10.8732612</c:v>
                </c:pt>
                <c:pt idx="4">
                  <c:v>12.26498759</c:v>
                </c:pt>
                <c:pt idx="5">
                  <c:v>57.472345369999999</c:v>
                </c:pt>
                <c:pt idx="6">
                  <c:v>60.40029157</c:v>
                </c:pt>
                <c:pt idx="7">
                  <c:v>61.583339250000002</c:v>
                </c:pt>
                <c:pt idx="8">
                  <c:v>60.93220556</c:v>
                </c:pt>
                <c:pt idx="9">
                  <c:v>58.765267209999998</c:v>
                </c:pt>
                <c:pt idx="10">
                  <c:v>57.05954182</c:v>
                </c:pt>
                <c:pt idx="11">
                  <c:v>10.43452733</c:v>
                </c:pt>
                <c:pt idx="12">
                  <c:v>10.46263166</c:v>
                </c:pt>
                <c:pt idx="13">
                  <c:v>10.98754282</c:v>
                </c:pt>
                <c:pt idx="14">
                  <c:v>11.555918350000001</c:v>
                </c:pt>
              </c:numCache>
            </c:numRef>
          </c:val>
          <c:smooth val="0"/>
        </c:ser>
        <c:dLbls>
          <c:showLegendKey val="0"/>
          <c:showVal val="0"/>
          <c:showCatName val="0"/>
          <c:showSerName val="0"/>
          <c:showPercent val="0"/>
          <c:showBubbleSize val="0"/>
        </c:dLbls>
        <c:marker val="1"/>
        <c:smooth val="0"/>
        <c:axId val="586893232"/>
        <c:axId val="586899504"/>
      </c:lineChart>
      <c:catAx>
        <c:axId val="586893232"/>
        <c:scaling>
          <c:orientation val="minMax"/>
        </c:scaling>
        <c:delete val="1"/>
        <c:axPos val="b"/>
        <c:majorTickMark val="out"/>
        <c:minorTickMark val="none"/>
        <c:tickLblPos val="nextTo"/>
        <c:crossAx val="586899504"/>
        <c:crosses val="autoZero"/>
        <c:auto val="1"/>
        <c:lblAlgn val="ctr"/>
        <c:lblOffset val="100"/>
        <c:noMultiLvlLbl val="0"/>
      </c:catAx>
      <c:valAx>
        <c:axId val="586899504"/>
        <c:scaling>
          <c:orientation val="minMax"/>
        </c:scaling>
        <c:delete val="1"/>
        <c:axPos val="l"/>
        <c:numFmt formatCode="General" sourceLinked="1"/>
        <c:majorTickMark val="out"/>
        <c:minorTickMark val="none"/>
        <c:tickLblPos val="nextTo"/>
        <c:crossAx val="58689323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val>
            <c:numRef>
              <c:f>Sheet1!$M$7:$M$21</c:f>
              <c:numCache>
                <c:formatCode>General</c:formatCode>
                <c:ptCount val="15"/>
                <c:pt idx="0">
                  <c:v>12.756369510000001</c:v>
                </c:pt>
                <c:pt idx="1">
                  <c:v>10.27556369</c:v>
                </c:pt>
                <c:pt idx="2">
                  <c:v>11.13883614</c:v>
                </c:pt>
                <c:pt idx="3">
                  <c:v>11.634576190000001</c:v>
                </c:pt>
                <c:pt idx="4">
                  <c:v>11.11781811</c:v>
                </c:pt>
                <c:pt idx="5">
                  <c:v>10.14227084</c:v>
                </c:pt>
                <c:pt idx="6">
                  <c:v>10.836165429999999</c:v>
                </c:pt>
                <c:pt idx="7">
                  <c:v>62.738760059999997</c:v>
                </c:pt>
                <c:pt idx="8">
                  <c:v>62.692425149999998</c:v>
                </c:pt>
                <c:pt idx="9">
                  <c:v>60.40524886</c:v>
                </c:pt>
                <c:pt idx="10">
                  <c:v>61.737924300000003</c:v>
                </c:pt>
                <c:pt idx="11">
                  <c:v>60.879662600000003</c:v>
                </c:pt>
                <c:pt idx="12">
                  <c:v>61.08031355</c:v>
                </c:pt>
                <c:pt idx="13">
                  <c:v>61.100445720000003</c:v>
                </c:pt>
                <c:pt idx="14">
                  <c:v>60.578518930000001</c:v>
                </c:pt>
              </c:numCache>
            </c:numRef>
          </c:val>
          <c:smooth val="0"/>
        </c:ser>
        <c:dLbls>
          <c:showLegendKey val="0"/>
          <c:showVal val="0"/>
          <c:showCatName val="0"/>
          <c:showSerName val="0"/>
          <c:showPercent val="0"/>
          <c:showBubbleSize val="0"/>
        </c:dLbls>
        <c:marker val="1"/>
        <c:smooth val="0"/>
        <c:axId val="586869712"/>
        <c:axId val="586895192"/>
      </c:lineChart>
      <c:catAx>
        <c:axId val="586869712"/>
        <c:scaling>
          <c:orientation val="minMax"/>
        </c:scaling>
        <c:delete val="1"/>
        <c:axPos val="b"/>
        <c:majorTickMark val="out"/>
        <c:minorTickMark val="none"/>
        <c:tickLblPos val="nextTo"/>
        <c:crossAx val="586895192"/>
        <c:crosses val="autoZero"/>
        <c:auto val="1"/>
        <c:lblAlgn val="ctr"/>
        <c:lblOffset val="100"/>
        <c:noMultiLvlLbl val="0"/>
      </c:catAx>
      <c:valAx>
        <c:axId val="586895192"/>
        <c:scaling>
          <c:orientation val="minMax"/>
        </c:scaling>
        <c:delete val="1"/>
        <c:axPos val="l"/>
        <c:numFmt formatCode="General" sourceLinked="1"/>
        <c:majorTickMark val="out"/>
        <c:minorTickMark val="none"/>
        <c:tickLblPos val="nextTo"/>
        <c:crossAx val="586869712"/>
        <c:crosses val="autoZero"/>
        <c:crossBetween val="between"/>
      </c:valAx>
      <c:spPr>
        <a:noFill/>
        <a:ln w="25400">
          <a:no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marker>
            <c:symbol val="none"/>
          </c:marker>
          <c:val>
            <c:numRef>
              <c:f>Sheet1!$P$15:$P$24</c:f>
              <c:numCache>
                <c:formatCode>General</c:formatCode>
                <c:ptCount val="10"/>
                <c:pt idx="0">
                  <c:v>94.121320569799025</c:v>
                </c:pt>
                <c:pt idx="1">
                  <c:v>75.435507227071852</c:v>
                </c:pt>
                <c:pt idx="2">
                  <c:v>40.45486113994302</c:v>
                </c:pt>
                <c:pt idx="3">
                  <c:v>57.171590304256469</c:v>
                </c:pt>
                <c:pt idx="4">
                  <c:v>96.780212929255086</c:v>
                </c:pt>
                <c:pt idx="5">
                  <c:v>66.606670880164458</c:v>
                </c:pt>
                <c:pt idx="6">
                  <c:v>62.473378929182822</c:v>
                </c:pt>
                <c:pt idx="7">
                  <c:v>21.837311446586185</c:v>
                </c:pt>
                <c:pt idx="8">
                  <c:v>46.714342624058581</c:v>
                </c:pt>
                <c:pt idx="9">
                  <c:v>79.147608690836876</c:v>
                </c:pt>
              </c:numCache>
            </c:numRef>
          </c:val>
          <c:smooth val="0"/>
        </c:ser>
        <c:ser>
          <c:idx val="2"/>
          <c:order val="1"/>
          <c:marker>
            <c:symbol val="none"/>
          </c:marker>
          <c:val>
            <c:numRef>
              <c:f>Sheet1!$Q$15:$Q$24</c:f>
              <c:numCache>
                <c:formatCode>General</c:formatCode>
                <c:ptCount val="10"/>
                <c:pt idx="0">
                  <c:v>36.880974786910159</c:v>
                </c:pt>
                <c:pt idx="1">
                  <c:v>12.280716708728502</c:v>
                </c:pt>
                <c:pt idx="2">
                  <c:v>16.65824271069658</c:v>
                </c:pt>
                <c:pt idx="3">
                  <c:v>88.29049513210451</c:v>
                </c:pt>
                <c:pt idx="4">
                  <c:v>42.013923359692086</c:v>
                </c:pt>
                <c:pt idx="5">
                  <c:v>78.436727884423945</c:v>
                </c:pt>
                <c:pt idx="6">
                  <c:v>66.833382832247722</c:v>
                </c:pt>
                <c:pt idx="7">
                  <c:v>32.81599895267172</c:v>
                </c:pt>
                <c:pt idx="8">
                  <c:v>22.299371830281501</c:v>
                </c:pt>
                <c:pt idx="9">
                  <c:v>87.17869386803433</c:v>
                </c:pt>
              </c:numCache>
            </c:numRef>
          </c:val>
          <c:smooth val="0"/>
        </c:ser>
        <c:dLbls>
          <c:showLegendKey val="0"/>
          <c:showVal val="0"/>
          <c:showCatName val="0"/>
          <c:showSerName val="0"/>
          <c:showPercent val="0"/>
          <c:showBubbleSize val="0"/>
        </c:dLbls>
        <c:smooth val="0"/>
        <c:axId val="586882256"/>
        <c:axId val="586893624"/>
      </c:lineChart>
      <c:catAx>
        <c:axId val="586882256"/>
        <c:scaling>
          <c:orientation val="minMax"/>
        </c:scaling>
        <c:delete val="0"/>
        <c:axPos val="b"/>
        <c:majorTickMark val="out"/>
        <c:minorTickMark val="none"/>
        <c:tickLblPos val="nextTo"/>
        <c:crossAx val="586893624"/>
        <c:crosses val="autoZero"/>
        <c:auto val="1"/>
        <c:lblAlgn val="ctr"/>
        <c:lblOffset val="100"/>
        <c:noMultiLvlLbl val="0"/>
      </c:catAx>
      <c:valAx>
        <c:axId val="586893624"/>
        <c:scaling>
          <c:orientation val="minMax"/>
        </c:scaling>
        <c:delete val="0"/>
        <c:axPos val="l"/>
        <c:numFmt formatCode="General" sourceLinked="1"/>
        <c:majorTickMark val="out"/>
        <c:minorTickMark val="none"/>
        <c:tickLblPos val="nextTo"/>
        <c:crossAx val="58688225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Sheet2!$B$1</c:f>
              <c:strCache>
                <c:ptCount val="1"/>
                <c:pt idx="0">
                  <c:v>Pensions</c:v>
                </c:pt>
              </c:strCache>
            </c:strRef>
          </c:tx>
          <c:invertIfNegative val="0"/>
          <c:cat>
            <c:numRef>
              <c:f>Sheet2!$A$2:$A$11</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Sheet2!$B$2:$B$11</c:f>
              <c:numCache>
                <c:formatCode>General</c:formatCode>
                <c:ptCount val="10"/>
                <c:pt idx="0">
                  <c:v>5.0182955000000001E-2</c:v>
                </c:pt>
                <c:pt idx="1">
                  <c:v>5.0859656000000003E-2</c:v>
                </c:pt>
                <c:pt idx="2">
                  <c:v>5.1611509E-2</c:v>
                </c:pt>
                <c:pt idx="3">
                  <c:v>5.3700267000000003E-2</c:v>
                </c:pt>
                <c:pt idx="4">
                  <c:v>5.6098683000000003E-2</c:v>
                </c:pt>
                <c:pt idx="5">
                  <c:v>5.6958902999999998E-2</c:v>
                </c:pt>
                <c:pt idx="6">
                  <c:v>5.7649301999999999E-2</c:v>
                </c:pt>
                <c:pt idx="7">
                  <c:v>5.8357814000000001E-2</c:v>
                </c:pt>
                <c:pt idx="8">
                  <c:v>5.8610575999999998E-2</c:v>
                </c:pt>
                <c:pt idx="9">
                  <c:v>5.9825947999999997E-2</c:v>
                </c:pt>
              </c:numCache>
            </c:numRef>
          </c:val>
        </c:ser>
        <c:ser>
          <c:idx val="1"/>
          <c:order val="1"/>
          <c:tx>
            <c:strRef>
              <c:f>Sheet2!$C$1</c:f>
              <c:strCache>
                <c:ptCount val="1"/>
                <c:pt idx="0">
                  <c:v> Health Care</c:v>
                </c:pt>
              </c:strCache>
            </c:strRef>
          </c:tx>
          <c:invertIfNegative val="0"/>
          <c:cat>
            <c:numRef>
              <c:f>Sheet2!$A$2:$A$11</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Sheet2!$C$2:$C$11</c:f>
              <c:numCache>
                <c:formatCode>General</c:formatCode>
                <c:ptCount val="10"/>
                <c:pt idx="0">
                  <c:v>0.168627166</c:v>
                </c:pt>
                <c:pt idx="1">
                  <c:v>0.16992465900000001</c:v>
                </c:pt>
                <c:pt idx="2">
                  <c:v>0.17506426</c:v>
                </c:pt>
                <c:pt idx="3">
                  <c:v>0.17806593800000001</c:v>
                </c:pt>
                <c:pt idx="4">
                  <c:v>0.18751585700000001</c:v>
                </c:pt>
                <c:pt idx="5">
                  <c:v>0.19463633699999999</c:v>
                </c:pt>
                <c:pt idx="6">
                  <c:v>0.18996291200000001</c:v>
                </c:pt>
                <c:pt idx="7">
                  <c:v>0.18854831</c:v>
                </c:pt>
                <c:pt idx="8">
                  <c:v>0.18995395500000001</c:v>
                </c:pt>
                <c:pt idx="9">
                  <c:v>0.19102511899999999</c:v>
                </c:pt>
              </c:numCache>
            </c:numRef>
          </c:val>
        </c:ser>
        <c:ser>
          <c:idx val="2"/>
          <c:order val="2"/>
          <c:tx>
            <c:strRef>
              <c:f>Sheet2!$D$1</c:f>
              <c:strCache>
                <c:ptCount val="1"/>
                <c:pt idx="0">
                  <c:v> Education</c:v>
                </c:pt>
              </c:strCache>
            </c:strRef>
          </c:tx>
          <c:invertIfNegative val="0"/>
          <c:cat>
            <c:numRef>
              <c:f>Sheet2!$A$2:$A$11</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Sheet2!$D$2:$D$11</c:f>
              <c:numCache>
                <c:formatCode>General</c:formatCode>
                <c:ptCount val="10"/>
                <c:pt idx="0">
                  <c:v>0.32162420000000003</c:v>
                </c:pt>
                <c:pt idx="1">
                  <c:v>0.31902432600000002</c:v>
                </c:pt>
                <c:pt idx="2">
                  <c:v>0.31295379899999998</c:v>
                </c:pt>
                <c:pt idx="3">
                  <c:v>0.311798134</c:v>
                </c:pt>
                <c:pt idx="4">
                  <c:v>0.31238218000000001</c:v>
                </c:pt>
                <c:pt idx="5">
                  <c:v>0.31387260500000003</c:v>
                </c:pt>
                <c:pt idx="6">
                  <c:v>0.31570781999999997</c:v>
                </c:pt>
                <c:pt idx="7">
                  <c:v>0.31430570299999999</c:v>
                </c:pt>
                <c:pt idx="8">
                  <c:v>0.31597680299999997</c:v>
                </c:pt>
                <c:pt idx="9">
                  <c:v>0.31033022199999999</c:v>
                </c:pt>
              </c:numCache>
            </c:numRef>
          </c:val>
        </c:ser>
        <c:ser>
          <c:idx val="3"/>
          <c:order val="3"/>
          <c:tx>
            <c:strRef>
              <c:f>Sheet2!$E$1</c:f>
              <c:strCache>
                <c:ptCount val="1"/>
                <c:pt idx="0">
                  <c:v> Defense</c:v>
                </c:pt>
              </c:strCache>
            </c:strRef>
          </c:tx>
          <c:invertIfNegative val="0"/>
          <c:cat>
            <c:numRef>
              <c:f>Sheet2!$A$2:$A$11</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Sheet2!$E$2:$E$11</c:f>
              <c:numCache>
                <c:formatCode>General</c:formatCode>
                <c:ptCount val="10"/>
                <c:pt idx="0">
                  <c:v>2.7257099999999999E-4</c:v>
                </c:pt>
                <c:pt idx="1">
                  <c:v>2.36109E-4</c:v>
                </c:pt>
                <c:pt idx="2">
                  <c:v>2.40843E-4</c:v>
                </c:pt>
                <c:pt idx="3">
                  <c:v>3.61255E-4</c:v>
                </c:pt>
                <c:pt idx="4">
                  <c:v>4.2301600000000002E-4</c:v>
                </c:pt>
                <c:pt idx="5">
                  <c:v>2.8485499999999998E-4</c:v>
                </c:pt>
                <c:pt idx="6">
                  <c:v>2.6291999999999998E-4</c:v>
                </c:pt>
                <c:pt idx="7">
                  <c:v>2.46316E-4</c:v>
                </c:pt>
                <c:pt idx="8">
                  <c:v>2.4072399999999999E-4</c:v>
                </c:pt>
                <c:pt idx="9">
                  <c:v>2.16338E-4</c:v>
                </c:pt>
              </c:numCache>
            </c:numRef>
          </c:val>
        </c:ser>
        <c:ser>
          <c:idx val="4"/>
          <c:order val="4"/>
          <c:tx>
            <c:strRef>
              <c:f>Sheet2!$F$1</c:f>
              <c:strCache>
                <c:ptCount val="1"/>
                <c:pt idx="0">
                  <c:v> Welfare</c:v>
                </c:pt>
              </c:strCache>
            </c:strRef>
          </c:tx>
          <c:invertIfNegative val="0"/>
          <c:cat>
            <c:numRef>
              <c:f>Sheet2!$A$2:$A$11</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Sheet2!$F$2:$F$11</c:f>
              <c:numCache>
                <c:formatCode>General</c:formatCode>
                <c:ptCount val="10"/>
                <c:pt idx="0">
                  <c:v>7.9583481999999997E-2</c:v>
                </c:pt>
                <c:pt idx="1">
                  <c:v>7.9700462E-2</c:v>
                </c:pt>
                <c:pt idx="2">
                  <c:v>8.7834501999999995E-2</c:v>
                </c:pt>
                <c:pt idx="3">
                  <c:v>9.1017464000000006E-2</c:v>
                </c:pt>
                <c:pt idx="4">
                  <c:v>8.6446497999999997E-2</c:v>
                </c:pt>
                <c:pt idx="5">
                  <c:v>7.8254944000000007E-2</c:v>
                </c:pt>
                <c:pt idx="6">
                  <c:v>7.4655734000000001E-2</c:v>
                </c:pt>
                <c:pt idx="7">
                  <c:v>7.3344650999999997E-2</c:v>
                </c:pt>
                <c:pt idx="8">
                  <c:v>7.4211473999999999E-2</c:v>
                </c:pt>
                <c:pt idx="9">
                  <c:v>8.3687602999999999E-2</c:v>
                </c:pt>
              </c:numCache>
            </c:numRef>
          </c:val>
        </c:ser>
        <c:ser>
          <c:idx val="5"/>
          <c:order val="5"/>
          <c:tx>
            <c:strRef>
              <c:f>Sheet2!$G$1</c:f>
              <c:strCache>
                <c:ptCount val="1"/>
                <c:pt idx="0">
                  <c:v> Protection</c:v>
                </c:pt>
              </c:strCache>
            </c:strRef>
          </c:tx>
          <c:invertIfNegative val="0"/>
          <c:cat>
            <c:numRef>
              <c:f>Sheet2!$A$2:$A$11</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Sheet2!$G$2:$G$11</c:f>
              <c:numCache>
                <c:formatCode>General</c:formatCode>
                <c:ptCount val="10"/>
                <c:pt idx="0">
                  <c:v>9.1323550000000003E-2</c:v>
                </c:pt>
                <c:pt idx="1">
                  <c:v>9.0025367999999995E-2</c:v>
                </c:pt>
                <c:pt idx="2">
                  <c:v>8.7873743000000004E-2</c:v>
                </c:pt>
                <c:pt idx="3">
                  <c:v>8.6692222999999999E-2</c:v>
                </c:pt>
                <c:pt idx="4">
                  <c:v>8.5570373000000005E-2</c:v>
                </c:pt>
                <c:pt idx="5">
                  <c:v>8.6987707999999997E-2</c:v>
                </c:pt>
                <c:pt idx="6">
                  <c:v>8.7075439000000004E-2</c:v>
                </c:pt>
                <c:pt idx="7">
                  <c:v>8.7150892999999993E-2</c:v>
                </c:pt>
                <c:pt idx="8">
                  <c:v>8.7000861999999998E-2</c:v>
                </c:pt>
                <c:pt idx="9">
                  <c:v>8.4951460000000006E-2</c:v>
                </c:pt>
              </c:numCache>
            </c:numRef>
          </c:val>
        </c:ser>
        <c:ser>
          <c:idx val="6"/>
          <c:order val="6"/>
          <c:tx>
            <c:strRef>
              <c:f>Sheet2!$H$1</c:f>
              <c:strCache>
                <c:ptCount val="1"/>
                <c:pt idx="0">
                  <c:v> Transportation</c:v>
                </c:pt>
              </c:strCache>
            </c:strRef>
          </c:tx>
          <c:invertIfNegative val="0"/>
          <c:cat>
            <c:numRef>
              <c:f>Sheet2!$A$2:$A$11</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Sheet2!$H$2:$H$11</c:f>
              <c:numCache>
                <c:formatCode>General</c:formatCode>
                <c:ptCount val="10"/>
                <c:pt idx="0">
                  <c:v>9.5731811999999999E-2</c:v>
                </c:pt>
                <c:pt idx="1">
                  <c:v>9.4417029999999999E-2</c:v>
                </c:pt>
                <c:pt idx="2">
                  <c:v>9.3548260999999994E-2</c:v>
                </c:pt>
                <c:pt idx="3">
                  <c:v>9.1881030000000002E-2</c:v>
                </c:pt>
                <c:pt idx="4">
                  <c:v>8.8594153999999994E-2</c:v>
                </c:pt>
                <c:pt idx="5">
                  <c:v>8.8296519000000004E-2</c:v>
                </c:pt>
                <c:pt idx="6">
                  <c:v>8.9171933999999994E-2</c:v>
                </c:pt>
                <c:pt idx="7">
                  <c:v>8.8622391999999994E-2</c:v>
                </c:pt>
                <c:pt idx="8">
                  <c:v>8.7923194999999996E-2</c:v>
                </c:pt>
                <c:pt idx="9">
                  <c:v>8.7248283999999995E-2</c:v>
                </c:pt>
              </c:numCache>
            </c:numRef>
          </c:val>
        </c:ser>
        <c:ser>
          <c:idx val="7"/>
          <c:order val="7"/>
          <c:tx>
            <c:strRef>
              <c:f>Sheet2!$I$1</c:f>
              <c:strCache>
                <c:ptCount val="1"/>
                <c:pt idx="0">
                  <c:v> General Government</c:v>
                </c:pt>
              </c:strCache>
            </c:strRef>
          </c:tx>
          <c:invertIfNegative val="0"/>
          <c:cat>
            <c:numRef>
              <c:f>Sheet2!$A$2:$A$11</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Sheet2!$I$2:$I$11</c:f>
              <c:numCache>
                <c:formatCode>General</c:formatCode>
                <c:ptCount val="10"/>
                <c:pt idx="0">
                  <c:v>3.6119405E-2</c:v>
                </c:pt>
                <c:pt idx="1">
                  <c:v>3.5698501000000001E-2</c:v>
                </c:pt>
                <c:pt idx="2">
                  <c:v>3.5078972999999999E-2</c:v>
                </c:pt>
                <c:pt idx="3">
                  <c:v>3.4961961E-2</c:v>
                </c:pt>
                <c:pt idx="4">
                  <c:v>3.4080870999999999E-2</c:v>
                </c:pt>
                <c:pt idx="5">
                  <c:v>3.4438626E-2</c:v>
                </c:pt>
                <c:pt idx="6">
                  <c:v>3.4194819000000001E-2</c:v>
                </c:pt>
                <c:pt idx="7">
                  <c:v>3.4925344999999997E-2</c:v>
                </c:pt>
                <c:pt idx="8">
                  <c:v>3.4228437E-2</c:v>
                </c:pt>
                <c:pt idx="9">
                  <c:v>3.3671524000000001E-2</c:v>
                </c:pt>
              </c:numCache>
            </c:numRef>
          </c:val>
        </c:ser>
        <c:ser>
          <c:idx val="8"/>
          <c:order val="8"/>
          <c:tx>
            <c:strRef>
              <c:f>Sheet2!$J$1</c:f>
              <c:strCache>
                <c:ptCount val="1"/>
                <c:pt idx="0">
                  <c:v> Other Spending</c:v>
                </c:pt>
              </c:strCache>
            </c:strRef>
          </c:tx>
          <c:invertIfNegative val="0"/>
          <c:cat>
            <c:numRef>
              <c:f>Sheet2!$A$2:$A$11</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Sheet2!$J$2:$J$11</c:f>
              <c:numCache>
                <c:formatCode>General</c:formatCode>
                <c:ptCount val="10"/>
                <c:pt idx="0">
                  <c:v>0.156534859</c:v>
                </c:pt>
                <c:pt idx="1">
                  <c:v>0.16011389000000001</c:v>
                </c:pt>
                <c:pt idx="2">
                  <c:v>0.15579410899999999</c:v>
                </c:pt>
                <c:pt idx="3">
                  <c:v>0.15152172799999999</c:v>
                </c:pt>
                <c:pt idx="4">
                  <c:v>0.14888836899999999</c:v>
                </c:pt>
                <c:pt idx="5">
                  <c:v>0.146269503</c:v>
                </c:pt>
                <c:pt idx="6">
                  <c:v>0.15131912</c:v>
                </c:pt>
                <c:pt idx="7">
                  <c:v>0.154498576</c:v>
                </c:pt>
                <c:pt idx="8">
                  <c:v>0.151853975</c:v>
                </c:pt>
                <c:pt idx="9">
                  <c:v>0.14904350199999999</c:v>
                </c:pt>
              </c:numCache>
            </c:numRef>
          </c:val>
        </c:ser>
        <c:dLbls>
          <c:showLegendKey val="0"/>
          <c:showVal val="0"/>
          <c:showCatName val="0"/>
          <c:showSerName val="0"/>
          <c:showPercent val="0"/>
          <c:showBubbleSize val="0"/>
        </c:dLbls>
        <c:gapWidth val="150"/>
        <c:overlap val="100"/>
        <c:axId val="586886960"/>
        <c:axId val="586898328"/>
      </c:barChart>
      <c:catAx>
        <c:axId val="586886960"/>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586898328"/>
        <c:crosses val="autoZero"/>
        <c:auto val="1"/>
        <c:lblAlgn val="ctr"/>
        <c:lblOffset val="100"/>
        <c:noMultiLvlLbl val="0"/>
      </c:catAx>
      <c:valAx>
        <c:axId val="586898328"/>
        <c:scaling>
          <c:orientation val="minMax"/>
        </c:scaling>
        <c:delete val="0"/>
        <c:axPos val="l"/>
        <c:majorGridlines/>
        <c:numFmt formatCode="0%" sourceLinked="1"/>
        <c:majorTickMark val="out"/>
        <c:minorTickMark val="none"/>
        <c:tickLblPos val="nextTo"/>
        <c:crossAx val="58688696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strRef>
              <c:f>Sheet2!$B$13</c:f>
              <c:strCache>
                <c:ptCount val="1"/>
                <c:pt idx="0">
                  <c:v>Pensions</c:v>
                </c:pt>
              </c:strCache>
            </c:strRef>
          </c:tx>
          <c:invertIfNegative val="0"/>
          <c:cat>
            <c:numRef>
              <c:f>Sheet2!$A$14:$A$23</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Sheet2!$B$14:$B$23</c:f>
              <c:numCache>
                <c:formatCode>General</c:formatCode>
                <c:ptCount val="10"/>
                <c:pt idx="0">
                  <c:v>5.8427871799640402E-2</c:v>
                </c:pt>
                <c:pt idx="1">
                  <c:v>4.7419547079856898E-2</c:v>
                </c:pt>
                <c:pt idx="2">
                  <c:v>5.9890235863926798E-2</c:v>
                </c:pt>
                <c:pt idx="3">
                  <c:v>8.3394699329140107E-2</c:v>
                </c:pt>
                <c:pt idx="4">
                  <c:v>9.0836560219542895E-2</c:v>
                </c:pt>
                <c:pt idx="5">
                  <c:v>7.8360458107293501E-2</c:v>
                </c:pt>
                <c:pt idx="6">
                  <c:v>8.8087410558886095E-2</c:v>
                </c:pt>
                <c:pt idx="7">
                  <c:v>6.6719628378583196E-2</c:v>
                </c:pt>
                <c:pt idx="8">
                  <c:v>6.41208699983397E-2</c:v>
                </c:pt>
                <c:pt idx="9">
                  <c:v>8.5102313055296794E-2</c:v>
                </c:pt>
              </c:numCache>
            </c:numRef>
          </c:val>
        </c:ser>
        <c:ser>
          <c:idx val="1"/>
          <c:order val="1"/>
          <c:tx>
            <c:strRef>
              <c:f>Sheet2!$C$13</c:f>
              <c:strCache>
                <c:ptCount val="1"/>
                <c:pt idx="0">
                  <c:v> Health Care</c:v>
                </c:pt>
              </c:strCache>
            </c:strRef>
          </c:tx>
          <c:invertIfNegative val="0"/>
          <c:cat>
            <c:numRef>
              <c:f>Sheet2!$A$14:$A$23</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Sheet2!$C$14:$C$23</c:f>
              <c:numCache>
                <c:formatCode>General</c:formatCode>
                <c:ptCount val="10"/>
                <c:pt idx="0">
                  <c:v>8.7866530283305405E-2</c:v>
                </c:pt>
                <c:pt idx="1">
                  <c:v>7.8384982121573299E-2</c:v>
                </c:pt>
                <c:pt idx="2">
                  <c:v>0.10603129567535</c:v>
                </c:pt>
                <c:pt idx="3">
                  <c:v>0.113046298110377</c:v>
                </c:pt>
                <c:pt idx="4">
                  <c:v>0.124125645663821</c:v>
                </c:pt>
                <c:pt idx="5">
                  <c:v>0.135603320729903</c:v>
                </c:pt>
                <c:pt idx="6">
                  <c:v>0.13105137626506799</c:v>
                </c:pt>
                <c:pt idx="7">
                  <c:v>0.12983705177108401</c:v>
                </c:pt>
                <c:pt idx="8">
                  <c:v>0.116564281365875</c:v>
                </c:pt>
                <c:pt idx="9">
                  <c:v>0.113780171654375</c:v>
                </c:pt>
              </c:numCache>
            </c:numRef>
          </c:val>
        </c:ser>
        <c:ser>
          <c:idx val="2"/>
          <c:order val="2"/>
          <c:tx>
            <c:strRef>
              <c:f>Sheet2!$D$13</c:f>
              <c:strCache>
                <c:ptCount val="1"/>
                <c:pt idx="0">
                  <c:v> Education</c:v>
                </c:pt>
              </c:strCache>
            </c:strRef>
          </c:tx>
          <c:invertIfNegative val="0"/>
          <c:cat>
            <c:numRef>
              <c:f>Sheet2!$A$14:$A$23</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Sheet2!$D$14:$D$23</c:f>
              <c:numCache>
                <c:formatCode>General</c:formatCode>
                <c:ptCount val="10"/>
                <c:pt idx="0">
                  <c:v>0.22046835286095001</c:v>
                </c:pt>
                <c:pt idx="1">
                  <c:v>0.18660309892729399</c:v>
                </c:pt>
                <c:pt idx="2">
                  <c:v>0.237483162812025</c:v>
                </c:pt>
                <c:pt idx="3">
                  <c:v>0.236435862963538</c:v>
                </c:pt>
                <c:pt idx="4">
                  <c:v>0.24166225334094399</c:v>
                </c:pt>
                <c:pt idx="5">
                  <c:v>0.24724642446161399</c:v>
                </c:pt>
                <c:pt idx="6">
                  <c:v>0.23873525430284201</c:v>
                </c:pt>
                <c:pt idx="7">
                  <c:v>0.235004457273846</c:v>
                </c:pt>
                <c:pt idx="8">
                  <c:v>0.24407548840555601</c:v>
                </c:pt>
                <c:pt idx="9">
                  <c:v>0.22679016385190401</c:v>
                </c:pt>
              </c:numCache>
            </c:numRef>
          </c:val>
        </c:ser>
        <c:ser>
          <c:idx val="3"/>
          <c:order val="3"/>
          <c:tx>
            <c:strRef>
              <c:f>Sheet2!$E$13</c:f>
              <c:strCache>
                <c:ptCount val="1"/>
                <c:pt idx="0">
                  <c:v> Defense</c:v>
                </c:pt>
              </c:strCache>
            </c:strRef>
          </c:tx>
          <c:invertIfNegative val="0"/>
          <c:cat>
            <c:numRef>
              <c:f>Sheet2!$A$14:$A$23</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Sheet2!$E$14:$E$23</c:f>
              <c:numCache>
                <c:formatCode>General</c:formatCode>
                <c:ptCount val="10"/>
                <c:pt idx="0">
                  <c:v>3.7505424338230699E-3</c:v>
                </c:pt>
                <c:pt idx="1">
                  <c:v>2.8963051251489802E-3</c:v>
                </c:pt>
                <c:pt idx="2">
                  <c:v>3.16682429140515E-3</c:v>
                </c:pt>
                <c:pt idx="3">
                  <c:v>3.4860389544585499E-3</c:v>
                </c:pt>
                <c:pt idx="4">
                  <c:v>3.4871004793903398E-3</c:v>
                </c:pt>
                <c:pt idx="5" formatCode="0.00E+00">
                  <c:v>6.0962244506548304E-4</c:v>
                </c:pt>
                <c:pt idx="6" formatCode="0.00E+00">
                  <c:v>3.8677238445175002E-4</c:v>
                </c:pt>
                <c:pt idx="7" formatCode="0.00E+00">
                  <c:v>3.8811636213682301E-4</c:v>
                </c:pt>
                <c:pt idx="8" formatCode="0.00E+00">
                  <c:v>3.4866345674912803E-4</c:v>
                </c:pt>
                <c:pt idx="9" formatCode="0.00E+00">
                  <c:v>3.37268128161888E-4</c:v>
                </c:pt>
              </c:numCache>
            </c:numRef>
          </c:val>
        </c:ser>
        <c:ser>
          <c:idx val="4"/>
          <c:order val="4"/>
          <c:tx>
            <c:strRef>
              <c:f>Sheet2!$F$13</c:f>
              <c:strCache>
                <c:ptCount val="1"/>
                <c:pt idx="0">
                  <c:v> Welfare</c:v>
                </c:pt>
              </c:strCache>
            </c:strRef>
          </c:tx>
          <c:invertIfNegative val="0"/>
          <c:cat>
            <c:numRef>
              <c:f>Sheet2!$A$14:$A$23</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Sheet2!$F$14:$F$23</c:f>
              <c:numCache>
                <c:formatCode>General</c:formatCode>
                <c:ptCount val="10"/>
                <c:pt idx="0">
                  <c:v>8.2496435434876905E-2</c:v>
                </c:pt>
                <c:pt idx="1">
                  <c:v>6.1102502979737697E-2</c:v>
                </c:pt>
                <c:pt idx="2">
                  <c:v>7.6010947754563907E-2</c:v>
                </c:pt>
                <c:pt idx="3">
                  <c:v>7.9672204244049694E-2</c:v>
                </c:pt>
                <c:pt idx="4">
                  <c:v>9.9220732772554304E-2</c:v>
                </c:pt>
                <c:pt idx="5">
                  <c:v>7.86275960326593E-2</c:v>
                </c:pt>
                <c:pt idx="6">
                  <c:v>7.3209566170308701E-2</c:v>
                </c:pt>
                <c:pt idx="7">
                  <c:v>6.9697208594351703E-2</c:v>
                </c:pt>
                <c:pt idx="8">
                  <c:v>6.6876971608832797E-2</c:v>
                </c:pt>
                <c:pt idx="9">
                  <c:v>6.5384712189474198E-2</c:v>
                </c:pt>
              </c:numCache>
            </c:numRef>
          </c:val>
        </c:ser>
        <c:ser>
          <c:idx val="5"/>
          <c:order val="5"/>
          <c:tx>
            <c:strRef>
              <c:f>Sheet2!$G$13</c:f>
              <c:strCache>
                <c:ptCount val="1"/>
                <c:pt idx="0">
                  <c:v> Protection</c:v>
                </c:pt>
              </c:strCache>
            </c:strRef>
          </c:tx>
          <c:invertIfNegative val="0"/>
          <c:cat>
            <c:numRef>
              <c:f>Sheet2!$A$14:$A$23</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Sheet2!$G$14:$G$23</c:f>
              <c:numCache>
                <c:formatCode>General</c:formatCode>
                <c:ptCount val="10"/>
                <c:pt idx="0">
                  <c:v>7.1430785444175804E-2</c:v>
                </c:pt>
                <c:pt idx="1">
                  <c:v>5.9243146603098901E-2</c:v>
                </c:pt>
                <c:pt idx="2">
                  <c:v>7.6842060012036806E-2</c:v>
                </c:pt>
                <c:pt idx="3">
                  <c:v>7.1348948445807595E-2</c:v>
                </c:pt>
                <c:pt idx="4">
                  <c:v>6.5340147049720396E-2</c:v>
                </c:pt>
                <c:pt idx="5">
                  <c:v>7.1928598827332907E-2</c:v>
                </c:pt>
                <c:pt idx="6">
                  <c:v>7.19718945400631E-2</c:v>
                </c:pt>
                <c:pt idx="7">
                  <c:v>7.3517729034136003E-2</c:v>
                </c:pt>
                <c:pt idx="8">
                  <c:v>7.15313520394045E-2</c:v>
                </c:pt>
                <c:pt idx="9">
                  <c:v>6.8384888374317193E-2</c:v>
                </c:pt>
              </c:numCache>
            </c:numRef>
          </c:val>
        </c:ser>
        <c:ser>
          <c:idx val="6"/>
          <c:order val="6"/>
          <c:tx>
            <c:strRef>
              <c:f>Sheet2!$H$13</c:f>
              <c:strCache>
                <c:ptCount val="1"/>
                <c:pt idx="0">
                  <c:v> Transportation</c:v>
                </c:pt>
              </c:strCache>
            </c:strRef>
          </c:tx>
          <c:invertIfNegative val="0"/>
          <c:cat>
            <c:numRef>
              <c:f>Sheet2!$A$14:$A$23</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Sheet2!$H$14:$H$23</c:f>
              <c:numCache>
                <c:formatCode>General</c:formatCode>
                <c:ptCount val="10"/>
                <c:pt idx="0">
                  <c:v>0.12761918045998299</c:v>
                </c:pt>
                <c:pt idx="1">
                  <c:v>0.100357568533969</c:v>
                </c:pt>
                <c:pt idx="2">
                  <c:v>0.12873642277820699</c:v>
                </c:pt>
                <c:pt idx="3">
                  <c:v>0.13669866706301201</c:v>
                </c:pt>
                <c:pt idx="4">
                  <c:v>0.13459382501220801</c:v>
                </c:pt>
                <c:pt idx="5">
                  <c:v>0.141144720258644</c:v>
                </c:pt>
                <c:pt idx="6">
                  <c:v>0.142686778830658</c:v>
                </c:pt>
                <c:pt idx="7">
                  <c:v>0.14616219625346399</c:v>
                </c:pt>
                <c:pt idx="8">
                  <c:v>0.14317339089047501</c:v>
                </c:pt>
                <c:pt idx="9">
                  <c:v>0.14141602275301399</c:v>
                </c:pt>
              </c:numCache>
            </c:numRef>
          </c:val>
        </c:ser>
        <c:ser>
          <c:idx val="7"/>
          <c:order val="7"/>
          <c:tx>
            <c:strRef>
              <c:f>Sheet2!$I$13</c:f>
              <c:strCache>
                <c:ptCount val="1"/>
                <c:pt idx="0">
                  <c:v> General Government</c:v>
                </c:pt>
              </c:strCache>
            </c:strRef>
          </c:tx>
          <c:invertIfNegative val="0"/>
          <c:cat>
            <c:numRef>
              <c:f>Sheet2!$A$14:$A$23</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Sheet2!$I$14:$I$23</c:f>
              <c:numCache>
                <c:formatCode>General</c:formatCode>
                <c:ptCount val="10"/>
                <c:pt idx="0">
                  <c:v>4.6230859835100099E-2</c:v>
                </c:pt>
                <c:pt idx="1">
                  <c:v>3.6311084624553E-2</c:v>
                </c:pt>
                <c:pt idx="2">
                  <c:v>4.3669217321525802E-2</c:v>
                </c:pt>
                <c:pt idx="3">
                  <c:v>4.0420486559157899E-2</c:v>
                </c:pt>
                <c:pt idx="4">
                  <c:v>4.7326900194644798E-2</c:v>
                </c:pt>
                <c:pt idx="5">
                  <c:v>4.4639432297660098E-2</c:v>
                </c:pt>
                <c:pt idx="6">
                  <c:v>4.6967059885257498E-2</c:v>
                </c:pt>
                <c:pt idx="7">
                  <c:v>4.7647347770453402E-2</c:v>
                </c:pt>
                <c:pt idx="8">
                  <c:v>4.61508661243012E-2</c:v>
                </c:pt>
                <c:pt idx="9">
                  <c:v>4.2878356950491997E-2</c:v>
                </c:pt>
              </c:numCache>
            </c:numRef>
          </c:val>
        </c:ser>
        <c:ser>
          <c:idx val="8"/>
          <c:order val="8"/>
          <c:tx>
            <c:strRef>
              <c:f>Sheet2!$J$13</c:f>
              <c:strCache>
                <c:ptCount val="1"/>
                <c:pt idx="0">
                  <c:v> Other Spending</c:v>
                </c:pt>
              </c:strCache>
            </c:strRef>
          </c:tx>
          <c:invertIfNegative val="0"/>
          <c:cat>
            <c:numRef>
              <c:f>Sheet2!$A$14:$A$23</c:f>
              <c:numCache>
                <c:formatCode>General</c:formatCode>
                <c:ptCount val="10"/>
                <c:pt idx="0">
                  <c:v>2001</c:v>
                </c:pt>
                <c:pt idx="1">
                  <c:v>2002</c:v>
                </c:pt>
                <c:pt idx="2">
                  <c:v>2003</c:v>
                </c:pt>
                <c:pt idx="3">
                  <c:v>2004</c:v>
                </c:pt>
                <c:pt idx="4">
                  <c:v>2005</c:v>
                </c:pt>
                <c:pt idx="5">
                  <c:v>2006</c:v>
                </c:pt>
                <c:pt idx="6">
                  <c:v>2007</c:v>
                </c:pt>
                <c:pt idx="7">
                  <c:v>2008</c:v>
                </c:pt>
                <c:pt idx="8">
                  <c:v>2009</c:v>
                </c:pt>
                <c:pt idx="9">
                  <c:v>2010</c:v>
                </c:pt>
              </c:numCache>
            </c:numRef>
          </c:cat>
          <c:val>
            <c:numRef>
              <c:f>Sheet2!$J$14:$J$23</c:f>
              <c:numCache>
                <c:formatCode>General</c:formatCode>
                <c:ptCount val="10"/>
                <c:pt idx="0">
                  <c:v>0.30170944144814299</c:v>
                </c:pt>
                <c:pt idx="1">
                  <c:v>0.42768176400476698</c:v>
                </c:pt>
                <c:pt idx="2">
                  <c:v>0.26816983349095802</c:v>
                </c:pt>
                <c:pt idx="3">
                  <c:v>0.235496794330457</c:v>
                </c:pt>
                <c:pt idx="4">
                  <c:v>0.19340683526717201</c:v>
                </c:pt>
                <c:pt idx="5">
                  <c:v>0.20183982683982599</c:v>
                </c:pt>
                <c:pt idx="6">
                  <c:v>0.20690388706246299</c:v>
                </c:pt>
                <c:pt idx="7">
                  <c:v>0.231026264561944</c:v>
                </c:pt>
                <c:pt idx="8">
                  <c:v>0.24715811611046501</c:v>
                </c:pt>
                <c:pt idx="9">
                  <c:v>0.25592610304296298</c:v>
                </c:pt>
              </c:numCache>
            </c:numRef>
          </c:val>
        </c:ser>
        <c:dLbls>
          <c:showLegendKey val="0"/>
          <c:showVal val="0"/>
          <c:showCatName val="0"/>
          <c:showSerName val="0"/>
          <c:showPercent val="0"/>
          <c:showBubbleSize val="0"/>
        </c:dLbls>
        <c:gapWidth val="150"/>
        <c:overlap val="100"/>
        <c:axId val="586896760"/>
        <c:axId val="586887744"/>
      </c:barChart>
      <c:catAx>
        <c:axId val="586896760"/>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586887744"/>
        <c:crosses val="autoZero"/>
        <c:auto val="1"/>
        <c:lblAlgn val="ctr"/>
        <c:lblOffset val="100"/>
        <c:noMultiLvlLbl val="0"/>
      </c:catAx>
      <c:valAx>
        <c:axId val="586887744"/>
        <c:scaling>
          <c:orientation val="minMax"/>
        </c:scaling>
        <c:delete val="0"/>
        <c:axPos val="l"/>
        <c:majorGridlines/>
        <c:numFmt formatCode="0%" sourceLinked="1"/>
        <c:majorTickMark val="out"/>
        <c:minorTickMark val="none"/>
        <c:tickLblPos val="nextTo"/>
        <c:crossAx val="586896760"/>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852A285F-CD55-4613-8279-D7D20A32147B}" type="datetimeFigureOut">
              <a:rPr lang="en-US" smtClean="0"/>
              <a:t>8/8/2013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3DD7B00-CC92-44F3-B5F1-FF30A1F3B5ED}" type="slidenum">
              <a:rPr lang="en-US" smtClean="0"/>
              <a:t>‹#›</a:t>
            </a:fld>
            <a:endParaRPr lang="en-US"/>
          </a:p>
        </p:txBody>
      </p:sp>
    </p:spTree>
    <p:extLst>
      <p:ext uri="{BB962C8B-B14F-4D97-AF65-F5344CB8AC3E}">
        <p14:creationId xmlns:p14="http://schemas.microsoft.com/office/powerpoint/2010/main" val="4237141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BD67FA4-4B8E-4962-BC4F-01AF972A6F53}" type="datetimeFigureOut">
              <a:rPr lang="en-US" smtClean="0"/>
              <a:t>8/8/2013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570A28F-C7BF-400B-AC21-D5A873D0488F}" type="slidenum">
              <a:rPr lang="en-US" smtClean="0"/>
              <a:t>‹#›</a:t>
            </a:fld>
            <a:endParaRPr lang="en-US"/>
          </a:p>
        </p:txBody>
      </p:sp>
    </p:spTree>
    <p:extLst>
      <p:ext uri="{BB962C8B-B14F-4D97-AF65-F5344CB8AC3E}">
        <p14:creationId xmlns:p14="http://schemas.microsoft.com/office/powerpoint/2010/main" val="317384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70A28F-C7BF-400B-AC21-D5A873D0488F}" type="slidenum">
              <a:rPr lang="en-US" smtClean="0"/>
              <a:t>1</a:t>
            </a:fld>
            <a:endParaRPr lang="en-US"/>
          </a:p>
        </p:txBody>
      </p:sp>
    </p:spTree>
    <p:extLst>
      <p:ext uri="{BB962C8B-B14F-4D97-AF65-F5344CB8AC3E}">
        <p14:creationId xmlns:p14="http://schemas.microsoft.com/office/powerpoint/2010/main" val="405403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70A28F-C7BF-400B-AC21-D5A873D0488F}" type="slidenum">
              <a:rPr lang="en-US" smtClean="0"/>
              <a:t>2</a:t>
            </a:fld>
            <a:endParaRPr lang="en-US"/>
          </a:p>
        </p:txBody>
      </p:sp>
    </p:spTree>
    <p:extLst>
      <p:ext uri="{BB962C8B-B14F-4D97-AF65-F5344CB8AC3E}">
        <p14:creationId xmlns:p14="http://schemas.microsoft.com/office/powerpoint/2010/main" val="2315708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mtClean="0"/>
              <a:t>Variable-length Markov models are Markov models where the number of model parameters can be significantly reduced by merging equivalent states (contexts of length k) that have identical conditional probabilities</a:t>
            </a:r>
          </a:p>
          <a:p>
            <a:pPr lvl="1"/>
            <a:r>
              <a:rPr lang="en-US" smtClean="0"/>
              <a:t>The interpolated model is a variable-length Markov chain where a conditional probability of order k is a combination of equal and lower order probabilities weighted by interpolation parameters, giving high weight to probability estimates corresponding to high frequency contexts and lower weight to estimates corresponding to low frequency contexts</a:t>
            </a:r>
          </a:p>
        </p:txBody>
      </p:sp>
      <p:sp>
        <p:nvSpPr>
          <p:cNvPr id="4" name="Slide Number Placeholder 3"/>
          <p:cNvSpPr>
            <a:spLocks noGrp="1"/>
          </p:cNvSpPr>
          <p:nvPr>
            <p:ph type="sldNum" sz="quarter" idx="10"/>
          </p:nvPr>
        </p:nvSpPr>
        <p:spPr/>
        <p:txBody>
          <a:bodyPr/>
          <a:lstStyle/>
          <a:p>
            <a:fld id="{E570A28F-C7BF-400B-AC21-D5A873D0488F}" type="slidenum">
              <a:rPr lang="en-US" smtClean="0"/>
              <a:t>24</a:t>
            </a:fld>
            <a:endParaRPr lang="en-US"/>
          </a:p>
        </p:txBody>
      </p:sp>
    </p:spTree>
    <p:extLst>
      <p:ext uri="{BB962C8B-B14F-4D97-AF65-F5344CB8AC3E}">
        <p14:creationId xmlns:p14="http://schemas.microsoft.com/office/powerpoint/2010/main" val="694758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 random variable is said to be stable (or to have a stable distribution) if it has the property that a linear combination of two independent copies of the variable has the same distribution</a:t>
            </a:r>
          </a:p>
          <a:p>
            <a:endParaRPr lang="en-US"/>
          </a:p>
        </p:txBody>
      </p:sp>
      <p:sp>
        <p:nvSpPr>
          <p:cNvPr id="4" name="Slide Number Placeholder 3"/>
          <p:cNvSpPr>
            <a:spLocks noGrp="1"/>
          </p:cNvSpPr>
          <p:nvPr>
            <p:ph type="sldNum" sz="quarter" idx="10"/>
          </p:nvPr>
        </p:nvSpPr>
        <p:spPr/>
        <p:txBody>
          <a:bodyPr/>
          <a:lstStyle/>
          <a:p>
            <a:fld id="{E570A28F-C7BF-400B-AC21-D5A873D0488F}" type="slidenum">
              <a:rPr lang="en-US" smtClean="0"/>
              <a:t>55</a:t>
            </a:fld>
            <a:endParaRPr lang="en-US"/>
          </a:p>
        </p:txBody>
      </p:sp>
    </p:spTree>
    <p:extLst>
      <p:ext uri="{BB962C8B-B14F-4D97-AF65-F5344CB8AC3E}">
        <p14:creationId xmlns:p14="http://schemas.microsoft.com/office/powerpoint/2010/main" val="427447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D5C474-4230-4742-8879-996C73AA547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lvl1pPr>
              <a:defRPr sz="3600" b="1">
                <a:solidFill>
                  <a:srgbClr val="FF0000"/>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8D4A95AB-7B14-4CE2-8EF6-8DDF97F0F3DA}" type="slidenum">
              <a:rPr lang="en-US" smtClean="0"/>
              <a:pPr/>
              <a:t>‹#›</a:t>
            </a:fld>
            <a:endParaRPr lang="en-US"/>
          </a:p>
        </p:txBody>
      </p:sp>
      <p:sp>
        <p:nvSpPr>
          <p:cNvPr id="8" name="Content Placeholder 2"/>
          <p:cNvSpPr>
            <a:spLocks noGrp="1"/>
          </p:cNvSpPr>
          <p:nvPr>
            <p:ph idx="13"/>
          </p:nvPr>
        </p:nvSpPr>
        <p:spPr>
          <a:xfrm>
            <a:off x="457200" y="1447800"/>
            <a:ext cx="8229600" cy="4678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D5C474-4230-4742-8879-996C73AA5470}" type="slidenum">
              <a:rPr lang="en-US" smtClean="0"/>
              <a:pPr/>
              <a:t>‹#›</a:t>
            </a:fld>
            <a:endParaRPr lang="en-US"/>
          </a:p>
        </p:txBody>
      </p:sp>
      <p:sp>
        <p:nvSpPr>
          <p:cNvPr id="16" name="Footer Placeholder 4"/>
          <p:cNvSpPr>
            <a:spLocks noGrp="1"/>
          </p:cNvSpPr>
          <p:nvPr>
            <p:ph type="ftr" sz="quarter" idx="3"/>
          </p:nvPr>
        </p:nvSpPr>
        <p:spPr>
          <a:xfrm>
            <a:off x="838200" y="6356350"/>
            <a:ext cx="7696200" cy="365125"/>
          </a:xfrm>
          <a:prstGeom prst="rect">
            <a:avLst/>
          </a:prstGeom>
        </p:spPr>
        <p:txBody>
          <a:bodyPr vert="horz" lIns="91440" tIns="45720" rIns="91440" bIns="45720" rtlCol="0" anchor="ctr"/>
          <a:lstStyle>
            <a:lvl1pPr algn="ctr">
              <a:defRPr sz="1300" b="1">
                <a:solidFill>
                  <a:schemeClr val="accent6">
                    <a:lumMod val="50000"/>
                  </a:schemeClr>
                </a:solidFill>
                <a:latin typeface="Arial" pitchFamily="34" charset="0"/>
                <a:cs typeface="Arial" pitchFamily="34" charset="0"/>
              </a:defRPr>
            </a:lvl1pPr>
          </a:lstStyle>
          <a:p>
            <a:r>
              <a:rPr lang="en-US" smtClean="0"/>
              <a:t>gmanish@microsoft.com, jing@buffalo.edu, charu@us.ibm.com, hanj@cs.uiuc.edu</a:t>
            </a:r>
            <a:endParaRPr lang="en-US"/>
          </a:p>
        </p:txBody>
      </p:sp>
      <p:sp>
        <p:nvSpPr>
          <p:cNvPr id="18" name="Content Placeholder 2"/>
          <p:cNvSpPr>
            <a:spLocks noGrp="1"/>
          </p:cNvSpPr>
          <p:nvPr>
            <p:ph idx="14"/>
          </p:nvPr>
        </p:nvSpPr>
        <p:spPr>
          <a:xfrm>
            <a:off x="4343400" y="90055"/>
            <a:ext cx="4343400" cy="595745"/>
          </a:xfrm>
        </p:spPr>
        <p:txBody>
          <a:bodyPr>
            <a:noAutofit/>
          </a:bodyPr>
          <a:lstStyle>
            <a:lvl1pPr marL="0" indent="0">
              <a:buNone/>
              <a:defRPr sz="1600">
                <a:solidFill>
                  <a:srgbClr val="1010B6"/>
                </a:solidFill>
              </a:defRPr>
            </a:lvl1pPr>
            <a:lvl2pPr marL="457200" indent="0">
              <a:buNone/>
              <a:defRPr sz="1600">
                <a:solidFill>
                  <a:srgbClr val="1010B6"/>
                </a:solidFill>
              </a:defRPr>
            </a:lvl2pPr>
            <a:lvl3pPr marL="914400" indent="0">
              <a:buNone/>
              <a:defRPr sz="1600">
                <a:solidFill>
                  <a:srgbClr val="1010B6"/>
                </a:solidFill>
              </a:defRPr>
            </a:lvl3pPr>
            <a:lvl4pPr marL="1371600" indent="0">
              <a:buNone/>
              <a:defRPr sz="1600">
                <a:solidFill>
                  <a:srgbClr val="1010B6"/>
                </a:solidFill>
              </a:defRPr>
            </a:lvl4pPr>
            <a:lvl5pPr marL="1828800" indent="0">
              <a:buNone/>
              <a:defRPr sz="1600">
                <a:solidFill>
                  <a:srgbClr val="1010B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Content Placeholder 2"/>
          <p:cNvSpPr>
            <a:spLocks noGrp="1"/>
          </p:cNvSpPr>
          <p:nvPr>
            <p:ph idx="15"/>
          </p:nvPr>
        </p:nvSpPr>
        <p:spPr>
          <a:xfrm>
            <a:off x="457200" y="90055"/>
            <a:ext cx="3810000" cy="595745"/>
          </a:xfrm>
        </p:spPr>
        <p:txBody>
          <a:bodyPr>
            <a:normAutofit/>
          </a:bodyPr>
          <a:lstStyle>
            <a:lvl1pPr marL="0" indent="0">
              <a:buNone/>
              <a:defRPr sz="1600">
                <a:solidFill>
                  <a:srgbClr val="FF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endParaRPr lang="en-US"/>
          </a:p>
        </p:txBody>
      </p:sp>
      <p:cxnSp>
        <p:nvCxnSpPr>
          <p:cNvPr id="21" name="直接连接符 5"/>
          <p:cNvCxnSpPr/>
          <p:nvPr userDrawn="1"/>
        </p:nvCxnSpPr>
        <p:spPr>
          <a:xfrm>
            <a:off x="4343400" y="72737"/>
            <a:ext cx="0" cy="609600"/>
          </a:xfrm>
          <a:prstGeom prst="line">
            <a:avLst/>
          </a:prstGeom>
          <a:ln w="38100" cap="rnd">
            <a:solidFill>
              <a:srgbClr val="1010B6"/>
            </a:solidFill>
          </a:ln>
          <a:effectLst>
            <a:outerShdw sx="1000" sy="1000" algn="ctr" rotWithShape="0">
              <a:schemeClr val="accent1">
                <a:lumMod val="60000"/>
                <a:lumOff val="40000"/>
              </a:schemeClr>
            </a:outerShdw>
          </a:effectLst>
        </p:spPr>
        <p:style>
          <a:lnRef idx="1">
            <a:schemeClr val="accent1"/>
          </a:lnRef>
          <a:fillRef idx="0">
            <a:schemeClr val="accent1"/>
          </a:fillRef>
          <a:effectRef idx="0">
            <a:schemeClr val="accent1"/>
          </a:effectRef>
          <a:fontRef idx="minor">
            <a:schemeClr val="tx1"/>
          </a:fontRef>
        </p:style>
      </p:cxnSp>
      <p:cxnSp>
        <p:nvCxnSpPr>
          <p:cNvPr id="22" name="直接连接符 5"/>
          <p:cNvCxnSpPr/>
          <p:nvPr userDrawn="1"/>
        </p:nvCxnSpPr>
        <p:spPr>
          <a:xfrm>
            <a:off x="8686800" y="72737"/>
            <a:ext cx="0" cy="609600"/>
          </a:xfrm>
          <a:prstGeom prst="line">
            <a:avLst/>
          </a:prstGeom>
          <a:ln w="38100" cap="rnd">
            <a:solidFill>
              <a:srgbClr val="1010B6"/>
            </a:solidFill>
          </a:ln>
          <a:effectLst>
            <a:outerShdw sx="1000" sy="1000" algn="ctr" rotWithShape="0">
              <a:schemeClr val="accent1">
                <a:lumMod val="60000"/>
                <a:lumOff val="40000"/>
              </a:schemeClr>
            </a:outerShdw>
          </a:effectLst>
        </p:spPr>
        <p:style>
          <a:lnRef idx="1">
            <a:schemeClr val="accent1"/>
          </a:lnRef>
          <a:fillRef idx="0">
            <a:schemeClr val="accent1"/>
          </a:fillRef>
          <a:effectRef idx="0">
            <a:schemeClr val="accent1"/>
          </a:effectRef>
          <a:fontRef idx="minor">
            <a:schemeClr val="tx1"/>
          </a:fontRef>
        </p:style>
      </p:cxnSp>
      <p:cxnSp>
        <p:nvCxnSpPr>
          <p:cNvPr id="23" name="直接连接符 5"/>
          <p:cNvCxnSpPr/>
          <p:nvPr userDrawn="1"/>
        </p:nvCxnSpPr>
        <p:spPr>
          <a:xfrm>
            <a:off x="457200" y="72737"/>
            <a:ext cx="0" cy="609600"/>
          </a:xfrm>
          <a:prstGeom prst="line">
            <a:avLst/>
          </a:prstGeom>
          <a:ln w="38100" cap="rnd">
            <a:solidFill>
              <a:srgbClr val="1010B6"/>
            </a:solidFill>
          </a:ln>
          <a:effectLst>
            <a:outerShdw sx="1000" sy="1000" algn="ctr" rotWithShape="0">
              <a:schemeClr val="accent1">
                <a:lumMod val="60000"/>
                <a:lumOff val="40000"/>
              </a:schemeClr>
            </a:outerShdw>
          </a:effectLst>
        </p:spPr>
        <p:style>
          <a:lnRef idx="1">
            <a:schemeClr val="accent1"/>
          </a:lnRef>
          <a:fillRef idx="0">
            <a:schemeClr val="accent1"/>
          </a:fillRef>
          <a:effectRef idx="0">
            <a:schemeClr val="accent1"/>
          </a:effectRef>
          <a:fontRef idx="minor">
            <a:schemeClr val="tx1"/>
          </a:fontRef>
        </p:style>
      </p:cxnSp>
      <p:cxnSp>
        <p:nvCxnSpPr>
          <p:cNvPr id="24" name="直接连接符 5"/>
          <p:cNvCxnSpPr/>
          <p:nvPr userDrawn="1"/>
        </p:nvCxnSpPr>
        <p:spPr>
          <a:xfrm>
            <a:off x="457200" y="72737"/>
            <a:ext cx="8229600" cy="0"/>
          </a:xfrm>
          <a:prstGeom prst="line">
            <a:avLst/>
          </a:prstGeom>
          <a:ln w="38100" cap="rnd">
            <a:solidFill>
              <a:srgbClr val="1010B6"/>
            </a:solidFill>
          </a:ln>
          <a:effectLst>
            <a:outerShdw sx="1000" sy="1000" algn="ctr" rotWithShape="0">
              <a:schemeClr val="accent1">
                <a:lumMod val="60000"/>
                <a:lumOff val="40000"/>
              </a:scheme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457200" y="682337"/>
            <a:ext cx="8229600" cy="0"/>
          </a:xfrm>
          <a:prstGeom prst="line">
            <a:avLst/>
          </a:prstGeom>
          <a:ln w="38100">
            <a:solidFill>
              <a:srgbClr val="1010B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lvl1pPr>
              <a:defRPr sz="3600" b="1">
                <a:solidFill>
                  <a:srgbClr val="FF0000"/>
                </a:solidFill>
              </a:defRPr>
            </a:lvl1p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8D4A95AB-7B14-4CE2-8EF6-8DDF97F0F3DA}" type="slidenum">
              <a:rPr lang="en-US" smtClean="0"/>
              <a:pPr/>
              <a:t>‹#›</a:t>
            </a:fld>
            <a:endParaRPr lang="en-US"/>
          </a:p>
        </p:txBody>
      </p:sp>
      <p:sp>
        <p:nvSpPr>
          <p:cNvPr id="8" name="Content Placeholder 2"/>
          <p:cNvSpPr>
            <a:spLocks noGrp="1"/>
          </p:cNvSpPr>
          <p:nvPr>
            <p:ph idx="13"/>
          </p:nvPr>
        </p:nvSpPr>
        <p:spPr>
          <a:xfrm>
            <a:off x="457200" y="1371600"/>
            <a:ext cx="8229600" cy="4754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D5C474-4230-4742-8879-996C73AA5470}" type="slidenum">
              <a:rPr lang="en-US" smtClean="0"/>
              <a:pPr/>
              <a:t>‹#›</a:t>
            </a:fld>
            <a:endParaRPr lang="en-US"/>
          </a:p>
        </p:txBody>
      </p:sp>
      <p:sp>
        <p:nvSpPr>
          <p:cNvPr id="16" name="Footer Placeholder 4"/>
          <p:cNvSpPr>
            <a:spLocks noGrp="1"/>
          </p:cNvSpPr>
          <p:nvPr>
            <p:ph type="ftr" sz="quarter" idx="3"/>
          </p:nvPr>
        </p:nvSpPr>
        <p:spPr>
          <a:xfrm>
            <a:off x="838200" y="6356350"/>
            <a:ext cx="7696200" cy="365125"/>
          </a:xfrm>
          <a:prstGeom prst="rect">
            <a:avLst/>
          </a:prstGeom>
        </p:spPr>
        <p:txBody>
          <a:bodyPr vert="horz" lIns="91440" tIns="45720" rIns="91440" bIns="45720" rtlCol="0" anchor="ctr"/>
          <a:lstStyle>
            <a:lvl1pPr algn="ctr">
              <a:defRPr sz="1300" b="1">
                <a:solidFill>
                  <a:schemeClr val="accent6">
                    <a:lumMod val="50000"/>
                  </a:schemeClr>
                </a:solidFill>
                <a:latin typeface="Arial" pitchFamily="34" charset="0"/>
                <a:cs typeface="Arial" pitchFamily="34" charset="0"/>
              </a:defRPr>
            </a:lvl1pPr>
          </a:lstStyle>
          <a:p>
            <a:r>
              <a:rPr lang="en-US" smtClean="0"/>
              <a:t>gmanish@microsoft.com, jing@buffalo.edu, charu@us.ibm.com, hanj@cs.uiuc.edu</a:t>
            </a:r>
            <a:endParaRPr lang="en-US"/>
          </a:p>
        </p:txBody>
      </p:sp>
    </p:spTree>
    <p:extLst>
      <p:ext uri="{BB962C8B-B14F-4D97-AF65-F5344CB8AC3E}">
        <p14:creationId xmlns:p14="http://schemas.microsoft.com/office/powerpoint/2010/main" val="20387809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300" b="1">
                <a:solidFill>
                  <a:schemeClr val="tx1">
                    <a:tint val="75000"/>
                  </a:schemeClr>
                </a:solidFill>
                <a:latin typeface="Arial" pitchFamily="34" charset="0"/>
                <a:cs typeface="Arial" pitchFamily="34" charset="0"/>
              </a:defRPr>
            </a:lvl1pPr>
          </a:lstStyle>
          <a:p>
            <a:r>
              <a:rPr lang="en-US" smtClean="0"/>
              <a:t>gmanish@microsoft.com, jing@buffalo.edu, charu@us.ibm.com, hanj@cs.uiuc.edu</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A95AB-7B14-4CE2-8EF6-8DDF97F0F3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10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50.png"/><Relationship Id="rId2" Type="http://schemas.openxmlformats.org/officeDocument/2006/relationships/image" Target="../media/image144.jpe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7.png"/><Relationship Id="rId4" Type="http://schemas.openxmlformats.org/officeDocument/2006/relationships/image" Target="../media/image146.png"/></Relationships>
</file>

<file path=ppt/slides/_rels/slide11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00.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11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wmf"/><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0.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chart" Target="../charts/chart2.xml"/><Relationship Id="rId7" Type="http://schemas.openxmlformats.org/officeDocument/2006/relationships/image" Target="../media/image16.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image" Target="../media/image19.jpeg"/><Relationship Id="rId4" Type="http://schemas.openxmlformats.org/officeDocument/2006/relationships/chart" Target="../charts/chart3.xml"/><Relationship Id="rId9"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79.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970.png"/><Relationship Id="rId3" Type="http://schemas.openxmlformats.org/officeDocument/2006/relationships/image" Target="../media/image95.png"/><Relationship Id="rId7" Type="http://schemas.openxmlformats.org/officeDocument/2006/relationships/image" Target="../media/image960.png"/><Relationship Id="rId12"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50.png"/><Relationship Id="rId11" Type="http://schemas.openxmlformats.org/officeDocument/2006/relationships/oleObject" Target="../embeddings/oleObject4.bin"/><Relationship Id="rId5" Type="http://schemas.openxmlformats.org/officeDocument/2006/relationships/image" Target="../media/image92.wmf"/><Relationship Id="rId10" Type="http://schemas.openxmlformats.org/officeDocument/2006/relationships/image" Target="../media/image93.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7.png"/><Relationship Id="rId7"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99.jpeg"/><Relationship Id="rId5" Type="http://schemas.openxmlformats.org/officeDocument/2006/relationships/image" Target="../media/image96.wmf"/><Relationship Id="rId10" Type="http://schemas.openxmlformats.org/officeDocument/2006/relationships/image" Target="../media/image790.png"/><Relationship Id="rId4" Type="http://schemas.openxmlformats.org/officeDocument/2006/relationships/oleObject" Target="../embeddings/oleObject5.bin"/><Relationship Id="rId9" Type="http://schemas.openxmlformats.org/officeDocument/2006/relationships/image" Target="../media/image780.png"/></Relationships>
</file>

<file path=ppt/slides/_rels/slide81.xml.rels><?xml version="1.0" encoding="UTF-8" standalone="yes"?>
<Relationships xmlns="http://schemas.openxmlformats.org/package/2006/relationships"><Relationship Id="rId13" Type="http://schemas.openxmlformats.org/officeDocument/2006/relationships/image" Target="../media/image1030.png"/><Relationship Id="rId3" Type="http://schemas.openxmlformats.org/officeDocument/2006/relationships/oleObject" Target="../embeddings/oleObject7.bin"/><Relationship Id="rId7" Type="http://schemas.openxmlformats.org/officeDocument/2006/relationships/image" Target="../media/image98.png"/><Relationship Id="rId12" Type="http://schemas.openxmlformats.org/officeDocument/2006/relationships/image" Target="../media/image102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3.wmf"/><Relationship Id="rId11" Type="http://schemas.openxmlformats.org/officeDocument/2006/relationships/image" Target="../media/image99.jpeg"/><Relationship Id="rId5" Type="http://schemas.openxmlformats.org/officeDocument/2006/relationships/oleObject" Target="../embeddings/oleObject8.bin"/><Relationship Id="rId10" Type="http://schemas.openxmlformats.org/officeDocument/2006/relationships/image" Target="../media/image790.png"/><Relationship Id="rId4" Type="http://schemas.openxmlformats.org/officeDocument/2006/relationships/image" Target="../media/image96.wmf"/><Relationship Id="rId9" Type="http://schemas.openxmlformats.org/officeDocument/2006/relationships/image" Target="../media/image780.png"/></Relationships>
</file>

<file path=ppt/slides/_rels/slide8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20.png"/><Relationship Id="rId3" Type="http://schemas.openxmlformats.org/officeDocument/2006/relationships/image" Target="../media/image1040.png"/><Relationship Id="rId7" Type="http://schemas.openxmlformats.org/officeDocument/2006/relationships/image" Target="../media/image93.wmf"/><Relationship Id="rId12" Type="http://schemas.openxmlformats.org/officeDocument/2006/relationships/image" Target="../media/image1060.png"/><Relationship Id="rId2" Type="http://schemas.openxmlformats.org/officeDocument/2006/relationships/slideLayout" Target="../slideLayouts/slideLayout2.xml"/><Relationship Id="rId16" Type="http://schemas.openxmlformats.org/officeDocument/2006/relationships/image" Target="../media/image1070.png"/><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100.jpeg"/><Relationship Id="rId5" Type="http://schemas.openxmlformats.org/officeDocument/2006/relationships/image" Target="../media/image96.wmf"/><Relationship Id="rId15" Type="http://schemas.openxmlformats.org/officeDocument/2006/relationships/image" Target="../media/image940.png"/><Relationship Id="rId10" Type="http://schemas.openxmlformats.org/officeDocument/2006/relationships/image" Target="../media/image890.png"/><Relationship Id="rId4" Type="http://schemas.openxmlformats.org/officeDocument/2006/relationships/oleObject" Target="../embeddings/oleObject9.bin"/><Relationship Id="rId9" Type="http://schemas.openxmlformats.org/officeDocument/2006/relationships/image" Target="../media/image880.png"/><Relationship Id="rId14" Type="http://schemas.openxmlformats.org/officeDocument/2006/relationships/image" Target="../media/image930.png"/></Relationships>
</file>

<file path=ppt/slides/_rels/slide83.xml.rels><?xml version="1.0" encoding="UTF-8" standalone="yes"?>
<Relationships xmlns="http://schemas.openxmlformats.org/package/2006/relationships"><Relationship Id="rId2" Type="http://schemas.openxmlformats.org/officeDocument/2006/relationships/image" Target="../media/image1080.png"/><Relationship Id="rId1" Type="http://schemas.openxmlformats.org/officeDocument/2006/relationships/slideLayout" Target="../slideLayouts/slideLayout2.xml"/><Relationship Id="rId11" Type="http://schemas.openxmlformats.org/officeDocument/2006/relationships/image" Target="../media/image1170.png"/><Relationship Id="rId5" Type="http://schemas.openxmlformats.org/officeDocument/2006/relationships/image" Target="../media/image1110.png"/></Relationships>
</file>

<file path=ppt/slides/_rels/slide84.xml.rels><?xml version="1.0" encoding="UTF-8" standalone="yes"?>
<Relationships xmlns="http://schemas.openxmlformats.org/package/2006/relationships"><Relationship Id="rId8" Type="http://schemas.openxmlformats.org/officeDocument/2006/relationships/image" Target="../media/image1140.png"/><Relationship Id="rId3" Type="http://schemas.openxmlformats.org/officeDocument/2006/relationships/image" Target="../media/image101.jpeg"/><Relationship Id="rId7" Type="http://schemas.openxmlformats.org/officeDocument/2006/relationships/image" Target="../media/image1130.png"/><Relationship Id="rId2" Type="http://schemas.openxmlformats.org/officeDocument/2006/relationships/image" Target="../media/image1080.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0.png"/><Relationship Id="rId5" Type="http://schemas.openxmlformats.org/officeDocument/2006/relationships/image" Target="../media/image1110.png"/><Relationship Id="rId10" Type="http://schemas.openxmlformats.org/officeDocument/2006/relationships/image" Target="../media/image1160.png"/><Relationship Id="rId4" Type="http://schemas.openxmlformats.org/officeDocument/2006/relationships/image" Target="../media/image104.png"/><Relationship Id="rId9" Type="http://schemas.openxmlformats.org/officeDocument/2006/relationships/image" Target="../media/image1150.png"/></Relationships>
</file>

<file path=ppt/slides/_rels/slide85.xml.rels><?xml version="1.0" encoding="UTF-8" standalone="yes"?>
<Relationships xmlns="http://schemas.openxmlformats.org/package/2006/relationships"><Relationship Id="rId7" Type="http://schemas.openxmlformats.org/officeDocument/2006/relationships/image" Target="../media/image1130.png"/><Relationship Id="rId2" Type="http://schemas.openxmlformats.org/officeDocument/2006/relationships/image" Target="../media/image1080.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0.png"/><Relationship Id="rId5" Type="http://schemas.openxmlformats.org/officeDocument/2006/relationships/image" Target="../media/image1110.png"/><Relationship Id="rId10" Type="http://schemas.openxmlformats.org/officeDocument/2006/relationships/image" Target="../media/image1160.png"/><Relationship Id="rId4" Type="http://schemas.openxmlformats.org/officeDocument/2006/relationships/image" Target="../media/image1100.png"/><Relationship Id="rId9" Type="http://schemas.openxmlformats.org/officeDocument/2006/relationships/image" Target="../media/image1150.png"/></Relationships>
</file>

<file path=ppt/slides/_rels/slide8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87.xml.rels><?xml version="1.0" encoding="UTF-8" standalone="yes"?>
<Relationships xmlns="http://schemas.openxmlformats.org/package/2006/relationships"><Relationship Id="rId3" Type="http://schemas.openxmlformats.org/officeDocument/2006/relationships/image" Target="../media/image1230.png"/><Relationship Id="rId2" Type="http://schemas.openxmlformats.org/officeDocument/2006/relationships/image" Target="../media/image122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https://encrypted-tbn3.gstatic.com/images?q=tbn:ANd9GcRlBcuyZcJNOE8Wm3InjTjw9AUWb48RhOj38ESvGU8zgInDgWP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754" y="2376190"/>
            <a:ext cx="1910246" cy="11110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257230" y="3657600"/>
            <a:ext cx="6705740" cy="2202882"/>
          </a:xfrm>
          <a:prstGeom prst="rect">
            <a:avLst/>
          </a:prstGeom>
        </p:spPr>
      </p:pic>
      <p:sp>
        <p:nvSpPr>
          <p:cNvPr id="23" name="Title 1"/>
          <p:cNvSpPr>
            <a:spLocks noGrp="1"/>
          </p:cNvSpPr>
          <p:nvPr>
            <p:ph type="ctrTitle"/>
          </p:nvPr>
        </p:nvSpPr>
        <p:spPr>
          <a:xfrm>
            <a:off x="0" y="76200"/>
            <a:ext cx="9144000" cy="1470025"/>
          </a:xfrm>
        </p:spPr>
        <p:txBody>
          <a:bodyPr>
            <a:noAutofit/>
          </a:bodyPr>
          <a:lstStyle/>
          <a:p>
            <a:r>
              <a:rPr lang="en-US" sz="4600" b="1" dirty="0">
                <a:solidFill>
                  <a:srgbClr val="FF0000"/>
                </a:solidFill>
              </a:rPr>
              <a:t>Outlier Detection for </a:t>
            </a:r>
            <a:r>
              <a:rPr lang="en-US" sz="4600" b="1" dirty="0" smtClean="0">
                <a:solidFill>
                  <a:srgbClr val="FF0000"/>
                </a:solidFill>
              </a:rPr>
              <a:t>Temporal </a:t>
            </a:r>
            <a:r>
              <a:rPr lang="en-US" sz="4600" b="1" dirty="0" smtClean="0">
                <a:solidFill>
                  <a:srgbClr val="FF0000"/>
                </a:solidFill>
              </a:rPr>
              <a:t>Data</a:t>
            </a:r>
            <a:endParaRPr lang="en-US" sz="4600" b="1" dirty="0">
              <a:solidFill>
                <a:srgbClr val="FF0000"/>
              </a:solidFill>
            </a:endParaRPr>
          </a:p>
        </p:txBody>
      </p:sp>
      <p:pic>
        <p:nvPicPr>
          <p:cNvPr id="24" name="Picture 2" descr="https://encrypted-tbn3.gstatic.com/images?q=tbn:ANd9GcRTrJ-7epLAqwK9fCl0lXmFfq5HTS0Dnu2goS5uljOOBP0pjT92R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1752" y="2659732"/>
            <a:ext cx="1452312" cy="5809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s://encrypted-tbn3.gstatic.com/images?q=tbn:ANd9GcTG_nGgtm2AVXb20ZN6gcY39B2JhGbGi-UjNrteamHqKwpfzTX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0" y="2467360"/>
            <a:ext cx="592587" cy="77006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88192" y="1990725"/>
            <a:ext cx="1421608" cy="461665"/>
          </a:xfrm>
          <a:prstGeom prst="rect">
            <a:avLst/>
          </a:prstGeom>
          <a:noFill/>
        </p:spPr>
        <p:txBody>
          <a:bodyPr wrap="none" rtlCol="0">
            <a:spAutoFit/>
          </a:bodyPr>
          <a:lstStyle/>
          <a:p>
            <a:r>
              <a:rPr lang="en-US" sz="2400" b="1" dirty="0" smtClean="0">
                <a:solidFill>
                  <a:srgbClr val="00B0F0"/>
                </a:solidFill>
              </a:rPr>
              <a:t>Microsoft</a:t>
            </a:r>
            <a:endParaRPr lang="en-US" sz="2400" dirty="0">
              <a:solidFill>
                <a:srgbClr val="00B0F0"/>
              </a:solidFill>
            </a:endParaRPr>
          </a:p>
        </p:txBody>
      </p:sp>
      <p:sp>
        <p:nvSpPr>
          <p:cNvPr id="28" name="TextBox 27"/>
          <p:cNvSpPr txBox="1"/>
          <p:nvPr/>
        </p:nvSpPr>
        <p:spPr>
          <a:xfrm>
            <a:off x="337068" y="1447800"/>
            <a:ext cx="2286075" cy="523220"/>
          </a:xfrm>
          <a:prstGeom prst="rect">
            <a:avLst/>
          </a:prstGeom>
          <a:noFill/>
        </p:spPr>
        <p:txBody>
          <a:bodyPr wrap="none" rtlCol="0">
            <a:spAutoFit/>
          </a:bodyPr>
          <a:lstStyle/>
          <a:p>
            <a:r>
              <a:rPr lang="en-US" sz="2800" b="1"/>
              <a:t>Manish Gupta</a:t>
            </a:r>
            <a:endParaRPr lang="en-US" sz="2800"/>
          </a:p>
        </p:txBody>
      </p:sp>
      <p:sp>
        <p:nvSpPr>
          <p:cNvPr id="29" name="TextBox 28"/>
          <p:cNvSpPr txBox="1"/>
          <p:nvPr/>
        </p:nvSpPr>
        <p:spPr>
          <a:xfrm>
            <a:off x="2849838" y="1447800"/>
            <a:ext cx="1435008" cy="523220"/>
          </a:xfrm>
          <a:prstGeom prst="rect">
            <a:avLst/>
          </a:prstGeom>
          <a:noFill/>
        </p:spPr>
        <p:txBody>
          <a:bodyPr wrap="none" rtlCol="0">
            <a:spAutoFit/>
          </a:bodyPr>
          <a:lstStyle/>
          <a:p>
            <a:r>
              <a:rPr lang="en-US" sz="2800" b="1"/>
              <a:t>Jing Gao</a:t>
            </a:r>
            <a:endParaRPr lang="en-US" sz="2800"/>
          </a:p>
        </p:txBody>
      </p:sp>
      <p:sp>
        <p:nvSpPr>
          <p:cNvPr id="30" name="TextBox 29"/>
          <p:cNvSpPr txBox="1"/>
          <p:nvPr/>
        </p:nvSpPr>
        <p:spPr>
          <a:xfrm>
            <a:off x="4572000" y="1461790"/>
            <a:ext cx="2540952" cy="523220"/>
          </a:xfrm>
          <a:prstGeom prst="rect">
            <a:avLst/>
          </a:prstGeom>
          <a:noFill/>
        </p:spPr>
        <p:txBody>
          <a:bodyPr wrap="none" rtlCol="0">
            <a:spAutoFit/>
          </a:bodyPr>
          <a:lstStyle/>
          <a:p>
            <a:r>
              <a:rPr lang="en-US" sz="2800" b="1" dirty="0" err="1"/>
              <a:t>Charu</a:t>
            </a:r>
            <a:r>
              <a:rPr lang="en-US" sz="2800" b="1" dirty="0"/>
              <a:t> Aggarwal</a:t>
            </a:r>
            <a:endParaRPr lang="en-US" sz="2800" dirty="0"/>
          </a:p>
        </p:txBody>
      </p:sp>
      <p:sp>
        <p:nvSpPr>
          <p:cNvPr id="31" name="TextBox 30"/>
          <p:cNvSpPr txBox="1"/>
          <p:nvPr/>
        </p:nvSpPr>
        <p:spPr>
          <a:xfrm>
            <a:off x="7212639" y="1447800"/>
            <a:ext cx="1778820" cy="523220"/>
          </a:xfrm>
          <a:prstGeom prst="rect">
            <a:avLst/>
          </a:prstGeom>
          <a:noFill/>
        </p:spPr>
        <p:txBody>
          <a:bodyPr wrap="none" rtlCol="0">
            <a:spAutoFit/>
          </a:bodyPr>
          <a:lstStyle/>
          <a:p>
            <a:r>
              <a:rPr lang="en-US" sz="2800" b="1"/>
              <a:t>Jiawei Han</a:t>
            </a:r>
            <a:endParaRPr lang="en-US" sz="2800"/>
          </a:p>
        </p:txBody>
      </p:sp>
      <p:sp>
        <p:nvSpPr>
          <p:cNvPr id="32" name="TextBox 31"/>
          <p:cNvSpPr txBox="1"/>
          <p:nvPr/>
        </p:nvSpPr>
        <p:spPr>
          <a:xfrm>
            <a:off x="3120745" y="1990725"/>
            <a:ext cx="893193" cy="461665"/>
          </a:xfrm>
          <a:prstGeom prst="rect">
            <a:avLst/>
          </a:prstGeom>
          <a:noFill/>
        </p:spPr>
        <p:txBody>
          <a:bodyPr wrap="none" rtlCol="0">
            <a:spAutoFit/>
          </a:bodyPr>
          <a:lstStyle/>
          <a:p>
            <a:r>
              <a:rPr lang="en-US" sz="2400" b="1">
                <a:solidFill>
                  <a:srgbClr val="1010B6"/>
                </a:solidFill>
              </a:rPr>
              <a:t>SUNY</a:t>
            </a:r>
            <a:endParaRPr lang="en-US" sz="2400"/>
          </a:p>
        </p:txBody>
      </p:sp>
      <p:sp>
        <p:nvSpPr>
          <p:cNvPr id="33" name="TextBox 32"/>
          <p:cNvSpPr txBox="1"/>
          <p:nvPr/>
        </p:nvSpPr>
        <p:spPr>
          <a:xfrm>
            <a:off x="5488052" y="2004715"/>
            <a:ext cx="708848" cy="461665"/>
          </a:xfrm>
          <a:prstGeom prst="rect">
            <a:avLst/>
          </a:prstGeom>
          <a:noFill/>
        </p:spPr>
        <p:txBody>
          <a:bodyPr wrap="none" rtlCol="0">
            <a:spAutoFit/>
          </a:bodyPr>
          <a:lstStyle/>
          <a:p>
            <a:r>
              <a:rPr lang="en-US" sz="2400" b="1">
                <a:solidFill>
                  <a:schemeClr val="accent1">
                    <a:lumMod val="75000"/>
                  </a:schemeClr>
                </a:solidFill>
              </a:rPr>
              <a:t>IBM</a:t>
            </a:r>
            <a:endParaRPr lang="en-US" sz="2400"/>
          </a:p>
        </p:txBody>
      </p:sp>
      <p:sp>
        <p:nvSpPr>
          <p:cNvPr id="34" name="TextBox 33"/>
          <p:cNvSpPr txBox="1"/>
          <p:nvPr/>
        </p:nvSpPr>
        <p:spPr>
          <a:xfrm>
            <a:off x="7686710" y="1990725"/>
            <a:ext cx="830677" cy="461665"/>
          </a:xfrm>
          <a:prstGeom prst="rect">
            <a:avLst/>
          </a:prstGeom>
          <a:noFill/>
        </p:spPr>
        <p:txBody>
          <a:bodyPr wrap="none" rtlCol="0">
            <a:spAutoFit/>
          </a:bodyPr>
          <a:lstStyle/>
          <a:p>
            <a:r>
              <a:rPr lang="en-US" sz="2400" b="1">
                <a:solidFill>
                  <a:schemeClr val="accent6">
                    <a:lumMod val="75000"/>
                  </a:schemeClr>
                </a:solidFill>
              </a:rPr>
              <a:t>UIUC</a:t>
            </a:r>
            <a:endParaRPr lang="en-US" sz="2400"/>
          </a:p>
        </p:txBody>
      </p:sp>
      <p:pic>
        <p:nvPicPr>
          <p:cNvPr id="35" name="Picture 12" descr="INARC-logo.bmp"/>
          <p:cNvPicPr>
            <a:picLocks noChangeAspect="1"/>
          </p:cNvPicPr>
          <p:nvPr/>
        </p:nvPicPr>
        <p:blipFill>
          <a:blip r:embed="rId7" cstate="print"/>
          <a:srcRect/>
          <a:stretch>
            <a:fillRect/>
          </a:stretch>
        </p:blipFill>
        <p:spPr bwMode="auto">
          <a:xfrm>
            <a:off x="4262595" y="6324600"/>
            <a:ext cx="506587" cy="425737"/>
          </a:xfrm>
          <a:prstGeom prst="rect">
            <a:avLst/>
          </a:prstGeom>
          <a:noFill/>
          <a:ln w="9525">
            <a:noFill/>
            <a:miter lim="800000"/>
            <a:headEnd/>
            <a:tailEnd/>
          </a:ln>
        </p:spPr>
      </p:pic>
      <p:pic>
        <p:nvPicPr>
          <p:cNvPr id="36" name="Picture 35" descr="ARL Color"/>
          <p:cNvPicPr>
            <a:picLocks noChangeAspect="1" noChangeArrowheads="1"/>
          </p:cNvPicPr>
          <p:nvPr/>
        </p:nvPicPr>
        <p:blipFill>
          <a:blip r:embed="rId8" cstate="print"/>
          <a:srcRect/>
          <a:stretch>
            <a:fillRect/>
          </a:stretch>
        </p:blipFill>
        <p:spPr bwMode="auto">
          <a:xfrm>
            <a:off x="5040803" y="6367462"/>
            <a:ext cx="595312" cy="379413"/>
          </a:xfrm>
          <a:prstGeom prst="rect">
            <a:avLst/>
          </a:prstGeom>
          <a:noFill/>
          <a:ln w="9525">
            <a:noFill/>
            <a:miter lim="800000"/>
            <a:headEnd/>
            <a:tailEnd/>
          </a:ln>
          <a:effectLst>
            <a:outerShdw dist="35921" dir="2700000" algn="ctr" rotWithShape="0">
              <a:srgbClr val="808080"/>
            </a:outerShdw>
          </a:effectLst>
        </p:spPr>
      </p:pic>
      <p:pic>
        <p:nvPicPr>
          <p:cNvPr id="37" name="Picture 36" descr="Net_Sci_CTA_Logo_cropped.pdf"/>
          <p:cNvPicPr>
            <a:picLocks noChangeAspect="1"/>
          </p:cNvPicPr>
          <p:nvPr/>
        </p:nvPicPr>
        <p:blipFill>
          <a:blip r:embed="rId9" cstate="print"/>
          <a:srcRect/>
          <a:stretch>
            <a:fillRect/>
          </a:stretch>
        </p:blipFill>
        <p:spPr bwMode="auto">
          <a:xfrm>
            <a:off x="5862637" y="6346030"/>
            <a:ext cx="1071563" cy="422275"/>
          </a:xfrm>
          <a:prstGeom prst="rect">
            <a:avLst/>
          </a:prstGeom>
          <a:noFill/>
          <a:ln w="9525">
            <a:noFill/>
            <a:miter lim="800000"/>
            <a:headEnd/>
            <a:tailEnd/>
          </a:ln>
        </p:spPr>
      </p:pic>
      <p:cxnSp>
        <p:nvCxnSpPr>
          <p:cNvPr id="38" name="直接连接符 5"/>
          <p:cNvCxnSpPr/>
          <p:nvPr/>
        </p:nvCxnSpPr>
        <p:spPr>
          <a:xfrm>
            <a:off x="342840" y="6248400"/>
            <a:ext cx="8572560" cy="0"/>
          </a:xfrm>
          <a:prstGeom prst="line">
            <a:avLst/>
          </a:prstGeom>
          <a:ln w="38100" cap="rnd">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n>
          <a:effectLst>
            <a:outerShdw blurRad="50800" dist="50800" dir="5400000" algn="ctr" rotWithShape="0">
              <a:schemeClr val="accent1">
                <a:lumMod val="60000"/>
                <a:lumOff val="40000"/>
              </a:schemeClr>
            </a:outerShdw>
          </a:effectLst>
        </p:spPr>
        <p:style>
          <a:lnRef idx="1">
            <a:schemeClr val="accent1"/>
          </a:lnRef>
          <a:fillRef idx="0">
            <a:schemeClr val="accent1"/>
          </a:fillRef>
          <a:effectRef idx="0">
            <a:schemeClr val="accent1"/>
          </a:effectRef>
          <a:fontRef idx="minor">
            <a:schemeClr val="tx1"/>
          </a:fontRef>
        </p:style>
      </p:cxnSp>
      <p:pic>
        <p:nvPicPr>
          <p:cNvPr id="39" name="Picture 4" descr="http://download.microsoft.com/download/B/1/0/B102AB56-BB7E-4BCF-9D80-1278A029F95A/MSFT_logo_pn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898" y="2431759"/>
            <a:ext cx="2634413" cy="9690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download.microsoft.com/download/B/1/0/B102AB56-BB7E-4BCF-9D80-1278A029F95A/MSFT_logo_pn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77704" y="6072641"/>
            <a:ext cx="2634413" cy="969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a:t>Unsupervised Discriminative Approaches</a:t>
            </a:r>
          </a:p>
        </p:txBody>
      </p:sp>
      <p:sp>
        <p:nvSpPr>
          <p:cNvPr id="3" name="Slide Number Placeholder 2"/>
          <p:cNvSpPr>
            <a:spLocks noGrp="1"/>
          </p:cNvSpPr>
          <p:nvPr>
            <p:ph type="sldNum" sz="quarter" idx="12"/>
          </p:nvPr>
        </p:nvSpPr>
        <p:spPr/>
        <p:txBody>
          <a:bodyPr/>
          <a:lstStyle/>
          <a:p>
            <a:fld id="{8D4A95AB-7B14-4CE2-8EF6-8DDF97F0F3DA}" type="slidenum">
              <a:rPr lang="en-US" smtClean="0"/>
              <a:pPr/>
              <a:t>10</a:t>
            </a:fld>
            <a:endParaRPr lang="en-US"/>
          </a:p>
        </p:txBody>
      </p:sp>
      <p:sp>
        <p:nvSpPr>
          <p:cNvPr id="4" name="Content Placeholder 3"/>
          <p:cNvSpPr>
            <a:spLocks noGrp="1"/>
          </p:cNvSpPr>
          <p:nvPr>
            <p:ph idx="13"/>
          </p:nvPr>
        </p:nvSpPr>
        <p:spPr>
          <a:xfrm>
            <a:off x="457200" y="1447800"/>
            <a:ext cx="5029200" cy="4678363"/>
          </a:xfrm>
        </p:spPr>
        <p:txBody>
          <a:bodyPr>
            <a:normAutofit fontScale="62500" lnSpcReduction="20000"/>
          </a:bodyPr>
          <a:lstStyle/>
          <a:p>
            <a:r>
              <a:rPr lang="en-US" smtClean="0"/>
              <a:t>nLCS with </a:t>
            </a:r>
            <a:r>
              <a:rPr lang="en-US" smtClean="0">
                <a:solidFill>
                  <a:srgbClr val="00B050"/>
                </a:solidFill>
              </a:rPr>
              <a:t>kmedoids </a:t>
            </a:r>
            <a:r>
              <a:rPr lang="da-DK">
                <a:solidFill>
                  <a:schemeClr val="accent6">
                    <a:lumMod val="75000"/>
                  </a:schemeClr>
                </a:solidFill>
              </a:rPr>
              <a:t>[Budalakoti et al., 2006; Budalakoti et al., 2009</a:t>
            </a:r>
            <a:r>
              <a:rPr lang="da-DK" smtClean="0">
                <a:solidFill>
                  <a:schemeClr val="accent6">
                    <a:lumMod val="75000"/>
                  </a:schemeClr>
                </a:solidFill>
              </a:rPr>
              <a:t>]</a:t>
            </a:r>
          </a:p>
          <a:p>
            <a:r>
              <a:rPr lang="en-US" smtClean="0"/>
              <a:t>nLCS </a:t>
            </a:r>
            <a:r>
              <a:rPr lang="en-US"/>
              <a:t>with a variant of </a:t>
            </a:r>
            <a:r>
              <a:rPr lang="en-US" smtClean="0">
                <a:solidFill>
                  <a:srgbClr val="00B050"/>
                </a:solidFill>
              </a:rPr>
              <a:t>kNN </a:t>
            </a:r>
            <a:r>
              <a:rPr lang="en-US">
                <a:solidFill>
                  <a:schemeClr val="accent6">
                    <a:lumMod val="75000"/>
                  </a:schemeClr>
                </a:solidFill>
              </a:rPr>
              <a:t>[Chandola et al., </a:t>
            </a:r>
            <a:r>
              <a:rPr lang="en-US" smtClean="0">
                <a:solidFill>
                  <a:schemeClr val="accent6">
                    <a:lumMod val="75000"/>
                  </a:schemeClr>
                </a:solidFill>
              </a:rPr>
              <a:t>2008]</a:t>
            </a:r>
          </a:p>
          <a:p>
            <a:pPr lvl="1"/>
            <a:r>
              <a:rPr lang="en-US" smtClean="0"/>
              <a:t>Anomaly score = Distance to the k</a:t>
            </a:r>
            <a:r>
              <a:rPr lang="en-US" baseline="30000" smtClean="0"/>
              <a:t>th</a:t>
            </a:r>
            <a:r>
              <a:rPr lang="en-US" smtClean="0"/>
              <a:t> closest sequence</a:t>
            </a:r>
          </a:p>
          <a:p>
            <a:r>
              <a:rPr lang="en-US" smtClean="0"/>
              <a:t>Windowed subsequences with </a:t>
            </a:r>
            <a:r>
              <a:rPr lang="en-US" smtClean="0">
                <a:solidFill>
                  <a:srgbClr val="00B050"/>
                </a:solidFill>
              </a:rPr>
              <a:t>match </a:t>
            </a:r>
            <a:r>
              <a:rPr lang="en-US">
                <a:solidFill>
                  <a:srgbClr val="00B050"/>
                </a:solidFill>
              </a:rPr>
              <a:t>count based sequence </a:t>
            </a:r>
            <a:r>
              <a:rPr lang="en-US" smtClean="0">
                <a:solidFill>
                  <a:srgbClr val="00B050"/>
                </a:solidFill>
              </a:rPr>
              <a:t>similarity</a:t>
            </a:r>
            <a:r>
              <a:rPr lang="en-US" smtClean="0"/>
              <a:t> with a threshold </a:t>
            </a:r>
            <a:r>
              <a:rPr lang="en-US">
                <a:solidFill>
                  <a:schemeClr val="accent6">
                    <a:lumMod val="75000"/>
                  </a:schemeClr>
                </a:solidFill>
              </a:rPr>
              <a:t>[Lane et al., 1997</a:t>
            </a:r>
            <a:r>
              <a:rPr lang="en-US" smtClean="0">
                <a:solidFill>
                  <a:schemeClr val="accent6">
                    <a:lumMod val="75000"/>
                  </a:schemeClr>
                </a:solidFill>
              </a:rPr>
              <a:t>]</a:t>
            </a:r>
          </a:p>
          <a:p>
            <a:r>
              <a:rPr lang="en-US"/>
              <a:t>Windowed subsequences with </a:t>
            </a:r>
            <a:r>
              <a:rPr lang="en-US">
                <a:solidFill>
                  <a:srgbClr val="00B050"/>
                </a:solidFill>
              </a:rPr>
              <a:t>K-Means</a:t>
            </a:r>
            <a:r>
              <a:rPr lang="en-US"/>
              <a:t> </a:t>
            </a:r>
            <a:r>
              <a:rPr lang="en-US">
                <a:solidFill>
                  <a:schemeClr val="accent6">
                    <a:lumMod val="75000"/>
                  </a:schemeClr>
                </a:solidFill>
              </a:rPr>
              <a:t>[Nairac et al., 1999]</a:t>
            </a:r>
          </a:p>
          <a:p>
            <a:r>
              <a:rPr lang="en-US" smtClean="0"/>
              <a:t>Duration</a:t>
            </a:r>
            <a:r>
              <a:rPr lang="en-US"/>
              <a:t>, protocol type, </a:t>
            </a:r>
            <a:r>
              <a:rPr lang="en-US" smtClean="0"/>
              <a:t>#bytes for </a:t>
            </a:r>
            <a:r>
              <a:rPr lang="en-US"/>
              <a:t>TCP connection with </a:t>
            </a:r>
            <a:r>
              <a:rPr lang="en-US" smtClean="0"/>
              <a:t>Euclidean distance and </a:t>
            </a:r>
            <a:r>
              <a:rPr lang="en-US" smtClean="0">
                <a:solidFill>
                  <a:srgbClr val="00B050"/>
                </a:solidFill>
              </a:rPr>
              <a:t>single-linkage clustering  </a:t>
            </a:r>
            <a:r>
              <a:rPr lang="en-US">
                <a:solidFill>
                  <a:schemeClr val="accent6">
                    <a:lumMod val="75000"/>
                  </a:schemeClr>
                </a:solidFill>
              </a:rPr>
              <a:t>[Portnoy et al., 2001</a:t>
            </a:r>
            <a:r>
              <a:rPr lang="en-US" smtClean="0">
                <a:solidFill>
                  <a:schemeClr val="accent6">
                    <a:lumMod val="75000"/>
                  </a:schemeClr>
                </a:solidFill>
              </a:rPr>
              <a:t>]</a:t>
            </a:r>
          </a:p>
          <a:p>
            <a:r>
              <a:rPr lang="en-US">
                <a:solidFill>
                  <a:srgbClr val="00B050"/>
                </a:solidFill>
              </a:rPr>
              <a:t>Phased K-Means </a:t>
            </a:r>
            <a:r>
              <a:rPr lang="en-US">
                <a:solidFill>
                  <a:schemeClr val="accent6">
                    <a:lumMod val="75000"/>
                  </a:schemeClr>
                </a:solidFill>
              </a:rPr>
              <a:t>[Rebbapragada et al., 2009</a:t>
            </a:r>
            <a:r>
              <a:rPr lang="en-US" smtClean="0">
                <a:solidFill>
                  <a:schemeClr val="accent6">
                    <a:lumMod val="75000"/>
                  </a:schemeClr>
                </a:solidFill>
              </a:rPr>
              <a:t>]</a:t>
            </a:r>
            <a:endParaRPr lang="en-US">
              <a:solidFill>
                <a:schemeClr val="accent6">
                  <a:lumMod val="75000"/>
                </a:schemeClr>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a:t>Outliers in Time Series </a:t>
            </a:r>
            <a:r>
              <a:rPr lang="en-US" smtClean="0"/>
              <a:t>Databases</a:t>
            </a:r>
          </a:p>
          <a:p>
            <a:r>
              <a:rPr lang="en-US" smtClean="0"/>
              <a:t>     Direct </a:t>
            </a:r>
            <a:r>
              <a:rPr lang="en-US"/>
              <a:t>Detection of Outlier Time Series</a:t>
            </a:r>
          </a:p>
        </p:txBody>
      </p:sp>
      <p:sp>
        <p:nvSpPr>
          <p:cNvPr id="7" name="Content Placeholder 6"/>
          <p:cNvSpPr>
            <a:spLocks noGrp="1"/>
          </p:cNvSpPr>
          <p:nvPr>
            <p:ph idx="15"/>
          </p:nvPr>
        </p:nvSpPr>
        <p:spPr/>
        <p:txBody>
          <a:bodyPr/>
          <a:lstStyle/>
          <a:p>
            <a:r>
              <a:rPr lang="en-US"/>
              <a:t>Outlier Detection for Time Series Data</a:t>
            </a:r>
          </a:p>
          <a:p>
            <a:endParaRPr lang="en-US"/>
          </a:p>
        </p:txBody>
      </p:sp>
      <p:pic>
        <p:nvPicPr>
          <p:cNvPr id="419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1371600"/>
            <a:ext cx="3657600" cy="21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562600" y="3810000"/>
            <a:ext cx="3429000" cy="2438400"/>
            <a:chOff x="304800" y="477845"/>
            <a:chExt cx="8458200" cy="5734050"/>
          </a:xfrm>
        </p:grpSpPr>
        <p:pic>
          <p:nvPicPr>
            <p:cNvPr id="419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77845"/>
              <a:ext cx="832485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325820"/>
              <a:ext cx="84582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423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9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Structural Outlier Detection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100</a:t>
            </a:fld>
            <a:endParaRPr lang="en-US"/>
          </a:p>
        </p:txBody>
      </p:sp>
      <p:sp>
        <p:nvSpPr>
          <p:cNvPr id="4" name="Content Placeholder 3"/>
          <p:cNvSpPr>
            <a:spLocks noGrp="1"/>
          </p:cNvSpPr>
          <p:nvPr>
            <p:ph idx="13"/>
          </p:nvPr>
        </p:nvSpPr>
        <p:spPr/>
        <p:txBody>
          <a:bodyPr>
            <a:normAutofit fontScale="70000" lnSpcReduction="20000"/>
          </a:bodyPr>
          <a:lstStyle/>
          <a:p>
            <a:r>
              <a:rPr lang="en-US">
                <a:solidFill>
                  <a:schemeClr val="accent6">
                    <a:lumMod val="75000"/>
                  </a:schemeClr>
                </a:solidFill>
              </a:rPr>
              <a:t>[Aggarwal et al., 2011]</a:t>
            </a:r>
            <a:r>
              <a:rPr lang="en-US"/>
              <a:t> propose the problem of </a:t>
            </a:r>
            <a:r>
              <a:rPr lang="en-US">
                <a:solidFill>
                  <a:srgbClr val="00B050"/>
                </a:solidFill>
              </a:rPr>
              <a:t>structural outlier detection</a:t>
            </a:r>
            <a:r>
              <a:rPr lang="en-US"/>
              <a:t> in massive network </a:t>
            </a:r>
            <a:r>
              <a:rPr lang="en-US" smtClean="0"/>
              <a:t>streams</a:t>
            </a:r>
            <a:endParaRPr lang="en-US"/>
          </a:p>
          <a:p>
            <a:r>
              <a:rPr lang="en-US" smtClean="0"/>
              <a:t>Outliers are graph </a:t>
            </a:r>
            <a:r>
              <a:rPr lang="en-US"/>
              <a:t>objects which contain </a:t>
            </a:r>
            <a:r>
              <a:rPr lang="en-US" smtClean="0">
                <a:solidFill>
                  <a:srgbClr val="FF0000"/>
                </a:solidFill>
              </a:rPr>
              <a:t>unusual </a:t>
            </a:r>
            <a:r>
              <a:rPr lang="en-US">
                <a:solidFill>
                  <a:srgbClr val="FF0000"/>
                </a:solidFill>
              </a:rPr>
              <a:t>bridging </a:t>
            </a:r>
            <a:r>
              <a:rPr lang="en-US" smtClean="0">
                <a:solidFill>
                  <a:srgbClr val="FF0000"/>
                </a:solidFill>
              </a:rPr>
              <a:t>edges</a:t>
            </a:r>
            <a:endParaRPr lang="en-US">
              <a:solidFill>
                <a:srgbClr val="FF0000"/>
              </a:solidFill>
            </a:endParaRPr>
          </a:p>
          <a:p>
            <a:r>
              <a:rPr lang="en-US" smtClean="0"/>
              <a:t>The </a:t>
            </a:r>
            <a:r>
              <a:rPr lang="en-US"/>
              <a:t>network is </a:t>
            </a:r>
            <a:r>
              <a:rPr lang="en-US">
                <a:solidFill>
                  <a:srgbClr val="FFC000"/>
                </a:solidFill>
              </a:rPr>
              <a:t>dynamically partitioned </a:t>
            </a:r>
            <a:r>
              <a:rPr lang="en-US"/>
              <a:t>in order to construct statistically robust models of the connectivity </a:t>
            </a:r>
            <a:r>
              <a:rPr lang="en-US" smtClean="0"/>
              <a:t>behavior</a:t>
            </a:r>
            <a:endParaRPr lang="en-US"/>
          </a:p>
          <a:p>
            <a:r>
              <a:rPr lang="en-US"/>
              <a:t>For robustness, multiple such partitionings are </a:t>
            </a:r>
            <a:r>
              <a:rPr lang="en-US" smtClean="0"/>
              <a:t>maintained</a:t>
            </a:r>
            <a:endParaRPr lang="en-US"/>
          </a:p>
          <a:p>
            <a:r>
              <a:rPr lang="en-US"/>
              <a:t>These models are maintained with the use of an innovative </a:t>
            </a:r>
            <a:r>
              <a:rPr lang="en-US">
                <a:solidFill>
                  <a:srgbClr val="0070C0"/>
                </a:solidFill>
              </a:rPr>
              <a:t>reservoir sampling approach </a:t>
            </a:r>
            <a:r>
              <a:rPr lang="en-US"/>
              <a:t>for efficient structural compression of the underlying graph </a:t>
            </a:r>
            <a:r>
              <a:rPr lang="en-US" smtClean="0"/>
              <a:t>stream</a:t>
            </a:r>
            <a:endParaRPr lang="en-US"/>
          </a:p>
          <a:p>
            <a:r>
              <a:rPr lang="en-US"/>
              <a:t>Using these models, </a:t>
            </a:r>
            <a:r>
              <a:rPr lang="en-US">
                <a:solidFill>
                  <a:srgbClr val="1010B6"/>
                </a:solidFill>
              </a:rPr>
              <a:t>edge generation probability </a:t>
            </a:r>
            <a:r>
              <a:rPr lang="en-US"/>
              <a:t>is defined and then </a:t>
            </a:r>
            <a:r>
              <a:rPr lang="en-US">
                <a:solidFill>
                  <a:srgbClr val="1010B6"/>
                </a:solidFill>
              </a:rPr>
              <a:t>graph object likelihood fit </a:t>
            </a:r>
            <a:r>
              <a:rPr lang="en-US"/>
              <a:t>is defined as the geometric mean of the likelihood fits of its constituent </a:t>
            </a:r>
            <a:r>
              <a:rPr lang="en-US" smtClean="0"/>
              <a:t>edges</a:t>
            </a:r>
            <a:endParaRPr lang="en-US"/>
          </a:p>
          <a:p>
            <a:r>
              <a:rPr lang="en-US"/>
              <a:t>Those objects for which this fit is t standard deviations below the average of the likelihood probabilities of all objects received so far are reported as </a:t>
            </a:r>
            <a:r>
              <a:rPr lang="en-US" smtClean="0">
                <a:solidFill>
                  <a:srgbClr val="FF0000"/>
                </a:solidFill>
              </a:rPr>
              <a:t>outliers</a:t>
            </a:r>
            <a:endParaRPr lang="en-US">
              <a:solidFill>
                <a:srgbClr val="FF0000"/>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Online Graph Outlier Detection Algorithms</a:t>
            </a:r>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Tree>
    <p:extLst>
      <p:ext uri="{BB962C8B-B14F-4D97-AF65-F5344CB8AC3E}">
        <p14:creationId xmlns:p14="http://schemas.microsoft.com/office/powerpoint/2010/main" val="21902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Applications of Temporal Outlier Detection Techniques</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101</a:t>
            </a:fld>
            <a:endParaRPr lang="en-US"/>
          </a:p>
        </p:txBody>
      </p:sp>
      <p:sp>
        <p:nvSpPr>
          <p:cNvPr id="4" name="Content Placeholder 3"/>
          <p:cNvSpPr>
            <a:spLocks noGrp="1"/>
          </p:cNvSpPr>
          <p:nvPr>
            <p:ph idx="13"/>
          </p:nvPr>
        </p:nvSpPr>
        <p:spPr>
          <a:xfrm>
            <a:off x="457200" y="1570037"/>
            <a:ext cx="8229600" cy="4678363"/>
          </a:xfrm>
        </p:spPr>
        <p:txBody>
          <a:bodyPr>
            <a:normAutofit fontScale="92500" lnSpcReduction="10000"/>
          </a:bodyPr>
          <a:lstStyle/>
          <a:p>
            <a:r>
              <a:rPr lang="en-US" smtClean="0"/>
              <a:t>Environmental Sensor Data</a:t>
            </a:r>
          </a:p>
          <a:p>
            <a:r>
              <a:rPr lang="en-US" smtClean="0"/>
              <a:t>Industrial Sensor Data</a:t>
            </a:r>
          </a:p>
          <a:p>
            <a:r>
              <a:rPr lang="en-US" smtClean="0"/>
              <a:t>Surveillance/Trajectory Data</a:t>
            </a:r>
          </a:p>
          <a:p>
            <a:r>
              <a:rPr lang="en-US" smtClean="0"/>
              <a:t>Computer Networks Data</a:t>
            </a:r>
          </a:p>
          <a:p>
            <a:r>
              <a:rPr lang="en-US" smtClean="0"/>
              <a:t>Biological Data</a:t>
            </a:r>
          </a:p>
          <a:p>
            <a:r>
              <a:rPr lang="en-US" smtClean="0"/>
              <a:t>Astronomy Data</a:t>
            </a:r>
          </a:p>
          <a:p>
            <a:r>
              <a:rPr lang="en-US" smtClean="0"/>
              <a:t>Web Data</a:t>
            </a:r>
          </a:p>
          <a:p>
            <a:r>
              <a:rPr lang="en-US" smtClean="0"/>
              <a:t>Information Networks Data</a:t>
            </a:r>
          </a:p>
          <a:p>
            <a:r>
              <a:rPr lang="en-US" smtClean="0"/>
              <a:t>Economics Time Series Data</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Applications of Temporal Outlier Detection Techniques</a:t>
            </a:r>
          </a:p>
        </p:txBody>
      </p:sp>
    </p:spTree>
    <p:extLst>
      <p:ext uri="{BB962C8B-B14F-4D97-AF65-F5344CB8AC3E}">
        <p14:creationId xmlns:p14="http://schemas.microsoft.com/office/powerpoint/2010/main" val="1424595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Wind Speed Measurement Errors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102</a:t>
            </a:fld>
            <a:endParaRPr lang="en-US"/>
          </a:p>
        </p:txBody>
      </p:sp>
      <p:sp>
        <p:nvSpPr>
          <p:cNvPr id="4" name="Content Placeholder 3"/>
          <p:cNvSpPr>
            <a:spLocks noGrp="1"/>
          </p:cNvSpPr>
          <p:nvPr>
            <p:ph idx="13"/>
          </p:nvPr>
        </p:nvSpPr>
        <p:spPr>
          <a:xfrm>
            <a:off x="457200" y="1447801"/>
            <a:ext cx="8229600" cy="2286000"/>
          </a:xfrm>
        </p:spPr>
        <p:txBody>
          <a:bodyPr>
            <a:normAutofit fontScale="77500" lnSpcReduction="20000"/>
          </a:bodyPr>
          <a:lstStyle/>
          <a:p>
            <a:r>
              <a:rPr lang="en-US"/>
              <a:t>Temperature and humidity </a:t>
            </a:r>
            <a:r>
              <a:rPr lang="en-US" smtClean="0"/>
              <a:t>sensors: to detect </a:t>
            </a:r>
            <a:r>
              <a:rPr lang="en-US"/>
              <a:t>climate change </a:t>
            </a:r>
            <a:r>
              <a:rPr lang="en-US" smtClean="0"/>
              <a:t>events</a:t>
            </a:r>
            <a:endParaRPr lang="en-US"/>
          </a:p>
          <a:p>
            <a:r>
              <a:rPr lang="en-US" smtClean="0">
                <a:solidFill>
                  <a:schemeClr val="accent6">
                    <a:lumMod val="75000"/>
                  </a:schemeClr>
                </a:solidFill>
              </a:rPr>
              <a:t>[</a:t>
            </a:r>
            <a:r>
              <a:rPr lang="en-US">
                <a:solidFill>
                  <a:schemeClr val="accent6">
                    <a:lumMod val="75000"/>
                  </a:schemeClr>
                </a:solidFill>
              </a:rPr>
              <a:t>Hill and Minsker, 2010; Hill et al., 2007] </a:t>
            </a:r>
            <a:r>
              <a:rPr lang="en-US"/>
              <a:t>identify measurement errors in a wind speed data stream from WATERS Network Corpus Christi Bay testbed, provided by the Shoreline Environmental Research Facility (SERF), Texas</a:t>
            </a:r>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Environmental Sensor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10518"/>
            <a:ext cx="4114800" cy="144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263" y="3886200"/>
            <a:ext cx="3903537" cy="1398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648200" y="5559623"/>
            <a:ext cx="4572000" cy="307777"/>
          </a:xfrm>
          <a:prstGeom prst="rect">
            <a:avLst/>
          </a:prstGeom>
        </p:spPr>
        <p:txBody>
          <a:bodyPr>
            <a:spAutoFit/>
          </a:bodyPr>
          <a:lstStyle/>
          <a:p>
            <a:r>
              <a:rPr lang="en-US" sz="1400" b="1"/>
              <a:t>Data exhibiting errors resulting from long duration faults</a:t>
            </a:r>
          </a:p>
        </p:txBody>
      </p:sp>
      <p:sp>
        <p:nvSpPr>
          <p:cNvPr id="11" name="Rectangle 10"/>
          <p:cNvSpPr/>
          <p:nvPr/>
        </p:nvSpPr>
        <p:spPr>
          <a:xfrm>
            <a:off x="76200" y="5562600"/>
            <a:ext cx="4572000" cy="307777"/>
          </a:xfrm>
          <a:prstGeom prst="rect">
            <a:avLst/>
          </a:prstGeom>
        </p:spPr>
        <p:txBody>
          <a:bodyPr>
            <a:spAutoFit/>
          </a:bodyPr>
          <a:lstStyle/>
          <a:p>
            <a:r>
              <a:rPr lang="en-US" sz="1400" b="1"/>
              <a:t>Data exhibiting errors resulting from </a:t>
            </a:r>
            <a:r>
              <a:rPr lang="en-US" sz="1400" b="1" smtClean="0"/>
              <a:t>short duration </a:t>
            </a:r>
            <a:r>
              <a:rPr lang="en-US" sz="1400" b="1"/>
              <a:t>faults</a:t>
            </a:r>
          </a:p>
        </p:txBody>
      </p:sp>
    </p:spTree>
    <p:extLst>
      <p:ext uri="{BB962C8B-B14F-4D97-AF65-F5344CB8AC3E}">
        <p14:creationId xmlns:p14="http://schemas.microsoft.com/office/powerpoint/2010/main" val="188305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Hydrology Datasets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103</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a:xfrm>
                <a:off x="457200" y="1447801"/>
                <a:ext cx="8229600" cy="2362200"/>
              </a:xfrm>
            </p:spPr>
            <p:txBody>
              <a:bodyPr>
                <a:normAutofit fontScale="55000" lnSpcReduction="20000"/>
              </a:bodyPr>
              <a:lstStyle/>
              <a:p>
                <a:r>
                  <a:rPr lang="en-US" smtClean="0">
                    <a:solidFill>
                      <a:schemeClr val="accent6">
                        <a:lumMod val="75000"/>
                      </a:schemeClr>
                    </a:solidFill>
                  </a:rPr>
                  <a:t>[Sun et al., 2005] </a:t>
                </a:r>
                <a:r>
                  <a:rPr lang="en-US" smtClean="0"/>
                  <a:t>explore a 0.5 degree grid dataset over South China area monthly from 1992 to 2002 with five variables: cloud cover percentage, diurnal temperature range, precipitation, temperature, vapor </a:t>
                </a:r>
                <a:r>
                  <a:rPr lang="en-US"/>
                  <a:t>and </a:t>
                </a:r>
                <a:r>
                  <a:rPr lang="en-US" smtClean="0"/>
                  <a:t>pressure</a:t>
                </a:r>
              </a:p>
              <a:p>
                <a:pPr lvl="1"/>
                <a:r>
                  <a:rPr lang="en-US" smtClean="0"/>
                  <a:t>Outliers</a:t>
                </a:r>
                <a:r>
                  <a:rPr lang="en-US"/>
                  <a:t>: locations </a:t>
                </a:r>
                <a:r>
                  <a:rPr lang="en-US" smtClean="0"/>
                  <a:t>with </a:t>
                </a:r>
                <a:r>
                  <a:rPr lang="en-US"/>
                  <a:t>different temperature from their </a:t>
                </a:r>
                <a:r>
                  <a:rPr lang="en-US" smtClean="0"/>
                  <a:t>neighborhoods in </a:t>
                </a:r>
                <a:r>
                  <a:rPr lang="en-US"/>
                  <a:t>recent 10 </a:t>
                </a:r>
                <a:r>
                  <a:rPr lang="en-US" smtClean="0"/>
                  <a:t>years</a:t>
                </a:r>
              </a:p>
              <a:p>
                <a:pPr lvl="1"/>
                <a:r>
                  <a:rPr lang="en-US" smtClean="0"/>
                  <a:t>They find </a:t>
                </a:r>
                <a:r>
                  <a:rPr lang="en-US"/>
                  <a:t>droughts and flood outliers like flood in Yangzi River Valley in </a:t>
                </a:r>
                <a:r>
                  <a:rPr lang="en-US" smtClean="0"/>
                  <a:t>1998</a:t>
                </a:r>
              </a:p>
              <a:p>
                <a:r>
                  <a:rPr lang="en-US">
                    <a:solidFill>
                      <a:schemeClr val="accent6">
                        <a:lumMod val="75000"/>
                      </a:schemeClr>
                    </a:solidFill>
                  </a:rPr>
                  <a:t>[Wu et al., 2010] </a:t>
                </a:r>
                <a:r>
                  <a:rPr lang="en-US"/>
                  <a:t>find extreme precipitation events from South American precipitation data set obtained from the NOAA (Hydrology) for Peru over </a:t>
                </a:r>
                <a:r>
                  <a:rPr lang="en-US" smtClean="0"/>
                  <a:t>1998-2002</a:t>
                </a:r>
              </a:p>
              <a:p>
                <a:pPr lvl="1"/>
                <a:r>
                  <a:rPr lang="en-US" smtClean="0"/>
                  <a:t>They also compare </a:t>
                </a:r>
                <a:r>
                  <a:rPr lang="en-US"/>
                  <a:t>the </a:t>
                </a:r>
                <a:r>
                  <a:rPr lang="en-US" smtClean="0"/>
                  <a:t>behavior of the outlier regions to the </a:t>
                </a:r>
                <a:r>
                  <a:rPr lang="en-US"/>
                  <a:t>El </a:t>
                </a:r>
                <a:r>
                  <a:rPr lang="en-US" smtClean="0"/>
                  <a:t>Ni</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a:rPr>
                          <m:t>𝑛</m:t>
                        </m:r>
                      </m:e>
                    </m:acc>
                  </m:oMath>
                </a14:m>
                <a:r>
                  <a:rPr lang="en-US" smtClean="0"/>
                  <a:t>o </a:t>
                </a:r>
                <a:r>
                  <a:rPr lang="en-US"/>
                  <a:t>and La Ni</a:t>
                </a:r>
                <a14:m>
                  <m:oMath xmlns:m="http://schemas.openxmlformats.org/officeDocument/2006/math">
                    <m:acc>
                      <m:accPr>
                        <m:chr m:val="̃"/>
                        <m:ctrlPr>
                          <a:rPr lang="en-US" i="1">
                            <a:latin typeface="Cambria Math" panose="02040503050406030204" pitchFamily="18" charset="0"/>
                          </a:rPr>
                        </m:ctrlPr>
                      </m:accPr>
                      <m:e>
                        <m:r>
                          <a:rPr lang="en-US" i="1">
                            <a:latin typeface="Cambria Math"/>
                          </a:rPr>
                          <m:t>𝑛</m:t>
                        </m:r>
                      </m:e>
                    </m:acc>
                  </m:oMath>
                </a14:m>
                <a:r>
                  <a:rPr lang="en-US"/>
                  <a:t>o phases of the El Ni</a:t>
                </a:r>
                <a14:m>
                  <m:oMath xmlns:m="http://schemas.openxmlformats.org/officeDocument/2006/math">
                    <m:acc>
                      <m:accPr>
                        <m:chr m:val="̃"/>
                        <m:ctrlPr>
                          <a:rPr lang="en-US" i="1">
                            <a:latin typeface="Cambria Math" panose="02040503050406030204" pitchFamily="18" charset="0"/>
                          </a:rPr>
                        </m:ctrlPr>
                      </m:accPr>
                      <m:e>
                        <m:r>
                          <a:rPr lang="en-US" i="1">
                            <a:latin typeface="Cambria Math"/>
                          </a:rPr>
                          <m:t>𝑛</m:t>
                        </m:r>
                      </m:e>
                    </m:acc>
                  </m:oMath>
                </a14:m>
                <a:r>
                  <a:rPr lang="en-US"/>
                  <a:t>o Southern Oscillation (ENSO) </a:t>
                </a:r>
                <a:r>
                  <a:rPr lang="en-US" smtClean="0"/>
                  <a:t>phenomenon</a:t>
                </a:r>
                <a:endParaRPr lang="en-US"/>
              </a:p>
              <a:p>
                <a:endParaRPr lang="en-US"/>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xfrm>
                <a:off x="457200" y="1447801"/>
                <a:ext cx="8229600" cy="2362200"/>
              </a:xfrm>
              <a:blipFill rotWithShape="1">
                <a:blip r:embed="rId2"/>
                <a:stretch>
                  <a:fillRect l="-444" t="-3359" r="-889" b="-1550"/>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Environmental Sensor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72913"/>
            <a:ext cx="6096000" cy="237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362200" y="4876800"/>
            <a:ext cx="304800" cy="34954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19600" y="4876800"/>
            <a:ext cx="304800" cy="34954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77000" y="4876800"/>
            <a:ext cx="304800" cy="34954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27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5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Rain, Precipitation, Wave Heights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104</a:t>
            </a:fld>
            <a:endParaRPr lang="en-US"/>
          </a:p>
        </p:txBody>
      </p:sp>
      <p:sp>
        <p:nvSpPr>
          <p:cNvPr id="4" name="Content Placeholder 3"/>
          <p:cNvSpPr>
            <a:spLocks noGrp="1"/>
          </p:cNvSpPr>
          <p:nvPr>
            <p:ph idx="13"/>
          </p:nvPr>
        </p:nvSpPr>
        <p:spPr>
          <a:xfrm>
            <a:off x="457200" y="1447801"/>
            <a:ext cx="8229600" cy="1752600"/>
          </a:xfrm>
        </p:spPr>
        <p:txBody>
          <a:bodyPr>
            <a:normAutofit fontScale="55000" lnSpcReduction="20000"/>
          </a:bodyPr>
          <a:lstStyle/>
          <a:p>
            <a:r>
              <a:rPr lang="en-US" smtClean="0">
                <a:solidFill>
                  <a:schemeClr val="accent6">
                    <a:lumMod val="75000"/>
                  </a:schemeClr>
                </a:solidFill>
              </a:rPr>
              <a:t>[</a:t>
            </a:r>
            <a:r>
              <a:rPr lang="en-US">
                <a:solidFill>
                  <a:schemeClr val="accent6">
                    <a:lumMod val="75000"/>
                  </a:schemeClr>
                </a:solidFill>
              </a:rPr>
              <a:t>Angiulli and Fassetti, 2007] </a:t>
            </a:r>
            <a:r>
              <a:rPr lang="en-US"/>
              <a:t>study the rain, sea surface temperature, relative humidity, precipitation time series obtained from the Pacific Marine Environmental Laboratory of the U.S. National Oceanic and Atmospheric Administration (NOAA)</a:t>
            </a:r>
          </a:p>
          <a:p>
            <a:r>
              <a:rPr lang="en-US" smtClean="0">
                <a:solidFill>
                  <a:schemeClr val="accent6">
                    <a:lumMod val="75000"/>
                  </a:schemeClr>
                </a:solidFill>
              </a:rPr>
              <a:t>[</a:t>
            </a:r>
            <a:r>
              <a:rPr lang="en-US">
                <a:solidFill>
                  <a:schemeClr val="accent6">
                    <a:lumMod val="75000"/>
                  </a:schemeClr>
                </a:solidFill>
              </a:rPr>
              <a:t>Birant and Kut, 2006] </a:t>
            </a:r>
            <a:r>
              <a:rPr lang="en-US"/>
              <a:t>work with the wave height values of four seas: the Black Sea, the Marmara Sea, the Aegean Sea, and the east of the Mediterranean Sea. </a:t>
            </a:r>
            <a:r>
              <a:rPr lang="en-US" smtClean="0"/>
              <a:t>Outliers are locations </a:t>
            </a:r>
            <a:r>
              <a:rPr lang="en-US"/>
              <a:t>with significantly high wave height values on a particular date compared to its spatiotemporal neighbors</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Environmental Sensor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3938" y="3210580"/>
            <a:ext cx="3471862" cy="243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66800" y="5725180"/>
            <a:ext cx="3316101" cy="523220"/>
          </a:xfrm>
          <a:prstGeom prst="rect">
            <a:avLst/>
          </a:prstGeom>
          <a:noFill/>
        </p:spPr>
        <p:txBody>
          <a:bodyPr wrap="none" rtlCol="0">
            <a:spAutoFit/>
          </a:bodyPr>
          <a:lstStyle/>
          <a:p>
            <a:pPr algn="ctr"/>
            <a:r>
              <a:rPr lang="en-US" sz="1400" b="1"/>
              <a:t>The region circled in dashed lines contains</a:t>
            </a:r>
          </a:p>
          <a:p>
            <a:pPr algn="ctr"/>
            <a:r>
              <a:rPr lang="en-US" sz="1400" b="1"/>
              <a:t>S-Outliers (January 24, 1998).</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124200"/>
            <a:ext cx="2971800" cy="265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953000" y="5715000"/>
            <a:ext cx="3552960" cy="523220"/>
          </a:xfrm>
          <a:prstGeom prst="rect">
            <a:avLst/>
          </a:prstGeom>
          <a:noFill/>
        </p:spPr>
        <p:txBody>
          <a:bodyPr wrap="none" rtlCol="0">
            <a:spAutoFit/>
          </a:bodyPr>
          <a:lstStyle/>
          <a:p>
            <a:pPr algn="ctr"/>
            <a:r>
              <a:rPr lang="en-US" sz="1400" b="1"/>
              <a:t>W</a:t>
            </a:r>
            <a:r>
              <a:rPr lang="en-US" sz="1400" b="1" smtClean="0"/>
              <a:t>ave </a:t>
            </a:r>
            <a:r>
              <a:rPr lang="en-US" sz="1400" b="1"/>
              <a:t>height values of the same region on the</a:t>
            </a:r>
          </a:p>
          <a:p>
            <a:pPr algn="ctr"/>
            <a:r>
              <a:rPr lang="en-US" sz="1400" b="1"/>
              <a:t>same day, but in different years</a:t>
            </a:r>
          </a:p>
        </p:txBody>
      </p:sp>
    </p:spTree>
    <p:extLst>
      <p:ext uri="{BB962C8B-B14F-4D97-AF65-F5344CB8AC3E}">
        <p14:creationId xmlns:p14="http://schemas.microsoft.com/office/powerpoint/2010/main" val="293627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991600" cy="1143000"/>
          </a:xfrm>
        </p:spPr>
        <p:txBody>
          <a:bodyPr>
            <a:noAutofit/>
          </a:bodyPr>
          <a:lstStyle/>
          <a:p>
            <a:r>
              <a:rPr lang="en-US" smtClean="0"/>
              <a:t>Water Height based Spatio-temporal Outliers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105</a:t>
            </a:fld>
            <a:endParaRPr lang="en-US"/>
          </a:p>
        </p:txBody>
      </p:sp>
      <p:sp>
        <p:nvSpPr>
          <p:cNvPr id="4" name="Content Placeholder 3"/>
          <p:cNvSpPr>
            <a:spLocks noGrp="1"/>
          </p:cNvSpPr>
          <p:nvPr>
            <p:ph idx="13"/>
          </p:nvPr>
        </p:nvSpPr>
        <p:spPr>
          <a:xfrm>
            <a:off x="457200" y="1447801"/>
            <a:ext cx="8229600" cy="1828800"/>
          </a:xfrm>
        </p:spPr>
        <p:txBody>
          <a:bodyPr>
            <a:normAutofit fontScale="70000" lnSpcReduction="20000"/>
          </a:bodyPr>
          <a:lstStyle/>
          <a:p>
            <a:r>
              <a:rPr lang="en-US" smtClean="0">
                <a:solidFill>
                  <a:schemeClr val="accent6">
                    <a:lumMod val="75000"/>
                  </a:schemeClr>
                </a:solidFill>
              </a:rPr>
              <a:t>[</a:t>
            </a:r>
            <a:r>
              <a:rPr lang="en-US">
                <a:solidFill>
                  <a:schemeClr val="accent6">
                    <a:lumMod val="75000"/>
                  </a:schemeClr>
                </a:solidFill>
              </a:rPr>
              <a:t>Cheng and Li, 2006] </a:t>
            </a:r>
            <a:r>
              <a:rPr lang="en-US"/>
              <a:t>compute spatio-temporal outliers from the water height data obtained from Ameland, a barrier island in the north of the Netherlands. They </a:t>
            </a:r>
            <a:r>
              <a:rPr lang="en-US" smtClean="0"/>
              <a:t>classify </a:t>
            </a:r>
            <a:r>
              <a:rPr lang="en-US"/>
              <a:t>the coastal areas into foreshore, beach and foredune based on observed water height across multiple </a:t>
            </a:r>
            <a:r>
              <a:rPr lang="en-US" smtClean="0"/>
              <a:t>years and then find outliers</a:t>
            </a:r>
            <a:endParaRPr lang="en-US"/>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Environmental Sensor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276600"/>
            <a:ext cx="4343400" cy="2351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276600"/>
            <a:ext cx="4346067" cy="251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495800" y="5801380"/>
            <a:ext cx="4572000" cy="523220"/>
          </a:xfrm>
          <a:prstGeom prst="rect">
            <a:avLst/>
          </a:prstGeom>
        </p:spPr>
        <p:txBody>
          <a:bodyPr>
            <a:spAutoFit/>
          </a:bodyPr>
          <a:lstStyle/>
          <a:p>
            <a:pPr algn="ctr"/>
            <a:r>
              <a:rPr lang="en-US" sz="1400" b="1"/>
              <a:t>Verified </a:t>
            </a:r>
            <a:r>
              <a:rPr lang="en-US" sz="1400" b="1" smtClean="0"/>
              <a:t>ST-Outliers </a:t>
            </a:r>
            <a:r>
              <a:rPr lang="en-US" sz="1400" b="1"/>
              <a:t>(those circled with dashed lines are not </a:t>
            </a:r>
            <a:r>
              <a:rPr lang="en-US" sz="1400" b="1" smtClean="0"/>
              <a:t>ST-Outliers</a:t>
            </a:r>
            <a:r>
              <a:rPr lang="en-US" sz="1400" b="1"/>
              <a:t>)</a:t>
            </a:r>
          </a:p>
        </p:txBody>
      </p:sp>
      <p:sp>
        <p:nvSpPr>
          <p:cNvPr id="9" name="Rectangle 8"/>
          <p:cNvSpPr/>
          <p:nvPr/>
        </p:nvSpPr>
        <p:spPr>
          <a:xfrm>
            <a:off x="668228" y="5791200"/>
            <a:ext cx="3407792" cy="523220"/>
          </a:xfrm>
          <a:prstGeom prst="rect">
            <a:avLst/>
          </a:prstGeom>
        </p:spPr>
        <p:txBody>
          <a:bodyPr wrap="none">
            <a:spAutoFit/>
          </a:bodyPr>
          <a:lstStyle/>
          <a:p>
            <a:pPr algn="ctr"/>
            <a:r>
              <a:rPr lang="en-US" sz="1400" b="1" smtClean="0"/>
              <a:t>Digital Elevation Model (DEMs) </a:t>
            </a:r>
            <a:r>
              <a:rPr lang="en-US" sz="1400" b="1"/>
              <a:t>of </a:t>
            </a:r>
            <a:r>
              <a:rPr lang="en-US" sz="1400" b="1" smtClean="0"/>
              <a:t>Ameland</a:t>
            </a:r>
          </a:p>
          <a:p>
            <a:pPr algn="ctr"/>
            <a:r>
              <a:rPr lang="en-US" sz="1400" b="1" smtClean="0"/>
              <a:t> </a:t>
            </a:r>
            <a:r>
              <a:rPr lang="en-US" sz="1400" b="1"/>
              <a:t>in six consecutive years</a:t>
            </a:r>
          </a:p>
        </p:txBody>
      </p:sp>
    </p:spTree>
    <p:extLst>
      <p:ext uri="{BB962C8B-B14F-4D97-AF65-F5344CB8AC3E}">
        <p14:creationId xmlns:p14="http://schemas.microsoft.com/office/powerpoint/2010/main" val="293627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Hurricanes, Floods and Rainfall Anomalies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106</a:t>
            </a:fld>
            <a:endParaRPr lang="en-US"/>
          </a:p>
        </p:txBody>
      </p:sp>
      <p:sp>
        <p:nvSpPr>
          <p:cNvPr id="4" name="Content Placeholder 3"/>
          <p:cNvSpPr>
            <a:spLocks noGrp="1"/>
          </p:cNvSpPr>
          <p:nvPr>
            <p:ph idx="13"/>
          </p:nvPr>
        </p:nvSpPr>
        <p:spPr>
          <a:xfrm>
            <a:off x="457200" y="5410201"/>
            <a:ext cx="8229600" cy="715962"/>
          </a:xfrm>
        </p:spPr>
        <p:txBody>
          <a:bodyPr>
            <a:normAutofit fontScale="77500" lnSpcReduction="20000"/>
          </a:bodyPr>
          <a:lstStyle/>
          <a:p>
            <a:r>
              <a:rPr lang="en-US"/>
              <a:t>Anomalies in Australian seasonal rainfall </a:t>
            </a:r>
            <a:r>
              <a:rPr lang="en-US">
                <a:solidFill>
                  <a:schemeClr val="accent6">
                    <a:lumMod val="75000"/>
                  </a:schemeClr>
                </a:solidFill>
              </a:rPr>
              <a:t>[Drosdowsky, 1993</a:t>
            </a:r>
            <a:r>
              <a:rPr lang="en-US" smtClean="0">
                <a:solidFill>
                  <a:schemeClr val="accent6">
                    <a:lumMod val="75000"/>
                  </a:schemeClr>
                </a:solidFill>
              </a:rPr>
              <a:t>]</a:t>
            </a:r>
            <a:r>
              <a:rPr lang="en-US" smtClean="0"/>
              <a:t> using RPCA</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Environmental Sensor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95412"/>
            <a:ext cx="4685884" cy="279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28600" y="4209871"/>
            <a:ext cx="4572000" cy="1200329"/>
          </a:xfrm>
          <a:prstGeom prst="rect">
            <a:avLst/>
          </a:prstGeom>
        </p:spPr>
        <p:txBody>
          <a:bodyPr>
            <a:spAutoFit/>
          </a:bodyPr>
          <a:lstStyle/>
          <a:p>
            <a:pPr algn="ctr"/>
            <a:r>
              <a:rPr lang="en-US" b="1"/>
              <a:t>The areas indicated in the black boxes </a:t>
            </a:r>
            <a:r>
              <a:rPr lang="en-US" b="1" smtClean="0"/>
              <a:t>were affected by </a:t>
            </a:r>
            <a:r>
              <a:rPr lang="en-US" b="1"/>
              <a:t>large fires that occurred </a:t>
            </a:r>
            <a:r>
              <a:rPr lang="en-US" b="1" smtClean="0"/>
              <a:t>during the </a:t>
            </a:r>
            <a:r>
              <a:rPr lang="en-US" b="1"/>
              <a:t>1998 and 1999 fire seasons (Sicily Island) </a:t>
            </a:r>
            <a:r>
              <a:rPr lang="en-US" b="1">
                <a:solidFill>
                  <a:schemeClr val="accent6">
                    <a:lumMod val="75000"/>
                  </a:schemeClr>
                </a:solidFill>
              </a:rPr>
              <a:t>[Lasaponara, 2006]</a:t>
            </a:r>
            <a:endParaRPr lang="en-US">
              <a:solidFill>
                <a:schemeClr val="accent6">
                  <a:lumMod val="75000"/>
                </a:schemeClr>
              </a:solidFill>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95412"/>
            <a:ext cx="363855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953000" y="4191000"/>
            <a:ext cx="3962400" cy="1200329"/>
          </a:xfrm>
          <a:prstGeom prst="rect">
            <a:avLst/>
          </a:prstGeom>
        </p:spPr>
        <p:txBody>
          <a:bodyPr wrap="square">
            <a:spAutoFit/>
          </a:bodyPr>
          <a:lstStyle/>
          <a:p>
            <a:pPr algn="ctr"/>
            <a:r>
              <a:rPr lang="en-US" b="1"/>
              <a:t>Detected boundary of Hurricane Isabel using Wavelet power distribution of Global water vapor at 18 PM, Sep. 18, 2003 </a:t>
            </a:r>
            <a:r>
              <a:rPr lang="en-US" b="1">
                <a:solidFill>
                  <a:schemeClr val="accent6">
                    <a:lumMod val="75000"/>
                  </a:schemeClr>
                </a:solidFill>
              </a:rPr>
              <a:t>[Lu and Liang, 2004]</a:t>
            </a:r>
            <a:r>
              <a:rPr lang="en-US" b="1"/>
              <a:t> </a:t>
            </a:r>
          </a:p>
        </p:txBody>
      </p:sp>
    </p:spTree>
    <p:extLst>
      <p:ext uri="{BB962C8B-B14F-4D97-AF65-F5344CB8AC3E}">
        <p14:creationId xmlns:p14="http://schemas.microsoft.com/office/powerpoint/2010/main" val="29362771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Aircraft Time Series Data</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107</a:t>
            </a:fld>
            <a:endParaRPr lang="en-US"/>
          </a:p>
        </p:txBody>
      </p:sp>
      <p:sp>
        <p:nvSpPr>
          <p:cNvPr id="4" name="Content Placeholder 3"/>
          <p:cNvSpPr>
            <a:spLocks noGrp="1"/>
          </p:cNvSpPr>
          <p:nvPr>
            <p:ph idx="13"/>
          </p:nvPr>
        </p:nvSpPr>
        <p:spPr>
          <a:xfrm>
            <a:off x="457200" y="1447801"/>
            <a:ext cx="8229600" cy="2819400"/>
          </a:xfrm>
        </p:spPr>
        <p:txBody>
          <a:bodyPr>
            <a:normAutofit fontScale="77500" lnSpcReduction="20000"/>
          </a:bodyPr>
          <a:lstStyle/>
          <a:p>
            <a:r>
              <a:rPr lang="en-US"/>
              <a:t>Two different signals obtained from a flight data recorder (FDR): altitude of the </a:t>
            </a:r>
            <a:r>
              <a:rPr lang="en-US" smtClean="0"/>
              <a:t>aircraft and roll </a:t>
            </a:r>
            <a:r>
              <a:rPr lang="en-US"/>
              <a:t>angle have been used to find </a:t>
            </a:r>
            <a:r>
              <a:rPr lang="en-US" smtClean="0"/>
              <a:t>anomalies </a:t>
            </a:r>
            <a:r>
              <a:rPr lang="en-US" smtClean="0">
                <a:solidFill>
                  <a:schemeClr val="accent6">
                    <a:lumMod val="75000"/>
                  </a:schemeClr>
                </a:solidFill>
              </a:rPr>
              <a:t>[</a:t>
            </a:r>
            <a:r>
              <a:rPr lang="en-US">
                <a:solidFill>
                  <a:schemeClr val="accent6">
                    <a:lumMod val="75000"/>
                  </a:schemeClr>
                </a:solidFill>
              </a:rPr>
              <a:t>Basu and Meckesheimer, 2007</a:t>
            </a:r>
            <a:r>
              <a:rPr lang="en-US" smtClean="0">
                <a:solidFill>
                  <a:schemeClr val="accent6">
                    <a:lumMod val="75000"/>
                  </a:schemeClr>
                </a:solidFill>
              </a:rPr>
              <a:t>]</a:t>
            </a:r>
          </a:p>
          <a:p>
            <a:r>
              <a:rPr lang="en-US"/>
              <a:t>Outliers</a:t>
            </a:r>
          </a:p>
          <a:p>
            <a:pPr lvl="1"/>
            <a:r>
              <a:rPr lang="en-US"/>
              <a:t>During cruise a change in altitude similar to one that is normally observed during take-off and landing, may indicate an outlier.</a:t>
            </a:r>
          </a:p>
          <a:p>
            <a:pPr lvl="1"/>
            <a:r>
              <a:rPr lang="en-US"/>
              <a:t>Roll angles of ±100 degrees are not realistic.</a:t>
            </a:r>
          </a:p>
          <a:p>
            <a:endParaRPr lang="en-US"/>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Industrial Sensor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962400"/>
            <a:ext cx="4624388" cy="102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950207"/>
            <a:ext cx="4263967" cy="35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14800"/>
            <a:ext cx="4419600" cy="64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024" y="4724400"/>
            <a:ext cx="4484594" cy="40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066800" y="5486400"/>
            <a:ext cx="2658100" cy="369332"/>
          </a:xfrm>
          <a:prstGeom prst="rect">
            <a:avLst/>
          </a:prstGeom>
          <a:noFill/>
        </p:spPr>
        <p:txBody>
          <a:bodyPr wrap="none" rtlCol="0">
            <a:spAutoFit/>
          </a:bodyPr>
          <a:lstStyle/>
          <a:p>
            <a:r>
              <a:rPr lang="en-US" b="1" smtClean="0"/>
              <a:t>Altitude time series signal</a:t>
            </a:r>
            <a:endParaRPr lang="en-US" b="1"/>
          </a:p>
        </p:txBody>
      </p:sp>
      <p:sp>
        <p:nvSpPr>
          <p:cNvPr id="13" name="TextBox 12"/>
          <p:cNvSpPr txBox="1"/>
          <p:nvPr/>
        </p:nvSpPr>
        <p:spPr>
          <a:xfrm>
            <a:off x="5495300" y="5486400"/>
            <a:ext cx="2841612" cy="369332"/>
          </a:xfrm>
          <a:prstGeom prst="rect">
            <a:avLst/>
          </a:prstGeom>
          <a:noFill/>
        </p:spPr>
        <p:txBody>
          <a:bodyPr wrap="none" rtlCol="0">
            <a:spAutoFit/>
          </a:bodyPr>
          <a:lstStyle/>
          <a:p>
            <a:r>
              <a:rPr lang="en-US" b="1" smtClean="0"/>
              <a:t>Roll Angle time series signal</a:t>
            </a:r>
            <a:endParaRPr lang="en-US" b="1"/>
          </a:p>
        </p:txBody>
      </p:sp>
    </p:spTree>
    <p:extLst>
      <p:ext uri="{BB962C8B-B14F-4D97-AF65-F5344CB8AC3E}">
        <p14:creationId xmlns:p14="http://schemas.microsoft.com/office/powerpoint/2010/main" val="293627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Jet Engine Vibration Data</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108</a:t>
            </a:fld>
            <a:endParaRPr lang="en-US"/>
          </a:p>
        </p:txBody>
      </p:sp>
      <p:sp>
        <p:nvSpPr>
          <p:cNvPr id="4" name="Content Placeholder 3"/>
          <p:cNvSpPr>
            <a:spLocks noGrp="1"/>
          </p:cNvSpPr>
          <p:nvPr>
            <p:ph idx="13"/>
          </p:nvPr>
        </p:nvSpPr>
        <p:spPr>
          <a:xfrm>
            <a:off x="457200" y="1371600"/>
            <a:ext cx="8229600" cy="735019"/>
          </a:xfrm>
        </p:spPr>
        <p:txBody>
          <a:bodyPr>
            <a:normAutofit fontScale="55000" lnSpcReduction="20000"/>
          </a:bodyPr>
          <a:lstStyle/>
          <a:p>
            <a:r>
              <a:rPr lang="en-US"/>
              <a:t>Anomalies in jet engines have been discovered by analyzing the high/low pressure shaft harmonic frequencies in jet engine vibration data </a:t>
            </a:r>
            <a:r>
              <a:rPr lang="en-US">
                <a:solidFill>
                  <a:schemeClr val="accent6">
                    <a:lumMod val="75000"/>
                  </a:schemeClr>
                </a:solidFill>
              </a:rPr>
              <a:t>[Nairac et al., 1999]</a:t>
            </a:r>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Industrial Sensor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4174346" cy="329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82173" y="5215486"/>
            <a:ext cx="4572000" cy="1169551"/>
          </a:xfrm>
          <a:prstGeom prst="rect">
            <a:avLst/>
          </a:prstGeom>
        </p:spPr>
        <p:txBody>
          <a:bodyPr>
            <a:spAutoFit/>
          </a:bodyPr>
          <a:lstStyle/>
          <a:p>
            <a:r>
              <a:rPr lang="en-US" sz="1400"/>
              <a:t>The Zmod plot for the acceleration phase of a vibration pass-off test. The straight lines visible on the Zmod </a:t>
            </a:r>
            <a:r>
              <a:rPr lang="en-US" sz="1400" smtClean="0"/>
              <a:t>plot correspond </a:t>
            </a:r>
            <a:r>
              <a:rPr lang="en-US" sz="1400"/>
              <a:t>to the main harmonics of the rotation frequency of the high pressure (HP) shaft, while the curved lines correspond to the low pressure (LP) shaft.</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81200"/>
            <a:ext cx="3220720" cy="180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572000" y="3657600"/>
            <a:ext cx="4572000" cy="523220"/>
          </a:xfrm>
          <a:prstGeom prst="rect">
            <a:avLst/>
          </a:prstGeom>
        </p:spPr>
        <p:txBody>
          <a:bodyPr>
            <a:spAutoFit/>
          </a:bodyPr>
          <a:lstStyle/>
          <a:p>
            <a:r>
              <a:rPr lang="en-US" sz="1400"/>
              <a:t>The 1HP, 2HP and 1LP tracked orders have been extracted from the Zmod plot</a:t>
            </a: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191000"/>
            <a:ext cx="3200400" cy="190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036938" y="6113231"/>
            <a:ext cx="1662443" cy="307777"/>
          </a:xfrm>
          <a:prstGeom prst="rect">
            <a:avLst/>
          </a:prstGeom>
        </p:spPr>
        <p:txBody>
          <a:bodyPr wrap="none">
            <a:spAutoFit/>
          </a:bodyPr>
          <a:lstStyle/>
          <a:p>
            <a:r>
              <a:rPr lang="en-US" sz="1400"/>
              <a:t>The 4 kernel centres</a:t>
            </a:r>
          </a:p>
        </p:txBody>
      </p:sp>
    </p:spTree>
    <p:extLst>
      <p:ext uri="{BB962C8B-B14F-4D97-AF65-F5344CB8AC3E}">
        <p14:creationId xmlns:p14="http://schemas.microsoft.com/office/powerpoint/2010/main" val="205805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Tool Breakage Detection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109</a:t>
            </a:fld>
            <a:endParaRPr lang="en-US"/>
          </a:p>
        </p:txBody>
      </p:sp>
      <p:sp>
        <p:nvSpPr>
          <p:cNvPr id="4" name="Content Placeholder 3"/>
          <p:cNvSpPr>
            <a:spLocks noGrp="1"/>
          </p:cNvSpPr>
          <p:nvPr>
            <p:ph idx="13"/>
          </p:nvPr>
        </p:nvSpPr>
        <p:spPr>
          <a:xfrm>
            <a:off x="457200" y="1447800"/>
            <a:ext cx="3886200" cy="4678363"/>
          </a:xfrm>
        </p:spPr>
        <p:txBody>
          <a:bodyPr>
            <a:normAutofit fontScale="70000" lnSpcReduction="20000"/>
          </a:bodyPr>
          <a:lstStyle/>
          <a:p>
            <a:r>
              <a:rPr lang="en-US"/>
              <a:t>Anomalies like tool breakage detection have been discovered using cutting force data </a:t>
            </a:r>
            <a:r>
              <a:rPr lang="en-US">
                <a:solidFill>
                  <a:schemeClr val="accent6">
                    <a:lumMod val="75000"/>
                  </a:schemeClr>
                </a:solidFill>
              </a:rPr>
              <a:t>[Dasgupta and Forrest, 1996</a:t>
            </a:r>
            <a:r>
              <a:rPr lang="en-US" smtClean="0">
                <a:solidFill>
                  <a:schemeClr val="accent6">
                    <a:lumMod val="75000"/>
                  </a:schemeClr>
                </a:solidFill>
              </a:rPr>
              <a:t>]</a:t>
            </a:r>
          </a:p>
          <a:p>
            <a:r>
              <a:rPr lang="en-US" smtClean="0"/>
              <a:t>Milling </a:t>
            </a:r>
            <a:r>
              <a:rPr lang="en-US"/>
              <a:t>industries need online monitoring of tool conditions</a:t>
            </a:r>
          </a:p>
          <a:p>
            <a:r>
              <a:rPr lang="en-US"/>
              <a:t>Cutting parameters include temperature, cutting force, torque, vibration, acoustic emission, motor current</a:t>
            </a:r>
          </a:p>
          <a:p>
            <a:r>
              <a:rPr lang="en-US"/>
              <a:t>Normally, cutting force periodically varies with tooth frequency which depends on spindle speed</a:t>
            </a:r>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Industrial Sensor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447801"/>
            <a:ext cx="4114800" cy="214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724400" y="3505200"/>
            <a:ext cx="4157420" cy="369332"/>
          </a:xfrm>
          <a:prstGeom prst="rect">
            <a:avLst/>
          </a:prstGeom>
          <a:noFill/>
        </p:spPr>
        <p:txBody>
          <a:bodyPr wrap="none" rtlCol="0">
            <a:spAutoFit/>
          </a:bodyPr>
          <a:lstStyle/>
          <a:p>
            <a:r>
              <a:rPr lang="en-US" b="1" smtClean="0"/>
              <a:t>One tooth is broken after 1500 time steps</a:t>
            </a:r>
            <a:endParaRPr lang="en-US" b="1"/>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954148"/>
            <a:ext cx="4076942" cy="214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05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a:t>Unsupervised Discriminative Approaches</a:t>
            </a:r>
          </a:p>
        </p:txBody>
      </p:sp>
      <p:sp>
        <p:nvSpPr>
          <p:cNvPr id="3" name="Slide Number Placeholder 2"/>
          <p:cNvSpPr>
            <a:spLocks noGrp="1"/>
          </p:cNvSpPr>
          <p:nvPr>
            <p:ph type="sldNum" sz="quarter" idx="12"/>
          </p:nvPr>
        </p:nvSpPr>
        <p:spPr/>
        <p:txBody>
          <a:bodyPr/>
          <a:lstStyle/>
          <a:p>
            <a:fld id="{8D4A95AB-7B14-4CE2-8EF6-8DDF97F0F3DA}" type="slidenum">
              <a:rPr lang="en-US" smtClean="0"/>
              <a:pPr/>
              <a:t>11</a:t>
            </a:fld>
            <a:endParaRPr lang="en-US"/>
          </a:p>
        </p:txBody>
      </p:sp>
      <p:sp>
        <p:nvSpPr>
          <p:cNvPr id="4" name="Content Placeholder 3"/>
          <p:cNvSpPr>
            <a:spLocks noGrp="1"/>
          </p:cNvSpPr>
          <p:nvPr>
            <p:ph idx="13"/>
          </p:nvPr>
        </p:nvSpPr>
        <p:spPr>
          <a:xfrm>
            <a:off x="457200" y="1447801"/>
            <a:ext cx="4724400" cy="3124200"/>
          </a:xfrm>
        </p:spPr>
        <p:txBody>
          <a:bodyPr>
            <a:normAutofit fontScale="70000" lnSpcReduction="20000"/>
          </a:bodyPr>
          <a:lstStyle/>
          <a:p>
            <a:r>
              <a:rPr lang="en-US">
                <a:solidFill>
                  <a:srgbClr val="00B050"/>
                </a:solidFill>
              </a:rPr>
              <a:t>1-class SVM</a:t>
            </a:r>
            <a:r>
              <a:rPr lang="en-US"/>
              <a:t> with discretized data </a:t>
            </a:r>
            <a:r>
              <a:rPr lang="en-US">
                <a:solidFill>
                  <a:schemeClr val="accent6">
                    <a:lumMod val="75000"/>
                  </a:schemeClr>
                </a:solidFill>
              </a:rPr>
              <a:t>[Szymanski and Zhang, 2004]</a:t>
            </a:r>
          </a:p>
          <a:p>
            <a:r>
              <a:rPr lang="en-US"/>
              <a:t>Kernel-based feature maps of raw data with </a:t>
            </a:r>
            <a:r>
              <a:rPr lang="en-US">
                <a:solidFill>
                  <a:srgbClr val="00B050"/>
                </a:solidFill>
              </a:rPr>
              <a:t>kNN</a:t>
            </a:r>
            <a:r>
              <a:rPr lang="en-US"/>
              <a:t> or 1-class SVM </a:t>
            </a:r>
            <a:r>
              <a:rPr lang="en-US">
                <a:solidFill>
                  <a:schemeClr val="accent6">
                    <a:lumMod val="75000"/>
                  </a:schemeClr>
                </a:solidFill>
              </a:rPr>
              <a:t>[Eskin et al., 2002]</a:t>
            </a:r>
          </a:p>
          <a:p>
            <a:r>
              <a:rPr lang="en-US"/>
              <a:t>1-class SVM </a:t>
            </a:r>
            <a:r>
              <a:rPr lang="en-US">
                <a:solidFill>
                  <a:schemeClr val="accent6">
                    <a:lumMod val="75000"/>
                  </a:schemeClr>
                </a:solidFill>
              </a:rPr>
              <a:t>[Evangelista et al., 2005; Ma and Perkins, </a:t>
            </a:r>
            <a:r>
              <a:rPr lang="en-US" smtClean="0">
                <a:solidFill>
                  <a:schemeClr val="accent6">
                    <a:lumMod val="75000"/>
                  </a:schemeClr>
                </a:solidFill>
              </a:rPr>
              <a:t>2003b]</a:t>
            </a:r>
          </a:p>
          <a:p>
            <a:r>
              <a:rPr lang="en-US" smtClean="0">
                <a:solidFill>
                  <a:srgbClr val="00B050"/>
                </a:solidFill>
              </a:rPr>
              <a:t>Self </a:t>
            </a:r>
            <a:r>
              <a:rPr lang="en-US">
                <a:solidFill>
                  <a:srgbClr val="00B050"/>
                </a:solidFill>
              </a:rPr>
              <a:t>organizing maps </a:t>
            </a:r>
            <a:r>
              <a:rPr lang="en-US"/>
              <a:t>with windowed subsequences </a:t>
            </a:r>
            <a:r>
              <a:rPr lang="en-US">
                <a:solidFill>
                  <a:schemeClr val="accent6">
                    <a:lumMod val="75000"/>
                  </a:schemeClr>
                </a:solidFill>
              </a:rPr>
              <a:t>[González and Dasgupta, 2003]</a:t>
            </a:r>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a:t>Outliers in Time Series </a:t>
            </a:r>
            <a:r>
              <a:rPr lang="en-US" smtClean="0"/>
              <a:t>Databases</a:t>
            </a:r>
          </a:p>
          <a:p>
            <a:r>
              <a:rPr lang="en-US" smtClean="0"/>
              <a:t>     Direct </a:t>
            </a:r>
            <a:r>
              <a:rPr lang="en-US"/>
              <a:t>Detection of Outlier Time Series</a:t>
            </a:r>
          </a:p>
        </p:txBody>
      </p:sp>
      <p:sp>
        <p:nvSpPr>
          <p:cNvPr id="7" name="Content Placeholder 6"/>
          <p:cNvSpPr>
            <a:spLocks noGrp="1"/>
          </p:cNvSpPr>
          <p:nvPr>
            <p:ph idx="15"/>
          </p:nvPr>
        </p:nvSpPr>
        <p:spPr/>
        <p:txBody>
          <a:bodyPr/>
          <a:lstStyle/>
          <a:p>
            <a:r>
              <a:rPr lang="en-US"/>
              <a:t>Outlier Detection for Time Series Data</a:t>
            </a:r>
          </a:p>
          <a:p>
            <a:endParaRPr lang="en-US"/>
          </a:p>
        </p:txBody>
      </p:sp>
      <p:pic>
        <p:nvPicPr>
          <p:cNvPr id="43010" name="Picture 2" descr="http://ars.els-cdn.com/content/image/1-s2.0-S0959152409001334-g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524000"/>
            <a:ext cx="3600450" cy="2152650"/>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449661"/>
            <a:ext cx="6324600" cy="179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3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Trajectory Outliers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110</a:t>
            </a:fld>
            <a:endParaRPr lang="en-US"/>
          </a:p>
        </p:txBody>
      </p:sp>
      <p:sp>
        <p:nvSpPr>
          <p:cNvPr id="4" name="Content Placeholder 3"/>
          <p:cNvSpPr>
            <a:spLocks noGrp="1"/>
          </p:cNvSpPr>
          <p:nvPr>
            <p:ph idx="13"/>
          </p:nvPr>
        </p:nvSpPr>
        <p:spPr>
          <a:xfrm>
            <a:off x="457200" y="1447801"/>
            <a:ext cx="8229600" cy="1523999"/>
          </a:xfrm>
        </p:spPr>
        <p:txBody>
          <a:bodyPr>
            <a:normAutofit fontScale="62500" lnSpcReduction="20000"/>
          </a:bodyPr>
          <a:lstStyle/>
          <a:p>
            <a:r>
              <a:rPr lang="en-US" smtClean="0">
                <a:solidFill>
                  <a:schemeClr val="accent6">
                    <a:lumMod val="75000"/>
                  </a:schemeClr>
                </a:solidFill>
              </a:rPr>
              <a:t>[</a:t>
            </a:r>
            <a:r>
              <a:rPr lang="en-US">
                <a:solidFill>
                  <a:schemeClr val="accent6">
                    <a:lumMod val="75000"/>
                  </a:schemeClr>
                </a:solidFill>
              </a:rPr>
              <a:t>Li et al., 2009] </a:t>
            </a:r>
            <a:r>
              <a:rPr lang="en-US"/>
              <a:t>discover anomalies from average daily speed and average daily load dataset for taxicabs in San Francisco during July 2006.</a:t>
            </a:r>
          </a:p>
          <a:p>
            <a:r>
              <a:rPr lang="en-US" smtClean="0">
                <a:solidFill>
                  <a:schemeClr val="accent6">
                    <a:lumMod val="75000"/>
                  </a:schemeClr>
                </a:solidFill>
              </a:rPr>
              <a:t>[</a:t>
            </a:r>
            <a:r>
              <a:rPr lang="en-US">
                <a:solidFill>
                  <a:schemeClr val="accent6">
                    <a:lumMod val="75000"/>
                  </a:schemeClr>
                </a:solidFill>
              </a:rPr>
              <a:t>Ge et al., 2010] </a:t>
            </a:r>
            <a:r>
              <a:rPr lang="en-US"/>
              <a:t>find anomalies like vehicle moving to the left side of the road (wrong way), vehicle taking a short cut to drive to the wrong way, people crossing the street illegally. </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Surveillance/Trajectory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2819400"/>
            <a:ext cx="2209800" cy="186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008" y="2819400"/>
            <a:ext cx="2501644"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24400"/>
            <a:ext cx="2209800" cy="167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744298"/>
            <a:ext cx="2226089" cy="165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428" y="4739671"/>
            <a:ext cx="2224372" cy="1679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4908" y="4744298"/>
            <a:ext cx="2210997" cy="165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05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6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6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Trajectory Discords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111</a:t>
            </a:fld>
            <a:endParaRPr lang="en-US"/>
          </a:p>
        </p:txBody>
      </p:sp>
      <p:sp>
        <p:nvSpPr>
          <p:cNvPr id="4" name="Content Placeholder 3"/>
          <p:cNvSpPr>
            <a:spLocks noGrp="1"/>
          </p:cNvSpPr>
          <p:nvPr>
            <p:ph idx="13"/>
          </p:nvPr>
        </p:nvSpPr>
        <p:spPr>
          <a:xfrm>
            <a:off x="457200" y="1447801"/>
            <a:ext cx="8229600" cy="1905000"/>
          </a:xfrm>
        </p:spPr>
        <p:txBody>
          <a:bodyPr>
            <a:normAutofit fontScale="55000" lnSpcReduction="20000"/>
          </a:bodyPr>
          <a:lstStyle/>
          <a:p>
            <a:r>
              <a:rPr lang="en-US" smtClean="0">
                <a:solidFill>
                  <a:schemeClr val="accent6">
                    <a:lumMod val="75000"/>
                  </a:schemeClr>
                </a:solidFill>
              </a:rPr>
              <a:t>[</a:t>
            </a:r>
            <a:r>
              <a:rPr lang="en-US">
                <a:solidFill>
                  <a:schemeClr val="accent6">
                    <a:lumMod val="75000"/>
                  </a:schemeClr>
                </a:solidFill>
              </a:rPr>
              <a:t>Yankov et al., 2008] </a:t>
            </a:r>
            <a:r>
              <a:rPr lang="en-US" smtClean="0"/>
              <a:t>also find </a:t>
            </a:r>
            <a:r>
              <a:rPr lang="en-US"/>
              <a:t>discords from trajectory </a:t>
            </a:r>
            <a:r>
              <a:rPr lang="en-US" smtClean="0"/>
              <a:t>data</a:t>
            </a:r>
          </a:p>
          <a:p>
            <a:r>
              <a:rPr lang="en-US"/>
              <a:t>Trajectory data can also be used for monitoring the movement of patients and senior citizens (for example, to discover events such as taking a wrong bus, having a bad fall, encountering a sudden slow-down and getting lost </a:t>
            </a:r>
            <a:r>
              <a:rPr lang="en-US">
                <a:solidFill>
                  <a:schemeClr val="accent6">
                    <a:lumMod val="75000"/>
                  </a:schemeClr>
                </a:solidFill>
              </a:rPr>
              <a:t>[Bu et al., 2009</a:t>
            </a:r>
            <a:r>
              <a:rPr lang="en-US" smtClean="0">
                <a:solidFill>
                  <a:schemeClr val="accent6">
                    <a:lumMod val="75000"/>
                  </a:schemeClr>
                </a:solidFill>
              </a:rPr>
              <a:t>]</a:t>
            </a:r>
          </a:p>
          <a:p>
            <a:r>
              <a:rPr lang="en-US"/>
              <a:t>Surveillance data can be useful in smart homes to discover anomaly situations like the resident turned on the bathwater, but has not turned it off before going to bed </a:t>
            </a:r>
            <a:r>
              <a:rPr lang="en-US">
                <a:solidFill>
                  <a:schemeClr val="accent6">
                    <a:lumMod val="75000"/>
                  </a:schemeClr>
                </a:solidFill>
              </a:rPr>
              <a:t>[Jakkula and Cook, 2008]</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Surveillance/Trajectory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3544" y="3200400"/>
            <a:ext cx="3133725"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426869" y="5562600"/>
            <a:ext cx="3259931" cy="369332"/>
          </a:xfrm>
          <a:prstGeom prst="rect">
            <a:avLst/>
          </a:prstGeom>
        </p:spPr>
        <p:txBody>
          <a:bodyPr wrap="none">
            <a:spAutoFit/>
          </a:bodyPr>
          <a:lstStyle/>
          <a:p>
            <a:r>
              <a:rPr lang="en-US" b="1"/>
              <a:t>An Elder Monitoring Application</a:t>
            </a:r>
            <a:endParaRPr lang="en-US"/>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3276600"/>
            <a:ext cx="5324475" cy="182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38162" y="5282476"/>
            <a:ext cx="4572000" cy="646331"/>
          </a:xfrm>
          <a:prstGeom prst="rect">
            <a:avLst/>
          </a:prstGeom>
        </p:spPr>
        <p:txBody>
          <a:bodyPr>
            <a:spAutoFit/>
          </a:bodyPr>
          <a:lstStyle/>
          <a:p>
            <a:r>
              <a:rPr lang="en-US" b="1"/>
              <a:t>The number one discord found in a trajectory data (bold line) with 50 trajectories</a:t>
            </a:r>
          </a:p>
        </p:txBody>
      </p:sp>
    </p:spTree>
    <p:extLst>
      <p:ext uri="{BB962C8B-B14F-4D97-AF65-F5344CB8AC3E}">
        <p14:creationId xmlns:p14="http://schemas.microsoft.com/office/powerpoint/2010/main" val="213668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Incremental LOF based Trajectory Discords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112</a:t>
            </a:fld>
            <a:endParaRPr lang="en-US"/>
          </a:p>
        </p:txBody>
      </p:sp>
      <p:sp>
        <p:nvSpPr>
          <p:cNvPr id="4" name="Content Placeholder 3"/>
          <p:cNvSpPr>
            <a:spLocks noGrp="1"/>
          </p:cNvSpPr>
          <p:nvPr>
            <p:ph idx="13"/>
          </p:nvPr>
        </p:nvSpPr>
        <p:spPr>
          <a:xfrm>
            <a:off x="457200" y="1447801"/>
            <a:ext cx="8229600" cy="1295399"/>
          </a:xfrm>
        </p:spPr>
        <p:txBody>
          <a:bodyPr>
            <a:normAutofit fontScale="55000" lnSpcReduction="20000"/>
          </a:bodyPr>
          <a:lstStyle/>
          <a:p>
            <a:r>
              <a:rPr lang="en-US"/>
              <a:t>Surveillance videos can be explored to discover outliers like appearance of a new object, zooming objects to camera and novel video content </a:t>
            </a:r>
            <a:r>
              <a:rPr lang="en-US">
                <a:solidFill>
                  <a:schemeClr val="accent6">
                    <a:lumMod val="75000"/>
                  </a:schemeClr>
                </a:solidFill>
              </a:rPr>
              <a:t>[Pokrajac et al., 2007</a:t>
            </a:r>
            <a:r>
              <a:rPr lang="en-US" smtClean="0">
                <a:solidFill>
                  <a:schemeClr val="accent6">
                    <a:lumMod val="75000"/>
                  </a:schemeClr>
                </a:solidFill>
              </a:rPr>
              <a:t>]</a:t>
            </a:r>
            <a:endParaRPr lang="en-US">
              <a:solidFill>
                <a:schemeClr val="accent6">
                  <a:lumMod val="75000"/>
                </a:schemeClr>
              </a:solidFill>
            </a:endParaRPr>
          </a:p>
          <a:p>
            <a:r>
              <a:rPr lang="en-US"/>
              <a:t>They study trajectories from surveillance videos to identify anomalous behavior like person walking right and then back left and person walking very </a:t>
            </a:r>
            <a:r>
              <a:rPr lang="en-US" smtClean="0"/>
              <a:t>slowly</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Surveillance/Trajectory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08072"/>
            <a:ext cx="4205287" cy="303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28210" y="5726668"/>
            <a:ext cx="3758465" cy="369332"/>
          </a:xfrm>
          <a:prstGeom prst="rect">
            <a:avLst/>
          </a:prstGeom>
        </p:spPr>
        <p:txBody>
          <a:bodyPr wrap="none">
            <a:spAutoFit/>
          </a:bodyPr>
          <a:lstStyle/>
          <a:p>
            <a:r>
              <a:rPr lang="en-US" b="1"/>
              <a:t>Unusual trajectories in motion videos</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186" y="2490666"/>
            <a:ext cx="4203814" cy="307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679893" y="5477470"/>
            <a:ext cx="4768907" cy="923330"/>
          </a:xfrm>
          <a:prstGeom prst="rect">
            <a:avLst/>
          </a:prstGeom>
        </p:spPr>
        <p:txBody>
          <a:bodyPr wrap="square">
            <a:spAutoFit/>
          </a:bodyPr>
          <a:lstStyle/>
          <a:p>
            <a:r>
              <a:rPr lang="en-US" b="1"/>
              <a:t>Outliers: appearance of a new object (frame 21), zooming objects to camera (frame 31) </a:t>
            </a:r>
            <a:r>
              <a:rPr lang="en-US" b="1" smtClean="0"/>
              <a:t>&amp; novel </a:t>
            </a:r>
            <a:r>
              <a:rPr lang="en-US" b="1"/>
              <a:t>video content (frames 41, 61, 71, 91)</a:t>
            </a:r>
          </a:p>
        </p:txBody>
      </p:sp>
    </p:spTree>
    <p:extLst>
      <p:ext uri="{BB962C8B-B14F-4D97-AF65-F5344CB8AC3E}">
        <p14:creationId xmlns:p14="http://schemas.microsoft.com/office/powerpoint/2010/main" val="34094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Intrusion Detection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113</a:t>
            </a:fld>
            <a:endParaRPr lang="en-US"/>
          </a:p>
        </p:txBody>
      </p:sp>
      <p:sp>
        <p:nvSpPr>
          <p:cNvPr id="4" name="Content Placeholder 3"/>
          <p:cNvSpPr>
            <a:spLocks noGrp="1"/>
          </p:cNvSpPr>
          <p:nvPr>
            <p:ph idx="13"/>
          </p:nvPr>
        </p:nvSpPr>
        <p:spPr/>
        <p:txBody>
          <a:bodyPr>
            <a:normAutofit fontScale="92500" lnSpcReduction="20000"/>
          </a:bodyPr>
          <a:lstStyle/>
          <a:p>
            <a:r>
              <a:rPr lang="en-US"/>
              <a:t>Techniques for outlier detection from temporal data have been widely used for intrusion detection</a:t>
            </a:r>
            <a:r>
              <a:rPr lang="en-US">
                <a:solidFill>
                  <a:schemeClr val="accent6">
                    <a:lumMod val="75000"/>
                  </a:schemeClr>
                </a:solidFill>
              </a:rPr>
              <a:t> [Angiulli and Fassetti, 2007; Hofmeyr et al., 1998; Lane and Brodley, 1997; Lane and Brodley, 1998; Sequeira and Zaki, 2002; Warrender et al., 1999]</a:t>
            </a:r>
          </a:p>
          <a:p>
            <a:r>
              <a:rPr lang="en-US" smtClean="0">
                <a:solidFill>
                  <a:schemeClr val="accent6">
                    <a:lumMod val="75000"/>
                  </a:schemeClr>
                </a:solidFill>
              </a:rPr>
              <a:t>[</a:t>
            </a:r>
            <a:r>
              <a:rPr lang="en-US">
                <a:solidFill>
                  <a:schemeClr val="accent6">
                    <a:lumMod val="75000"/>
                  </a:schemeClr>
                </a:solidFill>
              </a:rPr>
              <a:t>Ye, 2000]</a:t>
            </a:r>
            <a:r>
              <a:rPr lang="en-US"/>
              <a:t> use the audit data of a Sun Solaris system from MIT Lincoln lab to detect intrusion scenarios like password guessing, using symbolic links to gain root privileges, attempts to gain an unauthorized access remotely, etc.</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Computer Networks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spTree>
    <p:extLst>
      <p:ext uri="{BB962C8B-B14F-4D97-AF65-F5344CB8AC3E}">
        <p14:creationId xmlns:p14="http://schemas.microsoft.com/office/powerpoint/2010/main" val="213668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Origin-destination flow Anomalies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114</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Computer Networks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2" y="2743200"/>
            <a:ext cx="9010048"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angle 7"/>
              <p:cNvSpPr/>
              <p:nvPr/>
            </p:nvSpPr>
            <p:spPr>
              <a:xfrm>
                <a:off x="63848" y="5495443"/>
                <a:ext cx="9003952" cy="935769"/>
              </a:xfrm>
              <a:prstGeom prst="rect">
                <a:avLst/>
              </a:prstGeom>
            </p:spPr>
            <p:txBody>
              <a:bodyPr wrap="square">
                <a:spAutoFit/>
              </a:bodyPr>
              <a:lstStyle/>
              <a:p>
                <a:r>
                  <a:rPr lang="en-US" b="1" smtClean="0"/>
                  <a:t>An illustration of the PCA method on the three types of OD flow traffic. Top row: timeseries of state vector squared magnitude (</a:t>
                </a:r>
                <a14:m>
                  <m:oMath xmlns:m="http://schemas.openxmlformats.org/officeDocument/2006/math">
                    <m:sSup>
                      <m:sSupPr>
                        <m:ctrlPr>
                          <a:rPr lang="en-US" b="1" i="1" smtClean="0">
                            <a:latin typeface="Cambria Math" panose="02040503050406030204" pitchFamily="18" charset="0"/>
                          </a:rPr>
                        </m:ctrlPr>
                      </m:sSupPr>
                      <m:e>
                        <m:d>
                          <m:dPr>
                            <m:begChr m:val="‖"/>
                            <m:endChr m:val="‖"/>
                            <m:ctrlPr>
                              <a:rPr lang="en-US" b="1" i="1" smtClean="0">
                                <a:latin typeface="Cambria Math" panose="02040503050406030204" pitchFamily="18" charset="0"/>
                              </a:rPr>
                            </m:ctrlPr>
                          </m:dPr>
                          <m:e>
                            <m:r>
                              <a:rPr lang="en-US" b="1" i="1" smtClean="0">
                                <a:latin typeface="Cambria Math"/>
                              </a:rPr>
                              <m:t>𝒙</m:t>
                            </m:r>
                          </m:e>
                        </m:d>
                      </m:e>
                      <m:sup>
                        <m:r>
                          <a:rPr lang="en-US" b="1" i="1" smtClean="0">
                            <a:latin typeface="Cambria Math"/>
                          </a:rPr>
                          <m:t>𝟐</m:t>
                        </m:r>
                      </m:sup>
                    </m:sSup>
                  </m:oMath>
                </a14:m>
                <a:r>
                  <a:rPr lang="en-US" b="1" smtClean="0"/>
                  <a:t>); </a:t>
                </a:r>
                <a:r>
                  <a:rPr lang="en-US" b="1"/>
                  <a:t>middle row: timeseries of the PCA residual vector squared magnitude (</a:t>
                </a:r>
                <a14:m>
                  <m:oMath xmlns:m="http://schemas.openxmlformats.org/officeDocument/2006/math">
                    <m:sSup>
                      <m:sSupPr>
                        <m:ctrlPr>
                          <a:rPr lang="en-US" b="1" i="1">
                            <a:latin typeface="Cambria Math" panose="02040503050406030204" pitchFamily="18" charset="0"/>
                          </a:rPr>
                        </m:ctrlPr>
                      </m:sSupPr>
                      <m:e>
                        <m:d>
                          <m:dPr>
                            <m:begChr m:val="‖"/>
                            <m:endChr m:val="‖"/>
                            <m:ctrlPr>
                              <a:rPr lang="en-US" b="1" i="1">
                                <a:latin typeface="Cambria Math" panose="02040503050406030204" pitchFamily="18" charset="0"/>
                              </a:rPr>
                            </m:ctrlPr>
                          </m:dPr>
                          <m:e>
                            <m:acc>
                              <m:accPr>
                                <m:chr m:val="̂"/>
                                <m:ctrlPr>
                                  <a:rPr lang="en-US" b="1" i="1" smtClean="0">
                                    <a:latin typeface="Cambria Math" panose="02040503050406030204" pitchFamily="18" charset="0"/>
                                  </a:rPr>
                                </m:ctrlPr>
                              </m:accPr>
                              <m:e>
                                <m:r>
                                  <a:rPr lang="en-US" b="1" i="1" smtClean="0">
                                    <a:latin typeface="Cambria Math"/>
                                  </a:rPr>
                                  <m:t>𝒙</m:t>
                                </m:r>
                              </m:e>
                            </m:acc>
                          </m:e>
                        </m:d>
                      </m:e>
                      <m:sup>
                        <m:r>
                          <a:rPr lang="en-US" b="1" i="1">
                            <a:latin typeface="Cambria Math"/>
                          </a:rPr>
                          <m:t>𝟐</m:t>
                        </m:r>
                      </m:sup>
                    </m:sSup>
                  </m:oMath>
                </a14:m>
                <a:r>
                  <a:rPr lang="en-US" b="1"/>
                  <a:t>); bottom row: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a:rPr>
                          <m:t>𝒕</m:t>
                        </m:r>
                      </m:e>
                      <m:sup>
                        <m:r>
                          <a:rPr lang="en-US" b="1" i="1" smtClean="0">
                            <a:latin typeface="Cambria Math"/>
                          </a:rPr>
                          <m:t>𝟐</m:t>
                        </m:r>
                      </m:sup>
                    </m:sSup>
                  </m:oMath>
                </a14:m>
                <a:r>
                  <a:rPr lang="en-US" b="1"/>
                  <a:t> vector</a:t>
                </a:r>
              </a:p>
            </p:txBody>
          </p:sp>
        </mc:Choice>
        <mc:Fallback xmlns="">
          <p:sp>
            <p:nvSpPr>
              <p:cNvPr id="8" name="Rectangle 7"/>
              <p:cNvSpPr>
                <a:spLocks noRot="1" noChangeAspect="1" noMove="1" noResize="1" noEditPoints="1" noAdjustHandles="1" noChangeArrowheads="1" noChangeShapeType="1" noTextEdit="1"/>
              </p:cNvSpPr>
              <p:nvPr/>
            </p:nvSpPr>
            <p:spPr>
              <a:xfrm>
                <a:off x="63848" y="5495443"/>
                <a:ext cx="9003952" cy="935769"/>
              </a:xfrm>
              <a:prstGeom prst="rect">
                <a:avLst/>
              </a:prstGeom>
              <a:blipFill rotWithShape="1">
                <a:blip r:embed="rId3"/>
                <a:stretch>
                  <a:fillRect l="-541" t="-3247" b="-9091"/>
                </a:stretch>
              </a:blipFill>
            </p:spPr>
            <p:txBody>
              <a:bodyPr/>
              <a:lstStyle/>
              <a:p>
                <a:r>
                  <a:rPr lang="en-US">
                    <a:noFill/>
                  </a:rPr>
                  <a:t> </a:t>
                </a:r>
              </a:p>
            </p:txBody>
          </p:sp>
        </mc:Fallback>
      </mc:AlternateContent>
      <p:sp>
        <p:nvSpPr>
          <p:cNvPr id="9" name="Rectangle 8"/>
          <p:cNvSpPr/>
          <p:nvPr/>
        </p:nvSpPr>
        <p:spPr>
          <a:xfrm>
            <a:off x="228600" y="1524000"/>
            <a:ext cx="8686800" cy="1200329"/>
          </a:xfrm>
          <a:prstGeom prst="rect">
            <a:avLst/>
          </a:prstGeom>
        </p:spPr>
        <p:txBody>
          <a:bodyPr wrap="square">
            <a:spAutoFit/>
          </a:bodyPr>
          <a:lstStyle/>
          <a:p>
            <a:r>
              <a:rPr lang="en-US" smtClean="0">
                <a:solidFill>
                  <a:schemeClr val="accent6">
                    <a:lumMod val="75000"/>
                  </a:schemeClr>
                </a:solidFill>
              </a:rPr>
              <a:t>[Lakhina et al., 2004] </a:t>
            </a:r>
            <a:r>
              <a:rPr lang="en-US" smtClean="0"/>
              <a:t>discover </a:t>
            </a:r>
            <a:r>
              <a:rPr lang="en-US"/>
              <a:t>anomalies like High rate point to point byte transfer, denial of service (DOS), distributed denial of service (DDOS) attacks, Flash crowd (large demand for a resource/service), scanning a host for a vulnerable port or scanning network for a target port, </a:t>
            </a:r>
            <a:r>
              <a:rPr lang="en-US" smtClean="0"/>
              <a:t>WORM, outage events, etc.</a:t>
            </a:r>
            <a:endParaRPr lang="en-US"/>
          </a:p>
        </p:txBody>
      </p:sp>
    </p:spTree>
    <p:extLst>
      <p:ext uri="{BB962C8B-B14F-4D97-AF65-F5344CB8AC3E}">
        <p14:creationId xmlns:p14="http://schemas.microsoft.com/office/powerpoint/2010/main" val="323638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Electrocardiogram </a:t>
            </a:r>
            <a:r>
              <a:rPr lang="en-US" smtClean="0"/>
              <a:t>Anomalies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115</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Biological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371600"/>
            <a:ext cx="6629400" cy="195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66800" y="3276600"/>
            <a:ext cx="7391400" cy="646331"/>
          </a:xfrm>
          <a:prstGeom prst="rect">
            <a:avLst/>
          </a:prstGeom>
        </p:spPr>
        <p:txBody>
          <a:bodyPr wrap="square">
            <a:spAutoFit/>
          </a:bodyPr>
          <a:lstStyle/>
          <a:p>
            <a:pPr algn="ctr"/>
            <a:r>
              <a:rPr lang="en-US" b="1"/>
              <a:t>An ECG that has been annotated by a cardiologist as containing one premature ventricular </a:t>
            </a:r>
            <a:r>
              <a:rPr lang="en-US" b="1" smtClean="0"/>
              <a:t>contraction </a:t>
            </a:r>
            <a:r>
              <a:rPr lang="en-US" b="1">
                <a:solidFill>
                  <a:schemeClr val="accent6">
                    <a:lumMod val="75000"/>
                  </a:schemeClr>
                </a:solidFill>
              </a:rPr>
              <a:t>[Keogh et al., 2005]</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00289"/>
            <a:ext cx="6477000" cy="180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0" y="5702970"/>
            <a:ext cx="6553200" cy="646331"/>
          </a:xfrm>
          <a:prstGeom prst="rect">
            <a:avLst/>
          </a:prstGeom>
        </p:spPr>
        <p:txBody>
          <a:bodyPr wrap="square">
            <a:spAutoFit/>
          </a:bodyPr>
          <a:lstStyle/>
          <a:p>
            <a:pPr algn="ctr"/>
            <a:r>
              <a:rPr lang="en-US" b="1"/>
              <a:t>An excerpt of an ECG that has been annotated by a cardiologist as containing 3 various </a:t>
            </a:r>
            <a:r>
              <a:rPr lang="en-US" b="1" smtClean="0"/>
              <a:t>anomalies </a:t>
            </a:r>
            <a:r>
              <a:rPr lang="en-US" b="1"/>
              <a:t> </a:t>
            </a:r>
            <a:r>
              <a:rPr lang="en-US" b="1">
                <a:solidFill>
                  <a:schemeClr val="accent6">
                    <a:lumMod val="75000"/>
                  </a:schemeClr>
                </a:solidFill>
              </a:rPr>
              <a:t>[Keogh et al., 2005</a:t>
            </a:r>
            <a:r>
              <a:rPr lang="en-US" b="1" smtClean="0">
                <a:solidFill>
                  <a:schemeClr val="accent6">
                    <a:lumMod val="75000"/>
                  </a:schemeClr>
                </a:solidFill>
              </a:rPr>
              <a:t>]</a:t>
            </a:r>
            <a:endParaRPr lang="en-US" b="1">
              <a:solidFill>
                <a:schemeClr val="accent6">
                  <a:lumMod val="75000"/>
                </a:schemeClr>
              </a:solidFill>
            </a:endParaRPr>
          </a:p>
        </p:txBody>
      </p:sp>
    </p:spTree>
    <p:extLst>
      <p:ext uri="{BB962C8B-B14F-4D97-AF65-F5344CB8AC3E}">
        <p14:creationId xmlns:p14="http://schemas.microsoft.com/office/powerpoint/2010/main" val="323638361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Unusual Butterfly</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116</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Biological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30" y="1524000"/>
            <a:ext cx="5221170"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86138"/>
            <a:ext cx="4762500" cy="294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97764" y="3433679"/>
            <a:ext cx="4936236" cy="923330"/>
          </a:xfrm>
          <a:prstGeom prst="rect">
            <a:avLst/>
          </a:prstGeom>
        </p:spPr>
        <p:txBody>
          <a:bodyPr wrap="square">
            <a:spAutoFit/>
          </a:bodyPr>
          <a:lstStyle/>
          <a:p>
            <a:r>
              <a:rPr lang="en-US" b="1"/>
              <a:t>Six examples of butterflies, ostensibly all Heliconius erato (Red Passion Flower) </a:t>
            </a:r>
            <a:r>
              <a:rPr lang="en-US" b="1" smtClean="0"/>
              <a:t>Butterflies</a:t>
            </a:r>
          </a:p>
          <a:p>
            <a:r>
              <a:rPr lang="en-US" b="1">
                <a:solidFill>
                  <a:schemeClr val="accent6">
                    <a:lumMod val="75000"/>
                  </a:schemeClr>
                </a:solidFill>
              </a:rPr>
              <a:t>[Wei et al., 2006]</a:t>
            </a:r>
          </a:p>
        </p:txBody>
      </p:sp>
      <p:sp>
        <p:nvSpPr>
          <p:cNvPr id="9" name="Rectangle 8"/>
          <p:cNvSpPr/>
          <p:nvPr/>
        </p:nvSpPr>
        <p:spPr>
          <a:xfrm>
            <a:off x="5718048" y="2438400"/>
            <a:ext cx="3273552" cy="923330"/>
          </a:xfrm>
          <a:prstGeom prst="rect">
            <a:avLst/>
          </a:prstGeom>
        </p:spPr>
        <p:txBody>
          <a:bodyPr wrap="square">
            <a:spAutoFit/>
          </a:bodyPr>
          <a:lstStyle/>
          <a:p>
            <a:r>
              <a:rPr lang="en-US" b="1"/>
              <a:t>An example of Heliconius melpomene and not Heliconius erato</a:t>
            </a:r>
            <a:r>
              <a:rPr lang="en-US" b="1">
                <a:solidFill>
                  <a:schemeClr val="accent6">
                    <a:lumMod val="75000"/>
                  </a:schemeClr>
                </a:solidFill>
              </a:rPr>
              <a:t> [Wei et al., 2006]</a:t>
            </a:r>
          </a:p>
        </p:txBody>
      </p:sp>
    </p:spTree>
    <p:extLst>
      <p:ext uri="{BB962C8B-B14F-4D97-AF65-F5344CB8AC3E}">
        <p14:creationId xmlns:p14="http://schemas.microsoft.com/office/powerpoint/2010/main" val="33147758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Shape Discords </a:t>
            </a:r>
            <a:r>
              <a:rPr lang="en-US">
                <a:solidFill>
                  <a:schemeClr val="accent6">
                    <a:lumMod val="75000"/>
                  </a:schemeClr>
                </a:solidFill>
              </a:rPr>
              <a:t>[Wei et al., 2006]</a:t>
            </a:r>
            <a:endParaRPr lang="en-US" sz="360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D4A95AB-7B14-4CE2-8EF6-8DDF97F0F3DA}" type="slidenum">
              <a:rPr lang="en-US" smtClean="0"/>
              <a:pPr/>
              <a:t>117</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Biological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09712"/>
            <a:ext cx="4816011" cy="412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52400" y="5725180"/>
            <a:ext cx="4572000" cy="523220"/>
          </a:xfrm>
          <a:prstGeom prst="rect">
            <a:avLst/>
          </a:prstGeom>
        </p:spPr>
        <p:txBody>
          <a:bodyPr>
            <a:spAutoFit/>
          </a:bodyPr>
          <a:lstStyle/>
          <a:p>
            <a:pPr algn="ctr"/>
            <a:r>
              <a:rPr lang="en-US" sz="1400" b="1"/>
              <a:t>Wei et al. discover teardrop shaped cell, or dacrocyte, which is indicative of several blood disorders</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84069"/>
            <a:ext cx="3805237" cy="3978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029200" y="5585936"/>
            <a:ext cx="3962400" cy="738664"/>
          </a:xfrm>
          <a:prstGeom prst="rect">
            <a:avLst/>
          </a:prstGeom>
        </p:spPr>
        <p:txBody>
          <a:bodyPr wrap="square">
            <a:spAutoFit/>
          </a:bodyPr>
          <a:lstStyle/>
          <a:p>
            <a:pPr algn="ctr"/>
            <a:r>
              <a:rPr lang="en-US" sz="1400" b="1"/>
              <a:t>Some spores produced by a fungus. One </a:t>
            </a:r>
            <a:r>
              <a:rPr lang="en-US" sz="1400" b="1" smtClean="0"/>
              <a:t>spore is different </a:t>
            </a:r>
            <a:r>
              <a:rPr lang="en-US" sz="1400" b="1"/>
              <a:t>because it has a germ tube (Image by Charles </a:t>
            </a:r>
            <a:r>
              <a:rPr lang="en-US" sz="1400" b="1" smtClean="0"/>
              <a:t>Mims, University </a:t>
            </a:r>
            <a:r>
              <a:rPr lang="en-US" sz="1400" b="1"/>
              <a:t>of Georgia)</a:t>
            </a:r>
          </a:p>
        </p:txBody>
      </p:sp>
    </p:spTree>
    <p:extLst>
      <p:ext uri="{BB962C8B-B14F-4D97-AF65-F5344CB8AC3E}">
        <p14:creationId xmlns:p14="http://schemas.microsoft.com/office/powerpoint/2010/main" val="331477583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Space Telemetry, Star Light, </a:t>
            </a:r>
            <a:r>
              <a:rPr lang="en-US" smtClean="0"/>
              <a:t>Gamma Rays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118</a:t>
            </a:fld>
            <a:endParaRPr lang="en-US"/>
          </a:p>
        </p:txBody>
      </p:sp>
      <p:sp>
        <p:nvSpPr>
          <p:cNvPr id="4" name="Content Placeholder 3"/>
          <p:cNvSpPr>
            <a:spLocks noGrp="1"/>
          </p:cNvSpPr>
          <p:nvPr>
            <p:ph idx="13"/>
          </p:nvPr>
        </p:nvSpPr>
        <p:spPr>
          <a:xfrm>
            <a:off x="457200" y="1447800"/>
            <a:ext cx="4267200" cy="2514599"/>
          </a:xfrm>
        </p:spPr>
        <p:txBody>
          <a:bodyPr>
            <a:normAutofit fontScale="47500" lnSpcReduction="20000"/>
          </a:bodyPr>
          <a:lstStyle/>
          <a:p>
            <a:r>
              <a:rPr lang="en-US" smtClean="0">
                <a:solidFill>
                  <a:schemeClr val="accent6">
                    <a:lumMod val="75000"/>
                  </a:schemeClr>
                </a:solidFill>
              </a:rPr>
              <a:t>[</a:t>
            </a:r>
            <a:r>
              <a:rPr lang="en-US">
                <a:solidFill>
                  <a:schemeClr val="accent6">
                    <a:lumMod val="75000"/>
                  </a:schemeClr>
                </a:solidFill>
              </a:rPr>
              <a:t>Keogh et al., 2005]</a:t>
            </a:r>
            <a:r>
              <a:rPr lang="en-US"/>
              <a:t> discover discords from Space telemetry data (Space Shuttle Marotta Valve time series</a:t>
            </a:r>
            <a:r>
              <a:rPr lang="en-US" smtClean="0"/>
              <a:t>)</a:t>
            </a:r>
          </a:p>
          <a:p>
            <a:r>
              <a:rPr lang="en-US">
                <a:solidFill>
                  <a:schemeClr val="accent6">
                    <a:lumMod val="75000"/>
                  </a:schemeClr>
                </a:solidFill>
              </a:rPr>
              <a:t>[Yankov et al., 2008]</a:t>
            </a:r>
            <a:r>
              <a:rPr lang="en-US"/>
              <a:t> find discords from star light-curve data consisting of light-curves produced by three classes of star objects: Eclipsed Binaries, Cepheids and RR Lyrae </a:t>
            </a:r>
            <a:r>
              <a:rPr lang="en-US" smtClean="0"/>
              <a:t>variables</a:t>
            </a:r>
          </a:p>
          <a:p>
            <a:r>
              <a:rPr lang="en-US">
                <a:solidFill>
                  <a:schemeClr val="accent6">
                    <a:lumMod val="75000"/>
                  </a:schemeClr>
                </a:solidFill>
              </a:rPr>
              <a:t>[Zhu and Shasha, 2003]</a:t>
            </a:r>
            <a:r>
              <a:rPr lang="en-US"/>
              <a:t> find high gamma ray bursts from Milagro Gamma Ray data stream which consists of time series of the number of photons observed (events) every 0.1 second</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Astronomy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962400"/>
            <a:ext cx="4343400" cy="894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04800" y="5725180"/>
            <a:ext cx="4343400" cy="523220"/>
          </a:xfrm>
          <a:prstGeom prst="rect">
            <a:avLst/>
          </a:prstGeom>
        </p:spPr>
        <p:txBody>
          <a:bodyPr wrap="square">
            <a:spAutoFit/>
          </a:bodyPr>
          <a:lstStyle/>
          <a:p>
            <a:pPr algn="ctr"/>
            <a:r>
              <a:rPr lang="en-US" sz="1400" b="1" smtClean="0"/>
              <a:t>Examples </a:t>
            </a:r>
            <a:r>
              <a:rPr lang="en-US" sz="1400" b="1"/>
              <a:t>of an annotated Marotta Valve </a:t>
            </a:r>
            <a:r>
              <a:rPr lang="en-US" sz="1400" b="1" smtClean="0"/>
              <a:t>time series </a:t>
            </a:r>
            <a:r>
              <a:rPr lang="en-US" sz="1400" b="1">
                <a:solidFill>
                  <a:schemeClr val="accent6">
                    <a:lumMod val="75000"/>
                  </a:schemeClr>
                </a:solidFill>
              </a:rPr>
              <a:t>[Keogh et al., 2005]</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2" y="4898887"/>
            <a:ext cx="4224338" cy="81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4862" y="1327992"/>
            <a:ext cx="4093874" cy="17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724400" y="3200400"/>
            <a:ext cx="4267200" cy="523220"/>
          </a:xfrm>
          <a:prstGeom prst="rect">
            <a:avLst/>
          </a:prstGeom>
        </p:spPr>
        <p:txBody>
          <a:bodyPr wrap="square">
            <a:spAutoFit/>
          </a:bodyPr>
          <a:lstStyle/>
          <a:p>
            <a:r>
              <a:rPr lang="en-US" sz="1400" b="1"/>
              <a:t>Typical examples from </a:t>
            </a:r>
            <a:r>
              <a:rPr lang="en-US" sz="1400" b="1" smtClean="0"/>
              <a:t>3 classes </a:t>
            </a:r>
            <a:r>
              <a:rPr lang="en-US" sz="1400" b="1"/>
              <a:t>of </a:t>
            </a:r>
            <a:r>
              <a:rPr lang="en-US" sz="1400" b="1" smtClean="0"/>
              <a:t>lightcurves: Left</a:t>
            </a:r>
            <a:r>
              <a:rPr lang="en-US" sz="1400" b="1"/>
              <a:t>) Eclipsed Binary, Right Top) Cepheid, Bottom) RR Lyrae</a:t>
            </a:r>
          </a:p>
        </p:txBody>
      </p:sp>
      <p:pic>
        <p:nvPicPr>
          <p:cNvPr id="327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799" y="3733800"/>
            <a:ext cx="3048002" cy="2098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329863" y="5940623"/>
            <a:ext cx="2903872" cy="307777"/>
          </a:xfrm>
          <a:prstGeom prst="rect">
            <a:avLst/>
          </a:prstGeom>
        </p:spPr>
        <p:txBody>
          <a:bodyPr wrap="none">
            <a:spAutoFit/>
          </a:bodyPr>
          <a:lstStyle/>
          <a:p>
            <a:r>
              <a:rPr lang="en-US" sz="1400" b="1"/>
              <a:t>Top light-curve discords in each class</a:t>
            </a:r>
          </a:p>
        </p:txBody>
      </p:sp>
    </p:spTree>
    <p:extLst>
      <p:ext uri="{BB962C8B-B14F-4D97-AF65-F5344CB8AC3E}">
        <p14:creationId xmlns:p14="http://schemas.microsoft.com/office/powerpoint/2010/main" val="331477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Outlier Web Crawl Snapshot</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119</a:t>
            </a:fld>
            <a:endParaRPr lang="en-US"/>
          </a:p>
        </p:txBody>
      </p:sp>
      <p:sp>
        <p:nvSpPr>
          <p:cNvPr id="4" name="Content Placeholder 3"/>
          <p:cNvSpPr>
            <a:spLocks noGrp="1"/>
          </p:cNvSpPr>
          <p:nvPr>
            <p:ph idx="13"/>
          </p:nvPr>
        </p:nvSpPr>
        <p:spPr>
          <a:xfrm>
            <a:off x="457200" y="1447800"/>
            <a:ext cx="8153400" cy="4678363"/>
          </a:xfrm>
        </p:spPr>
        <p:txBody>
          <a:bodyPr>
            <a:normAutofit fontScale="62500" lnSpcReduction="20000"/>
          </a:bodyPr>
          <a:lstStyle/>
          <a:p>
            <a:r>
              <a:rPr lang="en-US"/>
              <a:t>Given multiple crawls of the web graph,</a:t>
            </a:r>
            <a:r>
              <a:rPr lang="en-US">
                <a:solidFill>
                  <a:schemeClr val="accent6">
                    <a:lumMod val="75000"/>
                  </a:schemeClr>
                </a:solidFill>
              </a:rPr>
              <a:t> </a:t>
            </a:r>
            <a:r>
              <a:rPr lang="en-US" smtClean="0">
                <a:solidFill>
                  <a:schemeClr val="accent6">
                    <a:lumMod val="75000"/>
                  </a:schemeClr>
                </a:solidFill>
              </a:rPr>
              <a:t>[</a:t>
            </a:r>
            <a:r>
              <a:rPr lang="en-US">
                <a:solidFill>
                  <a:schemeClr val="accent6">
                    <a:lumMod val="75000"/>
                  </a:schemeClr>
                </a:solidFill>
              </a:rPr>
              <a:t>Papadimitriou et al., 2008; Papadimitriou et al., 2010]</a:t>
            </a:r>
            <a:r>
              <a:rPr lang="en-US"/>
              <a:t> find a crawl graph with anomalies. </a:t>
            </a:r>
            <a:endParaRPr lang="en-US" smtClean="0"/>
          </a:p>
          <a:p>
            <a:r>
              <a:rPr lang="en-US" smtClean="0"/>
              <a:t>These </a:t>
            </a:r>
            <a:r>
              <a:rPr lang="en-US"/>
              <a:t>anomalies refer either to failures of web hosts that do not allow the crawler to access their content or to hardware/software problems in the search engine infrastructure that can corrupt parts of the crawled data. </a:t>
            </a:r>
            <a:endParaRPr lang="en-US" smtClean="0"/>
          </a:p>
          <a:p>
            <a:endParaRPr lang="en-US" smtClean="0"/>
          </a:p>
          <a:p>
            <a:endParaRPr lang="en-US"/>
          </a:p>
          <a:p>
            <a:endParaRPr lang="en-US" smtClean="0"/>
          </a:p>
          <a:p>
            <a:endParaRPr lang="en-US"/>
          </a:p>
          <a:p>
            <a:endParaRPr lang="en-US" smtClean="0"/>
          </a:p>
          <a:p>
            <a:pPr marL="0" indent="0">
              <a:buNone/>
            </a:pPr>
            <a:endParaRPr lang="en-US" smtClean="0"/>
          </a:p>
          <a:p>
            <a:r>
              <a:rPr lang="en-US"/>
              <a:t>Signature </a:t>
            </a:r>
            <a:r>
              <a:rPr lang="en-US" smtClean="0"/>
              <a:t>Similarity turned out to be most important measure</a:t>
            </a:r>
            <a:endParaRPr lang="en-US"/>
          </a:p>
          <a:p>
            <a:r>
              <a:rPr lang="en-US" smtClean="0">
                <a:solidFill>
                  <a:schemeClr val="accent6">
                    <a:lumMod val="75000"/>
                  </a:schemeClr>
                </a:solidFill>
              </a:rPr>
              <a:t>[</a:t>
            </a:r>
            <a:r>
              <a:rPr lang="en-US">
                <a:solidFill>
                  <a:schemeClr val="accent6">
                    <a:lumMod val="75000"/>
                  </a:schemeClr>
                </a:solidFill>
              </a:rPr>
              <a:t>Yankov et al., 2008</a:t>
            </a:r>
            <a:r>
              <a:rPr lang="en-US"/>
              <a:t>] study the MSN query logs to discover both anticipated and unanticipated web queries as discords</a:t>
            </a:r>
            <a:r>
              <a:rPr lang="en-US" smtClean="0"/>
              <a:t>. E.g., “Full moon”</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Web </a:t>
            </a:r>
            <a:r>
              <a:rPr lang="en-US"/>
              <a:t>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24200"/>
            <a:ext cx="8382000" cy="154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27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smtClean="0"/>
              <a:t>Unsupervised Parametric </a:t>
            </a:r>
            <a:r>
              <a:rPr lang="en-US" sz="3600"/>
              <a:t>Approaches</a:t>
            </a:r>
          </a:p>
        </p:txBody>
      </p:sp>
      <p:sp>
        <p:nvSpPr>
          <p:cNvPr id="3" name="Slide Number Placeholder 2"/>
          <p:cNvSpPr>
            <a:spLocks noGrp="1"/>
          </p:cNvSpPr>
          <p:nvPr>
            <p:ph type="sldNum" sz="quarter" idx="12"/>
          </p:nvPr>
        </p:nvSpPr>
        <p:spPr/>
        <p:txBody>
          <a:bodyPr/>
          <a:lstStyle/>
          <a:p>
            <a:fld id="{8D4A95AB-7B14-4CE2-8EF6-8DDF97F0F3DA}" type="slidenum">
              <a:rPr lang="en-US" smtClean="0"/>
              <a:pPr/>
              <a:t>12</a:t>
            </a:fld>
            <a:endParaRPr lang="en-US"/>
          </a:p>
        </p:txBody>
      </p:sp>
      <p:sp>
        <p:nvSpPr>
          <p:cNvPr id="4" name="Content Placeholder 3"/>
          <p:cNvSpPr>
            <a:spLocks noGrp="1"/>
          </p:cNvSpPr>
          <p:nvPr>
            <p:ph idx="13"/>
          </p:nvPr>
        </p:nvSpPr>
        <p:spPr/>
        <p:txBody>
          <a:bodyPr>
            <a:normAutofit fontScale="92500"/>
          </a:bodyPr>
          <a:lstStyle/>
          <a:p>
            <a:r>
              <a:rPr lang="en-US" smtClean="0"/>
              <a:t>Value at any time point in the series depends on the values at previous few time points</a:t>
            </a:r>
          </a:p>
          <a:p>
            <a:r>
              <a:rPr lang="en-US" smtClean="0">
                <a:solidFill>
                  <a:srgbClr val="1010B6"/>
                </a:solidFill>
              </a:rPr>
              <a:t>Anomaly score for time series </a:t>
            </a:r>
            <a:r>
              <a:rPr lang="en-US" smtClean="0"/>
              <a:t>is a function of the anomaly score of its values at each time point</a:t>
            </a:r>
          </a:p>
          <a:p>
            <a:r>
              <a:rPr lang="en-US" smtClean="0">
                <a:solidFill>
                  <a:srgbClr val="1010B6"/>
                </a:solidFill>
              </a:rPr>
              <a:t>Markov models</a:t>
            </a:r>
          </a:p>
          <a:p>
            <a:pPr lvl="1"/>
            <a:r>
              <a:rPr lang="en-US" smtClean="0">
                <a:solidFill>
                  <a:srgbClr val="00B050"/>
                </a:solidFill>
              </a:rPr>
              <a:t>Fixed</a:t>
            </a:r>
            <a:r>
              <a:rPr lang="en-US" smtClean="0"/>
              <a:t> history size</a:t>
            </a:r>
          </a:p>
          <a:p>
            <a:pPr lvl="1"/>
            <a:r>
              <a:rPr lang="en-US" smtClean="0">
                <a:solidFill>
                  <a:srgbClr val="00B050"/>
                </a:solidFill>
              </a:rPr>
              <a:t>Variable</a:t>
            </a:r>
            <a:r>
              <a:rPr lang="en-US" smtClean="0"/>
              <a:t> history size</a:t>
            </a:r>
          </a:p>
          <a:p>
            <a:pPr lvl="1"/>
            <a:r>
              <a:rPr lang="en-US" smtClean="0">
                <a:solidFill>
                  <a:srgbClr val="00B050"/>
                </a:solidFill>
              </a:rPr>
              <a:t>Selective</a:t>
            </a:r>
            <a:r>
              <a:rPr lang="en-US" smtClean="0"/>
              <a:t> history (Sparse Markovian)</a:t>
            </a:r>
          </a:p>
          <a:p>
            <a:r>
              <a:rPr lang="en-US" smtClean="0">
                <a:solidFill>
                  <a:srgbClr val="1010B6"/>
                </a:solidFill>
              </a:rPr>
              <a:t>Hidden Markov models</a:t>
            </a:r>
            <a:endParaRPr lang="en-US">
              <a:solidFill>
                <a:srgbClr val="1010B6"/>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a:t>Outliers in Time Series </a:t>
            </a:r>
            <a:r>
              <a:rPr lang="en-US" smtClean="0"/>
              <a:t>Databases</a:t>
            </a:r>
          </a:p>
          <a:p>
            <a:r>
              <a:rPr lang="en-US" smtClean="0"/>
              <a:t>     Direct </a:t>
            </a:r>
            <a:r>
              <a:rPr lang="en-US"/>
              <a:t>Detection of Outlier Time Series</a:t>
            </a:r>
          </a:p>
        </p:txBody>
      </p:sp>
      <p:sp>
        <p:nvSpPr>
          <p:cNvPr id="7" name="Content Placeholder 6"/>
          <p:cNvSpPr>
            <a:spLocks noGrp="1"/>
          </p:cNvSpPr>
          <p:nvPr>
            <p:ph idx="15"/>
          </p:nvPr>
        </p:nvSpPr>
        <p:spPr/>
        <p:txBody>
          <a:bodyPr/>
          <a:lstStyle/>
          <a:p>
            <a:r>
              <a:rPr lang="en-US"/>
              <a:t>Outlier Detection for Time Series Data</a:t>
            </a:r>
          </a:p>
          <a:p>
            <a:endParaRPr lang="en-US"/>
          </a:p>
        </p:txBody>
      </p:sp>
    </p:spTree>
    <p:extLst>
      <p:ext uri="{BB962C8B-B14F-4D97-AF65-F5344CB8AC3E}">
        <p14:creationId xmlns:p14="http://schemas.microsoft.com/office/powerpoint/2010/main" val="414235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Graph Outliers in Graph Streams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120</a:t>
            </a:fld>
            <a:endParaRPr lang="en-US"/>
          </a:p>
        </p:txBody>
      </p:sp>
      <p:sp>
        <p:nvSpPr>
          <p:cNvPr id="4" name="Content Placeholder 3"/>
          <p:cNvSpPr>
            <a:spLocks noGrp="1"/>
          </p:cNvSpPr>
          <p:nvPr>
            <p:ph idx="13"/>
          </p:nvPr>
        </p:nvSpPr>
        <p:spPr/>
        <p:txBody>
          <a:bodyPr>
            <a:normAutofit fontScale="62500" lnSpcReduction="20000"/>
          </a:bodyPr>
          <a:lstStyle/>
          <a:p>
            <a:r>
              <a:rPr lang="en-US">
                <a:solidFill>
                  <a:schemeClr val="accent6">
                    <a:lumMod val="75000"/>
                  </a:schemeClr>
                </a:solidFill>
              </a:rPr>
              <a:t>[Aggarwal et al., 2011]</a:t>
            </a:r>
            <a:r>
              <a:rPr lang="en-US"/>
              <a:t> discover graphs representing inter-disciplinary research papers as outliers from the DBLP dataset. They also discover movies with a cast from multiple countries as outliers from the IMDB </a:t>
            </a:r>
            <a:r>
              <a:rPr lang="en-US" smtClean="0"/>
              <a:t>dataset</a:t>
            </a:r>
          </a:p>
          <a:p>
            <a:r>
              <a:rPr lang="it-IT" smtClean="0">
                <a:solidFill>
                  <a:srgbClr val="1010B6"/>
                </a:solidFill>
              </a:rPr>
              <a:t>(DBLP) Yihong </a:t>
            </a:r>
            <a:r>
              <a:rPr lang="it-IT">
                <a:solidFill>
                  <a:srgbClr val="1010B6"/>
                </a:solidFill>
              </a:rPr>
              <a:t>Gong, Guido Proietti, </a:t>
            </a:r>
            <a:r>
              <a:rPr lang="it-IT" smtClean="0">
                <a:solidFill>
                  <a:srgbClr val="1010B6"/>
                </a:solidFill>
              </a:rPr>
              <a:t>Christos </a:t>
            </a:r>
            <a:r>
              <a:rPr lang="en-US" smtClean="0">
                <a:solidFill>
                  <a:srgbClr val="1010B6"/>
                </a:solidFill>
              </a:rPr>
              <a:t>Faloutsos</a:t>
            </a:r>
            <a:r>
              <a:rPr lang="en-US">
                <a:solidFill>
                  <a:srgbClr val="1010B6"/>
                </a:solidFill>
              </a:rPr>
              <a:t>, Image Indexing and Retrieval Based on </a:t>
            </a:r>
            <a:r>
              <a:rPr lang="en-US" smtClean="0">
                <a:solidFill>
                  <a:srgbClr val="1010B6"/>
                </a:solidFill>
              </a:rPr>
              <a:t>Human Perceptual </a:t>
            </a:r>
            <a:r>
              <a:rPr lang="en-US">
                <a:solidFill>
                  <a:srgbClr val="1010B6"/>
                </a:solidFill>
              </a:rPr>
              <a:t>Color Clustering, CVPR 1998: </a:t>
            </a:r>
            <a:r>
              <a:rPr lang="en-US" smtClean="0">
                <a:solidFill>
                  <a:srgbClr val="1010B6"/>
                </a:solidFill>
              </a:rPr>
              <a:t>578-585</a:t>
            </a:r>
          </a:p>
          <a:p>
            <a:pPr lvl="1"/>
            <a:r>
              <a:rPr lang="en-US"/>
              <a:t>Yihong </a:t>
            </a:r>
            <a:r>
              <a:rPr lang="en-US" smtClean="0"/>
              <a:t>Gong: </a:t>
            </a:r>
            <a:r>
              <a:rPr lang="en-US"/>
              <a:t>computer vision and multimedia processing</a:t>
            </a:r>
            <a:endParaRPr lang="en-US" smtClean="0"/>
          </a:p>
          <a:p>
            <a:pPr lvl="1"/>
            <a:r>
              <a:rPr lang="en-US" smtClean="0"/>
              <a:t>Christos Faloutsos: </a:t>
            </a:r>
            <a:r>
              <a:rPr lang="en-US"/>
              <a:t>database and data </a:t>
            </a:r>
            <a:r>
              <a:rPr lang="en-US" smtClean="0"/>
              <a:t>mining</a:t>
            </a:r>
          </a:p>
          <a:p>
            <a:r>
              <a:rPr lang="it-IT" smtClean="0">
                <a:solidFill>
                  <a:srgbClr val="FF0000"/>
                </a:solidFill>
              </a:rPr>
              <a:t>(DBLP) Natasha </a:t>
            </a:r>
            <a:r>
              <a:rPr lang="it-IT">
                <a:solidFill>
                  <a:srgbClr val="FF0000"/>
                </a:solidFill>
              </a:rPr>
              <a:t>Alechina, Mehdi Dastani, </a:t>
            </a:r>
            <a:r>
              <a:rPr lang="it-IT" smtClean="0">
                <a:solidFill>
                  <a:srgbClr val="FF0000"/>
                </a:solidFill>
              </a:rPr>
              <a:t>Brian </a:t>
            </a:r>
            <a:r>
              <a:rPr lang="en-US" smtClean="0">
                <a:solidFill>
                  <a:srgbClr val="FF0000"/>
                </a:solidFill>
              </a:rPr>
              <a:t>Logan</a:t>
            </a:r>
            <a:r>
              <a:rPr lang="en-US">
                <a:solidFill>
                  <a:srgbClr val="FF0000"/>
                </a:solidFill>
              </a:rPr>
              <a:t>, John-Jules Ch Meyer, A Logic of Agent </a:t>
            </a:r>
            <a:r>
              <a:rPr lang="en-US" smtClean="0">
                <a:solidFill>
                  <a:srgbClr val="FF0000"/>
                </a:solidFill>
              </a:rPr>
              <a:t>Programs, AAAI </a:t>
            </a:r>
            <a:r>
              <a:rPr lang="en-US">
                <a:solidFill>
                  <a:srgbClr val="FF0000"/>
                </a:solidFill>
              </a:rPr>
              <a:t>2007: </a:t>
            </a:r>
            <a:r>
              <a:rPr lang="en-US" smtClean="0">
                <a:solidFill>
                  <a:srgbClr val="FF0000"/>
                </a:solidFill>
              </a:rPr>
              <a:t>795-800</a:t>
            </a:r>
          </a:p>
          <a:p>
            <a:pPr lvl="1"/>
            <a:r>
              <a:rPr lang="it-IT"/>
              <a:t>Natasha </a:t>
            </a:r>
            <a:r>
              <a:rPr lang="it-IT" smtClean="0"/>
              <a:t>Alechina: </a:t>
            </a:r>
            <a:r>
              <a:rPr lang="en-US"/>
              <a:t>United </a:t>
            </a:r>
            <a:r>
              <a:rPr lang="en-US" smtClean="0"/>
              <a:t>Kingdom</a:t>
            </a:r>
          </a:p>
          <a:p>
            <a:pPr lvl="1"/>
            <a:r>
              <a:rPr lang="en-US"/>
              <a:t> John-Jules Ch </a:t>
            </a:r>
            <a:r>
              <a:rPr lang="en-US" smtClean="0"/>
              <a:t>Meyer: Netherlands</a:t>
            </a:r>
          </a:p>
          <a:p>
            <a:r>
              <a:rPr lang="en-US" smtClean="0">
                <a:solidFill>
                  <a:srgbClr val="7030A0"/>
                </a:solidFill>
              </a:rPr>
              <a:t>(IMDB) </a:t>
            </a:r>
            <a:r>
              <a:rPr lang="en-US" i="1" smtClean="0">
                <a:solidFill>
                  <a:srgbClr val="7030A0"/>
                </a:solidFill>
              </a:rPr>
              <a:t>Movie </a:t>
            </a:r>
            <a:r>
              <a:rPr lang="en-US" i="1">
                <a:solidFill>
                  <a:srgbClr val="7030A0"/>
                </a:solidFill>
              </a:rPr>
              <a:t>Title: </a:t>
            </a:r>
            <a:r>
              <a:rPr lang="en-US">
                <a:solidFill>
                  <a:srgbClr val="7030A0"/>
                </a:solidFill>
              </a:rPr>
              <a:t>Cradle 2 the Grave (2003</a:t>
            </a:r>
            <a:r>
              <a:rPr lang="en-US" smtClean="0">
                <a:solidFill>
                  <a:srgbClr val="7030A0"/>
                </a:solidFill>
              </a:rPr>
              <a:t>)</a:t>
            </a:r>
          </a:p>
          <a:p>
            <a:pPr lvl="1"/>
            <a:r>
              <a:rPr lang="en-US"/>
              <a:t>Jet </a:t>
            </a:r>
            <a:r>
              <a:rPr lang="en-US" smtClean="0"/>
              <a:t>Li: Chinese actor</a:t>
            </a:r>
          </a:p>
          <a:p>
            <a:pPr lvl="1"/>
            <a:r>
              <a:rPr lang="en-US"/>
              <a:t>DMX (I</a:t>
            </a:r>
            <a:r>
              <a:rPr lang="en-US" smtClean="0"/>
              <a:t>): American actor</a:t>
            </a:r>
          </a:p>
          <a:p>
            <a:endParaRPr lang="en-US"/>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Information Network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spTree>
    <p:extLst>
      <p:ext uri="{BB962C8B-B14F-4D97-AF65-F5344CB8AC3E}">
        <p14:creationId xmlns:p14="http://schemas.microsoft.com/office/powerpoint/2010/main" val="166715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Community Trend Outliers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121</a:t>
            </a:fld>
            <a:endParaRPr lang="en-US"/>
          </a:p>
        </p:txBody>
      </p:sp>
      <p:sp>
        <p:nvSpPr>
          <p:cNvPr id="4" name="Content Placeholder 3"/>
          <p:cNvSpPr>
            <a:spLocks noGrp="1"/>
          </p:cNvSpPr>
          <p:nvPr>
            <p:ph idx="13"/>
          </p:nvPr>
        </p:nvSpPr>
        <p:spPr/>
        <p:txBody>
          <a:bodyPr>
            <a:normAutofit fontScale="77500" lnSpcReduction="20000"/>
          </a:bodyPr>
          <a:lstStyle/>
          <a:p>
            <a:r>
              <a:rPr lang="en-US">
                <a:solidFill>
                  <a:schemeClr val="accent6">
                    <a:lumMod val="75000"/>
                  </a:schemeClr>
                </a:solidFill>
              </a:rPr>
              <a:t>[Gupta et al., 2012b] </a:t>
            </a:r>
            <a:r>
              <a:rPr lang="en-US"/>
              <a:t>discover authors outliers from DBLP co-authorship network such that they show a change in their research areas quite different from other authors. </a:t>
            </a:r>
            <a:endParaRPr lang="en-US" smtClean="0"/>
          </a:p>
          <a:p>
            <a:r>
              <a:rPr lang="en-US">
                <a:solidFill>
                  <a:srgbClr val="7030A0"/>
                </a:solidFill>
              </a:rPr>
              <a:t>DBLP: Georgios B. Giannakis</a:t>
            </a:r>
          </a:p>
          <a:p>
            <a:pPr lvl="1"/>
            <a:r>
              <a:rPr lang="en-US"/>
              <a:t>X</a:t>
            </a:r>
            <a:r>
              <a:rPr lang="en-US" baseline="-25000"/>
              <a:t>1</a:t>
            </a:r>
            <a:r>
              <a:rPr lang="en-US"/>
              <a:t> conferences: CISS, ICC, GLOBECOM, INFOCOM</a:t>
            </a:r>
            <a:endParaRPr lang="fr-FR"/>
          </a:p>
          <a:p>
            <a:pPr lvl="1"/>
            <a:r>
              <a:rPr lang="en-US"/>
              <a:t>X</a:t>
            </a:r>
            <a:r>
              <a:rPr lang="en-US" baseline="-25000"/>
              <a:t>2</a:t>
            </a:r>
            <a:r>
              <a:rPr lang="en-US"/>
              <a:t> conferences: ICASSP, ICRA</a:t>
            </a:r>
          </a:p>
          <a:p>
            <a:r>
              <a:rPr lang="en-US" smtClean="0"/>
              <a:t>They also discover </a:t>
            </a:r>
            <a:r>
              <a:rPr lang="en-US"/>
              <a:t>outlier actors from IMDB such that they show a very unusual change in their movie genre </a:t>
            </a:r>
            <a:r>
              <a:rPr lang="en-US" smtClean="0"/>
              <a:t>distribution</a:t>
            </a:r>
          </a:p>
          <a:p>
            <a:r>
              <a:rPr lang="en-US" smtClean="0">
                <a:solidFill>
                  <a:srgbClr val="00B0F0"/>
                </a:solidFill>
              </a:rPr>
              <a:t>IMDB: Kelly </a:t>
            </a:r>
            <a:r>
              <a:rPr lang="en-US">
                <a:solidFill>
                  <a:srgbClr val="00B0F0"/>
                </a:solidFill>
              </a:rPr>
              <a:t>Carlson (</a:t>
            </a:r>
            <a:r>
              <a:rPr lang="en-US" smtClean="0">
                <a:solidFill>
                  <a:srgbClr val="00B0F0"/>
                </a:solidFill>
              </a:rPr>
              <a:t>I)</a:t>
            </a:r>
          </a:p>
          <a:p>
            <a:pPr lvl="1"/>
            <a:r>
              <a:rPr lang="en-US"/>
              <a:t>Changed community from Sports, Thriller, Action to Drama and </a:t>
            </a:r>
            <a:r>
              <a:rPr lang="en-US" smtClean="0"/>
              <a:t>Music</a:t>
            </a:r>
            <a:endParaRPr lang="en-US"/>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Information Network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spTree>
    <p:extLst>
      <p:ext uri="{BB962C8B-B14F-4D97-AF65-F5344CB8AC3E}">
        <p14:creationId xmlns:p14="http://schemas.microsoft.com/office/powerpoint/2010/main" val="142162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Outliers based on Scan Statistics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122</a:t>
            </a:fld>
            <a:endParaRPr lang="en-US"/>
          </a:p>
        </p:txBody>
      </p:sp>
      <p:sp>
        <p:nvSpPr>
          <p:cNvPr id="4" name="Content Placeholder 3"/>
          <p:cNvSpPr>
            <a:spLocks noGrp="1"/>
          </p:cNvSpPr>
          <p:nvPr>
            <p:ph idx="13"/>
          </p:nvPr>
        </p:nvSpPr>
        <p:spPr>
          <a:xfrm>
            <a:off x="457200" y="1447800"/>
            <a:ext cx="4495800" cy="4678363"/>
          </a:xfrm>
        </p:spPr>
        <p:txBody>
          <a:bodyPr>
            <a:normAutofit fontScale="62500" lnSpcReduction="20000"/>
          </a:bodyPr>
          <a:lstStyle/>
          <a:p>
            <a:r>
              <a:rPr lang="en-US">
                <a:solidFill>
                  <a:schemeClr val="accent6">
                    <a:lumMod val="75000"/>
                  </a:schemeClr>
                </a:solidFill>
              </a:rPr>
              <a:t>[Priebe et al., 2005] </a:t>
            </a:r>
            <a:r>
              <a:rPr lang="en-US"/>
              <a:t>study the communication graph of the Enron data with respect to the </a:t>
            </a:r>
            <a:r>
              <a:rPr lang="en-US">
                <a:solidFill>
                  <a:srgbClr val="00B0F0"/>
                </a:solidFill>
              </a:rPr>
              <a:t>maximum degree and digraph size scan statistics</a:t>
            </a:r>
            <a:r>
              <a:rPr lang="en-US"/>
              <a:t>. Excessive communication outliers which can suggest insider trading scenarios are discovered</a:t>
            </a:r>
            <a:r>
              <a:rPr lang="en-US" smtClean="0"/>
              <a:t>.</a:t>
            </a:r>
          </a:p>
          <a:p>
            <a:r>
              <a:rPr lang="en-US" smtClean="0"/>
              <a:t>Using “outdegree at level 2” as scan statistic, </a:t>
            </a:r>
            <a:r>
              <a:rPr lang="en-US" smtClean="0">
                <a:solidFill>
                  <a:srgbClr val="FF0000"/>
                </a:solidFill>
              </a:rPr>
              <a:t>k.allen</a:t>
            </a:r>
            <a:r>
              <a:rPr lang="en-US" smtClean="0"/>
              <a:t> turns out as outlier</a:t>
            </a:r>
          </a:p>
          <a:p>
            <a:r>
              <a:rPr lang="en-US" smtClean="0"/>
              <a:t>To discover excessive chatter based outliers, they propose a composite</a:t>
            </a:r>
            <a:r>
              <a:rPr lang="en-US" smtClean="0">
                <a:solidFill>
                  <a:srgbClr val="00B050"/>
                </a:solidFill>
              </a:rPr>
              <a:t> 2</a:t>
            </a:r>
            <a:r>
              <a:rPr lang="en-US" baseline="30000" smtClean="0">
                <a:solidFill>
                  <a:srgbClr val="00B050"/>
                </a:solidFill>
              </a:rPr>
              <a:t>nd</a:t>
            </a:r>
            <a:r>
              <a:rPr lang="en-US" smtClean="0">
                <a:solidFill>
                  <a:srgbClr val="00B050"/>
                </a:solidFill>
              </a:rPr>
              <a:t> order scan statistic</a:t>
            </a:r>
            <a:r>
              <a:rPr lang="en-US" smtClean="0"/>
              <a:t> which ensures</a:t>
            </a:r>
          </a:p>
          <a:p>
            <a:pPr lvl="1"/>
            <a:r>
              <a:rPr lang="en-US" smtClean="0"/>
              <a:t>Some minimum level of recent activity</a:t>
            </a:r>
          </a:p>
          <a:p>
            <a:pPr lvl="1"/>
            <a:r>
              <a:rPr lang="en-US" smtClean="0"/>
              <a:t>Order 0 and order 1 scan statistics do not yield detections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Information Network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28799"/>
            <a:ext cx="4017347" cy="381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62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r>
              <a:rPr lang="en-US" sz="3400"/>
              <a:t>Distribution Change Outliers </a:t>
            </a:r>
            <a:r>
              <a:rPr lang="en-US" sz="3400">
                <a:solidFill>
                  <a:schemeClr val="accent6">
                    <a:lumMod val="75000"/>
                  </a:schemeClr>
                </a:solidFill>
              </a:rPr>
              <a:t>[Gupta et al., 2012a]</a:t>
            </a:r>
          </a:p>
        </p:txBody>
      </p:sp>
      <p:sp>
        <p:nvSpPr>
          <p:cNvPr id="3" name="Slide Number Placeholder 2"/>
          <p:cNvSpPr>
            <a:spLocks noGrp="1"/>
          </p:cNvSpPr>
          <p:nvPr>
            <p:ph type="sldNum" sz="quarter" idx="12"/>
          </p:nvPr>
        </p:nvSpPr>
        <p:spPr/>
        <p:txBody>
          <a:bodyPr/>
          <a:lstStyle/>
          <a:p>
            <a:fld id="{8D4A95AB-7B14-4CE2-8EF6-8DDF97F0F3DA}" type="slidenum">
              <a:rPr lang="en-US" smtClean="0"/>
              <a:pPr/>
              <a:t>123</a:t>
            </a:fld>
            <a:endParaRPr lang="en-US"/>
          </a:p>
        </p:txBody>
      </p:sp>
      <p:sp>
        <p:nvSpPr>
          <p:cNvPr id="4" name="Content Placeholder 3"/>
          <p:cNvSpPr>
            <a:spLocks noGrp="1"/>
          </p:cNvSpPr>
          <p:nvPr>
            <p:ph idx="13"/>
          </p:nvPr>
        </p:nvSpPr>
        <p:spPr>
          <a:xfrm>
            <a:off x="457200" y="1447801"/>
            <a:ext cx="8229600" cy="457200"/>
          </a:xfrm>
        </p:spPr>
        <p:txBody>
          <a:bodyPr>
            <a:normAutofit fontScale="85000" lnSpcReduction="20000"/>
          </a:bodyPr>
          <a:lstStyle/>
          <a:p>
            <a:r>
              <a:rPr lang="en-US"/>
              <a:t>Unusual GDP Distribution Change in 1985 for </a:t>
            </a:r>
            <a:r>
              <a:rPr lang="en-US" smtClean="0"/>
              <a:t>Uganda</a:t>
            </a:r>
          </a:p>
          <a:p>
            <a:pPr marL="457200" lvl="1" indent="0">
              <a:buNone/>
            </a:pP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Economics Time Series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sp>
        <p:nvSpPr>
          <p:cNvPr id="8" name="TextBox 7"/>
          <p:cNvSpPr txBox="1"/>
          <p:nvPr/>
        </p:nvSpPr>
        <p:spPr>
          <a:xfrm>
            <a:off x="5701735" y="1981200"/>
            <a:ext cx="2000780" cy="707809"/>
          </a:xfrm>
          <a:prstGeom prst="rect">
            <a:avLst/>
          </a:prstGeom>
          <a:noFill/>
        </p:spPr>
        <p:txBody>
          <a:bodyPr wrap="none" lIns="91364" tIns="45682" rIns="91364" bIns="45682" rtlCol="0">
            <a:spAutoFit/>
          </a:bodyPr>
          <a:lstStyle/>
          <a:p>
            <a:pPr algn="ctr"/>
            <a:r>
              <a:rPr lang="en-US" sz="2000"/>
              <a:t>Uganda, Canada, </a:t>
            </a:r>
          </a:p>
          <a:p>
            <a:pPr algn="ctr"/>
            <a:r>
              <a:rPr lang="en-US" sz="2000"/>
              <a:t>France, Iceland</a:t>
            </a:r>
          </a:p>
        </p:txBody>
      </p:sp>
      <p:graphicFrame>
        <p:nvGraphicFramePr>
          <p:cNvPr id="9" name="Table 8"/>
          <p:cNvGraphicFramePr>
            <a:graphicFrameLocks noGrp="1"/>
          </p:cNvGraphicFramePr>
          <p:nvPr>
            <p:extLst>
              <p:ext uri="{D42A27DB-BD31-4B8C-83A1-F6EECF244321}">
                <p14:modId xmlns:p14="http://schemas.microsoft.com/office/powerpoint/2010/main" val="1205110749"/>
              </p:ext>
            </p:extLst>
          </p:nvPr>
        </p:nvGraphicFramePr>
        <p:xfrm>
          <a:off x="5281436" y="2590800"/>
          <a:ext cx="2841371" cy="741680"/>
        </p:xfrm>
        <a:graphic>
          <a:graphicData uri="http://schemas.openxmlformats.org/drawingml/2006/table">
            <a:tbl>
              <a:tblPr firstRow="1" bandRow="1">
                <a:tableStyleId>{5C22544A-7EE6-4342-B048-85BDC9FD1C3A}</a:tableStyleId>
              </a:tblPr>
              <a:tblGrid>
                <a:gridCol w="1499616"/>
                <a:gridCol w="1341755"/>
              </a:tblGrid>
              <a:tr h="370840">
                <a:tc>
                  <a:txBody>
                    <a:bodyPr/>
                    <a:lstStyle/>
                    <a:p>
                      <a:r>
                        <a:rPr lang="en-US" sz="1800" smtClean="0"/>
                        <a:t>Consumption</a:t>
                      </a:r>
                      <a:endParaRPr lang="en-US" sz="1800"/>
                    </a:p>
                  </a:txBody>
                  <a:tcPr/>
                </a:tc>
                <a:tc>
                  <a:txBody>
                    <a:bodyPr/>
                    <a:lstStyle/>
                    <a:p>
                      <a:r>
                        <a:rPr lang="en-US" sz="1800" smtClean="0"/>
                        <a:t>Net Exports</a:t>
                      </a:r>
                      <a:endParaRPr lang="en-US" sz="1800"/>
                    </a:p>
                  </a:txBody>
                  <a:tcPr/>
                </a:tc>
              </a:tr>
              <a:tr h="370840">
                <a:tc>
                  <a:txBody>
                    <a:bodyPr/>
                    <a:lstStyle/>
                    <a:p>
                      <a:r>
                        <a:rPr lang="en-US" sz="1800" smtClean="0"/>
                        <a:t>45%</a:t>
                      </a:r>
                      <a:endParaRPr lang="en-US" sz="1800"/>
                    </a:p>
                  </a:txBody>
                  <a:tcPr/>
                </a:tc>
                <a:tc>
                  <a:txBody>
                    <a:bodyPr/>
                    <a:lstStyle/>
                    <a:p>
                      <a:r>
                        <a:rPr lang="en-US" sz="1800" smtClean="0"/>
                        <a:t>45%</a:t>
                      </a:r>
                      <a:endParaRPr lang="en-US" sz="1800"/>
                    </a:p>
                  </a:txBody>
                  <a:tcPr/>
                </a:tc>
              </a:tr>
            </a:tbl>
          </a:graphicData>
        </a:graphic>
      </p:graphicFrame>
      <p:sp>
        <p:nvSpPr>
          <p:cNvPr id="10" name="Oval 9"/>
          <p:cNvSpPr/>
          <p:nvPr/>
        </p:nvSpPr>
        <p:spPr>
          <a:xfrm>
            <a:off x="4724400" y="1905000"/>
            <a:ext cx="3962400" cy="16764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a:endParaRPr lang="en-US"/>
          </a:p>
        </p:txBody>
      </p:sp>
      <p:sp>
        <p:nvSpPr>
          <p:cNvPr id="11" name="TextBox 10"/>
          <p:cNvSpPr txBox="1"/>
          <p:nvPr/>
        </p:nvSpPr>
        <p:spPr>
          <a:xfrm>
            <a:off x="5975415" y="4343400"/>
            <a:ext cx="1758213" cy="707809"/>
          </a:xfrm>
          <a:prstGeom prst="rect">
            <a:avLst/>
          </a:prstGeom>
          <a:noFill/>
        </p:spPr>
        <p:txBody>
          <a:bodyPr wrap="none" lIns="91364" tIns="45682" rIns="91364" bIns="45682" rtlCol="0">
            <a:spAutoFit/>
          </a:bodyPr>
          <a:lstStyle/>
          <a:p>
            <a:pPr algn="ctr"/>
            <a:r>
              <a:rPr lang="en-US" sz="2000"/>
              <a:t>Canada, </a:t>
            </a:r>
          </a:p>
          <a:p>
            <a:pPr algn="ctr"/>
            <a:r>
              <a:rPr lang="en-US" sz="2000"/>
              <a:t>France, Iceland</a:t>
            </a:r>
          </a:p>
        </p:txBody>
      </p:sp>
      <p:graphicFrame>
        <p:nvGraphicFramePr>
          <p:cNvPr id="12" name="Table 11"/>
          <p:cNvGraphicFramePr>
            <a:graphicFrameLocks noGrp="1"/>
          </p:cNvGraphicFramePr>
          <p:nvPr>
            <p:extLst>
              <p:ext uri="{D42A27DB-BD31-4B8C-83A1-F6EECF244321}">
                <p14:modId xmlns:p14="http://schemas.microsoft.com/office/powerpoint/2010/main" val="3049043710"/>
              </p:ext>
            </p:extLst>
          </p:nvPr>
        </p:nvGraphicFramePr>
        <p:xfrm>
          <a:off x="5433836" y="5029200"/>
          <a:ext cx="2841371" cy="741680"/>
        </p:xfrm>
        <a:graphic>
          <a:graphicData uri="http://schemas.openxmlformats.org/drawingml/2006/table">
            <a:tbl>
              <a:tblPr firstRow="1" bandRow="1">
                <a:tableStyleId>{5C22544A-7EE6-4342-B048-85BDC9FD1C3A}</a:tableStyleId>
              </a:tblPr>
              <a:tblGrid>
                <a:gridCol w="1499616"/>
                <a:gridCol w="1341755"/>
              </a:tblGrid>
              <a:tr h="370840">
                <a:tc>
                  <a:txBody>
                    <a:bodyPr/>
                    <a:lstStyle/>
                    <a:p>
                      <a:r>
                        <a:rPr lang="en-US" sz="1800" smtClean="0"/>
                        <a:t>Consumption</a:t>
                      </a:r>
                      <a:endParaRPr lang="en-US" sz="1800"/>
                    </a:p>
                  </a:txBody>
                  <a:tcPr/>
                </a:tc>
                <a:tc>
                  <a:txBody>
                    <a:bodyPr/>
                    <a:lstStyle/>
                    <a:p>
                      <a:r>
                        <a:rPr lang="en-US" sz="1800" smtClean="0"/>
                        <a:t>Net Exports</a:t>
                      </a:r>
                      <a:endParaRPr lang="en-US" sz="1800"/>
                    </a:p>
                  </a:txBody>
                  <a:tcPr/>
                </a:tc>
              </a:tr>
              <a:tr h="370840">
                <a:tc>
                  <a:txBody>
                    <a:bodyPr/>
                    <a:lstStyle/>
                    <a:p>
                      <a:r>
                        <a:rPr lang="en-US" sz="1800" smtClean="0"/>
                        <a:t>45%</a:t>
                      </a:r>
                      <a:endParaRPr lang="en-US" sz="1800"/>
                    </a:p>
                  </a:txBody>
                  <a:tcPr/>
                </a:tc>
                <a:tc>
                  <a:txBody>
                    <a:bodyPr/>
                    <a:lstStyle/>
                    <a:p>
                      <a:r>
                        <a:rPr lang="en-US" sz="1800" smtClean="0"/>
                        <a:t>45%</a:t>
                      </a:r>
                      <a:endParaRPr lang="en-US" sz="1800"/>
                    </a:p>
                  </a:txBody>
                  <a:tcPr/>
                </a:tc>
              </a:tr>
            </a:tbl>
          </a:graphicData>
        </a:graphic>
      </p:graphicFrame>
      <p:sp>
        <p:nvSpPr>
          <p:cNvPr id="13" name="TextBox 12"/>
          <p:cNvSpPr txBox="1"/>
          <p:nvPr/>
        </p:nvSpPr>
        <p:spPr>
          <a:xfrm>
            <a:off x="1639488" y="4419601"/>
            <a:ext cx="981270" cy="400033"/>
          </a:xfrm>
          <a:prstGeom prst="rect">
            <a:avLst/>
          </a:prstGeom>
          <a:noFill/>
        </p:spPr>
        <p:txBody>
          <a:bodyPr wrap="none" lIns="91364" tIns="45682" rIns="91364" bIns="45682" rtlCol="0">
            <a:spAutoFit/>
          </a:bodyPr>
          <a:lstStyle/>
          <a:p>
            <a:pPr algn="ctr"/>
            <a:r>
              <a:rPr lang="en-US" sz="2000">
                <a:solidFill>
                  <a:srgbClr val="FF0000"/>
                </a:solidFill>
              </a:rPr>
              <a:t>Uganda</a:t>
            </a:r>
          </a:p>
        </p:txBody>
      </p:sp>
      <p:graphicFrame>
        <p:nvGraphicFramePr>
          <p:cNvPr id="14" name="Table 13"/>
          <p:cNvGraphicFramePr>
            <a:graphicFrameLocks noGrp="1"/>
          </p:cNvGraphicFramePr>
          <p:nvPr>
            <p:extLst>
              <p:ext uri="{D42A27DB-BD31-4B8C-83A1-F6EECF244321}">
                <p14:modId xmlns:p14="http://schemas.microsoft.com/office/powerpoint/2010/main" val="1212792618"/>
              </p:ext>
            </p:extLst>
          </p:nvPr>
        </p:nvGraphicFramePr>
        <p:xfrm>
          <a:off x="709437" y="5029200"/>
          <a:ext cx="2841371" cy="741680"/>
        </p:xfrm>
        <a:graphic>
          <a:graphicData uri="http://schemas.openxmlformats.org/drawingml/2006/table">
            <a:tbl>
              <a:tblPr firstRow="1" bandRow="1">
                <a:tableStyleId>{5C22544A-7EE6-4342-B048-85BDC9FD1C3A}</a:tableStyleId>
              </a:tblPr>
              <a:tblGrid>
                <a:gridCol w="1499616"/>
                <a:gridCol w="1341755"/>
              </a:tblGrid>
              <a:tr h="370840">
                <a:tc>
                  <a:txBody>
                    <a:bodyPr/>
                    <a:lstStyle/>
                    <a:p>
                      <a:r>
                        <a:rPr lang="en-US" sz="1800" smtClean="0"/>
                        <a:t>Consumption</a:t>
                      </a:r>
                      <a:endParaRPr lang="en-US" sz="1800"/>
                    </a:p>
                  </a:txBody>
                  <a:tcPr/>
                </a:tc>
                <a:tc>
                  <a:txBody>
                    <a:bodyPr/>
                    <a:lstStyle/>
                    <a:p>
                      <a:r>
                        <a:rPr lang="en-US" sz="1800" smtClean="0"/>
                        <a:t>Net Exports</a:t>
                      </a:r>
                      <a:endParaRPr lang="en-US" sz="1800"/>
                    </a:p>
                  </a:txBody>
                  <a:tcPr/>
                </a:tc>
              </a:tr>
              <a:tr h="370840">
                <a:tc>
                  <a:txBody>
                    <a:bodyPr/>
                    <a:lstStyle/>
                    <a:p>
                      <a:r>
                        <a:rPr lang="en-US" sz="1800" smtClean="0"/>
                        <a:t>80%</a:t>
                      </a:r>
                      <a:endParaRPr lang="en-US" sz="1800"/>
                    </a:p>
                  </a:txBody>
                  <a:tcPr/>
                </a:tc>
                <a:tc>
                  <a:txBody>
                    <a:bodyPr/>
                    <a:lstStyle/>
                    <a:p>
                      <a:r>
                        <a:rPr lang="en-US" sz="1800" smtClean="0"/>
                        <a:t>1-2%</a:t>
                      </a:r>
                      <a:endParaRPr lang="en-US" sz="1800"/>
                    </a:p>
                  </a:txBody>
                  <a:tcPr/>
                </a:tc>
              </a:tr>
            </a:tbl>
          </a:graphicData>
        </a:graphic>
      </p:graphicFrame>
      <p:sp>
        <p:nvSpPr>
          <p:cNvPr id="15" name="Down Arrow 14"/>
          <p:cNvSpPr/>
          <p:nvPr/>
        </p:nvSpPr>
        <p:spPr>
          <a:xfrm>
            <a:off x="6553200" y="3657600"/>
            <a:ext cx="301322"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a:endParaRPr lang="en-US"/>
          </a:p>
        </p:txBody>
      </p:sp>
      <p:sp>
        <p:nvSpPr>
          <p:cNvPr id="16" name="Right Arrow 15"/>
          <p:cNvSpPr/>
          <p:nvPr/>
        </p:nvSpPr>
        <p:spPr>
          <a:xfrm rot="8673128">
            <a:off x="3174304" y="3652075"/>
            <a:ext cx="1798144" cy="244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a:endParaRPr lang="en-US"/>
          </a:p>
        </p:txBody>
      </p:sp>
      <p:sp>
        <p:nvSpPr>
          <p:cNvPr id="17" name="Right Arrow 16"/>
          <p:cNvSpPr/>
          <p:nvPr/>
        </p:nvSpPr>
        <p:spPr>
          <a:xfrm rot="3222584">
            <a:off x="3229960" y="3152719"/>
            <a:ext cx="1021911" cy="212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a:endParaRPr lang="en-US"/>
          </a:p>
        </p:txBody>
      </p:sp>
      <p:sp>
        <p:nvSpPr>
          <p:cNvPr id="18" name="Rectangle 17"/>
          <p:cNvSpPr/>
          <p:nvPr/>
        </p:nvSpPr>
        <p:spPr>
          <a:xfrm>
            <a:off x="685800" y="2124671"/>
            <a:ext cx="3886200" cy="958699"/>
          </a:xfrm>
          <a:prstGeom prst="rect">
            <a:avLst/>
          </a:prstGeom>
        </p:spPr>
        <p:txBody>
          <a:bodyPr wrap="square" lIns="91364" tIns="45682" rIns="91364" bIns="45682">
            <a:spAutoFit/>
          </a:bodyPr>
          <a:lstStyle/>
          <a:p>
            <a:pPr algn="ctr"/>
            <a:r>
              <a:rPr lang="en-US"/>
              <a:t>National Resistance Army (NRA) </a:t>
            </a:r>
            <a:r>
              <a:rPr lang="en-US" smtClean="0"/>
              <a:t>came to power and made economic reforms (1985-86)</a:t>
            </a:r>
            <a:endParaRPr lang="en-US"/>
          </a:p>
        </p:txBody>
      </p:sp>
      <p:sp>
        <p:nvSpPr>
          <p:cNvPr id="19" name="Oval 18"/>
          <p:cNvSpPr/>
          <p:nvPr/>
        </p:nvSpPr>
        <p:spPr>
          <a:xfrm>
            <a:off x="4724400" y="4343400"/>
            <a:ext cx="3962400" cy="16764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a:endParaRPr lang="en-US"/>
          </a:p>
        </p:txBody>
      </p:sp>
      <p:sp>
        <p:nvSpPr>
          <p:cNvPr id="20" name="Oval 19"/>
          <p:cNvSpPr/>
          <p:nvPr/>
        </p:nvSpPr>
        <p:spPr>
          <a:xfrm>
            <a:off x="152400" y="4343400"/>
            <a:ext cx="3962400" cy="16764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a:endParaRPr lang="en-US"/>
          </a:p>
        </p:txBody>
      </p:sp>
    </p:spTree>
    <p:extLst>
      <p:ext uri="{BB962C8B-B14F-4D97-AF65-F5344CB8AC3E}">
        <p14:creationId xmlns:p14="http://schemas.microsoft.com/office/powerpoint/2010/main" val="142162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3" grpId="0"/>
      <p:bldP spid="15" grpId="0" animBg="1"/>
      <p:bldP spid="16" grpId="0" animBg="1"/>
      <p:bldP spid="17" grpId="0" animBg="1"/>
      <p:bldP spid="18" grpId="0"/>
      <p:bldP spid="19" grpId="0" animBg="1"/>
      <p:bldP spid="2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D4A95AB-7B14-4CE2-8EF6-8DDF97F0F3DA}" type="slidenum">
              <a:rPr lang="en-US" smtClean="0"/>
              <a:pPr/>
              <a:t>124</a:t>
            </a:fld>
            <a:endParaRPr lang="en-US"/>
          </a:p>
        </p:txBody>
      </p:sp>
      <p:sp>
        <p:nvSpPr>
          <p:cNvPr id="4" name="Content Placeholder 3"/>
          <p:cNvSpPr>
            <a:spLocks noGrp="1"/>
          </p:cNvSpPr>
          <p:nvPr>
            <p:ph idx="13"/>
          </p:nvPr>
        </p:nvSpPr>
        <p:spPr>
          <a:xfrm>
            <a:off x="457200" y="1447801"/>
            <a:ext cx="8229600" cy="457200"/>
          </a:xfrm>
        </p:spPr>
        <p:txBody>
          <a:bodyPr>
            <a:normAutofit fontScale="70000" lnSpcReduction="20000"/>
          </a:bodyPr>
          <a:lstStyle/>
          <a:p>
            <a:r>
              <a:rPr lang="en-US"/>
              <a:t>Unusual Budget Distribution for the past decade for Arkansas</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Economics Time Series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graphicFrame>
        <p:nvGraphicFramePr>
          <p:cNvPr id="21" name="Chart 20"/>
          <p:cNvGraphicFramePr>
            <a:graphicFrameLocks/>
          </p:cNvGraphicFramePr>
          <p:nvPr>
            <p:extLst>
              <p:ext uri="{D42A27DB-BD31-4B8C-83A1-F6EECF244321}">
                <p14:modId xmlns:p14="http://schemas.microsoft.com/office/powerpoint/2010/main" val="558595477"/>
              </p:ext>
            </p:extLst>
          </p:nvPr>
        </p:nvGraphicFramePr>
        <p:xfrm>
          <a:off x="193431" y="1960602"/>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p:cNvGraphicFramePr>
            <a:graphicFrameLocks/>
          </p:cNvGraphicFramePr>
          <p:nvPr>
            <p:extLst>
              <p:ext uri="{D42A27DB-BD31-4B8C-83A1-F6EECF244321}">
                <p14:modId xmlns:p14="http://schemas.microsoft.com/office/powerpoint/2010/main" val="658971815"/>
              </p:ext>
            </p:extLst>
          </p:nvPr>
        </p:nvGraphicFramePr>
        <p:xfrm>
          <a:off x="4343400" y="34290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p:cNvSpPr txBox="1"/>
          <p:nvPr/>
        </p:nvSpPr>
        <p:spPr>
          <a:xfrm>
            <a:off x="381001" y="4703802"/>
            <a:ext cx="3624878" cy="553921"/>
          </a:xfrm>
          <a:prstGeom prst="rect">
            <a:avLst/>
          </a:prstGeom>
          <a:noFill/>
        </p:spPr>
        <p:txBody>
          <a:bodyPr wrap="none" lIns="91364" tIns="45682" rIns="91364" bIns="45682" rtlCol="0">
            <a:spAutoFit/>
          </a:bodyPr>
          <a:lstStyle/>
          <a:p>
            <a:r>
              <a:rPr lang="en-US" sz="1500" b="1"/>
              <a:t>Average trend of 5 states with distributions</a:t>
            </a:r>
          </a:p>
          <a:p>
            <a:r>
              <a:rPr lang="en-US" sz="1500" b="1"/>
              <a:t>close to that of AK for 2004-2009</a:t>
            </a:r>
          </a:p>
        </p:txBody>
      </p:sp>
      <p:sp>
        <p:nvSpPr>
          <p:cNvPr id="24" name="TextBox 23"/>
          <p:cNvSpPr txBox="1"/>
          <p:nvPr/>
        </p:nvSpPr>
        <p:spPr>
          <a:xfrm>
            <a:off x="4800600" y="3090523"/>
            <a:ext cx="3569093" cy="338477"/>
          </a:xfrm>
          <a:prstGeom prst="rect">
            <a:avLst/>
          </a:prstGeom>
          <a:noFill/>
        </p:spPr>
        <p:txBody>
          <a:bodyPr wrap="none" lIns="91364" tIns="45682" rIns="91364" bIns="45682" rtlCol="0">
            <a:spAutoFit/>
          </a:bodyPr>
          <a:lstStyle/>
          <a:p>
            <a:r>
              <a:rPr lang="en-US" sz="1600" b="1"/>
              <a:t>Distributions of Budget Spending for AK</a:t>
            </a:r>
          </a:p>
        </p:txBody>
      </p:sp>
      <p:sp>
        <p:nvSpPr>
          <p:cNvPr id="25" name="Oval 24"/>
          <p:cNvSpPr/>
          <p:nvPr/>
        </p:nvSpPr>
        <p:spPr>
          <a:xfrm>
            <a:off x="4800600" y="3429000"/>
            <a:ext cx="7620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rtlCol="0" anchor="ctr"/>
          <a:lstStyle/>
          <a:p>
            <a:pPr algn="ctr"/>
            <a:endParaRPr lang="en-US"/>
          </a:p>
        </p:txBody>
      </p:sp>
      <p:pic>
        <p:nvPicPr>
          <p:cNvPr id="26" name="Picture 2" descr="http://upload.wikimedia.org/wikipedia/commons/thumb/8/86/Arkansas_in_United_States.svg/270px-Arkansas_in_United_State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1810420"/>
            <a:ext cx="2124075" cy="1313780"/>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p:cNvSpPr>
            <a:spLocks noGrp="1"/>
          </p:cNvSpPr>
          <p:nvPr>
            <p:ph type="title"/>
          </p:nvPr>
        </p:nvSpPr>
        <p:spPr>
          <a:xfrm>
            <a:off x="0" y="533400"/>
            <a:ext cx="9144000" cy="1143000"/>
          </a:xfrm>
        </p:spPr>
        <p:txBody>
          <a:bodyPr>
            <a:noAutofit/>
          </a:bodyPr>
          <a:lstStyle/>
          <a:p>
            <a:r>
              <a:rPr lang="en-US" sz="3400"/>
              <a:t>Distribution Change Outliers </a:t>
            </a:r>
            <a:r>
              <a:rPr lang="en-US" sz="3400">
                <a:solidFill>
                  <a:schemeClr val="accent6">
                    <a:lumMod val="75000"/>
                  </a:schemeClr>
                </a:solidFill>
              </a:rPr>
              <a:t>[Gupta et al., 2012a]</a:t>
            </a:r>
          </a:p>
        </p:txBody>
      </p:sp>
    </p:spTree>
    <p:extLst>
      <p:ext uri="{BB962C8B-B14F-4D97-AF65-F5344CB8AC3E}">
        <p14:creationId xmlns:p14="http://schemas.microsoft.com/office/powerpoint/2010/main" val="160303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3" grpId="0"/>
      <p:bldP spid="2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Outliers in Mixed Attribute Space</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125</a:t>
            </a:fld>
            <a:endParaRPr lang="en-US"/>
          </a:p>
        </p:txBody>
      </p:sp>
      <p:sp>
        <p:nvSpPr>
          <p:cNvPr id="4" name="Content Placeholder 3"/>
          <p:cNvSpPr>
            <a:spLocks noGrp="1"/>
          </p:cNvSpPr>
          <p:nvPr>
            <p:ph idx="13"/>
          </p:nvPr>
        </p:nvSpPr>
        <p:spPr/>
        <p:txBody>
          <a:bodyPr>
            <a:normAutofit fontScale="77500" lnSpcReduction="20000"/>
          </a:bodyPr>
          <a:lstStyle/>
          <a:p>
            <a:r>
              <a:rPr lang="en-US">
                <a:solidFill>
                  <a:schemeClr val="accent6">
                    <a:lumMod val="75000"/>
                  </a:schemeClr>
                </a:solidFill>
              </a:rPr>
              <a:t>[Otey et al., 2006]</a:t>
            </a:r>
          </a:p>
          <a:p>
            <a:r>
              <a:rPr lang="en-US" smtClean="0">
                <a:solidFill>
                  <a:srgbClr val="1010B6"/>
                </a:solidFill>
              </a:rPr>
              <a:t>US Census </a:t>
            </a:r>
            <a:r>
              <a:rPr lang="en-US">
                <a:solidFill>
                  <a:srgbClr val="1010B6"/>
                </a:solidFill>
              </a:rPr>
              <a:t>Bureau’s Income data </a:t>
            </a:r>
            <a:r>
              <a:rPr lang="en-US" smtClean="0">
                <a:solidFill>
                  <a:srgbClr val="1010B6"/>
                </a:solidFill>
              </a:rPr>
              <a:t>set </a:t>
            </a:r>
          </a:p>
          <a:p>
            <a:pPr lvl="1"/>
            <a:r>
              <a:rPr lang="en-US" smtClean="0"/>
              <a:t>A </a:t>
            </a:r>
            <a:r>
              <a:rPr lang="en-US"/>
              <a:t>39 year old self-employed male with a doctorate, working in a clerical position making less than 50,000 dollars per </a:t>
            </a:r>
            <a:r>
              <a:rPr lang="en-US" smtClean="0"/>
              <a:t>year</a:t>
            </a:r>
          </a:p>
          <a:p>
            <a:pPr lvl="1"/>
            <a:r>
              <a:rPr lang="en-US"/>
              <a:t>A</a:t>
            </a:r>
            <a:r>
              <a:rPr lang="en-US" smtClean="0"/>
              <a:t> </a:t>
            </a:r>
            <a:r>
              <a:rPr lang="en-US"/>
              <a:t>42 year old self-employed male from Iran, with a bachelors degree, working in an Executive position making less than 50,000 dollars per </a:t>
            </a:r>
            <a:r>
              <a:rPr lang="en-US" smtClean="0"/>
              <a:t>year</a:t>
            </a:r>
          </a:p>
          <a:p>
            <a:pPr lvl="1"/>
            <a:r>
              <a:rPr lang="en-US"/>
              <a:t>A</a:t>
            </a:r>
            <a:r>
              <a:rPr lang="en-US" smtClean="0"/>
              <a:t> </a:t>
            </a:r>
            <a:r>
              <a:rPr lang="en-US"/>
              <a:t>38 year old Canadian female with an Asian Pacific Islander origin working for the US Federal Government for 57 hrs per week and making more than 50,000 dollars per </a:t>
            </a:r>
            <a:r>
              <a:rPr lang="en-US" smtClean="0"/>
              <a:t>year</a:t>
            </a:r>
          </a:p>
          <a:p>
            <a:r>
              <a:rPr lang="en-US">
                <a:solidFill>
                  <a:srgbClr val="1010B6"/>
                </a:solidFill>
              </a:rPr>
              <a:t>US Congressional Voting </a:t>
            </a:r>
            <a:r>
              <a:rPr lang="en-US" smtClean="0">
                <a:solidFill>
                  <a:srgbClr val="1010B6"/>
                </a:solidFill>
              </a:rPr>
              <a:t>Data</a:t>
            </a:r>
          </a:p>
          <a:p>
            <a:pPr lvl="1"/>
            <a:r>
              <a:rPr lang="en-US"/>
              <a:t>A</a:t>
            </a:r>
            <a:r>
              <a:rPr lang="en-US" smtClean="0"/>
              <a:t> </a:t>
            </a:r>
            <a:r>
              <a:rPr lang="en-US"/>
              <a:t>Republican congressman who voted significantly differently from his party on four bills</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Economics Time Series Data</a:t>
            </a:r>
            <a:endParaRPr lang="en-US" smtClean="0"/>
          </a:p>
        </p:txBody>
      </p:sp>
      <p:sp>
        <p:nvSpPr>
          <p:cNvPr id="7" name="Content Placeholder 6"/>
          <p:cNvSpPr>
            <a:spLocks noGrp="1"/>
          </p:cNvSpPr>
          <p:nvPr>
            <p:ph idx="15"/>
          </p:nvPr>
        </p:nvSpPr>
        <p:spPr/>
        <p:txBody>
          <a:bodyPr/>
          <a:lstStyle/>
          <a:p>
            <a:r>
              <a:rPr lang="en-US" smtClean="0"/>
              <a:t>Applications of Temporal Outlier Detection Techniques</a:t>
            </a:r>
            <a:endParaRPr lang="en-US"/>
          </a:p>
        </p:txBody>
      </p:sp>
    </p:spTree>
    <p:extLst>
      <p:ext uri="{BB962C8B-B14F-4D97-AF65-F5344CB8AC3E}">
        <p14:creationId xmlns:p14="http://schemas.microsoft.com/office/powerpoint/2010/main" val="38590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Summary</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126</a:t>
            </a:fld>
            <a:endParaRPr lang="en-US"/>
          </a:p>
        </p:txBody>
      </p:sp>
      <p:sp>
        <p:nvSpPr>
          <p:cNvPr id="4" name="Content Placeholder 3"/>
          <p:cNvSpPr>
            <a:spLocks noGrp="1"/>
          </p:cNvSpPr>
          <p:nvPr>
            <p:ph idx="13"/>
          </p:nvPr>
        </p:nvSpPr>
        <p:spPr/>
        <p:txBody>
          <a:bodyPr>
            <a:normAutofit fontScale="70000" lnSpcReduction="20000"/>
          </a:bodyPr>
          <a:lstStyle/>
          <a:p>
            <a:r>
              <a:rPr lang="en-US"/>
              <a:t>We </a:t>
            </a:r>
            <a:r>
              <a:rPr lang="en-US" smtClean="0">
                <a:solidFill>
                  <a:srgbClr val="FF0000"/>
                </a:solidFill>
              </a:rPr>
              <a:t>presented </a:t>
            </a:r>
            <a:r>
              <a:rPr lang="en-US">
                <a:solidFill>
                  <a:srgbClr val="FF0000"/>
                </a:solidFill>
              </a:rPr>
              <a:t>an organized overview </a:t>
            </a:r>
            <a:r>
              <a:rPr lang="en-US"/>
              <a:t>of the various techniques proposed for outlier detection on temporal </a:t>
            </a:r>
            <a:r>
              <a:rPr lang="en-US" smtClean="0"/>
              <a:t>data</a:t>
            </a:r>
            <a:endParaRPr lang="en-US"/>
          </a:p>
          <a:p>
            <a:r>
              <a:rPr lang="en-US"/>
              <a:t>Specifically, we discussed techniques for </a:t>
            </a:r>
            <a:endParaRPr lang="en-US" smtClean="0"/>
          </a:p>
          <a:p>
            <a:pPr lvl="1"/>
            <a:r>
              <a:rPr lang="en-US" smtClean="0">
                <a:solidFill>
                  <a:srgbClr val="1010B6"/>
                </a:solidFill>
              </a:rPr>
              <a:t>Time </a:t>
            </a:r>
            <a:r>
              <a:rPr lang="en-US">
                <a:solidFill>
                  <a:srgbClr val="1010B6"/>
                </a:solidFill>
              </a:rPr>
              <a:t>series </a:t>
            </a:r>
            <a:r>
              <a:rPr lang="en-US" smtClean="0">
                <a:solidFill>
                  <a:srgbClr val="1010B6"/>
                </a:solidFill>
              </a:rPr>
              <a:t>data</a:t>
            </a:r>
          </a:p>
          <a:p>
            <a:pPr lvl="1"/>
            <a:r>
              <a:rPr lang="en-US">
                <a:solidFill>
                  <a:srgbClr val="1010B6"/>
                </a:solidFill>
              </a:rPr>
              <a:t>D</a:t>
            </a:r>
            <a:r>
              <a:rPr lang="en-US" smtClean="0">
                <a:solidFill>
                  <a:srgbClr val="1010B6"/>
                </a:solidFill>
              </a:rPr>
              <a:t>ata streams</a:t>
            </a:r>
          </a:p>
          <a:p>
            <a:pPr lvl="1"/>
            <a:r>
              <a:rPr lang="en-US">
                <a:solidFill>
                  <a:srgbClr val="1010B6"/>
                </a:solidFill>
              </a:rPr>
              <a:t>D</a:t>
            </a:r>
            <a:r>
              <a:rPr lang="en-US" smtClean="0">
                <a:solidFill>
                  <a:srgbClr val="1010B6"/>
                </a:solidFill>
              </a:rPr>
              <a:t>istributed </a:t>
            </a:r>
            <a:r>
              <a:rPr lang="en-US">
                <a:solidFill>
                  <a:srgbClr val="1010B6"/>
                </a:solidFill>
              </a:rPr>
              <a:t>data </a:t>
            </a:r>
            <a:r>
              <a:rPr lang="en-US" smtClean="0">
                <a:solidFill>
                  <a:srgbClr val="1010B6"/>
                </a:solidFill>
              </a:rPr>
              <a:t>streams</a:t>
            </a:r>
          </a:p>
          <a:p>
            <a:pPr lvl="1"/>
            <a:r>
              <a:rPr lang="en-US">
                <a:solidFill>
                  <a:srgbClr val="1010B6"/>
                </a:solidFill>
              </a:rPr>
              <a:t>N</a:t>
            </a:r>
            <a:r>
              <a:rPr lang="en-US" smtClean="0">
                <a:solidFill>
                  <a:srgbClr val="1010B6"/>
                </a:solidFill>
              </a:rPr>
              <a:t>etwork data</a:t>
            </a:r>
          </a:p>
          <a:p>
            <a:pPr lvl="1"/>
            <a:r>
              <a:rPr lang="en-US">
                <a:solidFill>
                  <a:srgbClr val="1010B6"/>
                </a:solidFill>
              </a:rPr>
              <a:t>S</a:t>
            </a:r>
            <a:r>
              <a:rPr lang="en-US" smtClean="0">
                <a:solidFill>
                  <a:srgbClr val="1010B6"/>
                </a:solidFill>
              </a:rPr>
              <a:t>patio-temporal data</a:t>
            </a:r>
            <a:endParaRPr lang="en-US"/>
          </a:p>
          <a:p>
            <a:r>
              <a:rPr lang="en-US"/>
              <a:t>For each of these forms of data, we presented </a:t>
            </a:r>
            <a:r>
              <a:rPr lang="en-US">
                <a:solidFill>
                  <a:srgbClr val="00B050"/>
                </a:solidFill>
              </a:rPr>
              <a:t>various outlier definitions</a:t>
            </a:r>
            <a:r>
              <a:rPr lang="en-US"/>
              <a:t> proposed in the literature and introduced in brief </a:t>
            </a:r>
            <a:r>
              <a:rPr lang="en-US">
                <a:solidFill>
                  <a:srgbClr val="00B050"/>
                </a:solidFill>
              </a:rPr>
              <a:t>corresponding </a:t>
            </a:r>
            <a:r>
              <a:rPr lang="en-US" smtClean="0">
                <a:solidFill>
                  <a:srgbClr val="00B050"/>
                </a:solidFill>
              </a:rPr>
              <a:t>techniques</a:t>
            </a:r>
            <a:endParaRPr lang="en-US">
              <a:solidFill>
                <a:srgbClr val="00B050"/>
              </a:solidFill>
            </a:endParaRPr>
          </a:p>
          <a:p>
            <a:r>
              <a:rPr lang="en-US"/>
              <a:t>Finally, we also discussed various </a:t>
            </a:r>
            <a:r>
              <a:rPr lang="en-US">
                <a:solidFill>
                  <a:srgbClr val="00B0F0"/>
                </a:solidFill>
              </a:rPr>
              <a:t>applications</a:t>
            </a:r>
            <a:r>
              <a:rPr lang="en-US"/>
              <a:t> for which these techniques have been successfully </a:t>
            </a:r>
            <a:r>
              <a:rPr lang="en-US" smtClean="0"/>
              <a:t>used</a:t>
            </a:r>
            <a:endParaRPr lang="en-US"/>
          </a:p>
          <a:p>
            <a:r>
              <a:rPr lang="en-US" smtClean="0"/>
              <a:t>http</a:t>
            </a:r>
            <a:r>
              <a:rPr lang="en-US"/>
              <a:t>://dais.cs.uiuc.edu/manish/pub/gupta12_temporalOutlierDetectionSurvey.pdf</a:t>
            </a:r>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Tree>
    <p:extLst>
      <p:ext uri="{BB962C8B-B14F-4D97-AF65-F5344CB8AC3E}">
        <p14:creationId xmlns:p14="http://schemas.microsoft.com/office/powerpoint/2010/main" val="38590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Further Reading</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127</a:t>
            </a:fld>
            <a:endParaRPr lang="en-US"/>
          </a:p>
        </p:txBody>
      </p:sp>
      <p:sp>
        <p:nvSpPr>
          <p:cNvPr id="4" name="Content Placeholder 3"/>
          <p:cNvSpPr>
            <a:spLocks noGrp="1"/>
          </p:cNvSpPr>
          <p:nvPr>
            <p:ph idx="13"/>
          </p:nvPr>
        </p:nvSpPr>
        <p:spPr>
          <a:xfrm>
            <a:off x="3505200" y="1371600"/>
            <a:ext cx="5181600" cy="5029200"/>
          </a:xfrm>
        </p:spPr>
        <p:txBody>
          <a:bodyPr>
            <a:normAutofit fontScale="62500" lnSpcReduction="20000"/>
          </a:bodyPr>
          <a:lstStyle/>
          <a:p>
            <a:r>
              <a:rPr lang="en-US">
                <a:solidFill>
                  <a:srgbClr val="FF0000"/>
                </a:solidFill>
              </a:rPr>
              <a:t>Outlier Analysis</a:t>
            </a:r>
            <a:r>
              <a:rPr lang="en-US"/>
              <a:t> (Springer) Authored by Charu Aggarwal, January </a:t>
            </a:r>
            <a:r>
              <a:rPr lang="en-US" smtClean="0"/>
              <a:t>2013</a:t>
            </a:r>
          </a:p>
          <a:p>
            <a:r>
              <a:rPr lang="en-US" smtClean="0">
                <a:solidFill>
                  <a:srgbClr val="FF0000"/>
                </a:solidFill>
              </a:rPr>
              <a:t>Time Series Outliers</a:t>
            </a:r>
          </a:p>
          <a:p>
            <a:pPr lvl="1"/>
            <a:r>
              <a:rPr lang="en-US"/>
              <a:t>Varun Chandola, Arindam Banerjee, and Vipin Kumar. Anomaly Detection for Discrete Sequences: A Survey. IEEE Transactions on Knowledge and Data Engineering (TKDE), 24(5):823–839, May </a:t>
            </a:r>
            <a:r>
              <a:rPr lang="en-US" smtClean="0"/>
              <a:t>2012</a:t>
            </a:r>
            <a:endParaRPr lang="en-US"/>
          </a:p>
          <a:p>
            <a:r>
              <a:rPr lang="en-US" smtClean="0">
                <a:solidFill>
                  <a:srgbClr val="FF0000"/>
                </a:solidFill>
              </a:rPr>
              <a:t>Novelty Detection</a:t>
            </a:r>
          </a:p>
          <a:p>
            <a:pPr lvl="1"/>
            <a:r>
              <a:rPr lang="en-US"/>
              <a:t>Markos Markou and Sameer Singh. Novelty Detection: A Review - Part 1: Statistical Approaches. Signal Processing, 83(12):2481–2497, 2003</a:t>
            </a:r>
          </a:p>
          <a:p>
            <a:pPr lvl="1"/>
            <a:r>
              <a:rPr lang="en-US"/>
              <a:t>Markos Markou and Sameer Singh. Novelty Detection: A Review - Part 2: Neural Network Based Approaches. Signal Processing, 83(12):2499–2521, </a:t>
            </a:r>
            <a:r>
              <a:rPr lang="en-US" smtClean="0"/>
              <a:t>2003</a:t>
            </a:r>
          </a:p>
          <a:p>
            <a:r>
              <a:rPr lang="en-US"/>
              <a:t>http://dais.cs.uiuc.edu/manish/pub/gupta12_temporalOutlierDetectionSurvey.pdf</a:t>
            </a:r>
          </a:p>
          <a:p>
            <a:endParaRPr lang="en-US"/>
          </a:p>
          <a:p>
            <a:endParaRPr lang="en-US" smtClean="0"/>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pic>
        <p:nvPicPr>
          <p:cNvPr id="18434" name="Picture 2" descr="http://charuaggarwal.net/out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599"/>
            <a:ext cx="2667000" cy="4009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Autofit/>
          </a:bodyPr>
          <a:lstStyle/>
          <a:p>
            <a:r>
              <a:rPr lang="en-US" smtClean="0"/>
              <a:t>Thanks!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128</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Tree>
    <p:extLst>
      <p:ext uri="{BB962C8B-B14F-4D97-AF65-F5344CB8AC3E}">
        <p14:creationId xmlns:p14="http://schemas.microsoft.com/office/powerpoint/2010/main" val="270982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smtClean="0"/>
              <a:t>Unsupervised Parametric </a:t>
            </a:r>
            <a:r>
              <a:rPr lang="en-US" sz="3600"/>
              <a:t>Approaches</a:t>
            </a:r>
          </a:p>
        </p:txBody>
      </p:sp>
      <p:sp>
        <p:nvSpPr>
          <p:cNvPr id="3" name="Slide Number Placeholder 2"/>
          <p:cNvSpPr>
            <a:spLocks noGrp="1"/>
          </p:cNvSpPr>
          <p:nvPr>
            <p:ph type="sldNum" sz="quarter" idx="12"/>
          </p:nvPr>
        </p:nvSpPr>
        <p:spPr/>
        <p:txBody>
          <a:bodyPr/>
          <a:lstStyle/>
          <a:p>
            <a:fld id="{8D4A95AB-7B14-4CE2-8EF6-8DDF97F0F3DA}" type="slidenum">
              <a:rPr lang="en-US" smtClean="0"/>
              <a:pPr/>
              <a:t>13</a:t>
            </a:fld>
            <a:endParaRPr lang="en-US"/>
          </a:p>
        </p:txBody>
      </p:sp>
      <p:sp>
        <p:nvSpPr>
          <p:cNvPr id="4" name="Content Placeholder 3"/>
          <p:cNvSpPr>
            <a:spLocks noGrp="1"/>
          </p:cNvSpPr>
          <p:nvPr>
            <p:ph idx="13"/>
          </p:nvPr>
        </p:nvSpPr>
        <p:spPr>
          <a:xfrm>
            <a:off x="457200" y="1447800"/>
            <a:ext cx="8229600" cy="4724399"/>
          </a:xfrm>
        </p:spPr>
        <p:txBody>
          <a:bodyPr>
            <a:normAutofit fontScale="70000" lnSpcReduction="20000"/>
          </a:bodyPr>
          <a:lstStyle/>
          <a:p>
            <a:r>
              <a:rPr lang="en-US">
                <a:solidFill>
                  <a:srgbClr val="00B050"/>
                </a:solidFill>
              </a:rPr>
              <a:t>Markov model</a:t>
            </a:r>
            <a:r>
              <a:rPr lang="en-US">
                <a:solidFill>
                  <a:srgbClr val="1010B6"/>
                </a:solidFill>
              </a:rPr>
              <a:t> </a:t>
            </a:r>
            <a:r>
              <a:rPr lang="en-US"/>
              <a:t>with </a:t>
            </a:r>
            <a:r>
              <a:rPr lang="en-US" smtClean="0"/>
              <a:t>k=1 </a:t>
            </a:r>
            <a:r>
              <a:rPr lang="en-US">
                <a:solidFill>
                  <a:schemeClr val="accent6">
                    <a:lumMod val="75000"/>
                  </a:schemeClr>
                </a:solidFill>
              </a:rPr>
              <a:t>[Ye, 2000</a:t>
            </a:r>
            <a:r>
              <a:rPr lang="en-US" smtClean="0">
                <a:solidFill>
                  <a:schemeClr val="accent6">
                    <a:lumMod val="75000"/>
                  </a:schemeClr>
                </a:solidFill>
              </a:rPr>
              <a:t>]</a:t>
            </a:r>
          </a:p>
          <a:p>
            <a:r>
              <a:rPr lang="en-US" smtClean="0">
                <a:solidFill>
                  <a:srgbClr val="00B050"/>
                </a:solidFill>
              </a:rPr>
              <a:t>Finite </a:t>
            </a:r>
            <a:r>
              <a:rPr lang="en-US">
                <a:solidFill>
                  <a:srgbClr val="00B050"/>
                </a:solidFill>
              </a:rPr>
              <a:t>state automaton (FSA)</a:t>
            </a:r>
            <a:r>
              <a:rPr lang="en-US"/>
              <a:t> </a:t>
            </a:r>
            <a:r>
              <a:rPr lang="en-US">
                <a:solidFill>
                  <a:schemeClr val="accent6">
                    <a:lumMod val="75000"/>
                  </a:schemeClr>
                </a:solidFill>
              </a:rPr>
              <a:t>[Marceau, 2000</a:t>
            </a:r>
            <a:r>
              <a:rPr lang="en-US" smtClean="0">
                <a:solidFill>
                  <a:schemeClr val="accent6">
                    <a:lumMod val="75000"/>
                  </a:schemeClr>
                </a:solidFill>
              </a:rPr>
              <a:t>]</a:t>
            </a:r>
          </a:p>
          <a:p>
            <a:pPr lvl="1"/>
            <a:r>
              <a:rPr lang="en-US"/>
              <a:t>N-grams (</a:t>
            </a:r>
            <a:r>
              <a:rPr lang="en-US" smtClean="0"/>
              <a:t>length-N </a:t>
            </a:r>
            <a:r>
              <a:rPr lang="en-US"/>
              <a:t>system call sequences</a:t>
            </a:r>
            <a:r>
              <a:rPr lang="en-US" smtClean="0"/>
              <a:t>)</a:t>
            </a:r>
          </a:p>
          <a:p>
            <a:pPr lvl="1"/>
            <a:endParaRPr lang="en-US"/>
          </a:p>
          <a:p>
            <a:pPr lvl="1"/>
            <a:endParaRPr lang="en-US"/>
          </a:p>
          <a:p>
            <a:endParaRPr lang="en-US" smtClean="0"/>
          </a:p>
          <a:p>
            <a:endParaRPr lang="en-US"/>
          </a:p>
          <a:p>
            <a:endParaRPr lang="en-US" smtClean="0"/>
          </a:p>
          <a:p>
            <a:endParaRPr lang="en-US"/>
          </a:p>
          <a:p>
            <a:endParaRPr lang="en-US" smtClean="0"/>
          </a:p>
          <a:p>
            <a:endParaRPr lang="en-US" smtClean="0"/>
          </a:p>
          <a:p>
            <a:endParaRPr lang="en-US" smtClean="0"/>
          </a:p>
          <a:p>
            <a:r>
              <a:rPr lang="en-US" smtClean="0"/>
              <a:t>FSA is also used by </a:t>
            </a:r>
            <a:r>
              <a:rPr lang="en-US">
                <a:solidFill>
                  <a:schemeClr val="accent6">
                    <a:lumMod val="75000"/>
                  </a:schemeClr>
                </a:solidFill>
              </a:rPr>
              <a:t>[Salvador and Chan, </a:t>
            </a:r>
            <a:r>
              <a:rPr lang="en-US" smtClean="0">
                <a:solidFill>
                  <a:schemeClr val="accent6">
                    <a:lumMod val="75000"/>
                  </a:schemeClr>
                </a:solidFill>
              </a:rPr>
              <a:t>2005; Chandola </a:t>
            </a:r>
            <a:r>
              <a:rPr lang="en-US">
                <a:solidFill>
                  <a:schemeClr val="accent6">
                    <a:lumMod val="75000"/>
                  </a:schemeClr>
                </a:solidFill>
              </a:rPr>
              <a:t>et al., </a:t>
            </a:r>
            <a:r>
              <a:rPr lang="en-US" smtClean="0">
                <a:solidFill>
                  <a:schemeClr val="accent6">
                    <a:lumMod val="75000"/>
                  </a:schemeClr>
                </a:solidFill>
              </a:rPr>
              <a:t>2008; Michael </a:t>
            </a:r>
            <a:r>
              <a:rPr lang="en-US">
                <a:solidFill>
                  <a:schemeClr val="accent6">
                    <a:lumMod val="75000"/>
                  </a:schemeClr>
                </a:solidFill>
              </a:rPr>
              <a:t>and Ghosh, 2000</a:t>
            </a:r>
            <a:r>
              <a:rPr lang="en-US" smtClean="0">
                <a:solidFill>
                  <a:schemeClr val="accent6">
                    <a:lumMod val="75000"/>
                  </a:schemeClr>
                </a:solidFill>
              </a:rPr>
              <a:t>]</a:t>
            </a:r>
            <a:endParaRPr lang="en-US" smtClean="0"/>
          </a:p>
          <a:p>
            <a:pPr marL="0" indent="0">
              <a:buNone/>
            </a:pPr>
            <a:endParaRPr lang="en-US" smtClean="0"/>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a:t>Outliers in Time Series </a:t>
            </a:r>
            <a:r>
              <a:rPr lang="en-US" smtClean="0"/>
              <a:t>Databases</a:t>
            </a:r>
          </a:p>
          <a:p>
            <a:r>
              <a:rPr lang="en-US" smtClean="0"/>
              <a:t>     Direct </a:t>
            </a:r>
            <a:r>
              <a:rPr lang="en-US"/>
              <a:t>Detection of Outlier Time Series</a:t>
            </a:r>
          </a:p>
        </p:txBody>
      </p:sp>
      <p:sp>
        <p:nvSpPr>
          <p:cNvPr id="7" name="Content Placeholder 6"/>
          <p:cNvSpPr>
            <a:spLocks noGrp="1"/>
          </p:cNvSpPr>
          <p:nvPr>
            <p:ph idx="15"/>
          </p:nvPr>
        </p:nvSpPr>
        <p:spPr/>
        <p:txBody>
          <a:bodyPr/>
          <a:lstStyle/>
          <a:p>
            <a:r>
              <a:rPr lang="en-US"/>
              <a:t>Outlier Detection for Time Series Data</a:t>
            </a:r>
          </a:p>
          <a:p>
            <a:endParaRPr lang="en-US"/>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69" y="2715365"/>
            <a:ext cx="2271131" cy="216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663779"/>
            <a:ext cx="2586119" cy="2441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9525" y="2667000"/>
            <a:ext cx="1989875" cy="2541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667000"/>
            <a:ext cx="2380641" cy="235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04800" y="4859179"/>
            <a:ext cx="1679013" cy="246221"/>
          </a:xfrm>
          <a:prstGeom prst="rect">
            <a:avLst/>
          </a:prstGeom>
          <a:noFill/>
        </p:spPr>
        <p:txBody>
          <a:bodyPr wrap="square" rtlCol="0">
            <a:spAutoFit/>
          </a:bodyPr>
          <a:lstStyle/>
          <a:p>
            <a:r>
              <a:rPr lang="en-US" sz="1000" b="1" smtClean="0"/>
              <a:t>Multiple sub-sequences</a:t>
            </a:r>
            <a:endParaRPr lang="en-US" sz="1000" b="1"/>
          </a:p>
        </p:txBody>
      </p:sp>
      <p:sp>
        <p:nvSpPr>
          <p:cNvPr id="17" name="TextBox 16"/>
          <p:cNvSpPr txBox="1"/>
          <p:nvPr/>
        </p:nvSpPr>
        <p:spPr>
          <a:xfrm>
            <a:off x="7293520" y="4953000"/>
            <a:ext cx="1645255" cy="307777"/>
          </a:xfrm>
          <a:prstGeom prst="rect">
            <a:avLst/>
          </a:prstGeom>
          <a:noFill/>
        </p:spPr>
        <p:txBody>
          <a:bodyPr wrap="square" lIns="0" tIns="0" rIns="0" bIns="0" rtlCol="0">
            <a:spAutoFit/>
          </a:bodyPr>
          <a:lstStyle/>
          <a:p>
            <a:r>
              <a:rPr lang="en-US" sz="1000" b="1"/>
              <a:t>Automaton resulting from </a:t>
            </a:r>
            <a:endParaRPr lang="en-US" sz="1000" b="1" smtClean="0"/>
          </a:p>
          <a:p>
            <a:r>
              <a:rPr lang="en-US" sz="1000" b="1" smtClean="0"/>
              <a:t>compression</a:t>
            </a:r>
            <a:endParaRPr lang="en-US" sz="1000" b="1"/>
          </a:p>
        </p:txBody>
      </p:sp>
      <p:sp>
        <p:nvSpPr>
          <p:cNvPr id="18" name="Right Arrow 17"/>
          <p:cNvSpPr/>
          <p:nvPr/>
        </p:nvSpPr>
        <p:spPr>
          <a:xfrm>
            <a:off x="1828801" y="3561596"/>
            <a:ext cx="304800" cy="324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191001" y="3561596"/>
            <a:ext cx="381000" cy="324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6629400" y="3561596"/>
            <a:ext cx="381000" cy="324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33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smtClean="0"/>
              <a:t>Unsupervised Parametric </a:t>
            </a:r>
            <a:r>
              <a:rPr lang="en-US" sz="3600"/>
              <a:t>Approaches</a:t>
            </a:r>
          </a:p>
        </p:txBody>
      </p:sp>
      <p:sp>
        <p:nvSpPr>
          <p:cNvPr id="3" name="Slide Number Placeholder 2"/>
          <p:cNvSpPr>
            <a:spLocks noGrp="1"/>
          </p:cNvSpPr>
          <p:nvPr>
            <p:ph type="sldNum" sz="quarter" idx="12"/>
          </p:nvPr>
        </p:nvSpPr>
        <p:spPr/>
        <p:txBody>
          <a:bodyPr/>
          <a:lstStyle/>
          <a:p>
            <a:fld id="{8D4A95AB-7B14-4CE2-8EF6-8DDF97F0F3DA}" type="slidenum">
              <a:rPr lang="en-US" smtClean="0"/>
              <a:pPr/>
              <a:t>14</a:t>
            </a:fld>
            <a:endParaRPr lang="en-US"/>
          </a:p>
        </p:txBody>
      </p:sp>
      <p:sp>
        <p:nvSpPr>
          <p:cNvPr id="4" name="Content Placeholder 3"/>
          <p:cNvSpPr>
            <a:spLocks noGrp="1"/>
          </p:cNvSpPr>
          <p:nvPr>
            <p:ph idx="13"/>
          </p:nvPr>
        </p:nvSpPr>
        <p:spPr>
          <a:xfrm>
            <a:off x="457200" y="1371600"/>
            <a:ext cx="8229600" cy="533400"/>
          </a:xfrm>
        </p:spPr>
        <p:txBody>
          <a:bodyPr>
            <a:normAutofit fontScale="85000" lnSpcReduction="10000"/>
          </a:bodyPr>
          <a:lstStyle/>
          <a:p>
            <a:r>
              <a:rPr lang="en-US"/>
              <a:t>Finite state automaton (FSA) </a:t>
            </a:r>
            <a:r>
              <a:rPr lang="en-US">
                <a:solidFill>
                  <a:schemeClr val="accent6">
                    <a:lumMod val="75000"/>
                  </a:schemeClr>
                </a:solidFill>
              </a:rPr>
              <a:t>[Salvador and Chan, 2005]</a:t>
            </a:r>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a:t>Outliers in Time Series </a:t>
            </a:r>
            <a:r>
              <a:rPr lang="en-US" smtClean="0"/>
              <a:t>Databases</a:t>
            </a:r>
          </a:p>
          <a:p>
            <a:r>
              <a:rPr lang="en-US" smtClean="0"/>
              <a:t>     Direct </a:t>
            </a:r>
            <a:r>
              <a:rPr lang="en-US"/>
              <a:t>Detection of Outlier Time Series</a:t>
            </a:r>
          </a:p>
        </p:txBody>
      </p:sp>
      <p:sp>
        <p:nvSpPr>
          <p:cNvPr id="7" name="Content Placeholder 6"/>
          <p:cNvSpPr>
            <a:spLocks noGrp="1"/>
          </p:cNvSpPr>
          <p:nvPr>
            <p:ph idx="15"/>
          </p:nvPr>
        </p:nvSpPr>
        <p:spPr/>
        <p:txBody>
          <a:bodyPr/>
          <a:lstStyle/>
          <a:p>
            <a:r>
              <a:rPr lang="en-US"/>
              <a:t>Outlier Detection for Time Series Data</a:t>
            </a:r>
          </a:p>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98483"/>
            <a:ext cx="4267200" cy="277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936" y="1828800"/>
            <a:ext cx="396912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62000" y="4800600"/>
            <a:ext cx="3302764" cy="369332"/>
          </a:xfrm>
          <a:prstGeom prst="rect">
            <a:avLst/>
          </a:prstGeom>
          <a:noFill/>
        </p:spPr>
        <p:txBody>
          <a:bodyPr wrap="none" rtlCol="0">
            <a:spAutoFit/>
          </a:bodyPr>
          <a:lstStyle/>
          <a:p>
            <a:r>
              <a:rPr lang="en-US" b="1" smtClean="0"/>
              <a:t>Main steps in anomaly detection</a:t>
            </a:r>
            <a:endParaRPr lang="en-US" b="1"/>
          </a:p>
        </p:txBody>
      </p:sp>
      <p:sp>
        <p:nvSpPr>
          <p:cNvPr id="11" name="TextBox 10"/>
          <p:cNvSpPr txBox="1"/>
          <p:nvPr/>
        </p:nvSpPr>
        <p:spPr>
          <a:xfrm>
            <a:off x="5385040" y="4800600"/>
            <a:ext cx="2463560" cy="369332"/>
          </a:xfrm>
          <a:prstGeom prst="rect">
            <a:avLst/>
          </a:prstGeom>
          <a:noFill/>
        </p:spPr>
        <p:txBody>
          <a:bodyPr wrap="none" rtlCol="0">
            <a:spAutoFit/>
          </a:bodyPr>
          <a:lstStyle/>
          <a:p>
            <a:r>
              <a:rPr lang="en-US" b="1" smtClean="0"/>
              <a:t>Clustering methodology</a:t>
            </a:r>
            <a:endParaRPr lang="en-US" b="1"/>
          </a:p>
        </p:txBody>
      </p:sp>
      <mc:AlternateContent xmlns:mc="http://schemas.openxmlformats.org/markup-compatibility/2006" xmlns:a14="http://schemas.microsoft.com/office/drawing/2010/main">
        <mc:Choice Requires="a14">
          <p:sp>
            <p:nvSpPr>
              <p:cNvPr id="9" name="TextBox 8"/>
              <p:cNvSpPr txBox="1"/>
              <p:nvPr/>
            </p:nvSpPr>
            <p:spPr>
              <a:xfrm>
                <a:off x="435699" y="5181600"/>
                <a:ext cx="7489101" cy="1477328"/>
              </a:xfrm>
              <a:prstGeom prst="rect">
                <a:avLst/>
              </a:prstGeom>
              <a:noFill/>
            </p:spPr>
            <p:txBody>
              <a:bodyPr wrap="none" rtlCol="0">
                <a:spAutoFit/>
              </a:bodyPr>
              <a:lstStyle/>
              <a:p>
                <a:pPr marL="285750" indent="-285750">
                  <a:buFont typeface="Arial" pitchFamily="34" charset="0"/>
                  <a:buChar char="•"/>
                </a:pPr>
                <a:r>
                  <a:rPr lang="en-US" smtClean="0"/>
                  <a:t>Input matches current state’s </a:t>
                </a:r>
                <a:r>
                  <a:rPr lang="en-US"/>
                  <a:t>characteristics </a:t>
                </a:r>
                <a14:m>
                  <m:oMath xmlns:m="http://schemas.openxmlformats.org/officeDocument/2006/math">
                    <m:r>
                      <a:rPr lang="en-US" i="1" smtClean="0">
                        <a:latin typeface="Cambria Math"/>
                        <a:ea typeface="Cambria Math"/>
                      </a:rPr>
                      <m:t>⇒</m:t>
                    </m:r>
                  </m:oMath>
                </a14:m>
                <a:r>
                  <a:rPr lang="en-US" smtClean="0"/>
                  <a:t>  </a:t>
                </a:r>
                <a:r>
                  <a:rPr lang="en-US"/>
                  <a:t>remain in current </a:t>
                </a:r>
                <a:r>
                  <a:rPr lang="en-US" smtClean="0"/>
                  <a:t>state</a:t>
                </a:r>
                <a:endParaRPr lang="en-US"/>
              </a:p>
              <a:p>
                <a:pPr marL="285750" indent="-285750">
                  <a:buFont typeface="Arial" pitchFamily="34" charset="0"/>
                  <a:buChar char="•"/>
                </a:pPr>
                <a:r>
                  <a:rPr lang="en-US"/>
                  <a:t>Input matches the next state’s characteristics </a:t>
                </a:r>
                <a14:m>
                  <m:oMath xmlns:m="http://schemas.openxmlformats.org/officeDocument/2006/math">
                    <m:r>
                      <a:rPr lang="en-US" i="1">
                        <a:latin typeface="Cambria Math"/>
                        <a:ea typeface="Cambria Math"/>
                      </a:rPr>
                      <m:t>⇒</m:t>
                    </m:r>
                  </m:oMath>
                </a14:m>
                <a:r>
                  <a:rPr lang="en-US" smtClean="0"/>
                  <a:t> </a:t>
                </a:r>
                <a:r>
                  <a:rPr lang="en-US"/>
                  <a:t>transition to the next </a:t>
                </a:r>
                <a:r>
                  <a:rPr lang="en-US" smtClean="0"/>
                  <a:t>state</a:t>
                </a:r>
                <a:endParaRPr lang="en-US"/>
              </a:p>
              <a:p>
                <a:pPr marL="285750" indent="-285750">
                  <a:buFont typeface="Arial" pitchFamily="34" charset="0"/>
                  <a:buChar char="•"/>
                </a:pPr>
                <a:r>
                  <a:rPr lang="en-US"/>
                  <a:t>Input matches neither the current state’s nor the next state’s  </a:t>
                </a:r>
                <a:r>
                  <a:rPr lang="en-US" smtClean="0"/>
                  <a:t/>
                </a:r>
                <a:br>
                  <a:rPr lang="en-US" smtClean="0"/>
                </a:br>
                <a:r>
                  <a:rPr lang="en-US" smtClean="0"/>
                  <a:t>characteristics </a:t>
                </a:r>
                <a14:m>
                  <m:oMath xmlns:m="http://schemas.openxmlformats.org/officeDocument/2006/math">
                    <m:r>
                      <a:rPr lang="en-US" i="1">
                        <a:latin typeface="Cambria Math"/>
                        <a:ea typeface="Cambria Math"/>
                      </a:rPr>
                      <m:t>⇒</m:t>
                    </m:r>
                  </m:oMath>
                </a14:m>
                <a:r>
                  <a:rPr lang="en-US" smtClean="0"/>
                  <a:t> </a:t>
                </a:r>
                <a:r>
                  <a:rPr lang="en-US"/>
                  <a:t>transition to an anomaly </a:t>
                </a:r>
                <a:r>
                  <a:rPr lang="en-US" smtClean="0"/>
                  <a:t>state</a:t>
                </a:r>
                <a:endParaRPr lang="en-US"/>
              </a:p>
              <a:p>
                <a:pPr marL="285750" indent="-285750">
                  <a:buFont typeface="Arial" pitchFamily="34" charset="0"/>
                  <a:buChar char="•"/>
                </a:pPr>
                <a:endParaRPr lang="en-US"/>
              </a:p>
            </p:txBody>
          </p:sp>
        </mc:Choice>
        <mc:Fallback xmlns="">
          <p:sp>
            <p:nvSpPr>
              <p:cNvPr id="9" name="TextBox 8"/>
              <p:cNvSpPr txBox="1">
                <a:spLocks noRot="1" noChangeAspect="1" noMove="1" noResize="1" noEditPoints="1" noAdjustHandles="1" noChangeArrowheads="1" noChangeShapeType="1" noTextEdit="1"/>
              </p:cNvSpPr>
              <p:nvPr/>
            </p:nvSpPr>
            <p:spPr>
              <a:xfrm>
                <a:off x="435699" y="5181600"/>
                <a:ext cx="7489101" cy="1477328"/>
              </a:xfrm>
              <a:prstGeom prst="rect">
                <a:avLst/>
              </a:prstGeom>
              <a:blipFill rotWithShape="1">
                <a:blip r:embed="rId4"/>
                <a:stretch>
                  <a:fillRect l="-488" t="-2066"/>
                </a:stretch>
              </a:blipFill>
            </p:spPr>
            <p:txBody>
              <a:bodyPr/>
              <a:lstStyle/>
              <a:p>
                <a:r>
                  <a:rPr lang="en-US">
                    <a:noFill/>
                  </a:rPr>
                  <a:t> </a:t>
                </a:r>
              </a:p>
            </p:txBody>
          </p:sp>
        </mc:Fallback>
      </mc:AlternateContent>
      <p:sp>
        <p:nvSpPr>
          <p:cNvPr id="10" name="TextBox 9"/>
          <p:cNvSpPr txBox="1"/>
          <p:nvPr/>
        </p:nvSpPr>
        <p:spPr>
          <a:xfrm>
            <a:off x="1828800" y="4191000"/>
            <a:ext cx="841897" cy="369332"/>
          </a:xfrm>
          <a:prstGeom prst="rect">
            <a:avLst/>
          </a:prstGeom>
          <a:noFill/>
        </p:spPr>
        <p:txBody>
          <a:bodyPr wrap="none" rtlCol="0">
            <a:spAutoFit/>
          </a:bodyPr>
          <a:lstStyle/>
          <a:p>
            <a:r>
              <a:rPr lang="en-US" smtClean="0"/>
              <a:t>RIPPER</a:t>
            </a:r>
            <a:endParaRPr lang="en-US"/>
          </a:p>
        </p:txBody>
      </p:sp>
      <p:sp>
        <p:nvSpPr>
          <p:cNvPr id="12" name="TextBox 11"/>
          <p:cNvSpPr txBox="1"/>
          <p:nvPr/>
        </p:nvSpPr>
        <p:spPr>
          <a:xfrm>
            <a:off x="6858000" y="3429000"/>
            <a:ext cx="796180" cy="276999"/>
          </a:xfrm>
          <a:prstGeom prst="rect">
            <a:avLst/>
          </a:prstGeom>
          <a:noFill/>
        </p:spPr>
        <p:txBody>
          <a:bodyPr wrap="none" rtlCol="0">
            <a:spAutoFit/>
          </a:bodyPr>
          <a:lstStyle/>
          <a:p>
            <a:r>
              <a:rPr lang="en-US" sz="1200" smtClean="0"/>
              <a:t>L-Method</a:t>
            </a:r>
            <a:endParaRPr lang="en-US" sz="1200"/>
          </a:p>
        </p:txBody>
      </p:sp>
    </p:spTree>
    <p:extLst>
      <p:ext uri="{BB962C8B-B14F-4D97-AF65-F5344CB8AC3E}">
        <p14:creationId xmlns:p14="http://schemas.microsoft.com/office/powerpoint/2010/main" val="314233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smtClean="0"/>
              <a:t>Supervised Approaches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15</a:t>
            </a:fld>
            <a:endParaRPr lang="en-US"/>
          </a:p>
        </p:txBody>
      </p:sp>
      <p:sp>
        <p:nvSpPr>
          <p:cNvPr id="4" name="Content Placeholder 3"/>
          <p:cNvSpPr>
            <a:spLocks noGrp="1"/>
          </p:cNvSpPr>
          <p:nvPr>
            <p:ph idx="13"/>
          </p:nvPr>
        </p:nvSpPr>
        <p:spPr/>
        <p:txBody>
          <a:bodyPr>
            <a:normAutofit fontScale="62500" lnSpcReduction="20000"/>
          </a:bodyPr>
          <a:lstStyle/>
          <a:p>
            <a:r>
              <a:rPr lang="en-US"/>
              <a:t>Positional system calls features with the </a:t>
            </a:r>
            <a:r>
              <a:rPr lang="en-US">
                <a:solidFill>
                  <a:srgbClr val="00B050"/>
                </a:solidFill>
              </a:rPr>
              <a:t>RIPPER</a:t>
            </a:r>
            <a:r>
              <a:rPr lang="en-US"/>
              <a:t> classifier </a:t>
            </a:r>
            <a:r>
              <a:rPr lang="en-US">
                <a:solidFill>
                  <a:schemeClr val="accent6">
                    <a:lumMod val="75000"/>
                  </a:schemeClr>
                </a:solidFill>
              </a:rPr>
              <a:t>[Lee and Stolfo, 1998]</a:t>
            </a:r>
          </a:p>
          <a:p>
            <a:r>
              <a:rPr lang="en-US"/>
              <a:t>Subsequences of positive and negative strings of behavior as features with </a:t>
            </a:r>
          </a:p>
          <a:p>
            <a:pPr lvl="1"/>
            <a:r>
              <a:rPr lang="en-US" smtClean="0">
                <a:solidFill>
                  <a:srgbClr val="00B050"/>
                </a:solidFill>
              </a:rPr>
              <a:t>String </a:t>
            </a:r>
            <a:r>
              <a:rPr lang="en-US">
                <a:solidFill>
                  <a:srgbClr val="00B050"/>
                </a:solidFill>
              </a:rPr>
              <a:t>matching classifier </a:t>
            </a:r>
            <a:r>
              <a:rPr lang="en-US">
                <a:solidFill>
                  <a:schemeClr val="accent6">
                    <a:lumMod val="75000"/>
                  </a:schemeClr>
                </a:solidFill>
              </a:rPr>
              <a:t>[Cabrera et al., 2001; </a:t>
            </a:r>
            <a:r>
              <a:rPr lang="en-US" smtClean="0">
                <a:solidFill>
                  <a:schemeClr val="accent6">
                    <a:lumMod val="75000"/>
                  </a:schemeClr>
                </a:solidFill>
              </a:rPr>
              <a:t>Gonz</a:t>
            </a:r>
            <a:r>
              <a:rPr lang="en-US">
                <a:solidFill>
                  <a:schemeClr val="accent6">
                    <a:lumMod val="75000"/>
                  </a:schemeClr>
                </a:solidFill>
                <a:latin typeface="Cambria Math"/>
                <a:ea typeface="Cambria Math"/>
              </a:rPr>
              <a:t>á</a:t>
            </a:r>
            <a:r>
              <a:rPr lang="en-US" smtClean="0">
                <a:solidFill>
                  <a:schemeClr val="accent6">
                    <a:lumMod val="75000"/>
                  </a:schemeClr>
                </a:solidFill>
              </a:rPr>
              <a:t>lez </a:t>
            </a:r>
            <a:r>
              <a:rPr lang="en-US">
                <a:solidFill>
                  <a:schemeClr val="accent6">
                    <a:lumMod val="75000"/>
                  </a:schemeClr>
                </a:solidFill>
              </a:rPr>
              <a:t>and Dasgupta, 2003]</a:t>
            </a:r>
          </a:p>
          <a:p>
            <a:pPr lvl="1"/>
            <a:r>
              <a:rPr lang="en-US" smtClean="0">
                <a:solidFill>
                  <a:srgbClr val="00B050"/>
                </a:solidFill>
              </a:rPr>
              <a:t>Neural </a:t>
            </a:r>
            <a:r>
              <a:rPr lang="en-US">
                <a:solidFill>
                  <a:srgbClr val="00B050"/>
                </a:solidFill>
              </a:rPr>
              <a:t>networks </a:t>
            </a:r>
            <a:r>
              <a:rPr lang="en-US">
                <a:solidFill>
                  <a:schemeClr val="accent6">
                    <a:lumMod val="75000"/>
                  </a:schemeClr>
                </a:solidFill>
              </a:rPr>
              <a:t>[Dasgupta and Nino, 2000; Endler, 1998; Gosh et al., 1998; Ghosh et al., 1999a; Ghosh and Schwartzbard, 1999]</a:t>
            </a:r>
          </a:p>
          <a:p>
            <a:pPr lvl="1"/>
            <a:r>
              <a:rPr lang="en-US">
                <a:solidFill>
                  <a:srgbClr val="00B050"/>
                </a:solidFill>
              </a:rPr>
              <a:t>Elman network </a:t>
            </a:r>
            <a:r>
              <a:rPr lang="en-US">
                <a:solidFill>
                  <a:schemeClr val="accent6">
                    <a:lumMod val="75000"/>
                  </a:schemeClr>
                </a:solidFill>
              </a:rPr>
              <a:t>[Ghosh et al., 1999a]</a:t>
            </a:r>
          </a:p>
          <a:p>
            <a:r>
              <a:rPr lang="en-US" smtClean="0"/>
              <a:t>Motion </a:t>
            </a:r>
            <a:r>
              <a:rPr lang="en-US"/>
              <a:t>features with </a:t>
            </a:r>
            <a:r>
              <a:rPr lang="en-US">
                <a:solidFill>
                  <a:srgbClr val="00B050"/>
                </a:solidFill>
              </a:rPr>
              <a:t>SVMs</a:t>
            </a:r>
            <a:r>
              <a:rPr lang="en-US"/>
              <a:t> </a:t>
            </a:r>
            <a:r>
              <a:rPr lang="en-US">
                <a:solidFill>
                  <a:schemeClr val="accent6">
                    <a:lumMod val="75000"/>
                  </a:schemeClr>
                </a:solidFill>
              </a:rPr>
              <a:t>[Li et al., 2006]</a:t>
            </a:r>
          </a:p>
          <a:p>
            <a:r>
              <a:rPr lang="en-US" smtClean="0"/>
              <a:t>Bag </a:t>
            </a:r>
            <a:r>
              <a:rPr lang="en-US"/>
              <a:t>of system calls features with </a:t>
            </a:r>
            <a:r>
              <a:rPr lang="en-US">
                <a:solidFill>
                  <a:srgbClr val="00B050"/>
                </a:solidFill>
              </a:rPr>
              <a:t>decision tree, Naive Bayes, SVMs </a:t>
            </a:r>
            <a:r>
              <a:rPr lang="en-US">
                <a:solidFill>
                  <a:schemeClr val="accent6">
                    <a:lumMod val="75000"/>
                  </a:schemeClr>
                </a:solidFill>
              </a:rPr>
              <a:t>[Kang et al., 2005]</a:t>
            </a:r>
          </a:p>
          <a:p>
            <a:r>
              <a:rPr lang="en-US" smtClean="0"/>
              <a:t>Sliding </a:t>
            </a:r>
            <a:r>
              <a:rPr lang="en-US"/>
              <a:t>window subsequences with </a:t>
            </a:r>
          </a:p>
          <a:p>
            <a:pPr lvl="1"/>
            <a:r>
              <a:rPr lang="en-US">
                <a:solidFill>
                  <a:srgbClr val="00B050"/>
                </a:solidFill>
              </a:rPr>
              <a:t>SVMs</a:t>
            </a:r>
            <a:r>
              <a:rPr lang="en-US"/>
              <a:t> </a:t>
            </a:r>
            <a:r>
              <a:rPr lang="en-US">
                <a:solidFill>
                  <a:schemeClr val="accent6">
                    <a:lumMod val="75000"/>
                  </a:schemeClr>
                </a:solidFill>
              </a:rPr>
              <a:t>[Tian et al., 2007; Wang et al., 2006], </a:t>
            </a:r>
          </a:p>
          <a:p>
            <a:pPr lvl="1"/>
            <a:r>
              <a:rPr lang="en-US" smtClean="0">
                <a:solidFill>
                  <a:srgbClr val="00B050"/>
                </a:solidFill>
              </a:rPr>
              <a:t>Rule </a:t>
            </a:r>
            <a:r>
              <a:rPr lang="en-US">
                <a:solidFill>
                  <a:srgbClr val="00B050"/>
                </a:solidFill>
              </a:rPr>
              <a:t>based classifiers </a:t>
            </a:r>
            <a:r>
              <a:rPr lang="en-US"/>
              <a:t>(Classification using Hierarchical Prediction Rules (CHIP)) </a:t>
            </a:r>
            <a:r>
              <a:rPr lang="en-US">
                <a:solidFill>
                  <a:schemeClr val="accent6">
                    <a:lumMod val="75000"/>
                  </a:schemeClr>
                </a:solidFill>
              </a:rPr>
              <a:t>[Li et al., 2007]</a:t>
            </a:r>
          </a:p>
          <a:p>
            <a:pPr lvl="1"/>
            <a:r>
              <a:rPr lang="en-US">
                <a:solidFill>
                  <a:srgbClr val="00B050"/>
                </a:solidFill>
              </a:rPr>
              <a:t>HMMs</a:t>
            </a:r>
            <a:r>
              <a:rPr lang="en-US"/>
              <a:t> </a:t>
            </a:r>
            <a:r>
              <a:rPr lang="en-US">
                <a:solidFill>
                  <a:schemeClr val="accent6">
                    <a:lumMod val="75000"/>
                  </a:schemeClr>
                </a:solidFill>
              </a:rPr>
              <a:t>[Gao et al., 2002</a:t>
            </a:r>
            <a:r>
              <a:rPr lang="en-US" smtClean="0">
                <a:solidFill>
                  <a:schemeClr val="accent6">
                    <a:lumMod val="75000"/>
                  </a:schemeClr>
                </a:solidFill>
              </a:rPr>
              <a:t>]</a:t>
            </a:r>
            <a:endParaRPr lang="en-US">
              <a:solidFill>
                <a:schemeClr val="accent6">
                  <a:lumMod val="75000"/>
                </a:schemeClr>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a:t>Outliers in Time Series </a:t>
            </a:r>
            <a:r>
              <a:rPr lang="en-US" smtClean="0"/>
              <a:t>Databases</a:t>
            </a:r>
          </a:p>
          <a:p>
            <a:r>
              <a:rPr lang="en-US" smtClean="0"/>
              <a:t>     Direct </a:t>
            </a:r>
            <a:r>
              <a:rPr lang="en-US"/>
              <a:t>Detection of Outlier Time Series</a:t>
            </a:r>
          </a:p>
        </p:txBody>
      </p:sp>
      <p:sp>
        <p:nvSpPr>
          <p:cNvPr id="7" name="Content Placeholder 6"/>
          <p:cNvSpPr>
            <a:spLocks noGrp="1"/>
          </p:cNvSpPr>
          <p:nvPr>
            <p:ph idx="15"/>
          </p:nvPr>
        </p:nvSpPr>
        <p:spPr/>
        <p:txBody>
          <a:bodyPr/>
          <a:lstStyle/>
          <a:p>
            <a:r>
              <a:rPr lang="en-US"/>
              <a:t>Outlier Detection for Time Series Data</a:t>
            </a:r>
          </a:p>
          <a:p>
            <a:endParaRPr lang="en-US"/>
          </a:p>
        </p:txBody>
      </p:sp>
    </p:spTree>
    <p:extLst>
      <p:ext uri="{BB962C8B-B14F-4D97-AF65-F5344CB8AC3E}">
        <p14:creationId xmlns:p14="http://schemas.microsoft.com/office/powerpoint/2010/main" val="314233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Outlier Detection for Time Series </a:t>
            </a:r>
            <a:r>
              <a:rPr lang="en-US" smtClean="0"/>
              <a:t>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16</a:t>
            </a:fld>
            <a:endParaRPr lang="en-US"/>
          </a:p>
        </p:txBody>
      </p:sp>
      <p:sp>
        <p:nvSpPr>
          <p:cNvPr id="4" name="Content Placeholder 3"/>
          <p:cNvSpPr>
            <a:spLocks noGrp="1"/>
          </p:cNvSpPr>
          <p:nvPr>
            <p:ph idx="13"/>
          </p:nvPr>
        </p:nvSpPr>
        <p:spPr/>
        <p:txBody>
          <a:bodyPr/>
          <a:lstStyle/>
          <a:p>
            <a:r>
              <a:rPr lang="en-US" smtClean="0"/>
              <a:t>Outliers in </a:t>
            </a:r>
            <a:r>
              <a:rPr lang="en-US" smtClean="0">
                <a:solidFill>
                  <a:srgbClr val="1010B6"/>
                </a:solidFill>
              </a:rPr>
              <a:t>Time Series Databases</a:t>
            </a:r>
          </a:p>
          <a:p>
            <a:pPr lvl="1"/>
            <a:r>
              <a:rPr lang="en-US" smtClean="0">
                <a:solidFill>
                  <a:srgbClr val="00B050"/>
                </a:solidFill>
              </a:rPr>
              <a:t>Direct </a:t>
            </a:r>
            <a:r>
              <a:rPr lang="en-US" smtClean="0"/>
              <a:t>Detection of Outlier Time Series</a:t>
            </a:r>
          </a:p>
          <a:p>
            <a:pPr lvl="1"/>
            <a:r>
              <a:rPr lang="en-US" smtClean="0">
                <a:solidFill>
                  <a:srgbClr val="00B050"/>
                </a:solidFill>
              </a:rPr>
              <a:t>Window-based</a:t>
            </a:r>
            <a:r>
              <a:rPr lang="en-US" smtClean="0"/>
              <a:t> Detection of Outlier Time Series</a:t>
            </a:r>
          </a:p>
          <a:p>
            <a:pPr lvl="2"/>
            <a:r>
              <a:rPr lang="en-US" smtClean="0">
                <a:solidFill>
                  <a:srgbClr val="FF0000"/>
                </a:solidFill>
              </a:rPr>
              <a:t>Normal Pattern </a:t>
            </a:r>
            <a:r>
              <a:rPr lang="en-US" smtClean="0"/>
              <a:t>Database Approaches</a:t>
            </a:r>
          </a:p>
          <a:p>
            <a:pPr lvl="2"/>
            <a:r>
              <a:rPr lang="en-US" smtClean="0">
                <a:solidFill>
                  <a:srgbClr val="FF0000"/>
                </a:solidFill>
              </a:rPr>
              <a:t>Negative/Mixed Pattern </a:t>
            </a:r>
            <a:r>
              <a:rPr lang="en-US" smtClean="0"/>
              <a:t>Database Approaches</a:t>
            </a:r>
          </a:p>
          <a:p>
            <a:pPr lvl="1"/>
            <a:r>
              <a:rPr lang="en-US" smtClean="0"/>
              <a:t>Outlier </a:t>
            </a:r>
            <a:r>
              <a:rPr lang="en-US" smtClean="0">
                <a:solidFill>
                  <a:srgbClr val="00B050"/>
                </a:solidFill>
              </a:rPr>
              <a:t>Subsequences </a:t>
            </a:r>
            <a:r>
              <a:rPr lang="en-US" smtClean="0"/>
              <a:t>in a Test Time Series</a:t>
            </a:r>
          </a:p>
          <a:p>
            <a:r>
              <a:rPr lang="en-US" smtClean="0"/>
              <a:t>Outliers Within a </a:t>
            </a:r>
            <a:r>
              <a:rPr lang="en-US" smtClean="0">
                <a:solidFill>
                  <a:srgbClr val="1010B6"/>
                </a:solidFill>
              </a:rPr>
              <a:t>Given Time Series</a:t>
            </a:r>
          </a:p>
          <a:p>
            <a:pPr lvl="1"/>
            <a:r>
              <a:rPr lang="en-US" smtClean="0">
                <a:solidFill>
                  <a:srgbClr val="00B050"/>
                </a:solidFill>
              </a:rPr>
              <a:t>Points </a:t>
            </a:r>
            <a:r>
              <a:rPr lang="en-US" smtClean="0"/>
              <a:t>as Outliers</a:t>
            </a:r>
          </a:p>
          <a:p>
            <a:pPr lvl="1"/>
            <a:r>
              <a:rPr lang="en-US" smtClean="0">
                <a:solidFill>
                  <a:srgbClr val="00B050"/>
                </a:solidFill>
              </a:rPr>
              <a:t>Subsequences </a:t>
            </a:r>
            <a:r>
              <a:rPr lang="en-US" smtClean="0"/>
              <a:t>as Outliers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smtClean="0"/>
              <a:t>Outlier Detection for Time Series Data</a:t>
            </a:r>
            <a:endParaRPr lang="en-US"/>
          </a:p>
        </p:txBody>
      </p:sp>
      <p:sp>
        <p:nvSpPr>
          <p:cNvPr id="8" name="Rectangle 7"/>
          <p:cNvSpPr/>
          <p:nvPr/>
        </p:nvSpPr>
        <p:spPr>
          <a:xfrm>
            <a:off x="1219200" y="2514600"/>
            <a:ext cx="70104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89717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smtClean="0"/>
              <a:t>Introduction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17</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in Time Series </a:t>
            </a:r>
            <a:r>
              <a:rPr lang="en-US" smtClean="0"/>
              <a:t>Databases</a:t>
            </a:r>
          </a:p>
          <a:p>
            <a:r>
              <a:rPr lang="en-US" smtClean="0"/>
              <a:t>     Window-based Detection of Outlier Time Series</a:t>
            </a:r>
            <a:endParaRPr lang="en-US"/>
          </a:p>
        </p:txBody>
      </p:sp>
      <p:sp>
        <p:nvSpPr>
          <p:cNvPr id="7" name="Content Placeholder 6"/>
          <p:cNvSpPr>
            <a:spLocks noGrp="1"/>
          </p:cNvSpPr>
          <p:nvPr>
            <p:ph idx="15"/>
          </p:nvPr>
        </p:nvSpPr>
        <p:spPr/>
        <p:txBody>
          <a:bodyPr/>
          <a:lstStyle/>
          <a:p>
            <a:r>
              <a:rPr lang="en-US"/>
              <a:t>Outlier Detection for Time Series Data</a:t>
            </a:r>
          </a:p>
          <a:p>
            <a:endParaRPr lang="en-US"/>
          </a:p>
        </p:txBody>
      </p:sp>
      <p:cxnSp>
        <p:nvCxnSpPr>
          <p:cNvPr id="9" name="Straight Connector 8"/>
          <p:cNvCxnSpPr/>
          <p:nvPr/>
        </p:nvCxnSpPr>
        <p:spPr>
          <a:xfrm>
            <a:off x="914400" y="1524000"/>
            <a:ext cx="4724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14400" y="18288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71600" y="19812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81200" y="21336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438400" y="22860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71800" y="24384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25908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38600" y="27432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2000" y="2895600"/>
            <a:ext cx="1066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Flowchart: Magnetic Disk 20"/>
          <p:cNvSpPr/>
          <p:nvPr/>
        </p:nvSpPr>
        <p:spPr>
          <a:xfrm>
            <a:off x="7239000" y="1219200"/>
            <a:ext cx="1447800" cy="1752600"/>
          </a:xfrm>
          <a:prstGeom prst="flowChartMagneticDisk">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smtClean="0">
              <a:solidFill>
                <a:srgbClr val="00B050"/>
              </a:solidFill>
            </a:endParaRPr>
          </a:p>
          <a:p>
            <a:pPr algn="ctr"/>
            <a:r>
              <a:rPr lang="en-US" sz="1500" smtClean="0">
                <a:solidFill>
                  <a:srgbClr val="00B050"/>
                </a:solidFill>
              </a:rPr>
              <a:t>Normal</a:t>
            </a:r>
          </a:p>
          <a:p>
            <a:pPr algn="ctr"/>
            <a:r>
              <a:rPr lang="en-US" sz="1500" smtClean="0">
                <a:solidFill>
                  <a:srgbClr val="00B050"/>
                </a:solidFill>
              </a:rPr>
              <a:t>or Abnormal</a:t>
            </a:r>
          </a:p>
          <a:p>
            <a:pPr algn="ctr"/>
            <a:r>
              <a:rPr lang="en-US" sz="1500" smtClean="0">
                <a:solidFill>
                  <a:srgbClr val="00B050"/>
                </a:solidFill>
              </a:rPr>
              <a:t>Windows</a:t>
            </a:r>
          </a:p>
          <a:p>
            <a:pPr algn="ctr"/>
            <a:r>
              <a:rPr lang="en-US" sz="1500" smtClean="0">
                <a:solidFill>
                  <a:srgbClr val="00B050"/>
                </a:solidFill>
              </a:rPr>
              <a:t>Database</a:t>
            </a:r>
            <a:endParaRPr lang="en-US" sz="1500">
              <a:solidFill>
                <a:srgbClr val="00B050"/>
              </a:solidFill>
            </a:endParaRPr>
          </a:p>
        </p:txBody>
      </p:sp>
      <p:sp>
        <p:nvSpPr>
          <p:cNvPr id="22" name="TextBox 21"/>
          <p:cNvSpPr txBox="1"/>
          <p:nvPr/>
        </p:nvSpPr>
        <p:spPr>
          <a:xfrm>
            <a:off x="5334000" y="1219200"/>
            <a:ext cx="1250663" cy="646331"/>
          </a:xfrm>
          <a:prstGeom prst="rect">
            <a:avLst/>
          </a:prstGeom>
          <a:noFill/>
        </p:spPr>
        <p:txBody>
          <a:bodyPr wrap="none" rtlCol="0">
            <a:spAutoFit/>
          </a:bodyPr>
          <a:lstStyle/>
          <a:p>
            <a:pPr algn="ctr"/>
            <a:r>
              <a:rPr lang="en-US" b="1" smtClean="0"/>
              <a:t>Test</a:t>
            </a:r>
          </a:p>
          <a:p>
            <a:pPr algn="ctr"/>
            <a:r>
              <a:rPr lang="en-US" b="1" smtClean="0"/>
              <a:t>Sequence s</a:t>
            </a:r>
            <a:endParaRPr lang="en-US" b="1"/>
          </a:p>
        </p:txBody>
      </p:sp>
      <p:sp>
        <p:nvSpPr>
          <p:cNvPr id="23" name="Left Brace 22"/>
          <p:cNvSpPr/>
          <p:nvPr/>
        </p:nvSpPr>
        <p:spPr>
          <a:xfrm>
            <a:off x="533400" y="1752600"/>
            <a:ext cx="457200" cy="12954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192279" y="2215633"/>
            <a:ext cx="1082027" cy="369332"/>
          </a:xfrm>
          <a:prstGeom prst="rect">
            <a:avLst/>
          </a:prstGeom>
          <a:noFill/>
        </p:spPr>
        <p:txBody>
          <a:bodyPr wrap="none" rtlCol="0">
            <a:spAutoFit/>
          </a:bodyPr>
          <a:lstStyle/>
          <a:p>
            <a:r>
              <a:rPr lang="en-US" b="1" smtClean="0"/>
              <a:t>Windows</a:t>
            </a:r>
            <a:endParaRPr lang="en-US" b="1"/>
          </a:p>
        </p:txBody>
      </p:sp>
      <mc:AlternateContent xmlns:mc="http://schemas.openxmlformats.org/markup-compatibility/2006" xmlns:a14="http://schemas.microsoft.com/office/drawing/2010/main">
        <mc:Choice Requires="a14">
          <p:sp>
            <p:nvSpPr>
              <p:cNvPr id="25" name="TextBox 24"/>
              <p:cNvSpPr txBox="1"/>
              <p:nvPr/>
            </p:nvSpPr>
            <p:spPr>
              <a:xfrm>
                <a:off x="739850" y="3349823"/>
                <a:ext cx="78983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a:rPr>
                        <m:t>𝐴𝑆</m:t>
                      </m:r>
                      <m:r>
                        <a:rPr lang="en-US" sz="1400" i="1" smtClean="0">
                          <a:latin typeface="Cambria Math"/>
                        </a:rPr>
                        <m:t>(</m:t>
                      </m:r>
                      <m:sSub>
                        <m:sSubPr>
                          <m:ctrlPr>
                            <a:rPr lang="en-US" sz="1400" i="1" smtClean="0">
                              <a:latin typeface="Cambria Math" panose="02040503050406030204" pitchFamily="18" charset="0"/>
                            </a:rPr>
                          </m:ctrlPr>
                        </m:sSubPr>
                        <m:e>
                          <m:r>
                            <a:rPr lang="en-US" sz="1400" i="1" smtClean="0">
                              <a:latin typeface="Cambria Math"/>
                            </a:rPr>
                            <m:t>𝑤</m:t>
                          </m:r>
                        </m:e>
                        <m:sub>
                          <m:r>
                            <a:rPr lang="en-US" sz="1400" i="1" smtClean="0">
                              <a:latin typeface="Cambria Math"/>
                            </a:rPr>
                            <m:t>1</m:t>
                          </m:r>
                        </m:sub>
                      </m:sSub>
                      <m:r>
                        <a:rPr lang="en-US" sz="1400" i="1" smtClean="0">
                          <a:latin typeface="Cambria Math"/>
                        </a:rPr>
                        <m:t>)</m:t>
                      </m:r>
                    </m:oMath>
                  </m:oMathPara>
                </a14:m>
                <a:endParaRPr lang="en-US" sz="1400"/>
              </a:p>
            </p:txBody>
          </p:sp>
        </mc:Choice>
        <mc:Fallback xmlns="">
          <p:sp>
            <p:nvSpPr>
              <p:cNvPr id="25" name="TextBox 24"/>
              <p:cNvSpPr txBox="1">
                <a:spLocks noRot="1" noChangeAspect="1" noMove="1" noResize="1" noEditPoints="1" noAdjustHandles="1" noChangeArrowheads="1" noChangeShapeType="1" noTextEdit="1"/>
              </p:cNvSpPr>
              <p:nvPr/>
            </p:nvSpPr>
            <p:spPr>
              <a:xfrm>
                <a:off x="739850" y="3349823"/>
                <a:ext cx="789832" cy="307777"/>
              </a:xfrm>
              <a:prstGeom prst="rect">
                <a:avLst/>
              </a:prstGeom>
              <a:blipFill rotWithShape="1">
                <a:blip r:embed="rId2"/>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1349450" y="3349823"/>
                <a:ext cx="7940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a:rPr>
                        <m:t>𝐴𝑆</m:t>
                      </m:r>
                      <m:r>
                        <a:rPr lang="en-US" sz="1400" i="1" smtClean="0">
                          <a:latin typeface="Cambria Math"/>
                        </a:rPr>
                        <m:t>(</m:t>
                      </m:r>
                      <m:sSub>
                        <m:sSubPr>
                          <m:ctrlPr>
                            <a:rPr lang="en-US" sz="1400" i="1" smtClean="0">
                              <a:latin typeface="Cambria Math" panose="02040503050406030204" pitchFamily="18" charset="0"/>
                            </a:rPr>
                          </m:ctrlPr>
                        </m:sSubPr>
                        <m:e>
                          <m:r>
                            <a:rPr lang="en-US" sz="1400" i="1" smtClean="0">
                              <a:latin typeface="Cambria Math"/>
                            </a:rPr>
                            <m:t>𝑤</m:t>
                          </m:r>
                        </m:e>
                        <m:sub>
                          <m:r>
                            <a:rPr lang="en-US" sz="1400" b="0" i="1" smtClean="0">
                              <a:latin typeface="Cambria Math"/>
                            </a:rPr>
                            <m:t>2</m:t>
                          </m:r>
                        </m:sub>
                      </m:sSub>
                      <m:r>
                        <a:rPr lang="en-US" sz="1400" i="1" smtClean="0">
                          <a:latin typeface="Cambria Math"/>
                        </a:rPr>
                        <m:t>)</m:t>
                      </m:r>
                    </m:oMath>
                  </m:oMathPara>
                </a14:m>
                <a:endParaRPr lang="en-US" sz="1400"/>
              </a:p>
            </p:txBody>
          </p:sp>
        </mc:Choice>
        <mc:Fallback xmlns="">
          <p:sp>
            <p:nvSpPr>
              <p:cNvPr id="26" name="TextBox 25"/>
              <p:cNvSpPr txBox="1">
                <a:spLocks noRot="1" noChangeAspect="1" noMove="1" noResize="1" noEditPoints="1" noAdjustHandles="1" noChangeArrowheads="1" noChangeShapeType="1" noTextEdit="1"/>
              </p:cNvSpPr>
              <p:nvPr/>
            </p:nvSpPr>
            <p:spPr>
              <a:xfrm>
                <a:off x="1349450" y="3349823"/>
                <a:ext cx="794000" cy="307777"/>
              </a:xfrm>
              <a:prstGeom prst="rect">
                <a:avLst/>
              </a:prstGeom>
              <a:blipFill rotWithShape="1">
                <a:blip r:embed="rId3"/>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927259" y="3349823"/>
                <a:ext cx="8091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a:rPr>
                        <m:t>𝐴𝑆</m:t>
                      </m:r>
                      <m:r>
                        <a:rPr lang="en-US" sz="1400" i="1" smtClean="0">
                          <a:latin typeface="Cambria Math"/>
                        </a:rPr>
                        <m:t>(</m:t>
                      </m:r>
                      <m:sSub>
                        <m:sSubPr>
                          <m:ctrlPr>
                            <a:rPr lang="en-US" sz="1400" i="1" smtClean="0">
                              <a:latin typeface="Cambria Math" panose="02040503050406030204" pitchFamily="18" charset="0"/>
                            </a:rPr>
                          </m:ctrlPr>
                        </m:sSubPr>
                        <m:e>
                          <m:r>
                            <a:rPr lang="en-US" sz="1400" i="1" smtClean="0">
                              <a:latin typeface="Cambria Math"/>
                            </a:rPr>
                            <m:t>𝑤</m:t>
                          </m:r>
                        </m:e>
                        <m:sub>
                          <m:r>
                            <a:rPr lang="en-US" sz="1400" b="0" i="1" smtClean="0">
                              <a:latin typeface="Cambria Math"/>
                            </a:rPr>
                            <m:t>𝑇</m:t>
                          </m:r>
                        </m:sub>
                      </m:sSub>
                      <m:r>
                        <a:rPr lang="en-US" sz="1400" i="1" smtClean="0">
                          <a:latin typeface="Cambria Math"/>
                        </a:rPr>
                        <m:t>)</m:t>
                      </m:r>
                    </m:oMath>
                  </m:oMathPara>
                </a14:m>
                <a:endParaRPr lang="en-US" sz="1400"/>
              </a:p>
            </p:txBody>
          </p:sp>
        </mc:Choice>
        <mc:Fallback xmlns="">
          <p:sp>
            <p:nvSpPr>
              <p:cNvPr id="27" name="TextBox 26"/>
              <p:cNvSpPr txBox="1">
                <a:spLocks noRot="1" noChangeAspect="1" noMove="1" noResize="1" noEditPoints="1" noAdjustHandles="1" noChangeArrowheads="1" noChangeShapeType="1" noTextEdit="1"/>
              </p:cNvSpPr>
              <p:nvPr/>
            </p:nvSpPr>
            <p:spPr>
              <a:xfrm>
                <a:off x="4927259" y="3349823"/>
                <a:ext cx="809196" cy="307777"/>
              </a:xfrm>
              <a:prstGeom prst="rect">
                <a:avLst/>
              </a:prstGeom>
              <a:blipFill rotWithShape="1">
                <a:blip r:embed="rId4"/>
                <a:stretch>
                  <a:fillRect b="-8000"/>
                </a:stretch>
              </a:blipFill>
            </p:spPr>
            <p:txBody>
              <a:bodyPr/>
              <a:lstStyle/>
              <a:p>
                <a:r>
                  <a:rPr lang="en-US">
                    <a:noFill/>
                  </a:rPr>
                  <a:t> </a:t>
                </a:r>
              </a:p>
            </p:txBody>
          </p:sp>
        </mc:Fallback>
      </mc:AlternateContent>
      <p:cxnSp>
        <p:nvCxnSpPr>
          <p:cNvPr id="29" name="Elbow Connector 28"/>
          <p:cNvCxnSpPr>
            <a:stCxn id="21" idx="3"/>
          </p:cNvCxnSpPr>
          <p:nvPr/>
        </p:nvCxnSpPr>
        <p:spPr>
          <a:xfrm rot="5400000">
            <a:off x="6769874" y="2161262"/>
            <a:ext cx="382488" cy="2003565"/>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134766" y="2019419"/>
            <a:ext cx="0" cy="1334869"/>
          </a:xfrm>
          <a:prstGeom prst="straightConnector1">
            <a:avLst/>
          </a:prstGeom>
          <a:ln w="508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676400" y="2248019"/>
            <a:ext cx="0" cy="1106269"/>
          </a:xfrm>
          <a:prstGeom prst="straightConnector1">
            <a:avLst/>
          </a:prstGeom>
          <a:ln w="508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281981" y="2955042"/>
            <a:ext cx="0" cy="399246"/>
          </a:xfrm>
          <a:prstGeom prst="straightConnector1">
            <a:avLst/>
          </a:prstGeom>
          <a:ln w="508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1" name="Left Brace 40"/>
          <p:cNvSpPr/>
          <p:nvPr/>
        </p:nvSpPr>
        <p:spPr>
          <a:xfrm rot="16200000">
            <a:off x="3086100" y="1333501"/>
            <a:ext cx="228600" cy="4876800"/>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2" name="TextBox 41"/>
              <p:cNvSpPr txBox="1"/>
              <p:nvPr/>
            </p:nvSpPr>
            <p:spPr>
              <a:xfrm>
                <a:off x="2819400" y="3886200"/>
                <a:ext cx="67114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a:rPr>
                        <m:t>𝐴𝑆</m:t>
                      </m:r>
                      <m:r>
                        <a:rPr lang="en-US" sz="1400" i="1" smtClean="0">
                          <a:latin typeface="Cambria Math"/>
                        </a:rPr>
                        <m:t>(</m:t>
                      </m:r>
                      <m:r>
                        <a:rPr lang="en-US" sz="1400" b="0" i="1" smtClean="0">
                          <a:latin typeface="Cambria Math"/>
                        </a:rPr>
                        <m:t>𝑠</m:t>
                      </m:r>
                      <m:r>
                        <a:rPr lang="en-US" sz="1400" i="1" smtClean="0">
                          <a:latin typeface="Cambria Math"/>
                        </a:rPr>
                        <m:t>)</m:t>
                      </m:r>
                    </m:oMath>
                  </m:oMathPara>
                </a14:m>
                <a:endParaRPr lang="en-US" sz="1400"/>
              </a:p>
            </p:txBody>
          </p:sp>
        </mc:Choice>
        <mc:Fallback xmlns="">
          <p:sp>
            <p:nvSpPr>
              <p:cNvPr id="42" name="TextBox 41"/>
              <p:cNvSpPr txBox="1">
                <a:spLocks noRot="1" noChangeAspect="1" noMove="1" noResize="1" noEditPoints="1" noAdjustHandles="1" noChangeArrowheads="1" noChangeShapeType="1" noTextEdit="1"/>
              </p:cNvSpPr>
              <p:nvPr/>
            </p:nvSpPr>
            <p:spPr>
              <a:xfrm>
                <a:off x="2819400" y="3886200"/>
                <a:ext cx="671146" cy="307777"/>
              </a:xfrm>
              <a:prstGeom prst="rect">
                <a:avLst/>
              </a:prstGeom>
              <a:blipFill rotWithShape="1">
                <a:blip r:embed="rId5"/>
                <a:stretch>
                  <a:fillRect b="-6000"/>
                </a:stretch>
              </a:blipFill>
            </p:spPr>
            <p:txBody>
              <a:bodyPr/>
              <a:lstStyle/>
              <a:p>
                <a:r>
                  <a:rPr lang="en-US">
                    <a:noFill/>
                  </a:rPr>
                  <a:t> </a:t>
                </a:r>
              </a:p>
            </p:txBody>
          </p:sp>
        </mc:Fallback>
      </mc:AlternateContent>
      <p:sp>
        <p:nvSpPr>
          <p:cNvPr id="43" name="Content Placeholder 3"/>
          <p:cNvSpPr>
            <a:spLocks noGrp="1"/>
          </p:cNvSpPr>
          <p:nvPr>
            <p:ph idx="13"/>
          </p:nvPr>
        </p:nvSpPr>
        <p:spPr>
          <a:xfrm>
            <a:off x="457200" y="4193978"/>
            <a:ext cx="8229600" cy="1932186"/>
          </a:xfrm>
        </p:spPr>
        <p:txBody>
          <a:bodyPr>
            <a:normAutofit fontScale="77500" lnSpcReduction="20000"/>
          </a:bodyPr>
          <a:lstStyle/>
          <a:p>
            <a:r>
              <a:rPr lang="en-US" smtClean="0">
                <a:solidFill>
                  <a:srgbClr val="00B050"/>
                </a:solidFill>
              </a:rPr>
              <a:t>Advantage</a:t>
            </a:r>
            <a:r>
              <a:rPr lang="en-US"/>
              <a:t>: Better localization of anomalies compared to techniques that compute time series outlier score directly</a:t>
            </a:r>
          </a:p>
          <a:p>
            <a:r>
              <a:rPr lang="en-US">
                <a:solidFill>
                  <a:srgbClr val="FF0000"/>
                </a:solidFill>
              </a:rPr>
              <a:t>Disadvantage</a:t>
            </a:r>
            <a:r>
              <a:rPr lang="en-US"/>
              <a:t>: New parameter -- window length parameter</a:t>
            </a:r>
          </a:p>
          <a:p>
            <a:r>
              <a:rPr lang="en-US">
                <a:solidFill>
                  <a:srgbClr val="1010B6"/>
                </a:solidFill>
              </a:rPr>
              <a:t>Windows</a:t>
            </a:r>
            <a:r>
              <a:rPr lang="en-US"/>
              <a:t>: Also called fingerprints, pattern fragments, detectors, sliding windows, motifs, </a:t>
            </a:r>
            <a:r>
              <a:rPr lang="en-US" smtClean="0"/>
              <a:t>n-grams</a:t>
            </a:r>
          </a:p>
        </p:txBody>
      </p:sp>
    </p:spTree>
    <p:extLst>
      <p:ext uri="{BB962C8B-B14F-4D97-AF65-F5344CB8AC3E}">
        <p14:creationId xmlns:p14="http://schemas.microsoft.com/office/powerpoint/2010/main" val="28312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3">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p:bldP spid="27" grpId="0"/>
      <p:bldP spid="41"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Normal Pattern Database Approaches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18</a:t>
            </a:fld>
            <a:endParaRPr lang="en-US"/>
          </a:p>
        </p:txBody>
      </p:sp>
      <p:sp>
        <p:nvSpPr>
          <p:cNvPr id="4" name="Content Placeholder 3"/>
          <p:cNvSpPr>
            <a:spLocks noGrp="1"/>
          </p:cNvSpPr>
          <p:nvPr>
            <p:ph idx="13"/>
          </p:nvPr>
        </p:nvSpPr>
        <p:spPr>
          <a:xfrm>
            <a:off x="381000" y="1447800"/>
            <a:ext cx="4038600" cy="4800600"/>
          </a:xfrm>
        </p:spPr>
        <p:txBody>
          <a:bodyPr>
            <a:normAutofit fontScale="55000" lnSpcReduction="20000"/>
          </a:bodyPr>
          <a:lstStyle/>
          <a:p>
            <a:r>
              <a:rPr lang="en-US">
                <a:solidFill>
                  <a:srgbClr val="1010B6"/>
                </a:solidFill>
              </a:rPr>
              <a:t>Sequence TIme-Delay Embedding (STIDE</a:t>
            </a:r>
            <a:r>
              <a:rPr lang="en-US" smtClean="0">
                <a:solidFill>
                  <a:srgbClr val="1010B6"/>
                </a:solidFill>
              </a:rPr>
              <a:t>) </a:t>
            </a:r>
            <a:r>
              <a:rPr lang="en-US">
                <a:solidFill>
                  <a:schemeClr val="accent6">
                    <a:lumMod val="75000"/>
                  </a:schemeClr>
                </a:solidFill>
              </a:rPr>
              <a:t>[Hofmeyr et al., 1998]</a:t>
            </a:r>
            <a:endParaRPr lang="en-US" smtClean="0">
              <a:solidFill>
                <a:schemeClr val="accent6">
                  <a:lumMod val="75000"/>
                </a:schemeClr>
              </a:solidFill>
            </a:endParaRPr>
          </a:p>
          <a:p>
            <a:pPr lvl="1"/>
            <a:r>
              <a:rPr lang="en-US"/>
              <a:t>Normal sequences are divided into size </a:t>
            </a:r>
            <a:r>
              <a:rPr lang="en-US" smtClean="0"/>
              <a:t>k </a:t>
            </a:r>
            <a:r>
              <a:rPr lang="en-US"/>
              <a:t>overlapping </a:t>
            </a:r>
            <a:r>
              <a:rPr lang="en-US">
                <a:solidFill>
                  <a:srgbClr val="00B050"/>
                </a:solidFill>
              </a:rPr>
              <a:t>windows</a:t>
            </a:r>
          </a:p>
          <a:p>
            <a:pPr lvl="1"/>
            <a:r>
              <a:rPr lang="en-US" smtClean="0"/>
              <a:t>For </a:t>
            </a:r>
            <a:r>
              <a:rPr lang="en-US"/>
              <a:t>a test sequence, again size </a:t>
            </a:r>
            <a:r>
              <a:rPr lang="en-US" smtClean="0"/>
              <a:t>k </a:t>
            </a:r>
            <a:r>
              <a:rPr lang="en-US"/>
              <a:t>subsequences are obtained and those subsequences that do not occur in normal database are considered as </a:t>
            </a:r>
            <a:r>
              <a:rPr lang="en-US">
                <a:solidFill>
                  <a:srgbClr val="00B050"/>
                </a:solidFill>
              </a:rPr>
              <a:t>mismatches</a:t>
            </a:r>
          </a:p>
          <a:p>
            <a:pPr lvl="1"/>
            <a:r>
              <a:rPr lang="en-US"/>
              <a:t>If a test sequence has large number of mismatches, it is marked as an </a:t>
            </a:r>
            <a:r>
              <a:rPr lang="en-US">
                <a:solidFill>
                  <a:srgbClr val="00B050"/>
                </a:solidFill>
              </a:rPr>
              <a:t>anomaly</a:t>
            </a:r>
          </a:p>
          <a:p>
            <a:pPr lvl="1"/>
            <a:r>
              <a:rPr lang="en-US"/>
              <a:t>If a subsequence is not in the database, the mismatch score is computed as the </a:t>
            </a:r>
            <a:r>
              <a:rPr lang="en-US">
                <a:solidFill>
                  <a:srgbClr val="00B050"/>
                </a:solidFill>
              </a:rPr>
              <a:t>minimum Hamming distance </a:t>
            </a:r>
            <a:r>
              <a:rPr lang="en-US"/>
              <a:t>between the window and any of the subsequences in normal database normalized by k</a:t>
            </a:r>
            <a:endParaRPr lang="en-US" smtClean="0"/>
          </a:p>
          <a:p>
            <a:r>
              <a:rPr lang="en-US" smtClean="0"/>
              <a:t>Also used in </a:t>
            </a:r>
            <a:r>
              <a:rPr lang="en-US">
                <a:solidFill>
                  <a:schemeClr val="accent6">
                    <a:lumMod val="75000"/>
                  </a:schemeClr>
                </a:solidFill>
              </a:rPr>
              <a:t>[Cabrera et al., 2001; Endler, 1998; Gao et al., 2002; Ghosh et al., </a:t>
            </a:r>
            <a:r>
              <a:rPr lang="en-US" smtClean="0">
                <a:solidFill>
                  <a:schemeClr val="accent6">
                    <a:lumMod val="75000"/>
                  </a:schemeClr>
                </a:solidFill>
              </a:rPr>
              <a:t>1999a; Ghosh </a:t>
            </a:r>
            <a:r>
              <a:rPr lang="en-US">
                <a:solidFill>
                  <a:schemeClr val="accent6">
                    <a:lumMod val="75000"/>
                  </a:schemeClr>
                </a:solidFill>
              </a:rPr>
              <a:t>et al., 1999b</a:t>
            </a:r>
            <a:r>
              <a:rPr lang="en-US" smtClean="0">
                <a:solidFill>
                  <a:schemeClr val="accent6">
                    <a:lumMod val="75000"/>
                  </a:schemeClr>
                </a:solidFill>
              </a:rPr>
              <a:t>]</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in Time Series </a:t>
            </a:r>
            <a:r>
              <a:rPr lang="en-US" smtClean="0"/>
              <a:t>Databases</a:t>
            </a:r>
          </a:p>
          <a:p>
            <a:r>
              <a:rPr lang="en-US" smtClean="0"/>
              <a:t>     Window-based Detection of Outlier Time Series</a:t>
            </a:r>
            <a:endParaRPr lang="en-US"/>
          </a:p>
        </p:txBody>
      </p:sp>
      <p:sp>
        <p:nvSpPr>
          <p:cNvPr id="7" name="Content Placeholder 6"/>
          <p:cNvSpPr>
            <a:spLocks noGrp="1"/>
          </p:cNvSpPr>
          <p:nvPr>
            <p:ph idx="15"/>
          </p:nvPr>
        </p:nvSpPr>
        <p:spPr/>
        <p:txBody>
          <a:bodyPr/>
          <a:lstStyle/>
          <a:p>
            <a:r>
              <a:rPr lang="en-US"/>
              <a:t>Outlier Detection for Time Series Data</a:t>
            </a:r>
          </a:p>
          <a:p>
            <a:endParaRPr lang="en-US"/>
          </a:p>
        </p:txBody>
      </p:sp>
      <p:sp>
        <p:nvSpPr>
          <p:cNvPr id="11" name="Rectangle 10"/>
          <p:cNvSpPr/>
          <p:nvPr/>
        </p:nvSpPr>
        <p:spPr>
          <a:xfrm>
            <a:off x="4343400" y="1447800"/>
            <a:ext cx="4724400" cy="2769989"/>
          </a:xfrm>
          <a:prstGeom prst="rect">
            <a:avLst/>
          </a:prstGeom>
        </p:spPr>
        <p:txBody>
          <a:bodyPr wrap="square" lIns="0" tIns="0" rIns="0" bIns="0">
            <a:spAutoFit/>
          </a:bodyPr>
          <a:lstStyle/>
          <a:p>
            <a:pPr algn="ctr"/>
            <a:r>
              <a:rPr lang="en-US" b="1" smtClean="0">
                <a:solidFill>
                  <a:srgbClr val="00B050"/>
                </a:solidFill>
              </a:rPr>
              <a:t>Train sequence</a:t>
            </a:r>
          </a:p>
          <a:p>
            <a:pPr algn="ctr"/>
            <a:r>
              <a:rPr lang="en-US" smtClean="0"/>
              <a:t>(</a:t>
            </a:r>
            <a:r>
              <a:rPr lang="en-US"/>
              <a:t>open, read, mmap, mmap, open, read, mmap)</a:t>
            </a:r>
          </a:p>
          <a:p>
            <a:pPr algn="ctr"/>
            <a:r>
              <a:rPr lang="en-US" b="1" smtClean="0">
                <a:solidFill>
                  <a:srgbClr val="00B050"/>
                </a:solidFill>
              </a:rPr>
              <a:t>Normal </a:t>
            </a:r>
            <a:r>
              <a:rPr lang="en-US" b="1">
                <a:solidFill>
                  <a:srgbClr val="00B050"/>
                </a:solidFill>
              </a:rPr>
              <a:t>Database</a:t>
            </a:r>
          </a:p>
          <a:p>
            <a:pPr algn="ctr"/>
            <a:r>
              <a:rPr lang="en-US" smtClean="0"/>
              <a:t>1. open</a:t>
            </a:r>
            <a:r>
              <a:rPr lang="en-US"/>
              <a:t>, read, </a:t>
            </a:r>
            <a:r>
              <a:rPr lang="en-US" smtClean="0"/>
              <a:t>mmap   2. read</a:t>
            </a:r>
            <a:r>
              <a:rPr lang="en-US"/>
              <a:t>, mmap, mmap</a:t>
            </a:r>
          </a:p>
          <a:p>
            <a:pPr algn="ctr"/>
            <a:r>
              <a:rPr lang="en-US" smtClean="0"/>
              <a:t>3. mmap</a:t>
            </a:r>
            <a:r>
              <a:rPr lang="en-US"/>
              <a:t>, mmap, </a:t>
            </a:r>
            <a:r>
              <a:rPr lang="en-US" smtClean="0"/>
              <a:t>open  4. mmap</a:t>
            </a:r>
            <a:r>
              <a:rPr lang="en-US"/>
              <a:t>, open, </a:t>
            </a:r>
            <a:r>
              <a:rPr lang="en-US" smtClean="0"/>
              <a:t>read</a:t>
            </a:r>
          </a:p>
          <a:p>
            <a:pPr algn="ctr"/>
            <a:r>
              <a:rPr lang="en-US" b="1" smtClean="0">
                <a:solidFill>
                  <a:srgbClr val="00B050"/>
                </a:solidFill>
              </a:rPr>
              <a:t>Test sequence</a:t>
            </a:r>
          </a:p>
          <a:p>
            <a:pPr algn="ctr"/>
            <a:r>
              <a:rPr lang="en-US" smtClean="0"/>
              <a:t>(open</a:t>
            </a:r>
            <a:r>
              <a:rPr lang="en-US"/>
              <a:t>, read, mmap, mmap, open, </a:t>
            </a:r>
            <a:r>
              <a:rPr lang="en-US" i="1"/>
              <a:t>mmap</a:t>
            </a:r>
            <a:r>
              <a:rPr lang="en-US"/>
              <a:t>, </a:t>
            </a:r>
            <a:r>
              <a:rPr lang="en-US" smtClean="0"/>
              <a:t>mmap)</a:t>
            </a:r>
          </a:p>
          <a:p>
            <a:pPr algn="ctr"/>
            <a:r>
              <a:rPr lang="en-US" b="1" smtClean="0">
                <a:solidFill>
                  <a:srgbClr val="00B050"/>
                </a:solidFill>
              </a:rPr>
              <a:t>2 mismatches</a:t>
            </a:r>
          </a:p>
          <a:p>
            <a:pPr algn="ctr"/>
            <a:r>
              <a:rPr lang="en-US" smtClean="0"/>
              <a:t>1. mmap</a:t>
            </a:r>
            <a:r>
              <a:rPr lang="en-US"/>
              <a:t>, open, </a:t>
            </a:r>
            <a:r>
              <a:rPr lang="en-US" i="1" smtClean="0"/>
              <a:t>mmap  2. </a:t>
            </a:r>
            <a:r>
              <a:rPr lang="en-US" smtClean="0"/>
              <a:t>open</a:t>
            </a:r>
            <a:r>
              <a:rPr lang="en-US"/>
              <a:t>, </a:t>
            </a:r>
            <a:r>
              <a:rPr lang="en-US" i="1"/>
              <a:t>mmap</a:t>
            </a:r>
            <a:r>
              <a:rPr lang="en-US"/>
              <a:t>, </a:t>
            </a:r>
            <a:r>
              <a:rPr lang="en-US" smtClean="0"/>
              <a:t>mmap</a:t>
            </a:r>
          </a:p>
          <a:p>
            <a:endParaRPr lang="en-US"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113013"/>
            <a:ext cx="4724400" cy="142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4343400" y="1447800"/>
            <a:ext cx="0" cy="45720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18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Normal Pattern Database Approaches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19</a:t>
            </a:fld>
            <a:endParaRPr lang="en-US"/>
          </a:p>
        </p:txBody>
      </p:sp>
      <p:sp>
        <p:nvSpPr>
          <p:cNvPr id="4" name="Content Placeholder 3"/>
          <p:cNvSpPr>
            <a:spLocks noGrp="1"/>
          </p:cNvSpPr>
          <p:nvPr>
            <p:ph idx="13"/>
          </p:nvPr>
        </p:nvSpPr>
        <p:spPr>
          <a:xfrm>
            <a:off x="457200" y="1447800"/>
            <a:ext cx="4343400" cy="4678363"/>
          </a:xfrm>
        </p:spPr>
        <p:txBody>
          <a:bodyPr>
            <a:normAutofit fontScale="62500" lnSpcReduction="20000"/>
          </a:bodyPr>
          <a:lstStyle/>
          <a:p>
            <a:r>
              <a:rPr lang="en-US"/>
              <a:t>TIme-Delay Embedding (TIDE</a:t>
            </a:r>
            <a:r>
              <a:rPr lang="en-US" smtClean="0"/>
              <a:t>) </a:t>
            </a:r>
            <a:r>
              <a:rPr lang="en-US">
                <a:solidFill>
                  <a:schemeClr val="accent6">
                    <a:lumMod val="75000"/>
                  </a:schemeClr>
                </a:solidFill>
              </a:rPr>
              <a:t>[Forrest et al., 1996</a:t>
            </a:r>
            <a:r>
              <a:rPr lang="en-US" smtClean="0">
                <a:solidFill>
                  <a:schemeClr val="accent6">
                    <a:lumMod val="75000"/>
                  </a:schemeClr>
                </a:solidFill>
              </a:rPr>
              <a:t>]</a:t>
            </a:r>
          </a:p>
          <a:p>
            <a:pPr lvl="1"/>
            <a:r>
              <a:rPr lang="en-US"/>
              <a:t>For every element in every </a:t>
            </a:r>
            <a:r>
              <a:rPr lang="en-US">
                <a:solidFill>
                  <a:srgbClr val="00B050"/>
                </a:solidFill>
              </a:rPr>
              <a:t>normal sequence</a:t>
            </a:r>
            <a:r>
              <a:rPr lang="en-US"/>
              <a:t>, the elements occurring at distance 1,2,. . ., k in the sequence are </a:t>
            </a:r>
            <a:r>
              <a:rPr lang="en-US" smtClean="0"/>
              <a:t>noted</a:t>
            </a:r>
            <a:endParaRPr lang="en-US"/>
          </a:p>
          <a:p>
            <a:pPr lvl="1"/>
            <a:r>
              <a:rPr lang="en-US"/>
              <a:t>A </a:t>
            </a:r>
            <a:r>
              <a:rPr lang="en-US">
                <a:solidFill>
                  <a:srgbClr val="00B050"/>
                </a:solidFill>
              </a:rPr>
              <a:t>normal database </a:t>
            </a:r>
            <a:r>
              <a:rPr lang="en-US"/>
              <a:t>of such occurrences is </a:t>
            </a:r>
            <a:r>
              <a:rPr lang="en-US" smtClean="0"/>
              <a:t>created</a:t>
            </a:r>
            <a:endParaRPr lang="en-US"/>
          </a:p>
          <a:p>
            <a:pPr lvl="1"/>
            <a:r>
              <a:rPr lang="en-US"/>
              <a:t>Given a new test sequence, again a </a:t>
            </a:r>
            <a:r>
              <a:rPr lang="en-US">
                <a:solidFill>
                  <a:srgbClr val="00B050"/>
                </a:solidFill>
              </a:rPr>
              <a:t>lookahead of the same size k </a:t>
            </a:r>
            <a:r>
              <a:rPr lang="en-US"/>
              <a:t>is </a:t>
            </a:r>
            <a:r>
              <a:rPr lang="en-US" smtClean="0"/>
              <a:t>used</a:t>
            </a:r>
            <a:endParaRPr lang="en-US"/>
          </a:p>
          <a:p>
            <a:pPr lvl="1"/>
            <a:r>
              <a:rPr lang="en-US"/>
              <a:t>Each pair of element occurrence is checked with the normal database and the number of </a:t>
            </a:r>
            <a:r>
              <a:rPr lang="en-US">
                <a:solidFill>
                  <a:srgbClr val="00B050"/>
                </a:solidFill>
              </a:rPr>
              <a:t>mismatches</a:t>
            </a:r>
            <a:r>
              <a:rPr lang="en-US"/>
              <a:t> is </a:t>
            </a:r>
            <a:r>
              <a:rPr lang="en-US" smtClean="0"/>
              <a:t>computed</a:t>
            </a:r>
            <a:endParaRPr lang="en-US"/>
          </a:p>
          <a:p>
            <a:pPr lvl="1"/>
            <a:r>
              <a:rPr lang="en-US">
                <a:solidFill>
                  <a:srgbClr val="00B050"/>
                </a:solidFill>
              </a:rPr>
              <a:t>Anomaly score </a:t>
            </a:r>
            <a:r>
              <a:rPr lang="en-US"/>
              <a:t>of the test sequence is the number of mismatches normalized by the total number of such occurrence </a:t>
            </a:r>
            <a:r>
              <a:rPr lang="en-US" smtClean="0"/>
              <a:t>pairs</a:t>
            </a:r>
            <a:endParaRPr lang="en-US"/>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in Time Series </a:t>
            </a:r>
            <a:r>
              <a:rPr lang="en-US" smtClean="0"/>
              <a:t>Databases</a:t>
            </a:r>
          </a:p>
          <a:p>
            <a:r>
              <a:rPr lang="en-US" smtClean="0"/>
              <a:t>     Window-based Detection of Outlier Time Series</a:t>
            </a:r>
            <a:endParaRPr lang="en-US"/>
          </a:p>
        </p:txBody>
      </p:sp>
      <p:sp>
        <p:nvSpPr>
          <p:cNvPr id="7" name="Content Placeholder 6"/>
          <p:cNvSpPr>
            <a:spLocks noGrp="1"/>
          </p:cNvSpPr>
          <p:nvPr>
            <p:ph idx="15"/>
          </p:nvPr>
        </p:nvSpPr>
        <p:spPr/>
        <p:txBody>
          <a:bodyPr/>
          <a:lstStyle/>
          <a:p>
            <a:r>
              <a:rPr lang="en-US"/>
              <a:t>Outlier Detection for Time Series Data</a:t>
            </a:r>
          </a:p>
          <a:p>
            <a:endParaRPr lang="en-US"/>
          </a:p>
        </p:txBody>
      </p:sp>
      <p:sp>
        <p:nvSpPr>
          <p:cNvPr id="8" name="Rectangle 7"/>
          <p:cNvSpPr/>
          <p:nvPr/>
        </p:nvSpPr>
        <p:spPr>
          <a:xfrm>
            <a:off x="4876800" y="1371600"/>
            <a:ext cx="4267200" cy="646331"/>
          </a:xfrm>
          <a:prstGeom prst="rect">
            <a:avLst/>
          </a:prstGeom>
        </p:spPr>
        <p:txBody>
          <a:bodyPr wrap="square">
            <a:spAutoFit/>
          </a:bodyPr>
          <a:lstStyle/>
          <a:p>
            <a:r>
              <a:rPr lang="en-US" b="1" smtClean="0">
                <a:solidFill>
                  <a:srgbClr val="1010B6"/>
                </a:solidFill>
              </a:rPr>
              <a:t>Train</a:t>
            </a:r>
            <a:r>
              <a:rPr lang="en-US" b="1" smtClean="0"/>
              <a:t>: </a:t>
            </a:r>
            <a:r>
              <a:rPr lang="en-US" smtClean="0"/>
              <a:t>open</a:t>
            </a:r>
            <a:r>
              <a:rPr lang="en-US"/>
              <a:t>, read, mmap, mmap, open, getrlimit, mmap, close</a:t>
            </a:r>
          </a:p>
        </p:txBody>
      </p:sp>
      <p:cxnSp>
        <p:nvCxnSpPr>
          <p:cNvPr id="14" name="Straight Connector 13"/>
          <p:cNvCxnSpPr/>
          <p:nvPr/>
        </p:nvCxnSpPr>
        <p:spPr>
          <a:xfrm>
            <a:off x="4800600" y="1447800"/>
            <a:ext cx="0" cy="45720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948" y="2017931"/>
            <a:ext cx="4214812"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913948" y="4305038"/>
            <a:ext cx="4214812" cy="1846659"/>
          </a:xfrm>
          <a:prstGeom prst="rect">
            <a:avLst/>
          </a:prstGeom>
        </p:spPr>
        <p:txBody>
          <a:bodyPr wrap="square">
            <a:spAutoFit/>
          </a:bodyPr>
          <a:lstStyle/>
          <a:p>
            <a:r>
              <a:rPr lang="en-US" b="1" smtClean="0">
                <a:solidFill>
                  <a:srgbClr val="1010B6"/>
                </a:solidFill>
              </a:rPr>
              <a:t>Test</a:t>
            </a:r>
            <a:r>
              <a:rPr lang="en-US" b="1" smtClean="0"/>
              <a:t>: </a:t>
            </a:r>
            <a:r>
              <a:rPr lang="en-US" smtClean="0"/>
              <a:t>open</a:t>
            </a:r>
            <a:r>
              <a:rPr lang="en-US"/>
              <a:t>, read, mmap, open, open, getrlimit, mmap, </a:t>
            </a:r>
            <a:r>
              <a:rPr lang="en-US" smtClean="0"/>
              <a:t>close</a:t>
            </a:r>
          </a:p>
          <a:p>
            <a:r>
              <a:rPr lang="en-US" b="1">
                <a:solidFill>
                  <a:srgbClr val="1010B6"/>
                </a:solidFill>
              </a:rPr>
              <a:t>4 mismatches</a:t>
            </a:r>
          </a:p>
          <a:p>
            <a:pPr marL="285750" indent="-285750">
              <a:buFont typeface="Arial" pitchFamily="34" charset="0"/>
              <a:buChar char="•"/>
            </a:pPr>
            <a:r>
              <a:rPr lang="en-US" sz="1500"/>
              <a:t>open is not followed by open at position 3</a:t>
            </a:r>
          </a:p>
          <a:p>
            <a:pPr marL="285750" indent="-285750">
              <a:buFont typeface="Arial" pitchFamily="34" charset="0"/>
              <a:buChar char="•"/>
            </a:pPr>
            <a:r>
              <a:rPr lang="en-US" sz="1500"/>
              <a:t>read is not followed by open at position 2</a:t>
            </a:r>
          </a:p>
          <a:p>
            <a:pPr marL="285750" indent="-285750">
              <a:buFont typeface="Arial" pitchFamily="34" charset="0"/>
              <a:buChar char="•"/>
            </a:pPr>
            <a:r>
              <a:rPr lang="en-US" sz="1500"/>
              <a:t>open is not followed by open at position 1</a:t>
            </a:r>
          </a:p>
          <a:p>
            <a:pPr marL="285750" indent="-285750">
              <a:buFont typeface="Arial" pitchFamily="34" charset="0"/>
              <a:buChar char="•"/>
            </a:pPr>
            <a:r>
              <a:rPr lang="en-US" sz="1500"/>
              <a:t>open is not followed by getrlimit at position 2</a:t>
            </a:r>
          </a:p>
        </p:txBody>
      </p:sp>
    </p:spTree>
    <p:extLst>
      <p:ext uri="{BB962C8B-B14F-4D97-AF65-F5344CB8AC3E}">
        <p14:creationId xmlns:p14="http://schemas.microsoft.com/office/powerpoint/2010/main" val="166373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0000"/>
                </a:solidFill>
              </a:rPr>
              <a:t>Tutorial Outline</a:t>
            </a:r>
            <a:endParaRPr lang="en-US">
              <a:solidFill>
                <a:srgbClr val="FF0000"/>
              </a:solidFill>
            </a:endParaRPr>
          </a:p>
        </p:txBody>
      </p:sp>
      <p:sp>
        <p:nvSpPr>
          <p:cNvPr id="3" name="Slide Number Placeholder 2"/>
          <p:cNvSpPr>
            <a:spLocks noGrp="1"/>
          </p:cNvSpPr>
          <p:nvPr>
            <p:ph type="sldNum" sz="quarter" idx="12"/>
          </p:nvPr>
        </p:nvSpPr>
        <p:spPr/>
        <p:txBody>
          <a:bodyPr/>
          <a:lstStyle/>
          <a:p>
            <a:fld id="{8D4A95AB-7B14-4CE2-8EF6-8DDF97F0F3DA}" type="slidenum">
              <a:rPr lang="en-US" smtClean="0"/>
              <a:pPr/>
              <a:t>2</a:t>
            </a:fld>
            <a:endParaRPr lang="en-US"/>
          </a:p>
        </p:txBody>
      </p:sp>
      <p:sp>
        <p:nvSpPr>
          <p:cNvPr id="4" name="Content Placeholder 3"/>
          <p:cNvSpPr>
            <a:spLocks noGrp="1"/>
          </p:cNvSpPr>
          <p:nvPr>
            <p:ph idx="13"/>
          </p:nvPr>
        </p:nvSpPr>
        <p:spPr>
          <a:xfrm>
            <a:off x="1524000" y="1524000"/>
            <a:ext cx="7162800" cy="4602163"/>
          </a:xfrm>
        </p:spPr>
        <p:txBody>
          <a:bodyPr>
            <a:normAutofit fontScale="85000" lnSpcReduction="20000"/>
          </a:bodyPr>
          <a:lstStyle/>
          <a:p>
            <a:r>
              <a:rPr lang="en-US" smtClean="0">
                <a:solidFill>
                  <a:srgbClr val="00B050"/>
                </a:solidFill>
              </a:rPr>
              <a:t>Introduction</a:t>
            </a:r>
          </a:p>
          <a:p>
            <a:r>
              <a:rPr lang="en-US" smtClean="0"/>
              <a:t>Outlier Detection for </a:t>
            </a:r>
            <a:r>
              <a:rPr lang="en-US" smtClean="0">
                <a:solidFill>
                  <a:srgbClr val="00B050"/>
                </a:solidFill>
              </a:rPr>
              <a:t>Time Series</a:t>
            </a:r>
            <a:r>
              <a:rPr lang="en-US" smtClean="0"/>
              <a:t> Data</a:t>
            </a:r>
          </a:p>
          <a:p>
            <a:r>
              <a:rPr lang="en-US" smtClean="0"/>
              <a:t>Outlier Detection for </a:t>
            </a:r>
            <a:r>
              <a:rPr lang="en-US" smtClean="0">
                <a:solidFill>
                  <a:srgbClr val="00B050"/>
                </a:solidFill>
              </a:rPr>
              <a:t>Stream</a:t>
            </a:r>
            <a:r>
              <a:rPr lang="en-US" smtClean="0"/>
              <a:t> Data</a:t>
            </a:r>
          </a:p>
          <a:p>
            <a:r>
              <a:rPr lang="en-US" smtClean="0"/>
              <a:t>Outlier Detection for Stream Data in </a:t>
            </a:r>
            <a:r>
              <a:rPr lang="en-US" smtClean="0">
                <a:solidFill>
                  <a:srgbClr val="00B050"/>
                </a:solidFill>
              </a:rPr>
              <a:t>Distributed Scenarios</a:t>
            </a:r>
          </a:p>
          <a:p>
            <a:r>
              <a:rPr lang="en-US" smtClean="0"/>
              <a:t>Break</a:t>
            </a:r>
          </a:p>
          <a:p>
            <a:r>
              <a:rPr lang="en-US"/>
              <a:t>Outlier Detection </a:t>
            </a:r>
            <a:r>
              <a:rPr lang="en-US" smtClean="0"/>
              <a:t>for </a:t>
            </a:r>
            <a:r>
              <a:rPr lang="en-US" smtClean="0">
                <a:solidFill>
                  <a:srgbClr val="00B050"/>
                </a:solidFill>
              </a:rPr>
              <a:t>Spatio-temporal</a:t>
            </a:r>
            <a:r>
              <a:rPr lang="en-US" smtClean="0"/>
              <a:t> Data</a:t>
            </a:r>
          </a:p>
          <a:p>
            <a:r>
              <a:rPr lang="en-US"/>
              <a:t>Outlier Detection </a:t>
            </a:r>
            <a:r>
              <a:rPr lang="en-US" smtClean="0"/>
              <a:t>for </a:t>
            </a:r>
            <a:r>
              <a:rPr lang="en-US" smtClean="0">
                <a:solidFill>
                  <a:srgbClr val="00B050"/>
                </a:solidFill>
              </a:rPr>
              <a:t>Temporal Networks</a:t>
            </a:r>
          </a:p>
          <a:p>
            <a:r>
              <a:rPr lang="en-US" smtClean="0">
                <a:solidFill>
                  <a:srgbClr val="00B050"/>
                </a:solidFill>
              </a:rPr>
              <a:t>Applications</a:t>
            </a:r>
            <a:r>
              <a:rPr lang="en-US" smtClean="0"/>
              <a:t> of Temporal Outlier Detection Techniques</a:t>
            </a:r>
          </a:p>
          <a:p>
            <a:r>
              <a:rPr lang="en-US" smtClean="0"/>
              <a:t>Summary, Q&amp;A</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8" name="TextBox 7"/>
          <p:cNvSpPr txBox="1"/>
          <p:nvPr/>
        </p:nvSpPr>
        <p:spPr>
          <a:xfrm>
            <a:off x="77853" y="1480840"/>
            <a:ext cx="1279582" cy="4462760"/>
          </a:xfrm>
          <a:prstGeom prst="rect">
            <a:avLst/>
          </a:prstGeom>
          <a:noFill/>
        </p:spPr>
        <p:txBody>
          <a:bodyPr wrap="none" rtlCol="0">
            <a:spAutoFit/>
          </a:bodyPr>
          <a:lstStyle/>
          <a:p>
            <a:pPr algn="r"/>
            <a:r>
              <a:rPr lang="sv-SE" sz="2600" b="1" smtClean="0">
                <a:solidFill>
                  <a:srgbClr val="FF0000"/>
                </a:solidFill>
              </a:rPr>
              <a:t>  10 </a:t>
            </a:r>
            <a:r>
              <a:rPr lang="sv-SE" sz="2600" b="1">
                <a:solidFill>
                  <a:srgbClr val="FF0000"/>
                </a:solidFill>
              </a:rPr>
              <a:t>min</a:t>
            </a:r>
          </a:p>
          <a:p>
            <a:pPr algn="r"/>
            <a:r>
              <a:rPr lang="sv-SE" sz="2600" b="1" smtClean="0">
                <a:solidFill>
                  <a:srgbClr val="FF0000"/>
                </a:solidFill>
              </a:rPr>
              <a:t>40 </a:t>
            </a:r>
            <a:r>
              <a:rPr lang="sv-SE" sz="2600" b="1">
                <a:solidFill>
                  <a:srgbClr val="FF0000"/>
                </a:solidFill>
              </a:rPr>
              <a:t>min</a:t>
            </a:r>
          </a:p>
          <a:p>
            <a:pPr algn="r"/>
            <a:r>
              <a:rPr lang="sv-SE" sz="2600" b="1" smtClean="0">
                <a:solidFill>
                  <a:srgbClr val="FF0000"/>
                </a:solidFill>
              </a:rPr>
              <a:t>20 </a:t>
            </a:r>
            <a:r>
              <a:rPr lang="sv-SE" sz="2600" b="1">
                <a:solidFill>
                  <a:srgbClr val="FF0000"/>
                </a:solidFill>
              </a:rPr>
              <a:t>min</a:t>
            </a:r>
          </a:p>
          <a:p>
            <a:pPr algn="r"/>
            <a:r>
              <a:rPr lang="sv-SE" sz="2600" b="1" smtClean="0">
                <a:solidFill>
                  <a:srgbClr val="FF0000"/>
                </a:solidFill>
              </a:rPr>
              <a:t>20 </a:t>
            </a:r>
            <a:r>
              <a:rPr lang="sv-SE" sz="2600" b="1">
                <a:solidFill>
                  <a:srgbClr val="FF0000"/>
                </a:solidFill>
              </a:rPr>
              <a:t>min</a:t>
            </a:r>
          </a:p>
          <a:p>
            <a:pPr algn="r"/>
            <a:endParaRPr lang="sv-SE" sz="2600" b="1" smtClean="0">
              <a:solidFill>
                <a:srgbClr val="FF0000"/>
              </a:solidFill>
            </a:endParaRPr>
          </a:p>
          <a:p>
            <a:pPr algn="r"/>
            <a:r>
              <a:rPr lang="sv-SE" sz="2600" b="1" smtClean="0">
                <a:solidFill>
                  <a:srgbClr val="FF0000"/>
                </a:solidFill>
              </a:rPr>
              <a:t>  30 </a:t>
            </a:r>
            <a:r>
              <a:rPr lang="sv-SE" sz="2600" b="1">
                <a:solidFill>
                  <a:srgbClr val="FF0000"/>
                </a:solidFill>
              </a:rPr>
              <a:t>min</a:t>
            </a:r>
          </a:p>
          <a:p>
            <a:pPr algn="r"/>
            <a:r>
              <a:rPr lang="sv-SE" sz="2600" b="1" smtClean="0">
                <a:solidFill>
                  <a:srgbClr val="FF0000"/>
                </a:solidFill>
              </a:rPr>
              <a:t>25 </a:t>
            </a:r>
            <a:r>
              <a:rPr lang="sv-SE" sz="2600" b="1">
                <a:solidFill>
                  <a:srgbClr val="FF0000"/>
                </a:solidFill>
              </a:rPr>
              <a:t>min</a:t>
            </a:r>
          </a:p>
          <a:p>
            <a:pPr algn="r"/>
            <a:r>
              <a:rPr lang="sv-SE" sz="2600" b="1">
                <a:solidFill>
                  <a:srgbClr val="FF0000"/>
                </a:solidFill>
              </a:rPr>
              <a:t>3</a:t>
            </a:r>
            <a:r>
              <a:rPr lang="sv-SE" sz="2600" b="1" smtClean="0">
                <a:solidFill>
                  <a:srgbClr val="FF0000"/>
                </a:solidFill>
              </a:rPr>
              <a:t>0 </a:t>
            </a:r>
            <a:r>
              <a:rPr lang="sv-SE" sz="2600" b="1">
                <a:solidFill>
                  <a:srgbClr val="FF0000"/>
                </a:solidFill>
              </a:rPr>
              <a:t>min</a:t>
            </a:r>
          </a:p>
          <a:p>
            <a:pPr algn="r"/>
            <a:r>
              <a:rPr lang="sv-SE" sz="2600" b="1">
                <a:solidFill>
                  <a:srgbClr val="FF0000"/>
                </a:solidFill>
              </a:rPr>
              <a:t>2</a:t>
            </a:r>
            <a:r>
              <a:rPr lang="sv-SE" sz="2600" b="1" smtClean="0">
                <a:solidFill>
                  <a:srgbClr val="FF0000"/>
                </a:solidFill>
              </a:rPr>
              <a:t>5 </a:t>
            </a:r>
            <a:r>
              <a:rPr lang="sv-SE" sz="2600" b="1">
                <a:solidFill>
                  <a:srgbClr val="FF0000"/>
                </a:solidFill>
              </a:rPr>
              <a:t>min</a:t>
            </a:r>
          </a:p>
          <a:p>
            <a:pPr algn="r"/>
            <a:endParaRPr lang="en-US" sz="2400" b="1" smtClean="0">
              <a:solidFill>
                <a:srgbClr val="FF0000"/>
              </a:solidFill>
            </a:endParaRPr>
          </a:p>
          <a:p>
            <a:pPr algn="r"/>
            <a:r>
              <a:rPr lang="sv-SE" sz="2600" b="1" smtClean="0">
                <a:solidFill>
                  <a:srgbClr val="FF0000"/>
                </a:solidFill>
              </a:rPr>
              <a:t>  10 min</a:t>
            </a:r>
            <a:endParaRPr lang="sv-SE" sz="2600" b="1">
              <a:solidFill>
                <a:srgbClr val="FF0000"/>
              </a:solidFill>
            </a:endParaRPr>
          </a:p>
        </p:txBody>
      </p:sp>
      <p:sp>
        <p:nvSpPr>
          <p:cNvPr id="11" name="Rectangle 10"/>
          <p:cNvSpPr/>
          <p:nvPr/>
        </p:nvSpPr>
        <p:spPr>
          <a:xfrm>
            <a:off x="228600" y="1480840"/>
            <a:ext cx="8001000" cy="1948160"/>
          </a:xfrm>
          <a:prstGeom prst="rect">
            <a:avLst/>
          </a:prstGeom>
          <a:noFill/>
          <a:ln w="50800">
            <a:solidFill>
              <a:srgbClr val="1010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600" y="3886200"/>
            <a:ext cx="8001000" cy="2057400"/>
          </a:xfrm>
          <a:prstGeom prst="rect">
            <a:avLst/>
          </a:prstGeom>
          <a:noFill/>
          <a:ln w="50800">
            <a:solidFill>
              <a:srgbClr val="1010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7924800" y="2133600"/>
            <a:ext cx="1600200" cy="533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rgbClr val="FF0000"/>
                </a:solidFill>
              </a:rPr>
              <a:t>Part 1</a:t>
            </a:r>
            <a:endParaRPr lang="en-US" sz="3000" b="1">
              <a:solidFill>
                <a:srgbClr val="FF0000"/>
              </a:solidFill>
            </a:endParaRPr>
          </a:p>
        </p:txBody>
      </p:sp>
      <p:sp>
        <p:nvSpPr>
          <p:cNvPr id="14" name="Rectangle 13"/>
          <p:cNvSpPr/>
          <p:nvPr/>
        </p:nvSpPr>
        <p:spPr>
          <a:xfrm rot="16200000">
            <a:off x="7924800" y="4648200"/>
            <a:ext cx="1600200" cy="533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rgbClr val="FF0000"/>
                </a:solidFill>
              </a:rPr>
              <a:t>Part 2</a:t>
            </a:r>
            <a:endParaRPr lang="en-US" sz="3000" b="1">
              <a:solidFill>
                <a:srgbClr val="FF0000"/>
              </a:solidFill>
            </a:endParaRPr>
          </a:p>
        </p:txBody>
      </p:sp>
    </p:spTree>
    <p:extLst>
      <p:ext uri="{BB962C8B-B14F-4D97-AF65-F5344CB8AC3E}">
        <p14:creationId xmlns:p14="http://schemas.microsoft.com/office/powerpoint/2010/main" val="282608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1143000"/>
          </a:xfrm>
        </p:spPr>
        <p:txBody>
          <a:bodyPr>
            <a:noAutofit/>
          </a:bodyPr>
          <a:lstStyle/>
          <a:p>
            <a:r>
              <a:rPr lang="en-US"/>
              <a:t>Negative and Mixed Pattern </a:t>
            </a:r>
            <a:r>
              <a:rPr lang="en-US" smtClean="0"/>
              <a:t>DB Approaches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20</a:t>
            </a:fld>
            <a:endParaRPr lang="en-US"/>
          </a:p>
        </p:txBody>
      </p:sp>
      <p:sp>
        <p:nvSpPr>
          <p:cNvPr id="4" name="Content Placeholder 3"/>
          <p:cNvSpPr>
            <a:spLocks noGrp="1"/>
          </p:cNvSpPr>
          <p:nvPr>
            <p:ph idx="13"/>
          </p:nvPr>
        </p:nvSpPr>
        <p:spPr>
          <a:xfrm>
            <a:off x="457200" y="1447801"/>
            <a:ext cx="8229600" cy="1295399"/>
          </a:xfrm>
        </p:spPr>
        <p:txBody>
          <a:bodyPr>
            <a:normAutofit fontScale="77500" lnSpcReduction="20000"/>
          </a:bodyPr>
          <a:lstStyle/>
          <a:p>
            <a:r>
              <a:rPr lang="en-US"/>
              <a:t>Anomaly dictionaries </a:t>
            </a:r>
            <a:r>
              <a:rPr lang="en-US" smtClean="0"/>
              <a:t>are used in </a:t>
            </a:r>
            <a:r>
              <a:rPr lang="en-US" smtClean="0">
                <a:solidFill>
                  <a:schemeClr val="accent6">
                    <a:lumMod val="75000"/>
                  </a:schemeClr>
                </a:solidFill>
              </a:rPr>
              <a:t>[Dasgupta </a:t>
            </a:r>
            <a:r>
              <a:rPr lang="en-US">
                <a:solidFill>
                  <a:schemeClr val="accent6">
                    <a:lumMod val="75000"/>
                  </a:schemeClr>
                </a:solidFill>
              </a:rPr>
              <a:t>and Nino, 2000; Dasgupta and Majumdar</a:t>
            </a:r>
            <a:r>
              <a:rPr lang="en-US" smtClean="0">
                <a:solidFill>
                  <a:schemeClr val="accent6">
                    <a:lumMod val="75000"/>
                  </a:schemeClr>
                </a:solidFill>
              </a:rPr>
              <a:t>, 2002; </a:t>
            </a:r>
            <a:r>
              <a:rPr lang="en-US">
                <a:solidFill>
                  <a:schemeClr val="accent6">
                    <a:lumMod val="75000"/>
                  </a:schemeClr>
                </a:solidFill>
              </a:rPr>
              <a:t>D’haeseleer et al., 1996; Forrest et al., 1994; </a:t>
            </a:r>
            <a:r>
              <a:rPr lang="en-US" smtClean="0">
                <a:solidFill>
                  <a:schemeClr val="accent6">
                    <a:lumMod val="75000"/>
                  </a:schemeClr>
                </a:solidFill>
              </a:rPr>
              <a:t>Gonz</a:t>
            </a:r>
            <a:r>
              <a:rPr lang="en-US" smtClean="0">
                <a:solidFill>
                  <a:schemeClr val="accent6">
                    <a:lumMod val="75000"/>
                  </a:schemeClr>
                </a:solidFill>
                <a:latin typeface="Cambria Math"/>
                <a:ea typeface="Cambria Math"/>
              </a:rPr>
              <a:t>á</a:t>
            </a:r>
            <a:r>
              <a:rPr lang="en-US" smtClean="0">
                <a:solidFill>
                  <a:schemeClr val="accent6">
                    <a:lumMod val="75000"/>
                  </a:schemeClr>
                </a:solidFill>
              </a:rPr>
              <a:t>lez </a:t>
            </a:r>
            <a:r>
              <a:rPr lang="en-US">
                <a:solidFill>
                  <a:schemeClr val="accent6">
                    <a:lumMod val="75000"/>
                  </a:schemeClr>
                </a:solidFill>
              </a:rPr>
              <a:t>and Dasgupta, 2003</a:t>
            </a:r>
            <a:r>
              <a:rPr lang="en-US" smtClean="0">
                <a:solidFill>
                  <a:schemeClr val="accent6">
                    <a:lumMod val="75000"/>
                  </a:schemeClr>
                </a:solidFill>
              </a:rPr>
              <a:t>]</a:t>
            </a:r>
            <a:endParaRPr lang="en-US">
              <a:solidFill>
                <a:schemeClr val="accent6">
                  <a:lumMod val="75000"/>
                </a:schemeClr>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in Time Series </a:t>
            </a:r>
            <a:r>
              <a:rPr lang="en-US" smtClean="0"/>
              <a:t>Databases</a:t>
            </a:r>
          </a:p>
          <a:p>
            <a:r>
              <a:rPr lang="en-US" smtClean="0"/>
              <a:t>     Window-based Detection of Outlier Time Series</a:t>
            </a:r>
            <a:endParaRPr lang="en-US"/>
          </a:p>
        </p:txBody>
      </p:sp>
      <p:sp>
        <p:nvSpPr>
          <p:cNvPr id="7" name="Content Placeholder 6"/>
          <p:cNvSpPr>
            <a:spLocks noGrp="1"/>
          </p:cNvSpPr>
          <p:nvPr>
            <p:ph idx="15"/>
          </p:nvPr>
        </p:nvSpPr>
        <p:spPr/>
        <p:txBody>
          <a:bodyPr/>
          <a:lstStyle/>
          <a:p>
            <a:r>
              <a:rPr lang="en-US"/>
              <a:t>Outlier Detection for Time Series Data</a:t>
            </a:r>
          </a:p>
          <a:p>
            <a:endParaRPr lang="en-US"/>
          </a:p>
        </p:txBody>
      </p:sp>
      <p:sp>
        <p:nvSpPr>
          <p:cNvPr id="9" name="TextBox 8"/>
          <p:cNvSpPr txBox="1"/>
          <p:nvPr/>
        </p:nvSpPr>
        <p:spPr>
          <a:xfrm>
            <a:off x="4385037" y="4012434"/>
            <a:ext cx="1375698" cy="261610"/>
          </a:xfrm>
          <a:prstGeom prst="rect">
            <a:avLst/>
          </a:prstGeom>
          <a:noFill/>
          <a:ln>
            <a:solidFill>
              <a:schemeClr val="tx1"/>
            </a:solidFill>
          </a:ln>
        </p:spPr>
        <p:txBody>
          <a:bodyPr wrap="none" bIns="0" rtlCol="0">
            <a:spAutoFit/>
          </a:bodyPr>
          <a:lstStyle/>
          <a:p>
            <a:r>
              <a:rPr lang="en-US" sz="1400" smtClean="0">
                <a:solidFill>
                  <a:srgbClr val="00B050"/>
                </a:solidFill>
              </a:rPr>
              <a:t>Normal Samples</a:t>
            </a:r>
            <a:endParaRPr lang="en-US" sz="1400">
              <a:solidFill>
                <a:srgbClr val="00B050"/>
              </a:solidFill>
            </a:endParaRPr>
          </a:p>
        </p:txBody>
      </p:sp>
      <p:sp>
        <p:nvSpPr>
          <p:cNvPr id="10" name="TextBox 9"/>
          <p:cNvSpPr txBox="1"/>
          <p:nvPr/>
        </p:nvSpPr>
        <p:spPr>
          <a:xfrm>
            <a:off x="4626930" y="4853488"/>
            <a:ext cx="891911" cy="261610"/>
          </a:xfrm>
          <a:prstGeom prst="rect">
            <a:avLst/>
          </a:prstGeom>
          <a:noFill/>
          <a:ln>
            <a:solidFill>
              <a:schemeClr val="tx1"/>
            </a:solidFill>
          </a:ln>
        </p:spPr>
        <p:txBody>
          <a:bodyPr wrap="none" bIns="0" rtlCol="0">
            <a:spAutoFit/>
          </a:bodyPr>
          <a:lstStyle/>
          <a:p>
            <a:r>
              <a:rPr lang="en-US" sz="1400" smtClean="0">
                <a:solidFill>
                  <a:srgbClr val="FF0000"/>
                </a:solidFill>
              </a:rPr>
              <a:t>Detectors</a:t>
            </a:r>
            <a:endParaRPr lang="en-US" sz="1400">
              <a:solidFill>
                <a:srgbClr val="FF0000"/>
              </a:solidFill>
            </a:endParaRPr>
          </a:p>
        </p:txBody>
      </p:sp>
      <p:sp>
        <p:nvSpPr>
          <p:cNvPr id="11" name="TextBox 10"/>
          <p:cNvSpPr txBox="1"/>
          <p:nvPr/>
        </p:nvSpPr>
        <p:spPr>
          <a:xfrm>
            <a:off x="6657849" y="4353098"/>
            <a:ext cx="1565814" cy="430887"/>
          </a:xfrm>
          <a:prstGeom prst="rect">
            <a:avLst/>
          </a:prstGeom>
          <a:noFill/>
          <a:ln>
            <a:solidFill>
              <a:schemeClr val="tx1"/>
            </a:solidFill>
          </a:ln>
        </p:spPr>
        <p:txBody>
          <a:bodyPr wrap="square" lIns="0" tIns="0" rIns="0" bIns="0" rtlCol="0">
            <a:spAutoFit/>
          </a:bodyPr>
          <a:lstStyle/>
          <a:p>
            <a:pPr algn="ctr"/>
            <a:r>
              <a:rPr lang="en-US" sz="1400" smtClean="0"/>
              <a:t>Classifier/</a:t>
            </a:r>
          </a:p>
          <a:p>
            <a:pPr algn="ctr"/>
            <a:r>
              <a:rPr lang="en-US" sz="1400" smtClean="0"/>
              <a:t>Negative Profile</a:t>
            </a:r>
            <a:endParaRPr lang="en-US" sz="1400"/>
          </a:p>
        </p:txBody>
      </p:sp>
      <p:sp>
        <p:nvSpPr>
          <p:cNvPr id="12" name="TextBox 11"/>
          <p:cNvSpPr txBox="1"/>
          <p:nvPr/>
        </p:nvSpPr>
        <p:spPr>
          <a:xfrm>
            <a:off x="7514190" y="3798921"/>
            <a:ext cx="1053173" cy="261610"/>
          </a:xfrm>
          <a:prstGeom prst="rect">
            <a:avLst/>
          </a:prstGeom>
          <a:noFill/>
          <a:ln>
            <a:solidFill>
              <a:schemeClr val="tx1"/>
            </a:solidFill>
          </a:ln>
        </p:spPr>
        <p:txBody>
          <a:bodyPr wrap="none" bIns="0" rtlCol="0">
            <a:spAutoFit/>
          </a:bodyPr>
          <a:lstStyle/>
          <a:p>
            <a:r>
              <a:rPr lang="en-US" sz="1400" smtClean="0"/>
              <a:t>Test Sample</a:t>
            </a:r>
            <a:endParaRPr lang="en-US" sz="1400"/>
          </a:p>
        </p:txBody>
      </p:sp>
      <p:sp>
        <p:nvSpPr>
          <p:cNvPr id="13" name="TextBox 12"/>
          <p:cNvSpPr txBox="1"/>
          <p:nvPr/>
        </p:nvSpPr>
        <p:spPr>
          <a:xfrm>
            <a:off x="7390236" y="5133921"/>
            <a:ext cx="1310936" cy="261610"/>
          </a:xfrm>
          <a:prstGeom prst="rect">
            <a:avLst/>
          </a:prstGeom>
          <a:noFill/>
          <a:ln>
            <a:solidFill>
              <a:schemeClr val="tx1"/>
            </a:solidFill>
          </a:ln>
        </p:spPr>
        <p:txBody>
          <a:bodyPr wrap="none" bIns="0" rtlCol="0">
            <a:spAutoFit/>
          </a:bodyPr>
          <a:lstStyle/>
          <a:p>
            <a:r>
              <a:rPr lang="en-US" sz="1400" smtClean="0"/>
              <a:t>Anomaly Score </a:t>
            </a:r>
            <a:endParaRPr lang="en-US" sz="1400"/>
          </a:p>
        </p:txBody>
      </p:sp>
      <p:cxnSp>
        <p:nvCxnSpPr>
          <p:cNvPr id="14" name="Straight Arrow Connector 13"/>
          <p:cNvCxnSpPr>
            <a:stCxn id="9" idx="2"/>
            <a:endCxn id="10" idx="0"/>
          </p:cNvCxnSpPr>
          <p:nvPr/>
        </p:nvCxnSpPr>
        <p:spPr>
          <a:xfrm>
            <a:off x="5072886" y="4274044"/>
            <a:ext cx="0" cy="5794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9" idx="3"/>
            <a:endCxn id="11" idx="0"/>
          </p:cNvCxnSpPr>
          <p:nvPr/>
        </p:nvCxnSpPr>
        <p:spPr>
          <a:xfrm>
            <a:off x="5760735" y="4143239"/>
            <a:ext cx="1680021" cy="209859"/>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10" idx="3"/>
            <a:endCxn id="11" idx="2"/>
          </p:cNvCxnSpPr>
          <p:nvPr/>
        </p:nvCxnSpPr>
        <p:spPr>
          <a:xfrm flipV="1">
            <a:off x="5518841" y="4783985"/>
            <a:ext cx="1921915" cy="200308"/>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061429" y="4049264"/>
            <a:ext cx="1" cy="3038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061428" y="4783985"/>
            <a:ext cx="0" cy="3499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5800" y="2829098"/>
            <a:ext cx="965329" cy="477054"/>
          </a:xfrm>
          <a:prstGeom prst="rect">
            <a:avLst/>
          </a:prstGeom>
          <a:noFill/>
          <a:ln>
            <a:solidFill>
              <a:schemeClr val="tx1"/>
            </a:solidFill>
          </a:ln>
        </p:spPr>
        <p:txBody>
          <a:bodyPr wrap="none" bIns="0" rtlCol="0">
            <a:spAutoFit/>
          </a:bodyPr>
          <a:lstStyle/>
          <a:p>
            <a:pPr algn="ctr"/>
            <a:r>
              <a:rPr lang="en-US" sz="1400" smtClean="0">
                <a:solidFill>
                  <a:srgbClr val="00B050"/>
                </a:solidFill>
              </a:rPr>
              <a:t>Normal </a:t>
            </a:r>
          </a:p>
          <a:p>
            <a:pPr algn="ctr"/>
            <a:r>
              <a:rPr lang="en-US" sz="1400" smtClean="0">
                <a:solidFill>
                  <a:srgbClr val="00B050"/>
                </a:solidFill>
              </a:rPr>
              <a:t>Sequences</a:t>
            </a:r>
            <a:endParaRPr lang="en-US" sz="1400">
              <a:solidFill>
                <a:srgbClr val="00B050"/>
              </a:solidFill>
            </a:endParaRPr>
          </a:p>
        </p:txBody>
      </p:sp>
      <p:sp>
        <p:nvSpPr>
          <p:cNvPr id="20" name="TextBox 19"/>
          <p:cNvSpPr txBox="1"/>
          <p:nvPr/>
        </p:nvSpPr>
        <p:spPr>
          <a:xfrm>
            <a:off x="2297557" y="2721376"/>
            <a:ext cx="1652697" cy="692497"/>
          </a:xfrm>
          <a:prstGeom prst="rect">
            <a:avLst/>
          </a:prstGeom>
          <a:noFill/>
          <a:ln>
            <a:noFill/>
          </a:ln>
        </p:spPr>
        <p:txBody>
          <a:bodyPr wrap="none" bIns="0" rtlCol="0">
            <a:spAutoFit/>
          </a:bodyPr>
          <a:lstStyle/>
          <a:p>
            <a:pPr algn="ctr"/>
            <a:r>
              <a:rPr lang="en-US" sz="1400" smtClean="0"/>
              <a:t>Optional Processing</a:t>
            </a:r>
          </a:p>
          <a:p>
            <a:pPr algn="ctr"/>
            <a:r>
              <a:rPr lang="en-US" sz="1400" smtClean="0"/>
              <a:t>like DWT </a:t>
            </a:r>
            <a:r>
              <a:rPr lang="en-US" sz="1400">
                <a:solidFill>
                  <a:schemeClr val="accent6">
                    <a:lumMod val="75000"/>
                  </a:schemeClr>
                </a:solidFill>
              </a:rPr>
              <a:t>[Dasgupta </a:t>
            </a:r>
            <a:endParaRPr lang="en-US" sz="1400" smtClean="0">
              <a:solidFill>
                <a:schemeClr val="accent6">
                  <a:lumMod val="75000"/>
                </a:schemeClr>
              </a:solidFill>
            </a:endParaRPr>
          </a:p>
          <a:p>
            <a:pPr algn="ctr"/>
            <a:r>
              <a:rPr lang="en-US" sz="1400" smtClean="0">
                <a:solidFill>
                  <a:schemeClr val="accent6">
                    <a:lumMod val="75000"/>
                  </a:schemeClr>
                </a:solidFill>
              </a:rPr>
              <a:t>and </a:t>
            </a:r>
            <a:r>
              <a:rPr lang="en-US" sz="1400">
                <a:solidFill>
                  <a:schemeClr val="accent6">
                    <a:lumMod val="75000"/>
                  </a:schemeClr>
                </a:solidFill>
              </a:rPr>
              <a:t>Nino, 2000]</a:t>
            </a:r>
            <a:endParaRPr lang="en-US" sz="1400"/>
          </a:p>
        </p:txBody>
      </p:sp>
      <p:cxnSp>
        <p:nvCxnSpPr>
          <p:cNvPr id="21" name="Straight Arrow Connector 20"/>
          <p:cNvCxnSpPr>
            <a:stCxn id="19" idx="3"/>
            <a:endCxn id="20" idx="1"/>
          </p:cNvCxnSpPr>
          <p:nvPr/>
        </p:nvCxnSpPr>
        <p:spPr>
          <a:xfrm>
            <a:off x="1651129" y="3067625"/>
            <a:ext cx="64642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3"/>
            <a:endCxn id="25" idx="1"/>
          </p:cNvCxnSpPr>
          <p:nvPr/>
        </p:nvCxnSpPr>
        <p:spPr>
          <a:xfrm>
            <a:off x="3950254" y="3067625"/>
            <a:ext cx="63996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90222" y="2829098"/>
            <a:ext cx="965329" cy="477054"/>
          </a:xfrm>
          <a:prstGeom prst="rect">
            <a:avLst/>
          </a:prstGeom>
          <a:noFill/>
          <a:ln>
            <a:solidFill>
              <a:schemeClr val="tx1"/>
            </a:solidFill>
          </a:ln>
        </p:spPr>
        <p:txBody>
          <a:bodyPr wrap="none" bIns="0" rtlCol="0">
            <a:spAutoFit/>
          </a:bodyPr>
          <a:lstStyle/>
          <a:p>
            <a:pPr algn="ctr"/>
            <a:r>
              <a:rPr lang="en-US" sz="1400" smtClean="0"/>
              <a:t>Processed</a:t>
            </a:r>
          </a:p>
          <a:p>
            <a:pPr algn="ctr"/>
            <a:r>
              <a:rPr lang="en-US" sz="1400" smtClean="0"/>
              <a:t>Sequences</a:t>
            </a:r>
            <a:endParaRPr lang="en-US" sz="1400"/>
          </a:p>
        </p:txBody>
      </p:sp>
      <p:sp>
        <p:nvSpPr>
          <p:cNvPr id="26" name="TextBox 25"/>
          <p:cNvSpPr txBox="1"/>
          <p:nvPr/>
        </p:nvSpPr>
        <p:spPr>
          <a:xfrm>
            <a:off x="4295367" y="3470568"/>
            <a:ext cx="1555041" cy="261610"/>
          </a:xfrm>
          <a:prstGeom prst="rect">
            <a:avLst/>
          </a:prstGeom>
          <a:noFill/>
          <a:ln>
            <a:noFill/>
          </a:ln>
        </p:spPr>
        <p:txBody>
          <a:bodyPr wrap="none" bIns="0" rtlCol="0">
            <a:spAutoFit/>
          </a:bodyPr>
          <a:lstStyle/>
          <a:p>
            <a:r>
              <a:rPr lang="en-US" sz="1400" smtClean="0"/>
              <a:t>Length-w windows</a:t>
            </a:r>
            <a:endParaRPr lang="en-US" sz="1400"/>
          </a:p>
        </p:txBody>
      </p:sp>
      <p:cxnSp>
        <p:nvCxnSpPr>
          <p:cNvPr id="35" name="Straight Arrow Connector 34"/>
          <p:cNvCxnSpPr>
            <a:stCxn id="25" idx="2"/>
          </p:cNvCxnSpPr>
          <p:nvPr/>
        </p:nvCxnSpPr>
        <p:spPr>
          <a:xfrm>
            <a:off x="5072887" y="3306152"/>
            <a:ext cx="1" cy="2087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9" idx="0"/>
          </p:cNvCxnSpPr>
          <p:nvPr/>
        </p:nvCxnSpPr>
        <p:spPr>
          <a:xfrm flipH="1">
            <a:off x="5072886" y="3776508"/>
            <a:ext cx="2" cy="2359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92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9" grpId="0" animBg="1"/>
      <p:bldP spid="20" grpId="0"/>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1143000"/>
          </a:xfrm>
        </p:spPr>
        <p:txBody>
          <a:bodyPr>
            <a:noAutofit/>
          </a:bodyPr>
          <a:lstStyle/>
          <a:p>
            <a:r>
              <a:rPr lang="en-US"/>
              <a:t>Negative and Mixed Pattern </a:t>
            </a:r>
            <a:r>
              <a:rPr lang="en-US" smtClean="0"/>
              <a:t>DB Approaches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21</a:t>
            </a:fld>
            <a:endParaRPr lang="en-US"/>
          </a:p>
        </p:txBody>
      </p:sp>
      <p:sp>
        <p:nvSpPr>
          <p:cNvPr id="4" name="Content Placeholder 3"/>
          <p:cNvSpPr>
            <a:spLocks noGrp="1"/>
          </p:cNvSpPr>
          <p:nvPr>
            <p:ph idx="13"/>
          </p:nvPr>
        </p:nvSpPr>
        <p:spPr>
          <a:xfrm>
            <a:off x="457200" y="1447800"/>
            <a:ext cx="4953000" cy="3657600"/>
          </a:xfrm>
        </p:spPr>
        <p:txBody>
          <a:bodyPr>
            <a:normAutofit fontScale="62500" lnSpcReduction="20000"/>
          </a:bodyPr>
          <a:lstStyle/>
          <a:p>
            <a:r>
              <a:rPr lang="en-US" smtClean="0">
                <a:solidFill>
                  <a:srgbClr val="1010B6"/>
                </a:solidFill>
              </a:rPr>
              <a:t>Finding detectors </a:t>
            </a:r>
            <a:r>
              <a:rPr lang="en-US">
                <a:solidFill>
                  <a:srgbClr val="1010B6"/>
                </a:solidFill>
              </a:rPr>
              <a:t>or negative </a:t>
            </a:r>
            <a:r>
              <a:rPr lang="en-US" smtClean="0">
                <a:solidFill>
                  <a:srgbClr val="1010B6"/>
                </a:solidFill>
              </a:rPr>
              <a:t>subsequences</a:t>
            </a:r>
            <a:endParaRPr lang="en-US">
              <a:solidFill>
                <a:srgbClr val="1010B6"/>
              </a:solidFill>
            </a:endParaRPr>
          </a:p>
          <a:p>
            <a:pPr lvl="1"/>
            <a:r>
              <a:rPr lang="en-US" smtClean="0"/>
              <a:t>Not in the normal set</a:t>
            </a:r>
          </a:p>
          <a:p>
            <a:pPr lvl="1"/>
            <a:r>
              <a:rPr lang="en-US"/>
              <a:t>D</a:t>
            </a:r>
            <a:r>
              <a:rPr lang="en-US" smtClean="0"/>
              <a:t>iffer in at least r contiguous positions </a:t>
            </a:r>
            <a:r>
              <a:rPr lang="en-US" smtClean="0">
                <a:solidFill>
                  <a:schemeClr val="accent6">
                    <a:lumMod val="75000"/>
                  </a:schemeClr>
                </a:solidFill>
              </a:rPr>
              <a:t>[</a:t>
            </a:r>
            <a:r>
              <a:rPr lang="en-US">
                <a:solidFill>
                  <a:schemeClr val="accent6">
                    <a:lumMod val="75000"/>
                  </a:schemeClr>
                </a:solidFill>
              </a:rPr>
              <a:t>D’haeseleer et al., </a:t>
            </a:r>
            <a:r>
              <a:rPr lang="en-US" smtClean="0">
                <a:solidFill>
                  <a:schemeClr val="accent6">
                    <a:lumMod val="75000"/>
                  </a:schemeClr>
                </a:solidFill>
              </a:rPr>
              <a:t>1996; Dasgupta </a:t>
            </a:r>
            <a:r>
              <a:rPr lang="en-US">
                <a:solidFill>
                  <a:schemeClr val="accent6">
                    <a:lumMod val="75000"/>
                  </a:schemeClr>
                </a:solidFill>
              </a:rPr>
              <a:t>and Majumdar, </a:t>
            </a:r>
            <a:r>
              <a:rPr lang="en-US" smtClean="0">
                <a:solidFill>
                  <a:schemeClr val="accent6">
                    <a:lumMod val="75000"/>
                  </a:schemeClr>
                </a:solidFill>
              </a:rPr>
              <a:t>2002]</a:t>
            </a:r>
          </a:p>
          <a:p>
            <a:pPr lvl="2"/>
            <a:r>
              <a:rPr lang="en-US" smtClean="0"/>
              <a:t>Naïve </a:t>
            </a:r>
            <a:r>
              <a:rPr lang="en-US" smtClean="0">
                <a:solidFill>
                  <a:schemeClr val="accent6">
                    <a:lumMod val="75000"/>
                  </a:schemeClr>
                </a:solidFill>
              </a:rPr>
              <a:t>[</a:t>
            </a:r>
            <a:r>
              <a:rPr lang="en-US">
                <a:solidFill>
                  <a:schemeClr val="accent6">
                    <a:lumMod val="75000"/>
                  </a:schemeClr>
                </a:solidFill>
              </a:rPr>
              <a:t>Forrest et al., 1994</a:t>
            </a:r>
            <a:r>
              <a:rPr lang="en-US" smtClean="0">
                <a:solidFill>
                  <a:schemeClr val="accent6">
                    <a:lumMod val="75000"/>
                  </a:schemeClr>
                </a:solidFill>
              </a:rPr>
              <a:t>]</a:t>
            </a:r>
          </a:p>
          <a:p>
            <a:pPr lvl="2"/>
            <a:r>
              <a:rPr lang="en-US" smtClean="0"/>
              <a:t>Dynamic programming algorithm</a:t>
            </a:r>
          </a:p>
          <a:p>
            <a:pPr lvl="2"/>
            <a:r>
              <a:rPr lang="en-US" smtClean="0"/>
              <a:t>Greedy algorithm</a:t>
            </a:r>
          </a:p>
          <a:p>
            <a:pPr lvl="1"/>
            <a:r>
              <a:rPr lang="en-US"/>
              <a:t>Differ in at least r contiguous </a:t>
            </a:r>
            <a:r>
              <a:rPr lang="en-US" smtClean="0"/>
              <a:t>chunks </a:t>
            </a:r>
            <a:r>
              <a:rPr lang="en-US">
                <a:solidFill>
                  <a:schemeClr val="accent6">
                    <a:lumMod val="75000"/>
                  </a:schemeClr>
                </a:solidFill>
              </a:rPr>
              <a:t>[Dasgupta and Nino, </a:t>
            </a:r>
            <a:r>
              <a:rPr lang="en-US" smtClean="0">
                <a:solidFill>
                  <a:schemeClr val="accent6">
                    <a:lumMod val="75000"/>
                  </a:schemeClr>
                </a:solidFill>
              </a:rPr>
              <a:t>2000]</a:t>
            </a:r>
          </a:p>
          <a:p>
            <a:pPr lvl="1"/>
            <a:r>
              <a:rPr lang="en-US" smtClean="0"/>
              <a:t>Real-valued space:  Detector is a hypersphere in n-dimension space with radius  &lt;1</a:t>
            </a:r>
            <a:r>
              <a:rPr lang="en-US" smtClean="0">
                <a:solidFill>
                  <a:schemeClr val="accent6">
                    <a:lumMod val="75000"/>
                  </a:schemeClr>
                </a:solidFill>
              </a:rPr>
              <a:t> [Gonz</a:t>
            </a:r>
            <a:r>
              <a:rPr lang="en-US" smtClean="0">
                <a:solidFill>
                  <a:schemeClr val="accent6">
                    <a:lumMod val="75000"/>
                  </a:schemeClr>
                </a:solidFill>
                <a:latin typeface="Cambria Math"/>
                <a:ea typeface="Cambria Math"/>
              </a:rPr>
              <a:t>á</a:t>
            </a:r>
            <a:r>
              <a:rPr lang="en-US" smtClean="0">
                <a:solidFill>
                  <a:schemeClr val="accent6">
                    <a:lumMod val="75000"/>
                  </a:schemeClr>
                </a:solidFill>
              </a:rPr>
              <a:t>lez </a:t>
            </a:r>
            <a:r>
              <a:rPr lang="en-US">
                <a:solidFill>
                  <a:schemeClr val="accent6">
                    <a:lumMod val="75000"/>
                  </a:schemeClr>
                </a:solidFill>
              </a:rPr>
              <a:t>and Dasgupta, 2003</a:t>
            </a:r>
            <a:r>
              <a:rPr lang="en-US" smtClean="0">
                <a:solidFill>
                  <a:schemeClr val="accent6">
                    <a:lumMod val="75000"/>
                  </a:schemeClr>
                </a:solidFill>
              </a:rPr>
              <a:t>]</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in Time Series </a:t>
            </a:r>
            <a:r>
              <a:rPr lang="en-US" smtClean="0"/>
              <a:t>Databases</a:t>
            </a:r>
          </a:p>
          <a:p>
            <a:r>
              <a:rPr lang="en-US" smtClean="0"/>
              <a:t>     Window-based Detection of Outlier Time Series</a:t>
            </a:r>
            <a:endParaRPr lang="en-US"/>
          </a:p>
        </p:txBody>
      </p:sp>
      <p:sp>
        <p:nvSpPr>
          <p:cNvPr id="7" name="Content Placeholder 6"/>
          <p:cNvSpPr>
            <a:spLocks noGrp="1"/>
          </p:cNvSpPr>
          <p:nvPr>
            <p:ph idx="15"/>
          </p:nvPr>
        </p:nvSpPr>
        <p:spPr/>
        <p:txBody>
          <a:bodyPr/>
          <a:lstStyle/>
          <a:p>
            <a:r>
              <a:rPr lang="en-US"/>
              <a:t>Outlier Detection for Time Series Data</a:t>
            </a:r>
          </a:p>
          <a:p>
            <a:endParaRPr lang="en-US"/>
          </a:p>
        </p:txBody>
      </p:sp>
      <p:sp>
        <p:nvSpPr>
          <p:cNvPr id="12" name="Content Placeholder 3"/>
          <p:cNvSpPr txBox="1">
            <a:spLocks/>
          </p:cNvSpPr>
          <p:nvPr/>
        </p:nvSpPr>
        <p:spPr>
          <a:xfrm>
            <a:off x="533400" y="4876800"/>
            <a:ext cx="7848600" cy="152400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r>
              <a:rPr lang="en-US"/>
              <a:t>Detectors can be generated </a:t>
            </a:r>
            <a:r>
              <a:rPr lang="en-US">
                <a:solidFill>
                  <a:srgbClr val="1010B6"/>
                </a:solidFill>
              </a:rPr>
              <a:t>randomly</a:t>
            </a:r>
            <a:r>
              <a:rPr lang="en-US"/>
              <a:t> or using some </a:t>
            </a:r>
            <a:r>
              <a:rPr lang="en-US">
                <a:solidFill>
                  <a:srgbClr val="1010B6"/>
                </a:solidFill>
              </a:rPr>
              <a:t>domain knowledge </a:t>
            </a:r>
            <a:r>
              <a:rPr lang="en-US"/>
              <a:t>of situations that are not expected to occur in normal sequences</a:t>
            </a:r>
          </a:p>
          <a:p>
            <a:pPr lvl="1">
              <a:buFont typeface="Arial" pitchFamily="34" charset="0"/>
              <a:buChar char="•"/>
            </a:pPr>
            <a:r>
              <a:rPr lang="en-US"/>
              <a:t>Should be far from normal</a:t>
            </a:r>
          </a:p>
          <a:p>
            <a:pPr lvl="1">
              <a:buFont typeface="Arial" pitchFamily="34" charset="0"/>
              <a:buChar char="•"/>
            </a:pPr>
            <a:r>
              <a:rPr lang="en-US"/>
              <a:t>Should maximize the covering of non-self space </a:t>
            </a:r>
            <a:r>
              <a:rPr lang="en-US">
                <a:solidFill>
                  <a:schemeClr val="accent6">
                    <a:lumMod val="75000"/>
                  </a:schemeClr>
                </a:solidFill>
              </a:rPr>
              <a:t>[Gonz</a:t>
            </a:r>
            <a:r>
              <a:rPr lang="en-US">
                <a:solidFill>
                  <a:schemeClr val="accent6">
                    <a:lumMod val="75000"/>
                  </a:schemeClr>
                </a:solidFill>
                <a:latin typeface="Cambria Math"/>
                <a:ea typeface="Cambria Math"/>
              </a:rPr>
              <a:t>á</a:t>
            </a:r>
            <a:r>
              <a:rPr lang="en-US">
                <a:solidFill>
                  <a:schemeClr val="accent6">
                    <a:lumMod val="75000"/>
                  </a:schemeClr>
                </a:solidFill>
              </a:rPr>
              <a:t>lez and Dasgupta, 2003]</a:t>
            </a:r>
          </a:p>
          <a:p>
            <a:pPr marL="285750" indent="-285750"/>
            <a:endParaRPr lang="en-US"/>
          </a:p>
        </p:txBody>
      </p:sp>
      <p:grpSp>
        <p:nvGrpSpPr>
          <p:cNvPr id="29" name="Group 28"/>
          <p:cNvGrpSpPr/>
          <p:nvPr/>
        </p:nvGrpSpPr>
        <p:grpSpPr>
          <a:xfrm>
            <a:off x="5486400" y="1523999"/>
            <a:ext cx="3562199" cy="2502933"/>
            <a:chOff x="5486400" y="1523999"/>
            <a:chExt cx="3562199" cy="2502933"/>
          </a:xfrm>
        </p:grpSpPr>
        <p:sp>
          <p:nvSpPr>
            <p:cNvPr id="9" name="TextBox 8"/>
            <p:cNvSpPr txBox="1"/>
            <p:nvPr/>
          </p:nvSpPr>
          <p:spPr>
            <a:xfrm>
              <a:off x="6599186" y="1523999"/>
              <a:ext cx="1422184" cy="646331"/>
            </a:xfrm>
            <a:prstGeom prst="rect">
              <a:avLst/>
            </a:prstGeom>
            <a:noFill/>
            <a:ln>
              <a:solidFill>
                <a:schemeClr val="tx1"/>
              </a:solidFill>
            </a:ln>
          </p:spPr>
          <p:txBody>
            <a:bodyPr wrap="none" rtlCol="0">
              <a:spAutoFit/>
            </a:bodyPr>
            <a:lstStyle/>
            <a:p>
              <a:pPr algn="ctr"/>
              <a:r>
                <a:rPr lang="en-US" smtClean="0">
                  <a:solidFill>
                    <a:srgbClr val="00B050"/>
                  </a:solidFill>
                </a:rPr>
                <a:t>Self (Normal)</a:t>
              </a:r>
            </a:p>
            <a:p>
              <a:pPr algn="ctr"/>
              <a:r>
                <a:rPr lang="en-US" smtClean="0">
                  <a:solidFill>
                    <a:srgbClr val="00B050"/>
                  </a:solidFill>
                </a:rPr>
                <a:t>Strings</a:t>
              </a:r>
              <a:endParaRPr lang="en-US">
                <a:solidFill>
                  <a:srgbClr val="00B050"/>
                </a:solidFill>
              </a:endParaRPr>
            </a:p>
          </p:txBody>
        </p:sp>
        <p:sp>
          <p:nvSpPr>
            <p:cNvPr id="14" name="TextBox 13"/>
            <p:cNvSpPr txBox="1"/>
            <p:nvPr/>
          </p:nvSpPr>
          <p:spPr>
            <a:xfrm>
              <a:off x="5486400" y="2429470"/>
              <a:ext cx="1056956" cy="923330"/>
            </a:xfrm>
            <a:prstGeom prst="rect">
              <a:avLst/>
            </a:prstGeom>
            <a:noFill/>
            <a:ln>
              <a:solidFill>
                <a:schemeClr val="tx1"/>
              </a:solidFill>
            </a:ln>
          </p:spPr>
          <p:txBody>
            <a:bodyPr wrap="none" rtlCol="0">
              <a:spAutoFit/>
            </a:bodyPr>
            <a:lstStyle/>
            <a:p>
              <a:pPr algn="ctr"/>
              <a:r>
                <a:rPr lang="en-US" smtClean="0"/>
                <a:t>Generate</a:t>
              </a:r>
            </a:p>
            <a:p>
              <a:pPr algn="ctr"/>
              <a:r>
                <a:rPr lang="en-US" smtClean="0"/>
                <a:t>Random</a:t>
              </a:r>
            </a:p>
            <a:p>
              <a:pPr algn="ctr"/>
              <a:r>
                <a:rPr lang="en-US" smtClean="0"/>
                <a:t>Strings</a:t>
              </a:r>
              <a:endParaRPr lang="en-US"/>
            </a:p>
          </p:txBody>
        </p:sp>
        <p:sp>
          <p:nvSpPr>
            <p:cNvPr id="15" name="TextBox 14"/>
            <p:cNvSpPr txBox="1"/>
            <p:nvPr/>
          </p:nvSpPr>
          <p:spPr>
            <a:xfrm>
              <a:off x="6918246" y="2706469"/>
              <a:ext cx="784062" cy="369332"/>
            </a:xfrm>
            <a:prstGeom prst="rect">
              <a:avLst/>
            </a:prstGeom>
            <a:noFill/>
            <a:ln>
              <a:solidFill>
                <a:schemeClr val="tx1"/>
              </a:solidFill>
            </a:ln>
          </p:spPr>
          <p:txBody>
            <a:bodyPr wrap="none" rtlCol="0">
              <a:spAutoFit/>
            </a:bodyPr>
            <a:lstStyle/>
            <a:p>
              <a:pPr algn="ctr"/>
              <a:r>
                <a:rPr lang="en-US" smtClean="0"/>
                <a:t>Match</a:t>
              </a:r>
              <a:endParaRPr lang="en-US"/>
            </a:p>
          </p:txBody>
        </p:sp>
        <p:sp>
          <p:nvSpPr>
            <p:cNvPr id="16" name="TextBox 15"/>
            <p:cNvSpPr txBox="1"/>
            <p:nvPr/>
          </p:nvSpPr>
          <p:spPr>
            <a:xfrm>
              <a:off x="6927415" y="3657600"/>
              <a:ext cx="765722" cy="369332"/>
            </a:xfrm>
            <a:prstGeom prst="rect">
              <a:avLst/>
            </a:prstGeom>
            <a:noFill/>
            <a:ln>
              <a:solidFill>
                <a:schemeClr val="tx1"/>
              </a:solidFill>
            </a:ln>
          </p:spPr>
          <p:txBody>
            <a:bodyPr wrap="none" rtlCol="0">
              <a:spAutoFit/>
            </a:bodyPr>
            <a:lstStyle/>
            <a:p>
              <a:pPr algn="ctr"/>
              <a:r>
                <a:rPr lang="en-US" smtClean="0"/>
                <a:t>Reject</a:t>
              </a:r>
              <a:endParaRPr lang="en-US"/>
            </a:p>
          </p:txBody>
        </p:sp>
        <p:sp>
          <p:nvSpPr>
            <p:cNvPr id="17" name="TextBox 16"/>
            <p:cNvSpPr txBox="1"/>
            <p:nvPr/>
          </p:nvSpPr>
          <p:spPr>
            <a:xfrm>
              <a:off x="8042747" y="2567969"/>
              <a:ext cx="1005852" cy="646331"/>
            </a:xfrm>
            <a:prstGeom prst="rect">
              <a:avLst/>
            </a:prstGeom>
            <a:noFill/>
            <a:ln>
              <a:solidFill>
                <a:schemeClr val="tx1"/>
              </a:solidFill>
            </a:ln>
          </p:spPr>
          <p:txBody>
            <a:bodyPr wrap="none" rtlCol="0">
              <a:spAutoFit/>
            </a:bodyPr>
            <a:lstStyle/>
            <a:p>
              <a:pPr algn="ctr"/>
              <a:r>
                <a:rPr lang="en-US" smtClean="0">
                  <a:solidFill>
                    <a:srgbClr val="FF0000"/>
                  </a:solidFill>
                </a:rPr>
                <a:t>Detector</a:t>
              </a:r>
            </a:p>
            <a:p>
              <a:pPr algn="ctr"/>
              <a:r>
                <a:rPr lang="en-US" smtClean="0">
                  <a:solidFill>
                    <a:srgbClr val="FF0000"/>
                  </a:solidFill>
                </a:rPr>
                <a:t>Set</a:t>
              </a:r>
              <a:endParaRPr lang="en-US">
                <a:solidFill>
                  <a:srgbClr val="FF0000"/>
                </a:solidFill>
              </a:endParaRPr>
            </a:p>
          </p:txBody>
        </p:sp>
        <p:cxnSp>
          <p:nvCxnSpPr>
            <p:cNvPr id="11" name="Straight Arrow Connector 10"/>
            <p:cNvCxnSpPr>
              <a:stCxn id="9" idx="2"/>
              <a:endCxn id="15" idx="0"/>
            </p:cNvCxnSpPr>
            <p:nvPr/>
          </p:nvCxnSpPr>
          <p:spPr>
            <a:xfrm flipH="1">
              <a:off x="7310277" y="2170330"/>
              <a:ext cx="1" cy="5361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2"/>
              <a:endCxn id="16" idx="0"/>
            </p:cNvCxnSpPr>
            <p:nvPr/>
          </p:nvCxnSpPr>
          <p:spPr>
            <a:xfrm flipH="1">
              <a:off x="7310276" y="3075801"/>
              <a:ext cx="1" cy="5817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3"/>
              <a:endCxn id="15" idx="1"/>
            </p:cNvCxnSpPr>
            <p:nvPr/>
          </p:nvCxnSpPr>
          <p:spPr>
            <a:xfrm>
              <a:off x="6543356" y="2891135"/>
              <a:ext cx="37489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3"/>
            </p:cNvCxnSpPr>
            <p:nvPr/>
          </p:nvCxnSpPr>
          <p:spPr>
            <a:xfrm>
              <a:off x="7702308" y="2891135"/>
              <a:ext cx="34043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281175" y="3200400"/>
              <a:ext cx="491225" cy="369332"/>
            </a:xfrm>
            <a:prstGeom prst="rect">
              <a:avLst/>
            </a:prstGeom>
            <a:noFill/>
          </p:spPr>
          <p:txBody>
            <a:bodyPr wrap="none" rtlCol="0">
              <a:spAutoFit/>
            </a:bodyPr>
            <a:lstStyle/>
            <a:p>
              <a:r>
                <a:rPr lang="en-US" smtClean="0"/>
                <a:t>yes</a:t>
              </a:r>
              <a:endParaRPr lang="en-US"/>
            </a:p>
          </p:txBody>
        </p:sp>
        <p:sp>
          <p:nvSpPr>
            <p:cNvPr id="32" name="TextBox 31"/>
            <p:cNvSpPr txBox="1"/>
            <p:nvPr/>
          </p:nvSpPr>
          <p:spPr>
            <a:xfrm>
              <a:off x="7648878" y="2514600"/>
              <a:ext cx="428322" cy="369332"/>
            </a:xfrm>
            <a:prstGeom prst="rect">
              <a:avLst/>
            </a:prstGeom>
            <a:noFill/>
          </p:spPr>
          <p:txBody>
            <a:bodyPr wrap="none" rtlCol="0">
              <a:spAutoFit/>
            </a:bodyPr>
            <a:lstStyle/>
            <a:p>
              <a:r>
                <a:rPr lang="en-US" smtClean="0"/>
                <a:t>no</a:t>
              </a:r>
              <a:endParaRPr lang="en-US"/>
            </a:p>
          </p:txBody>
        </p:sp>
      </p:grpSp>
    </p:spTree>
    <p:extLst>
      <p:ext uri="{BB962C8B-B14F-4D97-AF65-F5344CB8AC3E}">
        <p14:creationId xmlns:p14="http://schemas.microsoft.com/office/powerpoint/2010/main" val="85968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Outlier Detection for Time Series </a:t>
            </a:r>
            <a:r>
              <a:rPr lang="en-US" smtClean="0"/>
              <a:t>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22</a:t>
            </a:fld>
            <a:endParaRPr lang="en-US"/>
          </a:p>
        </p:txBody>
      </p:sp>
      <p:sp>
        <p:nvSpPr>
          <p:cNvPr id="4" name="Content Placeholder 3"/>
          <p:cNvSpPr>
            <a:spLocks noGrp="1"/>
          </p:cNvSpPr>
          <p:nvPr>
            <p:ph idx="13"/>
          </p:nvPr>
        </p:nvSpPr>
        <p:spPr/>
        <p:txBody>
          <a:bodyPr/>
          <a:lstStyle/>
          <a:p>
            <a:r>
              <a:rPr lang="en-US" smtClean="0"/>
              <a:t>Outliers in </a:t>
            </a:r>
            <a:r>
              <a:rPr lang="en-US" smtClean="0">
                <a:solidFill>
                  <a:srgbClr val="1010B6"/>
                </a:solidFill>
              </a:rPr>
              <a:t>Time Series Databases</a:t>
            </a:r>
          </a:p>
          <a:p>
            <a:pPr lvl="1"/>
            <a:r>
              <a:rPr lang="en-US" smtClean="0">
                <a:solidFill>
                  <a:srgbClr val="00B050"/>
                </a:solidFill>
              </a:rPr>
              <a:t>Direct </a:t>
            </a:r>
            <a:r>
              <a:rPr lang="en-US" smtClean="0"/>
              <a:t>Detection of Outlier Time Series</a:t>
            </a:r>
          </a:p>
          <a:p>
            <a:pPr lvl="1"/>
            <a:r>
              <a:rPr lang="en-US" smtClean="0">
                <a:solidFill>
                  <a:srgbClr val="00B050"/>
                </a:solidFill>
              </a:rPr>
              <a:t>Window-based</a:t>
            </a:r>
            <a:r>
              <a:rPr lang="en-US" smtClean="0"/>
              <a:t> Detection of Outlier Time Series</a:t>
            </a:r>
          </a:p>
          <a:p>
            <a:pPr lvl="1"/>
            <a:r>
              <a:rPr lang="en-US" smtClean="0"/>
              <a:t>Outlier </a:t>
            </a:r>
            <a:r>
              <a:rPr lang="en-US" smtClean="0">
                <a:solidFill>
                  <a:srgbClr val="00B050"/>
                </a:solidFill>
              </a:rPr>
              <a:t>Subsequences </a:t>
            </a:r>
            <a:r>
              <a:rPr lang="en-US" smtClean="0"/>
              <a:t>in a Test Time Series</a:t>
            </a:r>
          </a:p>
          <a:p>
            <a:r>
              <a:rPr lang="en-US" smtClean="0"/>
              <a:t>Outliers Within a </a:t>
            </a:r>
            <a:r>
              <a:rPr lang="en-US" smtClean="0">
                <a:solidFill>
                  <a:srgbClr val="1010B6"/>
                </a:solidFill>
              </a:rPr>
              <a:t>Given Time Series</a:t>
            </a:r>
          </a:p>
          <a:p>
            <a:pPr lvl="1"/>
            <a:r>
              <a:rPr lang="en-US" smtClean="0">
                <a:solidFill>
                  <a:srgbClr val="00B050"/>
                </a:solidFill>
              </a:rPr>
              <a:t>Points </a:t>
            </a:r>
            <a:r>
              <a:rPr lang="en-US" smtClean="0"/>
              <a:t>as Outliers</a:t>
            </a:r>
          </a:p>
          <a:p>
            <a:pPr lvl="1"/>
            <a:r>
              <a:rPr lang="en-US" smtClean="0">
                <a:solidFill>
                  <a:srgbClr val="00B050"/>
                </a:solidFill>
              </a:rPr>
              <a:t>Subsequences </a:t>
            </a:r>
            <a:r>
              <a:rPr lang="en-US" smtClean="0"/>
              <a:t>as Outliers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smtClean="0"/>
              <a:t>Outlier Detection for Time Series Data</a:t>
            </a:r>
            <a:endParaRPr lang="en-US"/>
          </a:p>
        </p:txBody>
      </p:sp>
      <p:sp>
        <p:nvSpPr>
          <p:cNvPr id="8" name="Rectangle 7"/>
          <p:cNvSpPr/>
          <p:nvPr/>
        </p:nvSpPr>
        <p:spPr>
          <a:xfrm>
            <a:off x="1219200" y="3048000"/>
            <a:ext cx="62484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52338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Outlier Subsequences in a Test Time Series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23</a:t>
            </a:fld>
            <a:endParaRPr lang="en-US"/>
          </a:p>
        </p:txBody>
      </p:sp>
      <p:sp>
        <p:nvSpPr>
          <p:cNvPr id="4" name="Content Placeholder 3"/>
          <p:cNvSpPr>
            <a:spLocks noGrp="1"/>
          </p:cNvSpPr>
          <p:nvPr>
            <p:ph idx="13"/>
          </p:nvPr>
        </p:nvSpPr>
        <p:spPr>
          <a:xfrm>
            <a:off x="76200" y="1447800"/>
            <a:ext cx="4953000" cy="5715000"/>
          </a:xfrm>
        </p:spPr>
        <p:txBody>
          <a:bodyPr>
            <a:normAutofit fontScale="55000" lnSpcReduction="20000"/>
          </a:bodyPr>
          <a:lstStyle/>
          <a:p>
            <a:r>
              <a:rPr lang="en-US">
                <a:solidFill>
                  <a:srgbClr val="1010B6"/>
                </a:solidFill>
              </a:rPr>
              <a:t>Given a test time series, a subsequence </a:t>
            </a:r>
            <a:r>
              <a:rPr lang="en-US" smtClean="0">
                <a:solidFill>
                  <a:srgbClr val="1010B6"/>
                </a:solidFill>
              </a:rPr>
              <a:t>p </a:t>
            </a:r>
            <a:r>
              <a:rPr lang="en-US">
                <a:solidFill>
                  <a:srgbClr val="1010B6"/>
                </a:solidFill>
              </a:rPr>
              <a:t>is reported as an outlier if its frequency in the test time series t is substantially different from its expected frequency estimated using a time series database </a:t>
            </a:r>
            <a:r>
              <a:rPr lang="en-US" smtClean="0">
                <a:solidFill>
                  <a:srgbClr val="1010B6"/>
                </a:solidFill>
              </a:rPr>
              <a:t>D</a:t>
            </a:r>
            <a:endParaRPr lang="en-US">
              <a:solidFill>
                <a:srgbClr val="1010B6"/>
              </a:solidFill>
            </a:endParaRPr>
          </a:p>
          <a:p>
            <a:r>
              <a:rPr lang="en-US" smtClean="0"/>
              <a:t>TARZAN </a:t>
            </a:r>
            <a:r>
              <a:rPr lang="en-US"/>
              <a:t>algorithm </a:t>
            </a:r>
            <a:r>
              <a:rPr lang="en-US" smtClean="0"/>
              <a:t>exploits </a:t>
            </a:r>
            <a:r>
              <a:rPr lang="en-US"/>
              <a:t>suffix trees </a:t>
            </a:r>
            <a:r>
              <a:rPr lang="en-US">
                <a:solidFill>
                  <a:schemeClr val="accent6">
                    <a:lumMod val="75000"/>
                  </a:schemeClr>
                </a:solidFill>
              </a:rPr>
              <a:t>[Keogh et al., 2002; Lin et al., 2003; Lin et al., 2007</a:t>
            </a:r>
            <a:r>
              <a:rPr lang="en-US" smtClean="0">
                <a:solidFill>
                  <a:schemeClr val="accent6">
                    <a:lumMod val="75000"/>
                  </a:schemeClr>
                </a:solidFill>
              </a:rPr>
              <a:t>]</a:t>
            </a:r>
          </a:p>
          <a:p>
            <a:pPr lvl="1"/>
            <a:r>
              <a:rPr lang="en-US">
                <a:solidFill>
                  <a:srgbClr val="00B050"/>
                </a:solidFill>
              </a:rPr>
              <a:t>Discretize</a:t>
            </a:r>
            <a:r>
              <a:rPr lang="en-US"/>
              <a:t> time </a:t>
            </a:r>
            <a:r>
              <a:rPr lang="en-US" smtClean="0"/>
              <a:t>series</a:t>
            </a:r>
            <a:endParaRPr lang="en-US"/>
          </a:p>
          <a:p>
            <a:pPr lvl="1"/>
            <a:r>
              <a:rPr lang="en-US"/>
              <a:t>Build the </a:t>
            </a:r>
            <a:r>
              <a:rPr lang="en-US">
                <a:solidFill>
                  <a:srgbClr val="00B050"/>
                </a:solidFill>
              </a:rPr>
              <a:t>suffix tree </a:t>
            </a:r>
            <a:r>
              <a:rPr lang="en-US"/>
              <a:t>for the reference string and test </a:t>
            </a:r>
            <a:r>
              <a:rPr lang="en-US" smtClean="0"/>
              <a:t>string</a:t>
            </a:r>
            <a:endParaRPr lang="en-US"/>
          </a:p>
          <a:p>
            <a:pPr lvl="1"/>
            <a:r>
              <a:rPr lang="en-US"/>
              <a:t>For each substring in test string, calculate its </a:t>
            </a:r>
            <a:r>
              <a:rPr lang="en-US">
                <a:solidFill>
                  <a:srgbClr val="00B050"/>
                </a:solidFill>
              </a:rPr>
              <a:t>frequency</a:t>
            </a:r>
            <a:r>
              <a:rPr lang="en-US"/>
              <a:t> of occurrence in both reference string and </a:t>
            </a:r>
            <a:r>
              <a:rPr lang="en-US" smtClean="0"/>
              <a:t>test string</a:t>
            </a:r>
            <a:endParaRPr lang="en-US"/>
          </a:p>
          <a:p>
            <a:pPr lvl="1"/>
            <a:r>
              <a:rPr lang="en-US"/>
              <a:t>Adjust the frequency in reference string to get </a:t>
            </a:r>
            <a:r>
              <a:rPr lang="en-US">
                <a:solidFill>
                  <a:srgbClr val="00B050"/>
                </a:solidFill>
              </a:rPr>
              <a:t>estimated frequency </a:t>
            </a:r>
            <a:r>
              <a:rPr lang="en-US"/>
              <a:t>in test </a:t>
            </a:r>
            <a:r>
              <a:rPr lang="en-US" smtClean="0"/>
              <a:t>string</a:t>
            </a:r>
            <a:endParaRPr lang="en-US"/>
          </a:p>
          <a:p>
            <a:pPr lvl="1"/>
            <a:r>
              <a:rPr lang="en-US" smtClean="0"/>
              <a:t>If </a:t>
            </a:r>
            <a:r>
              <a:rPr lang="en-US"/>
              <a:t>substring w in test string does not occur in reference string, use suffix tree for reference string to look for the longest set of strings from reference string that cover w and then use Markov method to estimate its freq in test </a:t>
            </a:r>
            <a:r>
              <a:rPr lang="en-US" smtClean="0"/>
              <a:t>string</a:t>
            </a:r>
            <a:endParaRPr lang="en-US"/>
          </a:p>
          <a:p>
            <a:pPr lvl="1"/>
            <a:r>
              <a:rPr lang="en-US"/>
              <a:t>If the </a:t>
            </a:r>
            <a:r>
              <a:rPr lang="en-US" smtClean="0"/>
              <a:t>difference is greater than threshold, mark the substring as </a:t>
            </a:r>
            <a:r>
              <a:rPr lang="en-US" smtClean="0">
                <a:solidFill>
                  <a:srgbClr val="00B050"/>
                </a:solidFill>
              </a:rPr>
              <a:t>anomaly</a:t>
            </a:r>
            <a:endParaRPr lang="en-US">
              <a:solidFill>
                <a:srgbClr val="00B050"/>
              </a:solidFill>
            </a:endParaRPr>
          </a:p>
          <a:p>
            <a:pPr lvl="1"/>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in Time Series </a:t>
            </a:r>
            <a:r>
              <a:rPr lang="en-US" smtClean="0"/>
              <a:t>Databases</a:t>
            </a:r>
          </a:p>
        </p:txBody>
      </p:sp>
      <p:sp>
        <p:nvSpPr>
          <p:cNvPr id="7" name="Content Placeholder 6"/>
          <p:cNvSpPr>
            <a:spLocks noGrp="1"/>
          </p:cNvSpPr>
          <p:nvPr>
            <p:ph idx="15"/>
          </p:nvPr>
        </p:nvSpPr>
        <p:spPr/>
        <p:txBody>
          <a:bodyPr/>
          <a:lstStyle/>
          <a:p>
            <a:r>
              <a:rPr lang="en-US"/>
              <a:t>Outlier Detection for Time Series Data</a:t>
            </a:r>
          </a:p>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71594"/>
            <a:ext cx="4152138" cy="3569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46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Outlier Subsequences in a Test Time Series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24</a:t>
            </a:fld>
            <a:endParaRPr lang="en-US"/>
          </a:p>
        </p:txBody>
      </p:sp>
      <p:sp>
        <p:nvSpPr>
          <p:cNvPr id="4" name="Content Placeholder 3"/>
          <p:cNvSpPr>
            <a:spLocks noGrp="1"/>
          </p:cNvSpPr>
          <p:nvPr>
            <p:ph idx="13"/>
          </p:nvPr>
        </p:nvSpPr>
        <p:spPr/>
        <p:txBody>
          <a:bodyPr>
            <a:normAutofit fontScale="85000" lnSpcReduction="20000"/>
          </a:bodyPr>
          <a:lstStyle/>
          <a:p>
            <a:r>
              <a:rPr lang="en-US" smtClean="0">
                <a:solidFill>
                  <a:schemeClr val="accent6">
                    <a:lumMod val="75000"/>
                  </a:schemeClr>
                </a:solidFill>
              </a:rPr>
              <a:t>[</a:t>
            </a:r>
            <a:r>
              <a:rPr lang="en-US">
                <a:solidFill>
                  <a:schemeClr val="accent6">
                    <a:lumMod val="75000"/>
                  </a:schemeClr>
                </a:solidFill>
              </a:rPr>
              <a:t>Keogh et al., 2002]</a:t>
            </a:r>
            <a:r>
              <a:rPr lang="en-US"/>
              <a:t> define a </a:t>
            </a:r>
            <a:r>
              <a:rPr lang="en-US">
                <a:solidFill>
                  <a:srgbClr val="00B050"/>
                </a:solidFill>
              </a:rPr>
              <a:t>soft match version </a:t>
            </a:r>
            <a:r>
              <a:rPr lang="en-US"/>
              <a:t>of the problem where the frequency of pattern p in the database D is defined using the largest number l such that every subsequence of p of length l occurs at least once in </a:t>
            </a:r>
            <a:r>
              <a:rPr lang="en-US" smtClean="0"/>
              <a:t>D</a:t>
            </a:r>
            <a:endParaRPr lang="en-US"/>
          </a:p>
          <a:p>
            <a:r>
              <a:rPr lang="en-US"/>
              <a:t>Another form of soft match is defined in </a:t>
            </a:r>
            <a:r>
              <a:rPr lang="en-US" smtClean="0">
                <a:solidFill>
                  <a:schemeClr val="accent6">
                    <a:lumMod val="75000"/>
                  </a:schemeClr>
                </a:solidFill>
              </a:rPr>
              <a:t>[Atallah et al., 2004]</a:t>
            </a:r>
            <a:r>
              <a:rPr lang="en-US" smtClean="0"/>
              <a:t> where </a:t>
            </a:r>
            <a:r>
              <a:rPr lang="en-US"/>
              <a:t>rather than a match of pattern p, any </a:t>
            </a:r>
            <a:r>
              <a:rPr lang="en-US">
                <a:solidFill>
                  <a:srgbClr val="00B050"/>
                </a:solidFill>
              </a:rPr>
              <a:t>permutation</a:t>
            </a:r>
            <a:r>
              <a:rPr lang="en-US"/>
              <a:t> of p is also considered to be a </a:t>
            </a:r>
            <a:r>
              <a:rPr lang="en-US" smtClean="0"/>
              <a:t>match</a:t>
            </a:r>
          </a:p>
          <a:p>
            <a:r>
              <a:rPr lang="en-US" smtClean="0">
                <a:solidFill>
                  <a:schemeClr val="accent6">
                    <a:lumMod val="75000"/>
                  </a:schemeClr>
                </a:solidFill>
              </a:rPr>
              <a:t>[</a:t>
            </a:r>
            <a:r>
              <a:rPr lang="en-US">
                <a:solidFill>
                  <a:schemeClr val="accent6">
                    <a:lumMod val="75000"/>
                  </a:schemeClr>
                </a:solidFill>
              </a:rPr>
              <a:t>Gwadera et al., 2005b; Gwadera et al., 2005a]</a:t>
            </a:r>
            <a:r>
              <a:rPr lang="en-US"/>
              <a:t> have proposed </a:t>
            </a:r>
            <a:r>
              <a:rPr lang="en-US">
                <a:solidFill>
                  <a:srgbClr val="00B050"/>
                </a:solidFill>
              </a:rPr>
              <a:t>Interpolated Markov Models (IMM) </a:t>
            </a:r>
            <a:r>
              <a:rPr lang="en-US"/>
              <a:t>to efficiently compute the match score of a pattern or its permutations with any time </a:t>
            </a:r>
            <a:r>
              <a:rPr lang="en-US" smtClean="0"/>
              <a:t>series</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in Time Series </a:t>
            </a:r>
            <a:r>
              <a:rPr lang="en-US" smtClean="0"/>
              <a:t>Databases</a:t>
            </a:r>
          </a:p>
        </p:txBody>
      </p:sp>
      <p:sp>
        <p:nvSpPr>
          <p:cNvPr id="7" name="Content Placeholder 6"/>
          <p:cNvSpPr>
            <a:spLocks noGrp="1"/>
          </p:cNvSpPr>
          <p:nvPr>
            <p:ph idx="15"/>
          </p:nvPr>
        </p:nvSpPr>
        <p:spPr/>
        <p:txBody>
          <a:bodyPr/>
          <a:lstStyle/>
          <a:p>
            <a:r>
              <a:rPr lang="en-US"/>
              <a:t>Outlier Detection for Time Series Data</a:t>
            </a:r>
          </a:p>
          <a:p>
            <a:endParaRPr lang="en-US"/>
          </a:p>
        </p:txBody>
      </p:sp>
    </p:spTree>
    <p:extLst>
      <p:ext uri="{BB962C8B-B14F-4D97-AF65-F5344CB8AC3E}">
        <p14:creationId xmlns:p14="http://schemas.microsoft.com/office/powerpoint/2010/main" val="408089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Outlier Detection for Time Series </a:t>
            </a:r>
            <a:r>
              <a:rPr lang="en-US" smtClean="0"/>
              <a:t>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25</a:t>
            </a:fld>
            <a:endParaRPr lang="en-US"/>
          </a:p>
        </p:txBody>
      </p:sp>
      <p:sp>
        <p:nvSpPr>
          <p:cNvPr id="4" name="Content Placeholder 3"/>
          <p:cNvSpPr>
            <a:spLocks noGrp="1"/>
          </p:cNvSpPr>
          <p:nvPr>
            <p:ph idx="13"/>
          </p:nvPr>
        </p:nvSpPr>
        <p:spPr/>
        <p:txBody>
          <a:bodyPr>
            <a:normAutofit lnSpcReduction="10000"/>
          </a:bodyPr>
          <a:lstStyle/>
          <a:p>
            <a:r>
              <a:rPr lang="en-US" smtClean="0"/>
              <a:t>Outliers in </a:t>
            </a:r>
            <a:r>
              <a:rPr lang="en-US" smtClean="0">
                <a:solidFill>
                  <a:srgbClr val="1010B6"/>
                </a:solidFill>
              </a:rPr>
              <a:t>Time Series Databases</a:t>
            </a:r>
          </a:p>
          <a:p>
            <a:pPr lvl="1"/>
            <a:r>
              <a:rPr lang="en-US" smtClean="0">
                <a:solidFill>
                  <a:srgbClr val="00B050"/>
                </a:solidFill>
              </a:rPr>
              <a:t>Direct </a:t>
            </a:r>
            <a:r>
              <a:rPr lang="en-US" smtClean="0"/>
              <a:t>Detection of Outlier Time Series</a:t>
            </a:r>
          </a:p>
          <a:p>
            <a:pPr lvl="1"/>
            <a:r>
              <a:rPr lang="en-US" smtClean="0">
                <a:solidFill>
                  <a:srgbClr val="00B050"/>
                </a:solidFill>
              </a:rPr>
              <a:t>Window-based</a:t>
            </a:r>
            <a:r>
              <a:rPr lang="en-US" smtClean="0"/>
              <a:t> Detection of Outlier Time Series</a:t>
            </a:r>
          </a:p>
          <a:p>
            <a:pPr lvl="1"/>
            <a:r>
              <a:rPr lang="en-US" smtClean="0"/>
              <a:t>Outlier </a:t>
            </a:r>
            <a:r>
              <a:rPr lang="en-US" smtClean="0">
                <a:solidFill>
                  <a:srgbClr val="00B050"/>
                </a:solidFill>
              </a:rPr>
              <a:t>Subsequences </a:t>
            </a:r>
            <a:r>
              <a:rPr lang="en-US" smtClean="0"/>
              <a:t>in a Test Time Series</a:t>
            </a:r>
          </a:p>
          <a:p>
            <a:r>
              <a:rPr lang="en-US" smtClean="0"/>
              <a:t>Outliers Within a </a:t>
            </a:r>
            <a:r>
              <a:rPr lang="en-US" smtClean="0">
                <a:solidFill>
                  <a:srgbClr val="1010B6"/>
                </a:solidFill>
              </a:rPr>
              <a:t>Given Time Series</a:t>
            </a:r>
          </a:p>
          <a:p>
            <a:pPr lvl="1"/>
            <a:r>
              <a:rPr lang="en-US" smtClean="0">
                <a:solidFill>
                  <a:srgbClr val="00B050"/>
                </a:solidFill>
              </a:rPr>
              <a:t>Points </a:t>
            </a:r>
            <a:r>
              <a:rPr lang="en-US" smtClean="0"/>
              <a:t>as Outliers</a:t>
            </a:r>
          </a:p>
          <a:p>
            <a:pPr lvl="2"/>
            <a:r>
              <a:rPr lang="en-US" smtClean="0">
                <a:solidFill>
                  <a:srgbClr val="FF0000"/>
                </a:solidFill>
              </a:rPr>
              <a:t>Prediction</a:t>
            </a:r>
            <a:r>
              <a:rPr lang="en-US" smtClean="0"/>
              <a:t> Models</a:t>
            </a:r>
          </a:p>
          <a:p>
            <a:pPr lvl="2"/>
            <a:r>
              <a:rPr lang="en-US" smtClean="0">
                <a:solidFill>
                  <a:srgbClr val="FF0000"/>
                </a:solidFill>
              </a:rPr>
              <a:t>Profile</a:t>
            </a:r>
            <a:r>
              <a:rPr lang="en-US" smtClean="0"/>
              <a:t> </a:t>
            </a:r>
            <a:r>
              <a:rPr lang="en-US" smtClean="0">
                <a:solidFill>
                  <a:srgbClr val="FF0000"/>
                </a:solidFill>
              </a:rPr>
              <a:t>Similarity</a:t>
            </a:r>
            <a:r>
              <a:rPr lang="en-US" smtClean="0"/>
              <a:t>-based Approaches</a:t>
            </a:r>
          </a:p>
          <a:p>
            <a:pPr lvl="2"/>
            <a:r>
              <a:rPr lang="en-US" smtClean="0">
                <a:solidFill>
                  <a:srgbClr val="FF0000"/>
                </a:solidFill>
              </a:rPr>
              <a:t>Deviants</a:t>
            </a:r>
          </a:p>
          <a:p>
            <a:pPr lvl="1"/>
            <a:r>
              <a:rPr lang="en-US" smtClean="0">
                <a:solidFill>
                  <a:srgbClr val="00B050"/>
                </a:solidFill>
              </a:rPr>
              <a:t>Subsequences </a:t>
            </a:r>
            <a:r>
              <a:rPr lang="en-US" smtClean="0"/>
              <a:t>as Outliers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smtClean="0"/>
              <a:t>Outlier Detection for Time Series Data</a:t>
            </a:r>
            <a:endParaRPr lang="en-US"/>
          </a:p>
        </p:txBody>
      </p:sp>
      <p:sp>
        <p:nvSpPr>
          <p:cNvPr id="8" name="Rectangle 7"/>
          <p:cNvSpPr/>
          <p:nvPr/>
        </p:nvSpPr>
        <p:spPr>
          <a:xfrm>
            <a:off x="1219200" y="3886200"/>
            <a:ext cx="26670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376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Prediction Models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26</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p:txBody>
              <a:bodyPr>
                <a:normAutofit fontScale="92500" lnSpcReduction="20000"/>
              </a:bodyPr>
              <a:lstStyle/>
              <a:p>
                <a:r>
                  <a:rPr lang="en-US"/>
                  <a:t>Given a time series, one can predict the value at time t as </a:t>
                </a:r>
                <a:endParaRPr lang="en-US" smtClean="0"/>
              </a:p>
              <a:p>
                <a:pPr lvl="1"/>
                <a:r>
                  <a:rPr lang="en-US" smtClean="0"/>
                  <a:t>A </a:t>
                </a:r>
                <a:r>
                  <a:rPr lang="en-US">
                    <a:solidFill>
                      <a:srgbClr val="00B050"/>
                    </a:solidFill>
                  </a:rPr>
                  <a:t>median</a:t>
                </a:r>
                <a:r>
                  <a:rPr lang="en-US"/>
                  <a:t> of the values in the size-2k window from </a:t>
                </a:r>
                <a14:m>
                  <m:oMath xmlns:m="http://schemas.openxmlformats.org/officeDocument/2006/math">
                    <m:r>
                      <a:rPr lang="en-US" i="1" smtClean="0">
                        <a:latin typeface="Cambria Math"/>
                      </a:rPr>
                      <m:t>𝑡</m:t>
                    </m:r>
                    <m:r>
                      <a:rPr lang="en-US" i="1" smtClean="0">
                        <a:latin typeface="Cambria Math"/>
                      </a:rPr>
                      <m:t>−</m:t>
                    </m:r>
                    <m:r>
                      <a:rPr lang="en-US" i="1" smtClean="0">
                        <a:latin typeface="Cambria Math"/>
                      </a:rPr>
                      <m:t>𝑘</m:t>
                    </m:r>
                  </m:oMath>
                </a14:m>
                <a:r>
                  <a:rPr lang="en-US" smtClean="0"/>
                  <a:t> </a:t>
                </a:r>
                <a:r>
                  <a:rPr lang="en-US"/>
                  <a:t>to </a:t>
                </a:r>
                <a14:m>
                  <m:oMath xmlns:m="http://schemas.openxmlformats.org/officeDocument/2006/math">
                    <m:r>
                      <a:rPr lang="en-US" i="1" smtClean="0">
                        <a:latin typeface="Cambria Math"/>
                      </a:rPr>
                      <m:t>𝑡</m:t>
                    </m:r>
                    <m:r>
                      <a:rPr lang="en-US" i="1" smtClean="0">
                        <a:latin typeface="Cambria Math"/>
                      </a:rPr>
                      <m:t>+</m:t>
                    </m:r>
                    <m:r>
                      <a:rPr lang="en-US" i="1" smtClean="0">
                        <a:latin typeface="Cambria Math"/>
                      </a:rPr>
                      <m:t>𝑘</m:t>
                    </m:r>
                  </m:oMath>
                </a14:m>
                <a:r>
                  <a:rPr lang="en-US" smtClean="0"/>
                  <a:t> </a:t>
                </a:r>
                <a:r>
                  <a:rPr lang="en-US">
                    <a:solidFill>
                      <a:schemeClr val="accent6">
                        <a:lumMod val="75000"/>
                      </a:schemeClr>
                    </a:solidFill>
                  </a:rPr>
                  <a:t>[Basu and Meckesheimer, 2007</a:t>
                </a:r>
                <a:r>
                  <a:rPr lang="en-US" smtClean="0">
                    <a:solidFill>
                      <a:schemeClr val="accent6">
                        <a:lumMod val="75000"/>
                      </a:schemeClr>
                    </a:solidFill>
                  </a:rPr>
                  <a:t>]</a:t>
                </a:r>
              </a:p>
              <a:p>
                <a:pPr lvl="1"/>
                <a:r>
                  <a:rPr lang="en-US" smtClean="0"/>
                  <a:t>An </a:t>
                </a:r>
                <a:r>
                  <a:rPr lang="en-US">
                    <a:solidFill>
                      <a:srgbClr val="00B050"/>
                    </a:solidFill>
                  </a:rPr>
                  <a:t>average</a:t>
                </a:r>
                <a:r>
                  <a:rPr lang="en-US"/>
                  <a:t> of all the points in the cluster that the value at time t maps to </a:t>
                </a:r>
                <a:r>
                  <a:rPr lang="en-US">
                    <a:solidFill>
                      <a:schemeClr val="accent6">
                        <a:lumMod val="75000"/>
                      </a:schemeClr>
                    </a:solidFill>
                  </a:rPr>
                  <a:t>[Hill and Minsker, 2010</a:t>
                </a:r>
                <a:r>
                  <a:rPr lang="en-US" smtClean="0">
                    <a:solidFill>
                      <a:schemeClr val="accent6">
                        <a:lumMod val="75000"/>
                      </a:schemeClr>
                    </a:solidFill>
                  </a:rPr>
                  <a:t>]</a:t>
                </a:r>
              </a:p>
              <a:p>
                <a:pPr lvl="1"/>
                <a:r>
                  <a:rPr lang="en-US" smtClean="0"/>
                  <a:t>Using </a:t>
                </a:r>
                <a:r>
                  <a:rPr lang="en-US" smtClean="0">
                    <a:solidFill>
                      <a:srgbClr val="00B050"/>
                    </a:solidFill>
                  </a:rPr>
                  <a:t>Single-layer </a:t>
                </a:r>
                <a:r>
                  <a:rPr lang="en-US">
                    <a:solidFill>
                      <a:srgbClr val="00B050"/>
                    </a:solidFill>
                  </a:rPr>
                  <a:t>linear network predictor </a:t>
                </a:r>
                <a:r>
                  <a:rPr lang="en-US"/>
                  <a:t>(or AR model</a:t>
                </a:r>
                <a:r>
                  <a:rPr lang="en-US" smtClean="0"/>
                  <a:t>) </a:t>
                </a:r>
                <a:r>
                  <a:rPr lang="en-US" smtClean="0">
                    <a:solidFill>
                      <a:schemeClr val="accent6">
                        <a:lumMod val="75000"/>
                      </a:schemeClr>
                    </a:solidFill>
                  </a:rPr>
                  <a:t>[</a:t>
                </a:r>
                <a:r>
                  <a:rPr lang="en-US">
                    <a:solidFill>
                      <a:schemeClr val="accent6">
                        <a:lumMod val="75000"/>
                      </a:schemeClr>
                    </a:solidFill>
                  </a:rPr>
                  <a:t>Hill and Minsker, 2010</a:t>
                </a:r>
                <a:r>
                  <a:rPr lang="en-US" smtClean="0">
                    <a:solidFill>
                      <a:schemeClr val="accent6">
                        <a:lumMod val="75000"/>
                      </a:schemeClr>
                    </a:solidFill>
                  </a:rPr>
                  <a:t>]</a:t>
                </a:r>
              </a:p>
              <a:p>
                <a:pPr lvl="1"/>
                <a:r>
                  <a:rPr lang="en-US" smtClean="0"/>
                  <a:t>Using </a:t>
                </a:r>
                <a:r>
                  <a:rPr lang="en-US" smtClean="0">
                    <a:solidFill>
                      <a:srgbClr val="00B050"/>
                    </a:solidFill>
                  </a:rPr>
                  <a:t>MultiLayer Perceptron </a:t>
                </a:r>
                <a:r>
                  <a:rPr lang="en-US">
                    <a:solidFill>
                      <a:srgbClr val="00B050"/>
                    </a:solidFill>
                  </a:rPr>
                  <a:t>(MLP) predictor </a:t>
                </a:r>
                <a:r>
                  <a:rPr lang="en-US">
                    <a:solidFill>
                      <a:schemeClr val="accent6">
                        <a:lumMod val="75000"/>
                      </a:schemeClr>
                    </a:solidFill>
                  </a:rPr>
                  <a:t>[Hill and Minsker, 2010] </a:t>
                </a:r>
                <a:endParaRPr lang="en-US" smtClean="0">
                  <a:solidFill>
                    <a:schemeClr val="accent6">
                      <a:lumMod val="75000"/>
                    </a:schemeClr>
                  </a:solidFill>
                </a:endParaRPr>
              </a:p>
              <a:p>
                <a:pPr lvl="1"/>
                <a:r>
                  <a:rPr lang="en-US" smtClean="0"/>
                  <a:t>Using </a:t>
                </a:r>
                <a:r>
                  <a:rPr lang="en-US" smtClean="0">
                    <a:solidFill>
                      <a:srgbClr val="00B050"/>
                    </a:solidFill>
                  </a:rPr>
                  <a:t>Support Vector Regression </a:t>
                </a:r>
                <a:r>
                  <a:rPr lang="en-US">
                    <a:solidFill>
                      <a:schemeClr val="accent6">
                        <a:lumMod val="75000"/>
                      </a:schemeClr>
                    </a:solidFill>
                  </a:rPr>
                  <a:t>[Ma and Perkins, 2003a</a:t>
                </a:r>
                <a:r>
                  <a:rPr lang="en-US" smtClean="0">
                    <a:solidFill>
                      <a:schemeClr val="accent6">
                        <a:lumMod val="75000"/>
                      </a:schemeClr>
                    </a:solidFill>
                  </a:rPr>
                  <a:t>]</a:t>
                </a:r>
                <a:endParaRPr lang="en-US">
                  <a:solidFill>
                    <a:schemeClr val="accent6">
                      <a:lumMod val="75000"/>
                    </a:schemeClr>
                  </a:solidFill>
                </a:endParaRPr>
              </a:p>
              <a:p>
                <a:endParaRPr lang="en-US"/>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blipFill rotWithShape="1">
                <a:blip r:embed="rId2"/>
                <a:stretch>
                  <a:fillRect l="-1481" t="-3390" r="-667"/>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Within a Given Time </a:t>
            </a:r>
            <a:r>
              <a:rPr lang="en-US" smtClean="0"/>
              <a:t>Series</a:t>
            </a:r>
          </a:p>
          <a:p>
            <a:r>
              <a:rPr lang="en-US"/>
              <a:t> </a:t>
            </a:r>
            <a:r>
              <a:rPr lang="en-US" smtClean="0"/>
              <a:t>    </a:t>
            </a:r>
            <a:r>
              <a:rPr lang="en-US"/>
              <a:t>Points as Outliers</a:t>
            </a:r>
            <a:endParaRPr lang="en-US" smtClean="0"/>
          </a:p>
        </p:txBody>
      </p:sp>
      <p:sp>
        <p:nvSpPr>
          <p:cNvPr id="7" name="Content Placeholder 6"/>
          <p:cNvSpPr>
            <a:spLocks noGrp="1"/>
          </p:cNvSpPr>
          <p:nvPr>
            <p:ph idx="15"/>
          </p:nvPr>
        </p:nvSpPr>
        <p:spPr/>
        <p:txBody>
          <a:bodyPr/>
          <a:lstStyle/>
          <a:p>
            <a:r>
              <a:rPr lang="en-US"/>
              <a:t>Outlier Detection for Time Series Data</a:t>
            </a:r>
          </a:p>
          <a:p>
            <a:endParaRPr lang="en-US"/>
          </a:p>
        </p:txBody>
      </p:sp>
    </p:spTree>
    <p:extLst>
      <p:ext uri="{BB962C8B-B14F-4D97-AF65-F5344CB8AC3E}">
        <p14:creationId xmlns:p14="http://schemas.microsoft.com/office/powerpoint/2010/main" val="34643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Profile Similarity-based Approaches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27</a:t>
            </a:fld>
            <a:endParaRPr lang="en-US"/>
          </a:p>
        </p:txBody>
      </p:sp>
      <p:sp>
        <p:nvSpPr>
          <p:cNvPr id="4" name="Content Placeholder 3"/>
          <p:cNvSpPr>
            <a:spLocks noGrp="1"/>
          </p:cNvSpPr>
          <p:nvPr>
            <p:ph idx="13"/>
          </p:nvPr>
        </p:nvSpPr>
        <p:spPr/>
        <p:txBody>
          <a:bodyPr>
            <a:normAutofit fontScale="77500" lnSpcReduction="20000"/>
          </a:bodyPr>
          <a:lstStyle/>
          <a:p>
            <a:r>
              <a:rPr lang="en-US"/>
              <a:t>These approaches maintain a </a:t>
            </a:r>
            <a:r>
              <a:rPr lang="en-US">
                <a:solidFill>
                  <a:srgbClr val="00B050"/>
                </a:solidFill>
              </a:rPr>
              <a:t>normal profile </a:t>
            </a:r>
            <a:r>
              <a:rPr lang="en-US"/>
              <a:t>and then compare a new time point against this profile to decide whether it is an </a:t>
            </a:r>
            <a:r>
              <a:rPr lang="en-US" smtClean="0"/>
              <a:t>outlier</a:t>
            </a:r>
            <a:endParaRPr lang="en-US"/>
          </a:p>
          <a:p>
            <a:r>
              <a:rPr lang="en-US" smtClean="0"/>
              <a:t>For </a:t>
            </a:r>
            <a:r>
              <a:rPr lang="en-US"/>
              <a:t>multiple </a:t>
            </a:r>
            <a:r>
              <a:rPr lang="en-US">
                <a:solidFill>
                  <a:srgbClr val="00B050"/>
                </a:solidFill>
              </a:rPr>
              <a:t>OS performance metric time series</a:t>
            </a:r>
            <a:r>
              <a:rPr lang="en-US"/>
              <a:t>, the Tiresias system </a:t>
            </a:r>
            <a:r>
              <a:rPr lang="en-US">
                <a:solidFill>
                  <a:schemeClr val="accent6">
                    <a:lumMod val="75000"/>
                  </a:schemeClr>
                </a:solidFill>
              </a:rPr>
              <a:t>[Williams et al., 2007] </a:t>
            </a:r>
            <a:r>
              <a:rPr lang="en-US"/>
              <a:t>maintains a normal </a:t>
            </a:r>
            <a:r>
              <a:rPr lang="en-US">
                <a:solidFill>
                  <a:srgbClr val="00B050"/>
                </a:solidFill>
              </a:rPr>
              <a:t>profile</a:t>
            </a:r>
            <a:r>
              <a:rPr lang="en-US"/>
              <a:t> and also a </a:t>
            </a:r>
            <a:r>
              <a:rPr lang="en-US">
                <a:solidFill>
                  <a:srgbClr val="00B050"/>
                </a:solidFill>
              </a:rPr>
              <a:t>variance</a:t>
            </a:r>
            <a:r>
              <a:rPr lang="en-US"/>
              <a:t> </a:t>
            </a:r>
            <a:r>
              <a:rPr lang="en-US" smtClean="0"/>
              <a:t>vector</a:t>
            </a:r>
            <a:endParaRPr lang="en-US"/>
          </a:p>
          <a:p>
            <a:pPr lvl="1"/>
            <a:r>
              <a:rPr lang="en-US"/>
              <a:t>Any new data point is compared both with the normal profile and the variance vector to compute its anomaly </a:t>
            </a:r>
            <a:r>
              <a:rPr lang="en-US" smtClean="0"/>
              <a:t>score</a:t>
            </a:r>
            <a:endParaRPr lang="en-US"/>
          </a:p>
          <a:p>
            <a:pPr lvl="1"/>
            <a:r>
              <a:rPr lang="en-US" smtClean="0"/>
              <a:t>Profile </a:t>
            </a:r>
            <a:r>
              <a:rPr lang="en-US"/>
              <a:t>is the actual smoothed time series data from past </a:t>
            </a:r>
            <a:r>
              <a:rPr lang="en-US" smtClean="0"/>
              <a:t>datasets</a:t>
            </a:r>
            <a:endParaRPr lang="en-US"/>
          </a:p>
          <a:p>
            <a:r>
              <a:rPr lang="en-US"/>
              <a:t>In</a:t>
            </a:r>
            <a:r>
              <a:rPr lang="en-US">
                <a:solidFill>
                  <a:schemeClr val="accent6">
                    <a:lumMod val="75000"/>
                  </a:schemeClr>
                </a:solidFill>
              </a:rPr>
              <a:t> [Silvestri et al., 1994]</a:t>
            </a:r>
            <a:r>
              <a:rPr lang="en-US"/>
              <a:t>, a </a:t>
            </a:r>
            <a:r>
              <a:rPr lang="en-US">
                <a:solidFill>
                  <a:srgbClr val="00B050"/>
                </a:solidFill>
              </a:rPr>
              <a:t>neural network</a:t>
            </a:r>
            <a:r>
              <a:rPr lang="en-US"/>
              <a:t> is used to maintain the normal profile and an estimation is made for the next value in the sensor stream based on this </a:t>
            </a:r>
            <a:r>
              <a:rPr lang="en-US" smtClean="0"/>
              <a:t>profile</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Within a Given Time </a:t>
            </a:r>
            <a:r>
              <a:rPr lang="en-US" smtClean="0"/>
              <a:t>Series</a:t>
            </a:r>
          </a:p>
          <a:p>
            <a:r>
              <a:rPr lang="en-US"/>
              <a:t> </a:t>
            </a:r>
            <a:r>
              <a:rPr lang="en-US" smtClean="0"/>
              <a:t>    </a:t>
            </a:r>
            <a:r>
              <a:rPr lang="en-US"/>
              <a:t>Points as Outliers</a:t>
            </a:r>
            <a:endParaRPr lang="en-US" smtClean="0"/>
          </a:p>
        </p:txBody>
      </p:sp>
      <p:sp>
        <p:nvSpPr>
          <p:cNvPr id="7" name="Content Placeholder 6"/>
          <p:cNvSpPr>
            <a:spLocks noGrp="1"/>
          </p:cNvSpPr>
          <p:nvPr>
            <p:ph idx="15"/>
          </p:nvPr>
        </p:nvSpPr>
        <p:spPr/>
        <p:txBody>
          <a:bodyPr/>
          <a:lstStyle/>
          <a:p>
            <a:r>
              <a:rPr lang="en-US"/>
              <a:t>Outlier Detection for Time Series Data</a:t>
            </a:r>
          </a:p>
          <a:p>
            <a:endParaRPr lang="en-US"/>
          </a:p>
        </p:txBody>
      </p:sp>
    </p:spTree>
    <p:extLst>
      <p:ext uri="{BB962C8B-B14F-4D97-AF65-F5344CB8AC3E}">
        <p14:creationId xmlns:p14="http://schemas.microsoft.com/office/powerpoint/2010/main" val="227652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Deviant Detection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28</a:t>
            </a:fld>
            <a:endParaRPr lang="en-US"/>
          </a:p>
        </p:txBody>
      </p:sp>
      <p:sp>
        <p:nvSpPr>
          <p:cNvPr id="4" name="Content Placeholder 3"/>
          <p:cNvSpPr>
            <a:spLocks noGrp="1"/>
          </p:cNvSpPr>
          <p:nvPr>
            <p:ph idx="13"/>
          </p:nvPr>
        </p:nvSpPr>
        <p:spPr>
          <a:xfrm>
            <a:off x="457200" y="1447800"/>
            <a:ext cx="4114800" cy="4678363"/>
          </a:xfrm>
        </p:spPr>
        <p:txBody>
          <a:bodyPr>
            <a:normAutofit fontScale="55000" lnSpcReduction="20000"/>
          </a:bodyPr>
          <a:lstStyle/>
          <a:p>
            <a:r>
              <a:rPr lang="en-US" smtClean="0"/>
              <a:t>The </a:t>
            </a:r>
            <a:r>
              <a:rPr lang="en-US"/>
              <a:t>problem is to </a:t>
            </a:r>
            <a:r>
              <a:rPr lang="en-US">
                <a:solidFill>
                  <a:srgbClr val="1010B6"/>
                </a:solidFill>
              </a:rPr>
              <a:t>find points in a given time series whose removal from the series results in a histogram representation with a lower error bound than the original</a:t>
            </a:r>
            <a:r>
              <a:rPr lang="en-US"/>
              <a:t>, even after the number of buckets has been reduced to account for the separate storage of these deviant </a:t>
            </a:r>
            <a:r>
              <a:rPr lang="en-US" smtClean="0"/>
              <a:t>points </a:t>
            </a:r>
            <a:r>
              <a:rPr lang="en-US">
                <a:solidFill>
                  <a:schemeClr val="accent6">
                    <a:lumMod val="75000"/>
                  </a:schemeClr>
                </a:solidFill>
              </a:rPr>
              <a:t>[Jagadish et al., 1999</a:t>
            </a:r>
            <a:r>
              <a:rPr lang="en-US" smtClean="0">
                <a:solidFill>
                  <a:schemeClr val="accent6">
                    <a:lumMod val="75000"/>
                  </a:schemeClr>
                </a:solidFill>
              </a:rPr>
              <a:t>]</a:t>
            </a:r>
            <a:endParaRPr lang="en-US" smtClean="0"/>
          </a:p>
          <a:p>
            <a:r>
              <a:rPr lang="en-US" smtClean="0"/>
              <a:t>They </a:t>
            </a:r>
            <a:r>
              <a:rPr lang="en-US"/>
              <a:t>propose a </a:t>
            </a:r>
            <a:r>
              <a:rPr lang="en-US">
                <a:solidFill>
                  <a:srgbClr val="00B050"/>
                </a:solidFill>
              </a:rPr>
              <a:t>dynamic programming </a:t>
            </a:r>
            <a:r>
              <a:rPr lang="en-US"/>
              <a:t>mechanism to solve the </a:t>
            </a:r>
            <a:r>
              <a:rPr lang="en-US" smtClean="0"/>
              <a:t>problem </a:t>
            </a:r>
            <a:endParaRPr lang="en-US"/>
          </a:p>
          <a:p>
            <a:r>
              <a:rPr lang="en-US" smtClean="0">
                <a:solidFill>
                  <a:schemeClr val="accent6">
                    <a:lumMod val="75000"/>
                  </a:schemeClr>
                </a:solidFill>
              </a:rPr>
              <a:t>[</a:t>
            </a:r>
            <a:r>
              <a:rPr lang="en-US">
                <a:solidFill>
                  <a:schemeClr val="accent6">
                    <a:lumMod val="75000"/>
                  </a:schemeClr>
                </a:solidFill>
              </a:rPr>
              <a:t>Muthukrishnan et al., 2004] </a:t>
            </a:r>
            <a:endParaRPr lang="en-US" smtClean="0">
              <a:solidFill>
                <a:schemeClr val="accent6">
                  <a:lumMod val="75000"/>
                </a:schemeClr>
              </a:solidFill>
            </a:endParaRPr>
          </a:p>
          <a:p>
            <a:pPr lvl="1"/>
            <a:r>
              <a:rPr lang="en-US" smtClean="0"/>
              <a:t>For </a:t>
            </a:r>
            <a:r>
              <a:rPr lang="en-US"/>
              <a:t>any bucket, the optimal set of k deviants within the bin always consists of the l highest and remaining k-l lowest values for some l &lt;= </a:t>
            </a:r>
            <a:r>
              <a:rPr lang="en-US" smtClean="0"/>
              <a:t>k</a:t>
            </a:r>
          </a:p>
          <a:p>
            <a:pPr lvl="1"/>
            <a:r>
              <a:rPr lang="en-US" smtClean="0"/>
              <a:t>Propose </a:t>
            </a:r>
            <a:r>
              <a:rPr lang="en-US"/>
              <a:t>an </a:t>
            </a:r>
            <a:r>
              <a:rPr lang="en-US">
                <a:solidFill>
                  <a:srgbClr val="00B050"/>
                </a:solidFill>
              </a:rPr>
              <a:t>approximation to the dynamic programming </a:t>
            </a:r>
            <a:r>
              <a:rPr lang="en-US"/>
              <a:t>based solution that maintains a partial solution only for a few interspersed indexes of the time series rather than for each </a:t>
            </a:r>
            <a:r>
              <a:rPr lang="en-US" smtClean="0"/>
              <a:t>value</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Within a Given Time </a:t>
            </a:r>
            <a:r>
              <a:rPr lang="en-US" smtClean="0"/>
              <a:t>Series</a:t>
            </a:r>
          </a:p>
          <a:p>
            <a:r>
              <a:rPr lang="en-US"/>
              <a:t> </a:t>
            </a:r>
            <a:r>
              <a:rPr lang="en-US" smtClean="0"/>
              <a:t>    </a:t>
            </a:r>
            <a:r>
              <a:rPr lang="en-US"/>
              <a:t>Points as Outliers</a:t>
            </a:r>
            <a:endParaRPr lang="en-US" smtClean="0"/>
          </a:p>
        </p:txBody>
      </p:sp>
      <p:sp>
        <p:nvSpPr>
          <p:cNvPr id="7" name="Content Placeholder 6"/>
          <p:cNvSpPr>
            <a:spLocks noGrp="1"/>
          </p:cNvSpPr>
          <p:nvPr>
            <p:ph idx="15"/>
          </p:nvPr>
        </p:nvSpPr>
        <p:spPr/>
        <p:txBody>
          <a:bodyPr/>
          <a:lstStyle/>
          <a:p>
            <a:r>
              <a:rPr lang="en-US"/>
              <a:t>Outlier Detection for Time Series Data</a:t>
            </a:r>
          </a:p>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272" y="1600200"/>
            <a:ext cx="4190128" cy="364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638800" y="5257800"/>
            <a:ext cx="2576924" cy="369332"/>
          </a:xfrm>
          <a:prstGeom prst="rect">
            <a:avLst/>
          </a:prstGeom>
          <a:noFill/>
        </p:spPr>
        <p:txBody>
          <a:bodyPr wrap="none" rtlCol="0">
            <a:spAutoFit/>
          </a:bodyPr>
          <a:lstStyle/>
          <a:p>
            <a:r>
              <a:rPr lang="en-US" b="1" smtClean="0"/>
              <a:t>390 and 373 are deviants</a:t>
            </a:r>
            <a:endParaRPr lang="en-US" b="1"/>
          </a:p>
        </p:txBody>
      </p:sp>
    </p:spTree>
    <p:extLst>
      <p:ext uri="{BB962C8B-B14F-4D97-AF65-F5344CB8AC3E}">
        <p14:creationId xmlns:p14="http://schemas.microsoft.com/office/powerpoint/2010/main" val="377026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Outlier Detection for Time Series </a:t>
            </a:r>
            <a:r>
              <a:rPr lang="en-US" smtClean="0"/>
              <a:t>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29</a:t>
            </a:fld>
            <a:endParaRPr lang="en-US"/>
          </a:p>
        </p:txBody>
      </p:sp>
      <p:sp>
        <p:nvSpPr>
          <p:cNvPr id="4" name="Content Placeholder 3"/>
          <p:cNvSpPr>
            <a:spLocks noGrp="1"/>
          </p:cNvSpPr>
          <p:nvPr>
            <p:ph idx="13"/>
          </p:nvPr>
        </p:nvSpPr>
        <p:spPr/>
        <p:txBody>
          <a:bodyPr/>
          <a:lstStyle/>
          <a:p>
            <a:r>
              <a:rPr lang="en-US" smtClean="0"/>
              <a:t>Outliers in </a:t>
            </a:r>
            <a:r>
              <a:rPr lang="en-US" smtClean="0">
                <a:solidFill>
                  <a:srgbClr val="1010B6"/>
                </a:solidFill>
              </a:rPr>
              <a:t>Time Series Databases</a:t>
            </a:r>
          </a:p>
          <a:p>
            <a:pPr lvl="1"/>
            <a:r>
              <a:rPr lang="en-US" smtClean="0">
                <a:solidFill>
                  <a:srgbClr val="00B050"/>
                </a:solidFill>
              </a:rPr>
              <a:t>Direct </a:t>
            </a:r>
            <a:r>
              <a:rPr lang="en-US" smtClean="0"/>
              <a:t>Detection of Outlier Time Series</a:t>
            </a:r>
          </a:p>
          <a:p>
            <a:pPr lvl="1"/>
            <a:r>
              <a:rPr lang="en-US" smtClean="0">
                <a:solidFill>
                  <a:srgbClr val="00B050"/>
                </a:solidFill>
              </a:rPr>
              <a:t>Window-based</a:t>
            </a:r>
            <a:r>
              <a:rPr lang="en-US" smtClean="0"/>
              <a:t> Detection of Outlier Time Series</a:t>
            </a:r>
          </a:p>
          <a:p>
            <a:pPr lvl="1"/>
            <a:r>
              <a:rPr lang="en-US" smtClean="0"/>
              <a:t>Outlier </a:t>
            </a:r>
            <a:r>
              <a:rPr lang="en-US" smtClean="0">
                <a:solidFill>
                  <a:srgbClr val="00B050"/>
                </a:solidFill>
              </a:rPr>
              <a:t>Subsequences </a:t>
            </a:r>
            <a:r>
              <a:rPr lang="en-US" smtClean="0"/>
              <a:t>in a Test Time Series</a:t>
            </a:r>
          </a:p>
          <a:p>
            <a:r>
              <a:rPr lang="en-US" smtClean="0"/>
              <a:t>Outliers Within a </a:t>
            </a:r>
            <a:r>
              <a:rPr lang="en-US" smtClean="0">
                <a:solidFill>
                  <a:srgbClr val="1010B6"/>
                </a:solidFill>
              </a:rPr>
              <a:t>Given Time Series</a:t>
            </a:r>
          </a:p>
          <a:p>
            <a:pPr lvl="1"/>
            <a:r>
              <a:rPr lang="en-US" smtClean="0">
                <a:solidFill>
                  <a:srgbClr val="00B050"/>
                </a:solidFill>
              </a:rPr>
              <a:t>Points </a:t>
            </a:r>
            <a:r>
              <a:rPr lang="en-US" smtClean="0"/>
              <a:t>as Outliers</a:t>
            </a:r>
          </a:p>
          <a:p>
            <a:pPr lvl="1"/>
            <a:r>
              <a:rPr lang="en-US" smtClean="0">
                <a:solidFill>
                  <a:srgbClr val="00B050"/>
                </a:solidFill>
              </a:rPr>
              <a:t>Subsequences </a:t>
            </a:r>
            <a:r>
              <a:rPr lang="en-US" smtClean="0"/>
              <a:t>as Outliers</a:t>
            </a:r>
          </a:p>
          <a:p>
            <a:pPr lvl="2"/>
            <a:r>
              <a:rPr lang="en-US" smtClean="0">
                <a:solidFill>
                  <a:srgbClr val="FF0000"/>
                </a:solidFill>
              </a:rPr>
              <a:t>Discords</a:t>
            </a:r>
          </a:p>
          <a:p>
            <a:pPr lvl="2"/>
            <a:r>
              <a:rPr lang="en-US" smtClean="0">
                <a:solidFill>
                  <a:srgbClr val="FF0000"/>
                </a:solidFill>
              </a:rPr>
              <a:t>Multi-Scale</a:t>
            </a:r>
            <a:r>
              <a:rPr lang="en-US" smtClean="0"/>
              <a:t> Anomaly Detection</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smtClean="0"/>
              <a:t>Outlier Detection for Time Series Data</a:t>
            </a:r>
            <a:endParaRPr lang="en-US"/>
          </a:p>
        </p:txBody>
      </p:sp>
      <p:sp>
        <p:nvSpPr>
          <p:cNvPr id="8" name="Rectangle 7"/>
          <p:cNvSpPr/>
          <p:nvPr/>
        </p:nvSpPr>
        <p:spPr>
          <a:xfrm>
            <a:off x="1219200" y="4724400"/>
            <a:ext cx="37338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47080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Outlier Detection</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3</a:t>
            </a:fld>
            <a:endParaRPr lang="en-US"/>
          </a:p>
        </p:txBody>
      </p:sp>
      <p:sp>
        <p:nvSpPr>
          <p:cNvPr id="4" name="Content Placeholder 3"/>
          <p:cNvSpPr>
            <a:spLocks noGrp="1"/>
          </p:cNvSpPr>
          <p:nvPr>
            <p:ph idx="13"/>
          </p:nvPr>
        </p:nvSpPr>
        <p:spPr>
          <a:xfrm>
            <a:off x="457200" y="1524000"/>
            <a:ext cx="8229600" cy="4800600"/>
          </a:xfrm>
        </p:spPr>
        <p:txBody>
          <a:bodyPr>
            <a:normAutofit fontScale="70000" lnSpcReduction="20000"/>
          </a:bodyPr>
          <a:lstStyle/>
          <a:p>
            <a:r>
              <a:rPr lang="en-US" smtClean="0">
                <a:solidFill>
                  <a:srgbClr val="00B050"/>
                </a:solidFill>
              </a:rPr>
              <a:t>Also called </a:t>
            </a:r>
            <a:r>
              <a:rPr lang="en-US"/>
              <a:t>anomaly </a:t>
            </a:r>
            <a:r>
              <a:rPr lang="en-US" smtClean="0"/>
              <a:t>detection, event </a:t>
            </a:r>
            <a:r>
              <a:rPr lang="en-US"/>
              <a:t>detection, novelty detection, deviant discovery, </a:t>
            </a:r>
            <a:r>
              <a:rPr lang="en-US" smtClean="0"/>
              <a:t>change point </a:t>
            </a:r>
            <a:r>
              <a:rPr lang="en-US"/>
              <a:t>detection, fault detection, intrusion detection or </a:t>
            </a:r>
            <a:r>
              <a:rPr lang="en-US" smtClean="0"/>
              <a:t>misuse detection</a:t>
            </a:r>
          </a:p>
          <a:p>
            <a:r>
              <a:rPr lang="en-US" smtClean="0">
                <a:solidFill>
                  <a:srgbClr val="00B050"/>
                </a:solidFill>
              </a:rPr>
              <a:t>Three types</a:t>
            </a:r>
          </a:p>
          <a:p>
            <a:endParaRPr lang="en-US" smtClean="0"/>
          </a:p>
          <a:p>
            <a:endParaRPr lang="en-US"/>
          </a:p>
          <a:p>
            <a:endParaRPr lang="en-US" smtClean="0"/>
          </a:p>
          <a:p>
            <a:endParaRPr lang="en-US" smtClean="0"/>
          </a:p>
          <a:p>
            <a:r>
              <a:rPr lang="en-US">
                <a:solidFill>
                  <a:srgbClr val="00B050"/>
                </a:solidFill>
              </a:rPr>
              <a:t>Techniques</a:t>
            </a:r>
            <a:r>
              <a:rPr lang="en-US"/>
              <a:t>: </a:t>
            </a:r>
            <a:r>
              <a:rPr lang="en-US" smtClean="0"/>
              <a:t>classification, clustering, </a:t>
            </a:r>
            <a:r>
              <a:rPr lang="en-US"/>
              <a:t>nearest </a:t>
            </a:r>
            <a:r>
              <a:rPr lang="en-US" smtClean="0"/>
              <a:t>neighbor, density, </a:t>
            </a:r>
            <a:r>
              <a:rPr lang="en-US"/>
              <a:t>statistical, information </a:t>
            </a:r>
            <a:r>
              <a:rPr lang="en-US" smtClean="0"/>
              <a:t>theory, </a:t>
            </a:r>
            <a:r>
              <a:rPr lang="en-US"/>
              <a:t>spectral </a:t>
            </a:r>
            <a:r>
              <a:rPr lang="en-US" smtClean="0"/>
              <a:t>decomposition, visualization, depth, </a:t>
            </a:r>
            <a:r>
              <a:rPr lang="en-US"/>
              <a:t>and signal </a:t>
            </a:r>
            <a:r>
              <a:rPr lang="en-US" smtClean="0"/>
              <a:t>processing</a:t>
            </a:r>
          </a:p>
          <a:p>
            <a:r>
              <a:rPr lang="en-US" smtClean="0">
                <a:solidFill>
                  <a:srgbClr val="00B050"/>
                </a:solidFill>
              </a:rPr>
              <a:t>Outlier packages:</a:t>
            </a:r>
          </a:p>
          <a:p>
            <a:endParaRPr lang="en-US" smtClean="0"/>
          </a:p>
          <a:p>
            <a:r>
              <a:rPr lang="en-US" smtClean="0">
                <a:solidFill>
                  <a:srgbClr val="00B050"/>
                </a:solidFill>
              </a:rPr>
              <a:t>Data types</a:t>
            </a:r>
            <a:r>
              <a:rPr lang="en-US" smtClean="0"/>
              <a:t>:</a:t>
            </a:r>
            <a:r>
              <a:rPr lang="en-US" smtClean="0">
                <a:solidFill>
                  <a:srgbClr val="00B050"/>
                </a:solidFill>
              </a:rPr>
              <a:t> </a:t>
            </a:r>
            <a:r>
              <a:rPr lang="en-US"/>
              <a:t>high-dimensional </a:t>
            </a:r>
            <a:r>
              <a:rPr lang="en-US" smtClean="0"/>
              <a:t>data, uncertain data, stream data, </a:t>
            </a:r>
            <a:r>
              <a:rPr lang="en-US"/>
              <a:t>network </a:t>
            </a:r>
            <a:r>
              <a:rPr lang="en-US" smtClean="0"/>
              <a:t>data, </a:t>
            </a:r>
            <a:r>
              <a:rPr lang="en-US"/>
              <a:t>time series data</a:t>
            </a:r>
            <a:endParaRPr lang="en-US" smtClean="0"/>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7" name="Content Placeholder 6"/>
          <p:cNvSpPr>
            <a:spLocks noGrp="1"/>
          </p:cNvSpPr>
          <p:nvPr>
            <p:ph idx="15"/>
          </p:nvPr>
        </p:nvSpPr>
        <p:spPr/>
        <p:txBody>
          <a:bodyPr/>
          <a:lstStyle/>
          <a:p>
            <a:r>
              <a:rPr lang="en-US" smtClean="0"/>
              <a:t>Introduction</a:t>
            </a:r>
            <a:endParaRPr lang="en-US"/>
          </a:p>
        </p:txBody>
      </p:sp>
      <p:sp>
        <p:nvSpPr>
          <p:cNvPr id="8" name="Content Placeholder 7"/>
          <p:cNvSpPr>
            <a:spLocks noGrp="1"/>
          </p:cNvSpPr>
          <p:nvPr>
            <p:ph idx="14"/>
          </p:nvPr>
        </p:nvSpPr>
        <p:spPr/>
        <p:txBody>
          <a:bodyPr/>
          <a:lstStyle/>
          <a:p>
            <a:r>
              <a:rPr lang="en-US" smtClean="0"/>
              <a:t>Basic Introduction</a:t>
            </a:r>
            <a:endParaRPr lang="en-US"/>
          </a:p>
        </p:txBody>
      </p:sp>
      <p:grpSp>
        <p:nvGrpSpPr>
          <p:cNvPr id="25" name="Group 24"/>
          <p:cNvGrpSpPr/>
          <p:nvPr/>
        </p:nvGrpSpPr>
        <p:grpSpPr>
          <a:xfrm>
            <a:off x="2520645" y="2281139"/>
            <a:ext cx="6623355" cy="1762322"/>
            <a:chOff x="2520645" y="2281139"/>
            <a:chExt cx="6623355" cy="1762322"/>
          </a:xfrm>
        </p:grpSpPr>
        <p:grpSp>
          <p:nvGrpSpPr>
            <p:cNvPr id="9" name="Group 8"/>
            <p:cNvGrpSpPr/>
            <p:nvPr/>
          </p:nvGrpSpPr>
          <p:grpSpPr>
            <a:xfrm>
              <a:off x="4780811" y="2362200"/>
              <a:ext cx="1924789" cy="1681261"/>
              <a:chOff x="6034766" y="3792360"/>
              <a:chExt cx="2452742" cy="2005232"/>
            </a:xfrm>
          </p:grpSpPr>
          <p:sp>
            <p:nvSpPr>
              <p:cNvPr id="10" name="Freeform 9"/>
              <p:cNvSpPr/>
              <p:nvPr/>
            </p:nvSpPr>
            <p:spPr>
              <a:xfrm>
                <a:off x="6034767" y="4041475"/>
                <a:ext cx="2360245" cy="1089766"/>
              </a:xfrm>
              <a:custGeom>
                <a:avLst/>
                <a:gdLst>
                  <a:gd name="connsiteX0" fmla="*/ 0 w 2360245"/>
                  <a:gd name="connsiteY0" fmla="*/ 1089766 h 1089766"/>
                  <a:gd name="connsiteX1" fmla="*/ 404446 w 2360245"/>
                  <a:gd name="connsiteY1" fmla="*/ 456720 h 1089766"/>
                  <a:gd name="connsiteX2" fmla="*/ 685800 w 2360245"/>
                  <a:gd name="connsiteY2" fmla="*/ 984258 h 1089766"/>
                  <a:gd name="connsiteX3" fmla="*/ 1055077 w 2360245"/>
                  <a:gd name="connsiteY3" fmla="*/ 192951 h 1089766"/>
                  <a:gd name="connsiteX4" fmla="*/ 1283677 w 2360245"/>
                  <a:gd name="connsiteY4" fmla="*/ 896335 h 1089766"/>
                  <a:gd name="connsiteX5" fmla="*/ 1600200 w 2360245"/>
                  <a:gd name="connsiteY5" fmla="*/ 157781 h 1089766"/>
                  <a:gd name="connsiteX6" fmla="*/ 1670538 w 2360245"/>
                  <a:gd name="connsiteY6" fmla="*/ 790827 h 1089766"/>
                  <a:gd name="connsiteX7" fmla="*/ 1705708 w 2360245"/>
                  <a:gd name="connsiteY7" fmla="*/ 175366 h 1089766"/>
                  <a:gd name="connsiteX8" fmla="*/ 1758462 w 2360245"/>
                  <a:gd name="connsiteY8" fmla="*/ 52274 h 1089766"/>
                  <a:gd name="connsiteX9" fmla="*/ 2074985 w 2360245"/>
                  <a:gd name="connsiteY9" fmla="*/ 931504 h 1089766"/>
                  <a:gd name="connsiteX10" fmla="*/ 2321169 w 2360245"/>
                  <a:gd name="connsiteY10" fmla="*/ 1037012 h 1089766"/>
                  <a:gd name="connsiteX11" fmla="*/ 2356338 w 2360245"/>
                  <a:gd name="connsiteY11" fmla="*/ 1037012 h 108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0245" h="1089766">
                    <a:moveTo>
                      <a:pt x="0" y="1089766"/>
                    </a:moveTo>
                    <a:cubicBezTo>
                      <a:pt x="145073" y="782035"/>
                      <a:pt x="290146" y="474305"/>
                      <a:pt x="404446" y="456720"/>
                    </a:cubicBezTo>
                    <a:cubicBezTo>
                      <a:pt x="518746" y="439135"/>
                      <a:pt x="577362" y="1028219"/>
                      <a:pt x="685800" y="984258"/>
                    </a:cubicBezTo>
                    <a:cubicBezTo>
                      <a:pt x="794239" y="940296"/>
                      <a:pt x="955431" y="207605"/>
                      <a:pt x="1055077" y="192951"/>
                    </a:cubicBezTo>
                    <a:cubicBezTo>
                      <a:pt x="1154723" y="178297"/>
                      <a:pt x="1192823" y="902197"/>
                      <a:pt x="1283677" y="896335"/>
                    </a:cubicBezTo>
                    <a:cubicBezTo>
                      <a:pt x="1374531" y="890473"/>
                      <a:pt x="1535723" y="175366"/>
                      <a:pt x="1600200" y="157781"/>
                    </a:cubicBezTo>
                    <a:cubicBezTo>
                      <a:pt x="1664677" y="140196"/>
                      <a:pt x="1652953" y="787896"/>
                      <a:pt x="1670538" y="790827"/>
                    </a:cubicBezTo>
                    <a:cubicBezTo>
                      <a:pt x="1688123" y="793758"/>
                      <a:pt x="1691054" y="298458"/>
                      <a:pt x="1705708" y="175366"/>
                    </a:cubicBezTo>
                    <a:cubicBezTo>
                      <a:pt x="1720362" y="52274"/>
                      <a:pt x="1696916" y="-73749"/>
                      <a:pt x="1758462" y="52274"/>
                    </a:cubicBezTo>
                    <a:cubicBezTo>
                      <a:pt x="1820008" y="178297"/>
                      <a:pt x="1981201" y="767381"/>
                      <a:pt x="2074985" y="931504"/>
                    </a:cubicBezTo>
                    <a:cubicBezTo>
                      <a:pt x="2168769" y="1095627"/>
                      <a:pt x="2274277" y="1019427"/>
                      <a:pt x="2321169" y="1037012"/>
                    </a:cubicBezTo>
                    <a:cubicBezTo>
                      <a:pt x="2368061" y="1054597"/>
                      <a:pt x="2362199" y="1045804"/>
                      <a:pt x="2356338" y="103701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034767" y="3792360"/>
                <a:ext cx="0" cy="1338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0"/>
              </p:cNvCxnSpPr>
              <p:nvPr/>
            </p:nvCxnSpPr>
            <p:spPr>
              <a:xfrm>
                <a:off x="6034767" y="5131241"/>
                <a:ext cx="24527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568167" y="4821060"/>
                <a:ext cx="304800" cy="419100"/>
              </a:xfrm>
              <a:prstGeom prst="ellipse">
                <a:avLst/>
              </a:prstGeom>
              <a:noFill/>
              <a:ln w="381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558767" y="4643748"/>
                <a:ext cx="304800" cy="41910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34766" y="5428260"/>
                <a:ext cx="1989519" cy="369332"/>
              </a:xfrm>
              <a:prstGeom prst="rect">
                <a:avLst/>
              </a:prstGeom>
              <a:noFill/>
            </p:spPr>
            <p:txBody>
              <a:bodyPr wrap="none" rtlCol="0">
                <a:spAutoFit/>
              </a:bodyPr>
              <a:lstStyle/>
              <a:p>
                <a:r>
                  <a:rPr lang="en-US" smtClean="0"/>
                  <a:t>Contextual Outliers</a:t>
                </a:r>
                <a:endParaRPr lang="en-US"/>
              </a:p>
            </p:txBody>
          </p:sp>
          <p:sp>
            <p:nvSpPr>
              <p:cNvPr id="16" name="TextBox 15"/>
              <p:cNvSpPr txBox="1"/>
              <p:nvPr/>
            </p:nvSpPr>
            <p:spPr>
              <a:xfrm>
                <a:off x="6400800" y="5181600"/>
                <a:ext cx="651140" cy="276999"/>
              </a:xfrm>
              <a:prstGeom prst="rect">
                <a:avLst/>
              </a:prstGeom>
              <a:noFill/>
            </p:spPr>
            <p:txBody>
              <a:bodyPr wrap="none" rtlCol="0">
                <a:spAutoFit/>
              </a:bodyPr>
              <a:lstStyle/>
              <a:p>
                <a:r>
                  <a:rPr lang="en-US" sz="1200" smtClean="0"/>
                  <a:t>Normal</a:t>
                </a:r>
                <a:endParaRPr lang="en-US" sz="1200"/>
              </a:p>
            </p:txBody>
          </p:sp>
          <p:sp>
            <p:nvSpPr>
              <p:cNvPr id="17" name="TextBox 16"/>
              <p:cNvSpPr txBox="1"/>
              <p:nvPr/>
            </p:nvSpPr>
            <p:spPr>
              <a:xfrm>
                <a:off x="7349860" y="5181600"/>
                <a:ext cx="619080" cy="276999"/>
              </a:xfrm>
              <a:prstGeom prst="rect">
                <a:avLst/>
              </a:prstGeom>
              <a:noFill/>
            </p:spPr>
            <p:txBody>
              <a:bodyPr wrap="none" rtlCol="0">
                <a:spAutoFit/>
              </a:bodyPr>
              <a:lstStyle/>
              <a:p>
                <a:r>
                  <a:rPr lang="en-US" sz="1200" smtClean="0"/>
                  <a:t>Outlier</a:t>
                </a:r>
                <a:endParaRPr lang="en-US" sz="1200"/>
              </a:p>
            </p:txBody>
          </p:sp>
        </p:grpSp>
        <p:grpSp>
          <p:nvGrpSpPr>
            <p:cNvPr id="18" name="Group 17"/>
            <p:cNvGrpSpPr/>
            <p:nvPr/>
          </p:nvGrpSpPr>
          <p:grpSpPr>
            <a:xfrm>
              <a:off x="6643741" y="2281139"/>
              <a:ext cx="2500259" cy="1757461"/>
              <a:chOff x="2681341" y="3886200"/>
              <a:chExt cx="3186059" cy="2096115"/>
            </a:xfrm>
          </p:grpSpPr>
          <p:pic>
            <p:nvPicPr>
              <p:cNvPr id="1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5663" y="3886200"/>
                <a:ext cx="148825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184476" y="5612983"/>
                <a:ext cx="1887247" cy="369332"/>
              </a:xfrm>
              <a:prstGeom prst="rect">
                <a:avLst/>
              </a:prstGeom>
              <a:noFill/>
            </p:spPr>
            <p:txBody>
              <a:bodyPr wrap="none" rtlCol="0">
                <a:spAutoFit/>
              </a:bodyPr>
              <a:lstStyle/>
              <a:p>
                <a:r>
                  <a:rPr lang="en-US" smtClean="0"/>
                  <a:t>Collective Outliers</a:t>
                </a:r>
                <a:endParaRPr lang="en-US"/>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1341" y="5095875"/>
                <a:ext cx="3186059"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a:off x="2520645" y="2371846"/>
              <a:ext cx="2137776" cy="1666754"/>
              <a:chOff x="2819400" y="1295400"/>
              <a:chExt cx="2724150" cy="1987929"/>
            </a:xfrm>
          </p:grpSpPr>
          <p:pic>
            <p:nvPicPr>
              <p:cNvPr id="23" name="Picture 2" descr="https://encrypted-tbn2.google.com/images?q=tbn:ANd9GcQ1yZuKW47BITNXznzJgXnzYMyFnSeBXKIux1i6kzr9uiMq3d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295400"/>
                <a:ext cx="2724150" cy="16764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394303" y="2913997"/>
                <a:ext cx="1461169" cy="369332"/>
              </a:xfrm>
              <a:prstGeom prst="rect">
                <a:avLst/>
              </a:prstGeom>
              <a:noFill/>
            </p:spPr>
            <p:txBody>
              <a:bodyPr wrap="none" rtlCol="0">
                <a:spAutoFit/>
              </a:bodyPr>
              <a:lstStyle/>
              <a:p>
                <a:r>
                  <a:rPr lang="en-US" smtClean="0"/>
                  <a:t>Point Outliers</a:t>
                </a:r>
                <a:endParaRPr lang="en-US"/>
              </a:p>
            </p:txBody>
          </p:sp>
        </p:grpSp>
      </p:grpSp>
      <p:grpSp>
        <p:nvGrpSpPr>
          <p:cNvPr id="26" name="Group 25"/>
          <p:cNvGrpSpPr/>
          <p:nvPr/>
        </p:nvGrpSpPr>
        <p:grpSpPr>
          <a:xfrm>
            <a:off x="2971800" y="4983480"/>
            <a:ext cx="5719928" cy="579120"/>
            <a:chOff x="2971800" y="4983480"/>
            <a:chExt cx="5719928" cy="579120"/>
          </a:xfrm>
        </p:grpSpPr>
        <p:pic>
          <p:nvPicPr>
            <p:cNvPr id="35842" name="Picture 2" descr="Rlogo.jpg (100×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983480"/>
              <a:ext cx="762000" cy="57912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https://encrypted-tbn2.gstatic.com/images?q=tbn:ANd9GcSS7E_7UUtyAK5u0nK-y1wNj0BQS9k2mC11f9Q5-EjyoSRfnDR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2087" y="5029179"/>
              <a:ext cx="1337310" cy="533421"/>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encrypted-tbn3.gstatic.com/images?q=tbn:ANd9GcRGuWvwoVQY4WWjvaHEr3YSZUV9KSmVZKPuvdWrPuo-72uEwdJpa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9613" y="5032128"/>
              <a:ext cx="1826987" cy="482847"/>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https://encrypted-tbn3.gstatic.com/images?q=tbn:ANd9GcR273_BonzKCbQ5CtnhUssbgFOmCXUVZa3Usx3p98yovgvuBk8qI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7729" y="5187196"/>
              <a:ext cx="1523999" cy="3140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473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Discord Discovery: Outlier Subsequences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30</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a:xfrm>
                <a:off x="457200" y="1524000"/>
                <a:ext cx="4838700" cy="4678363"/>
              </a:xfrm>
            </p:spPr>
            <p:txBody>
              <a:bodyPr>
                <a:normAutofit fontScale="55000" lnSpcReduction="20000"/>
              </a:bodyPr>
              <a:lstStyle/>
              <a:p>
                <a:r>
                  <a:rPr lang="en-US" smtClean="0"/>
                  <a:t>Given a time series T, the subsequence D of length n beginning at position l is said to be the </a:t>
                </a:r>
                <a:r>
                  <a:rPr lang="en-US" smtClean="0">
                    <a:solidFill>
                      <a:srgbClr val="1010B6"/>
                    </a:solidFill>
                  </a:rPr>
                  <a:t>discord</a:t>
                </a:r>
                <a:r>
                  <a:rPr lang="en-US" smtClean="0"/>
                  <a:t> (or outlier) of T if D has the largest distance to its nearest non-overlapping match </a:t>
                </a:r>
                <a:r>
                  <a:rPr lang="en-US" smtClean="0">
                    <a:solidFill>
                      <a:schemeClr val="accent6">
                        <a:lumMod val="75000"/>
                      </a:schemeClr>
                    </a:solidFill>
                  </a:rPr>
                  <a:t>[Keogh et al., 2006]</a:t>
                </a:r>
              </a:p>
              <a:p>
                <a:r>
                  <a:rPr lang="en-US" smtClean="0"/>
                  <a:t>The </a:t>
                </a:r>
                <a:r>
                  <a:rPr lang="en-US">
                    <a:solidFill>
                      <a:srgbClr val="00B050"/>
                    </a:solidFill>
                  </a:rPr>
                  <a:t>brute force solution </a:t>
                </a:r>
                <a:r>
                  <a:rPr lang="en-US"/>
                  <a:t>is to consider all possible subsequences </a:t>
                </a:r>
                <a14:m>
                  <m:oMath xmlns:m="http://schemas.openxmlformats.org/officeDocument/2006/math">
                    <m:r>
                      <a:rPr lang="en-US" i="1" smtClean="0">
                        <a:latin typeface="Cambria Math"/>
                      </a:rPr>
                      <m:t>𝑠</m:t>
                    </m:r>
                    <m:r>
                      <a:rPr lang="en-US" i="1" smtClean="0">
                        <a:latin typeface="Cambria Math"/>
                      </a:rPr>
                      <m:t>∈</m:t>
                    </m:r>
                    <m:r>
                      <a:rPr lang="en-US" i="1" smtClean="0">
                        <a:latin typeface="Cambria Math"/>
                      </a:rPr>
                      <m:t>𝑆</m:t>
                    </m:r>
                  </m:oMath>
                </a14:m>
                <a:r>
                  <a:rPr lang="en-US"/>
                  <a:t> of length n in T and compute the distance of each such s with each other non-overlapping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a:rPr>
                          <m:t>𝑠</m:t>
                        </m:r>
                      </m:e>
                      <m:sup>
                        <m:r>
                          <a:rPr lang="en-US" i="1" smtClean="0">
                            <a:latin typeface="Cambria Math"/>
                          </a:rPr>
                          <m:t>′</m:t>
                        </m:r>
                      </m:sup>
                    </m:sSup>
                    <m:r>
                      <a:rPr lang="en-US" i="1" smtClean="0">
                        <a:latin typeface="Cambria Math"/>
                      </a:rPr>
                      <m:t>∈</m:t>
                    </m:r>
                    <m:r>
                      <a:rPr lang="en-US" i="1" smtClean="0">
                        <a:latin typeface="Cambria Math"/>
                      </a:rPr>
                      <m:t>𝑆</m:t>
                    </m:r>
                  </m:oMath>
                </a14:m>
                <a:endParaRPr lang="en-US"/>
              </a:p>
              <a:p>
                <a:r>
                  <a:rPr lang="en-US">
                    <a:solidFill>
                      <a:srgbClr val="00B050"/>
                    </a:solidFill>
                  </a:rPr>
                  <a:t>Top-K pruning </a:t>
                </a:r>
                <a:r>
                  <a:rPr lang="en-US"/>
                  <a:t>can be used to make this computation efficient</a:t>
                </a:r>
              </a:p>
              <a:p>
                <a:r>
                  <a:rPr lang="en-US"/>
                  <a:t>Subsequences comparisons can be smartly ordered for effective pruning using various heuristics like </a:t>
                </a:r>
              </a:p>
              <a:p>
                <a:pPr lvl="1"/>
                <a:r>
                  <a:rPr lang="en-US">
                    <a:solidFill>
                      <a:srgbClr val="00B050"/>
                    </a:solidFill>
                  </a:rPr>
                  <a:t>H</a:t>
                </a:r>
                <a:r>
                  <a:rPr lang="en-US" smtClean="0">
                    <a:solidFill>
                      <a:srgbClr val="00B050"/>
                    </a:solidFill>
                  </a:rPr>
                  <a:t>euristic </a:t>
                </a:r>
                <a:r>
                  <a:rPr lang="en-US">
                    <a:solidFill>
                      <a:srgbClr val="00B050"/>
                    </a:solidFill>
                  </a:rPr>
                  <a:t>reordering </a:t>
                </a:r>
                <a:r>
                  <a:rPr lang="en-US"/>
                  <a:t>of candidate subsequences </a:t>
                </a:r>
                <a:r>
                  <a:rPr lang="en-US">
                    <a:solidFill>
                      <a:schemeClr val="accent6">
                        <a:lumMod val="75000"/>
                      </a:schemeClr>
                    </a:solidFill>
                  </a:rPr>
                  <a:t>[Keogh et al., 2005]</a:t>
                </a:r>
                <a:r>
                  <a:rPr lang="en-US"/>
                  <a:t> using Symbolic Aggregate </a:t>
                </a:r>
                <a:r>
                  <a:rPr lang="en-US" smtClean="0"/>
                  <a:t>ApproXimation (SAX)</a:t>
                </a:r>
                <a:endParaRPr lang="en-US"/>
              </a:p>
              <a:p>
                <a:pPr lvl="1"/>
                <a:r>
                  <a:rPr lang="en-US">
                    <a:solidFill>
                      <a:srgbClr val="00B050"/>
                    </a:solidFill>
                  </a:rPr>
                  <a:t>L</a:t>
                </a:r>
                <a:r>
                  <a:rPr lang="en-US" smtClean="0">
                    <a:solidFill>
                      <a:srgbClr val="00B050"/>
                    </a:solidFill>
                  </a:rPr>
                  <a:t>ocality </a:t>
                </a:r>
                <a:r>
                  <a:rPr lang="en-US">
                    <a:solidFill>
                      <a:srgbClr val="00B050"/>
                    </a:solidFill>
                  </a:rPr>
                  <a:t>sensitive hashing </a:t>
                </a:r>
                <a:r>
                  <a:rPr lang="en-US">
                    <a:solidFill>
                      <a:schemeClr val="accent6">
                        <a:lumMod val="75000"/>
                      </a:schemeClr>
                    </a:solidFill>
                  </a:rPr>
                  <a:t>[Wei et al., 2006]</a:t>
                </a:r>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xfrm>
                <a:off x="457200" y="1524000"/>
                <a:ext cx="4838700" cy="4678363"/>
              </a:xfrm>
              <a:blipFill rotWithShape="1">
                <a:blip r:embed="rId2"/>
                <a:stretch>
                  <a:fillRect l="-756" t="-1695" r="-1385"/>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Within a Given Time </a:t>
            </a:r>
            <a:r>
              <a:rPr lang="en-US" smtClean="0"/>
              <a:t>Series</a:t>
            </a:r>
          </a:p>
          <a:p>
            <a:r>
              <a:rPr lang="en-US"/>
              <a:t> </a:t>
            </a:r>
            <a:r>
              <a:rPr lang="en-US" smtClean="0"/>
              <a:t>    Subsequences </a:t>
            </a:r>
            <a:r>
              <a:rPr lang="en-US"/>
              <a:t>as Outliers</a:t>
            </a:r>
            <a:endParaRPr lang="en-US" smtClean="0"/>
          </a:p>
        </p:txBody>
      </p:sp>
      <p:sp>
        <p:nvSpPr>
          <p:cNvPr id="7" name="Content Placeholder 6"/>
          <p:cNvSpPr>
            <a:spLocks noGrp="1"/>
          </p:cNvSpPr>
          <p:nvPr>
            <p:ph idx="15"/>
          </p:nvPr>
        </p:nvSpPr>
        <p:spPr/>
        <p:txBody>
          <a:bodyPr/>
          <a:lstStyle/>
          <a:p>
            <a:r>
              <a:rPr lang="en-US"/>
              <a:t>Outlier Detection for Time Series Data</a:t>
            </a:r>
          </a:p>
          <a:p>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524000"/>
            <a:ext cx="3619500"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638801" y="4038600"/>
            <a:ext cx="3048000" cy="1754326"/>
          </a:xfrm>
          <a:prstGeom prst="rect">
            <a:avLst/>
          </a:prstGeom>
          <a:noFill/>
        </p:spPr>
        <p:txBody>
          <a:bodyPr wrap="square" rtlCol="0">
            <a:spAutoFit/>
          </a:bodyPr>
          <a:lstStyle/>
          <a:p>
            <a:pPr algn="just"/>
            <a:r>
              <a:rPr lang="en-US" b="1"/>
              <a:t>The number of calls to </a:t>
            </a:r>
            <a:r>
              <a:rPr lang="en-US" b="1" smtClean="0"/>
              <a:t>the Euclidean </a:t>
            </a:r>
            <a:r>
              <a:rPr lang="en-US" b="1"/>
              <a:t>distance function required </a:t>
            </a:r>
            <a:r>
              <a:rPr lang="en-US" b="1" smtClean="0"/>
              <a:t>by </a:t>
            </a:r>
            <a:r>
              <a:rPr lang="en-US" b="1"/>
              <a:t>brute force and heuristic search </a:t>
            </a:r>
            <a:r>
              <a:rPr lang="en-US" b="1" smtClean="0"/>
              <a:t>over </a:t>
            </a:r>
            <a:r>
              <a:rPr lang="en-US" b="1"/>
              <a:t>a range of data sizes for  </a:t>
            </a:r>
            <a:r>
              <a:rPr lang="en-US" b="1" smtClean="0"/>
              <a:t>5 </a:t>
            </a:r>
            <a:r>
              <a:rPr lang="en-US" b="1"/>
              <a:t>representative datasets</a:t>
            </a:r>
          </a:p>
        </p:txBody>
      </p:sp>
    </p:spTree>
    <p:extLst>
      <p:ext uri="{BB962C8B-B14F-4D97-AF65-F5344CB8AC3E}">
        <p14:creationId xmlns:p14="http://schemas.microsoft.com/office/powerpoint/2010/main" val="381734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Shape Discords </a:t>
            </a:r>
            <a:r>
              <a:rPr lang="en-US">
                <a:solidFill>
                  <a:schemeClr val="accent6">
                    <a:lumMod val="75000"/>
                  </a:schemeClr>
                </a:solidFill>
              </a:rPr>
              <a:t>[Wei et al., 2006]</a:t>
            </a:r>
            <a:r>
              <a:rPr lang="en-US" smtClean="0">
                <a:solidFill>
                  <a:schemeClr val="accent6">
                    <a:lumMod val="75000"/>
                  </a:schemeClr>
                </a:solidFill>
              </a:rPr>
              <a:t> </a:t>
            </a:r>
            <a:endParaRPr lang="en-US">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D4A95AB-7B14-4CE2-8EF6-8DDF97F0F3DA}" type="slidenum">
              <a:rPr lang="en-US" smtClean="0"/>
              <a:pPr/>
              <a:t>31</a:t>
            </a:fld>
            <a:endParaRPr lang="en-US"/>
          </a:p>
        </p:txBody>
      </p:sp>
      <p:sp>
        <p:nvSpPr>
          <p:cNvPr id="4" name="Content Placeholder 3"/>
          <p:cNvSpPr>
            <a:spLocks noGrp="1"/>
          </p:cNvSpPr>
          <p:nvPr>
            <p:ph idx="13"/>
          </p:nvPr>
        </p:nvSpPr>
        <p:spPr>
          <a:xfrm>
            <a:off x="2895600" y="3048000"/>
            <a:ext cx="5791199" cy="3352800"/>
          </a:xfrm>
        </p:spPr>
        <p:txBody>
          <a:bodyPr>
            <a:normAutofit fontScale="62500" lnSpcReduction="20000"/>
          </a:bodyPr>
          <a:lstStyle/>
          <a:p>
            <a:r>
              <a:rPr lang="en-US"/>
              <a:t>Problem of finding </a:t>
            </a:r>
            <a:r>
              <a:rPr lang="en-US">
                <a:solidFill>
                  <a:srgbClr val="FF0000"/>
                </a:solidFill>
              </a:rPr>
              <a:t>shape discords</a:t>
            </a:r>
            <a:r>
              <a:rPr lang="en-US"/>
              <a:t>, the most unusual shapes in a collection</a:t>
            </a:r>
          </a:p>
          <a:p>
            <a:r>
              <a:rPr lang="en-US">
                <a:solidFill>
                  <a:srgbClr val="00B0F0"/>
                </a:solidFill>
              </a:rPr>
              <a:t>Rotation invariant Euclidean Distance </a:t>
            </a:r>
            <a:r>
              <a:rPr lang="en-US"/>
              <a:t>between images</a:t>
            </a:r>
          </a:p>
          <a:p>
            <a:r>
              <a:rPr lang="en-US">
                <a:solidFill>
                  <a:srgbClr val="7030A0"/>
                </a:solidFill>
              </a:rPr>
              <a:t>Locality-Sensitive Hashing </a:t>
            </a:r>
          </a:p>
          <a:p>
            <a:pPr lvl="1"/>
            <a:r>
              <a:rPr lang="en-US"/>
              <a:t>Estimation of similarity based on sparse sampling of positions from feature vectors has been used in diverse areas for different purposes</a:t>
            </a:r>
          </a:p>
          <a:p>
            <a:pPr lvl="1"/>
            <a:r>
              <a:rPr lang="en-US"/>
              <a:t>Define a rotation invariant locality-sensitive </a:t>
            </a:r>
            <a:r>
              <a:rPr lang="en-US" smtClean="0"/>
              <a:t>hash (LSH) </a:t>
            </a:r>
            <a:r>
              <a:rPr lang="en-US"/>
              <a:t>function</a:t>
            </a:r>
          </a:p>
          <a:p>
            <a:pPr lvl="1"/>
            <a:r>
              <a:rPr lang="en-US"/>
              <a:t>Similar shapes (even with different orientations) are more likely to be mapped together to </a:t>
            </a:r>
            <a:r>
              <a:rPr lang="en-US" smtClean="0"/>
              <a:t>same </a:t>
            </a:r>
            <a:r>
              <a:rPr lang="en-US"/>
              <a:t>LSH value</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a:t>Outliers Within a Given Time Series</a:t>
            </a:r>
          </a:p>
          <a:p>
            <a:r>
              <a:rPr lang="en-US"/>
              <a:t>     Subsequences as Outliers</a:t>
            </a:r>
          </a:p>
          <a:p>
            <a:endParaRPr lang="en-US"/>
          </a:p>
        </p:txBody>
      </p:sp>
      <p:sp>
        <p:nvSpPr>
          <p:cNvPr id="7" name="Content Placeholder 6"/>
          <p:cNvSpPr>
            <a:spLocks noGrp="1"/>
          </p:cNvSpPr>
          <p:nvPr>
            <p:ph idx="15"/>
          </p:nvPr>
        </p:nvSpPr>
        <p:spPr/>
        <p:txBody>
          <a:bodyPr/>
          <a:lstStyle/>
          <a:p>
            <a:r>
              <a:rPr lang="en-US"/>
              <a:t>Outlier Detection for Time Series Data</a:t>
            </a:r>
          </a:p>
          <a:p>
            <a:endParaRPr lang="en-US"/>
          </a:p>
          <a:p>
            <a:endParaRPr 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447800"/>
            <a:ext cx="4114800" cy="130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105" y="2777453"/>
            <a:ext cx="2230895" cy="1737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105" y="4664695"/>
            <a:ext cx="2230895" cy="163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1447800"/>
            <a:ext cx="251908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95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2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Discords: Haar Wavelet &amp; Augmented</a:t>
            </a:r>
            <a:r>
              <a:rPr lang="en-US"/>
              <a:t> </a:t>
            </a:r>
            <a:r>
              <a:rPr lang="da-DK" smtClean="0"/>
              <a:t>Tries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32</a:t>
            </a:fld>
            <a:endParaRPr lang="en-US"/>
          </a:p>
        </p:txBody>
      </p:sp>
      <p:sp>
        <p:nvSpPr>
          <p:cNvPr id="4" name="Content Placeholder 3"/>
          <p:cNvSpPr>
            <a:spLocks noGrp="1"/>
          </p:cNvSpPr>
          <p:nvPr>
            <p:ph idx="13"/>
          </p:nvPr>
        </p:nvSpPr>
        <p:spPr>
          <a:xfrm>
            <a:off x="457200" y="1447800"/>
            <a:ext cx="4876800" cy="4876800"/>
          </a:xfrm>
        </p:spPr>
        <p:txBody>
          <a:bodyPr>
            <a:normAutofit fontScale="55000" lnSpcReduction="20000"/>
          </a:bodyPr>
          <a:lstStyle/>
          <a:p>
            <a:r>
              <a:rPr lang="da-DK">
                <a:solidFill>
                  <a:schemeClr val="accent6">
                    <a:lumMod val="75000"/>
                  </a:schemeClr>
                </a:solidFill>
              </a:rPr>
              <a:t>[Bu et al., 2007; Fu et al., 2006</a:t>
            </a:r>
            <a:r>
              <a:rPr lang="da-DK" smtClean="0">
                <a:solidFill>
                  <a:schemeClr val="accent6">
                    <a:lumMod val="75000"/>
                  </a:schemeClr>
                </a:solidFill>
              </a:rPr>
              <a:t>]</a:t>
            </a:r>
          </a:p>
          <a:p>
            <a:r>
              <a:rPr lang="en-US"/>
              <a:t>A Haar wavelet and augmented trie based algorithm to mine the top-K discords from a time series database</a:t>
            </a:r>
          </a:p>
          <a:p>
            <a:r>
              <a:rPr lang="en-US">
                <a:solidFill>
                  <a:srgbClr val="7030A0"/>
                </a:solidFill>
              </a:rPr>
              <a:t>Haar wavelet tranform </a:t>
            </a:r>
            <a:endParaRPr lang="en-US" smtClean="0">
              <a:solidFill>
                <a:srgbClr val="7030A0"/>
              </a:solidFill>
            </a:endParaRPr>
          </a:p>
          <a:p>
            <a:pPr lvl="1"/>
            <a:r>
              <a:rPr lang="en-US" smtClean="0"/>
              <a:t>provides </a:t>
            </a:r>
            <a:r>
              <a:rPr lang="en-US"/>
              <a:t>better pruning power</a:t>
            </a:r>
          </a:p>
          <a:p>
            <a:pPr lvl="1"/>
            <a:r>
              <a:rPr lang="en-US" smtClean="0"/>
              <a:t>can </a:t>
            </a:r>
            <a:r>
              <a:rPr lang="en-US"/>
              <a:t>dynamically determine the word size </a:t>
            </a:r>
            <a:r>
              <a:rPr lang="en-US" smtClean="0"/>
              <a:t>(unlike SAX)</a:t>
            </a:r>
            <a:endParaRPr lang="en-US"/>
          </a:p>
          <a:p>
            <a:r>
              <a:rPr lang="en-US" smtClean="0"/>
              <a:t>Steps</a:t>
            </a:r>
            <a:endParaRPr lang="en-US"/>
          </a:p>
          <a:p>
            <a:pPr lvl="1"/>
            <a:r>
              <a:rPr lang="en-US"/>
              <a:t>Time series </a:t>
            </a:r>
          </a:p>
          <a:p>
            <a:pPr lvl="1"/>
            <a:r>
              <a:rPr lang="en-US"/>
              <a:t>Haar wavelet transform </a:t>
            </a:r>
          </a:p>
          <a:p>
            <a:pPr lvl="1"/>
            <a:r>
              <a:rPr lang="en-US"/>
              <a:t>Normalize Haar wavelet coefficients</a:t>
            </a:r>
          </a:p>
          <a:p>
            <a:pPr lvl="1"/>
            <a:r>
              <a:rPr lang="en-US"/>
              <a:t>Identify </a:t>
            </a:r>
            <a:r>
              <a:rPr lang="en-US">
                <a:solidFill>
                  <a:srgbClr val="00B050"/>
                </a:solidFill>
              </a:rPr>
              <a:t>cutpoints</a:t>
            </a:r>
            <a:r>
              <a:rPr lang="en-US"/>
              <a:t> by treating this distribution as Gaussian such that area between any 2 cutpoints is same </a:t>
            </a:r>
          </a:p>
          <a:p>
            <a:pPr lvl="1"/>
            <a:r>
              <a:rPr lang="en-US"/>
              <a:t>Map Haar coefficients to symbols based on cutpoints </a:t>
            </a:r>
          </a:p>
          <a:p>
            <a:pPr lvl="1"/>
            <a:r>
              <a:rPr lang="en-US"/>
              <a:t>Construct a </a:t>
            </a:r>
            <a:r>
              <a:rPr lang="en-US">
                <a:solidFill>
                  <a:srgbClr val="FF0000"/>
                </a:solidFill>
              </a:rPr>
              <a:t>trie</a:t>
            </a:r>
            <a:r>
              <a:rPr lang="en-US"/>
              <a:t> from these words</a:t>
            </a:r>
          </a:p>
          <a:p>
            <a:pPr lvl="1"/>
            <a:r>
              <a:rPr lang="en-US"/>
              <a:t>Use the trie to perform </a:t>
            </a:r>
            <a:r>
              <a:rPr lang="en-US">
                <a:solidFill>
                  <a:srgbClr val="1010B6"/>
                </a:solidFill>
              </a:rPr>
              <a:t>appropriate ordering of subsequences</a:t>
            </a:r>
            <a:r>
              <a:rPr lang="en-US"/>
              <a:t> to use as candidates and compare</a:t>
            </a:r>
          </a:p>
          <a:p>
            <a:pPr lvl="1"/>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Within a Given Time </a:t>
            </a:r>
            <a:r>
              <a:rPr lang="en-US" smtClean="0"/>
              <a:t>Series</a:t>
            </a:r>
          </a:p>
          <a:p>
            <a:r>
              <a:rPr lang="en-US"/>
              <a:t> </a:t>
            </a:r>
            <a:r>
              <a:rPr lang="en-US" smtClean="0"/>
              <a:t>    Subsequences </a:t>
            </a:r>
            <a:r>
              <a:rPr lang="en-US"/>
              <a:t>as Outliers</a:t>
            </a:r>
            <a:endParaRPr lang="en-US" smtClean="0"/>
          </a:p>
        </p:txBody>
      </p:sp>
      <p:sp>
        <p:nvSpPr>
          <p:cNvPr id="7" name="Content Placeholder 6"/>
          <p:cNvSpPr>
            <a:spLocks noGrp="1"/>
          </p:cNvSpPr>
          <p:nvPr>
            <p:ph idx="15"/>
          </p:nvPr>
        </p:nvSpPr>
        <p:spPr/>
        <p:txBody>
          <a:bodyPr/>
          <a:lstStyle/>
          <a:p>
            <a:r>
              <a:rPr lang="en-US"/>
              <a:t>Outlier Detection for Time Series Data</a:t>
            </a:r>
          </a:p>
          <a:p>
            <a:endParaRPr lang="en-US"/>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038600"/>
            <a:ext cx="3372311"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238" y="1371600"/>
            <a:ext cx="3793562" cy="974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0689" y="2409745"/>
            <a:ext cx="3600911" cy="703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334000" y="3124200"/>
            <a:ext cx="3677111" cy="523220"/>
          </a:xfrm>
          <a:prstGeom prst="rect">
            <a:avLst/>
          </a:prstGeom>
          <a:noFill/>
        </p:spPr>
        <p:txBody>
          <a:bodyPr wrap="square" rtlCol="0">
            <a:spAutoFit/>
          </a:bodyPr>
          <a:lstStyle/>
          <a:p>
            <a:pPr algn="just"/>
            <a:r>
              <a:rPr lang="en-US" sz="1400" b="1"/>
              <a:t>Top-3 discords in </a:t>
            </a:r>
            <a:r>
              <a:rPr lang="en-US" sz="1400" b="1" smtClean="0"/>
              <a:t>power consumption </a:t>
            </a:r>
            <a:r>
              <a:rPr lang="en-US" sz="1400" b="1"/>
              <a:t>history of </a:t>
            </a:r>
            <a:r>
              <a:rPr lang="en-US" sz="1400" b="1" smtClean="0"/>
              <a:t>a Dutch </a:t>
            </a:r>
            <a:r>
              <a:rPr lang="en-US" sz="1400" b="1"/>
              <a:t>research facility in year 1997</a:t>
            </a:r>
          </a:p>
        </p:txBody>
      </p:sp>
    </p:spTree>
    <p:extLst>
      <p:ext uri="{BB962C8B-B14F-4D97-AF65-F5344CB8AC3E}">
        <p14:creationId xmlns:p14="http://schemas.microsoft.com/office/powerpoint/2010/main" val="18705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3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3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Multi-scale </a:t>
            </a:r>
            <a:r>
              <a:rPr lang="en-US" smtClean="0"/>
              <a:t>Anomaly Detection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33</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a:xfrm>
                <a:off x="457200" y="1447800"/>
                <a:ext cx="6019800" cy="5410200"/>
              </a:xfrm>
            </p:spPr>
            <p:txBody>
              <a:bodyPr>
                <a:normAutofit fontScale="55000" lnSpcReduction="20000"/>
              </a:bodyPr>
              <a:lstStyle/>
              <a:p>
                <a:r>
                  <a:rPr lang="en-US" smtClean="0">
                    <a:solidFill>
                      <a:schemeClr val="accent6">
                        <a:lumMod val="75000"/>
                      </a:schemeClr>
                    </a:solidFill>
                  </a:rPr>
                  <a:t>[</a:t>
                </a:r>
                <a:r>
                  <a:rPr lang="en-US">
                    <a:solidFill>
                      <a:schemeClr val="accent6">
                        <a:lumMod val="75000"/>
                      </a:schemeClr>
                    </a:solidFill>
                  </a:rPr>
                  <a:t>Chen and Zhan, 2008]</a:t>
                </a:r>
                <a:r>
                  <a:rPr lang="en-US" smtClean="0"/>
                  <a:t> define subsequence outlier detection problem for an </a:t>
                </a:r>
                <a:r>
                  <a:rPr lang="en-US" smtClean="0">
                    <a:solidFill>
                      <a:srgbClr val="00B050"/>
                    </a:solidFill>
                  </a:rPr>
                  <a:t>unequal interval time series</a:t>
                </a:r>
              </a:p>
              <a:p>
                <a:pPr lvl="1"/>
                <a14:m>
                  <m:oMath xmlns:m="http://schemas.openxmlformats.org/officeDocument/2006/math">
                    <m:r>
                      <a:rPr lang="en-US" i="1" smtClean="0">
                        <a:latin typeface="Cambria Math"/>
                      </a:rPr>
                      <m:t>𝑋</m:t>
                    </m:r>
                    <m:r>
                      <a:rPr lang="en-US" i="1" smtClean="0">
                        <a:latin typeface="Cambria Math"/>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1</m:t>
                            </m:r>
                          </m:sub>
                        </m:sSub>
                        <m:r>
                          <a:rPr lang="en-US" i="1" smtClean="0">
                            <a:latin typeface="Cambria Math"/>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i="1" smtClean="0">
                                    <a:latin typeface="Cambria Math"/>
                                  </a:rPr>
                                  <m:t>𝑥</m:t>
                                </m:r>
                              </m:e>
                              <m:sub>
                                <m:r>
                                  <a:rPr lang="en-US" i="1" smtClean="0">
                                    <a:latin typeface="Cambria Math"/>
                                  </a:rPr>
                                  <m:t>1</m:t>
                                </m:r>
                              </m:sub>
                            </m:sSub>
                            <m:r>
                              <a:rPr lang="en-US" i="1" smtClean="0">
                                <a:latin typeface="Cambria Math"/>
                              </a:rPr>
                              <m:t>, </m:t>
                            </m:r>
                            <m:sSub>
                              <m:sSubPr>
                                <m:ctrlPr>
                                  <a:rPr lang="en-US" b="0" i="1" smtClean="0">
                                    <a:latin typeface="Cambria Math" panose="02040503050406030204" pitchFamily="18" charset="0"/>
                                  </a:rPr>
                                </m:ctrlPr>
                              </m:sSubPr>
                              <m:e>
                                <m:r>
                                  <a:rPr lang="en-US" i="1" smtClean="0">
                                    <a:latin typeface="Cambria Math"/>
                                  </a:rPr>
                                  <m:t>𝑡</m:t>
                                </m:r>
                              </m:e>
                              <m:sub>
                                <m:r>
                                  <a:rPr lang="en-US" i="1" smtClean="0">
                                    <a:latin typeface="Cambria Math"/>
                                  </a:rPr>
                                  <m:t>1</m:t>
                                </m:r>
                              </m:sub>
                            </m:sSub>
                          </m:e>
                        </m:d>
                        <m:r>
                          <a:rPr lang="en-US" i="1" smtClean="0">
                            <a:latin typeface="Cambria Math"/>
                          </a:rPr>
                          <m:t>, </m:t>
                        </m:r>
                        <m:sSub>
                          <m:sSubPr>
                            <m:ctrlPr>
                              <a:rPr lang="en-US" b="0" i="1" smtClean="0">
                                <a:latin typeface="Cambria Math" panose="02040503050406030204" pitchFamily="18" charset="0"/>
                              </a:rPr>
                            </m:ctrlPr>
                          </m:sSubPr>
                          <m:e>
                            <m:r>
                              <a:rPr lang="en-US" i="1" smtClean="0">
                                <a:latin typeface="Cambria Math"/>
                              </a:rPr>
                              <m:t>𝑣</m:t>
                            </m:r>
                          </m:e>
                          <m:sub>
                            <m:r>
                              <a:rPr lang="en-US" i="1" smtClean="0">
                                <a:latin typeface="Cambria Math"/>
                              </a:rPr>
                              <m:t>2</m:t>
                            </m:r>
                          </m:sub>
                        </m:sSub>
                        <m:r>
                          <a:rPr lang="en-US" i="1" smtClean="0">
                            <a:latin typeface="Cambria Math"/>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i="1" smtClean="0">
                                    <a:latin typeface="Cambria Math"/>
                                  </a:rPr>
                                  <m:t>𝑥</m:t>
                                </m:r>
                              </m:e>
                              <m:sub>
                                <m:r>
                                  <a:rPr lang="en-US" i="1" smtClean="0">
                                    <a:latin typeface="Cambria Math"/>
                                  </a:rPr>
                                  <m:t>2</m:t>
                                </m:r>
                              </m:sub>
                            </m:sSub>
                            <m:r>
                              <a:rPr lang="en-US" i="1" smtClean="0">
                                <a:latin typeface="Cambria Math"/>
                              </a:rPr>
                              <m:t>, </m:t>
                            </m:r>
                            <m:sSub>
                              <m:sSubPr>
                                <m:ctrlPr>
                                  <a:rPr lang="en-US" b="0" i="1" smtClean="0">
                                    <a:latin typeface="Cambria Math" panose="02040503050406030204" pitchFamily="18" charset="0"/>
                                  </a:rPr>
                                </m:ctrlPr>
                              </m:sSubPr>
                              <m:e>
                                <m:r>
                                  <a:rPr lang="en-US" i="1" smtClean="0">
                                    <a:latin typeface="Cambria Math"/>
                                  </a:rPr>
                                  <m:t>𝑡</m:t>
                                </m:r>
                              </m:e>
                              <m:sub>
                                <m:r>
                                  <a:rPr lang="en-US" i="1" smtClean="0">
                                    <a:latin typeface="Cambria Math"/>
                                  </a:rPr>
                                  <m:t>2</m:t>
                                </m:r>
                              </m:sub>
                            </m:sSub>
                          </m:e>
                        </m:d>
                        <m:r>
                          <a:rPr lang="en-US" i="1" smtClean="0">
                            <a:latin typeface="Cambria Math"/>
                          </a:rPr>
                          <m:t>, . . ., </m:t>
                        </m:r>
                        <m:sSub>
                          <m:sSubPr>
                            <m:ctrlPr>
                              <a:rPr lang="en-US" b="0" i="1" smtClean="0">
                                <a:latin typeface="Cambria Math" panose="02040503050406030204" pitchFamily="18" charset="0"/>
                              </a:rPr>
                            </m:ctrlPr>
                          </m:sSubPr>
                          <m:e>
                            <m:r>
                              <a:rPr lang="en-US" i="1" smtClean="0">
                                <a:latin typeface="Cambria Math"/>
                              </a:rPr>
                              <m:t>𝑣</m:t>
                            </m:r>
                          </m:e>
                          <m:sub>
                            <m:r>
                              <a:rPr lang="en-US" i="1" smtClean="0">
                                <a:latin typeface="Cambria Math"/>
                              </a:rPr>
                              <m:t>𝑛</m:t>
                            </m:r>
                          </m:sub>
                        </m:sSub>
                        <m:r>
                          <a:rPr lang="en-US" i="1" smtClean="0">
                            <a:latin typeface="Cambria Math"/>
                          </a:rPr>
                          <m:t>= </m:t>
                        </m:r>
                        <m:d>
                          <m:dPr>
                            <m:ctrlPr>
                              <a:rPr lang="en-US"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i="1" smtClean="0">
                                    <a:latin typeface="Cambria Math"/>
                                  </a:rPr>
                                  <m:t>𝑥</m:t>
                                </m:r>
                              </m:e>
                              <m:sub>
                                <m:r>
                                  <a:rPr lang="en-US" i="1" smtClean="0">
                                    <a:latin typeface="Cambria Math"/>
                                  </a:rPr>
                                  <m:t>𝑛</m:t>
                                </m:r>
                              </m:sub>
                            </m:sSub>
                            <m:r>
                              <a:rPr lang="en-US" i="1" smtClean="0">
                                <a:latin typeface="Cambria Math"/>
                              </a:rPr>
                              <m:t>, </m:t>
                            </m:r>
                            <m:sSub>
                              <m:sSubPr>
                                <m:ctrlPr>
                                  <a:rPr lang="en-US" b="0" i="1" smtClean="0">
                                    <a:latin typeface="Cambria Math" panose="02040503050406030204" pitchFamily="18" charset="0"/>
                                  </a:rPr>
                                </m:ctrlPr>
                              </m:sSubPr>
                              <m:e>
                                <m:r>
                                  <a:rPr lang="en-US" i="1" smtClean="0">
                                    <a:latin typeface="Cambria Math"/>
                                  </a:rPr>
                                  <m:t>𝑡</m:t>
                                </m:r>
                              </m:e>
                              <m:sub>
                                <m:r>
                                  <a:rPr lang="en-US" i="1" smtClean="0">
                                    <a:latin typeface="Cambria Math"/>
                                  </a:rPr>
                                  <m:t>𝑛</m:t>
                                </m:r>
                              </m:sub>
                            </m:sSub>
                          </m:e>
                        </m:d>
                      </m:e>
                    </m:d>
                  </m:oMath>
                </a14:m>
                <a:endParaRPr lang="en-US" b="0" smtClean="0"/>
              </a:p>
              <a:p>
                <a:pPr lvl="1"/>
                <a:r>
                  <a:rPr lang="en-US" smtClean="0"/>
                  <a:t>X is </a:t>
                </a:r>
                <a:r>
                  <a:rPr lang="en-US" smtClean="0">
                    <a:solidFill>
                      <a:srgbClr val="00B050"/>
                    </a:solidFill>
                  </a:rPr>
                  <a:t>unequal</a:t>
                </a:r>
                <a:r>
                  <a:rPr lang="en-US" smtClean="0"/>
                  <a:t> when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𝑖</m:t>
                        </m:r>
                      </m:sub>
                    </m:sSub>
                  </m:oMath>
                </a14:m>
                <a:r>
                  <a:rPr lang="en-US" smtClean="0"/>
                  <a:t> is not the same for all i</a:t>
                </a:r>
                <a:endParaRPr lang="en-US"/>
              </a:p>
              <a:p>
                <a:pPr lvl="1"/>
                <a:r>
                  <a:rPr lang="en-US"/>
                  <a:t>A pattern is defined as a subsequence of two consecutive </a:t>
                </a:r>
                <a:r>
                  <a:rPr lang="en-US" smtClean="0"/>
                  <a:t>points </a:t>
                </a:r>
                <a14:m>
                  <m:oMath xmlns:m="http://schemas.openxmlformats.org/officeDocument/2006/math">
                    <m:r>
                      <a:rPr lang="en-US" i="1" smtClean="0">
                        <a:latin typeface="Cambria Math"/>
                      </a:rPr>
                      <m:t>𝑝</m:t>
                    </m:r>
                    <m:r>
                      <a:rPr lang="en-US" i="1" smtClean="0">
                        <a:latin typeface="Cambria Math"/>
                      </a:rPr>
                      <m:t>=〈</m:t>
                    </m:r>
                    <m:sSub>
                      <m:sSubPr>
                        <m:ctrlPr>
                          <a:rPr lang="en-US" b="0" i="1" smtClean="0">
                            <a:latin typeface="Cambria Math" panose="02040503050406030204" pitchFamily="18" charset="0"/>
                          </a:rPr>
                        </m:ctrlPr>
                      </m:sSubPr>
                      <m:e>
                        <m:r>
                          <a:rPr lang="en-US" i="1" smtClean="0">
                            <a:latin typeface="Cambria Math"/>
                          </a:rPr>
                          <m:t>𝑣</m:t>
                        </m:r>
                      </m:e>
                      <m:sub>
                        <m:r>
                          <a:rPr lang="en-US" i="1" smtClean="0">
                            <a:latin typeface="Cambria Math"/>
                          </a:rPr>
                          <m:t>𝑡</m:t>
                        </m:r>
                      </m:sub>
                    </m:sSub>
                    <m:r>
                      <a:rPr lang="en-US" i="1" smtClean="0">
                        <a:latin typeface="Cambria Math"/>
                      </a:rPr>
                      <m:t>, </m:t>
                    </m:r>
                    <m:sSub>
                      <m:sSubPr>
                        <m:ctrlPr>
                          <a:rPr lang="en-US" b="0" i="1" smtClean="0">
                            <a:latin typeface="Cambria Math" panose="02040503050406030204" pitchFamily="18" charset="0"/>
                          </a:rPr>
                        </m:ctrlPr>
                      </m:sSubPr>
                      <m:e>
                        <m:r>
                          <a:rPr lang="en-US" i="1" smtClean="0">
                            <a:latin typeface="Cambria Math"/>
                          </a:rPr>
                          <m:t>𝑣</m:t>
                        </m:r>
                      </m:e>
                      <m:sub>
                        <m:r>
                          <a:rPr lang="en-US" i="1" smtClean="0">
                            <a:latin typeface="Cambria Math"/>
                          </a:rPr>
                          <m:t>𝑡</m:t>
                        </m:r>
                        <m:r>
                          <a:rPr lang="en-US" b="0" i="1" smtClean="0">
                            <a:latin typeface="Cambria Math"/>
                          </a:rPr>
                          <m:t>+1</m:t>
                        </m:r>
                      </m:sub>
                    </m:sSub>
                    <m:r>
                      <a:rPr lang="en-US" b="0" i="1" smtClean="0">
                        <a:latin typeface="Cambria Math"/>
                      </a:rPr>
                      <m:t>〉</m:t>
                    </m:r>
                    <m:r>
                      <a:rPr lang="en-US" i="1" smtClean="0">
                        <a:latin typeface="Cambria Math"/>
                      </a:rPr>
                      <m:t> </m:t>
                    </m:r>
                  </m:oMath>
                </a14:m>
                <a:endParaRPr lang="en-US"/>
              </a:p>
              <a:p>
                <a:pPr lvl="1"/>
                <a:r>
                  <a:rPr lang="en-US" smtClean="0"/>
                  <a:t>Pattern </a:t>
                </a:r>
                <a14:m>
                  <m:oMath xmlns:m="http://schemas.openxmlformats.org/officeDocument/2006/math">
                    <m:r>
                      <a:rPr lang="en-US" i="1" smtClean="0">
                        <a:latin typeface="Cambria Math"/>
                      </a:rPr>
                      <m:t>𝑝</m:t>
                    </m:r>
                  </m:oMath>
                </a14:m>
                <a:r>
                  <a:rPr lang="en-US" smtClean="0"/>
                  <a:t> is </a:t>
                </a:r>
                <a:r>
                  <a:rPr lang="en-US" smtClean="0">
                    <a:solidFill>
                      <a:srgbClr val="00B050"/>
                    </a:solidFill>
                  </a:rPr>
                  <a:t>anomalous</a:t>
                </a:r>
                <a:r>
                  <a:rPr lang="en-US" smtClean="0"/>
                  <a:t> </a:t>
                </a:r>
                <a:r>
                  <a:rPr lang="en-US"/>
                  <a:t>if there are very few other patterns with </a:t>
                </a:r>
              </a:p>
              <a:p>
                <a:pPr lvl="2"/>
                <a:r>
                  <a:rPr lang="en-US"/>
                  <a:t>the same slope </a:t>
                </a:r>
                <a14:m>
                  <m:oMath xmlns:m="http://schemas.openxmlformats.org/officeDocument/2006/math">
                    <m:f>
                      <m:fPr>
                        <m:ctrlPr>
                          <a:rPr lang="en-US"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𝑖</m:t>
                            </m:r>
                          </m:sub>
                        </m:sSub>
                      </m:num>
                      <m:den>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𝑖</m:t>
                            </m:r>
                          </m:sub>
                        </m:sSub>
                      </m:den>
                    </m:f>
                  </m:oMath>
                </a14:m>
                <a:r>
                  <a:rPr lang="en-US" smtClean="0"/>
                  <a:t>and </a:t>
                </a:r>
                <a:endParaRPr lang="en-US"/>
              </a:p>
              <a:p>
                <a:pPr lvl="2"/>
                <a:r>
                  <a:rPr lang="en-US"/>
                  <a:t>the same </a:t>
                </a:r>
                <a:r>
                  <a:rPr lang="en-US" smtClean="0"/>
                  <a:t>length </a:t>
                </a:r>
                <a14:m>
                  <m:oMath xmlns:m="http://schemas.openxmlformats.org/officeDocument/2006/math">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𝑖</m:t>
                                    </m:r>
                                  </m:sub>
                                </m:sSub>
                              </m:e>
                            </m:d>
                          </m:e>
                          <m:sup>
                            <m:r>
                              <a:rPr lang="en-US" b="0" i="1" smtClean="0">
                                <a:latin typeface="Cambria Math"/>
                              </a:rPr>
                              <m:t>2</m:t>
                            </m:r>
                          </m:sup>
                        </m:sSup>
                        <m:r>
                          <a:rPr lang="en-US" b="0" i="1" smtClean="0">
                            <a:latin typeface="Cambria Math"/>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𝑖</m:t>
                                    </m:r>
                                  </m:sub>
                                </m:sSub>
                              </m:e>
                            </m:d>
                          </m:e>
                          <m:sup>
                            <m:r>
                              <a:rPr lang="en-US" b="0" i="1" smtClean="0">
                                <a:latin typeface="Cambria Math"/>
                              </a:rPr>
                              <m:t>2</m:t>
                            </m:r>
                          </m:sup>
                        </m:sSup>
                      </m:e>
                    </m:rad>
                  </m:oMath>
                </a14:m>
                <a:endParaRPr lang="en-US"/>
              </a:p>
              <a:p>
                <a:pPr lvl="1"/>
                <a:r>
                  <a:rPr lang="en-US"/>
                  <a:t>To identify anomalies at multiple scales, </a:t>
                </a:r>
                <a:r>
                  <a:rPr lang="en-US">
                    <a:solidFill>
                      <a:srgbClr val="00B050"/>
                    </a:solidFill>
                  </a:rPr>
                  <a:t>Haar transform </a:t>
                </a:r>
                <a:r>
                  <a:rPr lang="en-US"/>
                  <a:t>is </a:t>
                </a:r>
                <a:r>
                  <a:rPr lang="en-US" smtClean="0"/>
                  <a:t>used</a:t>
                </a:r>
              </a:p>
              <a:p>
                <a:r>
                  <a:rPr lang="en-US">
                    <a:solidFill>
                      <a:schemeClr val="accent6">
                        <a:lumMod val="75000"/>
                      </a:schemeClr>
                    </a:solidFill>
                  </a:rPr>
                  <a:t>[Shahabi et al., 2000</a:t>
                </a:r>
                <a:r>
                  <a:rPr lang="en-US" smtClean="0">
                    <a:solidFill>
                      <a:schemeClr val="accent6">
                        <a:lumMod val="75000"/>
                      </a:schemeClr>
                    </a:solidFill>
                  </a:rPr>
                  <a:t>]</a:t>
                </a:r>
                <a:r>
                  <a:rPr lang="en-US"/>
                  <a:t> </a:t>
                </a:r>
                <a:r>
                  <a:rPr lang="en-US" smtClean="0"/>
                  <a:t>propose </a:t>
                </a:r>
                <a:r>
                  <a:rPr lang="en-US">
                    <a:solidFill>
                      <a:srgbClr val="1010B6"/>
                    </a:solidFill>
                  </a:rPr>
                  <a:t>Trend and Surprise Abstractions (TSA) </a:t>
                </a:r>
                <a:r>
                  <a:rPr lang="en-US" smtClean="0">
                    <a:solidFill>
                      <a:srgbClr val="1010B6"/>
                    </a:solidFill>
                  </a:rPr>
                  <a:t>tree </a:t>
                </a:r>
                <a:r>
                  <a:rPr lang="en-US" smtClean="0"/>
                  <a:t>to store trends and surprises in terms of Haar wavelet coefficients</a:t>
                </a:r>
              </a:p>
              <a:p>
                <a:pPr lvl="1"/>
                <a:r>
                  <a:rPr lang="en-US"/>
                  <a:t>Find the cities where temperature has sudden changes (</a:t>
                </a:r>
                <a:r>
                  <a:rPr lang="en-US">
                    <a:solidFill>
                      <a:srgbClr val="00B050"/>
                    </a:solidFill>
                  </a:rPr>
                  <a:t>daily</a:t>
                </a:r>
                <a:r>
                  <a:rPr lang="en-US"/>
                  <a:t>) during the last month</a:t>
                </a:r>
              </a:p>
              <a:p>
                <a:pPr lvl="1"/>
                <a:r>
                  <a:rPr lang="en-US"/>
                  <a:t>Find the cities where temperature has sudden changes (</a:t>
                </a:r>
                <a:r>
                  <a:rPr lang="en-US">
                    <a:solidFill>
                      <a:srgbClr val="00B050"/>
                    </a:solidFill>
                  </a:rPr>
                  <a:t>monthly</a:t>
                </a:r>
                <a:r>
                  <a:rPr lang="en-US"/>
                  <a:t>) during the last </a:t>
                </a:r>
                <a:r>
                  <a:rPr lang="en-US" smtClean="0"/>
                  <a:t>decade</a:t>
                </a:r>
              </a:p>
              <a:p>
                <a:r>
                  <a:rPr lang="en-US">
                    <a:solidFill>
                      <a:schemeClr val="accent6">
                        <a:lumMod val="75000"/>
                      </a:schemeClr>
                    </a:solidFill>
                  </a:rPr>
                  <a:t>[Wei et al., 2005</a:t>
                </a:r>
                <a:r>
                  <a:rPr lang="en-US" smtClean="0">
                    <a:solidFill>
                      <a:schemeClr val="accent6">
                        <a:lumMod val="75000"/>
                      </a:schemeClr>
                    </a:solidFill>
                  </a:rPr>
                  <a:t>]</a:t>
                </a:r>
                <a:r>
                  <a:rPr lang="en-US" smtClean="0"/>
                  <a:t> define a subsequence as anomalous if its similarity with a fixed previous part of the sequence is low</a:t>
                </a:r>
              </a:p>
              <a:p>
                <a:pPr lvl="1"/>
                <a:r>
                  <a:rPr lang="en-US" smtClean="0"/>
                  <a:t>Similarity is measured using </a:t>
                </a:r>
                <a:r>
                  <a:rPr lang="en-US" smtClean="0">
                    <a:solidFill>
                      <a:srgbClr val="1010B6"/>
                    </a:solidFill>
                  </a:rPr>
                  <a:t>Chaos bitmaps</a:t>
                </a:r>
              </a:p>
              <a:p>
                <a:pPr lvl="1"/>
                <a:r>
                  <a:rPr lang="en-US" smtClean="0"/>
                  <a:t>Symbols are obtained using </a:t>
                </a:r>
                <a:r>
                  <a:rPr lang="en-US" smtClean="0">
                    <a:solidFill>
                      <a:srgbClr val="1010B6"/>
                    </a:solidFill>
                  </a:rPr>
                  <a:t>SAX</a:t>
                </a:r>
                <a:endParaRPr lang="en-US">
                  <a:solidFill>
                    <a:srgbClr val="1010B6"/>
                  </a:solidFill>
                </a:endParaRPr>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xfrm>
                <a:off x="457200" y="1447800"/>
                <a:ext cx="6019800" cy="5410200"/>
              </a:xfrm>
              <a:blipFill rotWithShape="1">
                <a:blip r:embed="rId2"/>
                <a:stretch>
                  <a:fillRect l="-607" t="-1466" r="-607"/>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Outliers Within a Given Time </a:t>
            </a:r>
            <a:r>
              <a:rPr lang="en-US" smtClean="0"/>
              <a:t>Series</a:t>
            </a:r>
          </a:p>
          <a:p>
            <a:r>
              <a:rPr lang="en-US"/>
              <a:t> </a:t>
            </a:r>
            <a:r>
              <a:rPr lang="en-US" smtClean="0"/>
              <a:t>    Subsequences </a:t>
            </a:r>
            <a:r>
              <a:rPr lang="en-US"/>
              <a:t>as Outliers</a:t>
            </a:r>
            <a:endParaRPr lang="en-US" smtClean="0"/>
          </a:p>
        </p:txBody>
      </p:sp>
      <p:sp>
        <p:nvSpPr>
          <p:cNvPr id="7" name="Content Placeholder 6"/>
          <p:cNvSpPr>
            <a:spLocks noGrp="1"/>
          </p:cNvSpPr>
          <p:nvPr>
            <p:ph idx="15"/>
          </p:nvPr>
        </p:nvSpPr>
        <p:spPr/>
        <p:txBody>
          <a:bodyPr/>
          <a:lstStyle/>
          <a:p>
            <a:r>
              <a:rPr lang="en-US"/>
              <a:t>Outlier Detection for Time Series Data</a:t>
            </a:r>
          </a:p>
          <a:p>
            <a:endParaRPr lang="en-US"/>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518154"/>
            <a:ext cx="1905000" cy="131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442440" y="2466045"/>
            <a:ext cx="1003673" cy="369332"/>
          </a:xfrm>
          <a:prstGeom prst="rect">
            <a:avLst/>
          </a:prstGeom>
          <a:noFill/>
        </p:spPr>
        <p:txBody>
          <a:bodyPr wrap="none" rtlCol="0">
            <a:spAutoFit/>
          </a:bodyPr>
          <a:lstStyle/>
          <a:p>
            <a:r>
              <a:rPr lang="en-US" b="1" smtClean="0"/>
              <a:t>TSA-tree</a:t>
            </a:r>
            <a:endParaRPr lang="en-US" b="1"/>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902" y="4048106"/>
            <a:ext cx="2433698" cy="195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2687" y="2971800"/>
            <a:ext cx="2671313" cy="107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858000" y="5955268"/>
            <a:ext cx="1592552" cy="369332"/>
          </a:xfrm>
          <a:prstGeom prst="rect">
            <a:avLst/>
          </a:prstGeom>
          <a:noFill/>
        </p:spPr>
        <p:txBody>
          <a:bodyPr wrap="none" rtlCol="0">
            <a:spAutoFit/>
          </a:bodyPr>
          <a:lstStyle/>
          <a:p>
            <a:r>
              <a:rPr lang="en-US" b="1" smtClean="0"/>
              <a:t>Chaos Bitmaps</a:t>
            </a:r>
            <a:endParaRPr lang="en-US" b="1"/>
          </a:p>
        </p:txBody>
      </p:sp>
    </p:spTree>
    <p:extLst>
      <p:ext uri="{BB962C8B-B14F-4D97-AF65-F5344CB8AC3E}">
        <p14:creationId xmlns:p14="http://schemas.microsoft.com/office/powerpoint/2010/main" val="233719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Outlier Detection for </a:t>
            </a:r>
            <a:r>
              <a:rPr lang="en-US" smtClean="0"/>
              <a:t>Stream 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34</a:t>
            </a:fld>
            <a:endParaRPr lang="en-US"/>
          </a:p>
        </p:txBody>
      </p:sp>
      <p:sp>
        <p:nvSpPr>
          <p:cNvPr id="4" name="Content Placeholder 3"/>
          <p:cNvSpPr>
            <a:spLocks noGrp="1"/>
          </p:cNvSpPr>
          <p:nvPr>
            <p:ph idx="13"/>
          </p:nvPr>
        </p:nvSpPr>
        <p:spPr/>
        <p:txBody>
          <a:bodyPr/>
          <a:lstStyle/>
          <a:p>
            <a:r>
              <a:rPr lang="en-US" smtClean="0">
                <a:solidFill>
                  <a:srgbClr val="1010B6"/>
                </a:solidFill>
              </a:rPr>
              <a:t>Evolving Prediction Models</a:t>
            </a:r>
          </a:p>
          <a:p>
            <a:pPr lvl="1"/>
            <a:r>
              <a:rPr lang="en-US" smtClean="0"/>
              <a:t>Online </a:t>
            </a:r>
            <a:r>
              <a:rPr lang="en-US" smtClean="0">
                <a:solidFill>
                  <a:srgbClr val="00B050"/>
                </a:solidFill>
              </a:rPr>
              <a:t>Sequential Discounting </a:t>
            </a:r>
            <a:r>
              <a:rPr lang="en-US" smtClean="0"/>
              <a:t>Algorithms</a:t>
            </a:r>
          </a:p>
          <a:p>
            <a:pPr lvl="1"/>
            <a:r>
              <a:rPr lang="en-US" smtClean="0">
                <a:solidFill>
                  <a:srgbClr val="00B050"/>
                </a:solidFill>
              </a:rPr>
              <a:t>Dynamic Bayesian Networks</a:t>
            </a:r>
          </a:p>
          <a:p>
            <a:r>
              <a:rPr lang="en-US" smtClean="0">
                <a:solidFill>
                  <a:srgbClr val="1010B6"/>
                </a:solidFill>
              </a:rPr>
              <a:t>Distance Based</a:t>
            </a:r>
            <a:r>
              <a:rPr lang="en-US" smtClean="0"/>
              <a:t> Outliers</a:t>
            </a:r>
          </a:p>
          <a:p>
            <a:pPr lvl="1"/>
            <a:r>
              <a:rPr lang="en-US" smtClean="0">
                <a:solidFill>
                  <a:srgbClr val="00B050"/>
                </a:solidFill>
              </a:rPr>
              <a:t>Global</a:t>
            </a:r>
            <a:r>
              <a:rPr lang="en-US" smtClean="0"/>
              <a:t> Outliers</a:t>
            </a:r>
          </a:p>
          <a:p>
            <a:pPr lvl="1"/>
            <a:r>
              <a:rPr lang="en-US" smtClean="0">
                <a:solidFill>
                  <a:srgbClr val="00B050"/>
                </a:solidFill>
              </a:rPr>
              <a:t>Local</a:t>
            </a:r>
            <a:r>
              <a:rPr lang="en-US" smtClean="0"/>
              <a:t> Outliers</a:t>
            </a:r>
          </a:p>
          <a:p>
            <a:pPr lvl="1"/>
            <a:r>
              <a:rPr lang="en-US" smtClean="0">
                <a:solidFill>
                  <a:srgbClr val="00B050"/>
                </a:solidFill>
              </a:rPr>
              <a:t>Other</a:t>
            </a:r>
            <a:r>
              <a:rPr lang="en-US" smtClean="0"/>
              <a:t> </a:t>
            </a:r>
            <a:r>
              <a:rPr lang="en-US" smtClean="0">
                <a:solidFill>
                  <a:srgbClr val="00B050"/>
                </a:solidFill>
              </a:rPr>
              <a:t>Variants</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Stream Data</a:t>
            </a:r>
          </a:p>
          <a:p>
            <a:endParaRPr lang="en-US"/>
          </a:p>
        </p:txBody>
      </p:sp>
      <p:sp>
        <p:nvSpPr>
          <p:cNvPr id="8" name="Rectangle 7"/>
          <p:cNvSpPr/>
          <p:nvPr/>
        </p:nvSpPr>
        <p:spPr>
          <a:xfrm>
            <a:off x="762000" y="1447800"/>
            <a:ext cx="46482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7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200" smtClean="0"/>
              <a:t>SmartSifter - Sequential </a:t>
            </a:r>
            <a:r>
              <a:rPr lang="en-US" sz="3200"/>
              <a:t>Discounting </a:t>
            </a:r>
            <a:r>
              <a:rPr lang="en-US" sz="3200" smtClean="0"/>
              <a:t>for Categorical Variables</a:t>
            </a:r>
            <a:endParaRPr lang="en-US" sz="3200"/>
          </a:p>
        </p:txBody>
      </p:sp>
      <p:sp>
        <p:nvSpPr>
          <p:cNvPr id="3" name="Slide Number Placeholder 2"/>
          <p:cNvSpPr>
            <a:spLocks noGrp="1"/>
          </p:cNvSpPr>
          <p:nvPr>
            <p:ph type="sldNum" sz="quarter" idx="12"/>
          </p:nvPr>
        </p:nvSpPr>
        <p:spPr/>
        <p:txBody>
          <a:bodyPr/>
          <a:lstStyle/>
          <a:p>
            <a:fld id="{8D4A95AB-7B14-4CE2-8EF6-8DDF97F0F3DA}" type="slidenum">
              <a:rPr lang="en-US" smtClean="0"/>
              <a:pPr/>
              <a:t>35</a:t>
            </a:fld>
            <a:endParaRPr lang="en-US"/>
          </a:p>
        </p:txBody>
      </p:sp>
      <p:sp>
        <p:nvSpPr>
          <p:cNvPr id="4" name="Content Placeholder 3"/>
          <p:cNvSpPr>
            <a:spLocks noGrp="1"/>
          </p:cNvSpPr>
          <p:nvPr>
            <p:ph idx="13"/>
          </p:nvPr>
        </p:nvSpPr>
        <p:spPr>
          <a:xfrm>
            <a:off x="457200" y="1600200"/>
            <a:ext cx="8229600" cy="4525963"/>
          </a:xfrm>
        </p:spPr>
        <p:txBody>
          <a:bodyPr>
            <a:normAutofit fontScale="70000" lnSpcReduction="20000"/>
          </a:bodyPr>
          <a:lstStyle/>
          <a:p>
            <a:r>
              <a:rPr lang="en-US" smtClean="0">
                <a:solidFill>
                  <a:schemeClr val="accent6">
                    <a:lumMod val="75000"/>
                  </a:schemeClr>
                </a:solidFill>
              </a:rPr>
              <a:t>[Yamanishi and Takeuchi, 2002</a:t>
            </a:r>
            <a:r>
              <a:rPr lang="en-US">
                <a:solidFill>
                  <a:schemeClr val="accent6">
                    <a:lumMod val="75000"/>
                  </a:schemeClr>
                </a:solidFill>
              </a:rPr>
              <a:t>; </a:t>
            </a:r>
            <a:r>
              <a:rPr lang="en-US" smtClean="0">
                <a:solidFill>
                  <a:schemeClr val="accent6">
                    <a:lumMod val="75000"/>
                  </a:schemeClr>
                </a:solidFill>
              </a:rPr>
              <a:t>Yamanishi et </a:t>
            </a:r>
            <a:r>
              <a:rPr lang="en-US">
                <a:solidFill>
                  <a:schemeClr val="accent6">
                    <a:lumMod val="75000"/>
                  </a:schemeClr>
                </a:solidFill>
              </a:rPr>
              <a:t>al., 2004</a:t>
            </a:r>
            <a:r>
              <a:rPr lang="en-US" smtClean="0">
                <a:solidFill>
                  <a:schemeClr val="accent6">
                    <a:lumMod val="75000"/>
                  </a:schemeClr>
                </a:solidFill>
              </a:rPr>
              <a:t>]</a:t>
            </a:r>
          </a:p>
          <a:p>
            <a:r>
              <a:rPr lang="en-US" smtClean="0">
                <a:solidFill>
                  <a:srgbClr val="1010B6"/>
                </a:solidFill>
              </a:rPr>
              <a:t>Online Sequential Discounting Algorithms</a:t>
            </a:r>
          </a:p>
          <a:p>
            <a:pPr lvl="1"/>
            <a:r>
              <a:rPr lang="en-US">
                <a:solidFill>
                  <a:srgbClr val="00B050"/>
                </a:solidFill>
              </a:rPr>
              <a:t>Incrementally learn </a:t>
            </a:r>
            <a:r>
              <a:rPr lang="en-US"/>
              <a:t>the probabilistic model of the data source every time a data item is input</a:t>
            </a:r>
          </a:p>
          <a:p>
            <a:pPr lvl="1"/>
            <a:r>
              <a:rPr lang="en-US"/>
              <a:t>The model </a:t>
            </a:r>
            <a:r>
              <a:rPr lang="en-US">
                <a:solidFill>
                  <a:srgbClr val="00B050"/>
                </a:solidFill>
              </a:rPr>
              <a:t>forgets</a:t>
            </a:r>
            <a:r>
              <a:rPr lang="en-US"/>
              <a:t> the effect of </a:t>
            </a:r>
            <a:r>
              <a:rPr lang="en-US">
                <a:solidFill>
                  <a:srgbClr val="00B050"/>
                </a:solidFill>
              </a:rPr>
              <a:t>past data gradually</a:t>
            </a:r>
          </a:p>
          <a:p>
            <a:pPr lvl="1"/>
            <a:r>
              <a:rPr lang="en-US">
                <a:solidFill>
                  <a:srgbClr val="00B050"/>
                </a:solidFill>
              </a:rPr>
              <a:t>Outlier score </a:t>
            </a:r>
            <a:r>
              <a:rPr lang="en-US"/>
              <a:t>is high for a data point if its score based on the learned model is </a:t>
            </a:r>
            <a:r>
              <a:rPr lang="en-US" smtClean="0"/>
              <a:t>high</a:t>
            </a:r>
          </a:p>
          <a:p>
            <a:pPr marL="342900" lvl="1" indent="-342900">
              <a:buFont typeface="Arial" pitchFamily="34" charset="0"/>
              <a:buChar char="•"/>
            </a:pPr>
            <a:r>
              <a:rPr lang="en-US"/>
              <a:t>For </a:t>
            </a:r>
            <a:r>
              <a:rPr lang="en-US">
                <a:solidFill>
                  <a:srgbClr val="FF0000"/>
                </a:solidFill>
              </a:rPr>
              <a:t>categorical</a:t>
            </a:r>
            <a:r>
              <a:rPr lang="en-US"/>
              <a:t>  </a:t>
            </a:r>
            <a:r>
              <a:rPr lang="en-US" smtClean="0"/>
              <a:t>variables</a:t>
            </a:r>
          </a:p>
          <a:p>
            <a:pPr lvl="1"/>
            <a:r>
              <a:rPr lang="en-US" smtClean="0">
                <a:solidFill>
                  <a:srgbClr val="1010B6"/>
                </a:solidFill>
              </a:rPr>
              <a:t>SDLE (</a:t>
            </a:r>
            <a:r>
              <a:rPr lang="en-US">
                <a:solidFill>
                  <a:srgbClr val="1010B6"/>
                </a:solidFill>
              </a:rPr>
              <a:t>Sequential Discounting </a:t>
            </a:r>
            <a:r>
              <a:rPr lang="en-US" smtClean="0">
                <a:solidFill>
                  <a:srgbClr val="1010B6"/>
                </a:solidFill>
              </a:rPr>
              <a:t>Laplace Estimation)</a:t>
            </a:r>
          </a:p>
          <a:p>
            <a:pPr lvl="2"/>
            <a:r>
              <a:rPr lang="en-US" smtClean="0">
                <a:solidFill>
                  <a:srgbClr val="00B050"/>
                </a:solidFill>
              </a:rPr>
              <a:t>Cells</a:t>
            </a:r>
            <a:r>
              <a:rPr lang="en-US" smtClean="0"/>
              <a:t> </a:t>
            </a:r>
            <a:r>
              <a:rPr lang="en-US"/>
              <a:t>are created by </a:t>
            </a:r>
            <a:r>
              <a:rPr lang="en-US">
                <a:solidFill>
                  <a:srgbClr val="00B050"/>
                </a:solidFill>
              </a:rPr>
              <a:t>partitioning</a:t>
            </a:r>
            <a:r>
              <a:rPr lang="en-US"/>
              <a:t> the space of all values of all categorical variables</a:t>
            </a:r>
          </a:p>
          <a:p>
            <a:pPr lvl="2"/>
            <a:r>
              <a:rPr lang="en-US"/>
              <a:t>The </a:t>
            </a:r>
            <a:r>
              <a:rPr lang="en-US">
                <a:solidFill>
                  <a:srgbClr val="00B050"/>
                </a:solidFill>
              </a:rPr>
              <a:t>probability</a:t>
            </a:r>
            <a:r>
              <a:rPr lang="en-US"/>
              <a:t> </a:t>
            </a:r>
            <a:r>
              <a:rPr lang="en-US" smtClean="0"/>
              <a:t>p(x) of </a:t>
            </a:r>
            <a:r>
              <a:rPr lang="en-US"/>
              <a:t>a cell </a:t>
            </a:r>
            <a:r>
              <a:rPr lang="en-US" smtClean="0"/>
              <a:t>is </a:t>
            </a:r>
            <a:r>
              <a:rPr lang="en-US"/>
              <a:t>the number of values in that cell divided by total data </a:t>
            </a:r>
            <a:r>
              <a:rPr lang="en-US" smtClean="0"/>
              <a:t>points with </a:t>
            </a:r>
            <a:r>
              <a:rPr lang="en-US"/>
              <a:t>the </a:t>
            </a:r>
            <a:r>
              <a:rPr lang="en-US">
                <a:solidFill>
                  <a:srgbClr val="00B050"/>
                </a:solidFill>
              </a:rPr>
              <a:t>Laplace smoothing</a:t>
            </a:r>
          </a:p>
          <a:p>
            <a:pPr lvl="2"/>
            <a:r>
              <a:rPr lang="en-US"/>
              <a:t>When a new data point arrives, the </a:t>
            </a:r>
            <a:r>
              <a:rPr lang="en-US">
                <a:solidFill>
                  <a:srgbClr val="00B050"/>
                </a:solidFill>
              </a:rPr>
              <a:t>count for all the cells are adjusted </a:t>
            </a:r>
            <a:r>
              <a:rPr lang="en-US"/>
              <a:t>with temporal discounting and </a:t>
            </a:r>
            <a:r>
              <a:rPr lang="en-US" smtClean="0"/>
              <a:t>appropriate Laplace smoothing </a:t>
            </a:r>
            <a:r>
              <a:rPr lang="en-US"/>
              <a:t>is applied</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Evolving Prediction Models</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a:t>
            </a:r>
            <a:endParaRPr lang="en-US"/>
          </a:p>
          <a:p>
            <a:endParaRPr lang="en-US"/>
          </a:p>
        </p:txBody>
      </p:sp>
    </p:spTree>
    <p:extLst>
      <p:ext uri="{BB962C8B-B14F-4D97-AF65-F5344CB8AC3E}">
        <p14:creationId xmlns:p14="http://schemas.microsoft.com/office/powerpoint/2010/main" val="18705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200"/>
              <a:t>SmartSifter - Sequentially Discounting </a:t>
            </a:r>
            <a:r>
              <a:rPr lang="en-US" sz="3200" smtClean="0"/>
              <a:t>Model for Continuous </a:t>
            </a:r>
            <a:r>
              <a:rPr lang="en-US" sz="3200"/>
              <a:t>Variables</a:t>
            </a:r>
          </a:p>
        </p:txBody>
      </p:sp>
      <p:sp>
        <p:nvSpPr>
          <p:cNvPr id="3" name="Slide Number Placeholder 2"/>
          <p:cNvSpPr>
            <a:spLocks noGrp="1"/>
          </p:cNvSpPr>
          <p:nvPr>
            <p:ph type="sldNum" sz="quarter" idx="12"/>
          </p:nvPr>
        </p:nvSpPr>
        <p:spPr/>
        <p:txBody>
          <a:bodyPr/>
          <a:lstStyle/>
          <a:p>
            <a:fld id="{8D4A95AB-7B14-4CE2-8EF6-8DDF97F0F3DA}" type="slidenum">
              <a:rPr lang="en-US" smtClean="0"/>
              <a:pPr/>
              <a:t>36</a:t>
            </a:fld>
            <a:endParaRPr lang="en-US"/>
          </a:p>
        </p:txBody>
      </p:sp>
      <p:sp>
        <p:nvSpPr>
          <p:cNvPr id="4" name="Content Placeholder 3"/>
          <p:cNvSpPr>
            <a:spLocks noGrp="1"/>
          </p:cNvSpPr>
          <p:nvPr>
            <p:ph idx="13"/>
          </p:nvPr>
        </p:nvSpPr>
        <p:spPr>
          <a:xfrm>
            <a:off x="457200" y="1570037"/>
            <a:ext cx="8229600" cy="4678363"/>
          </a:xfrm>
        </p:spPr>
        <p:txBody>
          <a:bodyPr>
            <a:normAutofit fontScale="70000" lnSpcReduction="20000"/>
          </a:bodyPr>
          <a:lstStyle/>
          <a:p>
            <a:r>
              <a:rPr lang="en-US" smtClean="0">
                <a:solidFill>
                  <a:srgbClr val="1010B6"/>
                </a:solidFill>
              </a:rPr>
              <a:t>Independent Model</a:t>
            </a:r>
          </a:p>
          <a:p>
            <a:pPr lvl="1"/>
            <a:r>
              <a:rPr lang="en-US" smtClean="0">
                <a:solidFill>
                  <a:srgbClr val="FF0000"/>
                </a:solidFill>
              </a:rPr>
              <a:t>Parametric case</a:t>
            </a:r>
          </a:p>
          <a:p>
            <a:pPr lvl="2"/>
            <a:r>
              <a:rPr lang="en-US">
                <a:solidFill>
                  <a:srgbClr val="7030A0"/>
                </a:solidFill>
              </a:rPr>
              <a:t>Gaussian mixture </a:t>
            </a:r>
            <a:r>
              <a:rPr lang="en-US" smtClean="0"/>
              <a:t>model</a:t>
            </a:r>
          </a:p>
          <a:p>
            <a:pPr lvl="2"/>
            <a:r>
              <a:rPr lang="en-US">
                <a:solidFill>
                  <a:srgbClr val="00B050"/>
                </a:solidFill>
              </a:rPr>
              <a:t>Sequentially Discounting EM (SDEM) </a:t>
            </a:r>
            <a:r>
              <a:rPr lang="en-US" smtClean="0">
                <a:solidFill>
                  <a:srgbClr val="00B050"/>
                </a:solidFill>
              </a:rPr>
              <a:t>algorithm</a:t>
            </a:r>
          </a:p>
          <a:p>
            <a:pPr lvl="3"/>
            <a:r>
              <a:rPr lang="en-US" smtClean="0"/>
              <a:t>Incremental </a:t>
            </a:r>
            <a:r>
              <a:rPr lang="en-US"/>
              <a:t>EM with discounting of effect of past </a:t>
            </a:r>
            <a:r>
              <a:rPr lang="en-US" smtClean="0"/>
              <a:t>examples</a:t>
            </a:r>
          </a:p>
          <a:p>
            <a:pPr lvl="3"/>
            <a:r>
              <a:rPr lang="en-US" smtClean="0"/>
              <a:t>Iteratively </a:t>
            </a:r>
            <a:r>
              <a:rPr lang="en-US"/>
              <a:t>learns coefficients of the mixture and the mean and variance of </a:t>
            </a:r>
            <a:r>
              <a:rPr lang="en-US" smtClean="0"/>
              <a:t>Gaussians</a:t>
            </a:r>
          </a:p>
          <a:p>
            <a:pPr lvl="3"/>
            <a:r>
              <a:rPr lang="en-US">
                <a:solidFill>
                  <a:schemeClr val="accent6">
                    <a:lumMod val="75000"/>
                  </a:schemeClr>
                </a:solidFill>
              </a:rPr>
              <a:t>[Guo et al., 2006</a:t>
            </a:r>
            <a:r>
              <a:rPr lang="en-US" smtClean="0">
                <a:solidFill>
                  <a:schemeClr val="accent6">
                    <a:lumMod val="75000"/>
                  </a:schemeClr>
                </a:solidFill>
              </a:rPr>
              <a:t>] </a:t>
            </a:r>
            <a:r>
              <a:rPr lang="en-US" smtClean="0"/>
              <a:t>propose a variant for computer network data</a:t>
            </a:r>
            <a:endParaRPr lang="en-US"/>
          </a:p>
          <a:p>
            <a:pPr lvl="1"/>
            <a:r>
              <a:rPr lang="en-US" smtClean="0">
                <a:solidFill>
                  <a:srgbClr val="FF0000"/>
                </a:solidFill>
              </a:rPr>
              <a:t>Non-parametric case</a:t>
            </a:r>
          </a:p>
          <a:p>
            <a:pPr lvl="2"/>
            <a:r>
              <a:rPr lang="en-US" smtClean="0">
                <a:solidFill>
                  <a:srgbClr val="7030A0"/>
                </a:solidFill>
              </a:rPr>
              <a:t>Kernel </a:t>
            </a:r>
            <a:r>
              <a:rPr lang="en-US">
                <a:solidFill>
                  <a:srgbClr val="7030A0"/>
                </a:solidFill>
              </a:rPr>
              <a:t>mixture </a:t>
            </a:r>
            <a:r>
              <a:rPr lang="en-US" smtClean="0"/>
              <a:t>model</a:t>
            </a:r>
          </a:p>
          <a:p>
            <a:pPr lvl="2"/>
            <a:r>
              <a:rPr lang="en-US">
                <a:solidFill>
                  <a:srgbClr val="00B050"/>
                </a:solidFill>
              </a:rPr>
              <a:t>Sequentially Discounting Prototype Updating (SDPU</a:t>
            </a:r>
            <a:r>
              <a:rPr lang="en-US" smtClean="0">
                <a:solidFill>
                  <a:srgbClr val="00B050"/>
                </a:solidFill>
              </a:rPr>
              <a:t>) algorithm</a:t>
            </a:r>
          </a:p>
          <a:p>
            <a:pPr lvl="3"/>
            <a:r>
              <a:rPr lang="en-US"/>
              <a:t>C</a:t>
            </a:r>
            <a:r>
              <a:rPr lang="en-US" smtClean="0"/>
              <a:t>oefficients </a:t>
            </a:r>
            <a:r>
              <a:rPr lang="en-US"/>
              <a:t>of the mixture and the variance matrix are </a:t>
            </a:r>
            <a:r>
              <a:rPr lang="en-US" smtClean="0"/>
              <a:t>fixed</a:t>
            </a:r>
          </a:p>
          <a:p>
            <a:pPr lvl="3"/>
            <a:r>
              <a:rPr lang="en-US" smtClean="0"/>
              <a:t>Iteratively </a:t>
            </a:r>
            <a:r>
              <a:rPr lang="en-US"/>
              <a:t>learns only the means of the kernels or the </a:t>
            </a:r>
            <a:r>
              <a:rPr lang="en-US" smtClean="0"/>
              <a:t>prototypes</a:t>
            </a:r>
          </a:p>
          <a:p>
            <a:r>
              <a:rPr lang="en-US" smtClean="0">
                <a:solidFill>
                  <a:srgbClr val="1010B6"/>
                </a:solidFill>
              </a:rPr>
              <a:t>Time Series Model</a:t>
            </a:r>
          </a:p>
          <a:p>
            <a:pPr lvl="1"/>
            <a:r>
              <a:rPr lang="en-US">
                <a:solidFill>
                  <a:srgbClr val="00B050"/>
                </a:solidFill>
              </a:rPr>
              <a:t>Sequentially Discounting AR (SDAR) algorithm</a:t>
            </a:r>
          </a:p>
          <a:p>
            <a:pPr lvl="2"/>
            <a:r>
              <a:rPr lang="en-US" smtClean="0"/>
              <a:t>Learns </a:t>
            </a:r>
            <a:r>
              <a:rPr lang="en-US"/>
              <a:t>the </a:t>
            </a:r>
            <a:r>
              <a:rPr lang="en-US">
                <a:solidFill>
                  <a:srgbClr val="7030A0"/>
                </a:solidFill>
              </a:rPr>
              <a:t>AR</a:t>
            </a:r>
            <a:r>
              <a:rPr lang="en-US"/>
              <a:t> model parameters iteratively with time </a:t>
            </a:r>
            <a:r>
              <a:rPr lang="en-US" smtClean="0"/>
              <a:t>discounting</a:t>
            </a:r>
          </a:p>
          <a:p>
            <a:pPr lvl="2"/>
            <a:r>
              <a:rPr lang="en-US">
                <a:solidFill>
                  <a:schemeClr val="accent6">
                    <a:lumMod val="75000"/>
                  </a:schemeClr>
                </a:solidFill>
              </a:rPr>
              <a:t>[Jiang et al., 2006]</a:t>
            </a:r>
            <a:r>
              <a:rPr lang="en-US" smtClean="0">
                <a:solidFill>
                  <a:schemeClr val="accent6">
                    <a:lumMod val="75000"/>
                  </a:schemeClr>
                </a:solidFill>
              </a:rPr>
              <a:t> </a:t>
            </a:r>
            <a:r>
              <a:rPr lang="en-US"/>
              <a:t>propose </a:t>
            </a:r>
            <a:r>
              <a:rPr lang="en-US" smtClean="0"/>
              <a:t>an ARX </a:t>
            </a:r>
            <a:r>
              <a:rPr lang="en-US"/>
              <a:t>variant for computer network </a:t>
            </a:r>
            <a:r>
              <a:rPr lang="en-US" smtClean="0"/>
              <a:t>data</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Evolving Prediction Models</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a:t>
            </a:r>
            <a:endParaRPr lang="en-US"/>
          </a:p>
          <a:p>
            <a:endParaRPr lang="en-US"/>
          </a:p>
        </p:txBody>
      </p:sp>
    </p:spTree>
    <p:extLst>
      <p:ext uri="{BB962C8B-B14F-4D97-AF65-F5344CB8AC3E}">
        <p14:creationId xmlns:p14="http://schemas.microsoft.com/office/powerpoint/2010/main" val="204422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Dynamic Bayesian Networks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37</a:t>
            </a:fld>
            <a:endParaRPr lang="en-US"/>
          </a:p>
        </p:txBody>
      </p:sp>
      <p:sp>
        <p:nvSpPr>
          <p:cNvPr id="4" name="Content Placeholder 3"/>
          <p:cNvSpPr>
            <a:spLocks noGrp="1"/>
          </p:cNvSpPr>
          <p:nvPr>
            <p:ph idx="13"/>
          </p:nvPr>
        </p:nvSpPr>
        <p:spPr>
          <a:xfrm>
            <a:off x="457200" y="1447801"/>
            <a:ext cx="8229600" cy="1676399"/>
          </a:xfrm>
        </p:spPr>
        <p:txBody>
          <a:bodyPr>
            <a:normAutofit fontScale="62500" lnSpcReduction="20000"/>
          </a:bodyPr>
          <a:lstStyle/>
          <a:p>
            <a:r>
              <a:rPr lang="en-US" smtClean="0"/>
              <a:t>The </a:t>
            </a:r>
            <a:r>
              <a:rPr lang="en-US"/>
              <a:t>model can be changed by itself to incorporate drifts in the data </a:t>
            </a:r>
            <a:r>
              <a:rPr lang="en-US" smtClean="0"/>
              <a:t>stream</a:t>
            </a:r>
          </a:p>
          <a:p>
            <a:r>
              <a:rPr lang="en-US">
                <a:solidFill>
                  <a:schemeClr val="accent6">
                    <a:lumMod val="75000"/>
                  </a:schemeClr>
                </a:solidFill>
              </a:rPr>
              <a:t>[Hill et al., 2007]</a:t>
            </a:r>
            <a:r>
              <a:rPr lang="en-US"/>
              <a:t> present an approach that uses Dynamic Bayesian networks which are Bayesian networks with </a:t>
            </a:r>
            <a:r>
              <a:rPr lang="en-US">
                <a:solidFill>
                  <a:srgbClr val="1010B6"/>
                </a:solidFill>
              </a:rPr>
              <a:t>network topology that evolves over time</a:t>
            </a:r>
            <a:r>
              <a:rPr lang="en-US"/>
              <a:t>, adding new state variables to represent the system state at the current time </a:t>
            </a:r>
            <a:r>
              <a:rPr lang="en-US" smtClean="0"/>
              <a:t>t</a:t>
            </a:r>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Evolving Prediction Models</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a:t>
            </a:r>
            <a:endParaRPr lang="en-US"/>
          </a:p>
          <a:p>
            <a:endParaRPr lang="en-US"/>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72" y="3124200"/>
            <a:ext cx="4094928"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048000"/>
            <a:ext cx="3214687"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3"/>
          <p:cNvSpPr txBox="1">
            <a:spLocks/>
          </p:cNvSpPr>
          <p:nvPr/>
        </p:nvSpPr>
        <p:spPr>
          <a:xfrm>
            <a:off x="510600" y="4648200"/>
            <a:ext cx="4114800" cy="182880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rgbClr val="00B050"/>
                </a:solidFill>
              </a:rPr>
              <a:t>Kalman </a:t>
            </a:r>
            <a:r>
              <a:rPr lang="en-US" smtClean="0">
                <a:solidFill>
                  <a:srgbClr val="00B050"/>
                </a:solidFill>
              </a:rPr>
              <a:t>filtering </a:t>
            </a:r>
            <a:r>
              <a:rPr lang="en-US" smtClean="0"/>
              <a:t>used for inference</a:t>
            </a:r>
          </a:p>
          <a:p>
            <a:r>
              <a:rPr lang="en-US" smtClean="0"/>
              <a:t>Posterior </a:t>
            </a:r>
            <a:r>
              <a:rPr lang="en-US"/>
              <a:t>distribution of the observed state variables is then used to construct a </a:t>
            </a:r>
            <a:r>
              <a:rPr lang="en-US">
                <a:solidFill>
                  <a:srgbClr val="7030A0"/>
                </a:solidFill>
              </a:rPr>
              <a:t>Bayesian credible </a:t>
            </a:r>
            <a:r>
              <a:rPr lang="en-US" smtClean="0">
                <a:solidFill>
                  <a:srgbClr val="7030A0"/>
                </a:solidFill>
              </a:rPr>
              <a:t>interval </a:t>
            </a:r>
            <a:r>
              <a:rPr lang="en-US" smtClean="0"/>
              <a:t>(BCI)</a:t>
            </a:r>
            <a:endParaRPr lang="en-US"/>
          </a:p>
          <a:p>
            <a:r>
              <a:rPr lang="en-US" smtClean="0"/>
              <a:t>Measurements outside of the </a:t>
            </a:r>
            <a:r>
              <a:rPr lang="en-US" smtClean="0">
                <a:solidFill>
                  <a:srgbClr val="FF0000"/>
                </a:solidFill>
              </a:rPr>
              <a:t>p% BCI</a:t>
            </a:r>
            <a:r>
              <a:rPr lang="en-US" smtClean="0"/>
              <a:t> are anomalies</a:t>
            </a:r>
            <a:endParaRPr lang="en-US"/>
          </a:p>
        </p:txBody>
      </p:sp>
      <p:sp>
        <p:nvSpPr>
          <p:cNvPr id="11" name="Content Placeholder 3"/>
          <p:cNvSpPr txBox="1">
            <a:spLocks/>
          </p:cNvSpPr>
          <p:nvPr/>
        </p:nvSpPr>
        <p:spPr>
          <a:xfrm>
            <a:off x="4572000" y="4724400"/>
            <a:ext cx="4267200" cy="175260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solidFill>
                  <a:srgbClr val="00B050"/>
                </a:solidFill>
              </a:rPr>
              <a:t>Status </a:t>
            </a:r>
            <a:r>
              <a:rPr lang="en-US">
                <a:solidFill>
                  <a:srgbClr val="00B050"/>
                </a:solidFill>
              </a:rPr>
              <a:t>(e.g. normal/anomalous) </a:t>
            </a:r>
            <a:r>
              <a:rPr lang="en-US"/>
              <a:t>of each </a:t>
            </a:r>
            <a:r>
              <a:rPr lang="en-US" smtClean="0"/>
              <a:t>measurement </a:t>
            </a:r>
            <a:r>
              <a:rPr lang="en-US"/>
              <a:t>is also modeled as a hidden </a:t>
            </a:r>
            <a:r>
              <a:rPr lang="en-US" smtClean="0"/>
              <a:t>state</a:t>
            </a:r>
          </a:p>
          <a:p>
            <a:r>
              <a:rPr lang="en-US" smtClean="0">
                <a:solidFill>
                  <a:srgbClr val="7030A0"/>
                </a:solidFill>
              </a:rPr>
              <a:t>Maximum </a:t>
            </a:r>
            <a:r>
              <a:rPr lang="en-US">
                <a:solidFill>
                  <a:srgbClr val="7030A0"/>
                </a:solidFill>
              </a:rPr>
              <a:t>a </a:t>
            </a:r>
            <a:r>
              <a:rPr lang="en-US" smtClean="0">
                <a:solidFill>
                  <a:srgbClr val="7030A0"/>
                </a:solidFill>
              </a:rPr>
              <a:t>posteriori measurement </a:t>
            </a:r>
            <a:r>
              <a:rPr lang="en-US">
                <a:solidFill>
                  <a:srgbClr val="7030A0"/>
                </a:solidFill>
              </a:rPr>
              <a:t>status (MAP-ms) </a:t>
            </a:r>
            <a:r>
              <a:rPr lang="en-US"/>
              <a:t>of </a:t>
            </a:r>
            <a:r>
              <a:rPr lang="en-US" smtClean="0"/>
              <a:t>hidden </a:t>
            </a:r>
            <a:r>
              <a:rPr lang="en-US"/>
              <a:t>state variable </a:t>
            </a:r>
            <a:r>
              <a:rPr lang="en-US" smtClean="0"/>
              <a:t>is used </a:t>
            </a:r>
            <a:r>
              <a:rPr lang="en-US"/>
              <a:t>to classify the </a:t>
            </a:r>
            <a:r>
              <a:rPr lang="en-US" smtClean="0"/>
              <a:t>measurement as </a:t>
            </a:r>
            <a:r>
              <a:rPr lang="en-US"/>
              <a:t>normal or </a:t>
            </a:r>
            <a:r>
              <a:rPr lang="en-US" smtClean="0"/>
              <a:t>anomalous</a:t>
            </a:r>
            <a:endParaRPr lang="en-US"/>
          </a:p>
          <a:p>
            <a:endParaRPr lang="en-US"/>
          </a:p>
        </p:txBody>
      </p:sp>
    </p:spTree>
    <p:extLst>
      <p:ext uri="{BB962C8B-B14F-4D97-AF65-F5344CB8AC3E}">
        <p14:creationId xmlns:p14="http://schemas.microsoft.com/office/powerpoint/2010/main" val="25901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Outlier Detection for </a:t>
            </a:r>
            <a:r>
              <a:rPr lang="en-US" smtClean="0"/>
              <a:t>Stream 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38</a:t>
            </a:fld>
            <a:endParaRPr lang="en-US"/>
          </a:p>
        </p:txBody>
      </p:sp>
      <p:sp>
        <p:nvSpPr>
          <p:cNvPr id="4" name="Content Placeholder 3"/>
          <p:cNvSpPr>
            <a:spLocks noGrp="1"/>
          </p:cNvSpPr>
          <p:nvPr>
            <p:ph idx="13"/>
          </p:nvPr>
        </p:nvSpPr>
        <p:spPr/>
        <p:txBody>
          <a:bodyPr/>
          <a:lstStyle/>
          <a:p>
            <a:r>
              <a:rPr lang="en-US" smtClean="0">
                <a:solidFill>
                  <a:srgbClr val="1010B6"/>
                </a:solidFill>
              </a:rPr>
              <a:t>Evolving Prediction Models</a:t>
            </a:r>
          </a:p>
          <a:p>
            <a:pPr lvl="1"/>
            <a:r>
              <a:rPr lang="en-US"/>
              <a:t>Online Sequential Discounting Algorithms</a:t>
            </a:r>
          </a:p>
          <a:p>
            <a:pPr lvl="1"/>
            <a:r>
              <a:rPr lang="en-US"/>
              <a:t>Dynamic Bayesian Networks</a:t>
            </a:r>
            <a:endParaRPr lang="en-US" smtClean="0">
              <a:solidFill>
                <a:srgbClr val="1010B6"/>
              </a:solidFill>
            </a:endParaRPr>
          </a:p>
          <a:p>
            <a:r>
              <a:rPr lang="en-US" smtClean="0">
                <a:solidFill>
                  <a:srgbClr val="1010B6"/>
                </a:solidFill>
              </a:rPr>
              <a:t>Distance Based</a:t>
            </a:r>
            <a:r>
              <a:rPr lang="en-US" smtClean="0"/>
              <a:t> Outliers</a:t>
            </a:r>
          </a:p>
          <a:p>
            <a:pPr lvl="1"/>
            <a:r>
              <a:rPr lang="en-US" smtClean="0">
                <a:solidFill>
                  <a:srgbClr val="00B050"/>
                </a:solidFill>
              </a:rPr>
              <a:t>Global</a:t>
            </a:r>
            <a:r>
              <a:rPr lang="en-US" smtClean="0"/>
              <a:t> Outliers</a:t>
            </a:r>
          </a:p>
          <a:p>
            <a:pPr lvl="1"/>
            <a:r>
              <a:rPr lang="en-US" smtClean="0">
                <a:solidFill>
                  <a:srgbClr val="00B050"/>
                </a:solidFill>
              </a:rPr>
              <a:t>Local</a:t>
            </a:r>
            <a:r>
              <a:rPr lang="en-US" smtClean="0"/>
              <a:t> Outliers</a:t>
            </a:r>
          </a:p>
          <a:p>
            <a:pPr lvl="1"/>
            <a:r>
              <a:rPr lang="en-US" smtClean="0">
                <a:solidFill>
                  <a:srgbClr val="00B050"/>
                </a:solidFill>
              </a:rPr>
              <a:t>Other</a:t>
            </a:r>
            <a:r>
              <a:rPr lang="en-US" smtClean="0"/>
              <a:t> </a:t>
            </a:r>
            <a:r>
              <a:rPr lang="en-US" smtClean="0">
                <a:solidFill>
                  <a:srgbClr val="00B050"/>
                </a:solidFill>
              </a:rPr>
              <a:t>Variants</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Stream Data</a:t>
            </a:r>
          </a:p>
          <a:p>
            <a:endParaRPr lang="en-US"/>
          </a:p>
        </p:txBody>
      </p:sp>
      <p:sp>
        <p:nvSpPr>
          <p:cNvPr id="8" name="Rectangle 7"/>
          <p:cNvSpPr/>
          <p:nvPr/>
        </p:nvSpPr>
        <p:spPr>
          <a:xfrm>
            <a:off x="762000" y="3124200"/>
            <a:ext cx="46482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3589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Distance based Outliers in Data Streams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39</a:t>
            </a:fld>
            <a:endParaRPr lang="en-US"/>
          </a:p>
        </p:txBody>
      </p:sp>
      <p:sp>
        <p:nvSpPr>
          <p:cNvPr id="4" name="Content Placeholder 3"/>
          <p:cNvSpPr>
            <a:spLocks noGrp="1"/>
          </p:cNvSpPr>
          <p:nvPr>
            <p:ph idx="13"/>
          </p:nvPr>
        </p:nvSpPr>
        <p:spPr>
          <a:xfrm>
            <a:off x="457200" y="1447801"/>
            <a:ext cx="4343400" cy="2514599"/>
          </a:xfrm>
        </p:spPr>
        <p:txBody>
          <a:bodyPr>
            <a:normAutofit fontScale="62500" lnSpcReduction="20000"/>
          </a:bodyPr>
          <a:lstStyle/>
          <a:p>
            <a:r>
              <a:rPr lang="en-US"/>
              <a:t>Given a data stream, the problem is to find </a:t>
            </a:r>
            <a:r>
              <a:rPr lang="en-US">
                <a:solidFill>
                  <a:srgbClr val="1010B6"/>
                </a:solidFill>
              </a:rPr>
              <a:t>distance based outliers at any time window </a:t>
            </a:r>
            <a:r>
              <a:rPr lang="en-US">
                <a:solidFill>
                  <a:schemeClr val="accent6">
                    <a:lumMod val="75000"/>
                  </a:schemeClr>
                </a:solidFill>
              </a:rPr>
              <a:t>[Angiulli and Fassetti, </a:t>
            </a:r>
            <a:r>
              <a:rPr lang="en-US" smtClean="0">
                <a:solidFill>
                  <a:schemeClr val="accent6">
                    <a:lumMod val="75000"/>
                  </a:schemeClr>
                </a:solidFill>
              </a:rPr>
              <a:t>2007</a:t>
            </a:r>
            <a:r>
              <a:rPr lang="en-US">
                <a:solidFill>
                  <a:schemeClr val="accent6">
                    <a:lumMod val="75000"/>
                  </a:schemeClr>
                </a:solidFill>
              </a:rPr>
              <a:t>; Yang et al., 2009</a:t>
            </a:r>
            <a:r>
              <a:rPr lang="en-US" smtClean="0">
                <a:solidFill>
                  <a:schemeClr val="accent6">
                    <a:lumMod val="75000"/>
                  </a:schemeClr>
                </a:solidFill>
              </a:rPr>
              <a:t>]</a:t>
            </a:r>
          </a:p>
          <a:p>
            <a:r>
              <a:rPr lang="en-US" smtClean="0"/>
              <a:t>As stream evolves</a:t>
            </a:r>
          </a:p>
          <a:p>
            <a:pPr lvl="1"/>
            <a:r>
              <a:rPr lang="en-US" smtClean="0"/>
              <a:t>Old objects expire, new come in</a:t>
            </a:r>
          </a:p>
          <a:p>
            <a:pPr lvl="1"/>
            <a:r>
              <a:rPr lang="en-US" smtClean="0"/>
              <a:t>#preceding </a:t>
            </a:r>
            <a:r>
              <a:rPr lang="en-US"/>
              <a:t>neighbors of any object </a:t>
            </a:r>
            <a:r>
              <a:rPr lang="en-US" smtClean="0"/>
              <a:t>decreases</a:t>
            </a:r>
          </a:p>
          <a:p>
            <a:pPr lvl="1"/>
            <a:r>
              <a:rPr lang="en-US"/>
              <a:t>O</a:t>
            </a:r>
            <a:r>
              <a:rPr lang="en-US" smtClean="0"/>
              <a:t>bject </a:t>
            </a:r>
            <a:r>
              <a:rPr lang="en-US"/>
              <a:t>could become an outlier</a:t>
            </a:r>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Distance-based Outliers </a:t>
            </a:r>
            <a:r>
              <a:rPr lang="en-US"/>
              <a:t>for Sliding </a:t>
            </a:r>
            <a:r>
              <a:rPr lang="en-US" smtClean="0"/>
              <a:t>Windows</a:t>
            </a:r>
          </a:p>
          <a:p>
            <a:r>
              <a:rPr lang="en-US"/>
              <a:t> </a:t>
            </a:r>
            <a:r>
              <a:rPr lang="en-US" smtClean="0"/>
              <a:t>    Distance-based Global </a:t>
            </a:r>
            <a:r>
              <a:rPr lang="en-US"/>
              <a:t>Outliers</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a:t>
            </a:r>
            <a:endParaRPr lang="en-US"/>
          </a:p>
          <a:p>
            <a:endParaRPr lang="en-US"/>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371600"/>
            <a:ext cx="3595512"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3"/>
          <p:cNvSpPr txBox="1">
            <a:spLocks/>
          </p:cNvSpPr>
          <p:nvPr/>
        </p:nvSpPr>
        <p:spPr>
          <a:xfrm>
            <a:off x="457200" y="3810001"/>
            <a:ext cx="8077200" cy="28194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Since </a:t>
            </a:r>
            <a:r>
              <a:rPr lang="en-US"/>
              <a:t>any object will expire before its succeeding neighbors, inliers having at least k succeeding neighbors will be </a:t>
            </a:r>
            <a:r>
              <a:rPr lang="en-US" smtClean="0"/>
              <a:t>always </a:t>
            </a:r>
            <a:r>
              <a:rPr lang="en-US" smtClean="0">
                <a:solidFill>
                  <a:srgbClr val="FF0000"/>
                </a:solidFill>
              </a:rPr>
              <a:t>safe inliers</a:t>
            </a:r>
          </a:p>
          <a:p>
            <a:r>
              <a:rPr lang="en-US">
                <a:solidFill>
                  <a:schemeClr val="accent6">
                    <a:lumMod val="75000"/>
                  </a:schemeClr>
                </a:solidFill>
              </a:rPr>
              <a:t>[Angiulli and Fassetti, 2007] </a:t>
            </a:r>
            <a:r>
              <a:rPr lang="en-US"/>
              <a:t>propose an exact algorithm to efficiently compute such outliers using a new data structure called </a:t>
            </a:r>
            <a:r>
              <a:rPr lang="en-US">
                <a:solidFill>
                  <a:srgbClr val="FF0000"/>
                </a:solidFill>
              </a:rPr>
              <a:t>Indexed Stream Buffer (ISB)</a:t>
            </a:r>
            <a:r>
              <a:rPr lang="en-US"/>
              <a:t> which supports a range query </a:t>
            </a:r>
            <a:r>
              <a:rPr lang="en-US" smtClean="0"/>
              <a:t>search</a:t>
            </a:r>
          </a:p>
          <a:p>
            <a:r>
              <a:rPr lang="en-US" smtClean="0"/>
              <a:t>Exploit </a:t>
            </a:r>
            <a:r>
              <a:rPr lang="en-US" smtClean="0">
                <a:solidFill>
                  <a:srgbClr val="00B050"/>
                </a:solidFill>
              </a:rPr>
              <a:t>two heuristics</a:t>
            </a:r>
          </a:p>
          <a:p>
            <a:pPr lvl="1"/>
            <a:r>
              <a:rPr lang="en-US" smtClean="0"/>
              <a:t>It </a:t>
            </a:r>
            <a:r>
              <a:rPr lang="en-US"/>
              <a:t>is sufficient to retain in ISB only </a:t>
            </a:r>
            <a:r>
              <a:rPr lang="en-US">
                <a:solidFill>
                  <a:srgbClr val="7030A0"/>
                </a:solidFill>
              </a:rPr>
              <a:t>a fraction of safe </a:t>
            </a:r>
            <a:r>
              <a:rPr lang="en-US" smtClean="0">
                <a:solidFill>
                  <a:srgbClr val="7030A0"/>
                </a:solidFill>
              </a:rPr>
              <a:t>inliers</a:t>
            </a:r>
          </a:p>
          <a:p>
            <a:pPr lvl="1"/>
            <a:r>
              <a:rPr lang="en-US" smtClean="0"/>
              <a:t>Rather </a:t>
            </a:r>
            <a:r>
              <a:rPr lang="en-US"/>
              <a:t>than storing the list of k most recent preceding neighbors, it is enough to </a:t>
            </a:r>
            <a:r>
              <a:rPr lang="en-US">
                <a:solidFill>
                  <a:srgbClr val="7030A0"/>
                </a:solidFill>
              </a:rPr>
              <a:t>store only the fraction of preceding neighbors </a:t>
            </a:r>
            <a:r>
              <a:rPr lang="en-US"/>
              <a:t>which are safe inliers to the total number of safe </a:t>
            </a:r>
            <a:r>
              <a:rPr lang="en-US" smtClean="0"/>
              <a:t>inliers</a:t>
            </a:r>
            <a:endParaRPr lang="en-US"/>
          </a:p>
        </p:txBody>
      </p:sp>
    </p:spTree>
    <p:extLst>
      <p:ext uri="{BB962C8B-B14F-4D97-AF65-F5344CB8AC3E}">
        <p14:creationId xmlns:p14="http://schemas.microsoft.com/office/powerpoint/2010/main" val="413298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Time Series and other Temporal 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4</a:t>
            </a:fld>
            <a:endParaRPr lang="en-US"/>
          </a:p>
        </p:txBody>
      </p:sp>
      <p:sp>
        <p:nvSpPr>
          <p:cNvPr id="4" name="Content Placeholder 3"/>
          <p:cNvSpPr>
            <a:spLocks noGrp="1"/>
          </p:cNvSpPr>
          <p:nvPr>
            <p:ph idx="13"/>
          </p:nvPr>
        </p:nvSpPr>
        <p:spPr/>
        <p:txBody>
          <a:bodyPr>
            <a:normAutofit fontScale="62500" lnSpcReduction="20000"/>
          </a:bodyPr>
          <a:lstStyle/>
          <a:p>
            <a:r>
              <a:rPr lang="en-US" smtClean="0"/>
              <a:t>First work on outlier detection: </a:t>
            </a:r>
            <a:r>
              <a:rPr lang="en-US">
                <a:solidFill>
                  <a:schemeClr val="accent6">
                    <a:lumMod val="75000"/>
                  </a:schemeClr>
                </a:solidFill>
              </a:rPr>
              <a:t>[Fox, 1972</a:t>
            </a:r>
            <a:r>
              <a:rPr lang="en-US" smtClean="0">
                <a:solidFill>
                  <a:schemeClr val="accent6">
                    <a:lumMod val="75000"/>
                  </a:schemeClr>
                </a:solidFill>
              </a:rPr>
              <a:t>]</a:t>
            </a:r>
          </a:p>
          <a:p>
            <a:endParaRPr lang="en-US"/>
          </a:p>
          <a:p>
            <a:endParaRPr lang="en-US" smtClean="0"/>
          </a:p>
          <a:p>
            <a:pPr marL="0" indent="0">
              <a:buNone/>
            </a:pPr>
            <a:endParaRPr lang="en-US" smtClean="0"/>
          </a:p>
          <a:p>
            <a:r>
              <a:rPr lang="en-US" smtClean="0"/>
              <a:t>ARIMA, ARMA, VAR, VARMA, CUSUM, etc.</a:t>
            </a:r>
          </a:p>
          <a:p>
            <a:r>
              <a:rPr lang="en-US">
                <a:solidFill>
                  <a:schemeClr val="accent6">
                    <a:lumMod val="75000"/>
                  </a:schemeClr>
                </a:solidFill>
              </a:rPr>
              <a:t>[Barnett and Lewis, </a:t>
            </a:r>
            <a:r>
              <a:rPr lang="en-US" smtClean="0">
                <a:solidFill>
                  <a:schemeClr val="accent6">
                    <a:lumMod val="75000"/>
                  </a:schemeClr>
                </a:solidFill>
              </a:rPr>
              <a:t>1978; Hawkins</a:t>
            </a:r>
            <a:r>
              <a:rPr lang="en-US">
                <a:solidFill>
                  <a:schemeClr val="accent6">
                    <a:lumMod val="75000"/>
                  </a:schemeClr>
                </a:solidFill>
              </a:rPr>
              <a:t>, 1980; Rousseeuw and Leroy, 1987]</a:t>
            </a:r>
            <a:endParaRPr lang="en-US" smtClean="0">
              <a:solidFill>
                <a:schemeClr val="accent6">
                  <a:lumMod val="75000"/>
                </a:schemeClr>
              </a:solidFill>
            </a:endParaRPr>
          </a:p>
          <a:p>
            <a:r>
              <a:rPr lang="en-US" smtClean="0">
                <a:solidFill>
                  <a:srgbClr val="FF0000"/>
                </a:solidFill>
              </a:rPr>
              <a:t>Temporal data</a:t>
            </a:r>
            <a:r>
              <a:rPr lang="en-US" smtClean="0"/>
              <a:t>:  Social </a:t>
            </a:r>
            <a:r>
              <a:rPr lang="en-US"/>
              <a:t>network </a:t>
            </a:r>
            <a:r>
              <a:rPr lang="en-US" smtClean="0"/>
              <a:t>data, astronomy data, sensor </a:t>
            </a:r>
            <a:r>
              <a:rPr lang="en-US"/>
              <a:t>data, computer network traffic, commercial </a:t>
            </a:r>
            <a:r>
              <a:rPr lang="en-US" smtClean="0"/>
              <a:t>transactions, medical records, judicial records, ...</a:t>
            </a:r>
          </a:p>
          <a:p>
            <a:r>
              <a:rPr lang="en-US" smtClean="0">
                <a:solidFill>
                  <a:srgbClr val="FF0000"/>
                </a:solidFill>
              </a:rPr>
              <a:t>New temporal data types</a:t>
            </a:r>
          </a:p>
          <a:p>
            <a:endParaRPr lang="en-US"/>
          </a:p>
          <a:p>
            <a:endParaRPr lang="en-US" smtClean="0"/>
          </a:p>
          <a:p>
            <a:endParaRPr lang="en-US" smtClean="0"/>
          </a:p>
          <a:p>
            <a:pPr marL="0" indent="0">
              <a:buNone/>
            </a:pPr>
            <a:r>
              <a:rPr lang="en-US" smtClean="0"/>
              <a:t> </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Temporal Data</a:t>
            </a:r>
            <a:endParaRPr lang="en-US"/>
          </a:p>
        </p:txBody>
      </p:sp>
      <p:sp>
        <p:nvSpPr>
          <p:cNvPr id="7" name="Content Placeholder 6"/>
          <p:cNvSpPr>
            <a:spLocks noGrp="1"/>
          </p:cNvSpPr>
          <p:nvPr>
            <p:ph idx="15"/>
          </p:nvPr>
        </p:nvSpPr>
        <p:spPr/>
        <p:txBody>
          <a:bodyPr/>
          <a:lstStyle/>
          <a:p>
            <a:r>
              <a:rPr lang="en-US"/>
              <a:t>Introduction</a:t>
            </a:r>
          </a:p>
          <a:p>
            <a:endParaRPr lang="en-US"/>
          </a:p>
        </p:txBody>
      </p:sp>
      <p:graphicFrame>
        <p:nvGraphicFramePr>
          <p:cNvPr id="10" name="Chart 9"/>
          <p:cNvGraphicFramePr>
            <a:graphicFrameLocks/>
          </p:cNvGraphicFramePr>
          <p:nvPr>
            <p:extLst>
              <p:ext uri="{D42A27DB-BD31-4B8C-83A1-F6EECF244321}">
                <p14:modId xmlns:p14="http://schemas.microsoft.com/office/powerpoint/2010/main" val="481922982"/>
              </p:ext>
            </p:extLst>
          </p:nvPr>
        </p:nvGraphicFramePr>
        <p:xfrm>
          <a:off x="828427" y="1447800"/>
          <a:ext cx="1487970" cy="8927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extLst>
              <p:ext uri="{D42A27DB-BD31-4B8C-83A1-F6EECF244321}">
                <p14:modId xmlns:p14="http://schemas.microsoft.com/office/powerpoint/2010/main" val="2023448455"/>
              </p:ext>
            </p:extLst>
          </p:nvPr>
        </p:nvGraphicFramePr>
        <p:xfrm>
          <a:off x="2657227" y="1448960"/>
          <a:ext cx="1484105" cy="8904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717471114"/>
              </p:ext>
            </p:extLst>
          </p:nvPr>
        </p:nvGraphicFramePr>
        <p:xfrm>
          <a:off x="4638427" y="1450119"/>
          <a:ext cx="1480240" cy="8881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extLst>
              <p:ext uri="{D42A27DB-BD31-4B8C-83A1-F6EECF244321}">
                <p14:modId xmlns:p14="http://schemas.microsoft.com/office/powerpoint/2010/main" val="3235497140"/>
              </p:ext>
            </p:extLst>
          </p:nvPr>
        </p:nvGraphicFramePr>
        <p:xfrm>
          <a:off x="6695827" y="1451279"/>
          <a:ext cx="1457573" cy="885825"/>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752227" y="2324100"/>
            <a:ext cx="1666803" cy="369332"/>
          </a:xfrm>
          <a:prstGeom prst="rect">
            <a:avLst/>
          </a:prstGeom>
          <a:noFill/>
        </p:spPr>
        <p:txBody>
          <a:bodyPr wrap="none" rtlCol="0">
            <a:spAutoFit/>
          </a:bodyPr>
          <a:lstStyle/>
          <a:p>
            <a:r>
              <a:rPr lang="en-US" smtClean="0">
                <a:solidFill>
                  <a:srgbClr val="FF0000"/>
                </a:solidFill>
              </a:rPr>
              <a:t>Additive Outlier</a:t>
            </a:r>
            <a:endParaRPr lang="en-US">
              <a:solidFill>
                <a:srgbClr val="FF0000"/>
              </a:solidFill>
            </a:endParaRPr>
          </a:p>
        </p:txBody>
      </p:sp>
      <p:sp>
        <p:nvSpPr>
          <p:cNvPr id="15" name="TextBox 14"/>
          <p:cNvSpPr txBox="1"/>
          <p:nvPr/>
        </p:nvSpPr>
        <p:spPr>
          <a:xfrm>
            <a:off x="2666824" y="2324100"/>
            <a:ext cx="1868653" cy="369332"/>
          </a:xfrm>
          <a:prstGeom prst="rect">
            <a:avLst/>
          </a:prstGeom>
          <a:noFill/>
        </p:spPr>
        <p:txBody>
          <a:bodyPr wrap="none" rtlCol="0">
            <a:spAutoFit/>
          </a:bodyPr>
          <a:lstStyle/>
          <a:p>
            <a:r>
              <a:rPr lang="en-US" smtClean="0">
                <a:solidFill>
                  <a:srgbClr val="FF0000"/>
                </a:solidFill>
              </a:rPr>
              <a:t>Innovative Outlier</a:t>
            </a:r>
            <a:endParaRPr lang="en-US">
              <a:solidFill>
                <a:srgbClr val="FF0000"/>
              </a:solidFill>
            </a:endParaRPr>
          </a:p>
        </p:txBody>
      </p:sp>
      <p:sp>
        <p:nvSpPr>
          <p:cNvPr id="16" name="TextBox 15"/>
          <p:cNvSpPr txBox="1"/>
          <p:nvPr/>
        </p:nvSpPr>
        <p:spPr>
          <a:xfrm>
            <a:off x="4638427" y="2324100"/>
            <a:ext cx="1944378" cy="369332"/>
          </a:xfrm>
          <a:prstGeom prst="rect">
            <a:avLst/>
          </a:prstGeom>
          <a:noFill/>
        </p:spPr>
        <p:txBody>
          <a:bodyPr wrap="none" rtlCol="0">
            <a:spAutoFit/>
          </a:bodyPr>
          <a:lstStyle/>
          <a:p>
            <a:r>
              <a:rPr lang="en-US" smtClean="0">
                <a:solidFill>
                  <a:srgbClr val="FF0000"/>
                </a:solidFill>
              </a:rPr>
              <a:t>Temporary Change</a:t>
            </a:r>
            <a:endParaRPr lang="en-US">
              <a:solidFill>
                <a:srgbClr val="FF0000"/>
              </a:solidFill>
            </a:endParaRPr>
          </a:p>
        </p:txBody>
      </p:sp>
      <p:sp>
        <p:nvSpPr>
          <p:cNvPr id="17" name="TextBox 16"/>
          <p:cNvSpPr txBox="1"/>
          <p:nvPr/>
        </p:nvSpPr>
        <p:spPr>
          <a:xfrm>
            <a:off x="6843349" y="2324100"/>
            <a:ext cx="1147878" cy="369332"/>
          </a:xfrm>
          <a:prstGeom prst="rect">
            <a:avLst/>
          </a:prstGeom>
          <a:noFill/>
        </p:spPr>
        <p:txBody>
          <a:bodyPr wrap="none" rtlCol="0">
            <a:spAutoFit/>
          </a:bodyPr>
          <a:lstStyle/>
          <a:p>
            <a:r>
              <a:rPr lang="en-US" smtClean="0">
                <a:solidFill>
                  <a:srgbClr val="FF0000"/>
                </a:solidFill>
              </a:rPr>
              <a:t>Level Shift</a:t>
            </a:r>
            <a:endParaRPr lang="en-US">
              <a:solidFill>
                <a:srgbClr val="FF0000"/>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792373590"/>
              </p:ext>
            </p:extLst>
          </p:nvPr>
        </p:nvGraphicFramePr>
        <p:xfrm>
          <a:off x="1920684" y="4984411"/>
          <a:ext cx="2498916" cy="1315729"/>
        </p:xfrm>
        <a:graphic>
          <a:graphicData uri="http://schemas.openxmlformats.org/drawingml/2006/table">
            <a:tbl>
              <a:tblPr firstRow="1" bandRow="1">
                <a:tableStyleId>{5C22544A-7EE6-4342-B048-85BDC9FD1C3A}</a:tableStyleId>
              </a:tblPr>
              <a:tblGrid>
                <a:gridCol w="454025"/>
                <a:gridCol w="477838"/>
                <a:gridCol w="805053"/>
                <a:gridCol w="381000"/>
                <a:gridCol w="381000"/>
              </a:tblGrid>
              <a:tr h="484671">
                <a:tc>
                  <a:txBody>
                    <a:bodyPr/>
                    <a:lstStyle/>
                    <a:p>
                      <a:r>
                        <a:rPr lang="en-US" sz="1200" smtClean="0"/>
                        <a:t>EmpID</a:t>
                      </a:r>
                      <a:endParaRPr lang="en-US" sz="1200"/>
                    </a:p>
                  </a:txBody>
                  <a:tcPr marL="0" marR="0" marT="0" marB="0"/>
                </a:tc>
                <a:tc>
                  <a:txBody>
                    <a:bodyPr/>
                    <a:lstStyle/>
                    <a:p>
                      <a:r>
                        <a:rPr lang="en-US" sz="1200" smtClean="0"/>
                        <a:t>Name</a:t>
                      </a:r>
                      <a:endParaRPr lang="en-US" sz="1200"/>
                    </a:p>
                  </a:txBody>
                  <a:tcPr marL="0" marR="0" marT="0" marB="0"/>
                </a:tc>
                <a:tc>
                  <a:txBody>
                    <a:bodyPr/>
                    <a:lstStyle/>
                    <a:p>
                      <a:r>
                        <a:rPr lang="en-US" sz="1200" smtClean="0"/>
                        <a:t>Department</a:t>
                      </a:r>
                      <a:endParaRPr lang="en-US" sz="1200"/>
                    </a:p>
                  </a:txBody>
                  <a:tcPr marL="0" marR="0" marT="0" marB="0"/>
                </a:tc>
                <a:tc>
                  <a:txBody>
                    <a:bodyPr/>
                    <a:lstStyle/>
                    <a:p>
                      <a:r>
                        <a:rPr lang="en-US" sz="1200" smtClean="0"/>
                        <a:t>Valid Start</a:t>
                      </a:r>
                      <a:r>
                        <a:rPr lang="en-US" sz="1200" baseline="0" smtClean="0"/>
                        <a:t> Time</a:t>
                      </a:r>
                      <a:endParaRPr lang="en-US" sz="1200"/>
                    </a:p>
                  </a:txBody>
                  <a:tcPr marL="0" marR="0" marT="0" marB="0"/>
                </a:tc>
                <a:tc>
                  <a:txBody>
                    <a:bodyPr/>
                    <a:lstStyle/>
                    <a:p>
                      <a:r>
                        <a:rPr lang="en-US" sz="1200" smtClean="0"/>
                        <a:t>Valid End Time</a:t>
                      </a:r>
                      <a:endParaRPr lang="en-US" sz="1200"/>
                    </a:p>
                  </a:txBody>
                  <a:tcPr marL="0" marR="0" marT="0" marB="0"/>
                </a:tc>
              </a:tr>
              <a:tr h="161557">
                <a:tc>
                  <a:txBody>
                    <a:bodyPr/>
                    <a:lstStyle/>
                    <a:p>
                      <a:r>
                        <a:rPr lang="en-US" sz="1200" smtClean="0"/>
                        <a:t>10</a:t>
                      </a:r>
                      <a:endParaRPr lang="en-US" sz="1200"/>
                    </a:p>
                  </a:txBody>
                  <a:tcPr marL="0" marR="0" marT="0" marB="0"/>
                </a:tc>
                <a:tc>
                  <a:txBody>
                    <a:bodyPr/>
                    <a:lstStyle/>
                    <a:p>
                      <a:r>
                        <a:rPr lang="en-US" sz="1200" smtClean="0"/>
                        <a:t>Eric</a:t>
                      </a:r>
                      <a:endParaRPr lang="en-US" sz="1200"/>
                    </a:p>
                  </a:txBody>
                  <a:tcPr marL="0" marR="0" marT="0" marB="0"/>
                </a:tc>
                <a:tc>
                  <a:txBody>
                    <a:bodyPr/>
                    <a:lstStyle/>
                    <a:p>
                      <a:r>
                        <a:rPr lang="en-US" sz="1200" smtClean="0"/>
                        <a:t>CS</a:t>
                      </a:r>
                      <a:endParaRPr lang="en-US" sz="1200"/>
                    </a:p>
                  </a:txBody>
                  <a:tcPr marL="0" marR="0" marT="0" marB="0"/>
                </a:tc>
                <a:tc>
                  <a:txBody>
                    <a:bodyPr/>
                    <a:lstStyle/>
                    <a:p>
                      <a:r>
                        <a:rPr lang="en-US" sz="1200" smtClean="0"/>
                        <a:t>1985</a:t>
                      </a:r>
                      <a:endParaRPr lang="en-US" sz="1200"/>
                    </a:p>
                  </a:txBody>
                  <a:tcPr marL="0" marR="0" marT="0" marB="0"/>
                </a:tc>
                <a:tc>
                  <a:txBody>
                    <a:bodyPr/>
                    <a:lstStyle/>
                    <a:p>
                      <a:r>
                        <a:rPr lang="en-US" sz="1200" smtClean="0"/>
                        <a:t>2001</a:t>
                      </a:r>
                      <a:endParaRPr lang="en-US" sz="1200"/>
                    </a:p>
                  </a:txBody>
                  <a:tcPr marL="0" marR="0" marT="0" marB="0"/>
                </a:tc>
              </a:tr>
              <a:tr h="161557">
                <a:tc>
                  <a:txBody>
                    <a:bodyPr/>
                    <a:lstStyle/>
                    <a:p>
                      <a:r>
                        <a:rPr lang="en-US" sz="1200" smtClean="0"/>
                        <a:t>20</a:t>
                      </a:r>
                      <a:endParaRPr lang="en-US" sz="1200"/>
                    </a:p>
                  </a:txBody>
                  <a:tcPr marL="0" marR="0" marT="0" marB="0"/>
                </a:tc>
                <a:tc>
                  <a:txBody>
                    <a:bodyPr/>
                    <a:lstStyle/>
                    <a:p>
                      <a:r>
                        <a:rPr lang="en-US" sz="1200" smtClean="0"/>
                        <a:t>Bill</a:t>
                      </a:r>
                      <a:endParaRPr lang="en-US" sz="1200"/>
                    </a:p>
                  </a:txBody>
                  <a:tcPr marL="0" marR="0" marT="0" marB="0"/>
                </a:tc>
                <a:tc>
                  <a:txBody>
                    <a:bodyPr/>
                    <a:lstStyle/>
                    <a:p>
                      <a:r>
                        <a:rPr lang="en-US" sz="1200" smtClean="0"/>
                        <a:t>ECE</a:t>
                      </a:r>
                      <a:endParaRPr lang="en-US" sz="1200"/>
                    </a:p>
                  </a:txBody>
                  <a:tcPr marL="0" marR="0" marT="0" marB="0"/>
                </a:tc>
                <a:tc>
                  <a:txBody>
                    <a:bodyPr/>
                    <a:lstStyle/>
                    <a:p>
                      <a:r>
                        <a:rPr lang="en-US" sz="1200" smtClean="0"/>
                        <a:t>1990</a:t>
                      </a:r>
                      <a:endParaRPr lang="en-US" sz="1200"/>
                    </a:p>
                  </a:txBody>
                  <a:tcPr marL="0" marR="0" marT="0" marB="0"/>
                </a:tc>
                <a:tc>
                  <a:txBody>
                    <a:bodyPr/>
                    <a:lstStyle/>
                    <a:p>
                      <a:r>
                        <a:rPr lang="en-US" sz="1200" smtClean="0"/>
                        <a:t>2000</a:t>
                      </a:r>
                      <a:endParaRPr lang="en-US" sz="1200"/>
                    </a:p>
                  </a:txBody>
                  <a:tcPr marL="0" marR="0" marT="0" marB="0"/>
                </a:tc>
              </a:tr>
              <a:tr h="218449">
                <a:tc>
                  <a:txBody>
                    <a:bodyPr/>
                    <a:lstStyle/>
                    <a:p>
                      <a:r>
                        <a:rPr lang="en-US" sz="1200" smtClean="0"/>
                        <a:t>30</a:t>
                      </a:r>
                      <a:endParaRPr lang="en-US" sz="1200"/>
                    </a:p>
                  </a:txBody>
                  <a:tcPr marL="0" marR="0" marT="0" marB="0"/>
                </a:tc>
                <a:tc>
                  <a:txBody>
                    <a:bodyPr/>
                    <a:lstStyle/>
                    <a:p>
                      <a:r>
                        <a:rPr lang="en-US" sz="1200" smtClean="0"/>
                        <a:t>Sam</a:t>
                      </a:r>
                      <a:endParaRPr lang="en-US" sz="1200"/>
                    </a:p>
                  </a:txBody>
                  <a:tcPr marL="0" marR="0" marT="0" marB="0"/>
                </a:tc>
                <a:tc>
                  <a:txBody>
                    <a:bodyPr/>
                    <a:lstStyle/>
                    <a:p>
                      <a:r>
                        <a:rPr lang="en-US" sz="1200" smtClean="0"/>
                        <a:t>Biochem</a:t>
                      </a:r>
                      <a:endParaRPr lang="en-US" sz="1200"/>
                    </a:p>
                  </a:txBody>
                  <a:tcPr marL="0" marR="0" marT="0" marB="0"/>
                </a:tc>
                <a:tc>
                  <a:txBody>
                    <a:bodyPr/>
                    <a:lstStyle/>
                    <a:p>
                      <a:r>
                        <a:rPr lang="en-US" sz="1200" smtClean="0"/>
                        <a:t>1987</a:t>
                      </a:r>
                      <a:endParaRPr lang="en-US" sz="1200"/>
                    </a:p>
                  </a:txBody>
                  <a:tcPr marL="0" marR="0" marT="0" marB="0"/>
                </a:tc>
                <a:tc>
                  <a:txBody>
                    <a:bodyPr/>
                    <a:lstStyle/>
                    <a:p>
                      <a:r>
                        <a:rPr lang="en-US" sz="1200" smtClean="0"/>
                        <a:t>1999</a:t>
                      </a:r>
                      <a:endParaRPr lang="en-US" sz="1200"/>
                    </a:p>
                  </a:txBody>
                  <a:tcPr marL="0" marR="0" marT="0" marB="0"/>
                </a:tc>
              </a:tr>
              <a:tr h="161557">
                <a:tc>
                  <a:txBody>
                    <a:bodyPr/>
                    <a:lstStyle/>
                    <a:p>
                      <a:r>
                        <a:rPr lang="en-US" sz="1200" smtClean="0"/>
                        <a:t>40</a:t>
                      </a:r>
                      <a:endParaRPr lang="en-US" sz="1200"/>
                    </a:p>
                  </a:txBody>
                  <a:tcPr marL="0" marR="0" marT="0" marB="0"/>
                </a:tc>
                <a:tc>
                  <a:txBody>
                    <a:bodyPr/>
                    <a:lstStyle/>
                    <a:p>
                      <a:r>
                        <a:rPr lang="en-US" sz="1200" smtClean="0"/>
                        <a:t>Marina</a:t>
                      </a:r>
                      <a:endParaRPr lang="en-US" sz="1200"/>
                    </a:p>
                  </a:txBody>
                  <a:tcPr marL="0" marR="0" marT="0" marB="0"/>
                </a:tc>
                <a:tc>
                  <a:txBody>
                    <a:bodyPr/>
                    <a:lstStyle/>
                    <a:p>
                      <a:r>
                        <a:rPr lang="en-US" sz="1200" smtClean="0"/>
                        <a:t>Civil</a:t>
                      </a:r>
                      <a:endParaRPr lang="en-US" sz="1200"/>
                    </a:p>
                  </a:txBody>
                  <a:tcPr marL="0" marR="0" marT="0" marB="0"/>
                </a:tc>
                <a:tc>
                  <a:txBody>
                    <a:bodyPr/>
                    <a:lstStyle/>
                    <a:p>
                      <a:r>
                        <a:rPr lang="en-US" sz="1200" smtClean="0"/>
                        <a:t>1997</a:t>
                      </a:r>
                      <a:endParaRPr lang="en-US" sz="1200"/>
                    </a:p>
                  </a:txBody>
                  <a:tcPr marL="0" marR="0" marT="0" marB="0"/>
                </a:tc>
                <a:tc>
                  <a:txBody>
                    <a:bodyPr/>
                    <a:lstStyle/>
                    <a:p>
                      <a:r>
                        <a:rPr lang="en-US" sz="1200" smtClean="0"/>
                        <a:t>2004</a:t>
                      </a:r>
                      <a:endParaRPr lang="en-US" sz="1200"/>
                    </a:p>
                  </a:txBody>
                  <a:tcPr marL="0" marR="0" marT="0" marB="0"/>
                </a:tc>
              </a:tr>
            </a:tbl>
          </a:graphicData>
        </a:graphic>
      </p:graphicFrame>
      <p:graphicFrame>
        <p:nvGraphicFramePr>
          <p:cNvPr id="22" name="Chart 21"/>
          <p:cNvGraphicFramePr>
            <a:graphicFrameLocks/>
          </p:cNvGraphicFramePr>
          <p:nvPr>
            <p:extLst>
              <p:ext uri="{D42A27DB-BD31-4B8C-83A1-F6EECF244321}">
                <p14:modId xmlns:p14="http://schemas.microsoft.com/office/powerpoint/2010/main" val="3328283149"/>
              </p:ext>
            </p:extLst>
          </p:nvPr>
        </p:nvGraphicFramePr>
        <p:xfrm>
          <a:off x="3601150" y="3810000"/>
          <a:ext cx="2009466" cy="1190624"/>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p:cNvSpPr txBox="1"/>
          <p:nvPr/>
        </p:nvSpPr>
        <p:spPr>
          <a:xfrm>
            <a:off x="4200985" y="3837801"/>
            <a:ext cx="904415" cy="276999"/>
          </a:xfrm>
          <a:prstGeom prst="rect">
            <a:avLst/>
          </a:prstGeom>
          <a:noFill/>
        </p:spPr>
        <p:txBody>
          <a:bodyPr wrap="none" rtlCol="0">
            <a:spAutoFit/>
          </a:bodyPr>
          <a:lstStyle/>
          <a:p>
            <a:r>
              <a:rPr lang="en-US" sz="1200" smtClean="0"/>
              <a:t>Time Series</a:t>
            </a:r>
            <a:endParaRPr lang="en-US" sz="1200"/>
          </a:p>
        </p:txBody>
      </p:sp>
      <p:grpSp>
        <p:nvGrpSpPr>
          <p:cNvPr id="25" name="Group 24"/>
          <p:cNvGrpSpPr/>
          <p:nvPr/>
        </p:nvGrpSpPr>
        <p:grpSpPr>
          <a:xfrm>
            <a:off x="76199" y="4491335"/>
            <a:ext cx="1590702" cy="1833265"/>
            <a:chOff x="76199" y="4491335"/>
            <a:chExt cx="1590702" cy="1833265"/>
          </a:xfrm>
        </p:grpSpPr>
        <p:pic>
          <p:nvPicPr>
            <p:cNvPr id="37894" name="Picture 6" descr="https://encrypted-tbn0.gstatic.com/images?q=tbn:ANd9GcS026GU84XulipunEHsQ4mRvvz6lx_P5bQXN1iaF_Em_5IgSXsP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4888924"/>
              <a:ext cx="1590701" cy="143567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76199" y="4491335"/>
              <a:ext cx="1590701" cy="461665"/>
            </a:xfrm>
            <a:prstGeom prst="rect">
              <a:avLst/>
            </a:prstGeom>
            <a:noFill/>
          </p:spPr>
          <p:txBody>
            <a:bodyPr wrap="square" rtlCol="0">
              <a:spAutoFit/>
            </a:bodyPr>
            <a:lstStyle/>
            <a:p>
              <a:pPr algn="ctr"/>
              <a:r>
                <a:rPr lang="en-US" sz="1200" smtClean="0"/>
                <a:t>Distributed  Data Streams</a:t>
              </a:r>
              <a:endParaRPr lang="en-US" sz="1200"/>
            </a:p>
          </p:txBody>
        </p:sp>
      </p:grpSp>
      <p:sp>
        <p:nvSpPr>
          <p:cNvPr id="29" name="TextBox 28"/>
          <p:cNvSpPr txBox="1"/>
          <p:nvPr/>
        </p:nvSpPr>
        <p:spPr>
          <a:xfrm>
            <a:off x="1828800" y="4567535"/>
            <a:ext cx="827406" cy="461665"/>
          </a:xfrm>
          <a:prstGeom prst="rect">
            <a:avLst/>
          </a:prstGeom>
          <a:noFill/>
        </p:spPr>
        <p:txBody>
          <a:bodyPr wrap="none" rtlCol="0">
            <a:spAutoFit/>
          </a:bodyPr>
          <a:lstStyle/>
          <a:p>
            <a:r>
              <a:rPr lang="en-US" sz="1200" smtClean="0"/>
              <a:t>Temporal</a:t>
            </a:r>
          </a:p>
          <a:p>
            <a:r>
              <a:rPr lang="en-US" sz="1200" smtClean="0"/>
              <a:t>Databases</a:t>
            </a:r>
            <a:endParaRPr lang="en-US" sz="1200"/>
          </a:p>
        </p:txBody>
      </p:sp>
      <p:grpSp>
        <p:nvGrpSpPr>
          <p:cNvPr id="24" name="Group 23"/>
          <p:cNvGrpSpPr/>
          <p:nvPr/>
        </p:nvGrpSpPr>
        <p:grpSpPr>
          <a:xfrm>
            <a:off x="4495800" y="5057001"/>
            <a:ext cx="2590800" cy="1267599"/>
            <a:chOff x="4495800" y="5057001"/>
            <a:chExt cx="2590800" cy="1267599"/>
          </a:xfrm>
        </p:grpSpPr>
        <p:pic>
          <p:nvPicPr>
            <p:cNvPr id="37892" name="Picture 4" descr="http://www.csee.umbc.edu/wp-content/uploads/2011/11/data_strea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8949" y="5274033"/>
              <a:ext cx="2387651" cy="105056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495800" y="5057001"/>
              <a:ext cx="1254347" cy="276999"/>
            </a:xfrm>
            <a:prstGeom prst="rect">
              <a:avLst/>
            </a:prstGeom>
            <a:noFill/>
          </p:spPr>
          <p:txBody>
            <a:bodyPr wrap="square" rtlCol="0">
              <a:spAutoFit/>
            </a:bodyPr>
            <a:lstStyle/>
            <a:p>
              <a:pPr algn="ctr"/>
              <a:r>
                <a:rPr lang="en-US" sz="1200" smtClean="0"/>
                <a:t>Data Streams</a:t>
              </a:r>
              <a:endParaRPr lang="en-US" sz="1200"/>
            </a:p>
          </p:txBody>
        </p:sp>
      </p:grpSp>
      <p:grpSp>
        <p:nvGrpSpPr>
          <p:cNvPr id="23" name="Group 22"/>
          <p:cNvGrpSpPr/>
          <p:nvPr/>
        </p:nvGrpSpPr>
        <p:grpSpPr>
          <a:xfrm>
            <a:off x="5689112" y="3810000"/>
            <a:ext cx="1854688" cy="1343799"/>
            <a:chOff x="5689112" y="3810000"/>
            <a:chExt cx="1854688" cy="1343799"/>
          </a:xfrm>
        </p:grpSpPr>
        <p:pic>
          <p:nvPicPr>
            <p:cNvPr id="19" name="Picture 6" descr="http://sydney.edu.au/engineering/it/~shhong/emai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9112" y="3810000"/>
              <a:ext cx="1854688" cy="11430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5892774" y="4876800"/>
              <a:ext cx="1498626" cy="276999"/>
            </a:xfrm>
            <a:prstGeom prst="rect">
              <a:avLst/>
            </a:prstGeom>
            <a:noFill/>
          </p:spPr>
          <p:txBody>
            <a:bodyPr wrap="square" rtlCol="0">
              <a:spAutoFit/>
            </a:bodyPr>
            <a:lstStyle/>
            <a:p>
              <a:pPr algn="ctr"/>
              <a:r>
                <a:rPr lang="en-US" sz="1200" smtClean="0"/>
                <a:t>Temporal Networks</a:t>
              </a:r>
              <a:endParaRPr lang="en-US" sz="1200"/>
            </a:p>
          </p:txBody>
        </p:sp>
      </p:grpSp>
      <p:grpSp>
        <p:nvGrpSpPr>
          <p:cNvPr id="21" name="Group 20"/>
          <p:cNvGrpSpPr/>
          <p:nvPr/>
        </p:nvGrpSpPr>
        <p:grpSpPr>
          <a:xfrm>
            <a:off x="7645374" y="3962400"/>
            <a:ext cx="1498626" cy="2209800"/>
            <a:chOff x="7645374" y="3962400"/>
            <a:chExt cx="1498626" cy="2209800"/>
          </a:xfrm>
        </p:grpSpPr>
        <p:pic>
          <p:nvPicPr>
            <p:cNvPr id="37898" name="Picture 10" descr="http://www.markscott.biz/papers/pix/snapshot_s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1615" y="4427259"/>
              <a:ext cx="1329985" cy="174494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645374" y="3962400"/>
              <a:ext cx="1498626" cy="461665"/>
            </a:xfrm>
            <a:prstGeom prst="rect">
              <a:avLst/>
            </a:prstGeom>
            <a:noFill/>
          </p:spPr>
          <p:txBody>
            <a:bodyPr wrap="square" rtlCol="0">
              <a:spAutoFit/>
            </a:bodyPr>
            <a:lstStyle/>
            <a:p>
              <a:pPr algn="ctr"/>
              <a:r>
                <a:rPr lang="en-US" sz="1200" smtClean="0"/>
                <a:t>Spatio-temporal</a:t>
              </a:r>
            </a:p>
            <a:p>
              <a:pPr algn="ctr"/>
              <a:r>
                <a:rPr lang="en-US" sz="1200" smtClean="0"/>
                <a:t>Data</a:t>
              </a:r>
              <a:endParaRPr lang="en-US" sz="1200"/>
            </a:p>
          </p:txBody>
        </p:sp>
      </p:grpSp>
    </p:spTree>
    <p:extLst>
      <p:ext uri="{BB962C8B-B14F-4D97-AF65-F5344CB8AC3E}">
        <p14:creationId xmlns:p14="http://schemas.microsoft.com/office/powerpoint/2010/main" val="176332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xEl>
                                              <p:pRg st="11" end="11"/>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2" grpId="0">
        <p:bldAsOne/>
      </p:bldGraphic>
      <p:bldGraphic spid="13" grpId="0">
        <p:bldAsOne/>
      </p:bldGraphic>
      <p:bldP spid="8" grpId="0"/>
      <p:bldP spid="15" grpId="0"/>
      <p:bldP spid="16" grpId="0"/>
      <p:bldP spid="17" grpId="0"/>
      <p:bldGraphic spid="22" grpId="0">
        <p:bldAsOne/>
      </p:bldGraphic>
      <p:bldP spid="18"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Exploiting Predictability of Object Expiration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40</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Distance-based Outliers </a:t>
            </a:r>
            <a:r>
              <a:rPr lang="en-US"/>
              <a:t>for Sliding </a:t>
            </a:r>
            <a:r>
              <a:rPr lang="en-US" smtClean="0"/>
              <a:t>Windows</a:t>
            </a:r>
          </a:p>
          <a:p>
            <a:r>
              <a:rPr lang="en-US"/>
              <a:t> </a:t>
            </a:r>
            <a:r>
              <a:rPr lang="en-US" smtClean="0"/>
              <a:t>    Distance-based Global </a:t>
            </a:r>
            <a:r>
              <a:rPr lang="en-US"/>
              <a:t>Outliers</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a:t>
            </a:r>
            <a:endParaRPr lang="en-US"/>
          </a:p>
          <a:p>
            <a:endParaRPr lang="en-US"/>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5" y="2030791"/>
            <a:ext cx="3743325" cy="292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76400" y="2908905"/>
            <a:ext cx="184731" cy="369332"/>
          </a:xfrm>
          <a:prstGeom prst="rect">
            <a:avLst/>
          </a:prstGeom>
          <a:noFill/>
        </p:spPr>
        <p:txBody>
          <a:bodyPr wrap="none" rtlCol="0">
            <a:spAutoFit/>
          </a:bodyPr>
          <a:lstStyle/>
          <a:p>
            <a:endParaRPr lang="en-US"/>
          </a:p>
        </p:txBody>
      </p:sp>
      <p:sp>
        <p:nvSpPr>
          <p:cNvPr id="10" name="Content Placeholder 3"/>
          <p:cNvSpPr txBox="1">
            <a:spLocks/>
          </p:cNvSpPr>
          <p:nvPr/>
        </p:nvSpPr>
        <p:spPr>
          <a:xfrm>
            <a:off x="457200" y="1573590"/>
            <a:ext cx="4419600" cy="452241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chemeClr val="accent6">
                    <a:lumMod val="75000"/>
                  </a:schemeClr>
                </a:solidFill>
              </a:rPr>
              <a:t>[Yang et al., 2009] </a:t>
            </a:r>
            <a:r>
              <a:rPr lang="en-US"/>
              <a:t>propose that maintaining</a:t>
            </a:r>
            <a:r>
              <a:rPr lang="en-US">
                <a:solidFill>
                  <a:srgbClr val="7030A0"/>
                </a:solidFill>
              </a:rPr>
              <a:t> all neighbor relationships</a:t>
            </a:r>
            <a:r>
              <a:rPr lang="en-US"/>
              <a:t> across time may be very expensive</a:t>
            </a:r>
          </a:p>
          <a:p>
            <a:r>
              <a:rPr lang="en-US"/>
              <a:t>So </a:t>
            </a:r>
            <a:r>
              <a:rPr lang="en-US">
                <a:solidFill>
                  <a:srgbClr val="7030A0"/>
                </a:solidFill>
              </a:rPr>
              <a:t>abstracted neighbor relationships </a:t>
            </a:r>
            <a:r>
              <a:rPr lang="en-US"/>
              <a:t>can be maintained</a:t>
            </a:r>
          </a:p>
          <a:p>
            <a:r>
              <a:rPr lang="en-US"/>
              <a:t>But maintaining such cluster abstractions is expensive </a:t>
            </a:r>
            <a:r>
              <a:rPr lang="en-US" smtClean="0"/>
              <a:t>too</a:t>
            </a:r>
          </a:p>
          <a:p>
            <a:r>
              <a:rPr lang="en-US"/>
              <a:t>So, they exploit </a:t>
            </a:r>
            <a:r>
              <a:rPr lang="en-US" smtClean="0"/>
              <a:t>the </a:t>
            </a:r>
            <a:r>
              <a:rPr lang="en-US"/>
              <a:t>“</a:t>
            </a:r>
            <a:r>
              <a:rPr lang="en-US">
                <a:solidFill>
                  <a:srgbClr val="00B050"/>
                </a:solidFill>
              </a:rPr>
              <a:t>predictability</a:t>
            </a:r>
            <a:r>
              <a:rPr lang="en-US"/>
              <a:t>” of the expiration of existing objects</a:t>
            </a:r>
          </a:p>
          <a:p>
            <a:r>
              <a:rPr lang="en-US"/>
              <a:t>Based on expiration of objects, they create </a:t>
            </a:r>
            <a:r>
              <a:rPr lang="en-US">
                <a:solidFill>
                  <a:srgbClr val="7030A0"/>
                </a:solidFill>
              </a:rPr>
              <a:t>“predicted views” </a:t>
            </a:r>
            <a:r>
              <a:rPr lang="en-US"/>
              <a:t>of each future </a:t>
            </a:r>
            <a:r>
              <a:rPr lang="en-US" smtClean="0"/>
              <a:t>window</a:t>
            </a:r>
          </a:p>
          <a:p>
            <a:r>
              <a:rPr lang="en-US" smtClean="0">
                <a:solidFill>
                  <a:srgbClr val="FF0000"/>
                </a:solidFill>
              </a:rPr>
              <a:t>Abstract-C</a:t>
            </a:r>
            <a:r>
              <a:rPr lang="en-US" smtClean="0"/>
              <a:t> algorithm makes </a:t>
            </a:r>
            <a:r>
              <a:rPr lang="en-US"/>
              <a:t>use of the predicted views to compute distance based outliers</a:t>
            </a:r>
          </a:p>
          <a:p>
            <a:endParaRPr lang="en-US" smtClean="0"/>
          </a:p>
          <a:p>
            <a:endParaRPr lang="en-US"/>
          </a:p>
        </p:txBody>
      </p:sp>
    </p:spTree>
    <p:extLst>
      <p:ext uri="{BB962C8B-B14F-4D97-AF65-F5344CB8AC3E}">
        <p14:creationId xmlns:p14="http://schemas.microsoft.com/office/powerpoint/2010/main" val="151359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9448800" cy="1143000"/>
          </a:xfrm>
        </p:spPr>
        <p:txBody>
          <a:bodyPr>
            <a:noAutofit/>
          </a:bodyPr>
          <a:lstStyle/>
          <a:p>
            <a:r>
              <a:rPr lang="en-US" smtClean="0"/>
              <a:t> </a:t>
            </a:r>
            <a:r>
              <a:rPr lang="en-US"/>
              <a:t>Incremental Local Outlier Detection for </a:t>
            </a:r>
            <a:r>
              <a:rPr lang="en-US" smtClean="0"/>
              <a:t>Streams </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41</a:t>
            </a:fld>
            <a:endParaRPr lang="en-US"/>
          </a:p>
        </p:txBody>
      </p:sp>
      <p:sp>
        <p:nvSpPr>
          <p:cNvPr id="4" name="Content Placeholder 3"/>
          <p:cNvSpPr>
            <a:spLocks noGrp="1"/>
          </p:cNvSpPr>
          <p:nvPr>
            <p:ph idx="13"/>
          </p:nvPr>
        </p:nvSpPr>
        <p:spPr>
          <a:xfrm>
            <a:off x="457200" y="1656547"/>
            <a:ext cx="5486400" cy="4210853"/>
          </a:xfrm>
        </p:spPr>
        <p:txBody>
          <a:bodyPr>
            <a:normAutofit fontScale="55000" lnSpcReduction="20000"/>
          </a:bodyPr>
          <a:lstStyle/>
          <a:p>
            <a:r>
              <a:rPr lang="en-US"/>
              <a:t>Static Local Outlier Factor (LOF) </a:t>
            </a:r>
            <a:r>
              <a:rPr lang="en-US">
                <a:solidFill>
                  <a:schemeClr val="accent6">
                    <a:lumMod val="75000"/>
                  </a:schemeClr>
                </a:solidFill>
              </a:rPr>
              <a:t>[Breunig et al., 2000] </a:t>
            </a:r>
            <a:r>
              <a:rPr lang="en-US"/>
              <a:t>can be applied to the incremental LOF problem as </a:t>
            </a:r>
          </a:p>
          <a:p>
            <a:pPr lvl="1"/>
            <a:r>
              <a:rPr lang="en-US">
                <a:solidFill>
                  <a:srgbClr val="1010B6"/>
                </a:solidFill>
              </a:rPr>
              <a:t>P</a:t>
            </a:r>
            <a:r>
              <a:rPr lang="en-US" smtClean="0">
                <a:solidFill>
                  <a:srgbClr val="1010B6"/>
                </a:solidFill>
              </a:rPr>
              <a:t>eriodic LOF:</a:t>
            </a:r>
            <a:r>
              <a:rPr lang="en-US" smtClean="0"/>
              <a:t> Apply </a:t>
            </a:r>
            <a:r>
              <a:rPr lang="en-US"/>
              <a:t>LOF on entire data set periodically</a:t>
            </a:r>
          </a:p>
          <a:p>
            <a:pPr lvl="1"/>
            <a:r>
              <a:rPr lang="en-US">
                <a:solidFill>
                  <a:srgbClr val="1010B6"/>
                </a:solidFill>
              </a:rPr>
              <a:t>S</a:t>
            </a:r>
            <a:r>
              <a:rPr lang="en-US" smtClean="0">
                <a:solidFill>
                  <a:srgbClr val="1010B6"/>
                </a:solidFill>
              </a:rPr>
              <a:t>upervised LOF</a:t>
            </a:r>
            <a:r>
              <a:rPr lang="en-US" smtClean="0"/>
              <a:t>: </a:t>
            </a:r>
            <a:r>
              <a:rPr lang="en-US"/>
              <a:t>C</a:t>
            </a:r>
            <a:r>
              <a:rPr lang="en-US" smtClean="0"/>
              <a:t>ompute </a:t>
            </a:r>
            <a:r>
              <a:rPr lang="en-US"/>
              <a:t>the k-distances, local reachability density (LRD) and LOF </a:t>
            </a:r>
            <a:r>
              <a:rPr lang="en-US" smtClean="0"/>
              <a:t>using </a:t>
            </a:r>
            <a:r>
              <a:rPr lang="en-US"/>
              <a:t>training data and use them to find outliers in test data</a:t>
            </a:r>
          </a:p>
          <a:p>
            <a:pPr lvl="1"/>
            <a:r>
              <a:rPr lang="en-US">
                <a:solidFill>
                  <a:srgbClr val="1010B6"/>
                </a:solidFill>
              </a:rPr>
              <a:t>I</a:t>
            </a:r>
            <a:r>
              <a:rPr lang="en-US" smtClean="0">
                <a:solidFill>
                  <a:srgbClr val="1010B6"/>
                </a:solidFill>
              </a:rPr>
              <a:t>terated </a:t>
            </a:r>
            <a:r>
              <a:rPr lang="en-US">
                <a:solidFill>
                  <a:srgbClr val="1010B6"/>
                </a:solidFill>
              </a:rPr>
              <a:t>LOF</a:t>
            </a:r>
            <a:r>
              <a:rPr lang="en-US"/>
              <a:t>: </a:t>
            </a:r>
            <a:r>
              <a:rPr lang="en-US" smtClean="0"/>
              <a:t>Re-apply </a:t>
            </a:r>
            <a:r>
              <a:rPr lang="en-US"/>
              <a:t>static LOF every time a new data record is inserted into the data </a:t>
            </a:r>
            <a:r>
              <a:rPr lang="en-US" smtClean="0"/>
              <a:t>set</a:t>
            </a:r>
            <a:endParaRPr lang="en-US"/>
          </a:p>
          <a:p>
            <a:r>
              <a:rPr lang="en-US">
                <a:solidFill>
                  <a:schemeClr val="accent6">
                    <a:lumMod val="75000"/>
                  </a:schemeClr>
                </a:solidFill>
              </a:rPr>
              <a:t>[Pokrajac et al., 2007] </a:t>
            </a:r>
            <a:r>
              <a:rPr lang="en-US"/>
              <a:t>propose an </a:t>
            </a:r>
            <a:r>
              <a:rPr lang="en-US">
                <a:solidFill>
                  <a:srgbClr val="1010B6"/>
                </a:solidFill>
              </a:rPr>
              <a:t>incremental LOF </a:t>
            </a:r>
            <a:r>
              <a:rPr lang="en-US"/>
              <a:t>algorithm </a:t>
            </a:r>
          </a:p>
          <a:p>
            <a:r>
              <a:rPr lang="en-US"/>
              <a:t>When a new data point </a:t>
            </a:r>
            <a:r>
              <a:rPr lang="en-US" smtClean="0"/>
              <a:t>arrives</a:t>
            </a:r>
            <a:endParaRPr lang="en-US"/>
          </a:p>
          <a:p>
            <a:pPr lvl="1"/>
            <a:r>
              <a:rPr lang="en-US" smtClean="0">
                <a:solidFill>
                  <a:srgbClr val="00B050"/>
                </a:solidFill>
              </a:rPr>
              <a:t>Insertion </a:t>
            </a:r>
            <a:r>
              <a:rPr lang="en-US">
                <a:solidFill>
                  <a:srgbClr val="00B050"/>
                </a:solidFill>
              </a:rPr>
              <a:t>of new </a:t>
            </a:r>
            <a:r>
              <a:rPr lang="en-US" smtClean="0">
                <a:solidFill>
                  <a:srgbClr val="00B050"/>
                </a:solidFill>
              </a:rPr>
              <a:t>record</a:t>
            </a:r>
          </a:p>
          <a:p>
            <a:pPr lvl="2"/>
            <a:r>
              <a:rPr lang="en-US" smtClean="0"/>
              <a:t>Compute reachability </a:t>
            </a:r>
            <a:r>
              <a:rPr lang="en-US"/>
              <a:t>distance, LRD and LOF </a:t>
            </a:r>
            <a:r>
              <a:rPr lang="en-US" smtClean="0"/>
              <a:t>of </a:t>
            </a:r>
            <a:r>
              <a:rPr lang="en-US"/>
              <a:t>new point</a:t>
            </a:r>
          </a:p>
          <a:p>
            <a:pPr lvl="1"/>
            <a:r>
              <a:rPr lang="en-US" smtClean="0">
                <a:solidFill>
                  <a:srgbClr val="00B050"/>
                </a:solidFill>
              </a:rPr>
              <a:t>Maintenance </a:t>
            </a:r>
          </a:p>
          <a:p>
            <a:pPr lvl="2"/>
            <a:r>
              <a:rPr lang="en-US" smtClean="0"/>
              <a:t>Update </a:t>
            </a:r>
            <a:r>
              <a:rPr lang="en-US"/>
              <a:t>k-distances, reachability distance, LRD and LOF </a:t>
            </a:r>
            <a:r>
              <a:rPr lang="en-US" smtClean="0"/>
              <a:t>for </a:t>
            </a:r>
            <a:r>
              <a:rPr lang="en-US"/>
              <a:t>affected existing points (which </a:t>
            </a:r>
            <a:r>
              <a:rPr lang="en-US" smtClean="0"/>
              <a:t>is </a:t>
            </a:r>
            <a:r>
              <a:rPr lang="en-US"/>
              <a:t>independent of </a:t>
            </a:r>
            <a:r>
              <a:rPr lang="en-US" smtClean="0"/>
              <a:t>#objects</a:t>
            </a:r>
            <a:r>
              <a:rPr lang="en-US"/>
              <a:t>) </a:t>
            </a:r>
          </a:p>
          <a:p>
            <a:r>
              <a:rPr lang="en-US" smtClean="0"/>
              <a:t>Maintained </a:t>
            </a:r>
            <a:r>
              <a:rPr lang="en-US"/>
              <a:t>statistics </a:t>
            </a:r>
            <a:r>
              <a:rPr lang="en-US" smtClean="0"/>
              <a:t>are used to </a:t>
            </a:r>
            <a:r>
              <a:rPr lang="en-US"/>
              <a:t>instantly determine whether inserted data record is outlier</a:t>
            </a:r>
          </a:p>
          <a:p>
            <a:pPr marL="0" indent="0">
              <a:buNone/>
            </a:pP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Distance-based Outliers </a:t>
            </a:r>
            <a:r>
              <a:rPr lang="en-US"/>
              <a:t>for Sliding </a:t>
            </a:r>
            <a:r>
              <a:rPr lang="en-US" smtClean="0"/>
              <a:t>Windows</a:t>
            </a:r>
          </a:p>
          <a:p>
            <a:r>
              <a:rPr lang="en-US"/>
              <a:t> </a:t>
            </a:r>
            <a:r>
              <a:rPr lang="en-US" smtClean="0"/>
              <a:t>    Distance-based Local </a:t>
            </a:r>
            <a:r>
              <a:rPr lang="en-US"/>
              <a:t>Outliers</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a:t>
            </a:r>
            <a:endParaRPr lang="en-US"/>
          </a:p>
          <a:p>
            <a:endParaRPr lang="en-US"/>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107" y="1371600"/>
            <a:ext cx="1904999" cy="180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464" y="3176336"/>
            <a:ext cx="1843642" cy="19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22859" y="5181600"/>
            <a:ext cx="2547493" cy="954107"/>
          </a:xfrm>
          <a:prstGeom prst="rect">
            <a:avLst/>
          </a:prstGeom>
          <a:noFill/>
        </p:spPr>
        <p:txBody>
          <a:bodyPr wrap="square" rtlCol="0">
            <a:spAutoFit/>
          </a:bodyPr>
          <a:lstStyle/>
          <a:p>
            <a:pPr algn="ctr"/>
            <a:r>
              <a:rPr lang="en-US" sz="1400" b="1" smtClean="0"/>
              <a:t>Update of kNN distance on insertion of new record (k=3) (a) 3NN does not change</a:t>
            </a:r>
            <a:r>
              <a:rPr lang="en-US" sz="1400" b="1"/>
              <a:t> </a:t>
            </a:r>
            <a:r>
              <a:rPr lang="en-US" sz="1400" b="1" smtClean="0"/>
              <a:t>(b) 3NN changes</a:t>
            </a:r>
            <a:endParaRPr lang="en-US" sz="1400" b="1"/>
          </a:p>
        </p:txBody>
      </p:sp>
    </p:spTree>
    <p:extLst>
      <p:ext uri="{BB962C8B-B14F-4D97-AF65-F5344CB8AC3E}">
        <p14:creationId xmlns:p14="http://schemas.microsoft.com/office/powerpoint/2010/main" val="151359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4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Relative </a:t>
            </a:r>
            <a:r>
              <a:rPr lang="en-US" smtClean="0"/>
              <a:t>Neighborhood Dissimilarity</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42</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a:xfrm>
                <a:off x="457200" y="1600200"/>
                <a:ext cx="8229600" cy="4724400"/>
              </a:xfrm>
            </p:spPr>
            <p:txBody>
              <a:bodyPr>
                <a:normAutofit fontScale="85000" lnSpcReduction="20000"/>
              </a:bodyPr>
              <a:lstStyle/>
              <a:p>
                <a:r>
                  <a:rPr lang="en-US" b="0" i="0" smtClean="0">
                    <a:latin typeface="+mj-lt"/>
                  </a:rPr>
                  <a:t>Let </a:t>
                </a:r>
                <a14:m>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𝐷</m:t>
                        </m:r>
                      </m:e>
                      <m:sub>
                        <m:r>
                          <a:rPr lang="en-US" i="1" smtClean="0">
                            <a:latin typeface="Cambria Math"/>
                          </a:rPr>
                          <m:t>𝑝</m:t>
                        </m:r>
                      </m:sub>
                    </m:sSub>
                  </m:oMath>
                </a14:m>
                <a:r>
                  <a:rPr lang="en-US" smtClean="0"/>
                  <a:t>= </a:t>
                </a:r>
                <a:r>
                  <a:rPr lang="en-US">
                    <a:solidFill>
                      <a:srgbClr val="00B050"/>
                    </a:solidFill>
                  </a:rPr>
                  <a:t>average distance </a:t>
                </a:r>
                <a:r>
                  <a:rPr lang="en-US"/>
                  <a:t>of a point </a:t>
                </a:r>
                <a14:m>
                  <m:oMath xmlns:m="http://schemas.openxmlformats.org/officeDocument/2006/math">
                    <m:r>
                      <a:rPr lang="en-US" i="1" smtClean="0">
                        <a:latin typeface="Cambria Math"/>
                      </a:rPr>
                      <m:t>𝑝</m:t>
                    </m:r>
                  </m:oMath>
                </a14:m>
                <a:r>
                  <a:rPr lang="en-US"/>
                  <a:t> from its </a:t>
                </a:r>
                <a14:m>
                  <m:oMath xmlns:m="http://schemas.openxmlformats.org/officeDocument/2006/math">
                    <m:r>
                      <a:rPr lang="en-US" i="1" smtClean="0">
                        <a:latin typeface="Cambria Math"/>
                      </a:rPr>
                      <m:t>𝑘</m:t>
                    </m:r>
                  </m:oMath>
                </a14:m>
                <a:r>
                  <a:rPr lang="en-US" smtClean="0"/>
                  <a:t>NN</a:t>
                </a:r>
              </a:p>
              <a:p>
                <a:r>
                  <a:rPr lang="en-US" b="0" i="0" smtClean="0">
                    <a:latin typeface="+mj-lt"/>
                  </a:rPr>
                  <a:t>Let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a:rPr>
                          <m:t>𝜇</m:t>
                        </m:r>
                      </m:e>
                      <m:sub>
                        <m:r>
                          <a:rPr lang="en-US" i="1" smtClean="0">
                            <a:latin typeface="Cambria Math"/>
                          </a:rPr>
                          <m:t>𝑝</m:t>
                        </m:r>
                      </m:sub>
                    </m:sSub>
                  </m:oMath>
                </a14:m>
                <a:r>
                  <a:rPr lang="en-US"/>
                  <a:t> and </a:t>
                </a:r>
                <a14:m>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𝜎</m:t>
                        </m:r>
                      </m:e>
                      <m:sub>
                        <m:r>
                          <a:rPr lang="en-US" b="0" i="1" smtClean="0">
                            <a:latin typeface="Cambria Math"/>
                          </a:rPr>
                          <m:t>𝑝</m:t>
                        </m:r>
                      </m:sub>
                    </m:sSub>
                  </m:oMath>
                </a14:m>
                <a:r>
                  <a:rPr lang="en-US" smtClean="0"/>
                  <a:t> = the </a:t>
                </a:r>
                <a:r>
                  <a:rPr lang="en-US">
                    <a:solidFill>
                      <a:srgbClr val="00B050"/>
                    </a:solidFill>
                  </a:rPr>
                  <a:t>mean and the standard deviation </a:t>
                </a:r>
                <a:r>
                  <a:rPr lang="en-US"/>
                  <a:t>of </a:t>
                </a:r>
                <a14:m>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𝐷</m:t>
                        </m:r>
                      </m:e>
                      <m:sub>
                        <m:r>
                          <a:rPr lang="en-US" b="0" i="1" smtClean="0">
                            <a:latin typeface="Cambria Math"/>
                          </a:rPr>
                          <m:t>𝑝</m:t>
                        </m:r>
                        <m:r>
                          <a:rPr lang="en-US" b="0" i="1" smtClean="0">
                            <a:latin typeface="Cambria Math"/>
                          </a:rPr>
                          <m:t>′</m:t>
                        </m:r>
                      </m:sub>
                    </m:sSub>
                  </m:oMath>
                </a14:m>
                <a:r>
                  <a:rPr lang="en-US"/>
                  <a:t> for all neighbors </a:t>
                </a:r>
                <a14:m>
                  <m:oMath xmlns:m="http://schemas.openxmlformats.org/officeDocument/2006/math">
                    <m:r>
                      <a:rPr lang="en-US" i="1" smtClean="0">
                        <a:latin typeface="Cambria Math"/>
                      </a:rPr>
                      <m:t>𝑝</m:t>
                    </m:r>
                    <m:r>
                      <a:rPr lang="en-US" i="1" smtClean="0">
                        <a:latin typeface="Cambria Math"/>
                      </a:rPr>
                      <m:t>’</m:t>
                    </m:r>
                  </m:oMath>
                </a14:m>
                <a:r>
                  <a:rPr lang="en-US" smtClean="0"/>
                  <a:t> of </a:t>
                </a:r>
                <a14:m>
                  <m:oMath xmlns:m="http://schemas.openxmlformats.org/officeDocument/2006/math">
                    <m:r>
                      <a:rPr lang="en-US" i="1" smtClean="0">
                        <a:latin typeface="Cambria Math"/>
                      </a:rPr>
                      <m:t>𝑝</m:t>
                    </m:r>
                  </m:oMath>
                </a14:m>
                <a:endParaRPr lang="en-US" smtClean="0"/>
              </a:p>
              <a:p>
                <a:r>
                  <a:rPr lang="en-US" smtClean="0">
                    <a:solidFill>
                      <a:srgbClr val="1010B6"/>
                    </a:solidFill>
                  </a:rPr>
                  <a:t>Relative </a:t>
                </a:r>
                <a:r>
                  <a:rPr lang="en-US">
                    <a:solidFill>
                      <a:srgbClr val="1010B6"/>
                    </a:solidFill>
                  </a:rPr>
                  <a:t>outlier score </a:t>
                </a:r>
                <a:r>
                  <a:rPr lang="en-US" smtClean="0"/>
                  <a:t>ROS(p)</a:t>
                </a:r>
                <a14:m>
                  <m:oMath xmlns:m="http://schemas.openxmlformats.org/officeDocument/2006/math">
                    <m:r>
                      <a:rPr lang="en-US" b="0" i="0" smtClean="0">
                        <a:latin typeface="Cambria Math"/>
                      </a:rPr>
                      <m:t>=</m:t>
                    </m:r>
                    <m:r>
                      <a:rPr lang="en-US" b="0" i="1" smtClean="0">
                        <a:latin typeface="Cambria Math"/>
                      </a:rPr>
                      <m:t>1−</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𝐷</m:t>
                            </m:r>
                          </m:e>
                          <m:sub>
                            <m:r>
                              <a:rPr lang="en-US" b="0" i="1" smtClean="0">
                                <a:latin typeface="Cambria Math"/>
                              </a:rPr>
                              <m:t>𝑝</m:t>
                            </m:r>
                          </m:sub>
                        </m:sSub>
                      </m:num>
                      <m:den>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𝑝</m:t>
                            </m:r>
                          </m:sub>
                        </m:sSub>
                      </m:den>
                    </m:f>
                  </m:oMath>
                </a14:m>
                <a:endParaRPr lang="en-US" smtClean="0"/>
              </a:p>
              <a:p>
                <a14:m>
                  <m:oMath xmlns:m="http://schemas.openxmlformats.org/officeDocument/2006/math">
                    <m:r>
                      <a:rPr lang="en-US" i="1" smtClean="0">
                        <a:latin typeface="Cambria Math"/>
                      </a:rPr>
                      <m:t>𝑝</m:t>
                    </m:r>
                  </m:oMath>
                </a14:m>
                <a:r>
                  <a:rPr lang="en-US"/>
                  <a:t> is </a:t>
                </a:r>
                <a:r>
                  <a:rPr lang="en-US" smtClean="0">
                    <a:solidFill>
                      <a:srgbClr val="FF0000"/>
                    </a:solidFill>
                  </a:rPr>
                  <a:t>outlier</a:t>
                </a:r>
                <a:r>
                  <a:rPr lang="en-US" smtClean="0"/>
                  <a:t> </a:t>
                </a:r>
                <a:r>
                  <a:rPr lang="en-US"/>
                  <a:t>if </a:t>
                </a:r>
                <a:r>
                  <a:rPr lang="en-US" smtClean="0"/>
                  <a:t>|ROS(p)|&gt;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a:rPr>
                          <m:t>3</m:t>
                        </m:r>
                        <m:sSub>
                          <m:sSubPr>
                            <m:ctrlPr>
                              <a:rPr lang="en-US" b="0" i="1" smtClean="0">
                                <a:latin typeface="Cambria Math" panose="02040503050406030204" pitchFamily="18" charset="0"/>
                              </a:rPr>
                            </m:ctrlPr>
                          </m:sSubPr>
                          <m:e>
                            <m:r>
                              <a:rPr lang="en-US" b="0" i="1" smtClean="0">
                                <a:latin typeface="Cambria Math"/>
                              </a:rPr>
                              <m:t>𝜎</m:t>
                            </m:r>
                          </m:e>
                          <m:sub>
                            <m:r>
                              <a:rPr lang="en-US" b="0" i="1" smtClean="0">
                                <a:latin typeface="Cambria Math"/>
                              </a:rPr>
                              <m:t>𝑝</m:t>
                            </m:r>
                          </m:sub>
                        </m:sSub>
                      </m:num>
                      <m:den>
                        <m:sSub>
                          <m:sSubPr>
                            <m:ctrlPr>
                              <a:rPr lang="en-US" b="0" i="1" smtClean="0">
                                <a:latin typeface="Cambria Math" panose="02040503050406030204" pitchFamily="18" charset="0"/>
                              </a:rPr>
                            </m:ctrlPr>
                          </m:sSubPr>
                          <m:e>
                            <m:r>
                              <a:rPr lang="en-US" b="0" i="1" smtClean="0">
                                <a:latin typeface="Cambria Math"/>
                              </a:rPr>
                              <m:t>𝜇</m:t>
                            </m:r>
                          </m:e>
                          <m:sub>
                            <m:r>
                              <a:rPr lang="en-US" b="0" i="1" smtClean="0">
                                <a:latin typeface="Cambria Math"/>
                              </a:rPr>
                              <m:t>𝑝</m:t>
                            </m:r>
                          </m:sub>
                        </m:sSub>
                      </m:den>
                    </m:f>
                  </m:oMath>
                </a14:m>
                <a:r>
                  <a:rPr lang="en-US" smtClean="0"/>
                  <a:t> </a:t>
                </a:r>
                <a:r>
                  <a:rPr lang="en-US">
                    <a:solidFill>
                      <a:schemeClr val="accent6">
                        <a:lumMod val="75000"/>
                      </a:schemeClr>
                    </a:solidFill>
                  </a:rPr>
                  <a:t>[Vu et al., 2008]</a:t>
                </a:r>
                <a:endParaRPr lang="en-US"/>
              </a:p>
              <a:p>
                <a:r>
                  <a:rPr lang="en-US" smtClean="0">
                    <a:solidFill>
                      <a:srgbClr val="7030A0"/>
                    </a:solidFill>
                  </a:rPr>
                  <a:t>Relative </a:t>
                </a:r>
                <a:r>
                  <a:rPr lang="en-US">
                    <a:solidFill>
                      <a:srgbClr val="7030A0"/>
                    </a:solidFill>
                  </a:rPr>
                  <a:t>Neighborhood Dissimilarity (ReND) </a:t>
                </a:r>
                <a:r>
                  <a:rPr lang="en-US" smtClean="0">
                    <a:solidFill>
                      <a:srgbClr val="7030A0"/>
                    </a:solidFill>
                  </a:rPr>
                  <a:t>algorithm</a:t>
                </a:r>
              </a:p>
              <a:p>
                <a:pPr lvl="1"/>
                <a:r>
                  <a:rPr lang="en-US"/>
                  <a:t>M</a:t>
                </a:r>
                <a:r>
                  <a:rPr lang="en-US" smtClean="0"/>
                  <a:t>aintains </a:t>
                </a:r>
                <a:r>
                  <a:rPr lang="en-US"/>
                  <a:t>a set of </a:t>
                </a:r>
                <a14:m>
                  <m:oMath xmlns:m="http://schemas.openxmlformats.org/officeDocument/2006/math">
                    <m:r>
                      <a:rPr lang="en-US" i="1" smtClean="0">
                        <a:solidFill>
                          <a:srgbClr val="00B050"/>
                        </a:solidFill>
                        <a:latin typeface="Cambria Math"/>
                      </a:rPr>
                      <m:t>𝑛</m:t>
                    </m:r>
                  </m:oMath>
                </a14:m>
                <a:r>
                  <a:rPr lang="en-US">
                    <a:solidFill>
                      <a:srgbClr val="00B050"/>
                    </a:solidFill>
                  </a:rPr>
                  <a:t> clusters</a:t>
                </a:r>
                <a:r>
                  <a:rPr lang="en-US"/>
                  <a:t> </a:t>
                </a:r>
                <a:r>
                  <a:rPr lang="en-US" smtClean="0"/>
                  <a:t>each of which stores</a:t>
                </a:r>
              </a:p>
              <a:p>
                <a:pPr lvl="2"/>
                <a:r>
                  <a:rPr lang="en-US" smtClean="0">
                    <a:solidFill>
                      <a:srgbClr val="00B050"/>
                    </a:solidFill>
                  </a:rPr>
                  <a:t>Time ordered list</a:t>
                </a:r>
                <a:r>
                  <a:rPr lang="en-US" smtClean="0"/>
                  <a:t> of L data points with their kNN and distances to each of the kNNs</a:t>
                </a:r>
              </a:p>
              <a:p>
                <a:pPr lvl="2"/>
                <a:r>
                  <a:rPr lang="en-US" smtClean="0">
                    <a:solidFill>
                      <a:srgbClr val="00B050"/>
                    </a:solidFill>
                  </a:rPr>
                  <a:t>Support and centroid </a:t>
                </a:r>
                <a:r>
                  <a:rPr lang="en-US" smtClean="0"/>
                  <a:t>of cluster</a:t>
                </a:r>
              </a:p>
              <a:p>
                <a:pPr lvl="1"/>
                <a:r>
                  <a:rPr lang="en-US" smtClean="0"/>
                  <a:t>Use this maintained cluster information to find outliers</a:t>
                </a:r>
              </a:p>
              <a:p>
                <a:pPr lvl="2"/>
                <a:endParaRPr lang="en-US"/>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xfrm>
                <a:off x="457200" y="1600200"/>
                <a:ext cx="8229600" cy="4724400"/>
              </a:xfrm>
              <a:blipFill rotWithShape="1">
                <a:blip r:embed="rId2"/>
                <a:stretch>
                  <a:fillRect l="-1185" t="-2323" b="-1161"/>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Distance-based Outliers </a:t>
            </a:r>
            <a:r>
              <a:rPr lang="en-US"/>
              <a:t>for Sliding </a:t>
            </a:r>
            <a:r>
              <a:rPr lang="en-US" smtClean="0"/>
              <a:t>Windows</a:t>
            </a:r>
          </a:p>
          <a:p>
            <a:r>
              <a:rPr lang="en-US"/>
              <a:t> </a:t>
            </a:r>
            <a:r>
              <a:rPr lang="en-US" smtClean="0"/>
              <a:t>    Distance-based Local </a:t>
            </a:r>
            <a:r>
              <a:rPr lang="en-US"/>
              <a:t>Outliers</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a:t>
            </a:r>
            <a:endParaRPr lang="en-US"/>
          </a:p>
          <a:p>
            <a:endParaRPr lang="en-US"/>
          </a:p>
        </p:txBody>
      </p:sp>
    </p:spTree>
    <p:extLst>
      <p:ext uri="{BB962C8B-B14F-4D97-AF65-F5344CB8AC3E}">
        <p14:creationId xmlns:p14="http://schemas.microsoft.com/office/powerpoint/2010/main" val="358984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10600" cy="1143000"/>
          </a:xfrm>
        </p:spPr>
        <p:txBody>
          <a:bodyPr>
            <a:noAutofit/>
          </a:bodyPr>
          <a:lstStyle/>
          <a:p>
            <a:r>
              <a:rPr lang="en-US" smtClean="0"/>
              <a:t>AnyOut</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43</a:t>
            </a:fld>
            <a:endParaRPr lang="en-US"/>
          </a:p>
        </p:txBody>
      </p:sp>
      <p:sp>
        <p:nvSpPr>
          <p:cNvPr id="4" name="Content Placeholder 3"/>
          <p:cNvSpPr>
            <a:spLocks noGrp="1"/>
          </p:cNvSpPr>
          <p:nvPr>
            <p:ph idx="13"/>
          </p:nvPr>
        </p:nvSpPr>
        <p:spPr>
          <a:xfrm>
            <a:off x="457200" y="1295400"/>
            <a:ext cx="8229600" cy="3352799"/>
          </a:xfrm>
        </p:spPr>
        <p:txBody>
          <a:bodyPr>
            <a:normAutofit fontScale="70000" lnSpcReduction="20000"/>
          </a:bodyPr>
          <a:lstStyle/>
          <a:p>
            <a:r>
              <a:rPr lang="en-US">
                <a:solidFill>
                  <a:schemeClr val="accent6">
                    <a:lumMod val="75000"/>
                  </a:schemeClr>
                </a:solidFill>
              </a:rPr>
              <a:t>[Assent et al., 2012] </a:t>
            </a:r>
            <a:r>
              <a:rPr lang="en-US" smtClean="0"/>
              <a:t>present </a:t>
            </a:r>
            <a:r>
              <a:rPr lang="en-US" smtClean="0">
                <a:solidFill>
                  <a:srgbClr val="FF0000"/>
                </a:solidFill>
              </a:rPr>
              <a:t>AnyOut</a:t>
            </a:r>
            <a:r>
              <a:rPr lang="en-US" smtClean="0"/>
              <a:t> algorithm based on a </a:t>
            </a:r>
            <a:r>
              <a:rPr lang="en-US" smtClean="0">
                <a:solidFill>
                  <a:srgbClr val="1010B6"/>
                </a:solidFill>
              </a:rPr>
              <a:t>hierarchical cluster tree</a:t>
            </a:r>
          </a:p>
          <a:p>
            <a:r>
              <a:rPr lang="en-US"/>
              <a:t>The cluster tree is maintained in an </a:t>
            </a:r>
            <a:r>
              <a:rPr lang="en-US">
                <a:solidFill>
                  <a:srgbClr val="00B050"/>
                </a:solidFill>
              </a:rPr>
              <a:t>incremental way</a:t>
            </a:r>
          </a:p>
          <a:p>
            <a:pPr lvl="1"/>
            <a:r>
              <a:rPr lang="en-US"/>
              <a:t>Each cluster stores the cluster feature: </a:t>
            </a:r>
            <a:r>
              <a:rPr lang="en-US">
                <a:solidFill>
                  <a:srgbClr val="00B050"/>
                </a:solidFill>
              </a:rPr>
              <a:t>CF = (n, LS, SS</a:t>
            </a:r>
            <a:r>
              <a:rPr lang="en-US" smtClean="0">
                <a:solidFill>
                  <a:srgbClr val="00B050"/>
                </a:solidFill>
              </a:rPr>
              <a:t>)</a:t>
            </a:r>
            <a:endParaRPr lang="en-US">
              <a:solidFill>
                <a:srgbClr val="00B050"/>
              </a:solidFill>
            </a:endParaRPr>
          </a:p>
          <a:p>
            <a:r>
              <a:rPr lang="en-US"/>
              <a:t>As long as time is available, the hierarchy is traversed to determine </a:t>
            </a:r>
            <a:endParaRPr lang="en-US" smtClean="0"/>
          </a:p>
          <a:p>
            <a:pPr lvl="1"/>
            <a:r>
              <a:rPr lang="en-US" smtClean="0">
                <a:solidFill>
                  <a:srgbClr val="7030A0"/>
                </a:solidFill>
              </a:rPr>
              <a:t>Mean Outlier Score</a:t>
            </a:r>
            <a:r>
              <a:rPr lang="en-US" smtClean="0"/>
              <a:t>: Deviation </a:t>
            </a:r>
            <a:r>
              <a:rPr lang="en-US"/>
              <a:t>between the object and a </a:t>
            </a:r>
            <a:r>
              <a:rPr lang="en-US" smtClean="0"/>
              <a:t>cluster center</a:t>
            </a:r>
          </a:p>
          <a:p>
            <a:pPr lvl="1"/>
            <a:r>
              <a:rPr lang="en-US" smtClean="0">
                <a:solidFill>
                  <a:srgbClr val="7030A0"/>
                </a:solidFill>
              </a:rPr>
              <a:t>Density Outlier Score</a:t>
            </a:r>
            <a:r>
              <a:rPr lang="en-US" smtClean="0"/>
              <a:t>: Gaussian probability density for the object</a:t>
            </a:r>
            <a:endParaRPr lang="en-US"/>
          </a:p>
          <a:p>
            <a:r>
              <a:rPr lang="en-US"/>
              <a:t>Until interrupted, </a:t>
            </a:r>
            <a:r>
              <a:rPr lang="en-US">
                <a:solidFill>
                  <a:srgbClr val="C00000"/>
                </a:solidFill>
              </a:rPr>
              <a:t>more fine grained resolution </a:t>
            </a:r>
            <a:r>
              <a:rPr lang="en-US"/>
              <a:t>of the clustering structure is </a:t>
            </a:r>
            <a:r>
              <a:rPr lang="en-US" smtClean="0"/>
              <a:t>analyzed</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Distance-based Outliers for Sliding Windows</a:t>
            </a:r>
          </a:p>
          <a:p>
            <a:r>
              <a:rPr lang="en-US" smtClean="0"/>
              <a:t>     Other Variants</a:t>
            </a:r>
            <a:endParaRPr lang="en-US"/>
          </a:p>
        </p:txBody>
      </p:sp>
      <p:sp>
        <p:nvSpPr>
          <p:cNvPr id="7" name="Content Placeholder 6"/>
          <p:cNvSpPr>
            <a:spLocks noGrp="1"/>
          </p:cNvSpPr>
          <p:nvPr>
            <p:ph idx="15"/>
          </p:nvPr>
        </p:nvSpPr>
        <p:spPr/>
        <p:txBody>
          <a:bodyPr/>
          <a:lstStyle/>
          <a:p>
            <a:r>
              <a:rPr lang="en-US"/>
              <a:t>Outlier Detection for S</a:t>
            </a:r>
            <a:r>
              <a:rPr lang="en-US" smtClean="0"/>
              <a:t>tream Data</a:t>
            </a:r>
            <a:endParaRPr lang="en-US"/>
          </a:p>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4090988"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233988" y="4800600"/>
            <a:ext cx="3224212" cy="954107"/>
          </a:xfrm>
          <a:prstGeom prst="rect">
            <a:avLst/>
          </a:prstGeom>
        </p:spPr>
        <p:txBody>
          <a:bodyPr wrap="square">
            <a:spAutoFit/>
          </a:bodyPr>
          <a:lstStyle/>
          <a:p>
            <a:pPr algn="ctr"/>
            <a:r>
              <a:rPr lang="en-US" sz="1400" b="1">
                <a:solidFill>
                  <a:srgbClr val="00B0F0"/>
                </a:solidFill>
              </a:rPr>
              <a:t>ClusTree: Node entries represent </a:t>
            </a:r>
            <a:r>
              <a:rPr lang="en-US" sz="1400" b="1" smtClean="0">
                <a:solidFill>
                  <a:srgbClr val="00B0F0"/>
                </a:solidFill>
              </a:rPr>
              <a:t>clusters (</a:t>
            </a:r>
            <a:r>
              <a:rPr lang="en-US" sz="1400" b="1">
                <a:solidFill>
                  <a:srgbClr val="00B0F0"/>
                </a:solidFill>
              </a:rPr>
              <a:t>descriptor, </a:t>
            </a:r>
            <a:r>
              <a:rPr lang="en-US" sz="1400" b="1" smtClean="0">
                <a:solidFill>
                  <a:srgbClr val="00B0F0"/>
                </a:solidFill>
              </a:rPr>
              <a:t>child pointer</a:t>
            </a:r>
            <a:r>
              <a:rPr lang="en-US" sz="1400" b="1">
                <a:solidFill>
                  <a:srgbClr val="00B0F0"/>
                </a:solidFill>
              </a:rPr>
              <a:t>, buffer); </a:t>
            </a:r>
            <a:r>
              <a:rPr lang="en-US" sz="1400" b="1" smtClean="0">
                <a:solidFill>
                  <a:srgbClr val="00B0F0"/>
                </a:solidFill>
              </a:rPr>
              <a:t>child nodes are more </a:t>
            </a:r>
            <a:r>
              <a:rPr lang="en-US" sz="1400" b="1">
                <a:solidFill>
                  <a:srgbClr val="00B0F0"/>
                </a:solidFill>
              </a:rPr>
              <a:t>fine grained </a:t>
            </a:r>
            <a:r>
              <a:rPr lang="en-US" sz="1400" b="1" smtClean="0">
                <a:solidFill>
                  <a:srgbClr val="00B0F0"/>
                </a:solidFill>
              </a:rPr>
              <a:t>clusters of </a:t>
            </a:r>
            <a:r>
              <a:rPr lang="en-US" sz="1400" b="1">
                <a:solidFill>
                  <a:srgbClr val="00B0F0"/>
                </a:solidFill>
              </a:rPr>
              <a:t>the parent data</a:t>
            </a:r>
          </a:p>
        </p:txBody>
      </p:sp>
    </p:spTree>
    <p:extLst>
      <p:ext uri="{BB962C8B-B14F-4D97-AF65-F5344CB8AC3E}">
        <p14:creationId xmlns:p14="http://schemas.microsoft.com/office/powerpoint/2010/main" val="287504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Discords in Data Streams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44</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a:xfrm>
                <a:off x="457200" y="1447800"/>
                <a:ext cx="8229600" cy="4953000"/>
              </a:xfrm>
            </p:spPr>
            <p:txBody>
              <a:bodyPr>
                <a:normAutofit fontScale="62500" lnSpcReduction="20000"/>
              </a:bodyPr>
              <a:lstStyle/>
              <a:p>
                <a:r>
                  <a:rPr lang="en-US" smtClean="0"/>
                  <a:t>Consider three windows: base window B, left window L and right window R of sizes w</a:t>
                </a:r>
                <a:r>
                  <a:rPr lang="en-US" baseline="-25000" smtClean="0"/>
                  <a:t>b</a:t>
                </a:r>
                <a:r>
                  <a:rPr lang="en-US" smtClean="0"/>
                  <a:t>, w</a:t>
                </a:r>
                <a:r>
                  <a:rPr lang="en-US" baseline="-25000" smtClean="0"/>
                  <a:t>l</a:t>
                </a:r>
                <a:r>
                  <a:rPr lang="en-US" smtClean="0"/>
                  <a:t> and w</a:t>
                </a:r>
                <a:r>
                  <a:rPr lang="en-US" baseline="-25000" smtClean="0"/>
                  <a:t>r</a:t>
                </a:r>
                <a:endParaRPr lang="en-US" smtClean="0"/>
              </a:p>
              <a:p>
                <a:endParaRPr lang="en-US"/>
              </a:p>
              <a:p>
                <a:endParaRPr lang="en-US" smtClean="0"/>
              </a:p>
              <a:p>
                <a:endParaRPr lang="en-US"/>
              </a:p>
              <a:p>
                <a:endParaRPr lang="en-US" smtClean="0"/>
              </a:p>
              <a:p>
                <a:pPr marL="0" indent="0">
                  <a:buNone/>
                </a:pPr>
                <a:endParaRPr lang="en-US"/>
              </a:p>
              <a:p>
                <a:r>
                  <a:rPr lang="en-US" smtClean="0">
                    <a:solidFill>
                      <a:srgbClr val="1010B6"/>
                    </a:solidFill>
                  </a:rPr>
                  <a:t>B </a:t>
                </a:r>
                <a:r>
                  <a:rPr lang="en-US">
                    <a:solidFill>
                      <a:srgbClr val="1010B6"/>
                    </a:solidFill>
                  </a:rPr>
                  <a:t>is an anomaly if there are </a:t>
                </a:r>
                <a:r>
                  <a:rPr lang="en-US" smtClean="0">
                    <a:solidFill>
                      <a:srgbClr val="1010B6"/>
                    </a:solidFill>
                  </a:rPr>
                  <a:t>&lt; k subsequences </a:t>
                </a:r>
                <a:r>
                  <a:rPr lang="en-US">
                    <a:solidFill>
                      <a:srgbClr val="1010B6"/>
                    </a:solidFill>
                  </a:rPr>
                  <a:t>in </a:t>
                </a:r>
                <a:r>
                  <a:rPr lang="en-US" smtClean="0">
                    <a:solidFill>
                      <a:srgbClr val="1010B6"/>
                    </a:solidFill>
                  </a:rPr>
                  <a:t>L and R with </a:t>
                </a:r>
                <a:r>
                  <a:rPr lang="en-US">
                    <a:solidFill>
                      <a:srgbClr val="1010B6"/>
                    </a:solidFill>
                  </a:rPr>
                  <a:t>distance from B </a:t>
                </a:r>
                <a:r>
                  <a:rPr lang="en-US" smtClean="0">
                    <a:solidFill>
                      <a:srgbClr val="1010B6"/>
                    </a:solidFill>
                  </a:rPr>
                  <a:t>&lt; d</a:t>
                </a:r>
                <a:endParaRPr lang="en-US">
                  <a:solidFill>
                    <a:srgbClr val="1010B6"/>
                  </a:solidFill>
                </a:endParaRPr>
              </a:p>
              <a:p>
                <a:r>
                  <a:rPr lang="en-US">
                    <a:solidFill>
                      <a:schemeClr val="accent6">
                        <a:lumMod val="75000"/>
                      </a:schemeClr>
                    </a:solidFill>
                  </a:rPr>
                  <a:t>[Bu et al., 2009] </a:t>
                </a:r>
                <a:r>
                  <a:rPr lang="en-US" smtClean="0"/>
                  <a:t>build </a:t>
                </a:r>
                <a:r>
                  <a:rPr lang="en-US">
                    <a:solidFill>
                      <a:srgbClr val="7030A0"/>
                    </a:solidFill>
                  </a:rPr>
                  <a:t>local clusters </a:t>
                </a:r>
                <a:r>
                  <a:rPr lang="en-US" smtClean="0"/>
                  <a:t>on stream data and </a:t>
                </a:r>
                <a:r>
                  <a:rPr lang="en-US"/>
                  <a:t>monitor anomalies via efficient </a:t>
                </a:r>
                <a:r>
                  <a:rPr lang="en-US" smtClean="0"/>
                  <a:t>pruning</a:t>
                </a:r>
                <a:endParaRPr lang="en-US"/>
              </a:p>
              <a:p>
                <a:r>
                  <a:rPr lang="en-US" smtClean="0"/>
                  <a:t>A local cluster is a subsequence containing a base window B such that all other base windows in the cluster are within a distance </a:t>
                </a:r>
                <a14:m>
                  <m:oMath xmlns:m="http://schemas.openxmlformats.org/officeDocument/2006/math">
                    <m:r>
                      <a:rPr lang="en-US" b="0" i="1" smtClean="0">
                        <a:latin typeface="Cambria Math"/>
                      </a:rPr>
                      <m:t>𝜏</m:t>
                    </m:r>
                  </m:oMath>
                </a14:m>
                <a:r>
                  <a:rPr lang="en-US" smtClean="0"/>
                  <a:t> from B</a:t>
                </a:r>
                <a:endParaRPr lang="en-US"/>
              </a:p>
              <a:p>
                <a:r>
                  <a:rPr lang="en-US" smtClean="0"/>
                  <a:t>Besides clustering</a:t>
                </a:r>
                <a:r>
                  <a:rPr lang="en-US"/>
                  <a:t>, they </a:t>
                </a:r>
                <a:r>
                  <a:rPr lang="en-US" smtClean="0"/>
                  <a:t>propose a </a:t>
                </a:r>
                <a:r>
                  <a:rPr lang="en-US">
                    <a:solidFill>
                      <a:srgbClr val="00B050"/>
                    </a:solidFill>
                  </a:rPr>
                  <a:t>piecewise metric index structure (Vantage Point trees)</a:t>
                </a:r>
                <a:r>
                  <a:rPr lang="en-US"/>
                  <a:t> to reschedule the joining order of local </a:t>
                </a:r>
                <a:r>
                  <a:rPr lang="en-US" smtClean="0"/>
                  <a:t>clusters for faster computations</a:t>
                </a:r>
                <a:endParaRPr lang="en-US"/>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xfrm>
                <a:off x="457200" y="1447800"/>
                <a:ext cx="8229600" cy="4953000"/>
              </a:xfrm>
              <a:blipFill rotWithShape="1">
                <a:blip r:embed="rId2"/>
                <a:stretch>
                  <a:fillRect l="-593" t="-1724" r="-889"/>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Distance-based Outliers for Sliding Windows</a:t>
            </a:r>
          </a:p>
          <a:p>
            <a:r>
              <a:rPr lang="en-US"/>
              <a:t>     Other Variants</a:t>
            </a:r>
          </a:p>
        </p:txBody>
      </p:sp>
      <p:sp>
        <p:nvSpPr>
          <p:cNvPr id="7" name="Content Placeholder 6"/>
          <p:cNvSpPr>
            <a:spLocks noGrp="1"/>
          </p:cNvSpPr>
          <p:nvPr>
            <p:ph idx="15"/>
          </p:nvPr>
        </p:nvSpPr>
        <p:spPr/>
        <p:txBody>
          <a:bodyPr/>
          <a:lstStyle/>
          <a:p>
            <a:r>
              <a:rPr lang="en-US"/>
              <a:t>Outlier Detection for Stream </a:t>
            </a:r>
            <a:r>
              <a:rPr lang="en-US" smtClean="0"/>
              <a:t>Data</a:t>
            </a:r>
            <a:endParaRPr lang="en-US"/>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398" y="1788363"/>
            <a:ext cx="4430202" cy="148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98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Outlier Detection for </a:t>
            </a:r>
            <a:r>
              <a:rPr lang="en-US" smtClean="0"/>
              <a:t>Stream Data in Distributed Scenarios</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45</a:t>
            </a:fld>
            <a:endParaRPr lang="en-US"/>
          </a:p>
        </p:txBody>
      </p:sp>
      <p:sp>
        <p:nvSpPr>
          <p:cNvPr id="4" name="Content Placeholder 3"/>
          <p:cNvSpPr>
            <a:spLocks noGrp="1"/>
          </p:cNvSpPr>
          <p:nvPr>
            <p:ph idx="13"/>
          </p:nvPr>
        </p:nvSpPr>
        <p:spPr>
          <a:xfrm>
            <a:off x="457200" y="1524000"/>
            <a:ext cx="8229600" cy="4678363"/>
          </a:xfrm>
        </p:spPr>
        <p:txBody>
          <a:bodyPr/>
          <a:lstStyle/>
          <a:p>
            <a:r>
              <a:rPr lang="en-US" smtClean="0">
                <a:solidFill>
                  <a:srgbClr val="1010B6"/>
                </a:solidFill>
              </a:rPr>
              <a:t>Challenges</a:t>
            </a:r>
            <a:r>
              <a:rPr lang="en-US" smtClean="0"/>
              <a:t> and </a:t>
            </a:r>
            <a:r>
              <a:rPr lang="en-US" smtClean="0">
                <a:solidFill>
                  <a:srgbClr val="1010B6"/>
                </a:solidFill>
              </a:rPr>
              <a:t>Introduction</a:t>
            </a:r>
          </a:p>
          <a:p>
            <a:r>
              <a:rPr lang="en-US" smtClean="0"/>
              <a:t>Outliers in </a:t>
            </a:r>
            <a:r>
              <a:rPr lang="en-US" smtClean="0">
                <a:solidFill>
                  <a:srgbClr val="1010B6"/>
                </a:solidFill>
              </a:rPr>
              <a:t>Temporal Distributed Data</a:t>
            </a:r>
          </a:p>
          <a:p>
            <a:pPr lvl="1"/>
            <a:r>
              <a:rPr lang="en-US" smtClean="0"/>
              <a:t>By </a:t>
            </a:r>
            <a:r>
              <a:rPr lang="en-US" smtClean="0">
                <a:solidFill>
                  <a:srgbClr val="00B050"/>
                </a:solidFill>
              </a:rPr>
              <a:t>Sharing Data</a:t>
            </a:r>
          </a:p>
          <a:p>
            <a:pPr lvl="1"/>
            <a:r>
              <a:rPr lang="en-US" smtClean="0"/>
              <a:t>By </a:t>
            </a:r>
            <a:r>
              <a:rPr lang="en-US" smtClean="0">
                <a:solidFill>
                  <a:srgbClr val="00B050"/>
                </a:solidFill>
              </a:rPr>
              <a:t>Sharing Outliers</a:t>
            </a:r>
          </a:p>
          <a:p>
            <a:pPr lvl="1"/>
            <a:r>
              <a:rPr lang="en-US" smtClean="0"/>
              <a:t>By </a:t>
            </a:r>
            <a:r>
              <a:rPr lang="en-US" smtClean="0">
                <a:solidFill>
                  <a:srgbClr val="00B050"/>
                </a:solidFill>
              </a:rPr>
              <a:t>Sharing Distributions</a:t>
            </a:r>
          </a:p>
          <a:p>
            <a:r>
              <a:rPr lang="en-US" smtClean="0"/>
              <a:t>Outliers in </a:t>
            </a:r>
            <a:r>
              <a:rPr lang="en-US" smtClean="0">
                <a:solidFill>
                  <a:srgbClr val="1010B6"/>
                </a:solidFill>
              </a:rPr>
              <a:t>Spatial Sensor Data</a:t>
            </a:r>
            <a:endParaRPr lang="en-US">
              <a:solidFill>
                <a:srgbClr val="1010B6"/>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Stream Data in Distributed Scenarios</a:t>
            </a:r>
          </a:p>
          <a:p>
            <a:endParaRPr lang="en-US"/>
          </a:p>
        </p:txBody>
      </p:sp>
      <p:sp>
        <p:nvSpPr>
          <p:cNvPr id="8" name="Rectangle 7"/>
          <p:cNvSpPr/>
          <p:nvPr/>
        </p:nvSpPr>
        <p:spPr>
          <a:xfrm>
            <a:off x="838200" y="1600200"/>
            <a:ext cx="48006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5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Challenges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46</a:t>
            </a:fld>
            <a:endParaRPr lang="en-US"/>
          </a:p>
        </p:txBody>
      </p:sp>
      <p:sp>
        <p:nvSpPr>
          <p:cNvPr id="4" name="Content Placeholder 3"/>
          <p:cNvSpPr>
            <a:spLocks noGrp="1"/>
          </p:cNvSpPr>
          <p:nvPr>
            <p:ph idx="13"/>
          </p:nvPr>
        </p:nvSpPr>
        <p:spPr/>
        <p:txBody>
          <a:bodyPr>
            <a:normAutofit fontScale="77500" lnSpcReduction="20000"/>
          </a:bodyPr>
          <a:lstStyle/>
          <a:p>
            <a:r>
              <a:rPr lang="en-US">
                <a:solidFill>
                  <a:srgbClr val="0070C0"/>
                </a:solidFill>
              </a:rPr>
              <a:t>Resource constraints</a:t>
            </a:r>
            <a:r>
              <a:rPr lang="en-US"/>
              <a:t>: Energy, memory, computational capacity and communication bandwidth</a:t>
            </a:r>
          </a:p>
          <a:p>
            <a:r>
              <a:rPr lang="en-US">
                <a:solidFill>
                  <a:srgbClr val="0070C0"/>
                </a:solidFill>
              </a:rPr>
              <a:t>High communication cost</a:t>
            </a:r>
            <a:r>
              <a:rPr lang="en-US"/>
              <a:t>: Communication cost is orders of magnitude more than computation costs</a:t>
            </a:r>
          </a:p>
          <a:p>
            <a:r>
              <a:rPr lang="en-US">
                <a:solidFill>
                  <a:srgbClr val="0070C0"/>
                </a:solidFill>
              </a:rPr>
              <a:t>Distributed streaming data</a:t>
            </a:r>
            <a:r>
              <a:rPr lang="en-US"/>
              <a:t>: Processing data online coming at different rates from multiple distributed sensors</a:t>
            </a:r>
          </a:p>
          <a:p>
            <a:r>
              <a:rPr lang="en-US" smtClean="0">
                <a:solidFill>
                  <a:srgbClr val="0070C0"/>
                </a:solidFill>
              </a:rPr>
              <a:t>Dynamic nature</a:t>
            </a:r>
            <a:r>
              <a:rPr lang="en-US" smtClean="0"/>
              <a:t>: Dynamic </a:t>
            </a:r>
            <a:r>
              <a:rPr lang="en-US"/>
              <a:t>network topology, frequent communication failures, mobility and heterogeneity of nodes</a:t>
            </a:r>
          </a:p>
          <a:p>
            <a:r>
              <a:rPr lang="en-US">
                <a:solidFill>
                  <a:srgbClr val="0070C0"/>
                </a:solidFill>
              </a:rPr>
              <a:t>Large-scale deployment</a:t>
            </a:r>
            <a:r>
              <a:rPr lang="en-US"/>
              <a:t>: </a:t>
            </a:r>
            <a:r>
              <a:rPr lang="en-US" smtClean="0"/>
              <a:t>Scalability </a:t>
            </a:r>
            <a:r>
              <a:rPr lang="en-US"/>
              <a:t>issues with traditional outlier detection algorithms</a:t>
            </a:r>
          </a:p>
          <a:p>
            <a:r>
              <a:rPr lang="en-US">
                <a:solidFill>
                  <a:srgbClr val="0070C0"/>
                </a:solidFill>
              </a:rPr>
              <a:t>Identifying outlier sources</a:t>
            </a:r>
            <a:r>
              <a:rPr lang="en-US"/>
              <a:t>: </a:t>
            </a:r>
            <a:r>
              <a:rPr lang="en-US" smtClean="0"/>
              <a:t>Make </a:t>
            </a:r>
            <a:r>
              <a:rPr lang="en-US"/>
              <a:t>distinction between errors, events and malicious attacks</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 in Distributed Scenarios</a:t>
            </a:r>
            <a:endParaRPr lang="en-US"/>
          </a:p>
          <a:p>
            <a:endParaRPr lang="en-US"/>
          </a:p>
        </p:txBody>
      </p:sp>
    </p:spTree>
    <p:extLst>
      <p:ext uri="{BB962C8B-B14F-4D97-AF65-F5344CB8AC3E}">
        <p14:creationId xmlns:p14="http://schemas.microsoft.com/office/powerpoint/2010/main" val="15995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Introduction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47</a:t>
            </a:fld>
            <a:endParaRPr lang="en-US"/>
          </a:p>
        </p:txBody>
      </p:sp>
      <p:sp>
        <p:nvSpPr>
          <p:cNvPr id="4" name="Content Placeholder 3"/>
          <p:cNvSpPr>
            <a:spLocks noGrp="1"/>
          </p:cNvSpPr>
          <p:nvPr>
            <p:ph idx="13"/>
          </p:nvPr>
        </p:nvSpPr>
        <p:spPr/>
        <p:txBody>
          <a:bodyPr>
            <a:normAutofit fontScale="92500" lnSpcReduction="10000"/>
          </a:bodyPr>
          <a:lstStyle/>
          <a:p>
            <a:r>
              <a:rPr lang="en-US"/>
              <a:t>In a distributed stream setting, </a:t>
            </a:r>
            <a:r>
              <a:rPr lang="en-US">
                <a:solidFill>
                  <a:srgbClr val="FF0000"/>
                </a:solidFill>
              </a:rPr>
              <a:t>points are distributed</a:t>
            </a:r>
            <a:r>
              <a:rPr lang="en-US"/>
              <a:t> across various nodes (sensors)</a:t>
            </a:r>
          </a:p>
          <a:p>
            <a:r>
              <a:rPr lang="en-US"/>
              <a:t>Each </a:t>
            </a:r>
            <a:r>
              <a:rPr lang="en-US">
                <a:solidFill>
                  <a:srgbClr val="1010B6"/>
                </a:solidFill>
              </a:rPr>
              <a:t>sensor has an associated stream </a:t>
            </a:r>
            <a:r>
              <a:rPr lang="en-US"/>
              <a:t>of incoming points </a:t>
            </a:r>
          </a:p>
          <a:p>
            <a:r>
              <a:rPr lang="en-US"/>
              <a:t>The aim is to find </a:t>
            </a:r>
            <a:r>
              <a:rPr lang="en-US">
                <a:solidFill>
                  <a:srgbClr val="00B050"/>
                </a:solidFill>
              </a:rPr>
              <a:t>top few </a:t>
            </a:r>
            <a:r>
              <a:rPr lang="en-US" smtClean="0">
                <a:solidFill>
                  <a:srgbClr val="00B050"/>
                </a:solidFill>
              </a:rPr>
              <a:t>outliers </a:t>
            </a:r>
            <a:r>
              <a:rPr lang="en-US"/>
              <a:t>based on the global data</a:t>
            </a:r>
          </a:p>
          <a:p>
            <a:pPr lvl="1"/>
            <a:r>
              <a:rPr lang="en-US" smtClean="0"/>
              <a:t>With </a:t>
            </a:r>
            <a:r>
              <a:rPr lang="en-US">
                <a:solidFill>
                  <a:srgbClr val="7030A0"/>
                </a:solidFill>
              </a:rPr>
              <a:t>least amount of communication </a:t>
            </a:r>
            <a:r>
              <a:rPr lang="en-US"/>
              <a:t>between nodes</a:t>
            </a:r>
          </a:p>
          <a:p>
            <a:r>
              <a:rPr lang="en-US" smtClean="0"/>
              <a:t>In the distributed spatio sensor setting, the </a:t>
            </a:r>
            <a:r>
              <a:rPr lang="en-US" smtClean="0">
                <a:solidFill>
                  <a:srgbClr val="C00000"/>
                </a:solidFill>
              </a:rPr>
              <a:t>position of </a:t>
            </a:r>
            <a:r>
              <a:rPr lang="en-US">
                <a:solidFill>
                  <a:srgbClr val="C00000"/>
                </a:solidFill>
              </a:rPr>
              <a:t>sensors </a:t>
            </a:r>
            <a:r>
              <a:rPr lang="en-US"/>
              <a:t>is also important when </a:t>
            </a:r>
            <a:r>
              <a:rPr lang="en-US" smtClean="0"/>
              <a:t>computing outliers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 in Distributed Scenarios</a:t>
            </a:r>
            <a:endParaRPr lang="en-US"/>
          </a:p>
          <a:p>
            <a:endParaRPr lang="en-US"/>
          </a:p>
        </p:txBody>
      </p:sp>
    </p:spTree>
    <p:extLst>
      <p:ext uri="{BB962C8B-B14F-4D97-AF65-F5344CB8AC3E}">
        <p14:creationId xmlns:p14="http://schemas.microsoft.com/office/powerpoint/2010/main" val="19823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Outlier Detection for </a:t>
            </a:r>
            <a:r>
              <a:rPr lang="en-US" smtClean="0"/>
              <a:t>Stream Data in Distributed Scenarios</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48</a:t>
            </a:fld>
            <a:endParaRPr lang="en-US"/>
          </a:p>
        </p:txBody>
      </p:sp>
      <p:sp>
        <p:nvSpPr>
          <p:cNvPr id="4" name="Content Placeholder 3"/>
          <p:cNvSpPr>
            <a:spLocks noGrp="1"/>
          </p:cNvSpPr>
          <p:nvPr>
            <p:ph idx="13"/>
          </p:nvPr>
        </p:nvSpPr>
        <p:spPr>
          <a:xfrm>
            <a:off x="457200" y="1524000"/>
            <a:ext cx="8229600" cy="4678363"/>
          </a:xfrm>
        </p:spPr>
        <p:txBody>
          <a:bodyPr/>
          <a:lstStyle/>
          <a:p>
            <a:r>
              <a:rPr lang="en-US" smtClean="0">
                <a:solidFill>
                  <a:srgbClr val="1010B6"/>
                </a:solidFill>
              </a:rPr>
              <a:t>Challenges</a:t>
            </a:r>
            <a:r>
              <a:rPr lang="en-US" smtClean="0"/>
              <a:t> and </a:t>
            </a:r>
            <a:r>
              <a:rPr lang="en-US" smtClean="0">
                <a:solidFill>
                  <a:srgbClr val="1010B6"/>
                </a:solidFill>
              </a:rPr>
              <a:t>Introduction</a:t>
            </a:r>
          </a:p>
          <a:p>
            <a:r>
              <a:rPr lang="en-US" smtClean="0"/>
              <a:t>Outliers in </a:t>
            </a:r>
            <a:r>
              <a:rPr lang="en-US" smtClean="0">
                <a:solidFill>
                  <a:srgbClr val="1010B6"/>
                </a:solidFill>
              </a:rPr>
              <a:t>Temporal Distributed Data</a:t>
            </a:r>
          </a:p>
          <a:p>
            <a:pPr lvl="1"/>
            <a:r>
              <a:rPr lang="en-US" smtClean="0"/>
              <a:t>By </a:t>
            </a:r>
            <a:r>
              <a:rPr lang="en-US" smtClean="0">
                <a:solidFill>
                  <a:srgbClr val="00B050"/>
                </a:solidFill>
              </a:rPr>
              <a:t>Sharing Data</a:t>
            </a:r>
          </a:p>
          <a:p>
            <a:pPr lvl="1"/>
            <a:r>
              <a:rPr lang="en-US" smtClean="0"/>
              <a:t>By </a:t>
            </a:r>
            <a:r>
              <a:rPr lang="en-US" smtClean="0">
                <a:solidFill>
                  <a:srgbClr val="00B050"/>
                </a:solidFill>
              </a:rPr>
              <a:t>Sharing Outliers</a:t>
            </a:r>
          </a:p>
          <a:p>
            <a:pPr lvl="1"/>
            <a:r>
              <a:rPr lang="en-US" smtClean="0"/>
              <a:t>By </a:t>
            </a:r>
            <a:r>
              <a:rPr lang="en-US" smtClean="0">
                <a:solidFill>
                  <a:srgbClr val="00B050"/>
                </a:solidFill>
              </a:rPr>
              <a:t>Sharing Distributions</a:t>
            </a:r>
          </a:p>
          <a:p>
            <a:r>
              <a:rPr lang="en-US" smtClean="0"/>
              <a:t>Outliers in </a:t>
            </a:r>
            <a:r>
              <a:rPr lang="en-US" smtClean="0">
                <a:solidFill>
                  <a:srgbClr val="1010B6"/>
                </a:solidFill>
              </a:rPr>
              <a:t>Spatial Sensor Data</a:t>
            </a:r>
            <a:endParaRPr lang="en-US">
              <a:solidFill>
                <a:srgbClr val="1010B6"/>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Stream Data in Distributed Scenarios</a:t>
            </a:r>
          </a:p>
          <a:p>
            <a:endParaRPr lang="en-US"/>
          </a:p>
        </p:txBody>
      </p:sp>
      <p:sp>
        <p:nvSpPr>
          <p:cNvPr id="8" name="Rectangle 7"/>
          <p:cNvSpPr/>
          <p:nvPr/>
        </p:nvSpPr>
        <p:spPr>
          <a:xfrm>
            <a:off x="838200" y="2157984"/>
            <a:ext cx="62484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0129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Outlier Computation by Sharing Data</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49</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a:xfrm>
                <a:off x="457200" y="1447800"/>
                <a:ext cx="4114800" cy="5257800"/>
              </a:xfrm>
            </p:spPr>
            <p:txBody>
              <a:bodyPr>
                <a:normAutofit fontScale="62500" lnSpcReduction="20000"/>
              </a:bodyPr>
              <a:lstStyle/>
              <a:p>
                <a:r>
                  <a:rPr lang="en-US" smtClean="0">
                    <a:solidFill>
                      <a:schemeClr val="accent6">
                        <a:lumMod val="75000"/>
                      </a:schemeClr>
                    </a:solidFill>
                  </a:rPr>
                  <a:t>[Branch et al., 2006] </a:t>
                </a:r>
                <a:r>
                  <a:rPr lang="en-US" smtClean="0"/>
                  <a:t>describe an algorithm for a distributed static setting </a:t>
                </a:r>
              </a:p>
              <a:p>
                <a:r>
                  <a:rPr lang="en-US" smtClean="0"/>
                  <a:t>R: </a:t>
                </a:r>
                <a:r>
                  <a:rPr lang="en-US" smtClean="0">
                    <a:solidFill>
                      <a:srgbClr val="FF0000"/>
                    </a:solidFill>
                  </a:rPr>
                  <a:t>outlier ranking function</a:t>
                </a:r>
              </a:p>
              <a:p>
                <a:pPr lvl="1"/>
                <a:r>
                  <a:rPr lang="en-US" smtClean="0"/>
                  <a:t>Anti-monotonic </a:t>
                </a:r>
                <a:r>
                  <a:rPr lang="en-US"/>
                  <a:t>wrt data and </a:t>
                </a:r>
                <a:r>
                  <a:rPr lang="en-US" smtClean="0"/>
                  <a:t>smooth</a:t>
                </a:r>
                <a:r>
                  <a:rPr lang="en-US"/>
                  <a:t>, e.g., the distance to </a:t>
                </a:r>
                <a:r>
                  <a:rPr lang="en-US" smtClean="0"/>
                  <a:t>K</a:t>
                </a:r>
                <a:r>
                  <a:rPr lang="en-US" baseline="30000" smtClean="0"/>
                  <a:t>th</a:t>
                </a:r>
                <a:r>
                  <a:rPr lang="en-US" smtClean="0"/>
                  <a:t> NN, average </a:t>
                </a:r>
                <a:r>
                  <a:rPr lang="en-US"/>
                  <a:t>distance to </a:t>
                </a:r>
                <a:r>
                  <a:rPr lang="en-US" smtClean="0"/>
                  <a:t>KNN, </a:t>
                </a:r>
                <a:r>
                  <a:rPr lang="en-US"/>
                  <a:t>etc. </a:t>
                </a:r>
              </a:p>
              <a:p>
                <a:r>
                  <a:rPr lang="en-US" smtClean="0"/>
                  <a:t>Each </a:t>
                </a:r>
                <a:r>
                  <a:rPr lang="en-US"/>
                  <a:t>sensor can </a:t>
                </a:r>
                <a:r>
                  <a:rPr lang="en-US" smtClean="0"/>
                  <a:t>compute </a:t>
                </a:r>
                <a:r>
                  <a:rPr lang="en-US"/>
                  <a:t>top-</a:t>
                </a:r>
                <a14:m>
                  <m:oMath xmlns:m="http://schemas.openxmlformats.org/officeDocument/2006/math">
                    <m:r>
                      <a:rPr lang="en-US" i="1" smtClean="0">
                        <a:latin typeface="Cambria Math"/>
                      </a:rPr>
                      <m:t>𝐾</m:t>
                    </m:r>
                  </m:oMath>
                </a14:m>
                <a:r>
                  <a:rPr lang="en-US"/>
                  <a:t> outliers </a:t>
                </a:r>
                <a:r>
                  <a:rPr lang="en-US" smtClean="0"/>
                  <a:t>(using R) for </a:t>
                </a:r>
                <a:r>
                  <a:rPr lang="en-US"/>
                  <a:t>its </a:t>
                </a:r>
                <a:r>
                  <a:rPr lang="en-US" smtClean="0"/>
                  <a:t>knowledge</a:t>
                </a:r>
              </a:p>
              <a:p>
                <a:r>
                  <a:rPr lang="en-US" smtClean="0"/>
                  <a:t>Let </a:t>
                </a:r>
                <a:r>
                  <a:rPr lang="en-US" smtClean="0">
                    <a:solidFill>
                      <a:srgbClr val="0070C0"/>
                    </a:solidFill>
                  </a:rPr>
                  <a:t>support set </a:t>
                </a:r>
                <a:r>
                  <a:rPr lang="en-US" smtClean="0"/>
                  <a:t>of point x be smallest set of points to compute R(x)</a:t>
                </a:r>
              </a:p>
              <a:p>
                <a:r>
                  <a:rPr lang="en-US"/>
                  <a:t>To compute global outliers between sensors p</a:t>
                </a:r>
                <a:r>
                  <a:rPr lang="en-US" baseline="-25000"/>
                  <a:t>i</a:t>
                </a:r>
                <a:r>
                  <a:rPr lang="en-US"/>
                  <a:t> and p</a:t>
                </a:r>
                <a:r>
                  <a:rPr lang="en-US" baseline="-25000"/>
                  <a:t>j</a:t>
                </a:r>
                <a:r>
                  <a:rPr lang="en-US"/>
                  <a:t>, </a:t>
                </a:r>
                <a:r>
                  <a:rPr lang="en-US">
                    <a:solidFill>
                      <a:srgbClr val="00B050"/>
                    </a:solidFill>
                  </a:rPr>
                  <a:t>messages</a:t>
                </a:r>
                <a:r>
                  <a:rPr lang="en-US"/>
                  <a:t> must contain</a:t>
                </a:r>
              </a:p>
              <a:p>
                <a:pPr lvl="1"/>
                <a:r>
                  <a:rPr lang="en-US">
                    <a:solidFill>
                      <a:srgbClr val="7030A0"/>
                    </a:solidFill>
                  </a:rPr>
                  <a:t>Outliers</a:t>
                </a:r>
                <a:r>
                  <a:rPr lang="en-US"/>
                  <a:t> computed locally</a:t>
                </a:r>
              </a:p>
              <a:p>
                <a:pPr lvl="1"/>
                <a:r>
                  <a:rPr lang="en-US">
                    <a:solidFill>
                      <a:srgbClr val="7030A0"/>
                    </a:solidFill>
                  </a:rPr>
                  <a:t>Support set </a:t>
                </a:r>
                <a:r>
                  <a:rPr lang="en-US"/>
                  <a:t>of their own outliers and other’s </a:t>
                </a:r>
                <a:r>
                  <a:rPr lang="en-US" smtClean="0"/>
                  <a:t>outliers</a:t>
                </a:r>
                <a:endParaRPr lang="en-US"/>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xfrm>
                <a:off x="457200" y="1447800"/>
                <a:ext cx="4114800" cy="5257800"/>
              </a:xfrm>
              <a:blipFill rotWithShape="1">
                <a:blip r:embed="rId2"/>
                <a:stretch>
                  <a:fillRect l="-1185" t="-1624" r="-1333"/>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Distributed Temporal Data</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 in Distributed Scenarios</a:t>
            </a:r>
            <a:endParaRPr lang="en-US"/>
          </a:p>
          <a:p>
            <a:endParaRPr lang="en-US"/>
          </a:p>
        </p:txBody>
      </p:sp>
      <p:grpSp>
        <p:nvGrpSpPr>
          <p:cNvPr id="61" name="Group 60"/>
          <p:cNvGrpSpPr/>
          <p:nvPr/>
        </p:nvGrpSpPr>
        <p:grpSpPr>
          <a:xfrm>
            <a:off x="5347384" y="3440668"/>
            <a:ext cx="846891" cy="1241470"/>
            <a:chOff x="5347384" y="3440668"/>
            <a:chExt cx="846891" cy="1241470"/>
          </a:xfrm>
        </p:grpSpPr>
        <p:sp>
          <p:nvSpPr>
            <p:cNvPr id="8" name="Flowchart: Magnetic Disk 7"/>
            <p:cNvSpPr/>
            <p:nvPr/>
          </p:nvSpPr>
          <p:spPr>
            <a:xfrm>
              <a:off x="5356075" y="3440668"/>
              <a:ext cx="838200" cy="9144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356075" y="38978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08475" y="40502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660875" y="42026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660875" y="3821668"/>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13275" y="40502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889475" y="38216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65675" y="39740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347384" y="4374361"/>
              <a:ext cx="779381" cy="307777"/>
            </a:xfrm>
            <a:prstGeom prst="rect">
              <a:avLst/>
            </a:prstGeom>
            <a:noFill/>
          </p:spPr>
          <p:txBody>
            <a:bodyPr wrap="none" rtlCol="0">
              <a:spAutoFit/>
            </a:bodyPr>
            <a:lstStyle/>
            <a:p>
              <a:r>
                <a:rPr lang="en-US" sz="1400" b="1" smtClean="0">
                  <a:solidFill>
                    <a:srgbClr val="7030A0"/>
                  </a:solidFill>
                </a:rPr>
                <a:t>Sensor1</a:t>
              </a:r>
              <a:endParaRPr lang="en-US" sz="1400" b="1">
                <a:solidFill>
                  <a:srgbClr val="7030A0"/>
                </a:solidFill>
              </a:endParaRPr>
            </a:p>
          </p:txBody>
        </p:sp>
      </p:grpSp>
      <p:grpSp>
        <p:nvGrpSpPr>
          <p:cNvPr id="59" name="Group 58"/>
          <p:cNvGrpSpPr/>
          <p:nvPr/>
        </p:nvGrpSpPr>
        <p:grpSpPr>
          <a:xfrm>
            <a:off x="7696200" y="3440668"/>
            <a:ext cx="838200" cy="1219200"/>
            <a:chOff x="7696200" y="3440668"/>
            <a:chExt cx="838200" cy="1219200"/>
          </a:xfrm>
        </p:grpSpPr>
        <p:sp>
          <p:nvSpPr>
            <p:cNvPr id="24" name="Flowchart: Magnetic Disk 23"/>
            <p:cNvSpPr/>
            <p:nvPr/>
          </p:nvSpPr>
          <p:spPr>
            <a:xfrm>
              <a:off x="7696200" y="3440668"/>
              <a:ext cx="838200" cy="9144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696200" y="38978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848600" y="4050268"/>
              <a:ext cx="152400" cy="152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7" name="Oval 26"/>
            <p:cNvSpPr/>
            <p:nvPr/>
          </p:nvSpPr>
          <p:spPr>
            <a:xfrm>
              <a:off x="8001000" y="42026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001000" y="38216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153400" y="40502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229600" y="38216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305800" y="39740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696200" y="4352091"/>
              <a:ext cx="779381" cy="307777"/>
            </a:xfrm>
            <a:prstGeom prst="rect">
              <a:avLst/>
            </a:prstGeom>
            <a:noFill/>
          </p:spPr>
          <p:txBody>
            <a:bodyPr wrap="none" rtlCol="0">
              <a:spAutoFit/>
            </a:bodyPr>
            <a:lstStyle/>
            <a:p>
              <a:r>
                <a:rPr lang="en-US" sz="1400" b="1" smtClean="0">
                  <a:solidFill>
                    <a:srgbClr val="7030A0"/>
                  </a:solidFill>
                </a:rPr>
                <a:t>Sensor3</a:t>
              </a:r>
              <a:endParaRPr lang="en-US" sz="1400" b="1">
                <a:solidFill>
                  <a:srgbClr val="7030A0"/>
                </a:solidFill>
              </a:endParaRPr>
            </a:p>
          </p:txBody>
        </p:sp>
      </p:grpSp>
      <p:sp>
        <p:nvSpPr>
          <p:cNvPr id="35" name="Rectangle 34"/>
          <p:cNvSpPr/>
          <p:nvPr/>
        </p:nvSpPr>
        <p:spPr>
          <a:xfrm>
            <a:off x="5105400" y="2035130"/>
            <a:ext cx="3581400" cy="2613070"/>
          </a:xfrm>
          <a:prstGeom prst="rect">
            <a:avLst/>
          </a:pr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5113064" y="2090434"/>
            <a:ext cx="1095621" cy="369332"/>
          </a:xfrm>
          <a:prstGeom prst="rect">
            <a:avLst/>
          </a:prstGeom>
          <a:noFill/>
        </p:spPr>
        <p:txBody>
          <a:bodyPr wrap="none" rtlCol="0">
            <a:spAutoFit/>
          </a:bodyPr>
          <a:lstStyle/>
          <a:p>
            <a:r>
              <a:rPr lang="en-US" b="1" smtClean="0">
                <a:solidFill>
                  <a:srgbClr val="FF0000"/>
                </a:solidFill>
              </a:rPr>
              <a:t>Dataset P</a:t>
            </a:r>
            <a:endParaRPr lang="en-US" b="1">
              <a:solidFill>
                <a:srgbClr val="FF0000"/>
              </a:solidFill>
            </a:endParaRPr>
          </a:p>
        </p:txBody>
      </p:sp>
      <p:cxnSp>
        <p:nvCxnSpPr>
          <p:cNvPr id="39" name="Straight Arrow Connector 38"/>
          <p:cNvCxnSpPr/>
          <p:nvPr/>
        </p:nvCxnSpPr>
        <p:spPr>
          <a:xfrm>
            <a:off x="6400800" y="4126468"/>
            <a:ext cx="1143000"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6400800" y="3897868"/>
            <a:ext cx="1044725" cy="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5813275" y="2678668"/>
            <a:ext cx="587525" cy="55519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041875" y="2787318"/>
            <a:ext cx="609600" cy="58828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696200" y="2787318"/>
            <a:ext cx="533400" cy="44654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63" name="Group 62"/>
          <p:cNvGrpSpPr/>
          <p:nvPr/>
        </p:nvGrpSpPr>
        <p:grpSpPr>
          <a:xfrm>
            <a:off x="6705600" y="2069068"/>
            <a:ext cx="838200" cy="1219200"/>
            <a:chOff x="6705600" y="2069068"/>
            <a:chExt cx="838200" cy="1219200"/>
          </a:xfrm>
        </p:grpSpPr>
        <p:grpSp>
          <p:nvGrpSpPr>
            <p:cNvPr id="60" name="Group 59"/>
            <p:cNvGrpSpPr/>
            <p:nvPr/>
          </p:nvGrpSpPr>
          <p:grpSpPr>
            <a:xfrm>
              <a:off x="6705600" y="2069068"/>
              <a:ext cx="838200" cy="914400"/>
              <a:chOff x="6705600" y="2069068"/>
              <a:chExt cx="838200" cy="914400"/>
            </a:xfrm>
          </p:grpSpPr>
          <p:sp>
            <p:nvSpPr>
              <p:cNvPr id="16" name="Flowchart: Magnetic Disk 15"/>
              <p:cNvSpPr/>
              <p:nvPr/>
            </p:nvSpPr>
            <p:spPr>
              <a:xfrm>
                <a:off x="6705600" y="2069068"/>
                <a:ext cx="838200" cy="914400"/>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705600" y="25262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58000" y="26786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10400" y="28310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0" y="24500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162800" y="26786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239000" y="24500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315200" y="2602468"/>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6705600" y="2980491"/>
              <a:ext cx="779381" cy="307777"/>
            </a:xfrm>
            <a:prstGeom prst="rect">
              <a:avLst/>
            </a:prstGeom>
            <a:noFill/>
          </p:spPr>
          <p:txBody>
            <a:bodyPr wrap="none" rtlCol="0">
              <a:spAutoFit/>
            </a:bodyPr>
            <a:lstStyle/>
            <a:p>
              <a:r>
                <a:rPr lang="en-US" sz="1400" b="1" smtClean="0">
                  <a:solidFill>
                    <a:srgbClr val="7030A0"/>
                  </a:solidFill>
                </a:rPr>
                <a:t>Sensor2</a:t>
              </a:r>
              <a:endParaRPr lang="en-US" sz="1400" b="1">
                <a:solidFill>
                  <a:srgbClr val="7030A0"/>
                </a:solidFill>
              </a:endParaRPr>
            </a:p>
          </p:txBody>
        </p:sp>
      </p:grpSp>
      <p:cxnSp>
        <p:nvCxnSpPr>
          <p:cNvPr id="51" name="Straight Arrow Connector 50"/>
          <p:cNvCxnSpPr/>
          <p:nvPr/>
        </p:nvCxnSpPr>
        <p:spPr>
          <a:xfrm flipH="1" flipV="1">
            <a:off x="7543800" y="2980491"/>
            <a:ext cx="457200" cy="39511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7" name="Freeform 56"/>
          <p:cNvSpPr/>
          <p:nvPr/>
        </p:nvSpPr>
        <p:spPr>
          <a:xfrm>
            <a:off x="4837364" y="2568105"/>
            <a:ext cx="2713964" cy="2232164"/>
          </a:xfrm>
          <a:custGeom>
            <a:avLst/>
            <a:gdLst>
              <a:gd name="connsiteX0" fmla="*/ 283276 w 2713964"/>
              <a:gd name="connsiteY0" fmla="*/ 1128872 h 2232164"/>
              <a:gd name="connsiteX1" fmla="*/ 1430432 w 2713964"/>
              <a:gd name="connsiteY1" fmla="*/ 64843 h 2232164"/>
              <a:gd name="connsiteX2" fmla="*/ 1646563 w 2713964"/>
              <a:gd name="connsiteY2" fmla="*/ 197847 h 2232164"/>
              <a:gd name="connsiteX3" fmla="*/ 1081298 w 2713964"/>
              <a:gd name="connsiteY3" fmla="*/ 862865 h 2232164"/>
              <a:gd name="connsiteX4" fmla="*/ 1563436 w 2713964"/>
              <a:gd name="connsiteY4" fmla="*/ 1128872 h 2232164"/>
              <a:gd name="connsiteX5" fmla="*/ 2594214 w 2713964"/>
              <a:gd name="connsiteY5" fmla="*/ 1178748 h 2232164"/>
              <a:gd name="connsiteX6" fmla="*/ 2577589 w 2713964"/>
              <a:gd name="connsiteY6" fmla="*/ 1461381 h 2232164"/>
              <a:gd name="connsiteX7" fmla="*/ 1563436 w 2713964"/>
              <a:gd name="connsiteY7" fmla="*/ 1494632 h 2232164"/>
              <a:gd name="connsiteX8" fmla="*/ 1363931 w 2713964"/>
              <a:gd name="connsiteY8" fmla="*/ 1877018 h 2232164"/>
              <a:gd name="connsiteX9" fmla="*/ 715538 w 2713964"/>
              <a:gd name="connsiteY9" fmla="*/ 2226152 h 2232164"/>
              <a:gd name="connsiteX10" fmla="*/ 67145 w 2713964"/>
              <a:gd name="connsiteY10" fmla="*/ 2043272 h 2232164"/>
              <a:gd name="connsiteX11" fmla="*/ 50520 w 2713964"/>
              <a:gd name="connsiteY11" fmla="*/ 1378254 h 2232164"/>
              <a:gd name="connsiteX12" fmla="*/ 333152 w 2713964"/>
              <a:gd name="connsiteY12" fmla="*/ 1078996 h 223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3964" h="2232164">
                <a:moveTo>
                  <a:pt x="283276" y="1128872"/>
                </a:moveTo>
                <a:cubicBezTo>
                  <a:pt x="743247" y="674443"/>
                  <a:pt x="1203218" y="220014"/>
                  <a:pt x="1430432" y="64843"/>
                </a:cubicBezTo>
                <a:cubicBezTo>
                  <a:pt x="1657646" y="-90328"/>
                  <a:pt x="1704752" y="64843"/>
                  <a:pt x="1646563" y="197847"/>
                </a:cubicBezTo>
                <a:cubicBezTo>
                  <a:pt x="1588374" y="330851"/>
                  <a:pt x="1095153" y="707694"/>
                  <a:pt x="1081298" y="862865"/>
                </a:cubicBezTo>
                <a:cubicBezTo>
                  <a:pt x="1067444" y="1018036"/>
                  <a:pt x="1311283" y="1076225"/>
                  <a:pt x="1563436" y="1128872"/>
                </a:cubicBezTo>
                <a:cubicBezTo>
                  <a:pt x="1815589" y="1181519"/>
                  <a:pt x="2425189" y="1123330"/>
                  <a:pt x="2594214" y="1178748"/>
                </a:cubicBezTo>
                <a:cubicBezTo>
                  <a:pt x="2763239" y="1234166"/>
                  <a:pt x="2749385" y="1408734"/>
                  <a:pt x="2577589" y="1461381"/>
                </a:cubicBezTo>
                <a:cubicBezTo>
                  <a:pt x="2405793" y="1514028"/>
                  <a:pt x="1765712" y="1425359"/>
                  <a:pt x="1563436" y="1494632"/>
                </a:cubicBezTo>
                <a:cubicBezTo>
                  <a:pt x="1361160" y="1563905"/>
                  <a:pt x="1505247" y="1755098"/>
                  <a:pt x="1363931" y="1877018"/>
                </a:cubicBezTo>
                <a:cubicBezTo>
                  <a:pt x="1222615" y="1998938"/>
                  <a:pt x="931669" y="2198443"/>
                  <a:pt x="715538" y="2226152"/>
                </a:cubicBezTo>
                <a:cubicBezTo>
                  <a:pt x="499407" y="2253861"/>
                  <a:pt x="177981" y="2184588"/>
                  <a:pt x="67145" y="2043272"/>
                </a:cubicBezTo>
                <a:cubicBezTo>
                  <a:pt x="-43691" y="1901956"/>
                  <a:pt x="6186" y="1538967"/>
                  <a:pt x="50520" y="1378254"/>
                </a:cubicBezTo>
                <a:cubicBezTo>
                  <a:pt x="94854" y="1217541"/>
                  <a:pt x="214003" y="1148268"/>
                  <a:pt x="333152" y="1078996"/>
                </a:cubicBezTo>
              </a:path>
            </a:pathLst>
          </a:cu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724400" y="4724400"/>
            <a:ext cx="1519968" cy="646331"/>
          </a:xfrm>
          <a:prstGeom prst="rect">
            <a:avLst/>
          </a:prstGeom>
          <a:noFill/>
        </p:spPr>
        <p:txBody>
          <a:bodyPr wrap="none" rtlCol="0">
            <a:spAutoFit/>
          </a:bodyPr>
          <a:lstStyle/>
          <a:p>
            <a:pPr algn="ctr"/>
            <a:r>
              <a:rPr lang="en-US" smtClean="0">
                <a:solidFill>
                  <a:srgbClr val="00B0F0"/>
                </a:solidFill>
              </a:rPr>
              <a:t>Knowledge of </a:t>
            </a:r>
          </a:p>
          <a:p>
            <a:pPr algn="ctr"/>
            <a:r>
              <a:rPr lang="en-US" smtClean="0">
                <a:solidFill>
                  <a:srgbClr val="00B0F0"/>
                </a:solidFill>
              </a:rPr>
              <a:t>sensor1</a:t>
            </a:r>
            <a:endParaRPr lang="en-US">
              <a:solidFill>
                <a:srgbClr val="00B0F0"/>
              </a:solidFill>
            </a:endParaRPr>
          </a:p>
        </p:txBody>
      </p:sp>
    </p:spTree>
    <p:extLst>
      <p:ext uri="{BB962C8B-B14F-4D97-AF65-F5344CB8AC3E}">
        <p14:creationId xmlns:p14="http://schemas.microsoft.com/office/powerpoint/2010/main" val="89215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57" grpId="0" animBg="1"/>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smtClean="0"/>
              <a:t>Challenges for Outlier Detection for Temporal 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5</a:t>
            </a:fld>
            <a:endParaRPr lang="en-US"/>
          </a:p>
        </p:txBody>
      </p:sp>
      <p:sp>
        <p:nvSpPr>
          <p:cNvPr id="4" name="Content Placeholder 3"/>
          <p:cNvSpPr>
            <a:spLocks noGrp="1"/>
          </p:cNvSpPr>
          <p:nvPr>
            <p:ph idx="13"/>
          </p:nvPr>
        </p:nvSpPr>
        <p:spPr>
          <a:xfrm>
            <a:off x="457200" y="1828800"/>
            <a:ext cx="8229600" cy="4678363"/>
          </a:xfrm>
        </p:spPr>
        <p:txBody>
          <a:bodyPr>
            <a:normAutofit fontScale="92500" lnSpcReduction="20000"/>
          </a:bodyPr>
          <a:lstStyle/>
          <a:p>
            <a:r>
              <a:rPr lang="en-US">
                <a:solidFill>
                  <a:srgbClr val="00B050"/>
                </a:solidFill>
              </a:rPr>
              <a:t>Definition of outliers</a:t>
            </a:r>
            <a:r>
              <a:rPr lang="en-US">
                <a:solidFill>
                  <a:schemeClr val="accent6">
                    <a:lumMod val="75000"/>
                  </a:schemeClr>
                </a:solidFill>
              </a:rPr>
              <a:t> </a:t>
            </a:r>
            <a:r>
              <a:rPr lang="en-US"/>
              <a:t>such that it captures</a:t>
            </a:r>
          </a:p>
          <a:p>
            <a:pPr lvl="1"/>
            <a:r>
              <a:rPr lang="en-US"/>
              <a:t>Properties of the data</a:t>
            </a:r>
          </a:p>
          <a:p>
            <a:pPr lvl="1"/>
            <a:r>
              <a:rPr lang="en-US"/>
              <a:t>Properties of the network</a:t>
            </a:r>
          </a:p>
          <a:p>
            <a:pPr lvl="1"/>
            <a:r>
              <a:rPr lang="en-US"/>
              <a:t>Space and time dimensions</a:t>
            </a:r>
          </a:p>
          <a:p>
            <a:r>
              <a:rPr lang="en-US" smtClean="0"/>
              <a:t>Massive </a:t>
            </a:r>
            <a:r>
              <a:rPr lang="en-US" smtClean="0">
                <a:solidFill>
                  <a:srgbClr val="00B050"/>
                </a:solidFill>
              </a:rPr>
              <a:t>scale</a:t>
            </a:r>
          </a:p>
          <a:p>
            <a:r>
              <a:rPr lang="en-US" smtClean="0"/>
              <a:t>Data trend </a:t>
            </a:r>
            <a:r>
              <a:rPr lang="en-US" smtClean="0">
                <a:solidFill>
                  <a:srgbClr val="00B050"/>
                </a:solidFill>
              </a:rPr>
              <a:t>drift </a:t>
            </a:r>
            <a:r>
              <a:rPr lang="en-US" smtClean="0"/>
              <a:t>detection and handling</a:t>
            </a:r>
          </a:p>
          <a:p>
            <a:r>
              <a:rPr lang="en-US" smtClean="0"/>
              <a:t>Time efficient, </a:t>
            </a:r>
            <a:r>
              <a:rPr lang="en-US" smtClean="0">
                <a:solidFill>
                  <a:srgbClr val="00B050"/>
                </a:solidFill>
              </a:rPr>
              <a:t>single scan </a:t>
            </a:r>
          </a:p>
          <a:p>
            <a:r>
              <a:rPr lang="en-US" smtClean="0"/>
              <a:t>Distributed data streams</a:t>
            </a:r>
          </a:p>
          <a:p>
            <a:pPr lvl="1"/>
            <a:r>
              <a:rPr lang="en-US" smtClean="0"/>
              <a:t>Minimize </a:t>
            </a:r>
            <a:r>
              <a:rPr lang="en-US" smtClean="0">
                <a:solidFill>
                  <a:srgbClr val="00B050"/>
                </a:solidFill>
              </a:rPr>
              <a:t>communication overhead</a:t>
            </a:r>
          </a:p>
          <a:p>
            <a:pPr lvl="1"/>
            <a:r>
              <a:rPr lang="en-US" smtClean="0"/>
              <a:t>Minimize </a:t>
            </a:r>
            <a:r>
              <a:rPr lang="en-US" smtClean="0">
                <a:solidFill>
                  <a:srgbClr val="00B050"/>
                </a:solidFill>
              </a:rPr>
              <a:t>computational load</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Temporal Data</a:t>
            </a:r>
            <a:endParaRPr lang="en-US"/>
          </a:p>
        </p:txBody>
      </p:sp>
      <p:sp>
        <p:nvSpPr>
          <p:cNvPr id="7" name="Content Placeholder 6"/>
          <p:cNvSpPr>
            <a:spLocks noGrp="1"/>
          </p:cNvSpPr>
          <p:nvPr>
            <p:ph idx="15"/>
          </p:nvPr>
        </p:nvSpPr>
        <p:spPr/>
        <p:txBody>
          <a:bodyPr/>
          <a:lstStyle/>
          <a:p>
            <a:r>
              <a:rPr lang="en-US" smtClean="0"/>
              <a:t>Introduction</a:t>
            </a:r>
            <a:endParaRPr lang="en-US"/>
          </a:p>
        </p:txBody>
      </p:sp>
    </p:spTree>
    <p:extLst>
      <p:ext uri="{BB962C8B-B14F-4D97-AF65-F5344CB8AC3E}">
        <p14:creationId xmlns:p14="http://schemas.microsoft.com/office/powerpoint/2010/main" val="18325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Outlier Computation by Sharing </a:t>
            </a:r>
            <a:r>
              <a:rPr lang="en-US" smtClean="0"/>
              <a:t>Data</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50</a:t>
            </a:fld>
            <a:endParaRPr lang="en-US"/>
          </a:p>
        </p:txBody>
      </p:sp>
      <p:sp>
        <p:nvSpPr>
          <p:cNvPr id="4" name="Content Placeholder 3"/>
          <p:cNvSpPr>
            <a:spLocks noGrp="1"/>
          </p:cNvSpPr>
          <p:nvPr>
            <p:ph idx="13"/>
          </p:nvPr>
        </p:nvSpPr>
        <p:spPr>
          <a:xfrm>
            <a:off x="457200" y="1447800"/>
            <a:ext cx="8229600" cy="4876800"/>
          </a:xfrm>
        </p:spPr>
        <p:txBody>
          <a:bodyPr>
            <a:normAutofit fontScale="85000" lnSpcReduction="20000"/>
          </a:bodyPr>
          <a:lstStyle/>
          <a:p>
            <a:r>
              <a:rPr lang="en-US" smtClean="0"/>
              <a:t>In </a:t>
            </a:r>
            <a:r>
              <a:rPr lang="en-US"/>
              <a:t>a </a:t>
            </a:r>
            <a:r>
              <a:rPr lang="en-US">
                <a:solidFill>
                  <a:srgbClr val="1010B6"/>
                </a:solidFill>
              </a:rPr>
              <a:t>streaming setting</a:t>
            </a:r>
            <a:r>
              <a:rPr lang="en-US"/>
              <a:t>, when a new point is sampled, </a:t>
            </a:r>
            <a:r>
              <a:rPr lang="en-US">
                <a:solidFill>
                  <a:srgbClr val="00B050"/>
                </a:solidFill>
              </a:rPr>
              <a:t>data changes at the local sensor </a:t>
            </a:r>
            <a:r>
              <a:rPr lang="en-US" smtClean="0"/>
              <a:t>itself</a:t>
            </a:r>
            <a:endParaRPr lang="en-US"/>
          </a:p>
          <a:p>
            <a:pPr lvl="1"/>
            <a:r>
              <a:rPr lang="en-US" smtClean="0">
                <a:solidFill>
                  <a:srgbClr val="00B0F0"/>
                </a:solidFill>
              </a:rPr>
              <a:t>Change </a:t>
            </a:r>
            <a:r>
              <a:rPr lang="en-US">
                <a:solidFill>
                  <a:srgbClr val="00B0F0"/>
                </a:solidFill>
              </a:rPr>
              <a:t>in knowledge </a:t>
            </a:r>
            <a:r>
              <a:rPr lang="en-US"/>
              <a:t>of the sensor </a:t>
            </a:r>
            <a:r>
              <a:rPr lang="en-US" smtClean="0"/>
              <a:t>just like when it receives </a:t>
            </a:r>
            <a:r>
              <a:rPr lang="en-US"/>
              <a:t>a </a:t>
            </a:r>
            <a:r>
              <a:rPr lang="en-US" smtClean="0"/>
              <a:t>new message</a:t>
            </a:r>
          </a:p>
          <a:p>
            <a:pPr lvl="1"/>
            <a:r>
              <a:rPr lang="en-US" smtClean="0">
                <a:solidFill>
                  <a:srgbClr val="00B0F0"/>
                </a:solidFill>
              </a:rPr>
              <a:t>Recompute R </a:t>
            </a:r>
            <a:r>
              <a:rPr lang="en-US" smtClean="0"/>
              <a:t>on new knowledge and hence topK local outliers</a:t>
            </a:r>
          </a:p>
          <a:p>
            <a:r>
              <a:rPr lang="en-US" smtClean="0">
                <a:solidFill>
                  <a:srgbClr val="1010B6"/>
                </a:solidFill>
              </a:rPr>
              <a:t>Sliding window scenario</a:t>
            </a:r>
          </a:p>
          <a:p>
            <a:pPr lvl="1"/>
            <a:r>
              <a:rPr lang="en-US" smtClean="0"/>
              <a:t>Each </a:t>
            </a:r>
            <a:r>
              <a:rPr lang="en-US"/>
              <a:t>node can </a:t>
            </a:r>
            <a:r>
              <a:rPr lang="en-US">
                <a:solidFill>
                  <a:srgbClr val="00B050"/>
                </a:solidFill>
              </a:rPr>
              <a:t>retire old points </a:t>
            </a:r>
            <a:r>
              <a:rPr lang="en-US"/>
              <a:t>regardless of where they were sampled and at no communication cost at </a:t>
            </a:r>
            <a:r>
              <a:rPr lang="en-US" smtClean="0"/>
              <a:t>all</a:t>
            </a:r>
            <a:endParaRPr lang="en-US"/>
          </a:p>
          <a:p>
            <a:pPr lvl="1"/>
            <a:r>
              <a:rPr lang="en-US" smtClean="0">
                <a:solidFill>
                  <a:srgbClr val="00B050"/>
                </a:solidFill>
              </a:rPr>
              <a:t>Addition </a:t>
            </a:r>
            <a:r>
              <a:rPr lang="en-US">
                <a:solidFill>
                  <a:srgbClr val="00B050"/>
                </a:solidFill>
              </a:rPr>
              <a:t>of sensors </a:t>
            </a:r>
            <a:r>
              <a:rPr lang="en-US"/>
              <a:t>during system operation is </a:t>
            </a:r>
            <a:r>
              <a:rPr lang="en-US" smtClean="0"/>
              <a:t>possible</a:t>
            </a:r>
            <a:endParaRPr lang="en-US"/>
          </a:p>
          <a:p>
            <a:pPr lvl="1"/>
            <a:r>
              <a:rPr lang="en-US" smtClean="0"/>
              <a:t>If </a:t>
            </a:r>
            <a:r>
              <a:rPr lang="en-US">
                <a:solidFill>
                  <a:srgbClr val="00B050"/>
                </a:solidFill>
              </a:rPr>
              <a:t>sensors are removed </a:t>
            </a:r>
            <a:r>
              <a:rPr lang="en-US" smtClean="0"/>
              <a:t>then </a:t>
            </a:r>
            <a:r>
              <a:rPr lang="en-US"/>
              <a:t>their contribution to the computation </a:t>
            </a:r>
            <a:r>
              <a:rPr lang="en-US" smtClean="0"/>
              <a:t>gets annulled when </a:t>
            </a:r>
            <a:r>
              <a:rPr lang="en-US"/>
              <a:t>those points </a:t>
            </a:r>
            <a:r>
              <a:rPr lang="en-US" smtClean="0"/>
              <a:t>retire </a:t>
            </a:r>
            <a:r>
              <a:rPr lang="en-US"/>
              <a:t>with </a:t>
            </a:r>
            <a:r>
              <a:rPr lang="en-US" smtClean="0"/>
              <a:t>time</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Distributed Temporal Data</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 in Distributed Scenarios</a:t>
            </a:r>
            <a:endParaRPr lang="en-US"/>
          </a:p>
          <a:p>
            <a:endParaRPr lang="en-US"/>
          </a:p>
        </p:txBody>
      </p:sp>
    </p:spTree>
    <p:extLst>
      <p:ext uri="{BB962C8B-B14F-4D97-AF65-F5344CB8AC3E}">
        <p14:creationId xmlns:p14="http://schemas.microsoft.com/office/powerpoint/2010/main" val="196346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Outlier Computation by </a:t>
            </a:r>
            <a:r>
              <a:rPr lang="en-US" smtClean="0"/>
              <a:t>Sharing Outliers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51</a:t>
            </a:fld>
            <a:endParaRPr lang="en-US"/>
          </a:p>
        </p:txBody>
      </p:sp>
      <p:sp>
        <p:nvSpPr>
          <p:cNvPr id="4" name="Content Placeholder 3"/>
          <p:cNvSpPr>
            <a:spLocks noGrp="1"/>
          </p:cNvSpPr>
          <p:nvPr>
            <p:ph idx="13"/>
          </p:nvPr>
        </p:nvSpPr>
        <p:spPr/>
        <p:txBody>
          <a:bodyPr>
            <a:normAutofit fontScale="85000" lnSpcReduction="10000"/>
          </a:bodyPr>
          <a:lstStyle/>
          <a:p>
            <a:r>
              <a:rPr lang="en-US" smtClean="0"/>
              <a:t>Transmitting </a:t>
            </a:r>
            <a:r>
              <a:rPr lang="en-US">
                <a:solidFill>
                  <a:srgbClr val="C00000"/>
                </a:solidFill>
              </a:rPr>
              <a:t>the entire data or even the model </a:t>
            </a:r>
            <a:r>
              <a:rPr lang="en-US"/>
              <a:t>to every node could be </a:t>
            </a:r>
            <a:r>
              <a:rPr lang="en-US" smtClean="0"/>
              <a:t>expensive </a:t>
            </a:r>
            <a:r>
              <a:rPr lang="en-US">
                <a:solidFill>
                  <a:schemeClr val="accent6">
                    <a:lumMod val="75000"/>
                  </a:schemeClr>
                </a:solidFill>
              </a:rPr>
              <a:t>[Otey et al., 2006]</a:t>
            </a:r>
            <a:endParaRPr lang="en-US"/>
          </a:p>
          <a:p>
            <a:r>
              <a:rPr lang="en-US" smtClean="0">
                <a:solidFill>
                  <a:srgbClr val="00B050"/>
                </a:solidFill>
              </a:rPr>
              <a:t>Only </a:t>
            </a:r>
            <a:r>
              <a:rPr lang="en-US">
                <a:solidFill>
                  <a:srgbClr val="00B050"/>
                </a:solidFill>
              </a:rPr>
              <a:t>the local outliers </a:t>
            </a:r>
            <a:r>
              <a:rPr lang="en-US"/>
              <a:t>be exchanged between </a:t>
            </a:r>
            <a:r>
              <a:rPr lang="en-US" smtClean="0"/>
              <a:t>nodes</a:t>
            </a:r>
            <a:endParaRPr lang="en-US"/>
          </a:p>
          <a:p>
            <a:r>
              <a:rPr lang="en-US"/>
              <a:t>If </a:t>
            </a:r>
            <a:r>
              <a:rPr lang="en-US">
                <a:solidFill>
                  <a:srgbClr val="1010B6"/>
                </a:solidFill>
              </a:rPr>
              <a:t>all nodes agree </a:t>
            </a:r>
            <a:r>
              <a:rPr lang="en-US"/>
              <a:t>that a point is an outlier, then we can assume that the point is a global </a:t>
            </a:r>
            <a:r>
              <a:rPr lang="en-US" smtClean="0"/>
              <a:t>outlier</a:t>
            </a:r>
            <a:endParaRPr lang="en-US"/>
          </a:p>
          <a:p>
            <a:r>
              <a:rPr lang="en-US"/>
              <a:t>The sites only communicate when some user-specified </a:t>
            </a:r>
            <a:r>
              <a:rPr lang="en-US">
                <a:solidFill>
                  <a:srgbClr val="FFC000"/>
                </a:solidFill>
              </a:rPr>
              <a:t>event</a:t>
            </a:r>
            <a:r>
              <a:rPr lang="en-US"/>
              <a:t> </a:t>
            </a:r>
            <a:r>
              <a:rPr lang="en-US" smtClean="0"/>
              <a:t>occurs</a:t>
            </a:r>
            <a:endParaRPr lang="en-US"/>
          </a:p>
          <a:p>
            <a:r>
              <a:rPr lang="en-US"/>
              <a:t>Events include </a:t>
            </a:r>
          </a:p>
          <a:p>
            <a:pPr lvl="1"/>
            <a:r>
              <a:rPr lang="en-US" smtClean="0"/>
              <a:t>a </a:t>
            </a:r>
            <a:r>
              <a:rPr lang="en-US">
                <a:solidFill>
                  <a:srgbClr val="7030A0"/>
                </a:solidFill>
              </a:rPr>
              <a:t>user’s query </a:t>
            </a:r>
            <a:r>
              <a:rPr lang="en-US"/>
              <a:t>for the global outliers</a:t>
            </a:r>
          </a:p>
          <a:p>
            <a:pPr lvl="1"/>
            <a:r>
              <a:rPr lang="en-US" smtClean="0"/>
              <a:t>when </a:t>
            </a:r>
            <a:r>
              <a:rPr lang="en-US"/>
              <a:t>a node finishes processing a </a:t>
            </a:r>
            <a:r>
              <a:rPr lang="en-US">
                <a:solidFill>
                  <a:srgbClr val="7030A0"/>
                </a:solidFill>
              </a:rPr>
              <a:t>fixed number of points</a:t>
            </a:r>
          </a:p>
          <a:p>
            <a:pPr lvl="1"/>
            <a:r>
              <a:rPr lang="en-US" smtClean="0"/>
              <a:t>when </a:t>
            </a:r>
            <a:r>
              <a:rPr lang="en-US"/>
              <a:t>a node finds a </a:t>
            </a:r>
            <a:r>
              <a:rPr lang="en-US">
                <a:solidFill>
                  <a:srgbClr val="7030A0"/>
                </a:solidFill>
              </a:rPr>
              <a:t>fixed number of </a:t>
            </a:r>
            <a:r>
              <a:rPr lang="en-US" smtClean="0">
                <a:solidFill>
                  <a:srgbClr val="7030A0"/>
                </a:solidFill>
              </a:rPr>
              <a:t>outliers</a:t>
            </a:r>
            <a:endParaRPr lang="en-US">
              <a:solidFill>
                <a:srgbClr val="7030A0"/>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Distributed Temporal Data</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 in Distributed Scenarios</a:t>
            </a:r>
            <a:endParaRPr lang="en-US"/>
          </a:p>
          <a:p>
            <a:endParaRPr lang="en-US"/>
          </a:p>
        </p:txBody>
      </p:sp>
    </p:spTree>
    <p:extLst>
      <p:ext uri="{BB962C8B-B14F-4D97-AF65-F5344CB8AC3E}">
        <p14:creationId xmlns:p14="http://schemas.microsoft.com/office/powerpoint/2010/main" val="12997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839200" cy="1143000"/>
          </a:xfrm>
        </p:spPr>
        <p:txBody>
          <a:bodyPr>
            <a:noAutofit/>
          </a:bodyPr>
          <a:lstStyle/>
          <a:p>
            <a:r>
              <a:rPr lang="en-US"/>
              <a:t>Outlier Computation by Sharing </a:t>
            </a:r>
            <a:r>
              <a:rPr lang="en-US" smtClean="0"/>
              <a:t>Distributions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52</a:t>
            </a:fld>
            <a:endParaRPr lang="en-US"/>
          </a:p>
        </p:txBody>
      </p:sp>
      <p:sp>
        <p:nvSpPr>
          <p:cNvPr id="4" name="Content Placeholder 3"/>
          <p:cNvSpPr>
            <a:spLocks noGrp="1"/>
          </p:cNvSpPr>
          <p:nvPr>
            <p:ph idx="13"/>
          </p:nvPr>
        </p:nvSpPr>
        <p:spPr>
          <a:xfrm>
            <a:off x="457200" y="1447800"/>
            <a:ext cx="4114800" cy="4678363"/>
          </a:xfrm>
        </p:spPr>
        <p:txBody>
          <a:bodyPr>
            <a:normAutofit fontScale="47500" lnSpcReduction="20000"/>
          </a:bodyPr>
          <a:lstStyle/>
          <a:p>
            <a:r>
              <a:rPr lang="en-US">
                <a:solidFill>
                  <a:schemeClr val="accent6">
                    <a:lumMod val="75000"/>
                  </a:schemeClr>
                </a:solidFill>
              </a:rPr>
              <a:t>[Subramaniam et al., 2006] </a:t>
            </a:r>
            <a:r>
              <a:rPr lang="en-US"/>
              <a:t>compute </a:t>
            </a:r>
            <a:r>
              <a:rPr lang="en-US" smtClean="0"/>
              <a:t>distance-based or density-based outliers in a hierarchical sensor network</a:t>
            </a:r>
            <a:endParaRPr lang="en-US"/>
          </a:p>
          <a:p>
            <a:pPr lvl="1"/>
            <a:r>
              <a:rPr lang="en-US" smtClean="0"/>
              <a:t>Global </a:t>
            </a:r>
            <a:r>
              <a:rPr lang="en-US"/>
              <a:t>distance based </a:t>
            </a:r>
            <a:r>
              <a:rPr lang="en-US" smtClean="0"/>
              <a:t>outliers</a:t>
            </a:r>
          </a:p>
          <a:p>
            <a:pPr lvl="1"/>
            <a:endParaRPr lang="en-US" smtClean="0"/>
          </a:p>
          <a:p>
            <a:pPr lvl="1"/>
            <a:endParaRPr lang="en-US"/>
          </a:p>
          <a:p>
            <a:pPr lvl="1"/>
            <a:endParaRPr lang="en-US" smtClean="0"/>
          </a:p>
          <a:p>
            <a:pPr lvl="1"/>
            <a:endParaRPr lang="en-US"/>
          </a:p>
          <a:p>
            <a:pPr lvl="1"/>
            <a:endParaRPr lang="en-US"/>
          </a:p>
          <a:p>
            <a:pPr lvl="1"/>
            <a:r>
              <a:rPr lang="en-US"/>
              <a:t>For density based method, </a:t>
            </a:r>
            <a:r>
              <a:rPr lang="en-US" smtClean="0"/>
              <a:t>Multi </a:t>
            </a:r>
            <a:r>
              <a:rPr lang="en-US"/>
              <a:t>Granularity Deviation Factor (MDEF</a:t>
            </a:r>
            <a:r>
              <a:rPr lang="en-US" smtClean="0"/>
              <a:t>) of point p is </a:t>
            </a:r>
            <a:r>
              <a:rPr lang="en-US"/>
              <a:t>a measure of how the neighborhood count of p </a:t>
            </a:r>
            <a:r>
              <a:rPr lang="en-US" smtClean="0"/>
              <a:t>compares </a:t>
            </a:r>
            <a:r>
              <a:rPr lang="en-US"/>
              <a:t>with that of the values in its sampling </a:t>
            </a:r>
            <a:r>
              <a:rPr lang="en-US" smtClean="0"/>
              <a:t>neighborhood</a:t>
            </a:r>
            <a:endParaRPr lang="en-US"/>
          </a:p>
          <a:p>
            <a:pPr lvl="1"/>
            <a:endParaRPr lang="en-US" smtClean="0"/>
          </a:p>
          <a:p>
            <a:endParaRPr lang="en-US">
              <a:solidFill>
                <a:schemeClr val="accent6">
                  <a:lumMod val="75000"/>
                </a:schemeClr>
              </a:solidFill>
            </a:endParaRPr>
          </a:p>
          <a:p>
            <a:endParaRPr lang="en-US" smtClean="0">
              <a:solidFill>
                <a:schemeClr val="accent6">
                  <a:lumMod val="75000"/>
                </a:schemeClr>
              </a:solidFill>
            </a:endParaRPr>
          </a:p>
          <a:p>
            <a:endParaRPr lang="en-US" smtClean="0">
              <a:solidFill>
                <a:schemeClr val="accent6">
                  <a:lumMod val="75000"/>
                </a:schemeClr>
              </a:solidFill>
            </a:endParaRPr>
          </a:p>
          <a:p>
            <a:endParaRPr lang="en-US">
              <a:solidFill>
                <a:schemeClr val="accent6">
                  <a:lumMod val="75000"/>
                </a:schemeClr>
              </a:solidFill>
            </a:endParaRPr>
          </a:p>
          <a:p>
            <a:endParaRPr lang="en-US" smtClean="0">
              <a:solidFill>
                <a:schemeClr val="accent6">
                  <a:lumMod val="75000"/>
                </a:schemeClr>
              </a:solidFill>
            </a:endParaRPr>
          </a:p>
          <a:p>
            <a:r>
              <a:rPr lang="en-US" smtClean="0">
                <a:solidFill>
                  <a:schemeClr val="accent6">
                    <a:lumMod val="75000"/>
                  </a:schemeClr>
                </a:solidFill>
              </a:rPr>
              <a:t>[</a:t>
            </a:r>
            <a:r>
              <a:rPr lang="en-US">
                <a:solidFill>
                  <a:schemeClr val="accent6">
                    <a:lumMod val="75000"/>
                  </a:schemeClr>
                </a:solidFill>
              </a:rPr>
              <a:t>Palpanas et al., 2003]</a:t>
            </a:r>
            <a:r>
              <a:rPr lang="en-US"/>
              <a:t> also propose a hierarchical </a:t>
            </a:r>
            <a:r>
              <a:rPr lang="en-US" smtClean="0"/>
              <a:t>architecture</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Distributed Temporal Data</a:t>
            </a:r>
            <a:endParaRPr lang="en-US" smtClean="0"/>
          </a:p>
        </p:txBody>
      </p:sp>
      <p:sp>
        <p:nvSpPr>
          <p:cNvPr id="7" name="Content Placeholder 6"/>
          <p:cNvSpPr>
            <a:spLocks noGrp="1"/>
          </p:cNvSpPr>
          <p:nvPr>
            <p:ph idx="15"/>
          </p:nvPr>
        </p:nvSpPr>
        <p:spPr/>
        <p:txBody>
          <a:bodyPr/>
          <a:lstStyle/>
          <a:p>
            <a:r>
              <a:rPr lang="en-US"/>
              <a:t>Outlier Detection for S</a:t>
            </a:r>
            <a:r>
              <a:rPr lang="en-US" smtClean="0"/>
              <a:t>tream Data in Distributed Scenarios</a:t>
            </a:r>
            <a:endParaRPr lang="en-US"/>
          </a:p>
          <a:p>
            <a:endParaRPr lang="en-US"/>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447800"/>
            <a:ext cx="3124200" cy="189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0388" y="3429001"/>
            <a:ext cx="217821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448975" y="5715001"/>
            <a:ext cx="2621038" cy="553998"/>
          </a:xfrm>
          <a:prstGeom prst="rect">
            <a:avLst/>
          </a:prstGeom>
          <a:noFill/>
        </p:spPr>
        <p:txBody>
          <a:bodyPr wrap="none" rtlCol="0">
            <a:spAutoFit/>
          </a:bodyPr>
          <a:lstStyle/>
          <a:p>
            <a:pPr algn="ctr"/>
            <a:r>
              <a:rPr lang="en-US" sz="1500" b="1" smtClean="0"/>
              <a:t>Estimation of data distribution</a:t>
            </a:r>
          </a:p>
          <a:p>
            <a:pPr algn="ctr"/>
            <a:r>
              <a:rPr lang="en-US" sz="1500" b="1" smtClean="0"/>
              <a:t> in the sliding window</a:t>
            </a:r>
            <a:endParaRPr lang="en-US" sz="1500" b="1"/>
          </a:p>
        </p:txBody>
      </p:sp>
      <p:sp>
        <p:nvSpPr>
          <p:cNvPr id="9" name="TextBox 8"/>
          <p:cNvSpPr txBox="1"/>
          <p:nvPr/>
        </p:nvSpPr>
        <p:spPr>
          <a:xfrm>
            <a:off x="1447800" y="2895600"/>
            <a:ext cx="713657" cy="323165"/>
          </a:xfrm>
          <a:prstGeom prst="rect">
            <a:avLst/>
          </a:prstGeom>
          <a:noFill/>
        </p:spPr>
        <p:txBody>
          <a:bodyPr wrap="none" rtlCol="0">
            <a:spAutoFit/>
          </a:bodyPr>
          <a:lstStyle/>
          <a:p>
            <a:r>
              <a:rPr lang="en-US" sz="1500" smtClean="0">
                <a:solidFill>
                  <a:srgbClr val="FF0000"/>
                </a:solidFill>
              </a:rPr>
              <a:t>Sensor</a:t>
            </a:r>
            <a:endParaRPr lang="en-US" sz="1500">
              <a:solidFill>
                <a:srgbClr val="FF0000"/>
              </a:solidFill>
            </a:endParaRPr>
          </a:p>
        </p:txBody>
      </p:sp>
      <p:sp>
        <p:nvSpPr>
          <p:cNvPr id="12" name="TextBox 11"/>
          <p:cNvSpPr txBox="1"/>
          <p:nvPr/>
        </p:nvSpPr>
        <p:spPr>
          <a:xfrm>
            <a:off x="1447800" y="2191435"/>
            <a:ext cx="695575" cy="323165"/>
          </a:xfrm>
          <a:prstGeom prst="rect">
            <a:avLst/>
          </a:prstGeom>
          <a:noFill/>
        </p:spPr>
        <p:txBody>
          <a:bodyPr wrap="none" rtlCol="0">
            <a:spAutoFit/>
          </a:bodyPr>
          <a:lstStyle/>
          <a:p>
            <a:r>
              <a:rPr lang="en-US" sz="1500" smtClean="0">
                <a:solidFill>
                  <a:srgbClr val="FF0000"/>
                </a:solidFill>
              </a:rPr>
              <a:t>Parent</a:t>
            </a:r>
            <a:endParaRPr lang="en-US" sz="1500">
              <a:solidFill>
                <a:srgbClr val="FF0000"/>
              </a:solidFill>
            </a:endParaRPr>
          </a:p>
        </p:txBody>
      </p:sp>
      <p:sp>
        <p:nvSpPr>
          <p:cNvPr id="10" name="Down Arrow 9"/>
          <p:cNvSpPr/>
          <p:nvPr/>
        </p:nvSpPr>
        <p:spPr>
          <a:xfrm flipV="1">
            <a:off x="1676400" y="2456765"/>
            <a:ext cx="267136" cy="44458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TextBox 10"/>
          <p:cNvSpPr txBox="1"/>
          <p:nvPr/>
        </p:nvSpPr>
        <p:spPr>
          <a:xfrm>
            <a:off x="2079695" y="2362200"/>
            <a:ext cx="1273105" cy="553998"/>
          </a:xfrm>
          <a:prstGeom prst="rect">
            <a:avLst/>
          </a:prstGeom>
          <a:noFill/>
        </p:spPr>
        <p:txBody>
          <a:bodyPr wrap="none" rtlCol="0">
            <a:spAutoFit/>
          </a:bodyPr>
          <a:lstStyle/>
          <a:p>
            <a:pPr algn="ctr"/>
            <a:r>
              <a:rPr lang="en-US" sz="1500" smtClean="0">
                <a:solidFill>
                  <a:srgbClr val="00B0F0"/>
                </a:solidFill>
              </a:rPr>
              <a:t>Local Model +</a:t>
            </a:r>
          </a:p>
          <a:p>
            <a:pPr algn="ctr"/>
            <a:r>
              <a:rPr lang="en-US" sz="1500" smtClean="0">
                <a:solidFill>
                  <a:srgbClr val="00B0F0"/>
                </a:solidFill>
              </a:rPr>
              <a:t>Local Outliers</a:t>
            </a:r>
            <a:endParaRPr lang="en-US" sz="1500">
              <a:solidFill>
                <a:srgbClr val="00B0F0"/>
              </a:solidFill>
            </a:endParaRPr>
          </a:p>
        </p:txBody>
      </p:sp>
      <p:sp>
        <p:nvSpPr>
          <p:cNvPr id="20" name="TextBox 19"/>
          <p:cNvSpPr txBox="1"/>
          <p:nvPr/>
        </p:nvSpPr>
        <p:spPr>
          <a:xfrm>
            <a:off x="866058" y="4858435"/>
            <a:ext cx="713657" cy="323165"/>
          </a:xfrm>
          <a:prstGeom prst="rect">
            <a:avLst/>
          </a:prstGeom>
          <a:noFill/>
        </p:spPr>
        <p:txBody>
          <a:bodyPr wrap="none" rtlCol="0">
            <a:spAutoFit/>
          </a:bodyPr>
          <a:lstStyle/>
          <a:p>
            <a:r>
              <a:rPr lang="en-US" sz="1500" smtClean="0">
                <a:solidFill>
                  <a:srgbClr val="FF0000"/>
                </a:solidFill>
              </a:rPr>
              <a:t>Sensor</a:t>
            </a:r>
            <a:endParaRPr lang="en-US" sz="1500">
              <a:solidFill>
                <a:srgbClr val="FF0000"/>
              </a:solidFill>
            </a:endParaRPr>
          </a:p>
        </p:txBody>
      </p:sp>
      <p:sp>
        <p:nvSpPr>
          <p:cNvPr id="21" name="TextBox 20"/>
          <p:cNvSpPr txBox="1"/>
          <p:nvPr/>
        </p:nvSpPr>
        <p:spPr>
          <a:xfrm>
            <a:off x="866058" y="4154270"/>
            <a:ext cx="695575" cy="323165"/>
          </a:xfrm>
          <a:prstGeom prst="rect">
            <a:avLst/>
          </a:prstGeom>
          <a:noFill/>
        </p:spPr>
        <p:txBody>
          <a:bodyPr wrap="none" rtlCol="0">
            <a:spAutoFit/>
          </a:bodyPr>
          <a:lstStyle/>
          <a:p>
            <a:r>
              <a:rPr lang="en-US" sz="1500" smtClean="0">
                <a:solidFill>
                  <a:srgbClr val="FF0000"/>
                </a:solidFill>
              </a:rPr>
              <a:t>Parent</a:t>
            </a:r>
            <a:endParaRPr lang="en-US" sz="1500">
              <a:solidFill>
                <a:srgbClr val="FF0000"/>
              </a:solidFill>
            </a:endParaRPr>
          </a:p>
        </p:txBody>
      </p:sp>
      <p:sp>
        <p:nvSpPr>
          <p:cNvPr id="22" name="Down Arrow 21"/>
          <p:cNvSpPr/>
          <p:nvPr/>
        </p:nvSpPr>
        <p:spPr>
          <a:xfrm flipV="1">
            <a:off x="1094658" y="4419600"/>
            <a:ext cx="267136" cy="44458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TextBox 22"/>
          <p:cNvSpPr txBox="1"/>
          <p:nvPr/>
        </p:nvSpPr>
        <p:spPr>
          <a:xfrm>
            <a:off x="1351115" y="4364893"/>
            <a:ext cx="1087285" cy="553998"/>
          </a:xfrm>
          <a:prstGeom prst="rect">
            <a:avLst/>
          </a:prstGeom>
          <a:noFill/>
        </p:spPr>
        <p:txBody>
          <a:bodyPr wrap="none" rtlCol="0">
            <a:spAutoFit/>
          </a:bodyPr>
          <a:lstStyle/>
          <a:p>
            <a:pPr algn="ctr"/>
            <a:r>
              <a:rPr lang="en-US" sz="1500" smtClean="0">
                <a:solidFill>
                  <a:srgbClr val="00B0F0"/>
                </a:solidFill>
              </a:rPr>
              <a:t>New point</a:t>
            </a:r>
            <a:br>
              <a:rPr lang="en-US" sz="1500" smtClean="0">
                <a:solidFill>
                  <a:srgbClr val="00B0F0"/>
                </a:solidFill>
              </a:rPr>
            </a:br>
            <a:r>
              <a:rPr lang="en-US" sz="1500" smtClean="0">
                <a:solidFill>
                  <a:srgbClr val="00B0F0"/>
                </a:solidFill>
              </a:rPr>
              <a:t>with prob p</a:t>
            </a:r>
            <a:endParaRPr lang="en-US" sz="1500">
              <a:solidFill>
                <a:srgbClr val="00B0F0"/>
              </a:solidFill>
            </a:endParaRPr>
          </a:p>
        </p:txBody>
      </p:sp>
      <p:sp>
        <p:nvSpPr>
          <p:cNvPr id="24" name="TextBox 23"/>
          <p:cNvSpPr txBox="1"/>
          <p:nvPr/>
        </p:nvSpPr>
        <p:spPr>
          <a:xfrm>
            <a:off x="2791543" y="4858435"/>
            <a:ext cx="713657" cy="323165"/>
          </a:xfrm>
          <a:prstGeom prst="rect">
            <a:avLst/>
          </a:prstGeom>
          <a:noFill/>
        </p:spPr>
        <p:txBody>
          <a:bodyPr wrap="none" rtlCol="0">
            <a:spAutoFit/>
          </a:bodyPr>
          <a:lstStyle/>
          <a:p>
            <a:r>
              <a:rPr lang="en-US" sz="1500" smtClean="0">
                <a:solidFill>
                  <a:srgbClr val="FF0000"/>
                </a:solidFill>
              </a:rPr>
              <a:t>Sensor</a:t>
            </a:r>
            <a:endParaRPr lang="en-US" sz="1500">
              <a:solidFill>
                <a:srgbClr val="FF0000"/>
              </a:solidFill>
            </a:endParaRPr>
          </a:p>
        </p:txBody>
      </p:sp>
      <p:sp>
        <p:nvSpPr>
          <p:cNvPr id="25" name="TextBox 24"/>
          <p:cNvSpPr txBox="1"/>
          <p:nvPr/>
        </p:nvSpPr>
        <p:spPr>
          <a:xfrm>
            <a:off x="2791543" y="4154270"/>
            <a:ext cx="695575" cy="323165"/>
          </a:xfrm>
          <a:prstGeom prst="rect">
            <a:avLst/>
          </a:prstGeom>
          <a:noFill/>
        </p:spPr>
        <p:txBody>
          <a:bodyPr wrap="none" rtlCol="0">
            <a:spAutoFit/>
          </a:bodyPr>
          <a:lstStyle/>
          <a:p>
            <a:r>
              <a:rPr lang="en-US" sz="1500" smtClean="0">
                <a:solidFill>
                  <a:srgbClr val="FF0000"/>
                </a:solidFill>
              </a:rPr>
              <a:t>Parent</a:t>
            </a:r>
            <a:endParaRPr lang="en-US" sz="1500">
              <a:solidFill>
                <a:srgbClr val="FF0000"/>
              </a:solidFill>
            </a:endParaRPr>
          </a:p>
        </p:txBody>
      </p:sp>
      <p:sp>
        <p:nvSpPr>
          <p:cNvPr id="26" name="Down Arrow 25"/>
          <p:cNvSpPr/>
          <p:nvPr/>
        </p:nvSpPr>
        <p:spPr>
          <a:xfrm>
            <a:off x="3020143" y="4483184"/>
            <a:ext cx="267136" cy="39361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TextBox 26"/>
          <p:cNvSpPr txBox="1"/>
          <p:nvPr/>
        </p:nvSpPr>
        <p:spPr>
          <a:xfrm>
            <a:off x="3250793" y="4477435"/>
            <a:ext cx="1092607" cy="323165"/>
          </a:xfrm>
          <a:prstGeom prst="rect">
            <a:avLst/>
          </a:prstGeom>
          <a:noFill/>
        </p:spPr>
        <p:txBody>
          <a:bodyPr wrap="none" rtlCol="0">
            <a:spAutoFit/>
          </a:bodyPr>
          <a:lstStyle/>
          <a:p>
            <a:pPr algn="ctr"/>
            <a:r>
              <a:rPr lang="en-US" sz="1500" smtClean="0">
                <a:solidFill>
                  <a:srgbClr val="00B0F0"/>
                </a:solidFill>
              </a:rPr>
              <a:t>New Model</a:t>
            </a:r>
            <a:endParaRPr lang="en-US" sz="1500">
              <a:solidFill>
                <a:srgbClr val="00B0F0"/>
              </a:solidFill>
            </a:endParaRPr>
          </a:p>
        </p:txBody>
      </p:sp>
    </p:spTree>
    <p:extLst>
      <p:ext uri="{BB962C8B-B14F-4D97-AF65-F5344CB8AC3E}">
        <p14:creationId xmlns:p14="http://schemas.microsoft.com/office/powerpoint/2010/main" val="33561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0" grpId="0" animBg="1"/>
      <p:bldP spid="11" grpId="0"/>
      <p:bldP spid="20" grpId="0"/>
      <p:bldP spid="21" grpId="0"/>
      <p:bldP spid="22" grpId="0" animBg="1"/>
      <p:bldP spid="23" grpId="0"/>
      <p:bldP spid="24" grpId="0"/>
      <p:bldP spid="25" grpId="0"/>
      <p:bldP spid="26" grpId="0" animBg="1"/>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Outlier Detection for </a:t>
            </a:r>
            <a:r>
              <a:rPr lang="en-US" smtClean="0"/>
              <a:t>Stream Data in Distributed Scenarios</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53</a:t>
            </a:fld>
            <a:endParaRPr lang="en-US"/>
          </a:p>
        </p:txBody>
      </p:sp>
      <p:sp>
        <p:nvSpPr>
          <p:cNvPr id="4" name="Content Placeholder 3"/>
          <p:cNvSpPr>
            <a:spLocks noGrp="1"/>
          </p:cNvSpPr>
          <p:nvPr>
            <p:ph idx="13"/>
          </p:nvPr>
        </p:nvSpPr>
        <p:spPr>
          <a:xfrm>
            <a:off x="457200" y="1524000"/>
            <a:ext cx="8229600" cy="4678363"/>
          </a:xfrm>
        </p:spPr>
        <p:txBody>
          <a:bodyPr/>
          <a:lstStyle/>
          <a:p>
            <a:r>
              <a:rPr lang="en-US" smtClean="0">
                <a:solidFill>
                  <a:srgbClr val="1010B6"/>
                </a:solidFill>
              </a:rPr>
              <a:t>Challenges</a:t>
            </a:r>
            <a:r>
              <a:rPr lang="en-US" smtClean="0"/>
              <a:t> and </a:t>
            </a:r>
            <a:r>
              <a:rPr lang="en-US" smtClean="0">
                <a:solidFill>
                  <a:srgbClr val="1010B6"/>
                </a:solidFill>
              </a:rPr>
              <a:t>Introduction</a:t>
            </a:r>
          </a:p>
          <a:p>
            <a:r>
              <a:rPr lang="en-US" smtClean="0"/>
              <a:t>Outliers in </a:t>
            </a:r>
            <a:r>
              <a:rPr lang="en-US" smtClean="0">
                <a:solidFill>
                  <a:srgbClr val="1010B6"/>
                </a:solidFill>
              </a:rPr>
              <a:t>Temporal Distributed Data</a:t>
            </a:r>
          </a:p>
          <a:p>
            <a:pPr lvl="1"/>
            <a:r>
              <a:rPr lang="en-US" smtClean="0"/>
              <a:t>By </a:t>
            </a:r>
            <a:r>
              <a:rPr lang="en-US" smtClean="0">
                <a:solidFill>
                  <a:srgbClr val="00B050"/>
                </a:solidFill>
              </a:rPr>
              <a:t>Sharing Data</a:t>
            </a:r>
          </a:p>
          <a:p>
            <a:pPr lvl="1"/>
            <a:r>
              <a:rPr lang="en-US" smtClean="0"/>
              <a:t>By </a:t>
            </a:r>
            <a:r>
              <a:rPr lang="en-US" smtClean="0">
                <a:solidFill>
                  <a:srgbClr val="00B050"/>
                </a:solidFill>
              </a:rPr>
              <a:t>Sharing Outliers</a:t>
            </a:r>
          </a:p>
          <a:p>
            <a:pPr lvl="1"/>
            <a:r>
              <a:rPr lang="en-US" smtClean="0"/>
              <a:t>By </a:t>
            </a:r>
            <a:r>
              <a:rPr lang="en-US" smtClean="0">
                <a:solidFill>
                  <a:srgbClr val="00B050"/>
                </a:solidFill>
              </a:rPr>
              <a:t>Sharing Distributions</a:t>
            </a:r>
          </a:p>
          <a:p>
            <a:r>
              <a:rPr lang="en-US" smtClean="0"/>
              <a:t>Outliers in </a:t>
            </a:r>
            <a:r>
              <a:rPr lang="en-US" smtClean="0">
                <a:solidFill>
                  <a:srgbClr val="1010B6"/>
                </a:solidFill>
              </a:rPr>
              <a:t>Spatial Sensor Data</a:t>
            </a:r>
            <a:endParaRPr lang="en-US">
              <a:solidFill>
                <a:srgbClr val="1010B6"/>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Stream Data in Distributed Scenarios</a:t>
            </a:r>
          </a:p>
          <a:p>
            <a:endParaRPr lang="en-US"/>
          </a:p>
        </p:txBody>
      </p:sp>
      <p:sp>
        <p:nvSpPr>
          <p:cNvPr id="8" name="Rectangle 7"/>
          <p:cNvSpPr/>
          <p:nvPr/>
        </p:nvSpPr>
        <p:spPr>
          <a:xfrm>
            <a:off x="838200" y="4297680"/>
            <a:ext cx="51054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0773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915400" cy="1143000"/>
          </a:xfrm>
        </p:spPr>
        <p:txBody>
          <a:bodyPr>
            <a:noAutofit/>
          </a:bodyPr>
          <a:lstStyle/>
          <a:p>
            <a:r>
              <a:rPr lang="en-US"/>
              <a:t>Distributed Spatio-temporal Outlier Detection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54</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p:txBody>
              <a:bodyPr>
                <a:normAutofit fontScale="85000" lnSpcReduction="20000"/>
              </a:bodyPr>
              <a:lstStyle/>
              <a:p>
                <a:r>
                  <a:rPr lang="en-US" smtClean="0">
                    <a:solidFill>
                      <a:schemeClr val="accent6">
                        <a:lumMod val="75000"/>
                      </a:schemeClr>
                    </a:solidFill>
                  </a:rPr>
                  <a:t>[</a:t>
                </a:r>
                <a:r>
                  <a:rPr lang="en-US">
                    <a:solidFill>
                      <a:schemeClr val="accent6">
                        <a:lumMod val="75000"/>
                      </a:schemeClr>
                    </a:solidFill>
                  </a:rPr>
                  <a:t>Jun et al., 2005] </a:t>
                </a:r>
                <a:r>
                  <a:rPr lang="en-US"/>
                  <a:t>propose </a:t>
                </a:r>
                <a:r>
                  <a:rPr lang="en-US" smtClean="0"/>
                  <a:t>a spatio-temporal </a:t>
                </a:r>
                <a:r>
                  <a:rPr lang="en-US"/>
                  <a:t>framework where outliers are </a:t>
                </a:r>
                <a:r>
                  <a:rPr lang="en-US" smtClean="0"/>
                  <a:t>modeled </a:t>
                </a:r>
                <a:r>
                  <a:rPr lang="en-US"/>
                  <a:t>as an </a:t>
                </a:r>
                <a14:m>
                  <m:oMath xmlns:m="http://schemas.openxmlformats.org/officeDocument/2006/math">
                    <m:r>
                      <a:rPr lang="en-US" i="1" smtClean="0">
                        <a:latin typeface="Cambria Math"/>
                      </a:rPr>
                      <m:t>𝛼</m:t>
                    </m:r>
                  </m:oMath>
                </a14:m>
                <a:r>
                  <a:rPr lang="en-US"/>
                  <a:t>-stable </a:t>
                </a:r>
                <a:r>
                  <a:rPr lang="en-US" smtClean="0"/>
                  <a:t>distribution</a:t>
                </a:r>
                <a:endParaRPr lang="en-US"/>
              </a:p>
              <a:p>
                <a:r>
                  <a:rPr lang="en-US" smtClean="0"/>
                  <a:t>Signal </a:t>
                </a:r>
                <a:r>
                  <a:rPr lang="en-US"/>
                  <a:t>in sensor </a:t>
                </a:r>
                <a:r>
                  <a:rPr lang="en-US" smtClean="0"/>
                  <a:t>networks is modeled as</a:t>
                </a:r>
                <a:endParaRPr lang="en-US"/>
              </a:p>
              <a:p>
                <a:pPr lvl="1"/>
                <a14:m>
                  <m:oMath xmlns:m="http://schemas.openxmlformats.org/officeDocument/2006/math">
                    <m:r>
                      <a:rPr lang="en-US" i="1" smtClean="0">
                        <a:solidFill>
                          <a:srgbClr val="FF0000"/>
                        </a:solidFill>
                        <a:latin typeface="Cambria Math"/>
                      </a:rPr>
                      <m:t>𝑢</m:t>
                    </m:r>
                    <m:d>
                      <m:dPr>
                        <m:ctrlPr>
                          <a:rPr lang="en-US" i="1" smtClean="0">
                            <a:solidFill>
                              <a:srgbClr val="FF0000"/>
                            </a:solidFill>
                            <a:latin typeface="Cambria Math" panose="02040503050406030204" pitchFamily="18" charset="0"/>
                          </a:rPr>
                        </m:ctrlPr>
                      </m:dPr>
                      <m:e>
                        <m:r>
                          <a:rPr lang="en-US" i="1" smtClean="0">
                            <a:solidFill>
                              <a:srgbClr val="FF0000"/>
                            </a:solidFill>
                            <a:latin typeface="Cambria Math"/>
                          </a:rPr>
                          <m:t>𝑥</m:t>
                        </m:r>
                        <m:r>
                          <a:rPr lang="en-US" b="0" i="1" smtClean="0">
                            <a:solidFill>
                              <a:srgbClr val="FF0000"/>
                            </a:solidFill>
                            <a:latin typeface="Cambria Math"/>
                          </a:rPr>
                          <m:t>,</m:t>
                        </m:r>
                        <m:r>
                          <a:rPr lang="en-US" i="1" smtClean="0">
                            <a:solidFill>
                              <a:srgbClr val="FF0000"/>
                            </a:solidFill>
                            <a:latin typeface="Cambria Math"/>
                          </a:rPr>
                          <m:t>𝑦</m:t>
                        </m:r>
                        <m:r>
                          <a:rPr lang="en-US" i="1" smtClean="0">
                            <a:solidFill>
                              <a:srgbClr val="FF0000"/>
                            </a:solidFill>
                            <a:latin typeface="Cambria Math"/>
                          </a:rPr>
                          <m:t>;</m:t>
                        </m:r>
                        <m:r>
                          <a:rPr lang="en-US" i="1" smtClean="0">
                            <a:solidFill>
                              <a:srgbClr val="FF0000"/>
                            </a:solidFill>
                            <a:latin typeface="Cambria Math"/>
                          </a:rPr>
                          <m:t>𝑡</m:t>
                        </m:r>
                      </m:e>
                    </m:d>
                    <m:r>
                      <a:rPr lang="en-US" i="1" smtClean="0">
                        <a:solidFill>
                          <a:srgbClr val="FF0000"/>
                        </a:solidFill>
                        <a:latin typeface="Cambria Math"/>
                      </a:rPr>
                      <m:t>= </m:t>
                    </m:r>
                    <m:r>
                      <a:rPr lang="en-US" i="1" smtClean="0">
                        <a:solidFill>
                          <a:srgbClr val="FF0000"/>
                        </a:solidFill>
                        <a:latin typeface="Cambria Math"/>
                      </a:rPr>
                      <m:t>𝑣</m:t>
                    </m:r>
                    <m:d>
                      <m:dPr>
                        <m:ctrlPr>
                          <a:rPr lang="en-US" i="1" smtClean="0">
                            <a:solidFill>
                              <a:srgbClr val="FF0000"/>
                            </a:solidFill>
                            <a:latin typeface="Cambria Math" panose="02040503050406030204" pitchFamily="18" charset="0"/>
                          </a:rPr>
                        </m:ctrlPr>
                      </m:dPr>
                      <m:e>
                        <m:r>
                          <a:rPr lang="en-US" i="1" smtClean="0">
                            <a:solidFill>
                              <a:srgbClr val="FF0000"/>
                            </a:solidFill>
                            <a:latin typeface="Cambria Math"/>
                          </a:rPr>
                          <m:t>𝑥</m:t>
                        </m:r>
                        <m:r>
                          <a:rPr lang="en-US" i="1" smtClean="0">
                            <a:solidFill>
                              <a:srgbClr val="FF0000"/>
                            </a:solidFill>
                            <a:latin typeface="Cambria Math"/>
                          </a:rPr>
                          <m:t>, </m:t>
                        </m:r>
                        <m:r>
                          <a:rPr lang="en-US" i="1" smtClean="0">
                            <a:solidFill>
                              <a:srgbClr val="FF0000"/>
                            </a:solidFill>
                            <a:latin typeface="Cambria Math"/>
                          </a:rPr>
                          <m:t>𝑦</m:t>
                        </m:r>
                        <m:r>
                          <a:rPr lang="en-US" i="1" smtClean="0">
                            <a:solidFill>
                              <a:srgbClr val="FF0000"/>
                            </a:solidFill>
                            <a:latin typeface="Cambria Math"/>
                          </a:rPr>
                          <m:t>;</m:t>
                        </m:r>
                        <m:r>
                          <a:rPr lang="en-US" i="1" smtClean="0">
                            <a:solidFill>
                              <a:srgbClr val="FF0000"/>
                            </a:solidFill>
                            <a:latin typeface="Cambria Math"/>
                          </a:rPr>
                          <m:t>𝑡</m:t>
                        </m:r>
                      </m:e>
                    </m:d>
                    <m:r>
                      <a:rPr lang="en-US" i="1" smtClean="0">
                        <a:solidFill>
                          <a:srgbClr val="FF0000"/>
                        </a:solidFill>
                        <a:latin typeface="Cambria Math"/>
                      </a:rPr>
                      <m:t>+ </m:t>
                    </m:r>
                    <m:sSub>
                      <m:sSubPr>
                        <m:ctrlPr>
                          <a:rPr lang="en-US" b="0" i="1" smtClean="0">
                            <a:solidFill>
                              <a:srgbClr val="FF0000"/>
                            </a:solidFill>
                            <a:latin typeface="Cambria Math" panose="02040503050406030204" pitchFamily="18" charset="0"/>
                          </a:rPr>
                        </m:ctrlPr>
                      </m:sSubPr>
                      <m:e>
                        <m:r>
                          <a:rPr lang="en-US" i="1" smtClean="0">
                            <a:solidFill>
                              <a:srgbClr val="FF0000"/>
                            </a:solidFill>
                            <a:latin typeface="Cambria Math"/>
                          </a:rPr>
                          <m:t>𝑛</m:t>
                        </m:r>
                      </m:e>
                      <m:sub>
                        <m:r>
                          <a:rPr lang="en-US" i="1" smtClean="0">
                            <a:solidFill>
                              <a:srgbClr val="FF0000"/>
                            </a:solidFill>
                            <a:latin typeface="Cambria Math"/>
                          </a:rPr>
                          <m:t>1</m:t>
                        </m:r>
                      </m:sub>
                    </m:sSub>
                    <m:d>
                      <m:dPr>
                        <m:ctrlPr>
                          <a:rPr lang="en-US" b="0" i="1" smtClean="0">
                            <a:solidFill>
                              <a:srgbClr val="FF0000"/>
                            </a:solidFill>
                            <a:latin typeface="Cambria Math" panose="02040503050406030204" pitchFamily="18" charset="0"/>
                          </a:rPr>
                        </m:ctrlPr>
                      </m:dPr>
                      <m:e>
                        <m:r>
                          <a:rPr lang="en-US" i="1" smtClean="0">
                            <a:solidFill>
                              <a:srgbClr val="FF0000"/>
                            </a:solidFill>
                            <a:latin typeface="Cambria Math"/>
                          </a:rPr>
                          <m:t>𝑥</m:t>
                        </m:r>
                        <m:r>
                          <a:rPr lang="en-US" i="1" smtClean="0">
                            <a:solidFill>
                              <a:srgbClr val="FF0000"/>
                            </a:solidFill>
                            <a:latin typeface="Cambria Math"/>
                          </a:rPr>
                          <m:t>, </m:t>
                        </m:r>
                        <m:r>
                          <a:rPr lang="en-US" i="1" smtClean="0">
                            <a:solidFill>
                              <a:srgbClr val="FF0000"/>
                            </a:solidFill>
                            <a:latin typeface="Cambria Math"/>
                          </a:rPr>
                          <m:t>𝑦</m:t>
                        </m:r>
                        <m:r>
                          <a:rPr lang="en-US" i="1" smtClean="0">
                            <a:solidFill>
                              <a:srgbClr val="FF0000"/>
                            </a:solidFill>
                            <a:latin typeface="Cambria Math"/>
                          </a:rPr>
                          <m:t>;</m:t>
                        </m:r>
                        <m:r>
                          <a:rPr lang="en-US" i="1" smtClean="0">
                            <a:solidFill>
                              <a:srgbClr val="FF0000"/>
                            </a:solidFill>
                            <a:latin typeface="Cambria Math"/>
                          </a:rPr>
                          <m:t>𝑡</m:t>
                        </m:r>
                      </m:e>
                    </m:d>
                    <m:r>
                      <a:rPr lang="en-US" i="1" smtClean="0">
                        <a:solidFill>
                          <a:srgbClr val="FF0000"/>
                        </a:solidFill>
                        <a:latin typeface="Cambria Math"/>
                      </a:rPr>
                      <m:t>+ </m:t>
                    </m:r>
                    <m:sSub>
                      <m:sSubPr>
                        <m:ctrlPr>
                          <a:rPr lang="en-US" b="0" i="1" smtClean="0">
                            <a:solidFill>
                              <a:srgbClr val="FF0000"/>
                            </a:solidFill>
                            <a:latin typeface="Cambria Math" panose="02040503050406030204" pitchFamily="18" charset="0"/>
                          </a:rPr>
                        </m:ctrlPr>
                      </m:sSubPr>
                      <m:e>
                        <m:r>
                          <a:rPr lang="en-US" i="1" smtClean="0">
                            <a:solidFill>
                              <a:srgbClr val="FF0000"/>
                            </a:solidFill>
                            <a:latin typeface="Cambria Math"/>
                          </a:rPr>
                          <m:t>𝑛</m:t>
                        </m:r>
                      </m:e>
                      <m:sub>
                        <m:r>
                          <a:rPr lang="en-US" i="1" smtClean="0">
                            <a:solidFill>
                              <a:srgbClr val="FF0000"/>
                            </a:solidFill>
                            <a:latin typeface="Cambria Math"/>
                          </a:rPr>
                          <m:t>2</m:t>
                        </m:r>
                      </m:sub>
                    </m:sSub>
                    <m:d>
                      <m:dPr>
                        <m:ctrlPr>
                          <a:rPr lang="en-US" b="0" i="1" smtClean="0">
                            <a:solidFill>
                              <a:srgbClr val="FF0000"/>
                            </a:solidFill>
                            <a:latin typeface="Cambria Math" panose="02040503050406030204" pitchFamily="18" charset="0"/>
                          </a:rPr>
                        </m:ctrlPr>
                      </m:dPr>
                      <m:e>
                        <m:r>
                          <a:rPr lang="en-US" i="1" smtClean="0">
                            <a:solidFill>
                              <a:srgbClr val="FF0000"/>
                            </a:solidFill>
                            <a:latin typeface="Cambria Math"/>
                          </a:rPr>
                          <m:t>𝑥</m:t>
                        </m:r>
                        <m:r>
                          <a:rPr lang="en-US" i="1" smtClean="0">
                            <a:solidFill>
                              <a:srgbClr val="FF0000"/>
                            </a:solidFill>
                            <a:latin typeface="Cambria Math"/>
                          </a:rPr>
                          <m:t>, </m:t>
                        </m:r>
                        <m:r>
                          <a:rPr lang="en-US" i="1" smtClean="0">
                            <a:solidFill>
                              <a:srgbClr val="FF0000"/>
                            </a:solidFill>
                            <a:latin typeface="Cambria Math"/>
                          </a:rPr>
                          <m:t>𝑦</m:t>
                        </m:r>
                        <m:r>
                          <a:rPr lang="en-US" i="1" smtClean="0">
                            <a:solidFill>
                              <a:srgbClr val="FF0000"/>
                            </a:solidFill>
                            <a:latin typeface="Cambria Math"/>
                          </a:rPr>
                          <m:t>;</m:t>
                        </m:r>
                        <m:r>
                          <a:rPr lang="en-US" i="1" smtClean="0">
                            <a:solidFill>
                              <a:srgbClr val="FF0000"/>
                            </a:solidFill>
                            <a:latin typeface="Cambria Math"/>
                          </a:rPr>
                          <m:t>𝑡</m:t>
                        </m:r>
                      </m:e>
                    </m:d>
                  </m:oMath>
                </a14:m>
                <a:endParaRPr lang="en-US" smtClean="0"/>
              </a:p>
              <a:p>
                <a:pPr lvl="1"/>
                <a:r>
                  <a:rPr lang="en-US" smtClean="0"/>
                  <a:t>(x,y</a:t>
                </a:r>
                <a:r>
                  <a:rPr lang="en-US"/>
                  <a:t>) is the Cartesian coordinates, t is time and </a:t>
                </a:r>
                <a:r>
                  <a:rPr lang="en-US" smtClean="0">
                    <a:solidFill>
                      <a:srgbClr val="1010B6"/>
                    </a:solidFill>
                  </a:rPr>
                  <a:t>v(x,y;t</a:t>
                </a:r>
                <a:r>
                  <a:rPr lang="en-US">
                    <a:solidFill>
                      <a:srgbClr val="1010B6"/>
                    </a:solidFill>
                  </a:rPr>
                  <a:t>) is a source </a:t>
                </a:r>
                <a:r>
                  <a:rPr lang="en-US" smtClean="0">
                    <a:solidFill>
                      <a:srgbClr val="1010B6"/>
                    </a:solidFill>
                  </a:rPr>
                  <a:t>signal</a:t>
                </a:r>
              </a:p>
              <a:p>
                <a:pPr lvl="1"/>
                <a14:m>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𝑛</m:t>
                        </m:r>
                      </m:e>
                      <m:sub>
                        <m:r>
                          <a:rPr lang="en-US" i="1" smtClean="0">
                            <a:latin typeface="Cambria Math"/>
                          </a:rPr>
                          <m:t>1</m:t>
                        </m:r>
                      </m:sub>
                    </m:sSub>
                    <m:r>
                      <a:rPr lang="en-US" i="1" smtClean="0">
                        <a:latin typeface="Cambria Math"/>
                      </a:rPr>
                      <m:t>(</m:t>
                    </m:r>
                    <m:r>
                      <a:rPr lang="en-US" i="1" smtClean="0">
                        <a:latin typeface="Cambria Math"/>
                      </a:rPr>
                      <m:t>𝑥</m:t>
                    </m:r>
                    <m:r>
                      <a:rPr lang="en-US" i="1">
                        <a:latin typeface="Cambria Math"/>
                      </a:rPr>
                      <m:t>, </m:t>
                    </m:r>
                    <m:r>
                      <a:rPr lang="en-US" i="1">
                        <a:latin typeface="Cambria Math"/>
                      </a:rPr>
                      <m:t>𝑦</m:t>
                    </m:r>
                    <m:r>
                      <a:rPr lang="en-US" i="1">
                        <a:latin typeface="Cambria Math"/>
                      </a:rPr>
                      <m:t>;</m:t>
                    </m:r>
                    <m:r>
                      <a:rPr lang="en-US" i="1">
                        <a:latin typeface="Cambria Math"/>
                      </a:rPr>
                      <m:t>𝑡</m:t>
                    </m:r>
                    <m:r>
                      <a:rPr lang="en-US" i="1">
                        <a:latin typeface="Cambria Math"/>
                      </a:rPr>
                      <m:t>)</m:t>
                    </m:r>
                  </m:oMath>
                </a14:m>
                <a:r>
                  <a:rPr lang="en-US"/>
                  <a:t> and </a:t>
                </a:r>
                <a14:m>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𝑛</m:t>
                        </m:r>
                      </m:e>
                      <m:sub>
                        <m:r>
                          <a:rPr lang="en-US" i="1" smtClean="0">
                            <a:latin typeface="Cambria Math"/>
                          </a:rPr>
                          <m:t>2</m:t>
                        </m:r>
                      </m:sub>
                    </m:sSub>
                    <m:r>
                      <a:rPr lang="en-US" i="1" smtClean="0">
                        <a:latin typeface="Cambria Math"/>
                      </a:rPr>
                      <m:t>(</m:t>
                    </m:r>
                    <m:r>
                      <a:rPr lang="en-US" i="1" smtClean="0">
                        <a:latin typeface="Cambria Math"/>
                      </a:rPr>
                      <m:t>𝑥</m:t>
                    </m:r>
                    <m:r>
                      <a:rPr lang="en-US" i="1" smtClean="0">
                        <a:latin typeface="Cambria Math"/>
                      </a:rPr>
                      <m:t>, </m:t>
                    </m:r>
                    <m:r>
                      <a:rPr lang="en-US" i="1" smtClean="0">
                        <a:latin typeface="Cambria Math"/>
                      </a:rPr>
                      <m:t>𝑦</m:t>
                    </m:r>
                    <m:r>
                      <a:rPr lang="en-US" i="1" smtClean="0">
                        <a:latin typeface="Cambria Math"/>
                      </a:rPr>
                      <m:t>;</m:t>
                    </m:r>
                    <m:r>
                      <a:rPr lang="en-US" i="1" smtClean="0">
                        <a:latin typeface="Cambria Math"/>
                      </a:rPr>
                      <m:t>𝑡</m:t>
                    </m:r>
                    <m:r>
                      <a:rPr lang="en-US" i="1" smtClean="0">
                        <a:latin typeface="Cambria Math"/>
                      </a:rPr>
                      <m:t>)</m:t>
                    </m:r>
                  </m:oMath>
                </a14:m>
                <a:r>
                  <a:rPr lang="en-US"/>
                  <a:t> denote the additive white Gaussian </a:t>
                </a:r>
                <a:r>
                  <a:rPr lang="en-US">
                    <a:solidFill>
                      <a:srgbClr val="7030A0"/>
                    </a:solidFill>
                  </a:rPr>
                  <a:t>noise</a:t>
                </a:r>
                <a:r>
                  <a:rPr lang="en-US"/>
                  <a:t> and the symmetric alpha-stable </a:t>
                </a:r>
                <a:r>
                  <a:rPr lang="en-US" smtClean="0"/>
                  <a:t>noise</a:t>
                </a:r>
              </a:p>
              <a:p>
                <a:pPr lvl="1"/>
                <a:r>
                  <a:rPr lang="en-US" smtClean="0"/>
                  <a:t>Signal </a:t>
                </a:r>
                <a:r>
                  <a:rPr lang="en-US"/>
                  <a:t>source is assumed to be time-space separable, i.e., </a:t>
                </a:r>
                <a14:m>
                  <m:oMath xmlns:m="http://schemas.openxmlformats.org/officeDocument/2006/math">
                    <m:r>
                      <a:rPr lang="en-US" i="1" smtClean="0">
                        <a:solidFill>
                          <a:srgbClr val="C00000"/>
                        </a:solidFill>
                        <a:latin typeface="Cambria Math"/>
                      </a:rPr>
                      <m:t>𝑣</m:t>
                    </m:r>
                    <m:d>
                      <m:dPr>
                        <m:ctrlPr>
                          <a:rPr lang="en-US" i="1">
                            <a:solidFill>
                              <a:srgbClr val="C00000"/>
                            </a:solidFill>
                            <a:latin typeface="Cambria Math" panose="02040503050406030204" pitchFamily="18" charset="0"/>
                          </a:rPr>
                        </m:ctrlPr>
                      </m:dPr>
                      <m:e>
                        <m:r>
                          <a:rPr lang="en-US" i="1">
                            <a:solidFill>
                              <a:srgbClr val="C00000"/>
                            </a:solidFill>
                            <a:latin typeface="Cambria Math"/>
                          </a:rPr>
                          <m:t>𝑥</m:t>
                        </m:r>
                        <m:r>
                          <a:rPr lang="en-US" i="1">
                            <a:solidFill>
                              <a:srgbClr val="C00000"/>
                            </a:solidFill>
                            <a:latin typeface="Cambria Math"/>
                          </a:rPr>
                          <m:t>, </m:t>
                        </m:r>
                        <m:r>
                          <a:rPr lang="en-US" i="1">
                            <a:solidFill>
                              <a:srgbClr val="C00000"/>
                            </a:solidFill>
                            <a:latin typeface="Cambria Math"/>
                          </a:rPr>
                          <m:t>𝑦</m:t>
                        </m:r>
                        <m:r>
                          <a:rPr lang="en-US" i="1">
                            <a:solidFill>
                              <a:srgbClr val="C00000"/>
                            </a:solidFill>
                            <a:latin typeface="Cambria Math"/>
                          </a:rPr>
                          <m:t>;</m:t>
                        </m:r>
                        <m:r>
                          <a:rPr lang="en-US" i="1">
                            <a:solidFill>
                              <a:srgbClr val="C00000"/>
                            </a:solidFill>
                            <a:latin typeface="Cambria Math"/>
                          </a:rPr>
                          <m:t>𝑡</m:t>
                        </m:r>
                      </m:e>
                    </m:d>
                    <m:r>
                      <a:rPr lang="en-US" i="1">
                        <a:solidFill>
                          <a:srgbClr val="C00000"/>
                        </a:solidFill>
                        <a:latin typeface="Cambria Math"/>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𝑣</m:t>
                        </m:r>
                      </m:e>
                      <m:sub>
                        <m:r>
                          <a:rPr lang="en-US" i="1">
                            <a:solidFill>
                              <a:srgbClr val="C00000"/>
                            </a:solidFill>
                            <a:latin typeface="Cambria Math"/>
                          </a:rPr>
                          <m:t>1</m:t>
                        </m:r>
                      </m:sub>
                    </m:sSub>
                    <m:d>
                      <m:dPr>
                        <m:ctrlPr>
                          <a:rPr lang="en-US" i="1">
                            <a:solidFill>
                              <a:srgbClr val="C00000"/>
                            </a:solidFill>
                            <a:latin typeface="Cambria Math" panose="02040503050406030204" pitchFamily="18" charset="0"/>
                          </a:rPr>
                        </m:ctrlPr>
                      </m:dPr>
                      <m:e>
                        <m:r>
                          <a:rPr lang="en-US" i="1">
                            <a:solidFill>
                              <a:srgbClr val="C00000"/>
                            </a:solidFill>
                            <a:latin typeface="Cambria Math"/>
                          </a:rPr>
                          <m:t>𝑥</m:t>
                        </m:r>
                        <m:r>
                          <a:rPr lang="en-US" i="1">
                            <a:solidFill>
                              <a:srgbClr val="C00000"/>
                            </a:solidFill>
                            <a:latin typeface="Cambria Math"/>
                          </a:rPr>
                          <m:t>, </m:t>
                        </m:r>
                        <m:r>
                          <a:rPr lang="en-US" i="1">
                            <a:solidFill>
                              <a:srgbClr val="C00000"/>
                            </a:solidFill>
                            <a:latin typeface="Cambria Math"/>
                          </a:rPr>
                          <m:t>𝑦</m:t>
                        </m:r>
                      </m:e>
                    </m:d>
                    <m:r>
                      <a:rPr lang="en-US" i="1">
                        <a:solidFill>
                          <a:srgbClr val="C00000"/>
                        </a:solidFill>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𝑣</m:t>
                        </m:r>
                      </m:e>
                      <m:sub>
                        <m:r>
                          <a:rPr lang="en-US" i="1">
                            <a:solidFill>
                              <a:srgbClr val="C00000"/>
                            </a:solidFill>
                            <a:latin typeface="Cambria Math"/>
                          </a:rPr>
                          <m:t>2</m:t>
                        </m:r>
                      </m:sub>
                    </m:sSub>
                    <m:r>
                      <a:rPr lang="en-US" i="1">
                        <a:solidFill>
                          <a:srgbClr val="C00000"/>
                        </a:solidFill>
                        <a:latin typeface="Cambria Math"/>
                      </a:rPr>
                      <m:t>(</m:t>
                    </m:r>
                    <m:r>
                      <a:rPr lang="en-US" i="1">
                        <a:solidFill>
                          <a:srgbClr val="C00000"/>
                        </a:solidFill>
                        <a:latin typeface="Cambria Math"/>
                      </a:rPr>
                      <m:t>𝑡</m:t>
                    </m:r>
                    <m:r>
                      <a:rPr lang="en-US" i="1">
                        <a:solidFill>
                          <a:srgbClr val="C00000"/>
                        </a:solidFill>
                        <a:latin typeface="Cambria Math"/>
                      </a:rPr>
                      <m:t>), </m:t>
                    </m:r>
                  </m:oMath>
                </a14:m>
                <a:r>
                  <a:rPr lang="en-US"/>
                  <a:t>where </a:t>
                </a:r>
                <a14:m>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1</m:t>
                        </m:r>
                      </m:sub>
                    </m:sSub>
                    <m:r>
                      <a:rPr lang="en-US" i="1">
                        <a:latin typeface="Cambria Math"/>
                      </a:rPr>
                      <m:t>(</m:t>
                    </m:r>
                    <m:r>
                      <a:rPr lang="en-US" i="1">
                        <a:latin typeface="Cambria Math"/>
                      </a:rPr>
                      <m:t>𝑥</m:t>
                    </m:r>
                    <m:r>
                      <a:rPr lang="en-US" i="1">
                        <a:latin typeface="Cambria Math"/>
                      </a:rPr>
                      <m:t>, </m:t>
                    </m:r>
                    <m:r>
                      <a:rPr lang="en-US" i="1">
                        <a:latin typeface="Cambria Math"/>
                      </a:rPr>
                      <m:t>𝑦</m:t>
                    </m:r>
                    <m:r>
                      <a:rPr lang="en-US" i="1">
                        <a:latin typeface="Cambria Math"/>
                      </a:rPr>
                      <m:t>)</m:t>
                    </m:r>
                  </m:oMath>
                </a14:m>
                <a:r>
                  <a:rPr lang="en-US"/>
                  <a:t> and </a:t>
                </a:r>
                <a14:m>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2</m:t>
                        </m:r>
                      </m:sub>
                    </m:sSub>
                    <m:r>
                      <a:rPr lang="en-US" i="1">
                        <a:latin typeface="Cambria Math"/>
                      </a:rPr>
                      <m:t>(</m:t>
                    </m:r>
                    <m:r>
                      <a:rPr lang="en-US" i="1">
                        <a:latin typeface="Cambria Math"/>
                      </a:rPr>
                      <m:t>𝑡</m:t>
                    </m:r>
                    <m:r>
                      <a:rPr lang="en-US" i="1">
                        <a:latin typeface="Cambria Math"/>
                      </a:rPr>
                      <m:t>)</m:t>
                    </m:r>
                  </m:oMath>
                </a14:m>
                <a:r>
                  <a:rPr lang="en-US"/>
                  <a:t> are spatial and temporal </a:t>
                </a:r>
                <a:r>
                  <a:rPr lang="en-US" smtClean="0"/>
                  <a:t>components</a:t>
                </a:r>
              </a:p>
              <a:p>
                <a:pPr lvl="1"/>
                <a14:m>
                  <m:oMath xmlns:m="http://schemas.openxmlformats.org/officeDocument/2006/math">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𝑣</m:t>
                        </m:r>
                      </m:e>
                      <m:sub>
                        <m:r>
                          <a:rPr lang="en-US" i="1">
                            <a:solidFill>
                              <a:srgbClr val="00B0F0"/>
                            </a:solidFill>
                            <a:latin typeface="Cambria Math"/>
                          </a:rPr>
                          <m:t>1</m:t>
                        </m:r>
                      </m:sub>
                    </m:sSub>
                    <m:r>
                      <a:rPr lang="en-US" i="1">
                        <a:solidFill>
                          <a:srgbClr val="00B0F0"/>
                        </a:solidFill>
                        <a:latin typeface="Cambria Math"/>
                      </a:rPr>
                      <m:t>(</m:t>
                    </m:r>
                    <m:r>
                      <a:rPr lang="en-US" i="1">
                        <a:solidFill>
                          <a:srgbClr val="00B0F0"/>
                        </a:solidFill>
                        <a:latin typeface="Cambria Math"/>
                      </a:rPr>
                      <m:t>𝑥</m:t>
                    </m:r>
                    <m:r>
                      <a:rPr lang="en-US" i="1">
                        <a:solidFill>
                          <a:srgbClr val="00B0F0"/>
                        </a:solidFill>
                        <a:latin typeface="Cambria Math"/>
                      </a:rPr>
                      <m:t>, </m:t>
                    </m:r>
                    <m:r>
                      <a:rPr lang="en-US" i="1">
                        <a:solidFill>
                          <a:srgbClr val="00B0F0"/>
                        </a:solidFill>
                        <a:latin typeface="Cambria Math"/>
                      </a:rPr>
                      <m:t>𝑦</m:t>
                    </m:r>
                    <m:r>
                      <a:rPr lang="en-US" i="1">
                        <a:solidFill>
                          <a:srgbClr val="00B0F0"/>
                        </a:solidFill>
                        <a:latin typeface="Cambria Math"/>
                      </a:rPr>
                      <m:t>)</m:t>
                    </m:r>
                  </m:oMath>
                </a14:m>
                <a:r>
                  <a:rPr lang="en-US"/>
                  <a:t> is a </a:t>
                </a:r>
                <a:r>
                  <a:rPr lang="en-US">
                    <a:solidFill>
                      <a:srgbClr val="00B0F0"/>
                    </a:solidFill>
                  </a:rPr>
                  <a:t>propagation </a:t>
                </a:r>
                <a:r>
                  <a:rPr lang="en-US" smtClean="0">
                    <a:solidFill>
                      <a:srgbClr val="00B0F0"/>
                    </a:solidFill>
                  </a:rPr>
                  <a:t>decay </a:t>
                </a:r>
                <a:r>
                  <a:rPr lang="en-US"/>
                  <a:t>function</a:t>
                </a:r>
              </a:p>
              <a:p>
                <a:pPr lvl="1"/>
                <a14:m>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a:rPr>
                          <m:t>𝑣</m:t>
                        </m:r>
                      </m:e>
                      <m:sub>
                        <m:r>
                          <a:rPr lang="en-US" i="1">
                            <a:solidFill>
                              <a:srgbClr val="00B050"/>
                            </a:solidFill>
                            <a:latin typeface="Cambria Math"/>
                          </a:rPr>
                          <m:t>2</m:t>
                        </m:r>
                      </m:sub>
                    </m:sSub>
                    <m:r>
                      <a:rPr lang="en-US" i="1">
                        <a:solidFill>
                          <a:srgbClr val="00B050"/>
                        </a:solidFill>
                        <a:latin typeface="Cambria Math"/>
                      </a:rPr>
                      <m:t>(</m:t>
                    </m:r>
                    <m:r>
                      <a:rPr lang="en-US" i="1">
                        <a:solidFill>
                          <a:srgbClr val="00B050"/>
                        </a:solidFill>
                        <a:latin typeface="Cambria Math"/>
                      </a:rPr>
                      <m:t>𝑡</m:t>
                    </m:r>
                    <m:r>
                      <a:rPr lang="en-US" i="1">
                        <a:solidFill>
                          <a:srgbClr val="00B050"/>
                        </a:solidFill>
                        <a:latin typeface="Cambria Math"/>
                      </a:rPr>
                      <m:t>)</m:t>
                    </m:r>
                  </m:oMath>
                </a14:m>
                <a:r>
                  <a:rPr lang="en-US">
                    <a:solidFill>
                      <a:srgbClr val="00B050"/>
                    </a:solidFill>
                  </a:rPr>
                  <a:t> </a:t>
                </a:r>
                <a:r>
                  <a:rPr lang="en-US"/>
                  <a:t>is modeled as </a:t>
                </a:r>
                <a:r>
                  <a:rPr lang="en-US" smtClean="0"/>
                  <a:t>a repetitive signal</a:t>
                </a:r>
                <a:endParaRPr lang="en-US"/>
              </a:p>
              <a:p>
                <a:pPr lvl="1"/>
                <a:endParaRPr lang="en-US" smtClean="0"/>
              </a:p>
              <a:p>
                <a:pPr lvl="1"/>
                <a:endParaRPr lang="en-US"/>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blipFill rotWithShape="1">
                <a:blip r:embed="rId2"/>
                <a:stretch>
                  <a:fillRect l="-1185" t="-2608" r="-1778" b="-1434"/>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Distributed </a:t>
            </a:r>
            <a:r>
              <a:rPr lang="en-US" smtClean="0"/>
              <a:t>Spatio-temporal Data</a:t>
            </a:r>
          </a:p>
        </p:txBody>
      </p:sp>
      <p:sp>
        <p:nvSpPr>
          <p:cNvPr id="7" name="Content Placeholder 6"/>
          <p:cNvSpPr>
            <a:spLocks noGrp="1"/>
          </p:cNvSpPr>
          <p:nvPr>
            <p:ph idx="15"/>
          </p:nvPr>
        </p:nvSpPr>
        <p:spPr/>
        <p:txBody>
          <a:bodyPr/>
          <a:lstStyle/>
          <a:p>
            <a:r>
              <a:rPr lang="en-US"/>
              <a:t>Outlier Detection for S</a:t>
            </a:r>
            <a:r>
              <a:rPr lang="en-US" smtClean="0"/>
              <a:t>tream Data in Distributed Scenarios</a:t>
            </a:r>
            <a:endParaRPr lang="en-US"/>
          </a:p>
          <a:p>
            <a:endParaRPr lang="en-US"/>
          </a:p>
        </p:txBody>
      </p:sp>
    </p:spTree>
    <p:extLst>
      <p:ext uri="{BB962C8B-B14F-4D97-AF65-F5344CB8AC3E}">
        <p14:creationId xmlns:p14="http://schemas.microsoft.com/office/powerpoint/2010/main" val="260072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D4A95AB-7B14-4CE2-8EF6-8DDF97F0F3DA}" type="slidenum">
              <a:rPr lang="en-US" smtClean="0"/>
              <a:pPr/>
              <a:t>55</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p:txBody>
              <a:bodyPr>
                <a:normAutofit fontScale="77500" lnSpcReduction="20000"/>
              </a:bodyPr>
              <a:lstStyle/>
              <a:p>
                <a:r>
                  <a:rPr lang="en-US" smtClean="0"/>
                  <a:t>Outlier detection process consists of four phases</a:t>
                </a:r>
              </a:p>
              <a:p>
                <a:pPr lvl="1"/>
                <a:r>
                  <a:rPr lang="en-US" smtClean="0">
                    <a:solidFill>
                      <a:srgbClr val="1010B6"/>
                    </a:solidFill>
                  </a:rPr>
                  <a:t>Clustering</a:t>
                </a:r>
                <a:r>
                  <a:rPr lang="en-US" smtClean="0"/>
                  <a:t> of sensors</a:t>
                </a:r>
              </a:p>
              <a:p>
                <a:pPr lvl="1"/>
                <a:r>
                  <a:rPr lang="en-US" smtClean="0">
                    <a:solidFill>
                      <a:srgbClr val="1010B6"/>
                    </a:solidFill>
                  </a:rPr>
                  <a:t>Temporal outlier detection</a:t>
                </a:r>
                <a:r>
                  <a:rPr lang="en-US" smtClean="0"/>
                  <a:t> with sensors in parallel</a:t>
                </a:r>
              </a:p>
              <a:p>
                <a:pPr lvl="1"/>
                <a:r>
                  <a:rPr lang="en-US">
                    <a:solidFill>
                      <a:srgbClr val="1010B6"/>
                    </a:solidFill>
                  </a:rPr>
                  <a:t>R</a:t>
                </a:r>
                <a:r>
                  <a:rPr lang="en-US" smtClean="0">
                    <a:solidFill>
                      <a:srgbClr val="1010B6"/>
                    </a:solidFill>
                  </a:rPr>
                  <a:t>emoval of the spatial variation</a:t>
                </a:r>
              </a:p>
              <a:p>
                <a:pPr lvl="2"/>
                <a:r>
                  <a:rPr lang="en-US" smtClean="0">
                    <a:solidFill>
                      <a:srgbClr val="FF0000"/>
                    </a:solidFill>
                  </a:rPr>
                  <a:t>Signal </a:t>
                </a:r>
                <a:r>
                  <a:rPr lang="en-US">
                    <a:solidFill>
                      <a:srgbClr val="FF0000"/>
                    </a:solidFill>
                  </a:rPr>
                  <a:t>power gets weaker </a:t>
                </a:r>
                <a:r>
                  <a:rPr lang="en-US"/>
                  <a:t>in proportion to the distance from the </a:t>
                </a:r>
                <a:r>
                  <a:rPr lang="en-US" smtClean="0"/>
                  <a:t>source</a:t>
                </a:r>
                <a:endParaRPr lang="en-US"/>
              </a:p>
              <a:p>
                <a:pPr lvl="2"/>
                <a:r>
                  <a:rPr lang="en-US"/>
                  <a:t>If this bias is not accounted properly, </a:t>
                </a:r>
                <a:r>
                  <a:rPr lang="en-US">
                    <a:solidFill>
                      <a:srgbClr val="FF0000"/>
                    </a:solidFill>
                  </a:rPr>
                  <a:t>sensors near to the source, that receive more energy</a:t>
                </a:r>
                <a:r>
                  <a:rPr lang="en-US"/>
                  <a:t>, might be falsely regarded as outliers, even though they are </a:t>
                </a:r>
                <a:r>
                  <a:rPr lang="en-US" smtClean="0"/>
                  <a:t>not</a:t>
                </a:r>
                <a:endParaRPr lang="en-US"/>
              </a:p>
              <a:p>
                <a:pPr lvl="2"/>
                <a:r>
                  <a:rPr lang="en-US"/>
                  <a:t>If the data has some effect, the distribution might be </a:t>
                </a:r>
                <a:r>
                  <a:rPr lang="en-US">
                    <a:solidFill>
                      <a:srgbClr val="FF0000"/>
                    </a:solidFill>
                  </a:rPr>
                  <a:t>heavily tailed </a:t>
                </a:r>
                <a:r>
                  <a:rPr lang="en-US"/>
                  <a:t>with outliers located near the tail of the </a:t>
                </a:r>
                <a:r>
                  <a:rPr lang="en-US" smtClean="0"/>
                  <a:t>distribution</a:t>
                </a:r>
                <a:endParaRPr lang="en-US"/>
              </a:p>
              <a:p>
                <a:pPr lvl="2"/>
                <a:r>
                  <a:rPr lang="en-US" smtClean="0"/>
                  <a:t>The </a:t>
                </a:r>
                <a:r>
                  <a:rPr lang="en-US"/>
                  <a:t>min and max values are removed as outliers iteratively using the property of </a:t>
                </a:r>
                <a14:m>
                  <m:oMath xmlns:m="http://schemas.openxmlformats.org/officeDocument/2006/math">
                    <m:r>
                      <a:rPr lang="en-US" i="1" smtClean="0">
                        <a:solidFill>
                          <a:srgbClr val="00B0F0"/>
                        </a:solidFill>
                        <a:latin typeface="Cambria Math"/>
                      </a:rPr>
                      <m:t>𝛼</m:t>
                    </m:r>
                  </m:oMath>
                </a14:m>
                <a:r>
                  <a:rPr lang="en-US">
                    <a:solidFill>
                      <a:srgbClr val="00B0F0"/>
                    </a:solidFill>
                  </a:rPr>
                  <a:t>-stable </a:t>
                </a:r>
                <a:r>
                  <a:rPr lang="en-US" smtClean="0">
                    <a:solidFill>
                      <a:srgbClr val="00B0F0"/>
                    </a:solidFill>
                  </a:rPr>
                  <a:t>distributions</a:t>
                </a:r>
                <a:endParaRPr lang="en-US" smtClean="0"/>
              </a:p>
              <a:p>
                <a:pPr lvl="1"/>
                <a:r>
                  <a:rPr lang="en-US" smtClean="0">
                    <a:solidFill>
                      <a:srgbClr val="1010B6"/>
                    </a:solidFill>
                  </a:rPr>
                  <a:t>Spatial outlier detection</a:t>
                </a:r>
                <a:r>
                  <a:rPr lang="en-US">
                    <a:solidFill>
                      <a:srgbClr val="1010B6"/>
                    </a:solidFill>
                  </a:rPr>
                  <a:t> </a:t>
                </a:r>
                <a:r>
                  <a:rPr lang="en-US" smtClean="0"/>
                  <a:t>using </a:t>
                </a:r>
                <a:r>
                  <a:rPr lang="en-US"/>
                  <a:t>the variogram </a:t>
                </a:r>
                <a:r>
                  <a:rPr lang="en-US" smtClean="0"/>
                  <a:t>method</a:t>
                </a:r>
              </a:p>
              <a:p>
                <a:pPr lvl="2"/>
                <a:r>
                  <a:rPr lang="en-US" smtClean="0"/>
                  <a:t>Variogram method </a:t>
                </a:r>
                <a:r>
                  <a:rPr lang="en-US"/>
                  <a:t>shows the spatial variance between </a:t>
                </a:r>
                <a:r>
                  <a:rPr lang="en-US" smtClean="0"/>
                  <a:t>sensors</a:t>
                </a:r>
              </a:p>
              <a:p>
                <a:pPr lvl="2"/>
                <a:r>
                  <a:rPr lang="en-US" smtClean="0"/>
                  <a:t>Outliers are ones </a:t>
                </a:r>
                <a:r>
                  <a:rPr lang="en-US"/>
                  <a:t>that deviate remarkably from other normal </a:t>
                </a:r>
                <a:r>
                  <a:rPr lang="en-US" smtClean="0"/>
                  <a:t>data</a:t>
                </a:r>
                <a:endParaRPr lang="en-US"/>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blipFill rotWithShape="1">
                <a:blip r:embed="rId3"/>
                <a:stretch>
                  <a:fillRect l="-1037" t="-2347" b="-1434"/>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Distributed </a:t>
            </a:r>
            <a:r>
              <a:rPr lang="en-US" smtClean="0"/>
              <a:t>Spatio-temporal Data</a:t>
            </a:r>
          </a:p>
        </p:txBody>
      </p:sp>
      <p:sp>
        <p:nvSpPr>
          <p:cNvPr id="7" name="Content Placeholder 6"/>
          <p:cNvSpPr>
            <a:spLocks noGrp="1"/>
          </p:cNvSpPr>
          <p:nvPr>
            <p:ph idx="15"/>
          </p:nvPr>
        </p:nvSpPr>
        <p:spPr/>
        <p:txBody>
          <a:bodyPr/>
          <a:lstStyle/>
          <a:p>
            <a:r>
              <a:rPr lang="en-US"/>
              <a:t>Outlier Detection for S</a:t>
            </a:r>
            <a:r>
              <a:rPr lang="en-US" smtClean="0"/>
              <a:t>tream Data in Distributed Scenarios</a:t>
            </a:r>
            <a:endParaRPr lang="en-US"/>
          </a:p>
          <a:p>
            <a:endParaRPr lang="en-US"/>
          </a:p>
        </p:txBody>
      </p:sp>
      <p:sp>
        <p:nvSpPr>
          <p:cNvPr id="9" name="Title 1"/>
          <p:cNvSpPr>
            <a:spLocks noGrp="1"/>
          </p:cNvSpPr>
          <p:nvPr>
            <p:ph type="title"/>
          </p:nvPr>
        </p:nvSpPr>
        <p:spPr>
          <a:xfrm>
            <a:off x="152400" y="533400"/>
            <a:ext cx="8915400" cy="1143000"/>
          </a:xfrm>
        </p:spPr>
        <p:txBody>
          <a:bodyPr>
            <a:noAutofit/>
          </a:bodyPr>
          <a:lstStyle/>
          <a:p>
            <a:r>
              <a:rPr lang="en-US"/>
              <a:t>Distributed Spatio-temporal Outlier Detection</a:t>
            </a:r>
            <a:endParaRPr lang="en-US" sz="3600"/>
          </a:p>
        </p:txBody>
      </p:sp>
    </p:spTree>
    <p:extLst>
      <p:ext uri="{BB962C8B-B14F-4D97-AF65-F5344CB8AC3E}">
        <p14:creationId xmlns:p14="http://schemas.microsoft.com/office/powerpoint/2010/main" val="218983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667000"/>
            <a:ext cx="8229600" cy="1143000"/>
          </a:xfrm>
        </p:spPr>
        <p:txBody>
          <a:bodyPr/>
          <a:lstStyle/>
          <a:p>
            <a:r>
              <a:rPr lang="en-US" smtClean="0"/>
              <a:t>Break</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56</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Tree>
    <p:extLst>
      <p:ext uri="{BB962C8B-B14F-4D97-AF65-F5344CB8AC3E}">
        <p14:creationId xmlns:p14="http://schemas.microsoft.com/office/powerpoint/2010/main" val="25541859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t>Outlier Detection for </a:t>
            </a:r>
            <a:r>
              <a:rPr lang="en-US" sz="3400" smtClean="0"/>
              <a:t>Spatio-Temporal Data</a:t>
            </a:r>
            <a:endParaRPr lang="en-US" sz="3400"/>
          </a:p>
        </p:txBody>
      </p:sp>
      <p:sp>
        <p:nvSpPr>
          <p:cNvPr id="3" name="Slide Number Placeholder 2"/>
          <p:cNvSpPr>
            <a:spLocks noGrp="1"/>
          </p:cNvSpPr>
          <p:nvPr>
            <p:ph type="sldNum" sz="quarter" idx="12"/>
          </p:nvPr>
        </p:nvSpPr>
        <p:spPr/>
        <p:txBody>
          <a:bodyPr/>
          <a:lstStyle/>
          <a:p>
            <a:fld id="{8D4A95AB-7B14-4CE2-8EF6-8DDF97F0F3DA}" type="slidenum">
              <a:rPr lang="en-US" smtClean="0"/>
              <a:pPr/>
              <a:t>57</a:t>
            </a:fld>
            <a:endParaRPr lang="en-US"/>
          </a:p>
        </p:txBody>
      </p:sp>
      <p:sp>
        <p:nvSpPr>
          <p:cNvPr id="4" name="Content Placeholder 3"/>
          <p:cNvSpPr>
            <a:spLocks noGrp="1"/>
          </p:cNvSpPr>
          <p:nvPr>
            <p:ph idx="13"/>
          </p:nvPr>
        </p:nvSpPr>
        <p:spPr/>
        <p:txBody>
          <a:bodyPr/>
          <a:lstStyle/>
          <a:p>
            <a:r>
              <a:rPr lang="en-US" smtClean="0">
                <a:solidFill>
                  <a:srgbClr val="1010B6"/>
                </a:solidFill>
              </a:rPr>
              <a:t>ST-Outlier Detection</a:t>
            </a:r>
          </a:p>
          <a:p>
            <a:r>
              <a:rPr lang="en-US" smtClean="0">
                <a:solidFill>
                  <a:srgbClr val="1010B6"/>
                </a:solidFill>
              </a:rPr>
              <a:t>ST-Outlier Tracking</a:t>
            </a:r>
          </a:p>
          <a:p>
            <a:r>
              <a:rPr lang="en-US" smtClean="0">
                <a:solidFill>
                  <a:srgbClr val="1010B6"/>
                </a:solidFill>
              </a:rPr>
              <a:t>Trajectory Outlier Detection</a:t>
            </a:r>
            <a:endParaRPr lang="en-US">
              <a:solidFill>
                <a:srgbClr val="1010B6"/>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Spatio-Temporal Data</a:t>
            </a:r>
          </a:p>
          <a:p>
            <a:endParaRPr lang="en-US"/>
          </a:p>
        </p:txBody>
      </p:sp>
      <p:sp>
        <p:nvSpPr>
          <p:cNvPr id="8" name="Rectangle 7"/>
          <p:cNvSpPr/>
          <p:nvPr/>
        </p:nvSpPr>
        <p:spPr>
          <a:xfrm>
            <a:off x="762000" y="1524000"/>
            <a:ext cx="35052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91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DBSCAN based ST-Outlier</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58</a:t>
            </a:fld>
            <a:endParaRPr lang="en-US"/>
          </a:p>
        </p:txBody>
      </p:sp>
      <p:sp>
        <p:nvSpPr>
          <p:cNvPr id="4" name="Content Placeholder 3"/>
          <p:cNvSpPr>
            <a:spLocks noGrp="1"/>
          </p:cNvSpPr>
          <p:nvPr>
            <p:ph idx="13"/>
          </p:nvPr>
        </p:nvSpPr>
        <p:spPr>
          <a:xfrm>
            <a:off x="457200" y="1447800"/>
            <a:ext cx="8229600" cy="4876800"/>
          </a:xfrm>
        </p:spPr>
        <p:txBody>
          <a:bodyPr>
            <a:normAutofit fontScale="77500" lnSpcReduction="20000"/>
          </a:bodyPr>
          <a:lstStyle/>
          <a:p>
            <a:r>
              <a:rPr lang="en-US"/>
              <a:t>A spatio-temporal outlier </a:t>
            </a:r>
            <a:r>
              <a:rPr lang="en-US" smtClean="0"/>
              <a:t>(ST-Outlier) </a:t>
            </a:r>
            <a:r>
              <a:rPr lang="en-US"/>
              <a:t>is a </a:t>
            </a:r>
            <a:r>
              <a:rPr lang="en-US">
                <a:solidFill>
                  <a:srgbClr val="1010B6"/>
                </a:solidFill>
              </a:rPr>
              <a:t>spatio-temporal object whose thematic (</a:t>
            </a:r>
            <a:r>
              <a:rPr lang="en-US" smtClean="0">
                <a:solidFill>
                  <a:srgbClr val="1010B6"/>
                </a:solidFill>
              </a:rPr>
              <a:t>non-spatial </a:t>
            </a:r>
            <a:r>
              <a:rPr lang="en-US">
                <a:solidFill>
                  <a:srgbClr val="1010B6"/>
                </a:solidFill>
              </a:rPr>
              <a:t>and non-temporal) attributes are significantly different from those of other objects in its spatial and temporal </a:t>
            </a:r>
            <a:r>
              <a:rPr lang="en-US" smtClean="0">
                <a:solidFill>
                  <a:srgbClr val="1010B6"/>
                </a:solidFill>
              </a:rPr>
              <a:t>neighborhoods</a:t>
            </a:r>
            <a:endParaRPr lang="en-US">
              <a:solidFill>
                <a:srgbClr val="1010B6"/>
              </a:solidFill>
            </a:endParaRPr>
          </a:p>
          <a:p>
            <a:r>
              <a:rPr lang="en-US">
                <a:solidFill>
                  <a:schemeClr val="accent6">
                    <a:lumMod val="75000"/>
                  </a:schemeClr>
                </a:solidFill>
              </a:rPr>
              <a:t>[Birant and Kut, 2006] </a:t>
            </a:r>
            <a:r>
              <a:rPr lang="en-US"/>
              <a:t>propose a density based </a:t>
            </a:r>
            <a:r>
              <a:rPr lang="en-US" smtClean="0"/>
              <a:t>ST-Outlier </a:t>
            </a:r>
            <a:r>
              <a:rPr lang="en-US"/>
              <a:t>detection </a:t>
            </a:r>
            <a:r>
              <a:rPr lang="en-US" smtClean="0"/>
              <a:t>mechanism with 3 steps</a:t>
            </a:r>
            <a:endParaRPr lang="en-US"/>
          </a:p>
          <a:p>
            <a:pPr lvl="1"/>
            <a:r>
              <a:rPr lang="en-US" smtClean="0">
                <a:solidFill>
                  <a:srgbClr val="FF0000"/>
                </a:solidFill>
              </a:rPr>
              <a:t>Cluster</a:t>
            </a:r>
            <a:r>
              <a:rPr lang="en-US" smtClean="0"/>
              <a:t> using </a:t>
            </a:r>
            <a:r>
              <a:rPr lang="en-US"/>
              <a:t>a modified DBSCAN </a:t>
            </a:r>
            <a:r>
              <a:rPr lang="en-US">
                <a:solidFill>
                  <a:schemeClr val="accent6">
                    <a:lumMod val="75000"/>
                  </a:schemeClr>
                </a:solidFill>
              </a:rPr>
              <a:t>[Ester et al., 1996] </a:t>
            </a:r>
            <a:endParaRPr lang="en-US"/>
          </a:p>
          <a:p>
            <a:pPr lvl="2"/>
            <a:r>
              <a:rPr lang="en-US" smtClean="0"/>
              <a:t>To </a:t>
            </a:r>
            <a:r>
              <a:rPr lang="en-US"/>
              <a:t>support the temporal aspect, a tree is traversed to find </a:t>
            </a:r>
            <a:r>
              <a:rPr lang="en-US">
                <a:solidFill>
                  <a:srgbClr val="00B050"/>
                </a:solidFill>
              </a:rPr>
              <a:t>both spatial and temporal neighbors</a:t>
            </a:r>
            <a:r>
              <a:rPr lang="en-US"/>
              <a:t> of any object within a given </a:t>
            </a:r>
            <a:r>
              <a:rPr lang="en-US" smtClean="0"/>
              <a:t>radius </a:t>
            </a:r>
            <a:endParaRPr lang="en-US"/>
          </a:p>
          <a:p>
            <a:pPr lvl="2"/>
            <a:r>
              <a:rPr lang="en-US" smtClean="0"/>
              <a:t>To </a:t>
            </a:r>
            <a:r>
              <a:rPr lang="en-US"/>
              <a:t>find outliers </a:t>
            </a:r>
            <a:r>
              <a:rPr lang="en-US">
                <a:solidFill>
                  <a:srgbClr val="00B050"/>
                </a:solidFill>
              </a:rPr>
              <a:t>when clusters have different densities</a:t>
            </a:r>
            <a:r>
              <a:rPr lang="en-US"/>
              <a:t>, the algorithm assigns a density factor to each cluster and compares the average value of a cluster with the new coming </a:t>
            </a:r>
            <a:r>
              <a:rPr lang="en-US" smtClean="0"/>
              <a:t>value</a:t>
            </a:r>
            <a:endParaRPr lang="en-US"/>
          </a:p>
          <a:p>
            <a:pPr lvl="1"/>
            <a:r>
              <a:rPr lang="en-US" smtClean="0">
                <a:solidFill>
                  <a:srgbClr val="FF0000"/>
                </a:solidFill>
              </a:rPr>
              <a:t>Check </a:t>
            </a:r>
            <a:r>
              <a:rPr lang="en-US">
                <a:solidFill>
                  <a:srgbClr val="FF0000"/>
                </a:solidFill>
              </a:rPr>
              <a:t>the spatial neighbors </a:t>
            </a:r>
            <a:r>
              <a:rPr lang="en-US"/>
              <a:t>to verify whether these </a:t>
            </a:r>
            <a:r>
              <a:rPr lang="en-US" smtClean="0"/>
              <a:t>potential outliers </a:t>
            </a:r>
            <a:r>
              <a:rPr lang="en-US"/>
              <a:t>are </a:t>
            </a:r>
            <a:r>
              <a:rPr lang="en-US" smtClean="0"/>
              <a:t>spatial outliers too</a:t>
            </a:r>
            <a:endParaRPr lang="en-US"/>
          </a:p>
          <a:p>
            <a:pPr lvl="1"/>
            <a:r>
              <a:rPr lang="en-US" smtClean="0">
                <a:solidFill>
                  <a:srgbClr val="FF0000"/>
                </a:solidFill>
              </a:rPr>
              <a:t>Check </a:t>
            </a:r>
            <a:r>
              <a:rPr lang="en-US">
                <a:solidFill>
                  <a:srgbClr val="FF0000"/>
                </a:solidFill>
              </a:rPr>
              <a:t>the temporal neighbors </a:t>
            </a:r>
            <a:r>
              <a:rPr lang="en-US"/>
              <a:t>of the spatial </a:t>
            </a:r>
            <a:r>
              <a:rPr lang="en-US" smtClean="0"/>
              <a:t>outliers</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Techniques for </a:t>
            </a:r>
            <a:r>
              <a:rPr lang="en-US" smtClean="0"/>
              <a:t>ST-Outlier Detection</a:t>
            </a:r>
          </a:p>
        </p:txBody>
      </p:sp>
      <p:sp>
        <p:nvSpPr>
          <p:cNvPr id="7" name="Content Placeholder 6"/>
          <p:cNvSpPr>
            <a:spLocks noGrp="1"/>
          </p:cNvSpPr>
          <p:nvPr>
            <p:ph idx="15"/>
          </p:nvPr>
        </p:nvSpPr>
        <p:spPr/>
        <p:txBody>
          <a:bodyPr/>
          <a:lstStyle/>
          <a:p>
            <a:r>
              <a:rPr lang="en-US"/>
              <a:t>Outlier Detection for </a:t>
            </a:r>
            <a:r>
              <a:rPr lang="en-US" smtClean="0"/>
              <a:t>Spatio-Temporal Data</a:t>
            </a:r>
            <a:endParaRPr lang="en-US"/>
          </a:p>
          <a:p>
            <a:endParaRPr lang="en-US"/>
          </a:p>
        </p:txBody>
      </p:sp>
    </p:spTree>
    <p:extLst>
      <p:ext uri="{BB962C8B-B14F-4D97-AF65-F5344CB8AC3E}">
        <p14:creationId xmlns:p14="http://schemas.microsoft.com/office/powerpoint/2010/main" val="328640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ST-Outliers using Cluster Differentiation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59</a:t>
            </a:fld>
            <a:endParaRPr lang="en-US"/>
          </a:p>
        </p:txBody>
      </p:sp>
      <p:sp>
        <p:nvSpPr>
          <p:cNvPr id="4" name="Content Placeholder 3"/>
          <p:cNvSpPr>
            <a:spLocks noGrp="1"/>
          </p:cNvSpPr>
          <p:nvPr>
            <p:ph idx="13"/>
          </p:nvPr>
        </p:nvSpPr>
        <p:spPr>
          <a:xfrm>
            <a:off x="228600" y="1447800"/>
            <a:ext cx="6324600" cy="4678363"/>
          </a:xfrm>
        </p:spPr>
        <p:txBody>
          <a:bodyPr>
            <a:normAutofit fontScale="70000" lnSpcReduction="20000"/>
          </a:bodyPr>
          <a:lstStyle/>
          <a:p>
            <a:r>
              <a:rPr lang="en-US">
                <a:solidFill>
                  <a:schemeClr val="accent6">
                    <a:lumMod val="75000"/>
                  </a:schemeClr>
                </a:solidFill>
              </a:rPr>
              <a:t>[Cheng and Li, 2004; Cheng and Li, 2006] </a:t>
            </a:r>
            <a:r>
              <a:rPr lang="en-US"/>
              <a:t>propose a four step approach to detect </a:t>
            </a:r>
            <a:r>
              <a:rPr lang="en-US" smtClean="0"/>
              <a:t>ST-Outliers</a:t>
            </a:r>
            <a:endParaRPr lang="en-US"/>
          </a:p>
          <a:p>
            <a:r>
              <a:rPr lang="en-US" smtClean="0">
                <a:solidFill>
                  <a:srgbClr val="FF0000"/>
                </a:solidFill>
              </a:rPr>
              <a:t>(1) Classification </a:t>
            </a:r>
            <a:r>
              <a:rPr lang="en-US">
                <a:solidFill>
                  <a:srgbClr val="FF0000"/>
                </a:solidFill>
              </a:rPr>
              <a:t>(Clustering</a:t>
            </a:r>
            <a:r>
              <a:rPr lang="en-US" smtClean="0">
                <a:solidFill>
                  <a:srgbClr val="FF0000"/>
                </a:solidFill>
              </a:rPr>
              <a:t>) </a:t>
            </a:r>
            <a:r>
              <a:rPr lang="en-US" smtClean="0"/>
              <a:t>to form regions</a:t>
            </a:r>
            <a:endParaRPr lang="en-US"/>
          </a:p>
          <a:p>
            <a:r>
              <a:rPr lang="en-US" smtClean="0">
                <a:solidFill>
                  <a:srgbClr val="FF0000"/>
                </a:solidFill>
              </a:rPr>
              <a:t>(2) Aggregation</a:t>
            </a:r>
            <a:r>
              <a:rPr lang="en-US" smtClean="0"/>
              <a:t>: </a:t>
            </a:r>
            <a:r>
              <a:rPr lang="en-US"/>
              <a:t>Spatial resolution (scale) of the data is reduced for </a:t>
            </a:r>
            <a:r>
              <a:rPr lang="en-US" smtClean="0"/>
              <a:t>clustering</a:t>
            </a:r>
            <a:endParaRPr lang="en-US"/>
          </a:p>
          <a:p>
            <a:r>
              <a:rPr lang="en-US" smtClean="0">
                <a:solidFill>
                  <a:srgbClr val="FF0000"/>
                </a:solidFill>
              </a:rPr>
              <a:t>(3) Comparison </a:t>
            </a:r>
            <a:r>
              <a:rPr lang="en-US">
                <a:solidFill>
                  <a:srgbClr val="FF0000"/>
                </a:solidFill>
              </a:rPr>
              <a:t>(Detecting)</a:t>
            </a:r>
            <a:r>
              <a:rPr lang="en-US"/>
              <a:t>: Results obtained at two spatial scales are compared in order to detect the potential spatial </a:t>
            </a:r>
            <a:r>
              <a:rPr lang="en-US" smtClean="0"/>
              <a:t>outliers</a:t>
            </a:r>
            <a:endParaRPr lang="en-US"/>
          </a:p>
          <a:p>
            <a:pPr lvl="1"/>
            <a:r>
              <a:rPr lang="en-US" smtClean="0"/>
              <a:t>Objects found </a:t>
            </a:r>
            <a:r>
              <a:rPr lang="en-US"/>
              <a:t>in step 1 </a:t>
            </a:r>
            <a:r>
              <a:rPr lang="en-US" smtClean="0"/>
              <a:t>but not </a:t>
            </a:r>
            <a:r>
              <a:rPr lang="en-US"/>
              <a:t>in Step 2 are potential </a:t>
            </a:r>
            <a:r>
              <a:rPr lang="en-US" smtClean="0"/>
              <a:t>ST-Outliers</a:t>
            </a:r>
            <a:endParaRPr lang="en-US"/>
          </a:p>
          <a:p>
            <a:pPr lvl="1"/>
            <a:r>
              <a:rPr lang="en-US" smtClean="0"/>
              <a:t>Comparison can be done either </a:t>
            </a:r>
            <a:r>
              <a:rPr lang="en-US"/>
              <a:t>by </a:t>
            </a:r>
            <a:r>
              <a:rPr lang="en-US">
                <a:solidFill>
                  <a:srgbClr val="1010B6"/>
                </a:solidFill>
              </a:rPr>
              <a:t>exploratory visualization analysis or visual data </a:t>
            </a:r>
            <a:r>
              <a:rPr lang="en-US" smtClean="0">
                <a:solidFill>
                  <a:srgbClr val="1010B6"/>
                </a:solidFill>
              </a:rPr>
              <a:t>mining</a:t>
            </a:r>
            <a:endParaRPr lang="en-US">
              <a:solidFill>
                <a:srgbClr val="1010B6"/>
              </a:solidFill>
            </a:endParaRPr>
          </a:p>
          <a:p>
            <a:r>
              <a:rPr lang="en-US" smtClean="0">
                <a:solidFill>
                  <a:srgbClr val="FF0000"/>
                </a:solidFill>
              </a:rPr>
              <a:t>(4) Verification </a:t>
            </a:r>
            <a:r>
              <a:rPr lang="en-US">
                <a:solidFill>
                  <a:srgbClr val="FF0000"/>
                </a:solidFill>
              </a:rPr>
              <a:t>(Checking)</a:t>
            </a:r>
            <a:r>
              <a:rPr lang="en-US"/>
              <a:t>: The temporal neighbors of the suspected </a:t>
            </a:r>
            <a:r>
              <a:rPr lang="en-US" smtClean="0"/>
              <a:t>ST-Outliers </a:t>
            </a:r>
            <a:r>
              <a:rPr lang="en-US"/>
              <a:t>detected in the previous step are checked to detect </a:t>
            </a:r>
            <a:r>
              <a:rPr lang="en-US" smtClean="0"/>
              <a:t>ST-Outliers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Techniques for </a:t>
            </a:r>
            <a:r>
              <a:rPr lang="en-US" smtClean="0"/>
              <a:t>ST-Outlier Detection</a:t>
            </a:r>
          </a:p>
        </p:txBody>
      </p:sp>
      <p:sp>
        <p:nvSpPr>
          <p:cNvPr id="7" name="Content Placeholder 6"/>
          <p:cNvSpPr>
            <a:spLocks noGrp="1"/>
          </p:cNvSpPr>
          <p:nvPr>
            <p:ph idx="15"/>
          </p:nvPr>
        </p:nvSpPr>
        <p:spPr/>
        <p:txBody>
          <a:bodyPr/>
          <a:lstStyle/>
          <a:p>
            <a:r>
              <a:rPr lang="en-US"/>
              <a:t>Outlier Detection for </a:t>
            </a:r>
            <a:r>
              <a:rPr lang="en-US" smtClean="0"/>
              <a:t>Spatio-Temporal Data</a:t>
            </a:r>
            <a:endParaRPr lang="en-US"/>
          </a:p>
          <a:p>
            <a:endParaRPr lang="en-US"/>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611" y="1447800"/>
            <a:ext cx="2449189"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6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Tutorial Organization</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6</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Organization</a:t>
            </a:r>
            <a:endParaRPr lang="en-US"/>
          </a:p>
        </p:txBody>
      </p:sp>
      <p:sp>
        <p:nvSpPr>
          <p:cNvPr id="7" name="Content Placeholder 6"/>
          <p:cNvSpPr>
            <a:spLocks noGrp="1"/>
          </p:cNvSpPr>
          <p:nvPr>
            <p:ph idx="15"/>
          </p:nvPr>
        </p:nvSpPr>
        <p:spPr/>
        <p:txBody>
          <a:bodyPr/>
          <a:lstStyle/>
          <a:p>
            <a:r>
              <a:rPr lang="en-US"/>
              <a:t>Introduction</a:t>
            </a:r>
          </a:p>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0"/>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44916" y="2464752"/>
            <a:ext cx="3567794" cy="2451334"/>
          </a:xfrm>
          <a:custGeom>
            <a:avLst/>
            <a:gdLst>
              <a:gd name="connsiteX0" fmla="*/ 1910292 w 3567794"/>
              <a:gd name="connsiteY0" fmla="*/ 15177 h 2451334"/>
              <a:gd name="connsiteX1" fmla="*/ 1526244 w 3567794"/>
              <a:gd name="connsiteY1" fmla="*/ 70041 h 2451334"/>
              <a:gd name="connsiteX2" fmla="*/ 1453092 w 3567794"/>
              <a:gd name="connsiteY2" fmla="*/ 454089 h 2451334"/>
              <a:gd name="connsiteX3" fmla="*/ 831300 w 3567794"/>
              <a:gd name="connsiteY3" fmla="*/ 801561 h 2451334"/>
              <a:gd name="connsiteX4" fmla="*/ 758148 w 3567794"/>
              <a:gd name="connsiteY4" fmla="*/ 1240473 h 2451334"/>
              <a:gd name="connsiteX5" fmla="*/ 81492 w 3567794"/>
              <a:gd name="connsiteY5" fmla="*/ 1624521 h 2451334"/>
              <a:gd name="connsiteX6" fmla="*/ 154644 w 3567794"/>
              <a:gd name="connsiteY6" fmla="*/ 2228025 h 2451334"/>
              <a:gd name="connsiteX7" fmla="*/ 1361652 w 3567794"/>
              <a:gd name="connsiteY7" fmla="*/ 2447481 h 2451334"/>
              <a:gd name="connsiteX8" fmla="*/ 3007572 w 3567794"/>
              <a:gd name="connsiteY8" fmla="*/ 2319465 h 2451334"/>
              <a:gd name="connsiteX9" fmla="*/ 3556212 w 3567794"/>
              <a:gd name="connsiteY9" fmla="*/ 1752537 h 2451334"/>
              <a:gd name="connsiteX10" fmla="*/ 3355044 w 3567794"/>
              <a:gd name="connsiteY10" fmla="*/ 1478217 h 2451334"/>
              <a:gd name="connsiteX11" fmla="*/ 3044148 w 3567794"/>
              <a:gd name="connsiteY11" fmla="*/ 1277049 h 2451334"/>
              <a:gd name="connsiteX12" fmla="*/ 2989284 w 3567794"/>
              <a:gd name="connsiteY12" fmla="*/ 746697 h 2451334"/>
              <a:gd name="connsiteX13" fmla="*/ 2385780 w 3567794"/>
              <a:gd name="connsiteY13" fmla="*/ 362649 h 2451334"/>
              <a:gd name="connsiteX14" fmla="*/ 2276052 w 3567794"/>
              <a:gd name="connsiteY14" fmla="*/ 33465 h 2451334"/>
              <a:gd name="connsiteX15" fmla="*/ 1910292 w 3567794"/>
              <a:gd name="connsiteY15" fmla="*/ 15177 h 245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7794" h="2451334">
                <a:moveTo>
                  <a:pt x="1910292" y="15177"/>
                </a:moveTo>
                <a:cubicBezTo>
                  <a:pt x="1785324" y="21273"/>
                  <a:pt x="1602444" y="-3111"/>
                  <a:pt x="1526244" y="70041"/>
                </a:cubicBezTo>
                <a:cubicBezTo>
                  <a:pt x="1450044" y="143193"/>
                  <a:pt x="1568916" y="332169"/>
                  <a:pt x="1453092" y="454089"/>
                </a:cubicBezTo>
                <a:cubicBezTo>
                  <a:pt x="1337268" y="576009"/>
                  <a:pt x="947124" y="670497"/>
                  <a:pt x="831300" y="801561"/>
                </a:cubicBezTo>
                <a:cubicBezTo>
                  <a:pt x="715476" y="932625"/>
                  <a:pt x="883116" y="1103313"/>
                  <a:pt x="758148" y="1240473"/>
                </a:cubicBezTo>
                <a:cubicBezTo>
                  <a:pt x="633180" y="1377633"/>
                  <a:pt x="182076" y="1459929"/>
                  <a:pt x="81492" y="1624521"/>
                </a:cubicBezTo>
                <a:cubicBezTo>
                  <a:pt x="-19092" y="1789113"/>
                  <a:pt x="-58716" y="2090865"/>
                  <a:pt x="154644" y="2228025"/>
                </a:cubicBezTo>
                <a:cubicBezTo>
                  <a:pt x="368004" y="2365185"/>
                  <a:pt x="886164" y="2432241"/>
                  <a:pt x="1361652" y="2447481"/>
                </a:cubicBezTo>
                <a:cubicBezTo>
                  <a:pt x="1837140" y="2462721"/>
                  <a:pt x="2641812" y="2435289"/>
                  <a:pt x="3007572" y="2319465"/>
                </a:cubicBezTo>
                <a:cubicBezTo>
                  <a:pt x="3373332" y="2203641"/>
                  <a:pt x="3498300" y="1892745"/>
                  <a:pt x="3556212" y="1752537"/>
                </a:cubicBezTo>
                <a:cubicBezTo>
                  <a:pt x="3614124" y="1612329"/>
                  <a:pt x="3440388" y="1557465"/>
                  <a:pt x="3355044" y="1478217"/>
                </a:cubicBezTo>
                <a:cubicBezTo>
                  <a:pt x="3269700" y="1398969"/>
                  <a:pt x="3105108" y="1398969"/>
                  <a:pt x="3044148" y="1277049"/>
                </a:cubicBezTo>
                <a:cubicBezTo>
                  <a:pt x="2983188" y="1155129"/>
                  <a:pt x="3099012" y="899097"/>
                  <a:pt x="2989284" y="746697"/>
                </a:cubicBezTo>
                <a:cubicBezTo>
                  <a:pt x="2879556" y="594297"/>
                  <a:pt x="2504652" y="481521"/>
                  <a:pt x="2385780" y="362649"/>
                </a:cubicBezTo>
                <a:cubicBezTo>
                  <a:pt x="2266908" y="243777"/>
                  <a:pt x="2355300" y="91377"/>
                  <a:pt x="2276052" y="33465"/>
                </a:cubicBezTo>
                <a:cubicBezTo>
                  <a:pt x="2196804" y="-24447"/>
                  <a:pt x="2035260" y="9081"/>
                  <a:pt x="1910292" y="15177"/>
                </a:cubicBezTo>
                <a:close/>
              </a:path>
            </a:pathLst>
          </a:custGeom>
          <a:solidFill>
            <a:srgbClr val="FF00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252057" y="2406211"/>
            <a:ext cx="2034770" cy="2165236"/>
          </a:xfrm>
          <a:custGeom>
            <a:avLst/>
            <a:gdLst>
              <a:gd name="connsiteX0" fmla="*/ 935895 w 2034770"/>
              <a:gd name="connsiteY0" fmla="*/ 566 h 2165236"/>
              <a:gd name="connsiteX1" fmla="*/ 643287 w 2034770"/>
              <a:gd name="connsiteY1" fmla="*/ 220022 h 2165236"/>
              <a:gd name="connsiteX2" fmla="*/ 643287 w 2034770"/>
              <a:gd name="connsiteY2" fmla="*/ 421190 h 2165236"/>
              <a:gd name="connsiteX3" fmla="*/ 58071 w 2034770"/>
              <a:gd name="connsiteY3" fmla="*/ 805238 h 2165236"/>
              <a:gd name="connsiteX4" fmla="*/ 39783 w 2034770"/>
              <a:gd name="connsiteY4" fmla="*/ 1317302 h 2165236"/>
              <a:gd name="connsiteX5" fmla="*/ 222663 w 2034770"/>
              <a:gd name="connsiteY5" fmla="*/ 2030534 h 2165236"/>
              <a:gd name="connsiteX6" fmla="*/ 661575 w 2034770"/>
              <a:gd name="connsiteY6" fmla="*/ 2121974 h 2165236"/>
              <a:gd name="connsiteX7" fmla="*/ 1283367 w 2034770"/>
              <a:gd name="connsiteY7" fmla="*/ 2140262 h 2165236"/>
              <a:gd name="connsiteX8" fmla="*/ 1813719 w 2034770"/>
              <a:gd name="connsiteY8" fmla="*/ 2085398 h 2165236"/>
              <a:gd name="connsiteX9" fmla="*/ 1996599 w 2034770"/>
              <a:gd name="connsiteY9" fmla="*/ 1280726 h 2165236"/>
              <a:gd name="connsiteX10" fmla="*/ 1960023 w 2034770"/>
              <a:gd name="connsiteY10" fmla="*/ 750374 h 2165236"/>
              <a:gd name="connsiteX11" fmla="*/ 1246791 w 2034770"/>
              <a:gd name="connsiteY11" fmla="*/ 439478 h 2165236"/>
              <a:gd name="connsiteX12" fmla="*/ 1228503 w 2034770"/>
              <a:gd name="connsiteY12" fmla="*/ 165158 h 2165236"/>
              <a:gd name="connsiteX13" fmla="*/ 935895 w 2034770"/>
              <a:gd name="connsiteY13" fmla="*/ 566 h 216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770" h="2165236">
                <a:moveTo>
                  <a:pt x="935895" y="566"/>
                </a:moveTo>
                <a:cubicBezTo>
                  <a:pt x="838359" y="9710"/>
                  <a:pt x="692055" y="149918"/>
                  <a:pt x="643287" y="220022"/>
                </a:cubicBezTo>
                <a:cubicBezTo>
                  <a:pt x="594519" y="290126"/>
                  <a:pt x="740823" y="323654"/>
                  <a:pt x="643287" y="421190"/>
                </a:cubicBezTo>
                <a:cubicBezTo>
                  <a:pt x="545751" y="518726"/>
                  <a:pt x="158655" y="655886"/>
                  <a:pt x="58071" y="805238"/>
                </a:cubicBezTo>
                <a:cubicBezTo>
                  <a:pt x="-42513" y="954590"/>
                  <a:pt x="12351" y="1113086"/>
                  <a:pt x="39783" y="1317302"/>
                </a:cubicBezTo>
                <a:cubicBezTo>
                  <a:pt x="67215" y="1521518"/>
                  <a:pt x="119031" y="1896422"/>
                  <a:pt x="222663" y="2030534"/>
                </a:cubicBezTo>
                <a:cubicBezTo>
                  <a:pt x="326295" y="2164646"/>
                  <a:pt x="484791" y="2103686"/>
                  <a:pt x="661575" y="2121974"/>
                </a:cubicBezTo>
                <a:cubicBezTo>
                  <a:pt x="838359" y="2140262"/>
                  <a:pt x="1091343" y="2146358"/>
                  <a:pt x="1283367" y="2140262"/>
                </a:cubicBezTo>
                <a:cubicBezTo>
                  <a:pt x="1475391" y="2134166"/>
                  <a:pt x="1694847" y="2228654"/>
                  <a:pt x="1813719" y="2085398"/>
                </a:cubicBezTo>
                <a:cubicBezTo>
                  <a:pt x="1932591" y="1942142"/>
                  <a:pt x="1972215" y="1503230"/>
                  <a:pt x="1996599" y="1280726"/>
                </a:cubicBezTo>
                <a:cubicBezTo>
                  <a:pt x="2020983" y="1058222"/>
                  <a:pt x="2084991" y="890582"/>
                  <a:pt x="1960023" y="750374"/>
                </a:cubicBezTo>
                <a:cubicBezTo>
                  <a:pt x="1835055" y="610166"/>
                  <a:pt x="1368711" y="537014"/>
                  <a:pt x="1246791" y="439478"/>
                </a:cubicBezTo>
                <a:cubicBezTo>
                  <a:pt x="1124871" y="341942"/>
                  <a:pt x="1277271" y="235262"/>
                  <a:pt x="1228503" y="165158"/>
                </a:cubicBezTo>
                <a:cubicBezTo>
                  <a:pt x="1179735" y="95054"/>
                  <a:pt x="1033431" y="-8578"/>
                  <a:pt x="935895" y="566"/>
                </a:cubicBezTo>
                <a:close/>
              </a:path>
            </a:pathLst>
          </a:custGeom>
          <a:solidFill>
            <a:srgbClr val="FFC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129756" y="2387953"/>
            <a:ext cx="1235351" cy="1419595"/>
          </a:xfrm>
          <a:custGeom>
            <a:avLst/>
            <a:gdLst>
              <a:gd name="connsiteX0" fmla="*/ 594388 w 1235351"/>
              <a:gd name="connsiteY0" fmla="*/ 536 h 1419595"/>
              <a:gd name="connsiteX1" fmla="*/ 155476 w 1235351"/>
              <a:gd name="connsiteY1" fmla="*/ 183416 h 1419595"/>
              <a:gd name="connsiteX2" fmla="*/ 393220 w 1235351"/>
              <a:gd name="connsiteY2" fmla="*/ 494312 h 1419595"/>
              <a:gd name="connsiteX3" fmla="*/ 45748 w 1235351"/>
              <a:gd name="connsiteY3" fmla="*/ 896648 h 1419595"/>
              <a:gd name="connsiteX4" fmla="*/ 45748 w 1235351"/>
              <a:gd name="connsiteY4" fmla="*/ 1207544 h 1419595"/>
              <a:gd name="connsiteX5" fmla="*/ 429796 w 1235351"/>
              <a:gd name="connsiteY5" fmla="*/ 1372136 h 1419595"/>
              <a:gd name="connsiteX6" fmla="*/ 996724 w 1235351"/>
              <a:gd name="connsiteY6" fmla="*/ 1390424 h 1419595"/>
              <a:gd name="connsiteX7" fmla="*/ 1234468 w 1235351"/>
              <a:gd name="connsiteY7" fmla="*/ 1006376 h 1419595"/>
              <a:gd name="connsiteX8" fmla="*/ 923572 w 1235351"/>
              <a:gd name="connsiteY8" fmla="*/ 530888 h 1419595"/>
              <a:gd name="connsiteX9" fmla="*/ 1069876 w 1235351"/>
              <a:gd name="connsiteY9" fmla="*/ 238280 h 1419595"/>
              <a:gd name="connsiteX10" fmla="*/ 594388 w 1235351"/>
              <a:gd name="connsiteY10" fmla="*/ 536 h 141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5351" h="1419595">
                <a:moveTo>
                  <a:pt x="594388" y="536"/>
                </a:moveTo>
                <a:cubicBezTo>
                  <a:pt x="441988" y="-8608"/>
                  <a:pt x="189004" y="101120"/>
                  <a:pt x="155476" y="183416"/>
                </a:cubicBezTo>
                <a:cubicBezTo>
                  <a:pt x="121948" y="265712"/>
                  <a:pt x="411508" y="375440"/>
                  <a:pt x="393220" y="494312"/>
                </a:cubicBezTo>
                <a:cubicBezTo>
                  <a:pt x="374932" y="613184"/>
                  <a:pt x="103660" y="777776"/>
                  <a:pt x="45748" y="896648"/>
                </a:cubicBezTo>
                <a:cubicBezTo>
                  <a:pt x="-12164" y="1015520"/>
                  <a:pt x="-18260" y="1128296"/>
                  <a:pt x="45748" y="1207544"/>
                </a:cubicBezTo>
                <a:cubicBezTo>
                  <a:pt x="109756" y="1286792"/>
                  <a:pt x="271300" y="1341656"/>
                  <a:pt x="429796" y="1372136"/>
                </a:cubicBezTo>
                <a:cubicBezTo>
                  <a:pt x="588292" y="1402616"/>
                  <a:pt x="862612" y="1451384"/>
                  <a:pt x="996724" y="1390424"/>
                </a:cubicBezTo>
                <a:cubicBezTo>
                  <a:pt x="1130836" y="1329464"/>
                  <a:pt x="1246660" y="1149632"/>
                  <a:pt x="1234468" y="1006376"/>
                </a:cubicBezTo>
                <a:cubicBezTo>
                  <a:pt x="1222276" y="863120"/>
                  <a:pt x="951004" y="658904"/>
                  <a:pt x="923572" y="530888"/>
                </a:cubicBezTo>
                <a:cubicBezTo>
                  <a:pt x="896140" y="402872"/>
                  <a:pt x="1130836" y="323624"/>
                  <a:pt x="1069876" y="238280"/>
                </a:cubicBezTo>
                <a:cubicBezTo>
                  <a:pt x="1008916" y="152936"/>
                  <a:pt x="746788" y="9680"/>
                  <a:pt x="594388" y="536"/>
                </a:cubicBezTo>
                <a:close/>
              </a:path>
            </a:pathLst>
          </a:custGeom>
          <a:solidFill>
            <a:srgbClr val="92D05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272764" y="2405705"/>
            <a:ext cx="1568106" cy="2145727"/>
          </a:xfrm>
          <a:custGeom>
            <a:avLst/>
            <a:gdLst>
              <a:gd name="connsiteX0" fmla="*/ 749828 w 1568106"/>
              <a:gd name="connsiteY0" fmla="*/ 1072 h 2145727"/>
              <a:gd name="connsiteX1" fmla="*/ 237764 w 1568106"/>
              <a:gd name="connsiteY1" fmla="*/ 147376 h 2145727"/>
              <a:gd name="connsiteX2" fmla="*/ 420644 w 1568106"/>
              <a:gd name="connsiteY2" fmla="*/ 385120 h 2145727"/>
              <a:gd name="connsiteX3" fmla="*/ 20 w 1568106"/>
              <a:gd name="connsiteY3" fmla="*/ 1006912 h 2145727"/>
              <a:gd name="connsiteX4" fmla="*/ 402356 w 1568106"/>
              <a:gd name="connsiteY4" fmla="*/ 1427536 h 2145727"/>
              <a:gd name="connsiteX5" fmla="*/ 402356 w 1568106"/>
              <a:gd name="connsiteY5" fmla="*/ 2049328 h 2145727"/>
              <a:gd name="connsiteX6" fmla="*/ 1152164 w 1568106"/>
              <a:gd name="connsiteY6" fmla="*/ 2085904 h 2145727"/>
              <a:gd name="connsiteX7" fmla="*/ 1097300 w 1568106"/>
              <a:gd name="connsiteY7" fmla="*/ 1482400 h 2145727"/>
              <a:gd name="connsiteX8" fmla="*/ 1554500 w 1568106"/>
              <a:gd name="connsiteY8" fmla="*/ 1299520 h 2145727"/>
              <a:gd name="connsiteX9" fmla="*/ 1426484 w 1568106"/>
              <a:gd name="connsiteY9" fmla="*/ 769168 h 2145727"/>
              <a:gd name="connsiteX10" fmla="*/ 1207028 w 1568106"/>
              <a:gd name="connsiteY10" fmla="*/ 458272 h 2145727"/>
              <a:gd name="connsiteX11" fmla="*/ 1408196 w 1568106"/>
              <a:gd name="connsiteY11" fmla="*/ 220528 h 2145727"/>
              <a:gd name="connsiteX12" fmla="*/ 749828 w 1568106"/>
              <a:gd name="connsiteY12" fmla="*/ 1072 h 214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8106" h="2145727">
                <a:moveTo>
                  <a:pt x="749828" y="1072"/>
                </a:moveTo>
                <a:cubicBezTo>
                  <a:pt x="554756" y="-11120"/>
                  <a:pt x="292628" y="83368"/>
                  <a:pt x="237764" y="147376"/>
                </a:cubicBezTo>
                <a:cubicBezTo>
                  <a:pt x="182900" y="211384"/>
                  <a:pt x="460268" y="241864"/>
                  <a:pt x="420644" y="385120"/>
                </a:cubicBezTo>
                <a:cubicBezTo>
                  <a:pt x="381020" y="528376"/>
                  <a:pt x="3068" y="833176"/>
                  <a:pt x="20" y="1006912"/>
                </a:cubicBezTo>
                <a:cubicBezTo>
                  <a:pt x="-3028" y="1180648"/>
                  <a:pt x="335300" y="1253800"/>
                  <a:pt x="402356" y="1427536"/>
                </a:cubicBezTo>
                <a:cubicBezTo>
                  <a:pt x="469412" y="1601272"/>
                  <a:pt x="277388" y="1939600"/>
                  <a:pt x="402356" y="2049328"/>
                </a:cubicBezTo>
                <a:cubicBezTo>
                  <a:pt x="527324" y="2159056"/>
                  <a:pt x="1036340" y="2180392"/>
                  <a:pt x="1152164" y="2085904"/>
                </a:cubicBezTo>
                <a:cubicBezTo>
                  <a:pt x="1267988" y="1991416"/>
                  <a:pt x="1030244" y="1613464"/>
                  <a:pt x="1097300" y="1482400"/>
                </a:cubicBezTo>
                <a:cubicBezTo>
                  <a:pt x="1164356" y="1351336"/>
                  <a:pt x="1499636" y="1418392"/>
                  <a:pt x="1554500" y="1299520"/>
                </a:cubicBezTo>
                <a:cubicBezTo>
                  <a:pt x="1609364" y="1180648"/>
                  <a:pt x="1484396" y="909376"/>
                  <a:pt x="1426484" y="769168"/>
                </a:cubicBezTo>
                <a:cubicBezTo>
                  <a:pt x="1368572" y="628960"/>
                  <a:pt x="1210076" y="549712"/>
                  <a:pt x="1207028" y="458272"/>
                </a:cubicBezTo>
                <a:cubicBezTo>
                  <a:pt x="1203980" y="366832"/>
                  <a:pt x="1481348" y="296728"/>
                  <a:pt x="1408196" y="220528"/>
                </a:cubicBezTo>
                <a:cubicBezTo>
                  <a:pt x="1335044" y="144328"/>
                  <a:pt x="944900" y="13264"/>
                  <a:pt x="749828" y="1072"/>
                </a:cubicBezTo>
                <a:close/>
              </a:path>
            </a:pathLst>
          </a:custGeom>
          <a:solidFill>
            <a:schemeClr val="accent6">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7696200" y="2473898"/>
            <a:ext cx="1568106" cy="2145727"/>
          </a:xfrm>
          <a:custGeom>
            <a:avLst/>
            <a:gdLst>
              <a:gd name="connsiteX0" fmla="*/ 749828 w 1568106"/>
              <a:gd name="connsiteY0" fmla="*/ 1072 h 2145727"/>
              <a:gd name="connsiteX1" fmla="*/ 237764 w 1568106"/>
              <a:gd name="connsiteY1" fmla="*/ 147376 h 2145727"/>
              <a:gd name="connsiteX2" fmla="*/ 420644 w 1568106"/>
              <a:gd name="connsiteY2" fmla="*/ 385120 h 2145727"/>
              <a:gd name="connsiteX3" fmla="*/ 20 w 1568106"/>
              <a:gd name="connsiteY3" fmla="*/ 1006912 h 2145727"/>
              <a:gd name="connsiteX4" fmla="*/ 402356 w 1568106"/>
              <a:gd name="connsiteY4" fmla="*/ 1427536 h 2145727"/>
              <a:gd name="connsiteX5" fmla="*/ 402356 w 1568106"/>
              <a:gd name="connsiteY5" fmla="*/ 2049328 h 2145727"/>
              <a:gd name="connsiteX6" fmla="*/ 1152164 w 1568106"/>
              <a:gd name="connsiteY6" fmla="*/ 2085904 h 2145727"/>
              <a:gd name="connsiteX7" fmla="*/ 1097300 w 1568106"/>
              <a:gd name="connsiteY7" fmla="*/ 1482400 h 2145727"/>
              <a:gd name="connsiteX8" fmla="*/ 1554500 w 1568106"/>
              <a:gd name="connsiteY8" fmla="*/ 1299520 h 2145727"/>
              <a:gd name="connsiteX9" fmla="*/ 1426484 w 1568106"/>
              <a:gd name="connsiteY9" fmla="*/ 769168 h 2145727"/>
              <a:gd name="connsiteX10" fmla="*/ 1207028 w 1568106"/>
              <a:gd name="connsiteY10" fmla="*/ 458272 h 2145727"/>
              <a:gd name="connsiteX11" fmla="*/ 1408196 w 1568106"/>
              <a:gd name="connsiteY11" fmla="*/ 220528 h 2145727"/>
              <a:gd name="connsiteX12" fmla="*/ 749828 w 1568106"/>
              <a:gd name="connsiteY12" fmla="*/ 1072 h 214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8106" h="2145727">
                <a:moveTo>
                  <a:pt x="749828" y="1072"/>
                </a:moveTo>
                <a:cubicBezTo>
                  <a:pt x="554756" y="-11120"/>
                  <a:pt x="292628" y="83368"/>
                  <a:pt x="237764" y="147376"/>
                </a:cubicBezTo>
                <a:cubicBezTo>
                  <a:pt x="182900" y="211384"/>
                  <a:pt x="460268" y="241864"/>
                  <a:pt x="420644" y="385120"/>
                </a:cubicBezTo>
                <a:cubicBezTo>
                  <a:pt x="381020" y="528376"/>
                  <a:pt x="3068" y="833176"/>
                  <a:pt x="20" y="1006912"/>
                </a:cubicBezTo>
                <a:cubicBezTo>
                  <a:pt x="-3028" y="1180648"/>
                  <a:pt x="335300" y="1253800"/>
                  <a:pt x="402356" y="1427536"/>
                </a:cubicBezTo>
                <a:cubicBezTo>
                  <a:pt x="469412" y="1601272"/>
                  <a:pt x="277388" y="1939600"/>
                  <a:pt x="402356" y="2049328"/>
                </a:cubicBezTo>
                <a:cubicBezTo>
                  <a:pt x="527324" y="2159056"/>
                  <a:pt x="1036340" y="2180392"/>
                  <a:pt x="1152164" y="2085904"/>
                </a:cubicBezTo>
                <a:cubicBezTo>
                  <a:pt x="1267988" y="1991416"/>
                  <a:pt x="1030244" y="1613464"/>
                  <a:pt x="1097300" y="1482400"/>
                </a:cubicBezTo>
                <a:cubicBezTo>
                  <a:pt x="1164356" y="1351336"/>
                  <a:pt x="1499636" y="1418392"/>
                  <a:pt x="1554500" y="1299520"/>
                </a:cubicBezTo>
                <a:cubicBezTo>
                  <a:pt x="1609364" y="1180648"/>
                  <a:pt x="1484396" y="909376"/>
                  <a:pt x="1426484" y="769168"/>
                </a:cubicBezTo>
                <a:cubicBezTo>
                  <a:pt x="1368572" y="628960"/>
                  <a:pt x="1210076" y="549712"/>
                  <a:pt x="1207028" y="458272"/>
                </a:cubicBezTo>
                <a:cubicBezTo>
                  <a:pt x="1203980" y="366832"/>
                  <a:pt x="1481348" y="296728"/>
                  <a:pt x="1408196" y="220528"/>
                </a:cubicBezTo>
                <a:cubicBezTo>
                  <a:pt x="1335044" y="144328"/>
                  <a:pt x="944900" y="13264"/>
                  <a:pt x="749828" y="1072"/>
                </a:cubicBezTo>
                <a:close/>
              </a:path>
            </a:pathLst>
          </a:custGeom>
          <a:solidFill>
            <a:srgbClr val="00B0F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319635" y="5546467"/>
            <a:ext cx="838691" cy="369332"/>
          </a:xfrm>
          <a:prstGeom prst="rect">
            <a:avLst/>
          </a:prstGeom>
        </p:spPr>
        <p:txBody>
          <a:bodyPr wrap="none">
            <a:spAutoFit/>
          </a:bodyPr>
          <a:lstStyle/>
          <a:p>
            <a:pPr algn="r"/>
            <a:r>
              <a:rPr lang="sv-SE" b="1" smtClean="0">
                <a:solidFill>
                  <a:srgbClr val="FF0000"/>
                </a:solidFill>
              </a:rPr>
              <a:t>40 </a:t>
            </a:r>
            <a:r>
              <a:rPr lang="sv-SE" b="1">
                <a:solidFill>
                  <a:srgbClr val="FF0000"/>
                </a:solidFill>
              </a:rPr>
              <a:t>min</a:t>
            </a:r>
          </a:p>
        </p:txBody>
      </p:sp>
      <p:sp>
        <p:nvSpPr>
          <p:cNvPr id="21" name="Rectangle 20"/>
          <p:cNvSpPr/>
          <p:nvPr/>
        </p:nvSpPr>
        <p:spPr>
          <a:xfrm>
            <a:off x="3850096" y="5546467"/>
            <a:ext cx="838691" cy="369332"/>
          </a:xfrm>
          <a:prstGeom prst="rect">
            <a:avLst/>
          </a:prstGeom>
        </p:spPr>
        <p:txBody>
          <a:bodyPr wrap="none">
            <a:spAutoFit/>
          </a:bodyPr>
          <a:lstStyle/>
          <a:p>
            <a:pPr algn="r"/>
            <a:r>
              <a:rPr lang="sv-SE" b="1" smtClean="0">
                <a:solidFill>
                  <a:srgbClr val="FF0000"/>
                </a:solidFill>
              </a:rPr>
              <a:t>20 </a:t>
            </a:r>
            <a:r>
              <a:rPr lang="sv-SE" b="1">
                <a:solidFill>
                  <a:srgbClr val="FF0000"/>
                </a:solidFill>
              </a:rPr>
              <a:t>min</a:t>
            </a:r>
          </a:p>
        </p:txBody>
      </p:sp>
      <p:sp>
        <p:nvSpPr>
          <p:cNvPr id="22" name="Rectangle 21"/>
          <p:cNvSpPr/>
          <p:nvPr/>
        </p:nvSpPr>
        <p:spPr>
          <a:xfrm>
            <a:off x="5328085" y="5546467"/>
            <a:ext cx="838691" cy="369332"/>
          </a:xfrm>
          <a:prstGeom prst="rect">
            <a:avLst/>
          </a:prstGeom>
        </p:spPr>
        <p:txBody>
          <a:bodyPr wrap="none">
            <a:spAutoFit/>
          </a:bodyPr>
          <a:lstStyle/>
          <a:p>
            <a:pPr algn="r"/>
            <a:r>
              <a:rPr lang="sv-SE" b="1" smtClean="0">
                <a:solidFill>
                  <a:srgbClr val="FF0000"/>
                </a:solidFill>
              </a:rPr>
              <a:t>20 </a:t>
            </a:r>
            <a:r>
              <a:rPr lang="sv-SE" b="1">
                <a:solidFill>
                  <a:srgbClr val="FF0000"/>
                </a:solidFill>
              </a:rPr>
              <a:t>min</a:t>
            </a:r>
          </a:p>
        </p:txBody>
      </p:sp>
      <p:sp>
        <p:nvSpPr>
          <p:cNvPr id="23" name="Rectangle 22"/>
          <p:cNvSpPr/>
          <p:nvPr/>
        </p:nvSpPr>
        <p:spPr>
          <a:xfrm>
            <a:off x="6637471" y="5546467"/>
            <a:ext cx="838691" cy="369332"/>
          </a:xfrm>
          <a:prstGeom prst="rect">
            <a:avLst/>
          </a:prstGeom>
        </p:spPr>
        <p:txBody>
          <a:bodyPr wrap="none">
            <a:spAutoFit/>
          </a:bodyPr>
          <a:lstStyle/>
          <a:p>
            <a:pPr algn="r"/>
            <a:r>
              <a:rPr lang="sv-SE" b="1">
                <a:solidFill>
                  <a:srgbClr val="FF0000"/>
                </a:solidFill>
              </a:rPr>
              <a:t>2</a:t>
            </a:r>
            <a:r>
              <a:rPr lang="sv-SE" b="1" smtClean="0">
                <a:solidFill>
                  <a:srgbClr val="FF0000"/>
                </a:solidFill>
              </a:rPr>
              <a:t>5 </a:t>
            </a:r>
            <a:r>
              <a:rPr lang="sv-SE" b="1">
                <a:solidFill>
                  <a:srgbClr val="FF0000"/>
                </a:solidFill>
              </a:rPr>
              <a:t>min</a:t>
            </a:r>
          </a:p>
        </p:txBody>
      </p:sp>
      <p:sp>
        <p:nvSpPr>
          <p:cNvPr id="24" name="Rectangle 23"/>
          <p:cNvSpPr/>
          <p:nvPr/>
        </p:nvSpPr>
        <p:spPr>
          <a:xfrm>
            <a:off x="8016801" y="5546467"/>
            <a:ext cx="838691" cy="369332"/>
          </a:xfrm>
          <a:prstGeom prst="rect">
            <a:avLst/>
          </a:prstGeom>
        </p:spPr>
        <p:txBody>
          <a:bodyPr wrap="none">
            <a:spAutoFit/>
          </a:bodyPr>
          <a:lstStyle/>
          <a:p>
            <a:pPr algn="r"/>
            <a:r>
              <a:rPr lang="sv-SE" b="1">
                <a:solidFill>
                  <a:srgbClr val="FF0000"/>
                </a:solidFill>
              </a:rPr>
              <a:t>3</a:t>
            </a:r>
            <a:r>
              <a:rPr lang="sv-SE" b="1" smtClean="0">
                <a:solidFill>
                  <a:srgbClr val="FF0000"/>
                </a:solidFill>
              </a:rPr>
              <a:t>0 </a:t>
            </a:r>
            <a:r>
              <a:rPr lang="sv-SE" b="1">
                <a:solidFill>
                  <a:srgbClr val="FF0000"/>
                </a:solidFill>
              </a:rPr>
              <a:t>min</a:t>
            </a:r>
          </a:p>
        </p:txBody>
      </p:sp>
    </p:spTree>
    <p:extLst>
      <p:ext uri="{BB962C8B-B14F-4D97-AF65-F5344CB8AC3E}">
        <p14:creationId xmlns:p14="http://schemas.microsoft.com/office/powerpoint/2010/main" val="316037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6" grpId="0" animBg="1"/>
      <p:bldP spid="16" grpId="1" animBg="1"/>
      <p:bldP spid="17" grpId="0" animBg="1"/>
      <p:bldP spid="17" grpId="1" animBg="1"/>
      <p:bldP spid="19" grpId="0" animBg="1"/>
      <p:bldP spid="18" grpId="0"/>
      <p:bldP spid="21" grpId="0"/>
      <p:bldP spid="22" grpId="0"/>
      <p:bldP spid="23" grpId="0"/>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PCA, Rough Set and Temporal Logic</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60</a:t>
            </a:fld>
            <a:endParaRPr lang="en-US"/>
          </a:p>
        </p:txBody>
      </p:sp>
      <p:sp>
        <p:nvSpPr>
          <p:cNvPr id="4" name="Content Placeholder 3"/>
          <p:cNvSpPr>
            <a:spLocks noGrp="1"/>
          </p:cNvSpPr>
          <p:nvPr>
            <p:ph idx="13"/>
          </p:nvPr>
        </p:nvSpPr>
        <p:spPr/>
        <p:txBody>
          <a:bodyPr>
            <a:normAutofit fontScale="62500" lnSpcReduction="20000"/>
          </a:bodyPr>
          <a:lstStyle/>
          <a:p>
            <a:r>
              <a:rPr lang="en-US" smtClean="0">
                <a:solidFill>
                  <a:srgbClr val="00B050"/>
                </a:solidFill>
              </a:rPr>
              <a:t>Principal </a:t>
            </a:r>
            <a:r>
              <a:rPr lang="en-US">
                <a:solidFill>
                  <a:srgbClr val="00B050"/>
                </a:solidFill>
              </a:rPr>
              <a:t>component analysis </a:t>
            </a:r>
            <a:r>
              <a:rPr lang="en-US"/>
              <a:t>has </a:t>
            </a:r>
            <a:r>
              <a:rPr lang="en-US" smtClean="0"/>
              <a:t>been </a:t>
            </a:r>
            <a:r>
              <a:rPr lang="en-US"/>
              <a:t>used to extract </a:t>
            </a:r>
            <a:r>
              <a:rPr lang="en-US" smtClean="0"/>
              <a:t>ST-Outliers </a:t>
            </a:r>
            <a:r>
              <a:rPr lang="en-US">
                <a:solidFill>
                  <a:schemeClr val="accent6">
                    <a:lumMod val="75000"/>
                  </a:schemeClr>
                </a:solidFill>
              </a:rPr>
              <a:t>[Lasaponara, </a:t>
            </a:r>
            <a:r>
              <a:rPr lang="en-US" smtClean="0">
                <a:solidFill>
                  <a:schemeClr val="accent6">
                    <a:lumMod val="75000"/>
                  </a:schemeClr>
                </a:solidFill>
              </a:rPr>
              <a:t>2006]</a:t>
            </a:r>
          </a:p>
          <a:p>
            <a:r>
              <a:rPr lang="en-US" smtClean="0">
                <a:solidFill>
                  <a:schemeClr val="accent6">
                    <a:lumMod val="75000"/>
                  </a:schemeClr>
                </a:solidFill>
              </a:rPr>
              <a:t>[</a:t>
            </a:r>
            <a:r>
              <a:rPr lang="en-US">
                <a:solidFill>
                  <a:schemeClr val="accent6">
                    <a:lumMod val="75000"/>
                  </a:schemeClr>
                </a:solidFill>
              </a:rPr>
              <a:t>Drosdowsky, 1993] </a:t>
            </a:r>
            <a:r>
              <a:rPr lang="en-US"/>
              <a:t>use the </a:t>
            </a:r>
            <a:r>
              <a:rPr lang="en-US">
                <a:solidFill>
                  <a:srgbClr val="00B050"/>
                </a:solidFill>
              </a:rPr>
              <a:t>rotated PCA</a:t>
            </a:r>
            <a:r>
              <a:rPr lang="en-US"/>
              <a:t> (RPCA) method in both S and T </a:t>
            </a:r>
            <a:r>
              <a:rPr lang="en-US" smtClean="0"/>
              <a:t>modes</a:t>
            </a:r>
          </a:p>
          <a:p>
            <a:r>
              <a:rPr lang="en-US" smtClean="0">
                <a:solidFill>
                  <a:schemeClr val="accent6">
                    <a:lumMod val="75000"/>
                  </a:schemeClr>
                </a:solidFill>
              </a:rPr>
              <a:t>[</a:t>
            </a:r>
            <a:r>
              <a:rPr lang="en-US">
                <a:solidFill>
                  <a:schemeClr val="accent6">
                    <a:lumMod val="75000"/>
                  </a:schemeClr>
                </a:solidFill>
              </a:rPr>
              <a:t>Albanese et al., 2011] </a:t>
            </a:r>
            <a:r>
              <a:rPr lang="en-US"/>
              <a:t>describe a </a:t>
            </a:r>
            <a:r>
              <a:rPr lang="en-US">
                <a:solidFill>
                  <a:srgbClr val="00B050"/>
                </a:solidFill>
              </a:rPr>
              <a:t>rough set approach </a:t>
            </a:r>
            <a:r>
              <a:rPr lang="en-US"/>
              <a:t>called Rough Outlier Set Extraction (</a:t>
            </a:r>
            <a:r>
              <a:rPr lang="en-US" smtClean="0"/>
              <a:t>ROSE)</a:t>
            </a:r>
          </a:p>
          <a:p>
            <a:r>
              <a:rPr lang="en-US" smtClean="0">
                <a:solidFill>
                  <a:schemeClr val="accent6">
                    <a:lumMod val="75000"/>
                  </a:schemeClr>
                </a:solidFill>
              </a:rPr>
              <a:t>[</a:t>
            </a:r>
            <a:r>
              <a:rPr lang="en-US">
                <a:solidFill>
                  <a:schemeClr val="accent6">
                    <a:lumMod val="75000"/>
                  </a:schemeClr>
                </a:solidFill>
              </a:rPr>
              <a:t>Jakkula and Cook, 2008] </a:t>
            </a:r>
            <a:r>
              <a:rPr lang="en-US"/>
              <a:t>propose various temporal logic rules to capture normal </a:t>
            </a:r>
            <a:r>
              <a:rPr lang="en-US" smtClean="0"/>
              <a:t>activities</a:t>
            </a:r>
          </a:p>
          <a:p>
            <a:pPr lvl="1"/>
            <a:r>
              <a:rPr lang="en-US" smtClean="0"/>
              <a:t>Temporal </a:t>
            </a:r>
            <a:r>
              <a:rPr lang="en-US"/>
              <a:t>relations for anomaly detection: </a:t>
            </a:r>
            <a:r>
              <a:rPr lang="en-US">
                <a:solidFill>
                  <a:srgbClr val="00B050"/>
                </a:solidFill>
              </a:rPr>
              <a:t>before, contains, overlaps, meets, starts, started-by, finishes, finished-by, and </a:t>
            </a:r>
            <a:r>
              <a:rPr lang="en-US" smtClean="0">
                <a:solidFill>
                  <a:srgbClr val="00B050"/>
                </a:solidFill>
              </a:rPr>
              <a:t>equals</a:t>
            </a:r>
            <a:endParaRPr lang="en-US" smtClean="0"/>
          </a:p>
          <a:p>
            <a:pPr lvl="1"/>
            <a:r>
              <a:rPr lang="en-US" smtClean="0"/>
              <a:t>Conditional </a:t>
            </a:r>
            <a:r>
              <a:rPr lang="en-US"/>
              <a:t>probability of an event Z given an event Y i</a:t>
            </a:r>
            <a:r>
              <a:rPr lang="en-US" smtClean="0"/>
              <a:t>s </a:t>
            </a:r>
            <a:r>
              <a:rPr lang="en-US"/>
              <a:t>P(Z|Y ) = (|</a:t>
            </a:r>
            <a:r>
              <a:rPr lang="en-US" smtClean="0"/>
              <a:t>Before(Z,Y)| </a:t>
            </a:r>
            <a:r>
              <a:rPr lang="en-US"/>
              <a:t>+ |</a:t>
            </a:r>
            <a:r>
              <a:rPr lang="en-US" smtClean="0"/>
              <a:t>Contains(Z,Y)| </a:t>
            </a:r>
            <a:r>
              <a:rPr lang="en-US"/>
              <a:t>+ |</a:t>
            </a:r>
            <a:r>
              <a:rPr lang="en-US" smtClean="0"/>
              <a:t>Overlaps(Z,Y)| </a:t>
            </a:r>
            <a:r>
              <a:rPr lang="en-US"/>
              <a:t>+ |</a:t>
            </a:r>
            <a:r>
              <a:rPr lang="en-US" smtClean="0"/>
              <a:t>Meets(Z,Y)| </a:t>
            </a:r>
            <a:r>
              <a:rPr lang="en-US"/>
              <a:t>+ |</a:t>
            </a:r>
            <a:r>
              <a:rPr lang="en-US" smtClean="0"/>
              <a:t>Starts(Z,Y)| </a:t>
            </a:r>
            <a:r>
              <a:rPr lang="en-US"/>
              <a:t>+ |</a:t>
            </a:r>
            <a:r>
              <a:rPr lang="en-US" smtClean="0"/>
              <a:t>StartedBy(Z,Y)| </a:t>
            </a:r>
            <a:r>
              <a:rPr lang="en-US"/>
              <a:t>+ |</a:t>
            </a:r>
            <a:r>
              <a:rPr lang="en-US" smtClean="0"/>
              <a:t>Finishes(Z,Y)| </a:t>
            </a:r>
            <a:r>
              <a:rPr lang="en-US"/>
              <a:t>+ |</a:t>
            </a:r>
            <a:r>
              <a:rPr lang="en-US" smtClean="0"/>
              <a:t>FinishedBy(Z,Y)| </a:t>
            </a:r>
            <a:r>
              <a:rPr lang="en-US"/>
              <a:t>+ |</a:t>
            </a:r>
            <a:r>
              <a:rPr lang="en-US" smtClean="0"/>
              <a:t>Equals(Z,Y)|)/|Y|</a:t>
            </a:r>
          </a:p>
          <a:p>
            <a:pPr lvl="1"/>
            <a:r>
              <a:rPr lang="en-US" smtClean="0">
                <a:solidFill>
                  <a:srgbClr val="00B050"/>
                </a:solidFill>
              </a:rPr>
              <a:t>Likelihood of event Z </a:t>
            </a:r>
            <a:r>
              <a:rPr lang="en-US" smtClean="0"/>
              <a:t>occurring </a:t>
            </a:r>
            <a:r>
              <a:rPr lang="en-US"/>
              <a:t>can be computed based on every event observed on a given day to that point in </a:t>
            </a:r>
            <a:r>
              <a:rPr lang="en-US" smtClean="0"/>
              <a:t>time</a:t>
            </a:r>
          </a:p>
          <a:p>
            <a:pPr lvl="1"/>
            <a:r>
              <a:rPr lang="en-US" smtClean="0">
                <a:solidFill>
                  <a:srgbClr val="00B050"/>
                </a:solidFill>
              </a:rPr>
              <a:t>Anomaly </a:t>
            </a:r>
            <a:r>
              <a:rPr lang="en-US">
                <a:solidFill>
                  <a:srgbClr val="00B050"/>
                </a:solidFill>
              </a:rPr>
              <a:t>score</a:t>
            </a:r>
            <a:r>
              <a:rPr lang="en-US"/>
              <a:t> for event Z can be computed as </a:t>
            </a:r>
            <a:r>
              <a:rPr lang="en-US" smtClean="0"/>
              <a:t>1-P(Z)</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Techniques for </a:t>
            </a:r>
            <a:r>
              <a:rPr lang="en-US" smtClean="0"/>
              <a:t>ST-Outlier Detection</a:t>
            </a:r>
          </a:p>
        </p:txBody>
      </p:sp>
      <p:sp>
        <p:nvSpPr>
          <p:cNvPr id="7" name="Content Placeholder 6"/>
          <p:cNvSpPr>
            <a:spLocks noGrp="1"/>
          </p:cNvSpPr>
          <p:nvPr>
            <p:ph idx="15"/>
          </p:nvPr>
        </p:nvSpPr>
        <p:spPr/>
        <p:txBody>
          <a:bodyPr/>
          <a:lstStyle/>
          <a:p>
            <a:r>
              <a:rPr lang="en-US"/>
              <a:t>Outlier Detection for </a:t>
            </a:r>
            <a:r>
              <a:rPr lang="en-US" smtClean="0"/>
              <a:t>Spatio-Temporal Data</a:t>
            </a:r>
            <a:endParaRPr lang="en-US"/>
          </a:p>
          <a:p>
            <a:endParaRPr lang="en-US"/>
          </a:p>
        </p:txBody>
      </p:sp>
    </p:spTree>
    <p:extLst>
      <p:ext uri="{BB962C8B-B14F-4D97-AF65-F5344CB8AC3E}">
        <p14:creationId xmlns:p14="http://schemas.microsoft.com/office/powerpoint/2010/main" val="292255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t>Outlier Detection for </a:t>
            </a:r>
            <a:r>
              <a:rPr lang="en-US" sz="3400" smtClean="0"/>
              <a:t>Spatio-Temporal Data</a:t>
            </a:r>
            <a:endParaRPr lang="en-US" sz="3400"/>
          </a:p>
        </p:txBody>
      </p:sp>
      <p:sp>
        <p:nvSpPr>
          <p:cNvPr id="3" name="Slide Number Placeholder 2"/>
          <p:cNvSpPr>
            <a:spLocks noGrp="1"/>
          </p:cNvSpPr>
          <p:nvPr>
            <p:ph type="sldNum" sz="quarter" idx="12"/>
          </p:nvPr>
        </p:nvSpPr>
        <p:spPr/>
        <p:txBody>
          <a:bodyPr/>
          <a:lstStyle/>
          <a:p>
            <a:fld id="{8D4A95AB-7B14-4CE2-8EF6-8DDF97F0F3DA}" type="slidenum">
              <a:rPr lang="en-US" smtClean="0"/>
              <a:pPr/>
              <a:t>61</a:t>
            </a:fld>
            <a:endParaRPr lang="en-US"/>
          </a:p>
        </p:txBody>
      </p:sp>
      <p:sp>
        <p:nvSpPr>
          <p:cNvPr id="4" name="Content Placeholder 3"/>
          <p:cNvSpPr>
            <a:spLocks noGrp="1"/>
          </p:cNvSpPr>
          <p:nvPr>
            <p:ph idx="13"/>
          </p:nvPr>
        </p:nvSpPr>
        <p:spPr/>
        <p:txBody>
          <a:bodyPr/>
          <a:lstStyle/>
          <a:p>
            <a:r>
              <a:rPr lang="en-US" smtClean="0"/>
              <a:t>ST-Outlier Detection</a:t>
            </a:r>
          </a:p>
          <a:p>
            <a:r>
              <a:rPr lang="en-US" smtClean="0"/>
              <a:t>ST-Outlier Tracking</a:t>
            </a:r>
          </a:p>
          <a:p>
            <a:r>
              <a:rPr lang="en-US" smtClean="0"/>
              <a:t>Trajectory Outlier Detection</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Spatio-Temporal Data</a:t>
            </a:r>
          </a:p>
          <a:p>
            <a:endParaRPr lang="en-US"/>
          </a:p>
        </p:txBody>
      </p:sp>
      <p:sp>
        <p:nvSpPr>
          <p:cNvPr id="8" name="Rectangle 7"/>
          <p:cNvSpPr/>
          <p:nvPr/>
        </p:nvSpPr>
        <p:spPr>
          <a:xfrm>
            <a:off x="762000" y="2133600"/>
            <a:ext cx="35052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8395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839200" cy="1143000"/>
          </a:xfrm>
        </p:spPr>
        <p:txBody>
          <a:bodyPr>
            <a:noAutofit/>
          </a:bodyPr>
          <a:lstStyle/>
          <a:p>
            <a:r>
              <a:rPr lang="en-US" sz="3600" smtClean="0"/>
              <a:t>OutStretch Algorithm to Detect Outlier Solids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62</a:t>
            </a:fld>
            <a:endParaRPr lang="en-US"/>
          </a:p>
        </p:txBody>
      </p:sp>
      <p:sp>
        <p:nvSpPr>
          <p:cNvPr id="4" name="Content Placeholder 3"/>
          <p:cNvSpPr>
            <a:spLocks noGrp="1"/>
          </p:cNvSpPr>
          <p:nvPr>
            <p:ph idx="13"/>
          </p:nvPr>
        </p:nvSpPr>
        <p:spPr>
          <a:xfrm>
            <a:off x="457200" y="1447800"/>
            <a:ext cx="8229600" cy="3352800"/>
          </a:xfrm>
        </p:spPr>
        <p:txBody>
          <a:bodyPr>
            <a:normAutofit fontScale="55000" lnSpcReduction="20000"/>
          </a:bodyPr>
          <a:lstStyle/>
          <a:p>
            <a:r>
              <a:rPr lang="en-US"/>
              <a:t>An </a:t>
            </a:r>
            <a:r>
              <a:rPr lang="en-US" smtClean="0"/>
              <a:t>ST-Outlier </a:t>
            </a:r>
            <a:r>
              <a:rPr lang="en-US"/>
              <a:t>could be considered as a </a:t>
            </a:r>
            <a:r>
              <a:rPr lang="en-US">
                <a:solidFill>
                  <a:srgbClr val="1010B6"/>
                </a:solidFill>
              </a:rPr>
              <a:t>solid with its base in the XY space dimension </a:t>
            </a:r>
            <a:r>
              <a:rPr lang="en-US"/>
              <a:t>and volume across the time </a:t>
            </a:r>
            <a:r>
              <a:rPr lang="en-US" smtClean="0"/>
              <a:t>dimension</a:t>
            </a:r>
            <a:endParaRPr lang="en-US"/>
          </a:p>
          <a:p>
            <a:pPr lvl="1"/>
            <a:r>
              <a:rPr lang="en-US" smtClean="0"/>
              <a:t>If </a:t>
            </a:r>
            <a:r>
              <a:rPr lang="en-US"/>
              <a:t>there is higher than average precipitation in Peru over the years 1998-2002, then the solid in three dimensional (X, Y and time) space is an </a:t>
            </a:r>
            <a:r>
              <a:rPr lang="en-US" smtClean="0"/>
              <a:t>outlier</a:t>
            </a:r>
            <a:endParaRPr lang="en-US"/>
          </a:p>
          <a:p>
            <a:r>
              <a:rPr lang="en-US" smtClean="0"/>
              <a:t>Outstretch </a:t>
            </a:r>
            <a:r>
              <a:rPr lang="en-US" smtClean="0">
                <a:solidFill>
                  <a:schemeClr val="accent6">
                    <a:lumMod val="75000"/>
                  </a:schemeClr>
                </a:solidFill>
              </a:rPr>
              <a:t>[Wu </a:t>
            </a:r>
            <a:r>
              <a:rPr lang="en-US">
                <a:solidFill>
                  <a:schemeClr val="accent6">
                    <a:lumMod val="75000"/>
                  </a:schemeClr>
                </a:solidFill>
              </a:rPr>
              <a:t>et al., 2010]</a:t>
            </a:r>
            <a:r>
              <a:rPr lang="en-US"/>
              <a:t> </a:t>
            </a:r>
            <a:r>
              <a:rPr lang="en-US" smtClean="0">
                <a:solidFill>
                  <a:srgbClr val="00B0F0"/>
                </a:solidFill>
              </a:rPr>
              <a:t>tracks the </a:t>
            </a:r>
            <a:r>
              <a:rPr lang="en-US">
                <a:solidFill>
                  <a:srgbClr val="00B0F0"/>
                </a:solidFill>
              </a:rPr>
              <a:t>outlier movement </a:t>
            </a:r>
            <a:r>
              <a:rPr lang="en-US"/>
              <a:t>patterns of the top-K spatial outliers over several time </a:t>
            </a:r>
            <a:r>
              <a:rPr lang="en-US" smtClean="0"/>
              <a:t>periods</a:t>
            </a:r>
            <a:endParaRPr lang="en-US"/>
          </a:p>
          <a:p>
            <a:r>
              <a:rPr lang="en-US" smtClean="0"/>
              <a:t>Input: Top-K spatial outliers for </a:t>
            </a:r>
            <a:r>
              <a:rPr lang="en-US"/>
              <a:t>each year </a:t>
            </a:r>
            <a:r>
              <a:rPr lang="en-US" smtClean="0"/>
              <a:t>and </a:t>
            </a:r>
            <a:r>
              <a:rPr lang="en-US"/>
              <a:t>a variable r, </a:t>
            </a:r>
            <a:r>
              <a:rPr lang="en-US">
                <a:solidFill>
                  <a:srgbClr val="7030A0"/>
                </a:solidFill>
              </a:rPr>
              <a:t>the region stretch</a:t>
            </a:r>
            <a:r>
              <a:rPr lang="en-US"/>
              <a:t>, which is the number of grids to 'stretch' by on each side of an </a:t>
            </a:r>
            <a:r>
              <a:rPr lang="en-US" smtClean="0"/>
              <a:t>outlier</a:t>
            </a:r>
            <a:endParaRPr lang="en-US"/>
          </a:p>
          <a:p>
            <a:r>
              <a:rPr lang="en-US" smtClean="0"/>
              <a:t>For </a:t>
            </a:r>
            <a:r>
              <a:rPr lang="en-US"/>
              <a:t>all the years, each of the outliers from the current year are examined to see if they are framed by any of the </a:t>
            </a:r>
            <a:r>
              <a:rPr lang="en-US">
                <a:solidFill>
                  <a:srgbClr val="00B050"/>
                </a:solidFill>
              </a:rPr>
              <a:t>stretched regions </a:t>
            </a:r>
            <a:r>
              <a:rPr lang="en-US"/>
              <a:t>from the previous </a:t>
            </a:r>
            <a:r>
              <a:rPr lang="en-US" smtClean="0"/>
              <a:t>year</a:t>
            </a:r>
            <a:endParaRPr lang="en-US"/>
          </a:p>
          <a:p>
            <a:r>
              <a:rPr lang="en-US"/>
              <a:t>If they are, the item is added to the end of the previous years child </a:t>
            </a:r>
            <a:r>
              <a:rPr lang="en-US" smtClean="0"/>
              <a:t>list</a:t>
            </a:r>
          </a:p>
          <a:p>
            <a:r>
              <a:rPr lang="en-US" smtClean="0"/>
              <a:t>As a result, all possible sequences over all years get stored into </a:t>
            </a:r>
            <a:r>
              <a:rPr lang="en-US" smtClean="0">
                <a:solidFill>
                  <a:srgbClr val="00B050"/>
                </a:solidFill>
              </a:rPr>
              <a:t>the outlier tree </a:t>
            </a:r>
            <a:r>
              <a:rPr lang="en-US" smtClean="0"/>
              <a:t>and can be retrieved for analysis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Tracking of </a:t>
            </a:r>
            <a:r>
              <a:rPr lang="en-US" smtClean="0"/>
              <a:t>ST-Outliers</a:t>
            </a:r>
          </a:p>
        </p:txBody>
      </p:sp>
      <p:sp>
        <p:nvSpPr>
          <p:cNvPr id="7" name="Content Placeholder 6"/>
          <p:cNvSpPr>
            <a:spLocks noGrp="1"/>
          </p:cNvSpPr>
          <p:nvPr>
            <p:ph idx="15"/>
          </p:nvPr>
        </p:nvSpPr>
        <p:spPr/>
        <p:txBody>
          <a:bodyPr/>
          <a:lstStyle/>
          <a:p>
            <a:r>
              <a:rPr lang="en-US"/>
              <a:t>Outlier Detection for </a:t>
            </a:r>
            <a:r>
              <a:rPr lang="en-US" smtClean="0"/>
              <a:t>Spatio-Temporal Data</a:t>
            </a:r>
            <a:endParaRPr lang="en-US"/>
          </a:p>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648200"/>
            <a:ext cx="4648200" cy="1605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14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Wavelets for Tracking ST Outliers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63</a:t>
            </a:fld>
            <a:endParaRPr lang="en-US"/>
          </a:p>
        </p:txBody>
      </p:sp>
      <p:sp>
        <p:nvSpPr>
          <p:cNvPr id="4" name="Content Placeholder 3"/>
          <p:cNvSpPr>
            <a:spLocks noGrp="1"/>
          </p:cNvSpPr>
          <p:nvPr>
            <p:ph idx="13"/>
          </p:nvPr>
        </p:nvSpPr>
        <p:spPr>
          <a:xfrm>
            <a:off x="457200" y="1447800"/>
            <a:ext cx="4038600" cy="5029200"/>
          </a:xfrm>
        </p:spPr>
        <p:txBody>
          <a:bodyPr>
            <a:normAutofit fontScale="62500" lnSpcReduction="20000"/>
          </a:bodyPr>
          <a:lstStyle/>
          <a:p>
            <a:r>
              <a:rPr lang="en-US">
                <a:solidFill>
                  <a:schemeClr val="accent6">
                    <a:lumMod val="75000"/>
                  </a:schemeClr>
                </a:solidFill>
              </a:rPr>
              <a:t>[Lu and Liang, 2004</a:t>
            </a:r>
            <a:r>
              <a:rPr lang="en-US" smtClean="0">
                <a:solidFill>
                  <a:schemeClr val="accent6">
                    <a:lumMod val="75000"/>
                  </a:schemeClr>
                </a:solidFill>
              </a:rPr>
              <a:t>]</a:t>
            </a:r>
            <a:endParaRPr lang="en-US"/>
          </a:p>
          <a:p>
            <a:r>
              <a:rPr lang="en-US">
                <a:solidFill>
                  <a:srgbClr val="1010B6"/>
                </a:solidFill>
              </a:rPr>
              <a:t>Wavelet transform</a:t>
            </a:r>
            <a:r>
              <a:rPr lang="en-US"/>
              <a:t> is applied to meteorological data to bring up distinct patterns that might be hidden within the original </a:t>
            </a:r>
            <a:r>
              <a:rPr lang="en-US" smtClean="0"/>
              <a:t>data</a:t>
            </a:r>
            <a:endParaRPr lang="en-US"/>
          </a:p>
          <a:p>
            <a:r>
              <a:rPr lang="en-US" smtClean="0">
                <a:solidFill>
                  <a:srgbClr val="1010B6"/>
                </a:solidFill>
              </a:rPr>
              <a:t>Edge </a:t>
            </a:r>
            <a:r>
              <a:rPr lang="en-US">
                <a:solidFill>
                  <a:srgbClr val="1010B6"/>
                </a:solidFill>
              </a:rPr>
              <a:t>detection </a:t>
            </a:r>
            <a:r>
              <a:rPr lang="en-US"/>
              <a:t>with competitive fuzzy classifier, is extended to identify the boundary of region </a:t>
            </a:r>
            <a:r>
              <a:rPr lang="en-US" smtClean="0"/>
              <a:t>outlier</a:t>
            </a:r>
            <a:endParaRPr lang="en-US"/>
          </a:p>
          <a:p>
            <a:r>
              <a:rPr lang="en-US"/>
              <a:t>To </a:t>
            </a:r>
            <a:r>
              <a:rPr lang="en-US">
                <a:solidFill>
                  <a:srgbClr val="1010B6"/>
                </a:solidFill>
              </a:rPr>
              <a:t>determine the center </a:t>
            </a:r>
            <a:r>
              <a:rPr lang="en-US"/>
              <a:t>of the region outlier, the fuzzy-weighted average of the longitudes and latitudes of the boundary locations is </a:t>
            </a:r>
            <a:r>
              <a:rPr lang="en-US" smtClean="0"/>
              <a:t>computed</a:t>
            </a:r>
            <a:endParaRPr lang="en-US"/>
          </a:p>
          <a:p>
            <a:r>
              <a:rPr lang="en-US"/>
              <a:t>By </a:t>
            </a:r>
            <a:r>
              <a:rPr lang="en-US">
                <a:solidFill>
                  <a:srgbClr val="1010B6"/>
                </a:solidFill>
              </a:rPr>
              <a:t>linking the centers </a:t>
            </a:r>
            <a:r>
              <a:rPr lang="en-US"/>
              <a:t>of the outlier regions within consecutive frames, the movement of a region outlier can be captured and </a:t>
            </a:r>
            <a:r>
              <a:rPr lang="en-US" smtClean="0"/>
              <a:t>traced</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Tracking of </a:t>
            </a:r>
            <a:r>
              <a:rPr lang="en-US" smtClean="0"/>
              <a:t>ST-Outliers</a:t>
            </a:r>
          </a:p>
        </p:txBody>
      </p:sp>
      <p:sp>
        <p:nvSpPr>
          <p:cNvPr id="7" name="Content Placeholder 6"/>
          <p:cNvSpPr>
            <a:spLocks noGrp="1"/>
          </p:cNvSpPr>
          <p:nvPr>
            <p:ph idx="15"/>
          </p:nvPr>
        </p:nvSpPr>
        <p:spPr/>
        <p:txBody>
          <a:bodyPr/>
          <a:lstStyle/>
          <a:p>
            <a:r>
              <a:rPr lang="en-US"/>
              <a:t>Outlier Detection for </a:t>
            </a:r>
            <a:r>
              <a:rPr lang="en-US" smtClean="0"/>
              <a:t>Spatio-Temporal Data</a:t>
            </a:r>
            <a:endParaRPr lang="en-US"/>
          </a:p>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524000"/>
            <a:ext cx="3924300" cy="2995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800600" y="4925634"/>
            <a:ext cx="3619500" cy="1200329"/>
          </a:xfrm>
          <a:prstGeom prst="rect">
            <a:avLst/>
          </a:prstGeom>
        </p:spPr>
        <p:txBody>
          <a:bodyPr wrap="square">
            <a:spAutoFit/>
          </a:bodyPr>
          <a:lstStyle/>
          <a:p>
            <a:pPr algn="just"/>
            <a:r>
              <a:rPr lang="en-US" b="1"/>
              <a:t>3-D center trajectory for </a:t>
            </a:r>
            <a:r>
              <a:rPr lang="en-US" b="1" smtClean="0"/>
              <a:t>the detected </a:t>
            </a:r>
            <a:r>
              <a:rPr lang="en-US" b="1"/>
              <a:t>region </a:t>
            </a:r>
            <a:r>
              <a:rPr lang="en-US" b="1" smtClean="0"/>
              <a:t>outlier within </a:t>
            </a:r>
            <a:r>
              <a:rPr lang="en-US" b="1"/>
              <a:t>each time frame at 0 AM -</a:t>
            </a:r>
            <a:r>
              <a:rPr lang="en-US" b="1" smtClean="0"/>
              <a:t>18 </a:t>
            </a:r>
            <a:r>
              <a:rPr lang="en-US" b="1"/>
              <a:t>PM, September 18, </a:t>
            </a:r>
            <a:r>
              <a:rPr lang="en-US" b="1" smtClean="0"/>
              <a:t>2003</a:t>
            </a:r>
            <a:endParaRPr lang="en-US"/>
          </a:p>
        </p:txBody>
      </p:sp>
    </p:spTree>
    <p:extLst>
      <p:ext uri="{BB962C8B-B14F-4D97-AF65-F5344CB8AC3E}">
        <p14:creationId xmlns:p14="http://schemas.microsoft.com/office/powerpoint/2010/main" val="395256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a:t>Outlier Detection for </a:t>
            </a:r>
            <a:r>
              <a:rPr lang="en-US" sz="3400" smtClean="0"/>
              <a:t>Spatio-Temporal Data</a:t>
            </a:r>
            <a:endParaRPr lang="en-US" sz="3400"/>
          </a:p>
        </p:txBody>
      </p:sp>
      <p:sp>
        <p:nvSpPr>
          <p:cNvPr id="3" name="Slide Number Placeholder 2"/>
          <p:cNvSpPr>
            <a:spLocks noGrp="1"/>
          </p:cNvSpPr>
          <p:nvPr>
            <p:ph type="sldNum" sz="quarter" idx="12"/>
          </p:nvPr>
        </p:nvSpPr>
        <p:spPr/>
        <p:txBody>
          <a:bodyPr/>
          <a:lstStyle/>
          <a:p>
            <a:fld id="{8D4A95AB-7B14-4CE2-8EF6-8DDF97F0F3DA}" type="slidenum">
              <a:rPr lang="en-US" smtClean="0"/>
              <a:pPr/>
              <a:t>64</a:t>
            </a:fld>
            <a:endParaRPr lang="en-US"/>
          </a:p>
        </p:txBody>
      </p:sp>
      <p:sp>
        <p:nvSpPr>
          <p:cNvPr id="4" name="Content Placeholder 3"/>
          <p:cNvSpPr>
            <a:spLocks noGrp="1"/>
          </p:cNvSpPr>
          <p:nvPr>
            <p:ph idx="13"/>
          </p:nvPr>
        </p:nvSpPr>
        <p:spPr/>
        <p:txBody>
          <a:bodyPr/>
          <a:lstStyle/>
          <a:p>
            <a:r>
              <a:rPr lang="en-US" smtClean="0"/>
              <a:t>ST-Outlier Detection</a:t>
            </a:r>
          </a:p>
          <a:p>
            <a:r>
              <a:rPr lang="en-US" smtClean="0"/>
              <a:t>ST-Outlier Tracking</a:t>
            </a:r>
          </a:p>
          <a:p>
            <a:r>
              <a:rPr lang="en-US" smtClean="0"/>
              <a:t>Trajectory Outlier Detection</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Spatio-Temporal Data</a:t>
            </a:r>
          </a:p>
          <a:p>
            <a:endParaRPr lang="en-US"/>
          </a:p>
        </p:txBody>
      </p:sp>
      <p:sp>
        <p:nvSpPr>
          <p:cNvPr id="8" name="Rectangle 7"/>
          <p:cNvSpPr/>
          <p:nvPr/>
        </p:nvSpPr>
        <p:spPr>
          <a:xfrm>
            <a:off x="762000" y="2688336"/>
            <a:ext cx="48006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8395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199" y="4547628"/>
            <a:ext cx="3729487" cy="125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533400"/>
            <a:ext cx="8610600" cy="1143000"/>
          </a:xfrm>
        </p:spPr>
        <p:txBody>
          <a:bodyPr>
            <a:noAutofit/>
          </a:bodyPr>
          <a:lstStyle/>
          <a:p>
            <a:r>
              <a:rPr lang="en-US"/>
              <a:t>TRAjectory Outlier Detection </a:t>
            </a:r>
            <a:r>
              <a:rPr lang="en-US" smtClean="0"/>
              <a:t> (TRAOD)</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65</a:t>
            </a:fld>
            <a:endParaRPr lang="en-US"/>
          </a:p>
        </p:txBody>
      </p:sp>
      <p:sp>
        <p:nvSpPr>
          <p:cNvPr id="4" name="Content Placeholder 3"/>
          <p:cNvSpPr>
            <a:spLocks noGrp="1"/>
          </p:cNvSpPr>
          <p:nvPr>
            <p:ph idx="13"/>
          </p:nvPr>
        </p:nvSpPr>
        <p:spPr>
          <a:xfrm>
            <a:off x="457200" y="1447800"/>
            <a:ext cx="4572000" cy="4989731"/>
          </a:xfrm>
        </p:spPr>
        <p:txBody>
          <a:bodyPr>
            <a:normAutofit fontScale="77500" lnSpcReduction="20000"/>
          </a:bodyPr>
          <a:lstStyle/>
          <a:p>
            <a:r>
              <a:rPr lang="en-US"/>
              <a:t>Given a set of trajectories, find the </a:t>
            </a:r>
            <a:r>
              <a:rPr lang="en-US">
                <a:solidFill>
                  <a:srgbClr val="1010B6"/>
                </a:solidFill>
              </a:rPr>
              <a:t>most anomalous </a:t>
            </a:r>
            <a:r>
              <a:rPr lang="en-US" smtClean="0">
                <a:solidFill>
                  <a:srgbClr val="1010B6"/>
                </a:solidFill>
              </a:rPr>
              <a:t>trajectories </a:t>
            </a:r>
            <a:endParaRPr lang="en-US">
              <a:solidFill>
                <a:srgbClr val="1010B6"/>
              </a:solidFill>
            </a:endParaRPr>
          </a:p>
          <a:p>
            <a:r>
              <a:rPr lang="en-US">
                <a:solidFill>
                  <a:schemeClr val="accent6">
                    <a:lumMod val="75000"/>
                  </a:schemeClr>
                </a:solidFill>
              </a:rPr>
              <a:t>[Lee et al., 2008] </a:t>
            </a:r>
            <a:r>
              <a:rPr lang="en-US"/>
              <a:t>propose TRAjectory Outlier Detection (TRAOD) algorithm which consists of two phases</a:t>
            </a:r>
          </a:p>
          <a:p>
            <a:pPr lvl="1"/>
            <a:r>
              <a:rPr lang="en-US" smtClean="0">
                <a:solidFill>
                  <a:srgbClr val="00B050"/>
                </a:solidFill>
              </a:rPr>
              <a:t>2-level Partitioning </a:t>
            </a:r>
            <a:r>
              <a:rPr lang="en-US"/>
              <a:t>Phase</a:t>
            </a:r>
          </a:p>
          <a:p>
            <a:pPr lvl="1"/>
            <a:r>
              <a:rPr lang="en-US" smtClean="0">
                <a:solidFill>
                  <a:srgbClr val="00B050"/>
                </a:solidFill>
              </a:rPr>
              <a:t>Detection </a:t>
            </a:r>
            <a:r>
              <a:rPr lang="en-US">
                <a:solidFill>
                  <a:srgbClr val="00B050"/>
                </a:solidFill>
              </a:rPr>
              <a:t>Phase</a:t>
            </a:r>
          </a:p>
          <a:p>
            <a:pPr lvl="2"/>
            <a:r>
              <a:rPr lang="en-US" smtClean="0"/>
              <a:t>A </a:t>
            </a:r>
            <a:r>
              <a:rPr lang="en-US">
                <a:solidFill>
                  <a:srgbClr val="FF0000"/>
                </a:solidFill>
              </a:rPr>
              <a:t>trajectory partition is </a:t>
            </a:r>
            <a:r>
              <a:rPr lang="en-US" smtClean="0">
                <a:solidFill>
                  <a:srgbClr val="FF0000"/>
                </a:solidFill>
              </a:rPr>
              <a:t>outlying </a:t>
            </a:r>
            <a:r>
              <a:rPr lang="en-US"/>
              <a:t>if it does not have sufficient number of similar neighbors </a:t>
            </a:r>
            <a:endParaRPr lang="en-US" smtClean="0"/>
          </a:p>
          <a:p>
            <a:pPr lvl="2"/>
            <a:r>
              <a:rPr lang="en-US" smtClean="0"/>
              <a:t>A </a:t>
            </a:r>
            <a:r>
              <a:rPr lang="en-US">
                <a:solidFill>
                  <a:srgbClr val="FF0000"/>
                </a:solidFill>
              </a:rPr>
              <a:t>trajectory is an outlier </a:t>
            </a:r>
            <a:r>
              <a:rPr lang="en-US"/>
              <a:t>if </a:t>
            </a:r>
            <a:r>
              <a:rPr lang="en-US" smtClean="0"/>
              <a:t>sum </a:t>
            </a:r>
            <a:r>
              <a:rPr lang="en-US"/>
              <a:t>of </a:t>
            </a:r>
            <a:r>
              <a:rPr lang="en-US" smtClean="0"/>
              <a:t>length </a:t>
            </a:r>
            <a:r>
              <a:rPr lang="en-US"/>
              <a:t>of its outlying partitions is at least F times the sum of lengths of all of its </a:t>
            </a:r>
            <a:r>
              <a:rPr lang="en-US" smtClean="0"/>
              <a:t>partitions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Trajectory Outliers</a:t>
            </a:r>
            <a:endParaRPr lang="en-US" smtClean="0"/>
          </a:p>
        </p:txBody>
      </p:sp>
      <p:sp>
        <p:nvSpPr>
          <p:cNvPr id="7" name="Content Placeholder 6"/>
          <p:cNvSpPr>
            <a:spLocks noGrp="1"/>
          </p:cNvSpPr>
          <p:nvPr>
            <p:ph idx="15"/>
          </p:nvPr>
        </p:nvSpPr>
        <p:spPr/>
        <p:txBody>
          <a:bodyPr/>
          <a:lstStyle/>
          <a:p>
            <a:r>
              <a:rPr lang="en-US"/>
              <a:t>Outlier Detection for </a:t>
            </a:r>
            <a:r>
              <a:rPr lang="en-US" smtClean="0"/>
              <a:t>Spatio-Temporal Data</a:t>
            </a:r>
            <a:endParaRPr lang="en-US"/>
          </a:p>
          <a:p>
            <a:endParaRPr lang="en-US"/>
          </a:p>
        </p:txBody>
      </p:sp>
      <p:pic>
        <p:nvPicPr>
          <p:cNvPr id="2150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438400"/>
            <a:ext cx="2790354" cy="20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428464"/>
            <a:ext cx="2637954" cy="100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247061" y="5791200"/>
            <a:ext cx="3973139" cy="646331"/>
          </a:xfrm>
          <a:prstGeom prst="rect">
            <a:avLst/>
          </a:prstGeom>
          <a:noFill/>
        </p:spPr>
        <p:txBody>
          <a:bodyPr wrap="none" rtlCol="0">
            <a:spAutoFit/>
          </a:bodyPr>
          <a:lstStyle/>
          <a:p>
            <a:pPr algn="ctr"/>
            <a:r>
              <a:rPr lang="en-US" b="1"/>
              <a:t>Three components of </a:t>
            </a:r>
            <a:r>
              <a:rPr lang="en-US" b="1" smtClean="0"/>
              <a:t>distance </a:t>
            </a:r>
            <a:r>
              <a:rPr lang="en-US" b="1"/>
              <a:t>function </a:t>
            </a:r>
            <a:endParaRPr lang="en-US" b="1" smtClean="0"/>
          </a:p>
          <a:p>
            <a:pPr algn="ctr"/>
            <a:r>
              <a:rPr lang="en-US" b="1" smtClean="0"/>
              <a:t>for </a:t>
            </a:r>
            <a:r>
              <a:rPr lang="en-US" b="1"/>
              <a:t>line segments</a:t>
            </a:r>
          </a:p>
        </p:txBody>
      </p:sp>
    </p:spTree>
    <p:extLst>
      <p:ext uri="{BB962C8B-B14F-4D97-AF65-F5344CB8AC3E}">
        <p14:creationId xmlns:p14="http://schemas.microsoft.com/office/powerpoint/2010/main" val="1445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Evolving Trajectory Outliers (TOP-EYE)</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66</a:t>
            </a:fld>
            <a:endParaRPr lang="en-US"/>
          </a:p>
        </p:txBody>
      </p:sp>
      <p:sp>
        <p:nvSpPr>
          <p:cNvPr id="4" name="Content Placeholder 3"/>
          <p:cNvSpPr>
            <a:spLocks noGrp="1"/>
          </p:cNvSpPr>
          <p:nvPr>
            <p:ph idx="13"/>
          </p:nvPr>
        </p:nvSpPr>
        <p:spPr>
          <a:xfrm>
            <a:off x="457200" y="1447800"/>
            <a:ext cx="8229600" cy="1981199"/>
          </a:xfrm>
        </p:spPr>
        <p:txBody>
          <a:bodyPr>
            <a:normAutofit fontScale="62500" lnSpcReduction="20000"/>
          </a:bodyPr>
          <a:lstStyle/>
          <a:p>
            <a:r>
              <a:rPr lang="en-US" smtClean="0"/>
              <a:t>TOP-EYE </a:t>
            </a:r>
            <a:r>
              <a:rPr lang="en-US" smtClean="0">
                <a:solidFill>
                  <a:schemeClr val="accent6">
                    <a:lumMod val="75000"/>
                  </a:schemeClr>
                </a:solidFill>
              </a:rPr>
              <a:t>[Ge </a:t>
            </a:r>
            <a:r>
              <a:rPr lang="en-US">
                <a:solidFill>
                  <a:schemeClr val="accent6">
                    <a:lumMod val="75000"/>
                  </a:schemeClr>
                </a:solidFill>
              </a:rPr>
              <a:t>et al., </a:t>
            </a:r>
            <a:r>
              <a:rPr lang="en-US" smtClean="0">
                <a:solidFill>
                  <a:schemeClr val="accent6">
                    <a:lumMod val="75000"/>
                  </a:schemeClr>
                </a:solidFill>
              </a:rPr>
              <a:t>2010]</a:t>
            </a:r>
            <a:r>
              <a:rPr lang="en-US" smtClean="0"/>
              <a:t>, an </a:t>
            </a:r>
            <a:r>
              <a:rPr lang="en-US"/>
              <a:t>evolving trajectory outlier detection </a:t>
            </a:r>
            <a:r>
              <a:rPr lang="en-US" smtClean="0"/>
              <a:t>method continuously </a:t>
            </a:r>
            <a:r>
              <a:rPr lang="en-US"/>
              <a:t>computes the outlying score for each trajectory in an accumulating way</a:t>
            </a:r>
          </a:p>
          <a:p>
            <a:r>
              <a:rPr lang="en-US" smtClean="0"/>
              <a:t>A </a:t>
            </a:r>
            <a:r>
              <a:rPr lang="en-US" smtClean="0">
                <a:solidFill>
                  <a:srgbClr val="1010B6"/>
                </a:solidFill>
              </a:rPr>
              <a:t>decay </a:t>
            </a:r>
            <a:r>
              <a:rPr lang="en-US">
                <a:solidFill>
                  <a:srgbClr val="1010B6"/>
                </a:solidFill>
              </a:rPr>
              <a:t>function </a:t>
            </a:r>
            <a:r>
              <a:rPr lang="en-US"/>
              <a:t>enables the evolving computation of accumulated outlying scores along the trajectories</a:t>
            </a:r>
          </a:p>
          <a:p>
            <a:r>
              <a:rPr lang="en-US"/>
              <a:t>They consider two types of outlying trajectories: outliers in terms of </a:t>
            </a:r>
            <a:r>
              <a:rPr lang="en-US">
                <a:solidFill>
                  <a:srgbClr val="1010B6"/>
                </a:solidFill>
              </a:rPr>
              <a:t>direction</a:t>
            </a:r>
            <a:r>
              <a:rPr lang="en-US"/>
              <a:t> and outliers in terms of </a:t>
            </a:r>
            <a:r>
              <a:rPr lang="en-US">
                <a:solidFill>
                  <a:srgbClr val="1010B6"/>
                </a:solidFill>
              </a:rPr>
              <a:t>density</a:t>
            </a:r>
          </a:p>
          <a:p>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Trajectory Outliers</a:t>
            </a:r>
            <a:endParaRPr lang="en-US" smtClean="0"/>
          </a:p>
        </p:txBody>
      </p:sp>
      <p:sp>
        <p:nvSpPr>
          <p:cNvPr id="7" name="Content Placeholder 6"/>
          <p:cNvSpPr>
            <a:spLocks noGrp="1"/>
          </p:cNvSpPr>
          <p:nvPr>
            <p:ph idx="15"/>
          </p:nvPr>
        </p:nvSpPr>
        <p:spPr/>
        <p:txBody>
          <a:bodyPr/>
          <a:lstStyle/>
          <a:p>
            <a:r>
              <a:rPr lang="en-US"/>
              <a:t>Outlier Detection for </a:t>
            </a:r>
            <a:r>
              <a:rPr lang="en-US" smtClean="0"/>
              <a:t>Spatio-Temporal Data</a:t>
            </a:r>
            <a:endParaRPr lang="en-US"/>
          </a:p>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813" y="3505200"/>
            <a:ext cx="3633787" cy="270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3"/>
          <p:cNvSpPr txBox="1">
            <a:spLocks/>
          </p:cNvSpPr>
          <p:nvPr/>
        </p:nvSpPr>
        <p:spPr>
          <a:xfrm>
            <a:off x="457200" y="3352800"/>
            <a:ext cx="4800600" cy="32004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The continuous space is discretized into small </a:t>
            </a:r>
            <a:r>
              <a:rPr lang="en-US">
                <a:solidFill>
                  <a:srgbClr val="FF0000"/>
                </a:solidFill>
              </a:rPr>
              <a:t>grids </a:t>
            </a:r>
            <a:endParaRPr lang="en-US" smtClean="0">
              <a:solidFill>
                <a:srgbClr val="FF0000"/>
              </a:solidFill>
            </a:endParaRPr>
          </a:p>
          <a:p>
            <a:r>
              <a:rPr lang="en-US" smtClean="0">
                <a:solidFill>
                  <a:srgbClr val="7030A0"/>
                </a:solidFill>
              </a:rPr>
              <a:t>Direction </a:t>
            </a:r>
            <a:r>
              <a:rPr lang="en-US">
                <a:solidFill>
                  <a:srgbClr val="7030A0"/>
                </a:solidFill>
              </a:rPr>
              <a:t>based Outliers</a:t>
            </a:r>
          </a:p>
          <a:p>
            <a:pPr lvl="1"/>
            <a:r>
              <a:rPr lang="en-US" smtClean="0"/>
              <a:t>A </a:t>
            </a:r>
            <a:r>
              <a:rPr lang="en-US"/>
              <a:t>probabilistic model is used to turn the direction information of trajectories in a grid into a vector with eight values to indicate the probabilities of moving towards eight directions within this </a:t>
            </a:r>
            <a:r>
              <a:rPr lang="en-US" smtClean="0"/>
              <a:t>grid</a:t>
            </a:r>
          </a:p>
          <a:p>
            <a:r>
              <a:rPr lang="en-US">
                <a:solidFill>
                  <a:srgbClr val="7030A0"/>
                </a:solidFill>
              </a:rPr>
              <a:t>Density based Outliers</a:t>
            </a:r>
          </a:p>
          <a:p>
            <a:pPr lvl="1"/>
            <a:r>
              <a:rPr lang="en-US"/>
              <a:t>The trajectory density within each grid is estimated as the number of trajectories across this </a:t>
            </a:r>
            <a:r>
              <a:rPr lang="en-US" smtClean="0"/>
              <a:t>grid</a:t>
            </a:r>
          </a:p>
          <a:p>
            <a:endParaRPr lang="en-US"/>
          </a:p>
        </p:txBody>
      </p:sp>
    </p:spTree>
    <p:extLst>
      <p:ext uri="{BB962C8B-B14F-4D97-AF65-F5344CB8AC3E}">
        <p14:creationId xmlns:p14="http://schemas.microsoft.com/office/powerpoint/2010/main" val="2430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Outlier Road Segments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67</a:t>
            </a:fld>
            <a:endParaRPr lang="en-US"/>
          </a:p>
        </p:txBody>
      </p:sp>
      <p:sp>
        <p:nvSpPr>
          <p:cNvPr id="4" name="Content Placeholder 3"/>
          <p:cNvSpPr>
            <a:spLocks noGrp="1"/>
          </p:cNvSpPr>
          <p:nvPr>
            <p:ph idx="13"/>
          </p:nvPr>
        </p:nvSpPr>
        <p:spPr>
          <a:xfrm>
            <a:off x="457200" y="1447800"/>
            <a:ext cx="8229600" cy="5181600"/>
          </a:xfrm>
        </p:spPr>
        <p:txBody>
          <a:bodyPr>
            <a:normAutofit fontScale="70000" lnSpcReduction="20000"/>
          </a:bodyPr>
          <a:lstStyle/>
          <a:p>
            <a:r>
              <a:rPr lang="en-US">
                <a:solidFill>
                  <a:schemeClr val="accent6">
                    <a:lumMod val="75000"/>
                  </a:schemeClr>
                </a:solidFill>
              </a:rPr>
              <a:t>[Li et al., 2009] </a:t>
            </a:r>
            <a:r>
              <a:rPr lang="en-US"/>
              <a:t>propose a method for detecting temporal outliers with an </a:t>
            </a:r>
            <a:r>
              <a:rPr lang="en-US">
                <a:solidFill>
                  <a:srgbClr val="1010B6"/>
                </a:solidFill>
              </a:rPr>
              <a:t>emphasis on historical similarity trends </a:t>
            </a:r>
            <a:r>
              <a:rPr lang="en-US"/>
              <a:t>between data points (rather than spatial continuity</a:t>
            </a:r>
            <a:r>
              <a:rPr lang="en-US" smtClean="0"/>
              <a:t>)</a:t>
            </a:r>
            <a:endParaRPr lang="en-US"/>
          </a:p>
          <a:p>
            <a:r>
              <a:rPr lang="en-US"/>
              <a:t>At each time step, each road segment checks its similarity vs. other road segments, and </a:t>
            </a:r>
            <a:r>
              <a:rPr lang="en-US" smtClean="0">
                <a:solidFill>
                  <a:srgbClr val="1010B6"/>
                </a:solidFill>
              </a:rPr>
              <a:t>historical </a:t>
            </a:r>
            <a:r>
              <a:rPr lang="en-US">
                <a:solidFill>
                  <a:srgbClr val="1010B6"/>
                </a:solidFill>
              </a:rPr>
              <a:t>similarity values are recorded </a:t>
            </a:r>
            <a:r>
              <a:rPr lang="en-US"/>
              <a:t>in a temporal neighborhood vector at each road </a:t>
            </a:r>
            <a:r>
              <a:rPr lang="en-US" smtClean="0"/>
              <a:t>segment</a:t>
            </a:r>
          </a:p>
          <a:p>
            <a:r>
              <a:rPr lang="en-US" smtClean="0"/>
              <a:t>Outliers </a:t>
            </a:r>
            <a:r>
              <a:rPr lang="en-US"/>
              <a:t>are calculated from </a:t>
            </a:r>
            <a:r>
              <a:rPr lang="en-US">
                <a:solidFill>
                  <a:srgbClr val="1010B6"/>
                </a:solidFill>
              </a:rPr>
              <a:t>drastic changes </a:t>
            </a:r>
            <a:r>
              <a:rPr lang="en-US"/>
              <a:t>in these </a:t>
            </a:r>
            <a:r>
              <a:rPr lang="en-US" smtClean="0"/>
              <a:t>vectors</a:t>
            </a:r>
            <a:endParaRPr lang="en-US"/>
          </a:p>
          <a:p>
            <a:r>
              <a:rPr lang="en-US" smtClean="0"/>
              <a:t>Each </a:t>
            </a:r>
            <a:r>
              <a:rPr lang="en-US"/>
              <a:t>edge is given an </a:t>
            </a:r>
            <a:r>
              <a:rPr lang="en-US">
                <a:solidFill>
                  <a:srgbClr val="1010B6"/>
                </a:solidFill>
              </a:rPr>
              <a:t>exponential reward or penalty </a:t>
            </a:r>
            <a:r>
              <a:rPr lang="en-US"/>
              <a:t>each </a:t>
            </a:r>
            <a:r>
              <a:rPr lang="en-US" smtClean="0"/>
              <a:t>day based on</a:t>
            </a:r>
          </a:p>
          <a:p>
            <a:pPr lvl="1"/>
            <a:r>
              <a:rPr lang="en-US" smtClean="0"/>
              <a:t>Whether it is </a:t>
            </a:r>
            <a:r>
              <a:rPr lang="en-US" smtClean="0">
                <a:solidFill>
                  <a:srgbClr val="00B050"/>
                </a:solidFill>
              </a:rPr>
              <a:t>historically similar </a:t>
            </a:r>
            <a:r>
              <a:rPr lang="en-US" smtClean="0"/>
              <a:t>to other road segments</a:t>
            </a:r>
          </a:p>
          <a:p>
            <a:pPr lvl="1"/>
            <a:r>
              <a:rPr lang="en-US"/>
              <a:t>Whether it is </a:t>
            </a:r>
            <a:r>
              <a:rPr lang="en-US">
                <a:solidFill>
                  <a:srgbClr val="00B050"/>
                </a:solidFill>
              </a:rPr>
              <a:t>instantaneously similar </a:t>
            </a:r>
            <a:r>
              <a:rPr lang="en-US"/>
              <a:t>to other road segments</a:t>
            </a:r>
          </a:p>
          <a:p>
            <a:r>
              <a:rPr lang="en-US" smtClean="0"/>
              <a:t>The </a:t>
            </a:r>
            <a:r>
              <a:rPr lang="en-US"/>
              <a:t>outlier score of an edge on a particular day is then equal to the sum of rewards and </a:t>
            </a:r>
            <a:r>
              <a:rPr lang="en-US" smtClean="0"/>
              <a:t>penalties</a:t>
            </a:r>
            <a:endParaRPr lang="en-US"/>
          </a:p>
          <a:p>
            <a:r>
              <a:rPr lang="en-US"/>
              <a:t>The power of this method vs. a method that measures only the singular road segment is that it is </a:t>
            </a:r>
            <a:r>
              <a:rPr lang="en-US">
                <a:solidFill>
                  <a:srgbClr val="1010B6"/>
                </a:solidFill>
              </a:rPr>
              <a:t>robust to population </a:t>
            </a:r>
            <a:r>
              <a:rPr lang="en-US" smtClean="0">
                <a:solidFill>
                  <a:srgbClr val="1010B6"/>
                </a:solidFill>
              </a:rPr>
              <a:t>shifts</a:t>
            </a:r>
            <a:endParaRPr lang="en-US">
              <a:solidFill>
                <a:srgbClr val="1010B6"/>
              </a:solidFill>
            </a:endParaRP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Trajectory Outliers</a:t>
            </a:r>
            <a:endParaRPr lang="en-US" smtClean="0"/>
          </a:p>
        </p:txBody>
      </p:sp>
      <p:sp>
        <p:nvSpPr>
          <p:cNvPr id="7" name="Content Placeholder 6"/>
          <p:cNvSpPr>
            <a:spLocks noGrp="1"/>
          </p:cNvSpPr>
          <p:nvPr>
            <p:ph idx="15"/>
          </p:nvPr>
        </p:nvSpPr>
        <p:spPr/>
        <p:txBody>
          <a:bodyPr/>
          <a:lstStyle/>
          <a:p>
            <a:r>
              <a:rPr lang="en-US"/>
              <a:t>Outlier Detection for </a:t>
            </a:r>
            <a:r>
              <a:rPr lang="en-US" smtClean="0"/>
              <a:t>Spatio-Temporal Data</a:t>
            </a:r>
            <a:endParaRPr lang="en-US"/>
          </a:p>
          <a:p>
            <a:endParaRPr lang="en-US"/>
          </a:p>
        </p:txBody>
      </p:sp>
    </p:spTree>
    <p:extLst>
      <p:ext uri="{BB962C8B-B14F-4D97-AF65-F5344CB8AC3E}">
        <p14:creationId xmlns:p14="http://schemas.microsoft.com/office/powerpoint/2010/main" val="170572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Motif based Trajectory Outliers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68</a:t>
            </a:fld>
            <a:endParaRPr lang="en-US"/>
          </a:p>
        </p:txBody>
      </p:sp>
      <p:sp>
        <p:nvSpPr>
          <p:cNvPr id="4" name="Content Placeholder 3"/>
          <p:cNvSpPr>
            <a:spLocks noGrp="1"/>
          </p:cNvSpPr>
          <p:nvPr>
            <p:ph idx="13"/>
          </p:nvPr>
        </p:nvSpPr>
        <p:spPr>
          <a:xfrm>
            <a:off x="457200" y="1447801"/>
            <a:ext cx="4114800" cy="3276600"/>
          </a:xfrm>
        </p:spPr>
        <p:txBody>
          <a:bodyPr>
            <a:normAutofit fontScale="55000" lnSpcReduction="20000"/>
          </a:bodyPr>
          <a:lstStyle/>
          <a:p>
            <a:r>
              <a:rPr lang="en-US">
                <a:solidFill>
                  <a:schemeClr val="accent6">
                    <a:lumMod val="75000"/>
                  </a:schemeClr>
                </a:solidFill>
              </a:rPr>
              <a:t>[Li et al., 2006]</a:t>
            </a:r>
            <a:r>
              <a:rPr lang="en-US"/>
              <a:t> propose </a:t>
            </a:r>
            <a:r>
              <a:rPr lang="en-US" smtClean="0"/>
              <a:t>motion-classifier </a:t>
            </a:r>
            <a:r>
              <a:rPr lang="en-US"/>
              <a:t>for trajectory outlier </a:t>
            </a:r>
            <a:r>
              <a:rPr lang="en-US" smtClean="0"/>
              <a:t>detection with 3 steps</a:t>
            </a:r>
            <a:endParaRPr lang="en-US"/>
          </a:p>
          <a:p>
            <a:r>
              <a:rPr lang="en-US"/>
              <a:t>(1) Motif (feature, time </a:t>
            </a:r>
            <a:r>
              <a:rPr lang="en-US" smtClean="0"/>
              <a:t>, location</a:t>
            </a:r>
            <a:r>
              <a:rPr lang="en-US"/>
              <a:t>) extraction from the object </a:t>
            </a:r>
            <a:r>
              <a:rPr lang="en-US" smtClean="0"/>
              <a:t>paths</a:t>
            </a:r>
          </a:p>
          <a:p>
            <a:r>
              <a:rPr lang="en-US" smtClean="0"/>
              <a:t>(</a:t>
            </a:r>
            <a:r>
              <a:rPr lang="en-US"/>
              <a:t>2) </a:t>
            </a:r>
            <a:r>
              <a:rPr lang="en-US" smtClean="0"/>
              <a:t>Motif-based </a:t>
            </a:r>
            <a:r>
              <a:rPr lang="en-US"/>
              <a:t>generalization </a:t>
            </a:r>
            <a:r>
              <a:rPr lang="en-US" smtClean="0"/>
              <a:t>to cluster </a:t>
            </a:r>
            <a:r>
              <a:rPr lang="en-US"/>
              <a:t>similar object movement </a:t>
            </a:r>
            <a:r>
              <a:rPr lang="en-US" smtClean="0"/>
              <a:t>fragments</a:t>
            </a:r>
            <a:endParaRPr lang="en-US"/>
          </a:p>
          <a:p>
            <a:r>
              <a:rPr lang="en-US"/>
              <a:t>(3) </a:t>
            </a:r>
            <a:r>
              <a:rPr lang="en-US" smtClean="0"/>
              <a:t>Objects </a:t>
            </a:r>
            <a:r>
              <a:rPr lang="en-US"/>
              <a:t>are </a:t>
            </a:r>
            <a:r>
              <a:rPr lang="en-US" smtClean="0"/>
              <a:t>classified </a:t>
            </a:r>
            <a:r>
              <a:rPr lang="en-US"/>
              <a:t>by a classifier that can handle high-dimensional </a:t>
            </a:r>
            <a:r>
              <a:rPr lang="en-US" smtClean="0"/>
              <a:t>generalized motif feature space </a:t>
            </a:r>
            <a:r>
              <a:rPr lang="en-US"/>
              <a:t>to discriminate anomalous trajectories from normal </a:t>
            </a:r>
            <a:r>
              <a:rPr lang="en-US" smtClean="0"/>
              <a:t>ones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Trajectory Outliers</a:t>
            </a:r>
            <a:endParaRPr lang="en-US" smtClean="0"/>
          </a:p>
        </p:txBody>
      </p:sp>
      <p:sp>
        <p:nvSpPr>
          <p:cNvPr id="7" name="Content Placeholder 6"/>
          <p:cNvSpPr>
            <a:spLocks noGrp="1"/>
          </p:cNvSpPr>
          <p:nvPr>
            <p:ph idx="15"/>
          </p:nvPr>
        </p:nvSpPr>
        <p:spPr/>
        <p:txBody>
          <a:bodyPr/>
          <a:lstStyle/>
          <a:p>
            <a:r>
              <a:rPr lang="en-US"/>
              <a:t>Outlier Detection for </a:t>
            </a:r>
            <a:r>
              <a:rPr lang="en-US" smtClean="0"/>
              <a:t>Spatio-Temporal Data</a:t>
            </a:r>
            <a:endParaRPr lang="en-US"/>
          </a:p>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674" y="1371600"/>
            <a:ext cx="34561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876800" y="3962400"/>
            <a:ext cx="4106252" cy="369332"/>
          </a:xfrm>
          <a:prstGeom prst="rect">
            <a:avLst/>
          </a:prstGeom>
        </p:spPr>
        <p:txBody>
          <a:bodyPr wrap="none">
            <a:spAutoFit/>
          </a:bodyPr>
          <a:lstStyle/>
          <a:p>
            <a:r>
              <a:rPr lang="en-US" b="1"/>
              <a:t>Extracting motif expressions in raw paths</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226" y="4865132"/>
            <a:ext cx="6715374" cy="129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943600" y="4583668"/>
            <a:ext cx="2565446" cy="369332"/>
          </a:xfrm>
          <a:prstGeom prst="rect">
            <a:avLst/>
          </a:prstGeom>
        </p:spPr>
        <p:txBody>
          <a:bodyPr wrap="none">
            <a:spAutoFit/>
          </a:bodyPr>
          <a:lstStyle/>
          <a:p>
            <a:r>
              <a:rPr lang="en-US" b="1" smtClean="0"/>
              <a:t>Motif Oriented Database</a:t>
            </a:r>
            <a:endParaRPr lang="en-US" b="1"/>
          </a:p>
        </p:txBody>
      </p:sp>
    </p:spTree>
    <p:extLst>
      <p:ext uri="{BB962C8B-B14F-4D97-AF65-F5344CB8AC3E}">
        <p14:creationId xmlns:p14="http://schemas.microsoft.com/office/powerpoint/2010/main" val="316556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Outlier Detection for </a:t>
            </a:r>
            <a:r>
              <a:rPr lang="en-US" smtClean="0"/>
              <a:t>Temporal Network 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69</a:t>
            </a:fld>
            <a:endParaRPr lang="en-US"/>
          </a:p>
        </p:txBody>
      </p:sp>
      <p:sp>
        <p:nvSpPr>
          <p:cNvPr id="4" name="Content Placeholder 3"/>
          <p:cNvSpPr>
            <a:spLocks noGrp="1"/>
          </p:cNvSpPr>
          <p:nvPr>
            <p:ph idx="13"/>
          </p:nvPr>
        </p:nvSpPr>
        <p:spPr/>
        <p:txBody>
          <a:bodyPr/>
          <a:lstStyle/>
          <a:p>
            <a:r>
              <a:rPr lang="en-US" smtClean="0"/>
              <a:t>Graph Similarity Outliers</a:t>
            </a:r>
          </a:p>
          <a:p>
            <a:r>
              <a:rPr lang="en-US" smtClean="0"/>
              <a:t>Community Based Outliers</a:t>
            </a:r>
          </a:p>
          <a:p>
            <a:r>
              <a:rPr lang="en-US" smtClean="0"/>
              <a:t>Online Graph Outliers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Temporal Network Data</a:t>
            </a:r>
          </a:p>
          <a:p>
            <a:endParaRPr lang="en-US"/>
          </a:p>
        </p:txBody>
      </p:sp>
      <p:sp>
        <p:nvSpPr>
          <p:cNvPr id="8" name="Rectangle 7"/>
          <p:cNvSpPr/>
          <p:nvPr/>
        </p:nvSpPr>
        <p:spPr>
          <a:xfrm>
            <a:off x="762000" y="1524000"/>
            <a:ext cx="41910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03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Outlier Detection for Time Series </a:t>
            </a:r>
            <a:r>
              <a:rPr lang="en-US" smtClean="0"/>
              <a:t>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7</a:t>
            </a:fld>
            <a:endParaRPr lang="en-US"/>
          </a:p>
        </p:txBody>
      </p:sp>
      <p:sp>
        <p:nvSpPr>
          <p:cNvPr id="4" name="Content Placeholder 3"/>
          <p:cNvSpPr>
            <a:spLocks noGrp="1"/>
          </p:cNvSpPr>
          <p:nvPr>
            <p:ph idx="13"/>
          </p:nvPr>
        </p:nvSpPr>
        <p:spPr/>
        <p:txBody>
          <a:bodyPr>
            <a:normAutofit fontScale="92500" lnSpcReduction="10000"/>
          </a:bodyPr>
          <a:lstStyle/>
          <a:p>
            <a:r>
              <a:rPr lang="en-US" smtClean="0"/>
              <a:t>Outliers in </a:t>
            </a:r>
            <a:r>
              <a:rPr lang="en-US" smtClean="0">
                <a:solidFill>
                  <a:srgbClr val="1010B6"/>
                </a:solidFill>
              </a:rPr>
              <a:t>Time Series Databases</a:t>
            </a:r>
          </a:p>
          <a:p>
            <a:pPr lvl="1"/>
            <a:r>
              <a:rPr lang="en-US" smtClean="0">
                <a:solidFill>
                  <a:srgbClr val="00B050"/>
                </a:solidFill>
              </a:rPr>
              <a:t>Direct </a:t>
            </a:r>
            <a:r>
              <a:rPr lang="en-US" smtClean="0"/>
              <a:t>Detection of Outlier Time Series</a:t>
            </a:r>
          </a:p>
          <a:p>
            <a:pPr lvl="2"/>
            <a:r>
              <a:rPr lang="en-US" smtClean="0">
                <a:solidFill>
                  <a:srgbClr val="FF0000"/>
                </a:solidFill>
              </a:rPr>
              <a:t>Unsupervised Discriminative</a:t>
            </a:r>
            <a:r>
              <a:rPr lang="en-US" smtClean="0"/>
              <a:t> Approaches</a:t>
            </a:r>
          </a:p>
          <a:p>
            <a:pPr lvl="2"/>
            <a:r>
              <a:rPr lang="en-US">
                <a:solidFill>
                  <a:srgbClr val="FF0000"/>
                </a:solidFill>
              </a:rPr>
              <a:t>Unsupervised </a:t>
            </a:r>
            <a:r>
              <a:rPr lang="en-US" smtClean="0">
                <a:solidFill>
                  <a:srgbClr val="FF0000"/>
                </a:solidFill>
              </a:rPr>
              <a:t>Parametric </a:t>
            </a:r>
            <a:r>
              <a:rPr lang="en-US" smtClean="0"/>
              <a:t>Approaches</a:t>
            </a:r>
          </a:p>
          <a:p>
            <a:pPr lvl="2"/>
            <a:r>
              <a:rPr lang="en-US" smtClean="0">
                <a:solidFill>
                  <a:srgbClr val="FF0000"/>
                </a:solidFill>
              </a:rPr>
              <a:t>Supervised</a:t>
            </a:r>
            <a:r>
              <a:rPr lang="en-US" smtClean="0"/>
              <a:t> Approaches</a:t>
            </a:r>
          </a:p>
          <a:p>
            <a:pPr lvl="1"/>
            <a:r>
              <a:rPr lang="en-US" smtClean="0">
                <a:solidFill>
                  <a:srgbClr val="00B050"/>
                </a:solidFill>
              </a:rPr>
              <a:t>Window-based</a:t>
            </a:r>
            <a:r>
              <a:rPr lang="en-US" smtClean="0"/>
              <a:t> Detection of Outlier Time Series</a:t>
            </a:r>
          </a:p>
          <a:p>
            <a:pPr lvl="1"/>
            <a:r>
              <a:rPr lang="en-US" smtClean="0"/>
              <a:t>Outlier </a:t>
            </a:r>
            <a:r>
              <a:rPr lang="en-US" smtClean="0">
                <a:solidFill>
                  <a:srgbClr val="00B050"/>
                </a:solidFill>
              </a:rPr>
              <a:t>Subsequences </a:t>
            </a:r>
            <a:r>
              <a:rPr lang="en-US" smtClean="0"/>
              <a:t>in a Test Time Series</a:t>
            </a:r>
          </a:p>
          <a:p>
            <a:r>
              <a:rPr lang="en-US" smtClean="0"/>
              <a:t>Outliers Within a </a:t>
            </a:r>
            <a:r>
              <a:rPr lang="en-US" smtClean="0">
                <a:solidFill>
                  <a:srgbClr val="1010B6"/>
                </a:solidFill>
              </a:rPr>
              <a:t>Given Time Series</a:t>
            </a:r>
          </a:p>
          <a:p>
            <a:pPr lvl="1"/>
            <a:r>
              <a:rPr lang="en-US" smtClean="0">
                <a:solidFill>
                  <a:srgbClr val="00B050"/>
                </a:solidFill>
              </a:rPr>
              <a:t>Points </a:t>
            </a:r>
            <a:r>
              <a:rPr lang="en-US" smtClean="0"/>
              <a:t>as Outliers</a:t>
            </a:r>
          </a:p>
          <a:p>
            <a:pPr lvl="1"/>
            <a:r>
              <a:rPr lang="en-US" smtClean="0">
                <a:solidFill>
                  <a:srgbClr val="00B050"/>
                </a:solidFill>
              </a:rPr>
              <a:t>Subsequences </a:t>
            </a:r>
            <a:r>
              <a:rPr lang="en-US" smtClean="0"/>
              <a:t>as Outliers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smtClean="0"/>
              <a:t>Outlier Detection for Time Series Data</a:t>
            </a:r>
            <a:endParaRPr lang="en-US"/>
          </a:p>
        </p:txBody>
      </p:sp>
      <p:sp>
        <p:nvSpPr>
          <p:cNvPr id="8" name="Rectangle 7"/>
          <p:cNvSpPr/>
          <p:nvPr/>
        </p:nvSpPr>
        <p:spPr>
          <a:xfrm>
            <a:off x="1219200" y="1905000"/>
            <a:ext cx="57150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27534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Introduction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70</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p:txBody>
              <a:bodyPr>
                <a:normAutofit fontScale="85000" lnSpcReduction="20000"/>
              </a:bodyPr>
              <a:lstStyle/>
              <a:p>
                <a:r>
                  <a:rPr lang="en-US" smtClean="0"/>
                  <a:t>Given a </a:t>
                </a:r>
                <a:r>
                  <a:rPr lang="en-US" smtClean="0">
                    <a:solidFill>
                      <a:srgbClr val="1010B6"/>
                    </a:solidFill>
                  </a:rPr>
                  <a:t>series of graph snapshots</a:t>
                </a:r>
              </a:p>
              <a:p>
                <a:r>
                  <a:rPr lang="en-US" smtClean="0"/>
                  <a:t>Time </a:t>
                </a:r>
                <a:r>
                  <a:rPr lang="en-US"/>
                  <a:t>series </a:t>
                </a:r>
                <a:r>
                  <a:rPr lang="en-US" smtClean="0"/>
                  <a:t>of graph distance metrics can be individually modeled using </a:t>
                </a:r>
                <a:r>
                  <a:rPr lang="en-US"/>
                  <a:t>univariate autoregressive moving average </a:t>
                </a:r>
                <a:r>
                  <a:rPr lang="en-US">
                    <a:solidFill>
                      <a:srgbClr val="1010B6"/>
                    </a:solidFill>
                  </a:rPr>
                  <a:t>(ARMA</a:t>
                </a:r>
                <a:r>
                  <a:rPr lang="en-US" smtClean="0">
                    <a:solidFill>
                      <a:srgbClr val="1010B6"/>
                    </a:solidFill>
                  </a:rPr>
                  <a:t>) model</a:t>
                </a:r>
                <a:endParaRPr lang="en-US">
                  <a:solidFill>
                    <a:srgbClr val="1010B6"/>
                  </a:solidFill>
                </a:endParaRPr>
              </a:p>
              <a:p>
                <a:r>
                  <a:rPr lang="en-US"/>
                  <a:t>Outliers are </a:t>
                </a:r>
                <a:r>
                  <a:rPr lang="en-US" smtClean="0"/>
                  <a:t>time </a:t>
                </a:r>
                <a:r>
                  <a:rPr lang="en-US"/>
                  <a:t>points where the </a:t>
                </a:r>
                <a:r>
                  <a:rPr lang="en-US">
                    <a:solidFill>
                      <a:srgbClr val="1010B6"/>
                    </a:solidFill>
                  </a:rPr>
                  <a:t>actual and predicted values differ</a:t>
                </a:r>
                <a:r>
                  <a:rPr lang="en-US"/>
                  <a:t> greater than a </a:t>
                </a:r>
                <a:r>
                  <a:rPr lang="en-US" smtClean="0"/>
                  <a:t>threshold</a:t>
                </a:r>
              </a:p>
              <a:p>
                <a:r>
                  <a:rPr lang="en-US" smtClean="0"/>
                  <a:t>A large variety of </a:t>
                </a:r>
                <a:r>
                  <a:rPr lang="en-US" smtClean="0">
                    <a:solidFill>
                      <a:srgbClr val="FF0000"/>
                    </a:solidFill>
                  </a:rPr>
                  <a:t>similarity/distance measures </a:t>
                </a:r>
                <a:r>
                  <a:rPr lang="en-US" smtClean="0"/>
                  <a:t>have been proposed to compare two graph snapshots</a:t>
                </a:r>
              </a:p>
              <a:p>
                <a:r>
                  <a:rPr lang="en-US" smtClean="0">
                    <a:solidFill>
                      <a:srgbClr val="1010B6"/>
                    </a:solidFill>
                  </a:rPr>
                  <a:t>Notations</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a:rPr>
                          <m:t>𝑉</m:t>
                        </m:r>
                      </m:e>
                      <m:sub>
                        <m:r>
                          <a:rPr lang="en-US" i="1">
                            <a:latin typeface="Cambria Math"/>
                          </a:rPr>
                          <m:t>𝐺</m:t>
                        </m:r>
                      </m:sub>
                    </m:sSub>
                  </m:oMath>
                </a14:m>
                <a:r>
                  <a:rPr lang="en-US"/>
                  <a:t> and </a:t>
                </a:r>
                <a14:m>
                  <m:oMath xmlns:m="http://schemas.openxmlformats.org/officeDocument/2006/math">
                    <m:sSub>
                      <m:sSubPr>
                        <m:ctrlPr>
                          <a:rPr lang="en-US" i="1">
                            <a:latin typeface="Cambria Math" panose="02040503050406030204" pitchFamily="18" charset="0"/>
                          </a:rPr>
                        </m:ctrlPr>
                      </m:sSubPr>
                      <m:e>
                        <m:r>
                          <a:rPr lang="en-US" i="1">
                            <a:latin typeface="Cambria Math"/>
                          </a:rPr>
                          <m:t>𝑉</m:t>
                        </m:r>
                      </m:e>
                      <m:sub>
                        <m:r>
                          <a:rPr lang="en-US" i="1">
                            <a:latin typeface="Cambria Math"/>
                          </a:rPr>
                          <m:t>𝐻</m:t>
                        </m:r>
                      </m:sub>
                    </m:sSub>
                    <m:r>
                      <a:rPr lang="en-US" i="1">
                        <a:latin typeface="Cambria Math"/>
                      </a:rPr>
                      <m:t> </m:t>
                    </m:r>
                  </m:oMath>
                </a14:m>
                <a:r>
                  <a:rPr lang="en-US" smtClean="0"/>
                  <a:t>are vertex sets for G and H resp. If </a:t>
                </a:r>
                <a14:m>
                  <m:oMath xmlns:m="http://schemas.openxmlformats.org/officeDocument/2006/math">
                    <m:sSub>
                      <m:sSubPr>
                        <m:ctrlPr>
                          <a:rPr lang="en-US" i="1">
                            <a:latin typeface="Cambria Math" panose="02040503050406030204" pitchFamily="18" charset="0"/>
                          </a:rPr>
                        </m:ctrlPr>
                      </m:sSubPr>
                      <m:e>
                        <m:r>
                          <a:rPr lang="en-US" i="1">
                            <a:latin typeface="Cambria Math"/>
                          </a:rPr>
                          <m:t>𝑉</m:t>
                        </m:r>
                      </m:e>
                      <m:sub>
                        <m:r>
                          <a:rPr lang="en-US" i="1">
                            <a:latin typeface="Cambria Math"/>
                          </a:rPr>
                          <m:t>𝐺</m:t>
                        </m:r>
                      </m:sub>
                    </m:sSub>
                    <m:r>
                      <a:rPr lang="en-US" b="0" i="0" smtClean="0">
                        <a:latin typeface="Cambria Math"/>
                      </a:rPr>
                      <m:t>=</m:t>
                    </m:r>
                    <m:sSub>
                      <m:sSubPr>
                        <m:ctrlPr>
                          <a:rPr lang="en-US" i="1" smtClean="0">
                            <a:latin typeface="Cambria Math" panose="02040503050406030204" pitchFamily="18" charset="0"/>
                          </a:rPr>
                        </m:ctrlPr>
                      </m:sSubPr>
                      <m:e>
                        <m:r>
                          <a:rPr lang="en-US" i="1">
                            <a:latin typeface="Cambria Math"/>
                          </a:rPr>
                          <m:t>𝑉</m:t>
                        </m:r>
                      </m:e>
                      <m:sub>
                        <m:r>
                          <a:rPr lang="en-US" i="1">
                            <a:latin typeface="Cambria Math"/>
                          </a:rPr>
                          <m:t>𝐻</m:t>
                        </m:r>
                      </m:sub>
                    </m:sSub>
                  </m:oMath>
                </a14:m>
                <a:r>
                  <a:rPr lang="en-US" smtClean="0"/>
                  <a:t>, V </a:t>
                </a:r>
                <a:r>
                  <a:rPr lang="en-US"/>
                  <a:t>is </a:t>
                </a:r>
                <a:r>
                  <a:rPr lang="en-US" smtClean="0"/>
                  <a:t>used</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𝐺</m:t>
                        </m:r>
                      </m:sub>
                    </m:sSub>
                  </m:oMath>
                </a14:m>
                <a:r>
                  <a:rPr lang="en-US" smtClean="0"/>
                  <a:t> </a:t>
                </a:r>
                <a:r>
                  <a:rPr lang="en-US"/>
                  <a:t>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𝐸</m:t>
                        </m:r>
                      </m:e>
                      <m:sub>
                        <m:r>
                          <a:rPr lang="en-US" b="0" i="1" smtClean="0">
                            <a:latin typeface="Cambria Math"/>
                          </a:rPr>
                          <m:t>𝐻</m:t>
                        </m:r>
                      </m:sub>
                    </m:sSub>
                  </m:oMath>
                </a14:m>
                <a:r>
                  <a:rPr lang="en-US"/>
                  <a:t> are edges in graphs G and </a:t>
                </a:r>
                <a:r>
                  <a:rPr lang="en-US" smtClean="0"/>
                  <a:t>H</a:t>
                </a:r>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blipFill rotWithShape="1">
                <a:blip r:embed="rId2"/>
                <a:stretch>
                  <a:fillRect l="-1185" t="-2608" r="-741"/>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Graph </a:t>
            </a:r>
            <a:r>
              <a:rPr lang="en-US" smtClean="0"/>
              <a:t>Similarity-based Outlier Detection </a:t>
            </a:r>
          </a:p>
          <a:p>
            <a:r>
              <a:rPr lang="en-US" smtClean="0"/>
              <a:t>Algorithms</a:t>
            </a:r>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Tree>
    <p:extLst>
      <p:ext uri="{BB962C8B-B14F-4D97-AF65-F5344CB8AC3E}">
        <p14:creationId xmlns:p14="http://schemas.microsoft.com/office/powerpoint/2010/main" val="97695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Graph Similarity/Distance Measures (1)</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71</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p:txBody>
              <a:bodyPr>
                <a:normAutofit fontScale="85000" lnSpcReduction="20000"/>
              </a:bodyPr>
              <a:lstStyle/>
              <a:p>
                <a:pPr marL="514350" indent="-514350">
                  <a:buFont typeface="+mj-lt"/>
                  <a:buAutoNum type="arabicPeriod"/>
                </a:pPr>
                <a:r>
                  <a:rPr lang="fr-FR" smtClean="0">
                    <a:solidFill>
                      <a:srgbClr val="00B050"/>
                    </a:solidFill>
                  </a:rPr>
                  <a:t>Weight Distance </a:t>
                </a:r>
                <a:r>
                  <a:rPr lang="fr-FR" smtClean="0">
                    <a:solidFill>
                      <a:schemeClr val="accent6">
                        <a:lumMod val="75000"/>
                      </a:schemeClr>
                    </a:solidFill>
                  </a:rPr>
                  <a:t>[Papadimitriou et al., 2010</a:t>
                </a:r>
                <a:r>
                  <a:rPr lang="fr-FR">
                    <a:solidFill>
                      <a:schemeClr val="accent6">
                        <a:lumMod val="75000"/>
                      </a:schemeClr>
                    </a:solidFill>
                  </a:rPr>
                  <a:t>; </a:t>
                </a:r>
                <a:r>
                  <a:rPr lang="fr-FR" smtClean="0">
                    <a:solidFill>
                      <a:schemeClr val="accent6">
                        <a:lumMod val="75000"/>
                      </a:schemeClr>
                    </a:solidFill>
                  </a:rPr>
                  <a:t>Pincombe, </a:t>
                </a:r>
                <a:r>
                  <a:rPr lang="en-US" smtClean="0">
                    <a:solidFill>
                      <a:schemeClr val="accent6">
                        <a:lumMod val="75000"/>
                      </a:schemeClr>
                    </a:solidFill>
                  </a:rPr>
                  <a:t>2005]</a:t>
                </a:r>
                <a:r>
                  <a:rPr lang="en-US" smtClean="0"/>
                  <a:t/>
                </a:r>
                <a:br>
                  <a:rPr lang="en-US" smtClean="0"/>
                </a:br>
                <a14:m>
                  <m:oMath xmlns:m="http://schemas.openxmlformats.org/officeDocument/2006/math">
                    <m:r>
                      <a:rPr lang="en-US" i="1" smtClean="0">
                        <a:latin typeface="Cambria Math"/>
                      </a:rPr>
                      <m:t>𝑑</m:t>
                    </m:r>
                    <m:d>
                      <m:dPr>
                        <m:ctrlPr>
                          <a:rPr lang="en-US" i="1" smtClean="0">
                            <a:latin typeface="Cambria Math" panose="02040503050406030204" pitchFamily="18" charset="0"/>
                          </a:rPr>
                        </m:ctrlPr>
                      </m:dPr>
                      <m:e>
                        <m:r>
                          <a:rPr lang="en-US" i="1" smtClean="0">
                            <a:latin typeface="Cambria Math"/>
                          </a:rPr>
                          <m:t>𝐺</m:t>
                        </m:r>
                        <m:r>
                          <a:rPr lang="en-US" i="1" smtClean="0">
                            <a:latin typeface="Cambria Math"/>
                          </a:rPr>
                          <m:t>,</m:t>
                        </m:r>
                        <m:r>
                          <a:rPr lang="en-US" i="1" smtClean="0">
                            <a:latin typeface="Cambria Math"/>
                          </a:rPr>
                          <m:t>𝐻</m:t>
                        </m:r>
                      </m:e>
                    </m:d>
                    <m:r>
                      <a:rPr lang="en-US" i="1" smtClean="0">
                        <a:latin typeface="Cambria Math"/>
                      </a:rPr>
                      <m:t>=</m:t>
                    </m:r>
                    <m:f>
                      <m:fPr>
                        <m:ctrlPr>
                          <a:rPr lang="en-US" i="1" smtClean="0">
                            <a:latin typeface="Cambria Math" panose="02040503050406030204" pitchFamily="18" charset="0"/>
                          </a:rPr>
                        </m:ctrlPr>
                      </m:fPr>
                      <m:num>
                        <m:nary>
                          <m:naryPr>
                            <m:chr m:val="∑"/>
                            <m:supHide m:val="on"/>
                            <m:ctrlPr>
                              <a:rPr lang="en-US" i="1" smtClean="0">
                                <a:latin typeface="Cambria Math" panose="02040503050406030204" pitchFamily="18" charset="0"/>
                              </a:rPr>
                            </m:ctrlPr>
                          </m:naryPr>
                          <m:sub>
                            <m:r>
                              <a:rPr lang="en-US" i="1">
                                <a:latin typeface="Cambria Math"/>
                              </a:rPr>
                              <m:t>𝑢</m:t>
                            </m:r>
                            <m:r>
                              <a:rPr lang="en-US" i="1">
                                <a:latin typeface="Cambria Math"/>
                              </a:rPr>
                              <m:t>,</m:t>
                            </m:r>
                            <m:r>
                              <a:rPr lang="en-US" i="1">
                                <a:latin typeface="Cambria Math"/>
                              </a:rPr>
                              <m:t>𝑣</m:t>
                            </m:r>
                            <m:r>
                              <a:rPr lang="en-US" i="1" smtClean="0">
                                <a:latin typeface="Cambria Math"/>
                              </a:rPr>
                              <m:t>∈</m:t>
                            </m:r>
                            <m:r>
                              <a:rPr lang="en-US" i="1">
                                <a:latin typeface="Cambria Math"/>
                              </a:rPr>
                              <m:t>𝑉</m:t>
                            </m:r>
                          </m:sub>
                          <m:sup/>
                          <m:e>
                            <m:f>
                              <m:fPr>
                                <m:ctrlPr>
                                  <a:rPr lang="en-US" i="1" smtClean="0">
                                    <a:latin typeface="Cambria Math" panose="02040503050406030204" pitchFamily="18" charset="0"/>
                                  </a:rPr>
                                </m:ctrlPr>
                              </m:fPr>
                              <m:num>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a:rPr>
                                          <m:t>𝑤</m:t>
                                        </m:r>
                                      </m:e>
                                      <m:sub>
                                        <m:r>
                                          <a:rPr lang="en-US" i="1">
                                            <a:latin typeface="Cambria Math"/>
                                          </a:rPr>
                                          <m:t>𝐸</m:t>
                                        </m:r>
                                      </m:sub>
                                      <m:sup>
                                        <m:r>
                                          <a:rPr lang="en-US" i="1">
                                            <a:latin typeface="Cambria Math"/>
                                          </a:rPr>
                                          <m:t>𝐺</m:t>
                                        </m:r>
                                      </m:sup>
                                    </m:sSubSup>
                                    <m:d>
                                      <m:dPr>
                                        <m:ctrlPr>
                                          <a:rPr lang="en-US" i="1">
                                            <a:latin typeface="Cambria Math" panose="02040503050406030204" pitchFamily="18" charset="0"/>
                                          </a:rPr>
                                        </m:ctrlPr>
                                      </m:dPr>
                                      <m:e>
                                        <m:r>
                                          <a:rPr lang="en-US" i="1">
                                            <a:latin typeface="Cambria Math"/>
                                          </a:rPr>
                                          <m:t>𝑢</m:t>
                                        </m:r>
                                        <m:r>
                                          <a:rPr lang="en-US" i="1">
                                            <a:latin typeface="Cambria Math"/>
                                          </a:rPr>
                                          <m:t>,</m:t>
                                        </m:r>
                                        <m:r>
                                          <a:rPr lang="en-US" i="1">
                                            <a:latin typeface="Cambria Math"/>
                                          </a:rPr>
                                          <m:t>𝑣</m:t>
                                        </m:r>
                                      </m:e>
                                    </m:d>
                                    <m:r>
                                      <a:rPr lang="en-US" i="1">
                                        <a:latin typeface="Cambria Math"/>
                                      </a:rPr>
                                      <m:t>−</m:t>
                                    </m:r>
                                    <m:sSubSup>
                                      <m:sSubSupPr>
                                        <m:ctrlPr>
                                          <a:rPr lang="en-US" i="1">
                                            <a:latin typeface="Cambria Math" panose="02040503050406030204" pitchFamily="18" charset="0"/>
                                          </a:rPr>
                                        </m:ctrlPr>
                                      </m:sSubSupPr>
                                      <m:e>
                                        <m:r>
                                          <a:rPr lang="en-US" i="1">
                                            <a:latin typeface="Cambria Math"/>
                                          </a:rPr>
                                          <m:t>𝑤</m:t>
                                        </m:r>
                                      </m:e>
                                      <m:sub>
                                        <m:r>
                                          <a:rPr lang="en-US" i="1">
                                            <a:latin typeface="Cambria Math"/>
                                          </a:rPr>
                                          <m:t>𝐸</m:t>
                                        </m:r>
                                      </m:sub>
                                      <m:sup>
                                        <m:r>
                                          <a:rPr lang="en-US" i="1">
                                            <a:latin typeface="Cambria Math"/>
                                          </a:rPr>
                                          <m:t>𝐻</m:t>
                                        </m:r>
                                      </m:sup>
                                    </m:sSubSup>
                                    <m:d>
                                      <m:dPr>
                                        <m:ctrlPr>
                                          <a:rPr lang="en-US" i="1">
                                            <a:latin typeface="Cambria Math" panose="02040503050406030204" pitchFamily="18" charset="0"/>
                                          </a:rPr>
                                        </m:ctrlPr>
                                      </m:dPr>
                                      <m:e>
                                        <m:r>
                                          <a:rPr lang="en-US" i="1">
                                            <a:latin typeface="Cambria Math"/>
                                          </a:rPr>
                                          <m:t>𝑢</m:t>
                                        </m:r>
                                        <m:r>
                                          <a:rPr lang="en-US" i="1">
                                            <a:latin typeface="Cambria Math"/>
                                          </a:rPr>
                                          <m:t>,</m:t>
                                        </m:r>
                                        <m:r>
                                          <a:rPr lang="en-US" i="1">
                                            <a:latin typeface="Cambria Math"/>
                                          </a:rPr>
                                          <m:t>𝑣</m:t>
                                        </m:r>
                                      </m:e>
                                    </m:d>
                                  </m:e>
                                </m:d>
                              </m:num>
                              <m:den>
                                <m:func>
                                  <m:funcPr>
                                    <m:ctrlPr>
                                      <a:rPr lang="en-US" i="1">
                                        <a:latin typeface="Cambria Math" panose="02040503050406030204" pitchFamily="18" charset="0"/>
                                      </a:rPr>
                                    </m:ctrlPr>
                                  </m:funcPr>
                                  <m:fName>
                                    <m:r>
                                      <m:rPr>
                                        <m:sty m:val="p"/>
                                      </m:rPr>
                                      <a:rPr lang="en-US" i="0">
                                        <a:latin typeface="Cambria Math"/>
                                      </a:rPr>
                                      <m:t>max</m:t>
                                    </m:r>
                                  </m:fName>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a:rPr>
                                              <m:t>𝑤</m:t>
                                            </m:r>
                                          </m:e>
                                          <m:sub>
                                            <m:r>
                                              <a:rPr lang="en-US" i="1">
                                                <a:latin typeface="Cambria Math"/>
                                              </a:rPr>
                                              <m:t>𝐸</m:t>
                                            </m:r>
                                          </m:sub>
                                          <m:sup>
                                            <m:r>
                                              <a:rPr lang="en-US" i="1">
                                                <a:latin typeface="Cambria Math"/>
                                              </a:rPr>
                                              <m:t>𝐺</m:t>
                                            </m:r>
                                          </m:sup>
                                        </m:sSubSup>
                                        <m:d>
                                          <m:dPr>
                                            <m:ctrlPr>
                                              <a:rPr lang="en-US" i="1">
                                                <a:latin typeface="Cambria Math" panose="02040503050406030204" pitchFamily="18" charset="0"/>
                                              </a:rPr>
                                            </m:ctrlPr>
                                          </m:dPr>
                                          <m:e>
                                            <m:r>
                                              <a:rPr lang="en-US" i="1">
                                                <a:latin typeface="Cambria Math"/>
                                              </a:rPr>
                                              <m:t>𝑢</m:t>
                                            </m:r>
                                            <m:r>
                                              <a:rPr lang="en-US" i="1">
                                                <a:latin typeface="Cambria Math"/>
                                              </a:rPr>
                                              <m:t>,</m:t>
                                            </m:r>
                                            <m:r>
                                              <a:rPr lang="en-US" i="1">
                                                <a:latin typeface="Cambria Math"/>
                                              </a:rPr>
                                              <m:t>𝑣</m:t>
                                            </m:r>
                                          </m:e>
                                        </m:d>
                                        <m:r>
                                          <a:rPr lang="en-US" i="1">
                                            <a:latin typeface="Cambria Math"/>
                                          </a:rPr>
                                          <m:t>,</m:t>
                                        </m:r>
                                        <m:sSubSup>
                                          <m:sSubSupPr>
                                            <m:ctrlPr>
                                              <a:rPr lang="en-US" i="1">
                                                <a:latin typeface="Cambria Math" panose="02040503050406030204" pitchFamily="18" charset="0"/>
                                              </a:rPr>
                                            </m:ctrlPr>
                                          </m:sSubSupPr>
                                          <m:e>
                                            <m:r>
                                              <a:rPr lang="en-US" i="1">
                                                <a:latin typeface="Cambria Math"/>
                                              </a:rPr>
                                              <m:t>𝑤</m:t>
                                            </m:r>
                                          </m:e>
                                          <m:sub>
                                            <m:r>
                                              <a:rPr lang="en-US" i="1">
                                                <a:latin typeface="Cambria Math"/>
                                              </a:rPr>
                                              <m:t>𝐸</m:t>
                                            </m:r>
                                          </m:sub>
                                          <m:sup>
                                            <m:r>
                                              <a:rPr lang="en-US" i="1">
                                                <a:latin typeface="Cambria Math"/>
                                              </a:rPr>
                                              <m:t>𝐻</m:t>
                                            </m:r>
                                          </m:sup>
                                        </m:sSubSup>
                                        <m:d>
                                          <m:dPr>
                                            <m:ctrlPr>
                                              <a:rPr lang="en-US" i="1">
                                                <a:latin typeface="Cambria Math" panose="02040503050406030204" pitchFamily="18" charset="0"/>
                                              </a:rPr>
                                            </m:ctrlPr>
                                          </m:dPr>
                                          <m:e>
                                            <m:r>
                                              <a:rPr lang="en-US" i="1">
                                                <a:latin typeface="Cambria Math"/>
                                              </a:rPr>
                                              <m:t>𝑢</m:t>
                                            </m:r>
                                            <m:r>
                                              <a:rPr lang="en-US" i="1">
                                                <a:latin typeface="Cambria Math"/>
                                              </a:rPr>
                                              <m:t>,</m:t>
                                            </m:r>
                                            <m:r>
                                              <a:rPr lang="en-US" i="1">
                                                <a:latin typeface="Cambria Math"/>
                                              </a:rPr>
                                              <m:t>𝑣</m:t>
                                            </m:r>
                                          </m:e>
                                        </m:d>
                                      </m:e>
                                    </m:d>
                                  </m:e>
                                </m:func>
                              </m:den>
                            </m:f>
                          </m:e>
                        </m:nary>
                      </m:num>
                      <m:den>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𝐸</m:t>
                                </m:r>
                              </m:e>
                              <m:sub>
                                <m:r>
                                  <a:rPr lang="en-US" i="1">
                                    <a:latin typeface="Cambria Math"/>
                                  </a:rPr>
                                  <m:t>𝐺</m:t>
                                </m:r>
                              </m:sub>
                            </m:sSub>
                            <m:r>
                              <a:rPr lang="en-US" i="1" smtClean="0">
                                <a:latin typeface="Cambria Math"/>
                              </a:rPr>
                              <m:t>∪</m:t>
                            </m:r>
                            <m:sSub>
                              <m:sSubPr>
                                <m:ctrlPr>
                                  <a:rPr lang="en-US" b="0" i="1" smtClean="0">
                                    <a:latin typeface="Cambria Math" panose="02040503050406030204" pitchFamily="18" charset="0"/>
                                  </a:rPr>
                                </m:ctrlPr>
                              </m:sSubPr>
                              <m:e>
                                <m:r>
                                  <a:rPr lang="en-US" i="1">
                                    <a:latin typeface="Cambria Math"/>
                                  </a:rPr>
                                  <m:t>𝐸</m:t>
                                </m:r>
                              </m:e>
                              <m:sub>
                                <m:r>
                                  <a:rPr lang="en-US" i="1">
                                    <a:latin typeface="Cambria Math"/>
                                  </a:rPr>
                                  <m:t>𝐻</m:t>
                                </m:r>
                              </m:sub>
                            </m:sSub>
                          </m:e>
                        </m:d>
                      </m:den>
                    </m:f>
                  </m:oMath>
                </a14:m>
                <a:endParaRPr lang="en-US" smtClean="0"/>
              </a:p>
              <a:p>
                <a:pPr marL="514350" indent="-514350">
                  <a:buFont typeface="+mj-lt"/>
                  <a:buAutoNum type="arabicPeriod"/>
                </a:pPr>
                <a:r>
                  <a:rPr lang="en-US" smtClean="0">
                    <a:solidFill>
                      <a:srgbClr val="00B050"/>
                    </a:solidFill>
                  </a:rPr>
                  <a:t>MCS Weight </a:t>
                </a:r>
                <a:r>
                  <a:rPr lang="en-US">
                    <a:solidFill>
                      <a:srgbClr val="00B050"/>
                    </a:solidFill>
                  </a:rPr>
                  <a:t>Distance</a:t>
                </a:r>
                <a:r>
                  <a:rPr lang="en-US"/>
                  <a:t> </a:t>
                </a:r>
                <a:r>
                  <a:rPr lang="en-US">
                    <a:solidFill>
                      <a:schemeClr val="accent6">
                        <a:lumMod val="75000"/>
                      </a:schemeClr>
                    </a:solidFill>
                  </a:rPr>
                  <a:t>[Pincombe, </a:t>
                </a:r>
                <a:r>
                  <a:rPr lang="en-US" smtClean="0">
                    <a:solidFill>
                      <a:schemeClr val="accent6">
                        <a:lumMod val="75000"/>
                      </a:schemeClr>
                    </a:solidFill>
                  </a:rPr>
                  <a:t>2005]</a:t>
                </a:r>
                <a:endParaRPr lang="en-US"/>
              </a:p>
              <a:p>
                <a:pPr marL="914400" lvl="1" indent="-514350"/>
                <a:r>
                  <a:rPr lang="en-US" smtClean="0"/>
                  <a:t>Same </a:t>
                </a:r>
                <a:r>
                  <a:rPr lang="en-US"/>
                  <a:t>as </a:t>
                </a:r>
                <a:r>
                  <a:rPr lang="en-US" smtClean="0"/>
                  <a:t>weight distance </a:t>
                </a:r>
                <a:r>
                  <a:rPr lang="en-US"/>
                  <a:t>but only for edges in MCS where the </a:t>
                </a:r>
                <a:r>
                  <a:rPr lang="en-US" smtClean="0"/>
                  <a:t>maximum common </a:t>
                </a:r>
                <a:r>
                  <a:rPr lang="en-US"/>
                  <a:t>subgraph (MCS) F of G and H is the </a:t>
                </a:r>
                <a:r>
                  <a:rPr lang="en-US" smtClean="0"/>
                  <a:t>common subgraph </a:t>
                </a:r>
                <a:r>
                  <a:rPr lang="en-US"/>
                  <a:t>with the most </a:t>
                </a:r>
                <a:r>
                  <a:rPr lang="en-US" smtClean="0"/>
                  <a:t>vertices</a:t>
                </a:r>
                <a:endParaRPr lang="en-US"/>
              </a:p>
              <a:p>
                <a:pPr marL="514350" indent="-514350">
                  <a:buFont typeface="+mj-lt"/>
                  <a:buAutoNum type="arabicPeriod"/>
                </a:pPr>
                <a:r>
                  <a:rPr lang="en-US">
                    <a:solidFill>
                      <a:srgbClr val="00B050"/>
                    </a:solidFill>
                  </a:rPr>
                  <a:t>MCS Edge Distance</a:t>
                </a:r>
                <a:r>
                  <a:rPr lang="en-US"/>
                  <a:t> </a:t>
                </a:r>
                <a:r>
                  <a:rPr lang="en-US">
                    <a:solidFill>
                      <a:schemeClr val="accent6">
                        <a:lumMod val="75000"/>
                      </a:schemeClr>
                    </a:solidFill>
                  </a:rPr>
                  <a:t>[Pincombe, 2005</a:t>
                </a:r>
                <a:r>
                  <a:rPr lang="en-US" smtClean="0">
                    <a:solidFill>
                      <a:schemeClr val="accent6">
                        <a:lumMod val="75000"/>
                      </a:schemeClr>
                    </a:solidFill>
                  </a:rPr>
                  <a:t>]</a:t>
                </a:r>
                <a:br>
                  <a:rPr lang="en-US" smtClean="0">
                    <a:solidFill>
                      <a:schemeClr val="accent6">
                        <a:lumMod val="75000"/>
                      </a:schemeClr>
                    </a:solidFill>
                  </a:rPr>
                </a:br>
                <a14:m>
                  <m:oMath xmlns:m="http://schemas.openxmlformats.org/officeDocument/2006/math">
                    <m:r>
                      <a:rPr lang="en-US" i="1">
                        <a:latin typeface="Cambria Math"/>
                      </a:rPr>
                      <m:t>𝑑</m:t>
                    </m:r>
                    <m:d>
                      <m:dPr>
                        <m:ctrlPr>
                          <a:rPr lang="en-US" i="1">
                            <a:latin typeface="Cambria Math" panose="02040503050406030204" pitchFamily="18" charset="0"/>
                          </a:rPr>
                        </m:ctrlPr>
                      </m:dPr>
                      <m:e>
                        <m:r>
                          <a:rPr lang="en-US" i="1">
                            <a:latin typeface="Cambria Math"/>
                          </a:rPr>
                          <m:t>𝐺</m:t>
                        </m:r>
                        <m:r>
                          <a:rPr lang="en-US" i="1">
                            <a:latin typeface="Cambria Math"/>
                          </a:rPr>
                          <m:t>,</m:t>
                        </m:r>
                        <m:r>
                          <a:rPr lang="en-US" i="1">
                            <a:latin typeface="Cambria Math"/>
                          </a:rPr>
                          <m:t>𝐻</m:t>
                        </m:r>
                      </m:e>
                    </m:d>
                    <m:r>
                      <a:rPr lang="en-US" i="1">
                        <a:latin typeface="Cambria Math"/>
                      </a:rPr>
                      <m:t>=1</m:t>
                    </m:r>
                    <m:r>
                      <a:rPr lang="en-US" b="0" i="1" smtClean="0">
                        <a:latin typeface="Cambria Math"/>
                      </a:rPr>
                      <m:t>−</m:t>
                    </m:r>
                    <m:f>
                      <m:fPr>
                        <m:ctrlPr>
                          <a:rPr lang="en-US" b="0" i="1" smtClean="0">
                            <a:latin typeface="Cambria Math" panose="02040503050406030204" pitchFamily="18" charset="0"/>
                          </a:rPr>
                        </m:ctrlPr>
                      </m:fPr>
                      <m:num>
                        <m:r>
                          <a:rPr lang="en-US" i="1">
                            <a:latin typeface="Cambria Math"/>
                          </a:rPr>
                          <m:t>|</m:t>
                        </m:r>
                        <m:r>
                          <a:rPr lang="en-US" i="1">
                            <a:latin typeface="Cambria Math"/>
                          </a:rPr>
                          <m:t>𝑚𝑐𝑠</m:t>
                        </m:r>
                        <m:r>
                          <a:rPr lang="en-US" i="1">
                            <a:latin typeface="Cambria Math"/>
                          </a:rPr>
                          <m:t>(</m:t>
                        </m:r>
                        <m:sSub>
                          <m:sSubPr>
                            <m:ctrlPr>
                              <a:rPr lang="en-US" i="1">
                                <a:latin typeface="Cambria Math" panose="02040503050406030204" pitchFamily="18" charset="0"/>
                              </a:rPr>
                            </m:ctrlPr>
                          </m:sSubPr>
                          <m:e>
                            <m:r>
                              <a:rPr lang="en-US" i="1">
                                <a:latin typeface="Cambria Math"/>
                              </a:rPr>
                              <m:t>𝐸</m:t>
                            </m:r>
                          </m:e>
                          <m:sub>
                            <m:r>
                              <a:rPr lang="en-US" i="1">
                                <a:latin typeface="Cambria Math"/>
                              </a:rPr>
                              <m:t>𝐺</m:t>
                            </m:r>
                          </m:sub>
                        </m:sSub>
                        <m:r>
                          <a:rPr lang="en-US" i="1">
                            <a:latin typeface="Cambria Math"/>
                          </a:rPr>
                          <m:t>,</m:t>
                        </m:r>
                        <m:sSub>
                          <m:sSubPr>
                            <m:ctrlPr>
                              <a:rPr lang="en-US" i="1">
                                <a:latin typeface="Cambria Math" panose="02040503050406030204" pitchFamily="18" charset="0"/>
                              </a:rPr>
                            </m:ctrlPr>
                          </m:sSubPr>
                          <m:e>
                            <m:r>
                              <a:rPr lang="en-US" i="1">
                                <a:latin typeface="Cambria Math"/>
                              </a:rPr>
                              <m:t>𝐸</m:t>
                            </m:r>
                          </m:e>
                          <m:sub>
                            <m:r>
                              <a:rPr lang="en-US" i="1">
                                <a:latin typeface="Cambria Math"/>
                              </a:rPr>
                              <m:t>𝐻</m:t>
                            </m:r>
                          </m:sub>
                        </m:sSub>
                        <m:r>
                          <a:rPr lang="en-US" i="1">
                            <a:latin typeface="Cambria Math"/>
                          </a:rPr>
                          <m:t>)|</m:t>
                        </m:r>
                      </m:num>
                      <m:den>
                        <m:r>
                          <a:rPr lang="en-US" i="1">
                            <a:latin typeface="Cambria Math"/>
                          </a:rPr>
                          <m:t>𝑚𝑎𝑥</m:t>
                        </m:r>
                        <m:r>
                          <a:rPr lang="en-US" i="1">
                            <a:latin typeface="Cambria Math"/>
                          </a:rPr>
                          <m:t>(|</m:t>
                        </m:r>
                        <m:sSub>
                          <m:sSubPr>
                            <m:ctrlPr>
                              <a:rPr lang="en-US" i="1">
                                <a:latin typeface="Cambria Math" panose="02040503050406030204" pitchFamily="18" charset="0"/>
                              </a:rPr>
                            </m:ctrlPr>
                          </m:sSubPr>
                          <m:e>
                            <m:r>
                              <a:rPr lang="en-US" i="1">
                                <a:latin typeface="Cambria Math"/>
                              </a:rPr>
                              <m:t>𝐸</m:t>
                            </m:r>
                          </m:e>
                          <m:sub>
                            <m:r>
                              <a:rPr lang="en-US" i="1">
                                <a:latin typeface="Cambria Math"/>
                              </a:rPr>
                              <m:t>𝐺</m:t>
                            </m:r>
                          </m:sub>
                        </m:sSub>
                        <m:r>
                          <a:rPr lang="en-US" i="1">
                            <a:latin typeface="Cambria Math"/>
                          </a:rPr>
                          <m:t>|, |</m:t>
                        </m:r>
                        <m:sSub>
                          <m:sSubPr>
                            <m:ctrlPr>
                              <a:rPr lang="en-US" i="1">
                                <a:latin typeface="Cambria Math" panose="02040503050406030204" pitchFamily="18" charset="0"/>
                              </a:rPr>
                            </m:ctrlPr>
                          </m:sSubPr>
                          <m:e>
                            <m:r>
                              <a:rPr lang="en-US" i="1">
                                <a:latin typeface="Cambria Math"/>
                              </a:rPr>
                              <m:t>𝐸</m:t>
                            </m:r>
                          </m:e>
                          <m:sub>
                            <m:r>
                              <a:rPr lang="en-US" i="1">
                                <a:latin typeface="Cambria Math"/>
                              </a:rPr>
                              <m:t>𝐻</m:t>
                            </m:r>
                          </m:sub>
                        </m:sSub>
                        <m:r>
                          <a:rPr lang="en-US" i="1">
                            <a:latin typeface="Cambria Math"/>
                          </a:rPr>
                          <m:t>|)</m:t>
                        </m:r>
                      </m:den>
                    </m:f>
                  </m:oMath>
                </a14:m>
                <a:endParaRPr lang="en-US" smtClean="0"/>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blipFill rotWithShape="1">
                <a:blip r:embed="rId2"/>
                <a:stretch>
                  <a:fillRect l="-1407" t="-2868" r="-1630"/>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Graph </a:t>
            </a:r>
            <a:r>
              <a:rPr lang="en-US" smtClean="0"/>
              <a:t>Similarity-based Outlier Detection </a:t>
            </a:r>
          </a:p>
          <a:p>
            <a:r>
              <a:rPr lang="en-US" smtClean="0"/>
              <a:t>Algorithms</a:t>
            </a:r>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Tree>
    <p:extLst>
      <p:ext uri="{BB962C8B-B14F-4D97-AF65-F5344CB8AC3E}">
        <p14:creationId xmlns:p14="http://schemas.microsoft.com/office/powerpoint/2010/main" val="3695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Graph Similarity/Distance Measures </a:t>
            </a:r>
            <a:r>
              <a:rPr lang="en-US" smtClean="0"/>
              <a:t>(2)</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72</a:t>
            </a:fld>
            <a:endParaRPr lang="en-US"/>
          </a:p>
        </p:txBody>
      </p:sp>
      <mc:AlternateContent xmlns:mc="http://schemas.openxmlformats.org/markup-compatibility/2006" xmlns:a14="http://schemas.microsoft.com/office/drawing/2010/main">
        <mc:Choice Requires="a14">
          <p:sp>
            <p:nvSpPr>
              <p:cNvPr id="4" name="Content Placeholder 3"/>
              <p:cNvSpPr>
                <a:spLocks noGrp="1"/>
              </p:cNvSpPr>
              <p:nvPr>
                <p:ph idx="13"/>
              </p:nvPr>
            </p:nvSpPr>
            <p:spPr/>
            <p:txBody>
              <a:bodyPr>
                <a:normAutofit/>
              </a:bodyPr>
              <a:lstStyle/>
              <a:p>
                <a:pPr marL="0" indent="0">
                  <a:buNone/>
                </a:pPr>
                <a:r>
                  <a:rPr lang="en-US" smtClean="0"/>
                  <a:t>4. </a:t>
                </a:r>
                <a:r>
                  <a:rPr lang="fr-FR">
                    <a:solidFill>
                      <a:srgbClr val="00B050"/>
                    </a:solidFill>
                  </a:rPr>
                  <a:t>MCS Vertex Distance</a:t>
                </a:r>
                <a:r>
                  <a:rPr lang="fr-FR"/>
                  <a:t> </a:t>
                </a:r>
                <a:r>
                  <a:rPr lang="fr-FR">
                    <a:solidFill>
                      <a:schemeClr val="accent6">
                        <a:lumMod val="75000"/>
                      </a:schemeClr>
                    </a:solidFill>
                  </a:rPr>
                  <a:t>[Pincombe, 2005</a:t>
                </a:r>
                <a:r>
                  <a:rPr lang="fr-FR" smtClean="0">
                    <a:solidFill>
                      <a:schemeClr val="accent6">
                        <a:lumMod val="75000"/>
                      </a:schemeClr>
                    </a:solidFill>
                  </a:rPr>
                  <a:t>]</a:t>
                </a:r>
                <a:br>
                  <a:rPr lang="fr-FR" smtClean="0">
                    <a:solidFill>
                      <a:schemeClr val="accent6">
                        <a:lumMod val="75000"/>
                      </a:schemeClr>
                    </a:solidFill>
                  </a:rPr>
                </a:br>
                <a14:m>
                  <m:oMathPara xmlns:m="http://schemas.openxmlformats.org/officeDocument/2006/math">
                    <m:oMathParaPr>
                      <m:jc m:val="centerGroup"/>
                    </m:oMathParaPr>
                    <m:oMath xmlns:m="http://schemas.openxmlformats.org/officeDocument/2006/math">
                      <m:r>
                        <a:rPr lang="en-US" i="1">
                          <a:latin typeface="Cambria Math"/>
                        </a:rPr>
                        <m:t>𝑑</m:t>
                      </m:r>
                      <m:d>
                        <m:dPr>
                          <m:ctrlPr>
                            <a:rPr lang="en-US" i="1">
                              <a:latin typeface="Cambria Math" panose="02040503050406030204" pitchFamily="18" charset="0"/>
                            </a:rPr>
                          </m:ctrlPr>
                        </m:dPr>
                        <m:e>
                          <m:r>
                            <a:rPr lang="en-US" i="1">
                              <a:latin typeface="Cambria Math"/>
                            </a:rPr>
                            <m:t>𝐺</m:t>
                          </m:r>
                          <m:r>
                            <a:rPr lang="en-US" i="1">
                              <a:latin typeface="Cambria Math"/>
                            </a:rPr>
                            <m:t>,</m:t>
                          </m:r>
                          <m:r>
                            <a:rPr lang="en-US" i="1">
                              <a:latin typeface="Cambria Math"/>
                            </a:rPr>
                            <m:t>𝐻</m:t>
                          </m:r>
                        </m:e>
                      </m:d>
                      <m:r>
                        <a:rPr lang="en-US" i="1">
                          <a:latin typeface="Cambria Math"/>
                        </a:rPr>
                        <m:t>=1−</m:t>
                      </m:r>
                      <m:f>
                        <m:fPr>
                          <m:ctrlPr>
                            <a:rPr lang="en-US" i="1">
                              <a:latin typeface="Cambria Math" panose="02040503050406030204" pitchFamily="18" charset="0"/>
                            </a:rPr>
                          </m:ctrlPr>
                        </m:fPr>
                        <m:num>
                          <m:r>
                            <a:rPr lang="en-US" i="1">
                              <a:latin typeface="Cambria Math"/>
                            </a:rPr>
                            <m:t>|</m:t>
                          </m:r>
                          <m:r>
                            <a:rPr lang="en-US" i="1">
                              <a:latin typeface="Cambria Math"/>
                            </a:rPr>
                            <m:t>𝑚𝑐𝑠</m:t>
                          </m:r>
                          <m:r>
                            <a:rPr lang="en-US" i="1">
                              <a:latin typeface="Cambria Math"/>
                            </a:rPr>
                            <m:t>(</m:t>
                          </m:r>
                          <m:sSub>
                            <m:sSubPr>
                              <m:ctrlPr>
                                <a:rPr lang="en-US" i="1">
                                  <a:latin typeface="Cambria Math" panose="02040503050406030204" pitchFamily="18" charset="0"/>
                                </a:rPr>
                              </m:ctrlPr>
                            </m:sSubPr>
                            <m:e>
                              <m:r>
                                <a:rPr lang="en-US" b="0" i="1" smtClean="0">
                                  <a:latin typeface="Cambria Math"/>
                                </a:rPr>
                                <m:t>𝑉</m:t>
                              </m:r>
                            </m:e>
                            <m:sub>
                              <m:r>
                                <a:rPr lang="en-US" i="1">
                                  <a:latin typeface="Cambria Math"/>
                                </a:rPr>
                                <m:t>𝐺</m:t>
                              </m:r>
                            </m:sub>
                          </m:sSub>
                          <m:r>
                            <a:rPr lang="en-US" i="1">
                              <a:latin typeface="Cambria Math"/>
                            </a:rPr>
                            <m:t>,</m:t>
                          </m:r>
                          <m:sSub>
                            <m:sSubPr>
                              <m:ctrlPr>
                                <a:rPr lang="en-US" i="1">
                                  <a:latin typeface="Cambria Math" panose="02040503050406030204" pitchFamily="18" charset="0"/>
                                </a:rPr>
                              </m:ctrlPr>
                            </m:sSubPr>
                            <m:e>
                              <m:r>
                                <a:rPr lang="en-US" b="0" i="1" smtClean="0">
                                  <a:latin typeface="Cambria Math"/>
                                </a:rPr>
                                <m:t>𝑉</m:t>
                              </m:r>
                            </m:e>
                            <m:sub>
                              <m:r>
                                <a:rPr lang="en-US" i="1">
                                  <a:latin typeface="Cambria Math"/>
                                </a:rPr>
                                <m:t>𝐻</m:t>
                              </m:r>
                            </m:sub>
                          </m:sSub>
                          <m:r>
                            <a:rPr lang="en-US" i="1">
                              <a:latin typeface="Cambria Math"/>
                            </a:rPr>
                            <m:t>)|</m:t>
                          </m:r>
                        </m:num>
                        <m:den>
                          <m:r>
                            <a:rPr lang="en-US" i="1">
                              <a:latin typeface="Cambria Math"/>
                            </a:rPr>
                            <m:t>𝑚𝑎𝑥</m:t>
                          </m:r>
                          <m:r>
                            <a:rPr lang="en-US" i="1">
                              <a:latin typeface="Cambria Math"/>
                            </a:rPr>
                            <m:t>(|</m:t>
                          </m:r>
                          <m:sSub>
                            <m:sSubPr>
                              <m:ctrlPr>
                                <a:rPr lang="en-US" i="1">
                                  <a:latin typeface="Cambria Math" panose="02040503050406030204" pitchFamily="18" charset="0"/>
                                </a:rPr>
                              </m:ctrlPr>
                            </m:sSubPr>
                            <m:e>
                              <m:r>
                                <a:rPr lang="en-US" b="0" i="1" smtClean="0">
                                  <a:latin typeface="Cambria Math"/>
                                </a:rPr>
                                <m:t>𝑉</m:t>
                              </m:r>
                            </m:e>
                            <m:sub>
                              <m:r>
                                <a:rPr lang="en-US" i="1">
                                  <a:latin typeface="Cambria Math"/>
                                </a:rPr>
                                <m:t>𝐺</m:t>
                              </m:r>
                            </m:sub>
                          </m:sSub>
                          <m:r>
                            <a:rPr lang="en-US" i="1">
                              <a:latin typeface="Cambria Math"/>
                            </a:rPr>
                            <m:t>|, |</m:t>
                          </m:r>
                          <m:sSub>
                            <m:sSubPr>
                              <m:ctrlPr>
                                <a:rPr lang="en-US" i="1">
                                  <a:latin typeface="Cambria Math" panose="02040503050406030204" pitchFamily="18" charset="0"/>
                                </a:rPr>
                              </m:ctrlPr>
                            </m:sSubPr>
                            <m:e>
                              <m:r>
                                <a:rPr lang="en-US" b="0" i="1" smtClean="0">
                                  <a:latin typeface="Cambria Math"/>
                                </a:rPr>
                                <m:t>𝑉</m:t>
                              </m:r>
                            </m:e>
                            <m:sub>
                              <m:r>
                                <a:rPr lang="en-US" i="1">
                                  <a:latin typeface="Cambria Math"/>
                                </a:rPr>
                                <m:t>𝐻</m:t>
                              </m:r>
                            </m:sub>
                          </m:sSub>
                          <m:r>
                            <a:rPr lang="en-US" i="1">
                              <a:latin typeface="Cambria Math"/>
                            </a:rPr>
                            <m:t>|)</m:t>
                          </m:r>
                        </m:den>
                      </m:f>
                    </m:oMath>
                  </m:oMathPara>
                </a14:m>
                <a:endParaRPr lang="en-US" smtClean="0"/>
              </a:p>
              <a:p>
                <a:pPr marL="0" indent="0">
                  <a:buNone/>
                </a:pPr>
                <a:r>
                  <a:rPr lang="en-US" smtClean="0"/>
                  <a:t>5. </a:t>
                </a:r>
                <a:r>
                  <a:rPr lang="en-US" smtClean="0">
                    <a:solidFill>
                      <a:srgbClr val="00B050"/>
                    </a:solidFill>
                  </a:rPr>
                  <a:t>Median </a:t>
                </a:r>
                <a:r>
                  <a:rPr lang="en-US">
                    <a:solidFill>
                      <a:srgbClr val="00B050"/>
                    </a:solidFill>
                  </a:rPr>
                  <a:t>Graph Edit Distance</a:t>
                </a:r>
                <a:r>
                  <a:rPr lang="en-US"/>
                  <a:t> </a:t>
                </a:r>
                <a:r>
                  <a:rPr lang="en-US">
                    <a:solidFill>
                      <a:schemeClr val="accent6">
                        <a:lumMod val="75000"/>
                      </a:schemeClr>
                    </a:solidFill>
                  </a:rPr>
                  <a:t>[Dickinson et al., 2002; </a:t>
                </a:r>
                <a:r>
                  <a:rPr lang="en-US" smtClean="0">
                    <a:solidFill>
                      <a:schemeClr val="accent6">
                        <a:lumMod val="75000"/>
                      </a:schemeClr>
                    </a:solidFill>
                  </a:rPr>
                  <a:t>Pincombe, 2005]</a:t>
                </a:r>
              </a:p>
              <a:p>
                <a:pPr marL="0" indent="0">
                  <a:buNone/>
                </a:pPr>
                <a:r>
                  <a:rPr lang="en-US" smtClean="0"/>
                  <a:t>6. </a:t>
                </a:r>
                <a:r>
                  <a:rPr lang="en-US">
                    <a:solidFill>
                      <a:srgbClr val="00B050"/>
                    </a:solidFill>
                  </a:rPr>
                  <a:t>Modality Distance </a:t>
                </a:r>
                <a:r>
                  <a:rPr lang="en-US">
                    <a:solidFill>
                      <a:schemeClr val="accent6">
                        <a:lumMod val="75000"/>
                      </a:schemeClr>
                    </a:solidFill>
                  </a:rPr>
                  <a:t>[Pincombe, </a:t>
                </a:r>
                <a:r>
                  <a:rPr lang="en-US" smtClean="0">
                    <a:solidFill>
                      <a:schemeClr val="accent6">
                        <a:lumMod val="75000"/>
                      </a:schemeClr>
                    </a:solidFill>
                  </a:rPr>
                  <a:t>2005]</a:t>
                </a:r>
                <a:endParaRPr lang="en-US" smtClean="0"/>
              </a:p>
              <a:p>
                <a:pPr lvl="1"/>
                <a:r>
                  <a:rPr lang="en-US" smtClean="0"/>
                  <a:t>Absolute </a:t>
                </a:r>
                <a:r>
                  <a:rPr lang="en-US"/>
                  <a:t>value of </a:t>
                </a:r>
                <a:r>
                  <a:rPr lang="en-US" smtClean="0"/>
                  <a:t>the difference </a:t>
                </a:r>
                <a:r>
                  <a:rPr lang="en-US"/>
                  <a:t>between the Perron </a:t>
                </a:r>
                <a:r>
                  <a:rPr lang="en-US" smtClean="0"/>
                  <a:t>vectors (principal eigen vector of adjacency matrix) </a:t>
                </a:r>
                <a:r>
                  <a:rPr lang="en-US"/>
                  <a:t>of these </a:t>
                </a:r>
                <a:r>
                  <a:rPr lang="en-US" smtClean="0"/>
                  <a:t>graphs</a:t>
                </a:r>
                <a:endParaRPr lang="en-US"/>
              </a:p>
            </p:txBody>
          </p:sp>
        </mc:Choice>
        <mc:Fallback xmlns="">
          <p:sp>
            <p:nvSpPr>
              <p:cNvPr id="4" name="Content Placeholder 3"/>
              <p:cNvSpPr>
                <a:spLocks noGrp="1" noRot="1" noChangeAspect="1" noMove="1" noResize="1" noEditPoints="1" noAdjustHandles="1" noChangeArrowheads="1" noChangeShapeType="1" noTextEdit="1"/>
              </p:cNvSpPr>
              <p:nvPr>
                <p:ph idx="13"/>
              </p:nvPr>
            </p:nvSpPr>
            <p:spPr>
              <a:blipFill rotWithShape="1">
                <a:blip r:embed="rId2"/>
                <a:stretch>
                  <a:fillRect l="-1852" t="-1695" r="-2222" b="-2347"/>
                </a:stretch>
              </a:blipFill>
            </p:spPr>
            <p:txBody>
              <a:bodyPr/>
              <a:lstStyle/>
              <a:p>
                <a:r>
                  <a:rPr lang="en-US">
                    <a:noFill/>
                  </a:rPr>
                  <a:t> </a:t>
                </a:r>
              </a:p>
            </p:txBody>
          </p:sp>
        </mc:Fallback>
      </mc:AlternateContent>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Graph </a:t>
            </a:r>
            <a:r>
              <a:rPr lang="en-US" smtClean="0"/>
              <a:t>Similarity-based Outlier Detection </a:t>
            </a:r>
          </a:p>
          <a:p>
            <a:r>
              <a:rPr lang="en-US" smtClean="0"/>
              <a:t>Algorithms</a:t>
            </a:r>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Tree>
    <p:extLst>
      <p:ext uri="{BB962C8B-B14F-4D97-AF65-F5344CB8AC3E}">
        <p14:creationId xmlns:p14="http://schemas.microsoft.com/office/powerpoint/2010/main" val="3695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Graph Similarity/Distance Measures </a:t>
            </a:r>
            <a:r>
              <a:rPr lang="en-US" smtClean="0"/>
              <a:t>(3)</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73</a:t>
            </a:fld>
            <a:endParaRPr lang="en-US"/>
          </a:p>
        </p:txBody>
      </p:sp>
      <p:sp>
        <p:nvSpPr>
          <p:cNvPr id="4" name="Content Placeholder 3"/>
          <p:cNvSpPr>
            <a:spLocks noGrp="1"/>
          </p:cNvSpPr>
          <p:nvPr>
            <p:ph idx="13"/>
          </p:nvPr>
        </p:nvSpPr>
        <p:spPr>
          <a:xfrm>
            <a:off x="457200" y="1447801"/>
            <a:ext cx="8229600" cy="1143000"/>
          </a:xfrm>
        </p:spPr>
        <p:txBody>
          <a:bodyPr>
            <a:normAutofit fontScale="77500" lnSpcReduction="20000"/>
          </a:bodyPr>
          <a:lstStyle/>
          <a:p>
            <a:pPr marL="0" indent="0">
              <a:buNone/>
            </a:pPr>
            <a:r>
              <a:rPr lang="en-US" smtClean="0"/>
              <a:t>7. </a:t>
            </a:r>
            <a:r>
              <a:rPr lang="fr-FR">
                <a:solidFill>
                  <a:srgbClr val="00B050"/>
                </a:solidFill>
              </a:rPr>
              <a:t>Graph Edit Distance</a:t>
            </a:r>
            <a:r>
              <a:rPr lang="fr-FR">
                <a:solidFill>
                  <a:schemeClr val="accent6">
                    <a:lumMod val="75000"/>
                  </a:schemeClr>
                </a:solidFill>
              </a:rPr>
              <a:t> [Papadimitriou et al., 2008; Pincombe</a:t>
            </a:r>
            <a:r>
              <a:rPr lang="en-US">
                <a:solidFill>
                  <a:schemeClr val="accent6">
                    <a:lumMod val="75000"/>
                  </a:schemeClr>
                </a:solidFill>
              </a:rPr>
              <a:t> 2005; Shoubridge et al., 1999</a:t>
            </a:r>
            <a:r>
              <a:rPr lang="en-US" smtClean="0">
                <a:solidFill>
                  <a:schemeClr val="accent6">
                    <a:lumMod val="75000"/>
                  </a:schemeClr>
                </a:solidFill>
              </a:rPr>
              <a:t>]</a:t>
            </a:r>
            <a:endParaRPr lang="en-US" smtClean="0"/>
          </a:p>
          <a:p>
            <a:pPr marL="0" indent="0">
              <a:buNone/>
            </a:pPr>
            <a:r>
              <a:rPr lang="en-US" smtClean="0"/>
              <a:t>d(G,G</a:t>
            </a:r>
            <a:r>
              <a:rPr lang="en-US"/>
              <a:t>′) = |V|+|V′|−2|V∩V′|+|E|+|E′|−2|E∩E</a:t>
            </a:r>
            <a:r>
              <a:rPr lang="en-US" smtClean="0"/>
              <a:t>′|</a:t>
            </a:r>
          </a:p>
          <a:p>
            <a:pPr marL="0" indent="0">
              <a:buNone/>
            </a:pP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Graph </a:t>
            </a:r>
            <a:r>
              <a:rPr lang="en-US" smtClean="0"/>
              <a:t>Similarity-based Outlier Detection </a:t>
            </a:r>
          </a:p>
          <a:p>
            <a:r>
              <a:rPr lang="en-US" smtClean="0"/>
              <a:t>Algorithms</a:t>
            </a:r>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82" y="3581400"/>
            <a:ext cx="5353050" cy="107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666569"/>
            <a:ext cx="5557838" cy="140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482007" y="2558879"/>
            <a:ext cx="5736825" cy="1022521"/>
            <a:chOff x="1806975" y="2558879"/>
            <a:chExt cx="5736825" cy="1022521"/>
          </a:xfrm>
        </p:grpSpPr>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975" y="2558879"/>
              <a:ext cx="5355825" cy="102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934200" y="3070139"/>
              <a:ext cx="609600" cy="511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0" name="TextBox 9"/>
              <p:cNvSpPr txBox="1"/>
              <p:nvPr/>
            </p:nvSpPr>
            <p:spPr>
              <a:xfrm>
                <a:off x="5938838" y="2700278"/>
                <a:ext cx="3205162" cy="2862322"/>
              </a:xfrm>
              <a:prstGeom prst="rect">
                <a:avLst/>
              </a:prstGeom>
              <a:noFill/>
            </p:spPr>
            <p:txBody>
              <a:bodyPr wrap="square" rtlCol="0">
                <a:spAutoFit/>
              </a:bodyPr>
              <a:lstStyle/>
              <a:p>
                <a:r>
                  <a:rPr lang="en-US" smtClean="0">
                    <a:solidFill>
                      <a:srgbClr val="FF0000"/>
                    </a:solidFill>
                  </a:rPr>
                  <a:t>C</a:t>
                </a:r>
                <a:r>
                  <a:rPr lang="en-US" i="0" baseline="-25000" smtClean="0">
                    <a:solidFill>
                      <a:srgbClr val="FF0000"/>
                    </a:solidFill>
                    <a:latin typeface="+mj-lt"/>
                  </a:rPr>
                  <a:t>nd</a:t>
                </a:r>
                <a:r>
                  <a:rPr lang="en-US" i="0" smtClean="0">
                    <a:solidFill>
                      <a:srgbClr val="FF0000"/>
                    </a:solidFill>
                    <a:latin typeface="+mj-lt"/>
                  </a:rPr>
                  <a:t>(n)</a:t>
                </a:r>
                <a:r>
                  <a:rPr lang="en-US" smtClean="0"/>
                  <a:t>=cost of deleting node n</a:t>
                </a:r>
              </a:p>
              <a:p>
                <a:r>
                  <a:rPr lang="en-US" smtClean="0">
                    <a:solidFill>
                      <a:srgbClr val="FF0000"/>
                    </a:solidFill>
                  </a:rPr>
                  <a:t>C</a:t>
                </a:r>
                <a:r>
                  <a:rPr lang="en-US" baseline="-25000" smtClean="0">
                    <a:solidFill>
                      <a:srgbClr val="FF0000"/>
                    </a:solidFill>
                  </a:rPr>
                  <a:t>ni</a:t>
                </a:r>
                <a:r>
                  <a:rPr lang="en-US" smtClean="0">
                    <a:solidFill>
                      <a:srgbClr val="FF0000"/>
                    </a:solidFill>
                  </a:rPr>
                  <a:t>(n</a:t>
                </a:r>
                <a:r>
                  <a:rPr lang="en-US">
                    <a:solidFill>
                      <a:srgbClr val="FF0000"/>
                    </a:solidFill>
                  </a:rPr>
                  <a:t>)</a:t>
                </a:r>
                <a:r>
                  <a:rPr lang="en-US"/>
                  <a:t>=cost of </a:t>
                </a:r>
                <a:r>
                  <a:rPr lang="en-US" smtClean="0"/>
                  <a:t>inserting </a:t>
                </a:r>
                <a:r>
                  <a:rPr lang="en-US"/>
                  <a:t>node n</a:t>
                </a:r>
              </a:p>
              <a:p>
                <a:r>
                  <a:rPr lang="en-US" smtClean="0">
                    <a:solidFill>
                      <a:srgbClr val="FF0000"/>
                    </a:solidFill>
                  </a:rPr>
                  <a:t>C</a:t>
                </a:r>
                <a:r>
                  <a:rPr lang="en-US" baseline="-25000" smtClean="0">
                    <a:solidFill>
                      <a:srgbClr val="FF0000"/>
                    </a:solidFill>
                  </a:rPr>
                  <a:t>es</a:t>
                </a:r>
                <a:r>
                  <a:rPr lang="en-US" smtClean="0">
                    <a:solidFill>
                      <a:srgbClr val="FF0000"/>
                    </a:solidFill>
                  </a:rPr>
                  <a:t>(n</a:t>
                </a:r>
                <a:r>
                  <a:rPr lang="en-US">
                    <a:solidFill>
                      <a:srgbClr val="FF0000"/>
                    </a:solidFill>
                  </a:rPr>
                  <a:t>)</a:t>
                </a:r>
                <a:r>
                  <a:rPr lang="en-US"/>
                  <a:t>=cost of </a:t>
                </a:r>
                <a:r>
                  <a:rPr lang="en-US" smtClean="0"/>
                  <a:t>substituting an edge weight for edge e</a:t>
                </a:r>
                <a:endParaRPr lang="en-US"/>
              </a:p>
              <a:p>
                <a:r>
                  <a:rPr lang="en-US" smtClean="0">
                    <a:solidFill>
                      <a:srgbClr val="FF0000"/>
                    </a:solidFill>
                  </a:rPr>
                  <a:t>C</a:t>
                </a:r>
                <a:r>
                  <a:rPr lang="en-US" baseline="-25000" smtClean="0">
                    <a:solidFill>
                      <a:srgbClr val="FF0000"/>
                    </a:solidFill>
                  </a:rPr>
                  <a:t>ed</a:t>
                </a:r>
                <a:r>
                  <a:rPr lang="en-US" smtClean="0">
                    <a:solidFill>
                      <a:srgbClr val="FF0000"/>
                    </a:solidFill>
                  </a:rPr>
                  <a:t>(n</a:t>
                </a:r>
                <a:r>
                  <a:rPr lang="en-US">
                    <a:solidFill>
                      <a:srgbClr val="FF0000"/>
                    </a:solidFill>
                  </a:rPr>
                  <a:t>)</a:t>
                </a:r>
                <a:r>
                  <a:rPr lang="en-US"/>
                  <a:t>=cost of deleting </a:t>
                </a:r>
                <a:r>
                  <a:rPr lang="en-US" smtClean="0"/>
                  <a:t>edge e</a:t>
                </a:r>
              </a:p>
              <a:p>
                <a:r>
                  <a:rPr lang="en-US" smtClean="0">
                    <a:solidFill>
                      <a:srgbClr val="FF0000"/>
                    </a:solidFill>
                  </a:rPr>
                  <a:t>C</a:t>
                </a:r>
                <a:r>
                  <a:rPr lang="en-US" baseline="-25000" smtClean="0">
                    <a:solidFill>
                      <a:srgbClr val="FF0000"/>
                    </a:solidFill>
                  </a:rPr>
                  <a:t>ei</a:t>
                </a:r>
                <a:r>
                  <a:rPr lang="en-US" smtClean="0">
                    <a:solidFill>
                      <a:srgbClr val="FF0000"/>
                    </a:solidFill>
                  </a:rPr>
                  <a:t>(n</a:t>
                </a:r>
                <a:r>
                  <a:rPr lang="en-US">
                    <a:solidFill>
                      <a:srgbClr val="FF0000"/>
                    </a:solidFill>
                  </a:rPr>
                  <a:t>)</a:t>
                </a:r>
                <a:r>
                  <a:rPr lang="en-US"/>
                  <a:t>=cost of </a:t>
                </a:r>
                <a:r>
                  <a:rPr lang="en-US" smtClean="0"/>
                  <a:t>inserting edge </a:t>
                </a:r>
                <a:r>
                  <a:rPr lang="en-US"/>
                  <a:t>e</a:t>
                </a:r>
              </a:p>
              <a:p>
                <a:r>
                  <a:rPr lang="en-US" smtClean="0">
                    <a:solidFill>
                      <a:srgbClr val="FF0000"/>
                    </a:solidFill>
                  </a:rPr>
                  <a:t>C</a:t>
                </a:r>
                <a:r>
                  <a:rPr lang="en-US" smtClean="0"/>
                  <a:t>=tradeoff parameter</a:t>
                </a:r>
              </a:p>
              <a:p>
                <a14:m>
                  <m:oMath xmlns:m="http://schemas.openxmlformats.org/officeDocument/2006/math">
                    <m:r>
                      <a:rPr lang="en-US" b="0" i="1" smtClean="0">
                        <a:solidFill>
                          <a:srgbClr val="FF0000"/>
                        </a:solidFill>
                        <a:latin typeface="Cambria Math"/>
                      </a:rPr>
                      <m:t>𝛽</m:t>
                    </m:r>
                  </m:oMath>
                </a14:m>
                <a:r>
                  <a:rPr lang="en-US" smtClean="0">
                    <a:solidFill>
                      <a:srgbClr val="FF0000"/>
                    </a:solidFill>
                  </a:rPr>
                  <a:t>(e)</a:t>
                </a:r>
                <a:r>
                  <a:rPr lang="en-US" smtClean="0"/>
                  <a:t>=weight of edge e</a:t>
                </a:r>
                <a:endParaRPr lang="en-US"/>
              </a:p>
              <a:p>
                <a14:m>
                  <m:oMath xmlns:m="http://schemas.openxmlformats.org/officeDocument/2006/math">
                    <m:r>
                      <a:rPr lang="en-US" b="0" i="1" smtClean="0">
                        <a:solidFill>
                          <a:srgbClr val="FF0000"/>
                        </a:solidFill>
                        <a:latin typeface="Cambria Math"/>
                      </a:rPr>
                      <m:t>𝜖</m:t>
                    </m:r>
                  </m:oMath>
                </a14:m>
                <a:r>
                  <a:rPr lang="en-US" smtClean="0"/>
                  <a:t>=smoothing parameter (set to 1)</a:t>
                </a:r>
                <a:endParaRPr lang="en-US"/>
              </a:p>
            </p:txBody>
          </p:sp>
        </mc:Choice>
        <mc:Fallback xmlns="">
          <p:sp>
            <p:nvSpPr>
              <p:cNvPr id="10" name="TextBox 9"/>
              <p:cNvSpPr txBox="1">
                <a:spLocks noRot="1" noChangeAspect="1" noMove="1" noResize="1" noEditPoints="1" noAdjustHandles="1" noChangeArrowheads="1" noChangeShapeType="1" noTextEdit="1"/>
              </p:cNvSpPr>
              <p:nvPr/>
            </p:nvSpPr>
            <p:spPr>
              <a:xfrm>
                <a:off x="5938838" y="2700278"/>
                <a:ext cx="3205162" cy="2862322"/>
              </a:xfrm>
              <a:prstGeom prst="rect">
                <a:avLst/>
              </a:prstGeom>
              <a:blipFill rotWithShape="1">
                <a:blip r:embed="rId5"/>
                <a:stretch>
                  <a:fillRect l="-1521" t="-1064" b="-2340"/>
                </a:stretch>
              </a:blipFill>
            </p:spPr>
            <p:txBody>
              <a:bodyPr/>
              <a:lstStyle/>
              <a:p>
                <a:r>
                  <a:rPr lang="en-US">
                    <a:noFill/>
                  </a:rPr>
                  <a:t> </a:t>
                </a:r>
              </a:p>
            </p:txBody>
          </p:sp>
        </mc:Fallback>
      </mc:AlternateContent>
      <p:cxnSp>
        <p:nvCxnSpPr>
          <p:cNvPr id="12" name="Straight Connector 11"/>
          <p:cNvCxnSpPr/>
          <p:nvPr/>
        </p:nvCxnSpPr>
        <p:spPr>
          <a:xfrm>
            <a:off x="5938838" y="2558879"/>
            <a:ext cx="0" cy="3689521"/>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8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8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Graph Similarity/Distance Measures </a:t>
            </a:r>
            <a:r>
              <a:rPr lang="en-US" smtClean="0"/>
              <a:t>(4)</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74</a:t>
            </a:fld>
            <a:endParaRPr lang="en-US"/>
          </a:p>
        </p:txBody>
      </p:sp>
      <p:sp>
        <p:nvSpPr>
          <p:cNvPr id="4" name="Content Placeholder 3"/>
          <p:cNvSpPr>
            <a:spLocks noGrp="1"/>
          </p:cNvSpPr>
          <p:nvPr>
            <p:ph idx="13"/>
          </p:nvPr>
        </p:nvSpPr>
        <p:spPr/>
        <p:txBody>
          <a:bodyPr/>
          <a:lstStyle/>
          <a:p>
            <a:pPr marL="0" indent="0">
              <a:buNone/>
            </a:pPr>
            <a:r>
              <a:rPr lang="en-US" smtClean="0"/>
              <a:t>8. </a:t>
            </a:r>
            <a:r>
              <a:rPr lang="en-US">
                <a:solidFill>
                  <a:srgbClr val="00B050"/>
                </a:solidFill>
              </a:rPr>
              <a:t>Diameter Distance </a:t>
            </a:r>
            <a:r>
              <a:rPr lang="en-US">
                <a:solidFill>
                  <a:schemeClr val="accent6">
                    <a:lumMod val="75000"/>
                  </a:schemeClr>
                </a:solidFill>
              </a:rPr>
              <a:t>[Gaston et al., 2006; Pincombe, </a:t>
            </a:r>
            <a:r>
              <a:rPr lang="en-US" smtClean="0">
                <a:solidFill>
                  <a:schemeClr val="accent6">
                    <a:lumMod val="75000"/>
                  </a:schemeClr>
                </a:solidFill>
              </a:rPr>
              <a:t>2005]</a:t>
            </a:r>
            <a:endParaRPr lang="en-US"/>
          </a:p>
          <a:p>
            <a:pPr lvl="1"/>
            <a:r>
              <a:rPr lang="en-US" smtClean="0"/>
              <a:t>difference in </a:t>
            </a:r>
            <a:r>
              <a:rPr lang="en-US"/>
              <a:t>the diameters for each </a:t>
            </a:r>
            <a:r>
              <a:rPr lang="en-US" smtClean="0"/>
              <a:t>graph</a:t>
            </a:r>
          </a:p>
          <a:p>
            <a:pPr marL="0" indent="0">
              <a:buNone/>
            </a:pPr>
            <a:r>
              <a:rPr lang="en-US" smtClean="0"/>
              <a:t>9. </a:t>
            </a:r>
            <a:r>
              <a:rPr lang="en-US">
                <a:solidFill>
                  <a:srgbClr val="00B050"/>
                </a:solidFill>
              </a:rPr>
              <a:t>Entropy Distance </a:t>
            </a:r>
            <a:r>
              <a:rPr lang="en-US">
                <a:solidFill>
                  <a:schemeClr val="accent6">
                    <a:lumMod val="75000"/>
                  </a:schemeClr>
                </a:solidFill>
              </a:rPr>
              <a:t>[Gaston et al., 2006; Pincombe, 2005</a:t>
            </a:r>
            <a:r>
              <a:rPr lang="en-US" smtClean="0">
                <a:solidFill>
                  <a:schemeClr val="accent6">
                    <a:lumMod val="75000"/>
                  </a:schemeClr>
                </a:solidFill>
              </a:rPr>
              <a:t>]</a:t>
            </a:r>
            <a:r>
              <a:rPr lang="en-US" smtClean="0"/>
              <a:t> </a:t>
            </a:r>
          </a:p>
          <a:p>
            <a:pPr marL="0" indent="0">
              <a:buNone/>
            </a:pPr>
            <a:r>
              <a:rPr lang="en-US" smtClean="0"/>
              <a:t>                                                   where </a:t>
            </a:r>
          </a:p>
          <a:p>
            <a:pPr marL="0" indent="0">
              <a:buNone/>
            </a:pPr>
            <a:r>
              <a:rPr lang="en-US" smtClean="0"/>
              <a:t>10. </a:t>
            </a:r>
            <a:r>
              <a:rPr lang="fr-FR">
                <a:solidFill>
                  <a:srgbClr val="00B050"/>
                </a:solidFill>
              </a:rPr>
              <a:t>Spectral Distance</a:t>
            </a:r>
            <a:r>
              <a:rPr lang="fr-FR"/>
              <a:t> </a:t>
            </a:r>
            <a:r>
              <a:rPr lang="fr-FR">
                <a:solidFill>
                  <a:schemeClr val="accent6">
                    <a:lumMod val="75000"/>
                  </a:schemeClr>
                </a:solidFill>
              </a:rPr>
              <a:t>[Gaston et al., 2006; Pincombe, 2005</a:t>
            </a:r>
            <a:r>
              <a:rPr lang="fr-FR" smtClean="0">
                <a:solidFill>
                  <a:schemeClr val="accent6">
                    <a:lumMod val="75000"/>
                  </a:schemeClr>
                </a:solidFill>
              </a:rPr>
              <a:t>]</a:t>
            </a:r>
          </a:p>
          <a:p>
            <a:pPr marL="0" indent="0">
              <a:buNone/>
            </a:pP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Graph </a:t>
            </a:r>
            <a:r>
              <a:rPr lang="en-US" smtClean="0"/>
              <a:t>Similarity-based Outlier Detection </a:t>
            </a:r>
          </a:p>
          <a:p>
            <a:r>
              <a:rPr lang="en-US" smtClean="0"/>
              <a:t>Algorithms</a:t>
            </a:r>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4114800"/>
            <a:ext cx="4495800" cy="488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77000" y="4146671"/>
            <a:ext cx="1815846" cy="501529"/>
            <a:chOff x="6858000" y="4146671"/>
            <a:chExt cx="1815846" cy="501529"/>
          </a:xfrm>
        </p:grpSpPr>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225892"/>
              <a:ext cx="672938" cy="36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146671"/>
              <a:ext cx="1053846" cy="50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6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334000"/>
            <a:ext cx="4543428"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Graph Similarity/Distance Measures </a:t>
            </a:r>
            <a:r>
              <a:rPr lang="en-US" smtClean="0"/>
              <a:t>(5)</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75</a:t>
            </a:fld>
            <a:endParaRPr lang="en-US"/>
          </a:p>
        </p:txBody>
      </p:sp>
      <p:sp>
        <p:nvSpPr>
          <p:cNvPr id="4" name="Content Placeholder 3"/>
          <p:cNvSpPr>
            <a:spLocks noGrp="1"/>
          </p:cNvSpPr>
          <p:nvPr>
            <p:ph idx="13"/>
          </p:nvPr>
        </p:nvSpPr>
        <p:spPr/>
        <p:txBody>
          <a:bodyPr>
            <a:normAutofit fontScale="92500" lnSpcReduction="10000"/>
          </a:bodyPr>
          <a:lstStyle/>
          <a:p>
            <a:pPr marL="0" indent="0">
              <a:buNone/>
            </a:pPr>
            <a:r>
              <a:rPr lang="en-US" smtClean="0"/>
              <a:t>11. </a:t>
            </a:r>
            <a:r>
              <a:rPr lang="en-US" smtClean="0">
                <a:solidFill>
                  <a:srgbClr val="00B050"/>
                </a:solidFill>
              </a:rPr>
              <a:t>Umeyama </a:t>
            </a:r>
            <a:r>
              <a:rPr lang="en-US">
                <a:solidFill>
                  <a:srgbClr val="00B050"/>
                </a:solidFill>
              </a:rPr>
              <a:t>graph distance</a:t>
            </a:r>
            <a:r>
              <a:rPr lang="en-US"/>
              <a:t> </a:t>
            </a:r>
            <a:r>
              <a:rPr lang="en-US">
                <a:solidFill>
                  <a:schemeClr val="accent6">
                    <a:lumMod val="75000"/>
                  </a:schemeClr>
                </a:solidFill>
              </a:rPr>
              <a:t>[Dickinson and Kraetzl, 2003</a:t>
            </a:r>
            <a:r>
              <a:rPr lang="en-US" smtClean="0">
                <a:solidFill>
                  <a:schemeClr val="accent6">
                    <a:lumMod val="75000"/>
                  </a:schemeClr>
                </a:solidFill>
              </a:rPr>
              <a:t>]</a:t>
            </a:r>
          </a:p>
          <a:p>
            <a:pPr marL="0" indent="0">
              <a:buNone/>
            </a:pPr>
            <a:endParaRPr lang="en-US"/>
          </a:p>
          <a:p>
            <a:pPr marL="0" indent="0">
              <a:buNone/>
            </a:pPr>
            <a:r>
              <a:rPr lang="en-US" smtClean="0"/>
              <a:t>12. </a:t>
            </a:r>
            <a:r>
              <a:rPr lang="en-US"/>
              <a:t>The Euclidean distance between the principal </a:t>
            </a:r>
            <a:r>
              <a:rPr lang="en-US" smtClean="0"/>
              <a:t>eigenvectors of </a:t>
            </a:r>
            <a:r>
              <a:rPr lang="en-US"/>
              <a:t>the graph adjacency matrices (</a:t>
            </a:r>
            <a:r>
              <a:rPr lang="en-US" smtClean="0">
                <a:solidFill>
                  <a:srgbClr val="00B050"/>
                </a:solidFill>
              </a:rPr>
              <a:t>Vector Similarity</a:t>
            </a:r>
            <a:r>
              <a:rPr lang="en-US"/>
              <a:t>) </a:t>
            </a:r>
            <a:r>
              <a:rPr lang="en-US">
                <a:solidFill>
                  <a:schemeClr val="accent6">
                    <a:lumMod val="75000"/>
                  </a:schemeClr>
                </a:solidFill>
              </a:rPr>
              <a:t>[</a:t>
            </a:r>
            <a:r>
              <a:rPr lang="en-US" smtClean="0">
                <a:solidFill>
                  <a:schemeClr val="accent6">
                    <a:lumMod val="75000"/>
                  </a:schemeClr>
                </a:solidFill>
              </a:rPr>
              <a:t>Papadimitriou et </a:t>
            </a:r>
            <a:r>
              <a:rPr lang="en-US">
                <a:solidFill>
                  <a:schemeClr val="accent6">
                    <a:lumMod val="75000"/>
                  </a:schemeClr>
                </a:solidFill>
              </a:rPr>
              <a:t>al., 2008</a:t>
            </a:r>
            <a:r>
              <a:rPr lang="en-US" smtClean="0">
                <a:solidFill>
                  <a:schemeClr val="accent6">
                    <a:lumMod val="75000"/>
                  </a:schemeClr>
                </a:solidFill>
              </a:rPr>
              <a:t>]</a:t>
            </a:r>
          </a:p>
          <a:p>
            <a:pPr marL="0" indent="0">
              <a:buNone/>
            </a:pPr>
            <a:r>
              <a:rPr lang="en-US" smtClean="0"/>
              <a:t>13. </a:t>
            </a:r>
            <a:r>
              <a:rPr lang="en-US">
                <a:solidFill>
                  <a:srgbClr val="00B050"/>
                </a:solidFill>
              </a:rPr>
              <a:t>Spearman’s correlation </a:t>
            </a:r>
            <a:r>
              <a:rPr lang="en-US" smtClean="0">
                <a:solidFill>
                  <a:srgbClr val="00B050"/>
                </a:solidFill>
              </a:rPr>
              <a:t>coefficient </a:t>
            </a:r>
            <a:r>
              <a:rPr lang="en-US">
                <a:solidFill>
                  <a:schemeClr val="accent6">
                    <a:lumMod val="75000"/>
                  </a:schemeClr>
                </a:solidFill>
              </a:rPr>
              <a:t>[Papadimitriou et al., </a:t>
            </a:r>
            <a:r>
              <a:rPr lang="en-US" smtClean="0">
                <a:solidFill>
                  <a:schemeClr val="accent6">
                    <a:lumMod val="75000"/>
                  </a:schemeClr>
                </a:solidFill>
              </a:rPr>
              <a:t>2010]</a:t>
            </a:r>
            <a:endParaRPr lang="en-US"/>
          </a:p>
          <a:p>
            <a:pPr lvl="1"/>
            <a:r>
              <a:rPr lang="en-US" smtClean="0"/>
              <a:t>rank </a:t>
            </a:r>
            <a:r>
              <a:rPr lang="en-US"/>
              <a:t>correlation between </a:t>
            </a:r>
            <a:r>
              <a:rPr lang="en-US" smtClean="0"/>
              <a:t>sorted (based on PageRank) </a:t>
            </a:r>
            <a:r>
              <a:rPr lang="en-US"/>
              <a:t>lists of vertices of </a:t>
            </a:r>
            <a:r>
              <a:rPr lang="en-US" smtClean="0"/>
              <a:t>the two </a:t>
            </a:r>
            <a:r>
              <a:rPr lang="en-US"/>
              <a:t>graphs</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Graph </a:t>
            </a:r>
            <a:r>
              <a:rPr lang="en-US" smtClean="0"/>
              <a:t>Similarity-based Outlier Detection </a:t>
            </a:r>
          </a:p>
          <a:p>
            <a:r>
              <a:rPr lang="en-US" smtClean="0"/>
              <a:t>Algorithms</a:t>
            </a:r>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514600"/>
            <a:ext cx="52578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Graph Similarity/Distance Measures </a:t>
            </a:r>
            <a:r>
              <a:rPr lang="en-US" smtClean="0"/>
              <a:t>(6)</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76</a:t>
            </a:fld>
            <a:endParaRPr lang="en-US"/>
          </a:p>
        </p:txBody>
      </p:sp>
      <p:sp>
        <p:nvSpPr>
          <p:cNvPr id="4" name="Content Placeholder 3"/>
          <p:cNvSpPr>
            <a:spLocks noGrp="1"/>
          </p:cNvSpPr>
          <p:nvPr>
            <p:ph idx="13"/>
          </p:nvPr>
        </p:nvSpPr>
        <p:spPr>
          <a:xfrm>
            <a:off x="457200" y="1447801"/>
            <a:ext cx="8229600" cy="4038600"/>
          </a:xfrm>
        </p:spPr>
        <p:txBody>
          <a:bodyPr>
            <a:normAutofit fontScale="85000" lnSpcReduction="20000"/>
          </a:bodyPr>
          <a:lstStyle/>
          <a:p>
            <a:pPr marL="0" indent="0">
              <a:buNone/>
            </a:pPr>
            <a:r>
              <a:rPr lang="en-US" smtClean="0"/>
              <a:t>14. </a:t>
            </a:r>
            <a:r>
              <a:rPr lang="en-US">
                <a:solidFill>
                  <a:srgbClr val="00B050"/>
                </a:solidFill>
              </a:rPr>
              <a:t>Sequence similarity </a:t>
            </a:r>
            <a:r>
              <a:rPr lang="en-US">
                <a:solidFill>
                  <a:schemeClr val="accent6">
                    <a:lumMod val="75000"/>
                  </a:schemeClr>
                </a:solidFill>
              </a:rPr>
              <a:t>[Papadimitriou et al., 2010; </a:t>
            </a:r>
            <a:r>
              <a:rPr lang="en-US" smtClean="0">
                <a:solidFill>
                  <a:schemeClr val="accent6">
                    <a:lumMod val="75000"/>
                  </a:schemeClr>
                </a:solidFill>
              </a:rPr>
              <a:t>Papadimitriou et </a:t>
            </a:r>
            <a:r>
              <a:rPr lang="en-US">
                <a:solidFill>
                  <a:schemeClr val="accent6">
                    <a:lumMod val="75000"/>
                  </a:schemeClr>
                </a:solidFill>
              </a:rPr>
              <a:t>al., </a:t>
            </a:r>
            <a:r>
              <a:rPr lang="en-US" smtClean="0">
                <a:solidFill>
                  <a:schemeClr val="accent6">
                    <a:lumMod val="75000"/>
                  </a:schemeClr>
                </a:solidFill>
              </a:rPr>
              <a:t>2008]</a:t>
            </a:r>
            <a:endParaRPr lang="en-US"/>
          </a:p>
          <a:p>
            <a:pPr lvl="1"/>
            <a:r>
              <a:rPr lang="en-US" smtClean="0"/>
              <a:t>Similarity </a:t>
            </a:r>
            <a:r>
              <a:rPr lang="en-US"/>
              <a:t>of vertex sequences </a:t>
            </a:r>
            <a:r>
              <a:rPr lang="en-US" smtClean="0"/>
              <a:t>of the </a:t>
            </a:r>
            <a:r>
              <a:rPr lang="en-US"/>
              <a:t>graphs that are obtained through a graph </a:t>
            </a:r>
            <a:r>
              <a:rPr lang="en-US" smtClean="0"/>
              <a:t>serialization algorithm</a:t>
            </a:r>
          </a:p>
          <a:p>
            <a:pPr marL="0" indent="0">
              <a:buNone/>
            </a:pPr>
            <a:r>
              <a:rPr lang="en-US" smtClean="0"/>
              <a:t>15. </a:t>
            </a:r>
            <a:r>
              <a:rPr lang="en-US">
                <a:solidFill>
                  <a:srgbClr val="00B050"/>
                </a:solidFill>
              </a:rPr>
              <a:t>Signature similarity</a:t>
            </a:r>
            <a:r>
              <a:rPr lang="en-US"/>
              <a:t> </a:t>
            </a:r>
            <a:r>
              <a:rPr lang="en-US">
                <a:solidFill>
                  <a:schemeClr val="accent6">
                    <a:lumMod val="75000"/>
                  </a:schemeClr>
                </a:solidFill>
              </a:rPr>
              <a:t>[Papadimitriou et al., 2010; </a:t>
            </a:r>
            <a:r>
              <a:rPr lang="en-US" smtClean="0">
                <a:solidFill>
                  <a:schemeClr val="accent6">
                    <a:lumMod val="75000"/>
                  </a:schemeClr>
                </a:solidFill>
              </a:rPr>
              <a:t>Papadimitriou et </a:t>
            </a:r>
            <a:r>
              <a:rPr lang="en-US">
                <a:solidFill>
                  <a:schemeClr val="accent6">
                    <a:lumMod val="75000"/>
                  </a:schemeClr>
                </a:solidFill>
              </a:rPr>
              <a:t>al., </a:t>
            </a:r>
            <a:r>
              <a:rPr lang="en-US" smtClean="0">
                <a:solidFill>
                  <a:schemeClr val="accent6">
                    <a:lumMod val="75000"/>
                  </a:schemeClr>
                </a:solidFill>
              </a:rPr>
              <a:t>2008]</a:t>
            </a:r>
          </a:p>
          <a:p>
            <a:pPr lvl="1"/>
            <a:r>
              <a:rPr lang="en-US" smtClean="0"/>
              <a:t>Hamming </a:t>
            </a:r>
            <a:r>
              <a:rPr lang="en-US"/>
              <a:t>distance </a:t>
            </a:r>
            <a:r>
              <a:rPr lang="en-US" smtClean="0"/>
              <a:t>between appropriate </a:t>
            </a:r>
            <a:r>
              <a:rPr lang="en-US"/>
              <a:t>fingerprints of two </a:t>
            </a:r>
            <a:r>
              <a:rPr lang="en-US" smtClean="0"/>
              <a:t>graphs</a:t>
            </a:r>
          </a:p>
          <a:p>
            <a:pPr marL="0" indent="0">
              <a:buNone/>
            </a:pPr>
            <a:r>
              <a:rPr lang="en-US" smtClean="0"/>
              <a:t>16. </a:t>
            </a:r>
            <a:r>
              <a:rPr lang="en-US">
                <a:solidFill>
                  <a:srgbClr val="00B050"/>
                </a:solidFill>
              </a:rPr>
              <a:t>Vertex/edge overlap </a:t>
            </a:r>
            <a:r>
              <a:rPr lang="en-US"/>
              <a:t>(VEO) </a:t>
            </a:r>
            <a:r>
              <a:rPr lang="en-US">
                <a:solidFill>
                  <a:schemeClr val="accent6">
                    <a:lumMod val="75000"/>
                  </a:schemeClr>
                </a:solidFill>
              </a:rPr>
              <a:t>[Papadimitriou et al., 2010</a:t>
            </a:r>
            <a:r>
              <a:rPr lang="en-US" smtClean="0">
                <a:solidFill>
                  <a:schemeClr val="accent6">
                    <a:lumMod val="75000"/>
                  </a:schemeClr>
                </a:solidFill>
              </a:rPr>
              <a:t>]</a:t>
            </a:r>
            <a:endParaRPr lang="en-US" smtClean="0"/>
          </a:p>
          <a:p>
            <a:pPr marL="0" indent="0">
              <a:buNone/>
            </a:pPr>
            <a:r>
              <a:rPr lang="en-US" smtClean="0"/>
              <a:t>17. </a:t>
            </a:r>
            <a:r>
              <a:rPr lang="en-US">
                <a:solidFill>
                  <a:srgbClr val="00B050"/>
                </a:solidFill>
              </a:rPr>
              <a:t>Vertex ranking (VR) </a:t>
            </a:r>
            <a:r>
              <a:rPr lang="en-US">
                <a:solidFill>
                  <a:schemeClr val="accent6">
                    <a:lumMod val="75000"/>
                  </a:schemeClr>
                </a:solidFill>
              </a:rPr>
              <a:t>[Papadimitriou et al., 2010]</a:t>
            </a:r>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a:t>Graph </a:t>
            </a:r>
            <a:r>
              <a:rPr lang="en-US" smtClean="0"/>
              <a:t>Similarity-based Outlier Detection </a:t>
            </a:r>
          </a:p>
          <a:p>
            <a:r>
              <a:rPr lang="en-US" smtClean="0"/>
              <a:t>Algorithms</a:t>
            </a:r>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6945" y="4648200"/>
            <a:ext cx="46291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333" y="5486400"/>
            <a:ext cx="53149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TextBox 7"/>
              <p:cNvSpPr txBox="1"/>
              <p:nvPr/>
            </p:nvSpPr>
            <p:spPr>
              <a:xfrm>
                <a:off x="1295400" y="6019800"/>
                <a:ext cx="7772400" cy="369332"/>
              </a:xfrm>
              <a:prstGeom prst="rect">
                <a:avLst/>
              </a:prstGeom>
              <a:noFill/>
            </p:spPr>
            <p:txBody>
              <a:bodyPr wrap="square" rtlCol="0">
                <a:spAutoFit/>
              </a:bodyPr>
              <a:lstStyle/>
              <a:p>
                <a:r>
                  <a:rPr lang="en-US" smtClean="0"/>
                  <a:t>w is PageRank value, </a:t>
                </a:r>
                <a14:m>
                  <m:oMath xmlns:m="http://schemas.openxmlformats.org/officeDocument/2006/math">
                    <m:r>
                      <a:rPr lang="en-US" b="0" i="1" smtClean="0">
                        <a:latin typeface="Cambria Math"/>
                      </a:rPr>
                      <m:t>𝜋</m:t>
                    </m:r>
                  </m:oMath>
                </a14:m>
                <a:r>
                  <a:rPr lang="en-US" smtClean="0"/>
                  <a:t> is the vertex rank, D is normalization constant</a:t>
                </a:r>
                <a:endParaRPr lang="en-US"/>
              </a:p>
            </p:txBody>
          </p:sp>
        </mc:Choice>
        <mc:Fallback xmlns="">
          <p:sp>
            <p:nvSpPr>
              <p:cNvPr id="8" name="TextBox 7"/>
              <p:cNvSpPr txBox="1">
                <a:spLocks noRot="1" noChangeAspect="1" noMove="1" noResize="1" noEditPoints="1" noAdjustHandles="1" noChangeArrowheads="1" noChangeShapeType="1" noTextEdit="1"/>
              </p:cNvSpPr>
              <p:nvPr/>
            </p:nvSpPr>
            <p:spPr>
              <a:xfrm>
                <a:off x="1295400" y="6019800"/>
                <a:ext cx="7772400" cy="369332"/>
              </a:xfrm>
              <a:prstGeom prst="rect">
                <a:avLst/>
              </a:prstGeom>
              <a:blipFill rotWithShape="1">
                <a:blip r:embed="rId4"/>
                <a:stretch>
                  <a:fillRect l="-706" t="-8333" b="-25000"/>
                </a:stretch>
              </a:blipFill>
            </p:spPr>
            <p:txBody>
              <a:bodyPr/>
              <a:lstStyle/>
              <a:p>
                <a:r>
                  <a:rPr lang="en-US">
                    <a:noFill/>
                  </a:rPr>
                  <a:t> </a:t>
                </a:r>
              </a:p>
            </p:txBody>
          </p:sp>
        </mc:Fallback>
      </mc:AlternateContent>
    </p:spTree>
    <p:extLst>
      <p:ext uri="{BB962C8B-B14F-4D97-AF65-F5344CB8AC3E}">
        <p14:creationId xmlns:p14="http://schemas.microsoft.com/office/powerpoint/2010/main" val="3695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9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Outlier Detection for </a:t>
            </a:r>
            <a:r>
              <a:rPr lang="en-US" smtClean="0"/>
              <a:t>Temporal Network 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77</a:t>
            </a:fld>
            <a:endParaRPr lang="en-US"/>
          </a:p>
        </p:txBody>
      </p:sp>
      <p:sp>
        <p:nvSpPr>
          <p:cNvPr id="4" name="Content Placeholder 3"/>
          <p:cNvSpPr>
            <a:spLocks noGrp="1"/>
          </p:cNvSpPr>
          <p:nvPr>
            <p:ph idx="13"/>
          </p:nvPr>
        </p:nvSpPr>
        <p:spPr/>
        <p:txBody>
          <a:bodyPr/>
          <a:lstStyle/>
          <a:p>
            <a:r>
              <a:rPr lang="en-US" smtClean="0"/>
              <a:t>Graph Similarity Outliers</a:t>
            </a:r>
          </a:p>
          <a:p>
            <a:r>
              <a:rPr lang="en-US" smtClean="0"/>
              <a:t>Community Based Outliers</a:t>
            </a:r>
          </a:p>
          <a:p>
            <a:r>
              <a:rPr lang="en-US" smtClean="0"/>
              <a:t>Online Graph Outliers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Temporal Network Data</a:t>
            </a:r>
          </a:p>
          <a:p>
            <a:endParaRPr lang="en-US"/>
          </a:p>
        </p:txBody>
      </p:sp>
      <p:sp>
        <p:nvSpPr>
          <p:cNvPr id="8" name="Rectangle 7"/>
          <p:cNvSpPr/>
          <p:nvPr/>
        </p:nvSpPr>
        <p:spPr>
          <a:xfrm>
            <a:off x="762000" y="2133600"/>
            <a:ext cx="45720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8032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991600" cy="1143000"/>
          </a:xfrm>
        </p:spPr>
        <p:txBody>
          <a:bodyPr>
            <a:noAutofit/>
          </a:bodyPr>
          <a:lstStyle/>
          <a:p>
            <a:r>
              <a:rPr lang="en-US"/>
              <a:t>Evolutionary Community </a:t>
            </a:r>
            <a:r>
              <a:rPr lang="en-US" smtClean="0"/>
              <a:t>Outliers (ECOutliers)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78</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905000"/>
            <a:ext cx="3857625"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20240"/>
            <a:ext cx="3705225"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62000" y="3748087"/>
            <a:ext cx="1652587" cy="15859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810000" y="3124200"/>
            <a:ext cx="1066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4876800"/>
            <a:ext cx="3429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850" y="3886200"/>
            <a:ext cx="26670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44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1.11111E-6 2.96296E-6 L 0.46806 0.00463 " pathEditMode="relative" rAng="0" ptsTypes="AA">
                                      <p:cBhvr>
                                        <p:cTn id="8" dur="2000" fill="hold"/>
                                        <p:tgtEl>
                                          <p:spTgt spid="10"/>
                                        </p:tgtEl>
                                        <p:attrNameLst>
                                          <p:attrName>ppt_x</p:attrName>
                                          <p:attrName>ppt_y</p:attrName>
                                        </p:attrNameLst>
                                      </p:cBhvr>
                                      <p:rCtr x="23403" y="231"/>
                                    </p:animMotion>
                                  </p:childTnLst>
                                </p:cTn>
                              </p:par>
                              <p:par>
                                <p:cTn id="9" presetID="1" presetClass="exit" presetSubtype="0" fill="hold" grpId="2" nodeType="withEffect">
                                  <p:stCondLst>
                                    <p:cond delay="200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42" presetClass="path" presetSubtype="0" accel="50000" decel="50000" fill="hold" nodeType="withEffect">
                                  <p:stCondLst>
                                    <p:cond delay="0"/>
                                  </p:stCondLst>
                                  <p:childTnLst>
                                    <p:animMotion origin="layout" path="M -3.33333E-6 -2.22222E-6 L 0.67709 -0.38541 " pathEditMode="relative" rAng="0" ptsTypes="AA">
                                      <p:cBhvr>
                                        <p:cTn id="16" dur="2000" fill="hold"/>
                                        <p:tgtEl>
                                          <p:spTgt spid="12"/>
                                        </p:tgtEl>
                                        <p:attrNameLst>
                                          <p:attrName>ppt_x</p:attrName>
                                          <p:attrName>ppt_y</p:attrName>
                                        </p:attrNameLst>
                                      </p:cBhvr>
                                      <p:rCtr x="33854" y="-19282"/>
                                    </p:animMotion>
                                  </p:childTnLst>
                                </p:cTn>
                              </p:par>
                              <p:par>
                                <p:cTn id="17" presetID="1" presetClass="exit" presetSubtype="0" fill="hold" nodeType="withEffect">
                                  <p:stCondLst>
                                    <p:cond delay="200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42" presetClass="path" presetSubtype="0" accel="50000" decel="50000" fill="hold" nodeType="withEffect">
                                  <p:stCondLst>
                                    <p:cond delay="0"/>
                                  </p:stCondLst>
                                  <p:childTnLst>
                                    <p:animMotion origin="layout" path="M -3.33333E-6 -1.11111E-6 L 0.73334 0.125 " pathEditMode="relative" rAng="0" ptsTypes="AA">
                                      <p:cBhvr>
                                        <p:cTn id="24" dur="2000" fill="hold"/>
                                        <p:tgtEl>
                                          <p:spTgt spid="13"/>
                                        </p:tgtEl>
                                        <p:attrNameLst>
                                          <p:attrName>ppt_x</p:attrName>
                                          <p:attrName>ppt_y</p:attrName>
                                        </p:attrNameLst>
                                      </p:cBhvr>
                                      <p:rCtr x="36667" y="6250"/>
                                    </p:animMotion>
                                  </p:childTnLst>
                                </p:cTn>
                              </p:par>
                              <p:par>
                                <p:cTn id="25" presetID="1" presetClass="exit" presetSubtype="0" fill="hold" nodeType="withEffect">
                                  <p:stCondLst>
                                    <p:cond delay="200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ECOutlier: Definitions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79</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8" name="Content Placeholder 2"/>
          <p:cNvSpPr>
            <a:spLocks noGrp="1"/>
          </p:cNvSpPr>
          <p:nvPr>
            <p:ph idx="4294967295"/>
          </p:nvPr>
        </p:nvSpPr>
        <p:spPr>
          <a:xfrm>
            <a:off x="457200" y="1295400"/>
            <a:ext cx="4114800" cy="4525963"/>
          </a:xfrm>
          <a:prstGeom prst="rect">
            <a:avLst/>
          </a:prstGeom>
        </p:spPr>
        <p:txBody>
          <a:bodyPr/>
          <a:lstStyle/>
          <a:p>
            <a:pPr marL="0" indent="0">
              <a:buNone/>
            </a:pPr>
            <a:r>
              <a:rPr lang="en-US"/>
              <a:t>Belongingness </a:t>
            </a:r>
            <a:r>
              <a:rPr lang="en-US" smtClean="0"/>
              <a:t>Matrix</a:t>
            </a:r>
          </a:p>
          <a:p>
            <a:pPr lvl="1"/>
            <a:endParaRPr lang="en-US"/>
          </a:p>
        </p:txBody>
      </p:sp>
      <p:grpSp>
        <p:nvGrpSpPr>
          <p:cNvPr id="9" name="Group 8"/>
          <p:cNvGrpSpPr/>
          <p:nvPr/>
        </p:nvGrpSpPr>
        <p:grpSpPr>
          <a:xfrm>
            <a:off x="152400" y="2608422"/>
            <a:ext cx="2822238" cy="1864042"/>
            <a:chOff x="152400" y="2057400"/>
            <a:chExt cx="2822238" cy="1864042"/>
          </a:xfrm>
        </p:grpSpPr>
        <p:pic>
          <p:nvPicPr>
            <p:cNvPr id="1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1" y="2643130"/>
              <a:ext cx="641365" cy="69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066800" y="2057400"/>
              <a:ext cx="994183" cy="246221"/>
            </a:xfrm>
            <a:prstGeom prst="rect">
              <a:avLst/>
            </a:prstGeom>
            <a:noFill/>
          </p:spPr>
          <p:txBody>
            <a:bodyPr wrap="none" rtlCol="0">
              <a:spAutoFit/>
            </a:bodyPr>
            <a:lstStyle/>
            <a:p>
              <a:r>
                <a:rPr lang="en-US" sz="1000" b="1" smtClean="0"/>
                <a:t>Databases (DB)</a:t>
              </a:r>
              <a:endParaRPr lang="en-US" sz="1000" b="1"/>
            </a:p>
          </p:txBody>
        </p:sp>
        <p:sp>
          <p:nvSpPr>
            <p:cNvPr id="12" name="TextBox 11"/>
            <p:cNvSpPr txBox="1"/>
            <p:nvPr/>
          </p:nvSpPr>
          <p:spPr>
            <a:xfrm>
              <a:off x="993544" y="3675221"/>
              <a:ext cx="1140056" cy="246221"/>
            </a:xfrm>
            <a:prstGeom prst="rect">
              <a:avLst/>
            </a:prstGeom>
            <a:noFill/>
          </p:spPr>
          <p:txBody>
            <a:bodyPr wrap="none" rtlCol="0">
              <a:spAutoFit/>
            </a:bodyPr>
            <a:lstStyle/>
            <a:p>
              <a:r>
                <a:rPr lang="en-US" sz="1000" b="1" smtClean="0"/>
                <a:t>Data Mining (DM)</a:t>
              </a:r>
              <a:endParaRPr lang="en-US" sz="1000" b="1"/>
            </a:p>
          </p:txBody>
        </p:sp>
        <p:sp>
          <p:nvSpPr>
            <p:cNvPr id="13" name="TextBox 12"/>
            <p:cNvSpPr txBox="1"/>
            <p:nvPr/>
          </p:nvSpPr>
          <p:spPr>
            <a:xfrm>
              <a:off x="152400" y="2817911"/>
              <a:ext cx="914400" cy="400110"/>
            </a:xfrm>
            <a:prstGeom prst="rect">
              <a:avLst/>
            </a:prstGeom>
            <a:noFill/>
          </p:spPr>
          <p:txBody>
            <a:bodyPr wrap="square" rtlCol="0">
              <a:spAutoFit/>
            </a:bodyPr>
            <a:lstStyle/>
            <a:p>
              <a:pPr algn="ctr"/>
              <a:r>
                <a:rPr lang="en-US" sz="1000" b="1" smtClean="0"/>
                <a:t>Information</a:t>
              </a:r>
            </a:p>
            <a:p>
              <a:pPr algn="ctr"/>
              <a:r>
                <a:rPr lang="en-US" sz="1000" b="1" smtClean="0"/>
                <a:t>Retrieval  (IR)</a:t>
              </a:r>
              <a:endParaRPr lang="en-US" sz="1000" b="1"/>
            </a:p>
          </p:txBody>
        </p:sp>
        <p:sp>
          <p:nvSpPr>
            <p:cNvPr id="14" name="TextBox 13"/>
            <p:cNvSpPr txBox="1"/>
            <p:nvPr/>
          </p:nvSpPr>
          <p:spPr>
            <a:xfrm>
              <a:off x="2057400" y="2842439"/>
              <a:ext cx="917238" cy="400110"/>
            </a:xfrm>
            <a:prstGeom prst="rect">
              <a:avLst/>
            </a:prstGeom>
            <a:noFill/>
          </p:spPr>
          <p:txBody>
            <a:bodyPr wrap="none" rtlCol="0">
              <a:spAutoFit/>
            </a:bodyPr>
            <a:lstStyle/>
            <a:p>
              <a:pPr algn="ctr"/>
              <a:r>
                <a:rPr lang="en-US" sz="1000" b="1" smtClean="0"/>
                <a:t>Machine</a:t>
              </a:r>
            </a:p>
            <a:p>
              <a:pPr algn="ctr"/>
              <a:r>
                <a:rPr lang="en-US" sz="1000" b="1" smtClean="0"/>
                <a:t>Learning (ML)</a:t>
              </a:r>
              <a:endParaRPr lang="en-US" sz="1000" b="1"/>
            </a:p>
          </p:txBody>
        </p:sp>
        <p:sp>
          <p:nvSpPr>
            <p:cNvPr id="15" name="Down Arrow 14"/>
            <p:cNvSpPr/>
            <p:nvPr/>
          </p:nvSpPr>
          <p:spPr>
            <a:xfrm>
              <a:off x="1447800" y="3336370"/>
              <a:ext cx="115772" cy="338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Down Arrow 15"/>
            <p:cNvSpPr/>
            <p:nvPr/>
          </p:nvSpPr>
          <p:spPr>
            <a:xfrm flipV="1">
              <a:off x="1461924" y="2324694"/>
              <a:ext cx="101648" cy="325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Right Arrow 16"/>
            <p:cNvSpPr/>
            <p:nvPr/>
          </p:nvSpPr>
          <p:spPr>
            <a:xfrm>
              <a:off x="1828801" y="2928941"/>
              <a:ext cx="304800" cy="1135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ight Arrow 17"/>
            <p:cNvSpPr/>
            <p:nvPr/>
          </p:nvSpPr>
          <p:spPr>
            <a:xfrm flipH="1">
              <a:off x="959696" y="2910575"/>
              <a:ext cx="259503" cy="132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9" name="Content Placeholder 2"/>
          <p:cNvSpPr>
            <a:spLocks noGrp="1"/>
          </p:cNvSpPr>
          <p:nvPr>
            <p:ph idx="4294967295"/>
          </p:nvPr>
        </p:nvSpPr>
        <p:spPr>
          <a:xfrm>
            <a:off x="4679383" y="1295400"/>
            <a:ext cx="4312217" cy="1236077"/>
          </a:xfrm>
          <a:prstGeom prst="rect">
            <a:avLst/>
          </a:prstGeom>
        </p:spPr>
        <p:txBody>
          <a:bodyPr>
            <a:normAutofit/>
          </a:bodyPr>
          <a:lstStyle/>
          <a:p>
            <a:pPr marL="0" indent="0">
              <a:buNone/>
            </a:pPr>
            <a:r>
              <a:rPr lang="en-US" smtClean="0"/>
              <a:t>Community-Community Correspondence Matrix</a:t>
            </a:r>
          </a:p>
          <a:p>
            <a:endParaRPr lang="en-US"/>
          </a:p>
          <a:p>
            <a:endParaRPr lang="en-US" smtClean="0"/>
          </a:p>
          <a:p>
            <a:endParaRPr lang="en-US" smtClean="0"/>
          </a:p>
        </p:txBody>
      </p:sp>
      <p:grpSp>
        <p:nvGrpSpPr>
          <p:cNvPr id="20" name="Group 19"/>
          <p:cNvGrpSpPr/>
          <p:nvPr/>
        </p:nvGrpSpPr>
        <p:grpSpPr>
          <a:xfrm>
            <a:off x="2974638" y="2362200"/>
            <a:ext cx="1676400" cy="2090294"/>
            <a:chOff x="2974638" y="1811178"/>
            <a:chExt cx="1676400" cy="2090294"/>
          </a:xfrm>
        </p:grpSpPr>
        <p:grpSp>
          <p:nvGrpSpPr>
            <p:cNvPr id="21" name="Group 20"/>
            <p:cNvGrpSpPr/>
            <p:nvPr/>
          </p:nvGrpSpPr>
          <p:grpSpPr>
            <a:xfrm>
              <a:off x="2974638" y="2134836"/>
              <a:ext cx="1676400" cy="1766636"/>
              <a:chOff x="4876800" y="1960878"/>
              <a:chExt cx="3886200" cy="3587137"/>
            </a:xfrm>
          </p:grpSpPr>
          <p:sp>
            <p:nvSpPr>
              <p:cNvPr id="23" name="Right Arrow 22"/>
              <p:cNvSpPr/>
              <p:nvPr/>
            </p:nvSpPr>
            <p:spPr>
              <a:xfrm>
                <a:off x="4876800" y="3656915"/>
                <a:ext cx="609600" cy="1530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aphicFrame>
            <p:nvGraphicFramePr>
              <p:cNvPr id="24" name="Object 23"/>
              <p:cNvGraphicFramePr>
                <a:graphicFrameLocks noChangeAspect="1"/>
              </p:cNvGraphicFramePr>
              <p:nvPr>
                <p:extLst>
                  <p:ext uri="{D42A27DB-BD31-4B8C-83A1-F6EECF244321}">
                    <p14:modId xmlns:p14="http://schemas.microsoft.com/office/powerpoint/2010/main" val="3102720150"/>
                  </p:ext>
                </p:extLst>
              </p:nvPr>
            </p:nvGraphicFramePr>
            <p:xfrm>
              <a:off x="5562599" y="1960878"/>
              <a:ext cx="3200401" cy="3587137"/>
            </p:xfrm>
            <a:graphic>
              <a:graphicData uri="http://schemas.openxmlformats.org/presentationml/2006/ole">
                <mc:AlternateContent xmlns:mc="http://schemas.openxmlformats.org/markup-compatibility/2006">
                  <mc:Choice xmlns:v="urn:schemas-microsoft-com:vml" Requires="v">
                    <p:oleObj spid="_x0000_s15254" name="Equation" r:id="rId4" imgW="1358900" imgH="1600200" progId="Equation.3">
                      <p:embed/>
                    </p:oleObj>
                  </mc:Choice>
                  <mc:Fallback>
                    <p:oleObj name="Equation" r:id="rId4" imgW="1358900" imgH="1600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599" y="1960878"/>
                            <a:ext cx="3200401" cy="3587137"/>
                          </a:xfrm>
                          <a:prstGeom prst="rect">
                            <a:avLst/>
                          </a:prstGeom>
                          <a:noFill/>
                          <a:ln>
                            <a:noFill/>
                          </a:ln>
                        </p:spPr>
                      </p:pic>
                    </p:oleObj>
                  </mc:Fallback>
                </mc:AlternateContent>
              </a:graphicData>
            </a:graphic>
          </p:graphicFrame>
        </p:grpSp>
        <p:sp>
          <p:nvSpPr>
            <p:cNvPr id="22" name="TextBox 21"/>
            <p:cNvSpPr txBox="1"/>
            <p:nvPr/>
          </p:nvSpPr>
          <p:spPr>
            <a:xfrm>
              <a:off x="3213306" y="1811178"/>
              <a:ext cx="1428596" cy="338554"/>
            </a:xfrm>
            <a:prstGeom prst="rect">
              <a:avLst/>
            </a:prstGeom>
            <a:noFill/>
          </p:spPr>
          <p:txBody>
            <a:bodyPr wrap="none" rtlCol="0">
              <a:spAutoFit/>
            </a:bodyPr>
            <a:lstStyle/>
            <a:p>
              <a:r>
                <a:rPr lang="en-US" sz="1600" smtClean="0"/>
                <a:t>DM  IR  ML  DB</a:t>
              </a:r>
              <a:endParaRPr lang="en-US" sz="1600"/>
            </a:p>
          </p:txBody>
        </p:sp>
      </p:grpSp>
      <mc:AlternateContent xmlns:mc="http://schemas.openxmlformats.org/markup-compatibility/2006" xmlns:a14="http://schemas.microsoft.com/office/drawing/2010/main">
        <mc:Choice Requires="a14">
          <p:sp>
            <p:nvSpPr>
              <p:cNvPr id="25" name="TextBox 24"/>
              <p:cNvSpPr txBox="1"/>
              <p:nvPr/>
            </p:nvSpPr>
            <p:spPr>
              <a:xfrm>
                <a:off x="1027966" y="4715647"/>
                <a:ext cx="3391634" cy="1456553"/>
              </a:xfrm>
              <a:prstGeom prst="rect">
                <a:avLst/>
              </a:prstGeom>
              <a:noFill/>
            </p:spPr>
            <p:txBody>
              <a:bodyPr wrap="none" rtlCol="0">
                <a:spAutoFit/>
              </a:bodyPr>
              <a:lstStyle/>
              <a:p>
                <a14:m>
                  <m:oMath xmlns:m="http://schemas.openxmlformats.org/officeDocument/2006/math">
                    <m:r>
                      <a:rPr lang="en-US" b="0" i="1" smtClean="0">
                        <a:latin typeface="Cambria Math"/>
                      </a:rPr>
                      <m:t>𝑃</m:t>
                    </m:r>
                    <m:r>
                      <a:rPr lang="en-US" b="0" i="1" smtClean="0">
                        <a:latin typeface="Cambria Math"/>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a:rPr>
                              <m:t>0,1</m:t>
                            </m:r>
                          </m:e>
                        </m:d>
                      </m:e>
                      <m:sup>
                        <m:r>
                          <a:rPr lang="en-US" b="0" i="1" smtClean="0">
                            <a:latin typeface="Cambria Math"/>
                          </a:rPr>
                          <m:t>𝑁</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1</m:t>
                            </m:r>
                          </m:sub>
                        </m:sSub>
                      </m:sup>
                    </m:sSup>
                  </m:oMath>
                </a14:m>
                <a:r>
                  <a:rPr lang="en-US" smtClean="0"/>
                  <a:t>	</a:t>
                </a:r>
                <a14:m>
                  <m:oMath xmlns:m="http://schemas.openxmlformats.org/officeDocument/2006/math">
                    <m:r>
                      <a:rPr lang="en-US" b="0" i="1" smtClean="0">
                        <a:latin typeface="Cambria Math"/>
                      </a:rPr>
                      <m:t>𝑄</m:t>
                    </m:r>
                    <m:r>
                      <a:rPr lang="en-US" i="1">
                        <a:latin typeface="Cambria Math"/>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a:rPr>
                              <m:t>0,1</m:t>
                            </m:r>
                          </m:e>
                        </m:d>
                      </m:e>
                      <m:sup>
                        <m:r>
                          <a:rPr lang="en-US" i="1">
                            <a:latin typeface="Cambria Math"/>
                          </a:rPr>
                          <m:t>𝑁</m:t>
                        </m:r>
                        <m:r>
                          <a:rPr lang="en-US" i="1">
                            <a:latin typeface="Cambria Math"/>
                          </a:rPr>
                          <m:t>×</m:t>
                        </m:r>
                        <m:sSub>
                          <m:sSubPr>
                            <m:ctrlPr>
                              <a:rPr lang="en-US" i="1">
                                <a:latin typeface="Cambria Math" panose="02040503050406030204" pitchFamily="18" charset="0"/>
                              </a:rPr>
                            </m:ctrlPr>
                          </m:sSubPr>
                          <m:e>
                            <m:r>
                              <a:rPr lang="en-US" i="1">
                                <a:latin typeface="Cambria Math"/>
                              </a:rPr>
                              <m:t>𝐾</m:t>
                            </m:r>
                          </m:e>
                          <m:sub>
                            <m:r>
                              <a:rPr lang="en-US" b="0" i="1" smtClean="0">
                                <a:latin typeface="Cambria Math"/>
                              </a:rPr>
                              <m:t>2</m:t>
                            </m:r>
                          </m:sub>
                        </m:sSub>
                      </m:sup>
                    </m:sSup>
                  </m:oMath>
                </a14:m>
                <a:endParaRPr lang="en-US" smtClean="0"/>
              </a:p>
              <a:p>
                <a:pPr/>
                <a14:m>
                  <m:oMathPara xmlns:m="http://schemas.openxmlformats.org/officeDocument/2006/math">
                    <m:oMathParaPr>
                      <m:jc m:val="centerGroup"/>
                    </m:oMathParaPr>
                    <m:oMath xmlns:m="http://schemas.openxmlformats.org/officeDocument/2006/math">
                      <m:nary>
                        <m:naryPr>
                          <m:chr m:val="∑"/>
                          <m:ctrlPr>
                            <a:rPr lang="en-US" i="1">
                              <a:latin typeface="Cambria Math" panose="02040503050406030204" pitchFamily="18" charset="0"/>
                            </a:rPr>
                          </m:ctrlPr>
                        </m:naryPr>
                        <m:sub>
                          <m:r>
                            <a:rPr lang="en-US" i="1">
                              <a:latin typeface="Cambria Math"/>
                            </a:rPr>
                            <m:t>𝑖</m:t>
                          </m:r>
                          <m:r>
                            <a:rPr lang="en-US" i="1">
                              <a:latin typeface="Cambria Math"/>
                            </a:rPr>
                            <m:t>=1</m:t>
                          </m:r>
                        </m:sub>
                        <m:sup>
                          <m:sSub>
                            <m:sSubPr>
                              <m:ctrlPr>
                                <a:rPr lang="en-US" i="1">
                                  <a:latin typeface="Cambria Math" panose="02040503050406030204" pitchFamily="18" charset="0"/>
                                </a:rPr>
                              </m:ctrlPr>
                            </m:sSubPr>
                            <m:e>
                              <m:r>
                                <a:rPr lang="en-US" i="1">
                                  <a:latin typeface="Cambria Math"/>
                                </a:rPr>
                                <m:t>𝐾</m:t>
                              </m:r>
                            </m:e>
                            <m:sub>
                              <m:r>
                                <a:rPr lang="en-US" i="1">
                                  <a:latin typeface="Cambria Math"/>
                                </a:rPr>
                                <m:t>1</m:t>
                              </m:r>
                            </m:sub>
                          </m:sSub>
                        </m:sup>
                        <m:e>
                          <m:sSub>
                            <m:sSubPr>
                              <m:ctrlPr>
                                <a:rPr lang="en-US" i="1">
                                  <a:latin typeface="Cambria Math" panose="02040503050406030204" pitchFamily="18" charset="0"/>
                                </a:rPr>
                              </m:ctrlPr>
                            </m:sSubPr>
                            <m:e>
                              <m:r>
                                <a:rPr lang="en-US" i="1">
                                  <a:latin typeface="Cambria Math"/>
                                </a:rPr>
                                <m:t>𝑝</m:t>
                              </m:r>
                            </m:e>
                            <m:sub>
                              <m:r>
                                <a:rPr lang="en-US" i="1">
                                  <a:latin typeface="Cambria Math"/>
                                </a:rPr>
                                <m:t>𝑜𝑖</m:t>
                              </m:r>
                            </m:sub>
                          </m:sSub>
                        </m:e>
                      </m:nary>
                      <m:r>
                        <a:rPr lang="en-US" i="1">
                          <a:latin typeface="Cambria Math"/>
                        </a:rPr>
                        <m:t>=1</m:t>
                      </m:r>
                      <m:r>
                        <a:rPr lang="en-US" b="0" i="1" smtClean="0">
                          <a:latin typeface="Cambria Math"/>
                        </a:rPr>
                        <m:t>           </m:t>
                      </m:r>
                      <m:nary>
                        <m:naryPr>
                          <m:chr m:val="∑"/>
                          <m:ctrlPr>
                            <a:rPr lang="en-US" i="1" smtClean="0">
                              <a:latin typeface="Cambria Math" panose="02040503050406030204" pitchFamily="18" charset="0"/>
                            </a:rPr>
                          </m:ctrlPr>
                        </m:naryPr>
                        <m:sub>
                          <m:r>
                            <m:rPr>
                              <m:brk m:alnAt="23"/>
                            </m:rPr>
                            <a:rPr lang="en-US" b="0" i="1" smtClean="0">
                              <a:latin typeface="Cambria Math"/>
                            </a:rPr>
                            <m:t>𝑗</m:t>
                          </m:r>
                          <m:r>
                            <a:rPr lang="en-US" b="0" i="1" smtClean="0">
                              <a:latin typeface="Cambria Math"/>
                            </a:rPr>
                            <m:t>=1</m:t>
                          </m:r>
                        </m:sub>
                        <m:sup>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2</m:t>
                              </m:r>
                            </m:sub>
                          </m:sSub>
                        </m:sup>
                        <m:e>
                          <m:sSub>
                            <m:sSubPr>
                              <m:ctrlPr>
                                <a:rPr lang="en-US" b="0" i="1" smtClean="0">
                                  <a:latin typeface="Cambria Math" panose="02040503050406030204" pitchFamily="18" charset="0"/>
                                </a:rPr>
                              </m:ctrlPr>
                            </m:sSubPr>
                            <m:e>
                              <m:r>
                                <a:rPr lang="en-US" b="0" i="1" smtClean="0">
                                  <a:latin typeface="Cambria Math"/>
                                </a:rPr>
                                <m:t>𝑞</m:t>
                              </m:r>
                            </m:e>
                            <m:sub>
                              <m:r>
                                <a:rPr lang="en-US" b="0" i="1" smtClean="0">
                                  <a:latin typeface="Cambria Math"/>
                                </a:rPr>
                                <m:t>𝑜𝑗</m:t>
                              </m:r>
                            </m:sub>
                          </m:sSub>
                        </m:e>
                      </m:nary>
                      <m:r>
                        <a:rPr lang="en-US" i="1">
                          <a:latin typeface="Cambria Math"/>
                        </a:rPr>
                        <m:t>=1</m:t>
                      </m:r>
                    </m:oMath>
                  </m:oMathPara>
                </a14:m>
                <a:endParaRPr lang="en-US" smtClean="0"/>
              </a:p>
              <a:p>
                <a:endParaRPr lang="en-US"/>
              </a:p>
            </p:txBody>
          </p:sp>
        </mc:Choice>
        <mc:Fallback xmlns="">
          <p:sp>
            <p:nvSpPr>
              <p:cNvPr id="25" name="TextBox 24"/>
              <p:cNvSpPr txBox="1">
                <a:spLocks noRot="1" noChangeAspect="1" noMove="1" noResize="1" noEditPoints="1" noAdjustHandles="1" noChangeArrowheads="1" noChangeShapeType="1" noTextEdit="1"/>
              </p:cNvSpPr>
              <p:nvPr/>
            </p:nvSpPr>
            <p:spPr>
              <a:xfrm>
                <a:off x="1027966" y="4715647"/>
                <a:ext cx="3391634" cy="1456553"/>
              </a:xfrm>
              <a:prstGeom prst="rect">
                <a:avLst/>
              </a:prstGeom>
              <a:blipFill rotWithShape="1">
                <a:blip r:embed="rId6"/>
                <a:stretch>
                  <a:fillRect/>
                </a:stretch>
              </a:blipFill>
            </p:spPr>
            <p:txBody>
              <a:bodyPr/>
              <a:lstStyle/>
              <a:p>
                <a:r>
                  <a:rPr lang="en-US">
                    <a:noFill/>
                  </a:rPr>
                  <a:t> </a:t>
                </a:r>
              </a:p>
            </p:txBody>
          </p:sp>
        </mc:Fallback>
      </mc:AlternateContent>
      <p:sp>
        <p:nvSpPr>
          <p:cNvPr id="26" name="TextBox 25"/>
          <p:cNvSpPr txBox="1"/>
          <p:nvPr/>
        </p:nvSpPr>
        <p:spPr>
          <a:xfrm>
            <a:off x="5486399" y="4126468"/>
            <a:ext cx="355491" cy="369332"/>
          </a:xfrm>
          <a:prstGeom prst="rect">
            <a:avLst/>
          </a:prstGeom>
          <a:noFill/>
        </p:spPr>
        <p:txBody>
          <a:bodyPr wrap="none" rtlCol="0">
            <a:spAutoFit/>
          </a:bodyPr>
          <a:lstStyle/>
          <a:p>
            <a:r>
              <a:rPr lang="en-US" b="1" smtClean="0"/>
              <a:t>P</a:t>
            </a:r>
            <a:endParaRPr lang="en-US" b="1" baseline="-25000"/>
          </a:p>
        </p:txBody>
      </p:sp>
      <p:sp>
        <p:nvSpPr>
          <p:cNvPr id="27" name="TextBox 26"/>
          <p:cNvSpPr txBox="1"/>
          <p:nvPr/>
        </p:nvSpPr>
        <p:spPr>
          <a:xfrm>
            <a:off x="8214417" y="4126468"/>
            <a:ext cx="396182" cy="369332"/>
          </a:xfrm>
          <a:prstGeom prst="rect">
            <a:avLst/>
          </a:prstGeom>
          <a:noFill/>
        </p:spPr>
        <p:txBody>
          <a:bodyPr wrap="none" rtlCol="0">
            <a:spAutoFit/>
          </a:bodyPr>
          <a:lstStyle/>
          <a:p>
            <a:r>
              <a:rPr lang="en-US" b="1" smtClean="0"/>
              <a:t>Q</a:t>
            </a:r>
            <a:endParaRPr lang="en-US" b="1" baseline="-25000"/>
          </a:p>
        </p:txBody>
      </p:sp>
      <p:sp>
        <p:nvSpPr>
          <p:cNvPr id="28" name="TextBox 27"/>
          <p:cNvSpPr txBox="1"/>
          <p:nvPr/>
        </p:nvSpPr>
        <p:spPr>
          <a:xfrm>
            <a:off x="6900156" y="3745468"/>
            <a:ext cx="338844" cy="369332"/>
          </a:xfrm>
          <a:prstGeom prst="rect">
            <a:avLst/>
          </a:prstGeom>
          <a:noFill/>
        </p:spPr>
        <p:txBody>
          <a:bodyPr wrap="none" rtlCol="0">
            <a:spAutoFit/>
          </a:bodyPr>
          <a:lstStyle/>
          <a:p>
            <a:r>
              <a:rPr lang="en-US" b="1"/>
              <a:t>S</a:t>
            </a:r>
            <a:endParaRPr lang="en-US" b="1" baseline="-25000"/>
          </a:p>
        </p:txBody>
      </p:sp>
      <p:sp>
        <p:nvSpPr>
          <p:cNvPr id="29" name="TextBox 28"/>
          <p:cNvSpPr txBox="1"/>
          <p:nvPr/>
        </p:nvSpPr>
        <p:spPr>
          <a:xfrm>
            <a:off x="6147164" y="3314887"/>
            <a:ext cx="359190" cy="369332"/>
          </a:xfrm>
          <a:prstGeom prst="rect">
            <a:avLst/>
          </a:prstGeom>
          <a:noFill/>
        </p:spPr>
        <p:txBody>
          <a:bodyPr wrap="none" rtlCol="0">
            <a:spAutoFit/>
          </a:bodyPr>
          <a:lstStyle/>
          <a:p>
            <a:r>
              <a:rPr lang="en-US" b="1" smtClean="0"/>
              <a:t>X</a:t>
            </a:r>
            <a:endParaRPr lang="en-US" b="1"/>
          </a:p>
        </p:txBody>
      </p:sp>
      <mc:AlternateContent xmlns:mc="http://schemas.openxmlformats.org/markup-compatibility/2006" xmlns:a14="http://schemas.microsoft.com/office/drawing/2010/main">
        <mc:Choice Requires="a14">
          <p:sp>
            <p:nvSpPr>
              <p:cNvPr id="30" name="TextBox 29"/>
              <p:cNvSpPr txBox="1"/>
              <p:nvPr/>
            </p:nvSpPr>
            <p:spPr>
              <a:xfrm>
                <a:off x="7355011" y="3314887"/>
                <a:ext cx="4701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m:t>
                      </m:r>
                    </m:oMath>
                  </m:oMathPara>
                </a14:m>
                <a:endParaRPr lang="en-US" b="1"/>
              </a:p>
            </p:txBody>
          </p:sp>
        </mc:Choice>
        <mc:Fallback xmlns="">
          <p:sp>
            <p:nvSpPr>
              <p:cNvPr id="30" name="TextBox 29"/>
              <p:cNvSpPr txBox="1">
                <a:spLocks noRot="1" noChangeAspect="1" noMove="1" noResize="1" noEditPoints="1" noAdjustHandles="1" noChangeArrowheads="1" noChangeShapeType="1" noTextEdit="1"/>
              </p:cNvSpPr>
              <p:nvPr/>
            </p:nvSpPr>
            <p:spPr>
              <a:xfrm>
                <a:off x="7355011" y="3314887"/>
                <a:ext cx="470165" cy="369332"/>
              </a:xfrm>
              <a:prstGeom prst="rect">
                <a:avLst/>
              </a:prstGeom>
              <a:blipFill rotWithShape="1">
                <a:blip r:embed="rId7"/>
                <a:stretch>
                  <a:fillRect/>
                </a:stretch>
              </a:blipFill>
            </p:spPr>
            <p:txBody>
              <a:bodyPr/>
              <a:lstStyle/>
              <a:p>
                <a:r>
                  <a:rPr lang="en-US">
                    <a:noFill/>
                  </a:rPr>
                  <a:t> </a:t>
                </a:r>
              </a:p>
            </p:txBody>
          </p:sp>
        </mc:Fallback>
      </mc:AlternateContent>
      <p:graphicFrame>
        <p:nvGraphicFramePr>
          <p:cNvPr id="31" name="Object 30"/>
          <p:cNvGraphicFramePr>
            <a:graphicFrameLocks noChangeAspect="1"/>
          </p:cNvGraphicFramePr>
          <p:nvPr>
            <p:extLst>
              <p:ext uri="{D42A27DB-BD31-4B8C-83A1-F6EECF244321}">
                <p14:modId xmlns:p14="http://schemas.microsoft.com/office/powerpoint/2010/main" val="1219774838"/>
              </p:ext>
            </p:extLst>
          </p:nvPr>
        </p:nvGraphicFramePr>
        <p:xfrm>
          <a:off x="5143036" y="2730378"/>
          <a:ext cx="1045899" cy="1422400"/>
        </p:xfrm>
        <a:graphic>
          <a:graphicData uri="http://schemas.openxmlformats.org/presentationml/2006/ole">
            <mc:AlternateContent xmlns:mc="http://schemas.openxmlformats.org/markup-compatibility/2006">
              <mc:Choice xmlns:v="urn:schemas-microsoft-com:vml" Requires="v">
                <p:oleObj spid="_x0000_s15255" name="Equation" r:id="rId8" imgW="1358640" imgH="1600200" progId="Equation.3">
                  <p:embed/>
                </p:oleObj>
              </mc:Choice>
              <mc:Fallback>
                <p:oleObj name="Equation" r:id="rId8" imgW="1358640" imgH="1600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036" y="2730378"/>
                        <a:ext cx="1045899"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099472670"/>
              </p:ext>
            </p:extLst>
          </p:nvPr>
        </p:nvGraphicFramePr>
        <p:xfrm>
          <a:off x="7825176" y="2743200"/>
          <a:ext cx="967136" cy="1420433"/>
        </p:xfrm>
        <a:graphic>
          <a:graphicData uri="http://schemas.openxmlformats.org/presentationml/2006/ole">
            <mc:AlternateContent xmlns:mc="http://schemas.openxmlformats.org/markup-compatibility/2006">
              <mc:Choice xmlns:v="urn:schemas-microsoft-com:vml" Requires="v">
                <p:oleObj spid="_x0000_s15256" name="Equation" r:id="rId9" imgW="1688760" imgH="1600200" progId="Equation.3">
                  <p:embed/>
                </p:oleObj>
              </mc:Choice>
              <mc:Fallback>
                <p:oleObj name="Equation" r:id="rId9" imgW="1688760" imgH="1600200" progId="Equation.3">
                  <p:embed/>
                  <p:pic>
                    <p:nvPicPr>
                      <p:cNvPr id="0" name=""/>
                      <p:cNvPicPr>
                        <a:picLocks noChangeAspect="1" noChangeArrowheads="1"/>
                      </p:cNvPicPr>
                      <p:nvPr/>
                    </p:nvPicPr>
                    <p:blipFill>
                      <a:blip r:embed="rId10"/>
                      <a:srcRect/>
                      <a:stretch>
                        <a:fillRect/>
                      </a:stretch>
                    </p:blipFill>
                    <p:spPr bwMode="auto">
                      <a:xfrm>
                        <a:off x="7825176" y="2743200"/>
                        <a:ext cx="967136" cy="1420433"/>
                      </a:xfrm>
                      <a:prstGeom prst="rect">
                        <a:avLst/>
                      </a:prstGeom>
                      <a:noFill/>
                      <a:ln>
                        <a:noFill/>
                      </a:ln>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594046688"/>
              </p:ext>
            </p:extLst>
          </p:nvPr>
        </p:nvGraphicFramePr>
        <p:xfrm>
          <a:off x="6506354" y="3138488"/>
          <a:ext cx="981789" cy="690562"/>
        </p:xfrm>
        <a:graphic>
          <a:graphicData uri="http://schemas.openxmlformats.org/presentationml/2006/ole">
            <mc:AlternateContent xmlns:mc="http://schemas.openxmlformats.org/markup-compatibility/2006">
              <mc:Choice xmlns:v="urn:schemas-microsoft-com:vml" Requires="v">
                <p:oleObj spid="_x0000_s15257" name="Equation" r:id="rId11" imgW="2044440" imgH="1117440" progId="Equation.3">
                  <p:embed/>
                </p:oleObj>
              </mc:Choice>
              <mc:Fallback>
                <p:oleObj name="Equation" r:id="rId11" imgW="2044440" imgH="1117440" progId="Equation.3">
                  <p:embed/>
                  <p:pic>
                    <p:nvPicPr>
                      <p:cNvPr id="0" name=""/>
                      <p:cNvPicPr>
                        <a:picLocks noChangeAspect="1" noChangeArrowheads="1"/>
                      </p:cNvPicPr>
                      <p:nvPr/>
                    </p:nvPicPr>
                    <p:blipFill>
                      <a:blip r:embed="rId12"/>
                      <a:srcRect/>
                      <a:stretch>
                        <a:fillRect/>
                      </a:stretch>
                    </p:blipFill>
                    <p:spPr bwMode="auto">
                      <a:xfrm>
                        <a:off x="6506354" y="3138488"/>
                        <a:ext cx="981789" cy="690562"/>
                      </a:xfrm>
                      <a:prstGeom prst="rect">
                        <a:avLst/>
                      </a:prstGeom>
                      <a:noFill/>
                      <a:ln>
                        <a:noFill/>
                      </a:ln>
                      <a:extLst/>
                    </p:spPr>
                  </p:pic>
                </p:oleObj>
              </mc:Fallback>
            </mc:AlternateContent>
          </a:graphicData>
        </a:graphic>
      </p:graphicFrame>
      <mc:AlternateContent xmlns:mc="http://schemas.openxmlformats.org/markup-compatibility/2006" xmlns:a14="http://schemas.microsoft.com/office/drawing/2010/main">
        <mc:Choice Requires="a14">
          <p:sp>
            <p:nvSpPr>
              <p:cNvPr id="34" name="TextBox 33"/>
              <p:cNvSpPr txBox="1"/>
              <p:nvPr/>
            </p:nvSpPr>
            <p:spPr>
              <a:xfrm>
                <a:off x="5838693" y="4736245"/>
                <a:ext cx="1628907" cy="1179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𝑆</m:t>
                      </m:r>
                      <m:r>
                        <a:rPr lang="en-US" b="0" i="1" smtClean="0">
                          <a:latin typeface="Cambria Math"/>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a:rPr>
                                <m:t>0,1</m:t>
                              </m:r>
                            </m:e>
                          </m:d>
                        </m:e>
                        <m:sup>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2</m:t>
                              </m:r>
                            </m:sub>
                          </m:sSub>
                        </m:sup>
                      </m:sSup>
                    </m:oMath>
                  </m:oMathPara>
                </a14:m>
                <a:endParaRPr lang="en-US" i="1" smtClean="0">
                  <a:latin typeface="Cambria Math"/>
                </a:endParaRPr>
              </a:p>
              <a:p>
                <a:pPr/>
                <a14:m>
                  <m:oMathPara xmlns:m="http://schemas.openxmlformats.org/officeDocument/2006/math">
                    <m:oMathParaPr>
                      <m:jc m:val="centerGroup"/>
                    </m:oMathParaPr>
                    <m:oMath xmlns:m="http://schemas.openxmlformats.org/officeDocument/2006/math">
                      <m:nary>
                        <m:naryPr>
                          <m:chr m:val="∑"/>
                          <m:ctrlPr>
                            <a:rPr lang="en-US" i="1" smtClean="0">
                              <a:latin typeface="Cambria Math" panose="02040503050406030204" pitchFamily="18" charset="0"/>
                            </a:rPr>
                          </m:ctrlPr>
                        </m:naryPr>
                        <m:sub>
                          <m:r>
                            <m:rPr>
                              <m:brk m:alnAt="23"/>
                            </m:rPr>
                            <a:rPr lang="en-US" i="1">
                              <a:latin typeface="Cambria Math"/>
                            </a:rPr>
                            <m:t>𝑗</m:t>
                          </m:r>
                          <m:r>
                            <a:rPr lang="en-US" i="1">
                              <a:latin typeface="Cambria Math"/>
                            </a:rPr>
                            <m:t>=1</m:t>
                          </m:r>
                        </m:sub>
                        <m:sup>
                          <m:sSub>
                            <m:sSubPr>
                              <m:ctrlPr>
                                <a:rPr lang="en-US" i="1">
                                  <a:latin typeface="Cambria Math" panose="02040503050406030204" pitchFamily="18" charset="0"/>
                                </a:rPr>
                              </m:ctrlPr>
                            </m:sSubPr>
                            <m:e>
                              <m:r>
                                <a:rPr lang="en-US" i="1">
                                  <a:latin typeface="Cambria Math"/>
                                </a:rPr>
                                <m:t>𝐾</m:t>
                              </m:r>
                            </m:e>
                            <m:sub>
                              <m:r>
                                <a:rPr lang="en-US" i="1">
                                  <a:latin typeface="Cambria Math"/>
                                </a:rPr>
                                <m:t>2</m:t>
                              </m:r>
                            </m:sub>
                          </m:sSub>
                        </m:sup>
                        <m:e>
                          <m:sSub>
                            <m:sSubPr>
                              <m:ctrlPr>
                                <a:rPr lang="en-US" i="1">
                                  <a:latin typeface="Cambria Math" panose="02040503050406030204" pitchFamily="18" charset="0"/>
                                </a:rPr>
                              </m:ctrlPr>
                            </m:sSubPr>
                            <m:e>
                              <m:r>
                                <a:rPr lang="en-US" b="0" i="1" smtClean="0">
                                  <a:latin typeface="Cambria Math"/>
                                </a:rPr>
                                <m:t>𝑠</m:t>
                              </m:r>
                            </m:e>
                            <m:sub>
                              <m:r>
                                <a:rPr lang="en-US" b="0" i="1" smtClean="0">
                                  <a:latin typeface="Cambria Math"/>
                                </a:rPr>
                                <m:t>𝑖</m:t>
                              </m:r>
                              <m:r>
                                <a:rPr lang="en-US" i="1">
                                  <a:latin typeface="Cambria Math"/>
                                </a:rPr>
                                <m:t>𝑗</m:t>
                              </m:r>
                            </m:sub>
                          </m:sSub>
                        </m:e>
                      </m:nary>
                      <m:r>
                        <a:rPr lang="en-US" i="1">
                          <a:latin typeface="Cambria Math"/>
                        </a:rPr>
                        <m:t>=1</m:t>
                      </m:r>
                    </m:oMath>
                  </m:oMathPara>
                </a14:m>
                <a:endParaRPr lang="en-US"/>
              </a:p>
            </p:txBody>
          </p:sp>
        </mc:Choice>
        <mc:Fallback xmlns="">
          <p:sp>
            <p:nvSpPr>
              <p:cNvPr id="34" name="TextBox 33"/>
              <p:cNvSpPr txBox="1">
                <a:spLocks noRot="1" noChangeAspect="1" noMove="1" noResize="1" noEditPoints="1" noAdjustHandles="1" noChangeArrowheads="1" noChangeShapeType="1" noTextEdit="1"/>
              </p:cNvSpPr>
              <p:nvPr/>
            </p:nvSpPr>
            <p:spPr>
              <a:xfrm>
                <a:off x="5838693" y="4736245"/>
                <a:ext cx="1628907" cy="1179554"/>
              </a:xfrm>
              <a:prstGeom prst="rect">
                <a:avLst/>
              </a:prstGeom>
              <a:blipFill rotWithShape="1">
                <a:blip r:embed="rId13"/>
                <a:stretch>
                  <a:fillRect/>
                </a:stretch>
              </a:blipFill>
            </p:spPr>
            <p:txBody>
              <a:bodyPr/>
              <a:lstStyle/>
              <a:p>
                <a:r>
                  <a:rPr lang="en-US">
                    <a:noFill/>
                  </a:rPr>
                  <a:t> </a:t>
                </a:r>
              </a:p>
            </p:txBody>
          </p:sp>
        </mc:Fallback>
      </mc:AlternateContent>
      <p:sp>
        <p:nvSpPr>
          <p:cNvPr id="35" name="Down Arrow 34"/>
          <p:cNvSpPr/>
          <p:nvPr/>
        </p:nvSpPr>
        <p:spPr>
          <a:xfrm>
            <a:off x="4800600" y="2748492"/>
            <a:ext cx="289618" cy="1377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a:off x="7526830" y="2743200"/>
            <a:ext cx="289618" cy="1377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800600" y="4114800"/>
            <a:ext cx="336952" cy="369332"/>
          </a:xfrm>
          <a:prstGeom prst="rect">
            <a:avLst/>
          </a:prstGeom>
          <a:noFill/>
        </p:spPr>
        <p:txBody>
          <a:bodyPr wrap="none" rtlCol="0">
            <a:spAutoFit/>
          </a:bodyPr>
          <a:lstStyle/>
          <a:p>
            <a:r>
              <a:rPr lang="en-US" b="1"/>
              <a:t>N</a:t>
            </a:r>
            <a:endParaRPr lang="en-US" b="1" baseline="-25000"/>
          </a:p>
        </p:txBody>
      </p:sp>
      <p:sp>
        <p:nvSpPr>
          <p:cNvPr id="38" name="TextBox 37"/>
          <p:cNvSpPr txBox="1"/>
          <p:nvPr/>
        </p:nvSpPr>
        <p:spPr>
          <a:xfrm>
            <a:off x="7511648" y="4114800"/>
            <a:ext cx="336952" cy="369332"/>
          </a:xfrm>
          <a:prstGeom prst="rect">
            <a:avLst/>
          </a:prstGeom>
          <a:noFill/>
        </p:spPr>
        <p:txBody>
          <a:bodyPr wrap="none" rtlCol="0">
            <a:spAutoFit/>
          </a:bodyPr>
          <a:lstStyle/>
          <a:p>
            <a:r>
              <a:rPr lang="en-US" b="1"/>
              <a:t>N</a:t>
            </a:r>
            <a:endParaRPr lang="en-US" b="1" baseline="-25000"/>
          </a:p>
        </p:txBody>
      </p:sp>
      <p:sp>
        <p:nvSpPr>
          <p:cNvPr id="39" name="Right Arrow 38"/>
          <p:cNvSpPr/>
          <p:nvPr/>
        </p:nvSpPr>
        <p:spPr>
          <a:xfrm>
            <a:off x="5090218" y="2438400"/>
            <a:ext cx="1056946" cy="169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7782254" y="2438400"/>
            <a:ext cx="1056946" cy="169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096000" y="2331422"/>
            <a:ext cx="389850" cy="369332"/>
          </a:xfrm>
          <a:prstGeom prst="rect">
            <a:avLst/>
          </a:prstGeom>
          <a:noFill/>
        </p:spPr>
        <p:txBody>
          <a:bodyPr wrap="none" rtlCol="0">
            <a:spAutoFit/>
          </a:bodyPr>
          <a:lstStyle/>
          <a:p>
            <a:r>
              <a:rPr lang="en-US" b="1" smtClean="0"/>
              <a:t>K</a:t>
            </a:r>
            <a:r>
              <a:rPr lang="en-US" b="1" baseline="-25000" smtClean="0"/>
              <a:t>1</a:t>
            </a:r>
            <a:endParaRPr lang="en-US" b="1" baseline="-25000"/>
          </a:p>
        </p:txBody>
      </p:sp>
      <p:sp>
        <p:nvSpPr>
          <p:cNvPr id="42" name="TextBox 41"/>
          <p:cNvSpPr txBox="1"/>
          <p:nvPr/>
        </p:nvSpPr>
        <p:spPr>
          <a:xfrm>
            <a:off x="8763000" y="2286000"/>
            <a:ext cx="389850" cy="369332"/>
          </a:xfrm>
          <a:prstGeom prst="rect">
            <a:avLst/>
          </a:prstGeom>
          <a:noFill/>
        </p:spPr>
        <p:txBody>
          <a:bodyPr wrap="none" rtlCol="0">
            <a:spAutoFit/>
          </a:bodyPr>
          <a:lstStyle/>
          <a:p>
            <a:r>
              <a:rPr lang="en-US" b="1" smtClean="0"/>
              <a:t>K</a:t>
            </a:r>
            <a:r>
              <a:rPr lang="en-US" b="1" baseline="-25000" smtClean="0"/>
              <a:t>2</a:t>
            </a:r>
            <a:endParaRPr lang="en-US" b="1" baseline="-25000"/>
          </a:p>
        </p:txBody>
      </p:sp>
      <p:sp>
        <p:nvSpPr>
          <p:cNvPr id="43" name="Down Arrow 42"/>
          <p:cNvSpPr/>
          <p:nvPr/>
        </p:nvSpPr>
        <p:spPr>
          <a:xfrm>
            <a:off x="6181950" y="3117824"/>
            <a:ext cx="289618" cy="812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181950" y="3941802"/>
            <a:ext cx="389850" cy="369332"/>
          </a:xfrm>
          <a:prstGeom prst="rect">
            <a:avLst/>
          </a:prstGeom>
          <a:noFill/>
        </p:spPr>
        <p:txBody>
          <a:bodyPr wrap="none" rtlCol="0">
            <a:spAutoFit/>
          </a:bodyPr>
          <a:lstStyle/>
          <a:p>
            <a:r>
              <a:rPr lang="en-US" b="1" smtClean="0"/>
              <a:t>K</a:t>
            </a:r>
            <a:r>
              <a:rPr lang="en-US" b="1" baseline="-25000" smtClean="0"/>
              <a:t>1</a:t>
            </a:r>
            <a:endParaRPr lang="en-US" b="1" baseline="-25000"/>
          </a:p>
        </p:txBody>
      </p:sp>
      <p:sp>
        <p:nvSpPr>
          <p:cNvPr id="45" name="Right Arrow 44"/>
          <p:cNvSpPr/>
          <p:nvPr/>
        </p:nvSpPr>
        <p:spPr>
          <a:xfrm>
            <a:off x="6376875" y="2886024"/>
            <a:ext cx="1056946" cy="169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7395168" y="2772508"/>
            <a:ext cx="389850" cy="369332"/>
          </a:xfrm>
          <a:prstGeom prst="rect">
            <a:avLst/>
          </a:prstGeom>
          <a:noFill/>
        </p:spPr>
        <p:txBody>
          <a:bodyPr wrap="none" rtlCol="0">
            <a:spAutoFit/>
          </a:bodyPr>
          <a:lstStyle/>
          <a:p>
            <a:r>
              <a:rPr lang="en-US" b="1" smtClean="0"/>
              <a:t>K</a:t>
            </a:r>
            <a:r>
              <a:rPr lang="en-US" b="1" baseline="-25000" smtClean="0"/>
              <a:t>2</a:t>
            </a:r>
            <a:endParaRPr lang="en-US" b="1" baseline="-25000"/>
          </a:p>
        </p:txBody>
      </p:sp>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up)">
                                      <p:cBhvr>
                                        <p:cTn id="29" dur="1000"/>
                                        <p:tgtEl>
                                          <p:spTgt spid="3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up)">
                                      <p:cBhvr>
                                        <p:cTn id="32" dur="1000"/>
                                        <p:tgtEl>
                                          <p:spTgt spid="36"/>
                                        </p:tgtEl>
                                      </p:cBhvr>
                                    </p:animEffect>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left)">
                                      <p:cBhvr>
                                        <p:cTn id="42" dur="1000"/>
                                        <p:tgtEl>
                                          <p:spTgt spid="3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wipe(left)">
                                      <p:cBhvr>
                                        <p:cTn id="45" dur="1000"/>
                                        <p:tgtEl>
                                          <p:spTgt spid="40"/>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9">
                                            <p:txEl>
                                              <p:pRg st="0" end="0"/>
                                            </p:txEl>
                                          </p:spTgt>
                                        </p:tgtEl>
                                        <p:attrNameLst>
                                          <p:attrName>style.visibility</p:attrName>
                                        </p:attrNameLst>
                                      </p:cBhvr>
                                      <p:to>
                                        <p:strVal val="visible"/>
                                      </p:to>
                                    </p:set>
                                  </p:childTnLst>
                                </p:cTn>
                              </p:par>
                              <p:par>
                                <p:cTn id="54" presetID="1" presetClass="exit" presetSubtype="0" fill="hold" grpId="1" nodeType="withEffect">
                                  <p:stCondLst>
                                    <p:cond delay="0"/>
                                  </p:stCondLst>
                                  <p:childTnLst>
                                    <p:set>
                                      <p:cBhvr>
                                        <p:cTn id="55" dur="1" fill="hold">
                                          <p:stCondLst>
                                            <p:cond delay="0"/>
                                          </p:stCondLst>
                                        </p:cTn>
                                        <p:tgtEl>
                                          <p:spTgt spid="3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36"/>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8"/>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37"/>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3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4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41"/>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4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wipe(up)">
                                      <p:cBhvr>
                                        <p:cTn id="88" dur="1000"/>
                                        <p:tgtEl>
                                          <p:spTgt spid="43"/>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wipe(left)">
                                      <p:cBhvr>
                                        <p:cTn id="95" dur="1000"/>
                                        <p:tgtEl>
                                          <p:spTgt spid="45"/>
                                        </p:tgtEl>
                                      </p:cBhvr>
                                    </p:animEffect>
                                  </p:childTnLst>
                                </p:cTn>
                              </p:par>
                              <p:par>
                                <p:cTn id="96" presetID="1" presetClass="entr" presetSubtype="0"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5" grpId="0"/>
      <p:bldP spid="26" grpId="0"/>
      <p:bldP spid="27" grpId="0"/>
      <p:bldP spid="28" grpId="0"/>
      <p:bldP spid="29" grpId="0"/>
      <p:bldP spid="30" grpId="0"/>
      <p:bldP spid="34" grpId="0"/>
      <p:bldP spid="35" grpId="0" animBg="1"/>
      <p:bldP spid="35" grpId="1" animBg="1"/>
      <p:bldP spid="36" grpId="0" animBg="1"/>
      <p:bldP spid="36" grpId="1" animBg="1"/>
      <p:bldP spid="37" grpId="0"/>
      <p:bldP spid="37" grpId="1"/>
      <p:bldP spid="38" grpId="0"/>
      <p:bldP spid="38" grpId="1"/>
      <p:bldP spid="39" grpId="0" animBg="1"/>
      <p:bldP spid="39" grpId="1" animBg="1"/>
      <p:bldP spid="40" grpId="0" animBg="1"/>
      <p:bldP spid="40" grpId="1" animBg="1"/>
      <p:bldP spid="41" grpId="0"/>
      <p:bldP spid="41" grpId="1"/>
      <p:bldP spid="42" grpId="0"/>
      <p:bldP spid="42" grpId="1"/>
      <p:bldP spid="43" grpId="0" animBg="1"/>
      <p:bldP spid="44" grpId="0"/>
      <p:bldP spid="45" grpId="0" animBg="1"/>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Time Series vs. Discrete Sequences</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8</a:t>
            </a:fld>
            <a:endParaRPr lang="en-US"/>
          </a:p>
        </p:txBody>
      </p:sp>
      <p:sp>
        <p:nvSpPr>
          <p:cNvPr id="4" name="Content Placeholder 3"/>
          <p:cNvSpPr>
            <a:spLocks noGrp="1"/>
          </p:cNvSpPr>
          <p:nvPr>
            <p:ph idx="13"/>
          </p:nvPr>
        </p:nvSpPr>
        <p:spPr/>
        <p:txBody>
          <a:bodyPr>
            <a:normAutofit fontScale="77500" lnSpcReduction="20000"/>
          </a:bodyPr>
          <a:lstStyle/>
          <a:p>
            <a:r>
              <a:rPr lang="en-US" smtClean="0">
                <a:solidFill>
                  <a:srgbClr val="1010B6"/>
                </a:solidFill>
              </a:rPr>
              <a:t>Time series data</a:t>
            </a:r>
          </a:p>
          <a:p>
            <a:pPr lvl="1"/>
            <a:r>
              <a:rPr lang="en-US" smtClean="0">
                <a:solidFill>
                  <a:srgbClr val="00B050"/>
                </a:solidFill>
              </a:rPr>
              <a:t>Numeric</a:t>
            </a:r>
            <a:r>
              <a:rPr lang="en-US" smtClean="0"/>
              <a:t> data across time</a:t>
            </a:r>
          </a:p>
          <a:p>
            <a:pPr lvl="1"/>
            <a:r>
              <a:rPr lang="en-US" smtClean="0"/>
              <a:t>Studied more in the </a:t>
            </a:r>
            <a:r>
              <a:rPr lang="en-US" smtClean="0">
                <a:solidFill>
                  <a:srgbClr val="FFC000"/>
                </a:solidFill>
              </a:rPr>
              <a:t>statistics</a:t>
            </a:r>
            <a:r>
              <a:rPr lang="en-US" smtClean="0"/>
              <a:t> community</a:t>
            </a:r>
          </a:p>
          <a:p>
            <a:pPr lvl="1"/>
            <a:r>
              <a:rPr lang="en-US" smtClean="0"/>
              <a:t>Techniques include AR, VAR, ARIMA models, etc.</a:t>
            </a:r>
          </a:p>
          <a:p>
            <a:pPr lvl="1"/>
            <a:r>
              <a:rPr lang="en-US" smtClean="0"/>
              <a:t>Outliers are mainly detected based on </a:t>
            </a:r>
            <a:r>
              <a:rPr lang="en-US" smtClean="0">
                <a:solidFill>
                  <a:srgbClr val="00B0F0"/>
                </a:solidFill>
              </a:rPr>
              <a:t>forecasts</a:t>
            </a:r>
          </a:p>
          <a:p>
            <a:r>
              <a:rPr lang="en-US" smtClean="0">
                <a:solidFill>
                  <a:srgbClr val="1010B6"/>
                </a:solidFill>
              </a:rPr>
              <a:t>Discrete Sequences</a:t>
            </a:r>
          </a:p>
          <a:p>
            <a:pPr lvl="1"/>
            <a:r>
              <a:rPr lang="en-US" smtClean="0">
                <a:solidFill>
                  <a:srgbClr val="00B050"/>
                </a:solidFill>
              </a:rPr>
              <a:t>Labels</a:t>
            </a:r>
            <a:r>
              <a:rPr lang="en-US" smtClean="0"/>
              <a:t> across time</a:t>
            </a:r>
          </a:p>
          <a:p>
            <a:pPr lvl="1"/>
            <a:r>
              <a:rPr lang="en-US" smtClean="0"/>
              <a:t>Studied more in the </a:t>
            </a:r>
            <a:r>
              <a:rPr lang="en-US" smtClean="0">
                <a:solidFill>
                  <a:srgbClr val="FFC000"/>
                </a:solidFill>
              </a:rPr>
              <a:t>data</a:t>
            </a:r>
            <a:r>
              <a:rPr lang="en-US" smtClean="0"/>
              <a:t> </a:t>
            </a:r>
            <a:r>
              <a:rPr lang="en-US" smtClean="0">
                <a:solidFill>
                  <a:srgbClr val="FFC000"/>
                </a:solidFill>
              </a:rPr>
              <a:t>mining</a:t>
            </a:r>
            <a:r>
              <a:rPr lang="en-US" smtClean="0"/>
              <a:t> community</a:t>
            </a:r>
          </a:p>
          <a:p>
            <a:pPr lvl="1"/>
            <a:r>
              <a:rPr lang="en-US" smtClean="0"/>
              <a:t>Techniques include Markov models, etc.</a:t>
            </a:r>
          </a:p>
          <a:p>
            <a:pPr lvl="1"/>
            <a:r>
              <a:rPr lang="en-US" smtClean="0"/>
              <a:t>Outliers are defined in various ways like distance outliers, etc.</a:t>
            </a:r>
          </a:p>
          <a:p>
            <a:r>
              <a:rPr lang="en-US" smtClean="0"/>
              <a:t>Some </a:t>
            </a:r>
            <a:r>
              <a:rPr lang="en-US" smtClean="0">
                <a:solidFill>
                  <a:srgbClr val="7030A0"/>
                </a:solidFill>
              </a:rPr>
              <a:t>techniques like clustering are shared </a:t>
            </a:r>
            <a:r>
              <a:rPr lang="en-US" smtClean="0"/>
              <a:t>for both types of data</a:t>
            </a:r>
          </a:p>
          <a:p>
            <a:r>
              <a:rPr lang="en-US" smtClean="0"/>
              <a:t>Some techniques </a:t>
            </a:r>
            <a:r>
              <a:rPr lang="en-US" smtClean="0">
                <a:solidFill>
                  <a:srgbClr val="C00000"/>
                </a:solidFill>
              </a:rPr>
              <a:t>discretize time series to sequences</a:t>
            </a:r>
          </a:p>
          <a:p>
            <a:pPr lvl="1"/>
            <a:endParaRPr lang="en-US" smtClean="0"/>
          </a:p>
          <a:p>
            <a:pPr lvl="1"/>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endParaRPr lang="en-US"/>
          </a:p>
        </p:txBody>
      </p:sp>
      <p:sp>
        <p:nvSpPr>
          <p:cNvPr id="7" name="Content Placeholder 6"/>
          <p:cNvSpPr>
            <a:spLocks noGrp="1"/>
          </p:cNvSpPr>
          <p:nvPr>
            <p:ph idx="15"/>
          </p:nvPr>
        </p:nvSpPr>
        <p:spPr/>
        <p:txBody>
          <a:bodyPr/>
          <a:lstStyle/>
          <a:p>
            <a:r>
              <a:rPr lang="en-US"/>
              <a:t>Outlier Detection for Time Series Data</a:t>
            </a:r>
          </a:p>
          <a:p>
            <a:endParaRPr lang="en-US"/>
          </a:p>
        </p:txBody>
      </p:sp>
    </p:spTree>
    <p:extLst>
      <p:ext uri="{BB962C8B-B14F-4D97-AF65-F5344CB8AC3E}">
        <p14:creationId xmlns:p14="http://schemas.microsoft.com/office/powerpoint/2010/main" val="28538502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TwoStage </a:t>
            </a:r>
            <a:r>
              <a:rPr lang="en-US"/>
              <a:t>ECOutlier Detection Framework</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80</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8" name="Rectangle 7"/>
          <p:cNvSpPr/>
          <p:nvPr/>
        </p:nvSpPr>
        <p:spPr>
          <a:xfrm>
            <a:off x="6476999" y="1905000"/>
            <a:ext cx="2390775"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762000" y="1905000"/>
            <a:ext cx="1905000"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3505200" y="1905000"/>
            <a:ext cx="1905000"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flipH="1">
            <a:off x="6553200" y="1988403"/>
            <a:ext cx="2314573" cy="830997"/>
          </a:xfrm>
          <a:prstGeom prst="rect">
            <a:avLst/>
          </a:prstGeom>
          <a:noFill/>
        </p:spPr>
        <p:txBody>
          <a:bodyPr wrap="square" rtlCol="0">
            <a:spAutoFit/>
          </a:bodyPr>
          <a:lstStyle/>
          <a:p>
            <a:pPr algn="ctr"/>
            <a:r>
              <a:rPr lang="en-US" sz="2400" b="1" smtClean="0"/>
              <a:t>Outlier Detection</a:t>
            </a:r>
            <a:endParaRPr lang="en-US" sz="2400" b="1"/>
          </a:p>
        </p:txBody>
      </p:sp>
      <p:cxnSp>
        <p:nvCxnSpPr>
          <p:cNvPr id="12" name="Straight Arrow Connector 11"/>
          <p:cNvCxnSpPr>
            <a:endCxn id="10" idx="1"/>
          </p:cNvCxnSpPr>
          <p:nvPr/>
        </p:nvCxnSpPr>
        <p:spPr>
          <a:xfrm>
            <a:off x="2667000" y="2359967"/>
            <a:ext cx="838200" cy="223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410200" y="2362200"/>
            <a:ext cx="1066799"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600200" y="3547518"/>
            <a:ext cx="6858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600200" y="5410200"/>
            <a:ext cx="6858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315075" y="4352380"/>
            <a:ext cx="542925"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71600" y="4199436"/>
            <a:ext cx="389850" cy="369332"/>
          </a:xfrm>
          <a:prstGeom prst="rect">
            <a:avLst/>
          </a:prstGeom>
          <a:noFill/>
        </p:spPr>
        <p:txBody>
          <a:bodyPr wrap="none" rtlCol="0">
            <a:spAutoFit/>
          </a:bodyPr>
          <a:lstStyle/>
          <a:p>
            <a:r>
              <a:rPr lang="en-US" b="1"/>
              <a:t>X</a:t>
            </a:r>
            <a:r>
              <a:rPr lang="en-US" b="1" baseline="-25000" smtClean="0"/>
              <a:t>1</a:t>
            </a:r>
            <a:endParaRPr lang="en-US" b="1" baseline="-25000"/>
          </a:p>
        </p:txBody>
      </p:sp>
      <p:sp>
        <p:nvSpPr>
          <p:cNvPr id="18" name="TextBox 17"/>
          <p:cNvSpPr txBox="1"/>
          <p:nvPr/>
        </p:nvSpPr>
        <p:spPr>
          <a:xfrm>
            <a:off x="1371600" y="5726668"/>
            <a:ext cx="389850" cy="369332"/>
          </a:xfrm>
          <a:prstGeom prst="rect">
            <a:avLst/>
          </a:prstGeom>
          <a:noFill/>
        </p:spPr>
        <p:txBody>
          <a:bodyPr wrap="none" rtlCol="0">
            <a:spAutoFit/>
          </a:bodyPr>
          <a:lstStyle/>
          <a:p>
            <a:r>
              <a:rPr lang="en-US" b="1"/>
              <a:t>X</a:t>
            </a:r>
            <a:r>
              <a:rPr lang="en-US" b="1" baseline="-25000" smtClean="0"/>
              <a:t>2</a:t>
            </a:r>
            <a:endParaRPr lang="en-US" b="1" baseline="-25000"/>
          </a:p>
        </p:txBody>
      </p:sp>
      <p:sp>
        <p:nvSpPr>
          <p:cNvPr id="19" name="TextBox 18"/>
          <p:cNvSpPr txBox="1"/>
          <p:nvPr/>
        </p:nvSpPr>
        <p:spPr>
          <a:xfrm>
            <a:off x="3501902" y="4191000"/>
            <a:ext cx="308098" cy="369332"/>
          </a:xfrm>
          <a:prstGeom prst="rect">
            <a:avLst/>
          </a:prstGeom>
          <a:noFill/>
        </p:spPr>
        <p:txBody>
          <a:bodyPr wrap="none" rtlCol="0">
            <a:spAutoFit/>
          </a:bodyPr>
          <a:lstStyle/>
          <a:p>
            <a:r>
              <a:rPr lang="en-US" b="1" smtClean="0"/>
              <a:t>P</a:t>
            </a:r>
            <a:endParaRPr lang="en-US" b="1" baseline="-25000"/>
          </a:p>
        </p:txBody>
      </p:sp>
      <p:sp>
        <p:nvSpPr>
          <p:cNvPr id="20" name="TextBox 19"/>
          <p:cNvSpPr txBox="1"/>
          <p:nvPr/>
        </p:nvSpPr>
        <p:spPr>
          <a:xfrm>
            <a:off x="3466636" y="5943600"/>
            <a:ext cx="343364" cy="369332"/>
          </a:xfrm>
          <a:prstGeom prst="rect">
            <a:avLst/>
          </a:prstGeom>
          <a:noFill/>
        </p:spPr>
        <p:txBody>
          <a:bodyPr wrap="none" rtlCol="0">
            <a:spAutoFit/>
          </a:bodyPr>
          <a:lstStyle/>
          <a:p>
            <a:r>
              <a:rPr lang="en-US" b="1" smtClean="0"/>
              <a:t>Q</a:t>
            </a:r>
            <a:endParaRPr lang="en-US" b="1" baseline="-25000"/>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147854"/>
            <a:ext cx="1260793" cy="102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872395"/>
            <a:ext cx="1260793" cy="102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p:nvPr/>
        </p:nvCxnSpPr>
        <p:spPr>
          <a:xfrm flipH="1">
            <a:off x="1927859" y="4352380"/>
            <a:ext cx="865346" cy="103396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Cloud 23"/>
          <p:cNvSpPr/>
          <p:nvPr/>
        </p:nvSpPr>
        <p:spPr>
          <a:xfrm>
            <a:off x="246062" y="2947442"/>
            <a:ext cx="1444625" cy="125199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p:cNvSpPr/>
          <p:nvPr/>
        </p:nvSpPr>
        <p:spPr>
          <a:xfrm>
            <a:off x="231775" y="4708003"/>
            <a:ext cx="1444625" cy="125199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16200000">
            <a:off x="1100813" y="4060518"/>
            <a:ext cx="1905000" cy="5837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extBox 26"/>
          <p:cNvSpPr txBox="1"/>
          <p:nvPr/>
        </p:nvSpPr>
        <p:spPr>
          <a:xfrm rot="16200000">
            <a:off x="1300818" y="4038600"/>
            <a:ext cx="1442383" cy="646331"/>
          </a:xfrm>
          <a:prstGeom prst="rect">
            <a:avLst/>
          </a:prstGeom>
          <a:noFill/>
        </p:spPr>
        <p:txBody>
          <a:bodyPr wrap="none" rtlCol="0">
            <a:spAutoFit/>
          </a:bodyPr>
          <a:lstStyle/>
          <a:p>
            <a:pPr algn="ctr"/>
            <a:r>
              <a:rPr lang="en-US" b="1" smtClean="0"/>
              <a:t>Evolutionary </a:t>
            </a:r>
          </a:p>
          <a:p>
            <a:pPr algn="ctr"/>
            <a:r>
              <a:rPr lang="en-US" b="1" smtClean="0"/>
              <a:t>Clustering</a:t>
            </a:r>
            <a:endParaRPr lang="en-US" b="1"/>
          </a:p>
        </p:txBody>
      </p:sp>
      <p:graphicFrame>
        <p:nvGraphicFramePr>
          <p:cNvPr id="28" name="Object 27"/>
          <p:cNvGraphicFramePr>
            <a:graphicFrameLocks noChangeAspect="1"/>
          </p:cNvGraphicFramePr>
          <p:nvPr>
            <p:extLst>
              <p:ext uri="{D42A27DB-BD31-4B8C-83A1-F6EECF244321}">
                <p14:modId xmlns:p14="http://schemas.microsoft.com/office/powerpoint/2010/main" val="406595700"/>
              </p:ext>
            </p:extLst>
          </p:nvPr>
        </p:nvGraphicFramePr>
        <p:xfrm>
          <a:off x="2438400" y="3048000"/>
          <a:ext cx="906833" cy="1422668"/>
        </p:xfrm>
        <a:graphic>
          <a:graphicData uri="http://schemas.openxmlformats.org/presentationml/2006/ole">
            <mc:AlternateContent xmlns:mc="http://schemas.openxmlformats.org/markup-compatibility/2006">
              <mc:Choice xmlns:v="urn:schemas-microsoft-com:vml" Requires="v">
                <p:oleObj spid="_x0000_s15820" name="Equation" r:id="rId4" imgW="1358640" imgH="1600200" progId="Equation.3">
                  <p:embed/>
                </p:oleObj>
              </mc:Choice>
              <mc:Fallback>
                <p:oleObj name="Equation" r:id="rId4" imgW="1358640" imgH="1600200" progId="Equation.3">
                  <p:embed/>
                  <p:pic>
                    <p:nvPicPr>
                      <p:cNvPr id="0" name=""/>
                      <p:cNvPicPr/>
                      <p:nvPr/>
                    </p:nvPicPr>
                    <p:blipFill>
                      <a:blip r:embed="rId5"/>
                      <a:stretch>
                        <a:fillRect/>
                      </a:stretch>
                    </p:blipFill>
                    <p:spPr>
                      <a:xfrm>
                        <a:off x="2438400" y="3048000"/>
                        <a:ext cx="906833" cy="1422668"/>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238606083"/>
              </p:ext>
            </p:extLst>
          </p:nvPr>
        </p:nvGraphicFramePr>
        <p:xfrm>
          <a:off x="2446116" y="4963466"/>
          <a:ext cx="968512" cy="1220735"/>
        </p:xfrm>
        <a:graphic>
          <a:graphicData uri="http://schemas.openxmlformats.org/presentationml/2006/ole">
            <mc:AlternateContent xmlns:mc="http://schemas.openxmlformats.org/markup-compatibility/2006">
              <mc:Choice xmlns:v="urn:schemas-microsoft-com:vml" Requires="v">
                <p:oleObj spid="_x0000_s15821" name="Equation" r:id="rId6" imgW="1688760" imgH="1600200" progId="Equation.3">
                  <p:embed/>
                </p:oleObj>
              </mc:Choice>
              <mc:Fallback>
                <p:oleObj name="Equation" r:id="rId6" imgW="1688760" imgH="1600200" progId="Equation.3">
                  <p:embed/>
                  <p:pic>
                    <p:nvPicPr>
                      <p:cNvPr id="0" name=""/>
                      <p:cNvPicPr>
                        <a:picLocks noChangeAspect="1" noChangeArrowheads="1"/>
                      </p:cNvPicPr>
                      <p:nvPr/>
                    </p:nvPicPr>
                    <p:blipFill>
                      <a:blip r:embed="rId7"/>
                      <a:srcRect/>
                      <a:stretch>
                        <a:fillRect/>
                      </a:stretch>
                    </p:blipFill>
                    <p:spPr bwMode="auto">
                      <a:xfrm>
                        <a:off x="2446116" y="4963466"/>
                        <a:ext cx="968512" cy="1220735"/>
                      </a:xfrm>
                      <a:prstGeom prst="rect">
                        <a:avLst/>
                      </a:prstGeom>
                      <a:noFill/>
                      <a:ln>
                        <a:noFill/>
                      </a:ln>
                    </p:spPr>
                  </p:pic>
                </p:oleObj>
              </mc:Fallback>
            </mc:AlternateContent>
          </a:graphicData>
        </a:graphic>
      </p:graphicFrame>
      <p:pic>
        <p:nvPicPr>
          <p:cNvPr id="30" name="Picture 13" descr="C:\Users\manish\AppData\Local\Microsoft\Windows\Temporary Internet Files\Content.IE5\WIO8J795\MC900431538[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3429727"/>
            <a:ext cx="1937003" cy="179473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3781924" y="3017520"/>
            <a:ext cx="2368311" cy="3154680"/>
            <a:chOff x="3781924" y="3017520"/>
            <a:chExt cx="2368311" cy="3154680"/>
          </a:xfrm>
        </p:grpSpPr>
        <p:grpSp>
          <p:nvGrpSpPr>
            <p:cNvPr id="32" name="Group 31"/>
            <p:cNvGrpSpPr/>
            <p:nvPr/>
          </p:nvGrpSpPr>
          <p:grpSpPr>
            <a:xfrm>
              <a:off x="3781924" y="3017520"/>
              <a:ext cx="2368311" cy="3154680"/>
              <a:chOff x="1143000" y="2179320"/>
              <a:chExt cx="2368311" cy="3154680"/>
            </a:xfrm>
          </p:grpSpPr>
          <p:sp>
            <p:nvSpPr>
              <p:cNvPr id="34" name="Rectangle 33"/>
              <p:cNvSpPr/>
              <p:nvPr/>
            </p:nvSpPr>
            <p:spPr>
              <a:xfrm>
                <a:off x="1676400" y="3149864"/>
                <a:ext cx="220488" cy="111733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5" name="Rectangle 34"/>
              <p:cNvSpPr/>
              <p:nvPr/>
            </p:nvSpPr>
            <p:spPr>
              <a:xfrm>
                <a:off x="2362200" y="3631061"/>
                <a:ext cx="380087" cy="2511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p:cNvSpPr txBox="1"/>
                  <p:nvPr/>
                </p:nvSpPr>
                <p:spPr>
                  <a:xfrm>
                    <a:off x="1905000" y="3556605"/>
                    <a:ext cx="4251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m:t>
                          </m:r>
                        </m:oMath>
                      </m:oMathPara>
                    </a14:m>
                    <a:endParaRPr lang="en-US" sz="2000"/>
                  </a:p>
                </p:txBody>
              </p:sp>
            </mc:Choice>
            <mc:Fallback xmlns="">
              <p:sp>
                <p:nvSpPr>
                  <p:cNvPr id="57" name="TextBox 56"/>
                  <p:cNvSpPr txBox="1">
                    <a:spLocks noRot="1" noChangeAspect="1" noMove="1" noResize="1" noEditPoints="1" noAdjustHandles="1" noChangeArrowheads="1" noChangeShapeType="1" noTextEdit="1"/>
                  </p:cNvSpPr>
                  <p:nvPr/>
                </p:nvSpPr>
                <p:spPr>
                  <a:xfrm>
                    <a:off x="1905000" y="3556605"/>
                    <a:ext cx="425116" cy="400110"/>
                  </a:xfrm>
                  <a:prstGeom prst="rect">
                    <a:avLst/>
                  </a:prstGeom>
                  <a:blipFill rotWithShape="1">
                    <a:blip r:embed="rId9"/>
                    <a:stretch>
                      <a:fillRect/>
                    </a:stretch>
                  </a:blipFill>
                </p:spPr>
                <p:txBody>
                  <a:bodyPr/>
                  <a:lstStyle/>
                  <a:p>
                    <a:r>
                      <a:rPr lang="en-US">
                        <a:noFill/>
                      </a:rPr>
                      <a:t> </a:t>
                    </a:r>
                  </a:p>
                </p:txBody>
              </p:sp>
            </mc:Fallback>
          </mc:AlternateContent>
          <p:sp>
            <p:nvSpPr>
              <p:cNvPr id="37" name="TextBox 36"/>
              <p:cNvSpPr txBox="1"/>
              <p:nvPr/>
            </p:nvSpPr>
            <p:spPr>
              <a:xfrm>
                <a:off x="1600200" y="4267200"/>
                <a:ext cx="320922" cy="400110"/>
              </a:xfrm>
              <a:prstGeom prst="rect">
                <a:avLst/>
              </a:prstGeom>
              <a:noFill/>
            </p:spPr>
            <p:txBody>
              <a:bodyPr wrap="none" rtlCol="0">
                <a:spAutoFit/>
              </a:bodyPr>
              <a:lstStyle/>
              <a:p>
                <a:r>
                  <a:rPr lang="en-US" sz="2000" b="1" smtClean="0"/>
                  <a:t>P</a:t>
                </a:r>
                <a:endParaRPr lang="en-US" sz="2000" b="1" baseline="-25000"/>
              </a:p>
            </p:txBody>
          </p:sp>
          <p:sp>
            <p:nvSpPr>
              <p:cNvPr id="38" name="TextBox 37"/>
              <p:cNvSpPr txBox="1"/>
              <p:nvPr/>
            </p:nvSpPr>
            <p:spPr>
              <a:xfrm>
                <a:off x="2436706" y="4267200"/>
                <a:ext cx="306494" cy="400110"/>
              </a:xfrm>
              <a:prstGeom prst="rect">
                <a:avLst/>
              </a:prstGeom>
              <a:noFill/>
            </p:spPr>
            <p:txBody>
              <a:bodyPr wrap="none" rtlCol="0">
                <a:spAutoFit/>
              </a:bodyPr>
              <a:lstStyle/>
              <a:p>
                <a:r>
                  <a:rPr lang="en-US" sz="2000" b="1"/>
                  <a:t>S</a:t>
                </a:r>
                <a:endParaRPr lang="en-US" sz="2000" b="1" baseline="-25000"/>
              </a:p>
            </p:txBody>
          </p:sp>
          <p:sp>
            <p:nvSpPr>
              <p:cNvPr id="39" name="TextBox 38"/>
              <p:cNvSpPr txBox="1"/>
              <p:nvPr/>
            </p:nvSpPr>
            <p:spPr>
              <a:xfrm>
                <a:off x="3124200" y="4267200"/>
                <a:ext cx="360996" cy="400110"/>
              </a:xfrm>
              <a:prstGeom prst="rect">
                <a:avLst/>
              </a:prstGeom>
              <a:noFill/>
            </p:spPr>
            <p:txBody>
              <a:bodyPr wrap="none" rtlCol="0">
                <a:spAutoFit/>
              </a:bodyPr>
              <a:lstStyle/>
              <a:p>
                <a:r>
                  <a:rPr lang="en-US" sz="2000" b="1" smtClean="0"/>
                  <a:t>Q</a:t>
                </a:r>
                <a:endParaRPr lang="en-US" sz="2000" b="1" baseline="-25000"/>
              </a:p>
            </p:txBody>
          </p:sp>
          <p:sp>
            <p:nvSpPr>
              <p:cNvPr id="40" name="Right Arrow Callout 39"/>
              <p:cNvSpPr/>
              <p:nvPr/>
            </p:nvSpPr>
            <p:spPr>
              <a:xfrm>
                <a:off x="1143000" y="2179320"/>
                <a:ext cx="348556" cy="3154680"/>
              </a:xfrm>
              <a:prstGeom prst="rightArrowCallout">
                <a:avLst>
                  <a:gd name="adj1" fmla="val 8694"/>
                  <a:gd name="adj2" fmla="val 24999"/>
                  <a:gd name="adj3" fmla="val 54832"/>
                  <a:gd name="adj4" fmla="val 291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p:cNvSpPr/>
              <p:nvPr/>
            </p:nvSpPr>
            <p:spPr>
              <a:xfrm>
                <a:off x="3124200" y="3149864"/>
                <a:ext cx="387111" cy="111733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mc:AlternateContent xmlns:mc="http://schemas.openxmlformats.org/markup-compatibility/2006" xmlns:a14="http://schemas.microsoft.com/office/drawing/2010/main">
            <mc:Choice Requires="a14">
              <p:sp>
                <p:nvSpPr>
                  <p:cNvPr id="42" name="TextBox 41"/>
                  <p:cNvSpPr txBox="1"/>
                  <p:nvPr/>
                </p:nvSpPr>
                <p:spPr>
                  <a:xfrm>
                    <a:off x="2743200" y="3562290"/>
                    <a:ext cx="4315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a:rPr>
                            <m:t>≈</m:t>
                          </m:r>
                        </m:oMath>
                      </m:oMathPara>
                    </a14:m>
                    <a:endParaRPr lang="en-US" sz="2000" b="1"/>
                  </a:p>
                </p:txBody>
              </p:sp>
            </mc:Choice>
            <mc:Fallback xmlns="">
              <p:sp>
                <p:nvSpPr>
                  <p:cNvPr id="63" name="TextBox 62"/>
                  <p:cNvSpPr txBox="1">
                    <a:spLocks noRot="1" noChangeAspect="1" noMove="1" noResize="1" noEditPoints="1" noAdjustHandles="1" noChangeArrowheads="1" noChangeShapeType="1" noTextEdit="1"/>
                  </p:cNvSpPr>
                  <p:nvPr/>
                </p:nvSpPr>
                <p:spPr>
                  <a:xfrm>
                    <a:off x="2743200" y="3562290"/>
                    <a:ext cx="431528" cy="400110"/>
                  </a:xfrm>
                  <a:prstGeom prst="rect">
                    <a:avLst/>
                  </a:prstGeom>
                  <a:blipFill rotWithShape="1">
                    <a:blip r:embed="rId10"/>
                    <a:stretch>
                      <a:fillRect/>
                    </a:stretch>
                  </a:blipFill>
                </p:spPr>
                <p:txBody>
                  <a:bodyPr/>
                  <a:lstStyle/>
                  <a:p>
                    <a:r>
                      <a:rPr lang="en-US">
                        <a:noFill/>
                      </a:rPr>
                      <a:t> </a:t>
                    </a:r>
                  </a:p>
                </p:txBody>
              </p:sp>
            </mc:Fallback>
          </mc:AlternateContent>
        </p:grpSp>
        <p:pic>
          <p:nvPicPr>
            <p:cNvPr id="33" name="Picture 183" descr="https://encrypted-tbn2.gstatic.com/images?q=tbn:ANd9GcTczez80Up2TT1C6JcvinY8SuOl9YJWTx_FchbT-CkYoiBQuwEE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9194" y="3925750"/>
              <a:ext cx="713406" cy="474740"/>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TextBox 42"/>
          <p:cNvSpPr txBox="1"/>
          <p:nvPr/>
        </p:nvSpPr>
        <p:spPr>
          <a:xfrm flipH="1">
            <a:off x="883919" y="1988403"/>
            <a:ext cx="1783081" cy="830997"/>
          </a:xfrm>
          <a:prstGeom prst="rect">
            <a:avLst/>
          </a:prstGeom>
          <a:noFill/>
        </p:spPr>
        <p:txBody>
          <a:bodyPr wrap="square" rtlCol="0">
            <a:spAutoFit/>
          </a:bodyPr>
          <a:lstStyle/>
          <a:p>
            <a:pPr algn="ctr"/>
            <a:r>
              <a:rPr lang="en-US" sz="2400" b="1" smtClean="0"/>
              <a:t>Community</a:t>
            </a:r>
          </a:p>
          <a:p>
            <a:pPr algn="ctr"/>
            <a:r>
              <a:rPr lang="en-US" sz="2400" b="1" smtClean="0"/>
              <a:t>Detection</a:t>
            </a:r>
            <a:endParaRPr lang="en-US" sz="2400" b="1"/>
          </a:p>
        </p:txBody>
      </p:sp>
      <p:sp>
        <p:nvSpPr>
          <p:cNvPr id="44" name="TextBox 43"/>
          <p:cNvSpPr txBox="1"/>
          <p:nvPr/>
        </p:nvSpPr>
        <p:spPr>
          <a:xfrm flipH="1">
            <a:off x="3581400" y="1988403"/>
            <a:ext cx="1723611" cy="830997"/>
          </a:xfrm>
          <a:prstGeom prst="rect">
            <a:avLst/>
          </a:prstGeom>
          <a:noFill/>
        </p:spPr>
        <p:txBody>
          <a:bodyPr wrap="square" rtlCol="0">
            <a:spAutoFit/>
          </a:bodyPr>
          <a:lstStyle/>
          <a:p>
            <a:pPr algn="ctr"/>
            <a:r>
              <a:rPr lang="en-US" sz="2400" b="1" smtClean="0"/>
              <a:t>Community Matching</a:t>
            </a:r>
            <a:endParaRPr lang="en-US" sz="2400" b="1"/>
          </a:p>
        </p:txBody>
      </p:sp>
      <p:sp>
        <p:nvSpPr>
          <p:cNvPr id="45" name="TextBox 44"/>
          <p:cNvSpPr txBox="1"/>
          <p:nvPr/>
        </p:nvSpPr>
        <p:spPr>
          <a:xfrm>
            <a:off x="6934200" y="5105400"/>
            <a:ext cx="981359" cy="400110"/>
          </a:xfrm>
          <a:prstGeom prst="rect">
            <a:avLst/>
          </a:prstGeom>
          <a:noFill/>
        </p:spPr>
        <p:txBody>
          <a:bodyPr wrap="none" rtlCol="0">
            <a:spAutoFit/>
          </a:bodyPr>
          <a:lstStyle/>
          <a:p>
            <a:r>
              <a:rPr lang="en-US" sz="2000" b="1" smtClean="0"/>
              <a:t>A=Q-PS</a:t>
            </a:r>
            <a:endParaRPr lang="en-US" sz="2000" b="1" baseline="-25000"/>
          </a:p>
        </p:txBody>
      </p:sp>
    </p:spTree>
    <p:extLst>
      <p:ext uri="{BB962C8B-B14F-4D97-AF65-F5344CB8AC3E}">
        <p14:creationId xmlns:p14="http://schemas.microsoft.com/office/powerpoint/2010/main" val="355266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animBg="1"/>
      <p:bldP spid="26" grpId="1" animBg="1"/>
      <p:bldP spid="27" grpId="0"/>
      <p:bldP spid="27" grpId="1"/>
      <p:bldP spid="4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OneStage </a:t>
            </a:r>
            <a:r>
              <a:rPr lang="en-US" sz="3600" smtClean="0"/>
              <a:t>ECOutlier Detection Framework</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81</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38" name="Rectangle 37"/>
          <p:cNvSpPr/>
          <p:nvPr/>
        </p:nvSpPr>
        <p:spPr>
          <a:xfrm>
            <a:off x="6476999" y="1905000"/>
            <a:ext cx="2390775"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Rectangle 38"/>
          <p:cNvSpPr/>
          <p:nvPr/>
        </p:nvSpPr>
        <p:spPr>
          <a:xfrm>
            <a:off x="762000" y="1905000"/>
            <a:ext cx="1905000"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p:cNvSpPr/>
          <p:nvPr/>
        </p:nvSpPr>
        <p:spPr>
          <a:xfrm>
            <a:off x="3505200" y="1905000"/>
            <a:ext cx="1905000" cy="9144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TextBox 40"/>
          <p:cNvSpPr txBox="1"/>
          <p:nvPr/>
        </p:nvSpPr>
        <p:spPr>
          <a:xfrm flipH="1">
            <a:off x="883919" y="1988403"/>
            <a:ext cx="1783081" cy="830997"/>
          </a:xfrm>
          <a:prstGeom prst="rect">
            <a:avLst/>
          </a:prstGeom>
          <a:noFill/>
        </p:spPr>
        <p:txBody>
          <a:bodyPr wrap="square" rtlCol="0">
            <a:spAutoFit/>
          </a:bodyPr>
          <a:lstStyle/>
          <a:p>
            <a:pPr algn="ctr"/>
            <a:r>
              <a:rPr lang="en-US" sz="2400" b="1" smtClean="0"/>
              <a:t>Community</a:t>
            </a:r>
          </a:p>
          <a:p>
            <a:pPr algn="ctr"/>
            <a:r>
              <a:rPr lang="en-US" sz="2400" b="1" smtClean="0"/>
              <a:t>Detection</a:t>
            </a:r>
            <a:endParaRPr lang="en-US" sz="2400" b="1"/>
          </a:p>
        </p:txBody>
      </p:sp>
      <p:sp>
        <p:nvSpPr>
          <p:cNvPr id="42" name="TextBox 41"/>
          <p:cNvSpPr txBox="1"/>
          <p:nvPr/>
        </p:nvSpPr>
        <p:spPr>
          <a:xfrm flipH="1">
            <a:off x="3581400" y="1988403"/>
            <a:ext cx="1723611" cy="830997"/>
          </a:xfrm>
          <a:prstGeom prst="rect">
            <a:avLst/>
          </a:prstGeom>
          <a:noFill/>
        </p:spPr>
        <p:txBody>
          <a:bodyPr wrap="square" rtlCol="0">
            <a:spAutoFit/>
          </a:bodyPr>
          <a:lstStyle/>
          <a:p>
            <a:pPr algn="ctr"/>
            <a:r>
              <a:rPr lang="en-US" sz="2400" b="1" smtClean="0"/>
              <a:t>Community Matching</a:t>
            </a:r>
            <a:endParaRPr lang="en-US" sz="2400" b="1"/>
          </a:p>
        </p:txBody>
      </p:sp>
      <p:sp>
        <p:nvSpPr>
          <p:cNvPr id="43" name="TextBox 42"/>
          <p:cNvSpPr txBox="1"/>
          <p:nvPr/>
        </p:nvSpPr>
        <p:spPr>
          <a:xfrm flipH="1">
            <a:off x="6553200" y="1988403"/>
            <a:ext cx="2314573" cy="830997"/>
          </a:xfrm>
          <a:prstGeom prst="rect">
            <a:avLst/>
          </a:prstGeom>
          <a:noFill/>
        </p:spPr>
        <p:txBody>
          <a:bodyPr wrap="square" rtlCol="0">
            <a:spAutoFit/>
          </a:bodyPr>
          <a:lstStyle/>
          <a:p>
            <a:pPr algn="ctr"/>
            <a:r>
              <a:rPr lang="en-US" sz="2400" b="1"/>
              <a:t>Outlier Detection</a:t>
            </a:r>
          </a:p>
        </p:txBody>
      </p:sp>
      <p:cxnSp>
        <p:nvCxnSpPr>
          <p:cNvPr id="44" name="Straight Arrow Connector 43"/>
          <p:cNvCxnSpPr>
            <a:endCxn id="40" idx="1"/>
          </p:cNvCxnSpPr>
          <p:nvPr/>
        </p:nvCxnSpPr>
        <p:spPr>
          <a:xfrm>
            <a:off x="2667000" y="2359967"/>
            <a:ext cx="838200" cy="223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410200" y="2514600"/>
            <a:ext cx="1066799"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5410200" y="2140803"/>
            <a:ext cx="1066799"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600200" y="3547518"/>
            <a:ext cx="6858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600200" y="5410200"/>
            <a:ext cx="6858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6315075" y="4352380"/>
            <a:ext cx="542925"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371600" y="4199436"/>
            <a:ext cx="389850" cy="369332"/>
          </a:xfrm>
          <a:prstGeom prst="rect">
            <a:avLst/>
          </a:prstGeom>
          <a:noFill/>
        </p:spPr>
        <p:txBody>
          <a:bodyPr wrap="none" rtlCol="0">
            <a:spAutoFit/>
          </a:bodyPr>
          <a:lstStyle/>
          <a:p>
            <a:r>
              <a:rPr lang="en-US" b="1"/>
              <a:t>X</a:t>
            </a:r>
            <a:r>
              <a:rPr lang="en-US" b="1" baseline="-25000" smtClean="0"/>
              <a:t>1</a:t>
            </a:r>
            <a:endParaRPr lang="en-US" b="1" baseline="-25000"/>
          </a:p>
        </p:txBody>
      </p:sp>
      <p:sp>
        <p:nvSpPr>
          <p:cNvPr id="51" name="TextBox 50"/>
          <p:cNvSpPr txBox="1"/>
          <p:nvPr/>
        </p:nvSpPr>
        <p:spPr>
          <a:xfrm>
            <a:off x="1371600" y="5726668"/>
            <a:ext cx="389850" cy="369332"/>
          </a:xfrm>
          <a:prstGeom prst="rect">
            <a:avLst/>
          </a:prstGeom>
          <a:noFill/>
        </p:spPr>
        <p:txBody>
          <a:bodyPr wrap="none" rtlCol="0">
            <a:spAutoFit/>
          </a:bodyPr>
          <a:lstStyle/>
          <a:p>
            <a:r>
              <a:rPr lang="en-US" b="1"/>
              <a:t>X</a:t>
            </a:r>
            <a:r>
              <a:rPr lang="en-US" b="1" baseline="-25000" smtClean="0"/>
              <a:t>2</a:t>
            </a:r>
            <a:endParaRPr lang="en-US" b="1" baseline="-25000"/>
          </a:p>
        </p:txBody>
      </p:sp>
      <p:sp>
        <p:nvSpPr>
          <p:cNvPr id="52" name="TextBox 51"/>
          <p:cNvSpPr txBox="1"/>
          <p:nvPr/>
        </p:nvSpPr>
        <p:spPr>
          <a:xfrm>
            <a:off x="3501902" y="4191000"/>
            <a:ext cx="308098" cy="369332"/>
          </a:xfrm>
          <a:prstGeom prst="rect">
            <a:avLst/>
          </a:prstGeom>
          <a:noFill/>
        </p:spPr>
        <p:txBody>
          <a:bodyPr wrap="none" rtlCol="0">
            <a:spAutoFit/>
          </a:bodyPr>
          <a:lstStyle/>
          <a:p>
            <a:r>
              <a:rPr lang="en-US" b="1" smtClean="0"/>
              <a:t>P</a:t>
            </a:r>
            <a:endParaRPr lang="en-US" b="1" baseline="-25000"/>
          </a:p>
        </p:txBody>
      </p:sp>
      <p:sp>
        <p:nvSpPr>
          <p:cNvPr id="53" name="TextBox 52"/>
          <p:cNvSpPr txBox="1"/>
          <p:nvPr/>
        </p:nvSpPr>
        <p:spPr>
          <a:xfrm>
            <a:off x="3466636" y="5943600"/>
            <a:ext cx="343364" cy="369332"/>
          </a:xfrm>
          <a:prstGeom prst="rect">
            <a:avLst/>
          </a:prstGeom>
          <a:noFill/>
        </p:spPr>
        <p:txBody>
          <a:bodyPr wrap="none" rtlCol="0">
            <a:spAutoFit/>
          </a:bodyPr>
          <a:lstStyle/>
          <a:p>
            <a:r>
              <a:rPr lang="en-US" b="1" smtClean="0"/>
              <a:t>Q</a:t>
            </a:r>
            <a:endParaRPr lang="en-US" b="1" baseline="-25000"/>
          </a:p>
        </p:txBody>
      </p:sp>
      <p:sp>
        <p:nvSpPr>
          <p:cNvPr id="54" name="Cloud 53"/>
          <p:cNvSpPr/>
          <p:nvPr/>
        </p:nvSpPr>
        <p:spPr>
          <a:xfrm>
            <a:off x="246062" y="2947442"/>
            <a:ext cx="1444625" cy="125199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p:cNvSpPr/>
          <p:nvPr/>
        </p:nvSpPr>
        <p:spPr>
          <a:xfrm>
            <a:off x="231775" y="4708003"/>
            <a:ext cx="1444625" cy="125199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6" name="Object 55"/>
          <p:cNvGraphicFramePr>
            <a:graphicFrameLocks noChangeAspect="1"/>
          </p:cNvGraphicFramePr>
          <p:nvPr>
            <p:extLst>
              <p:ext uri="{D42A27DB-BD31-4B8C-83A1-F6EECF244321}">
                <p14:modId xmlns:p14="http://schemas.microsoft.com/office/powerpoint/2010/main" val="3495136497"/>
              </p:ext>
            </p:extLst>
          </p:nvPr>
        </p:nvGraphicFramePr>
        <p:xfrm>
          <a:off x="2438400" y="3048000"/>
          <a:ext cx="906833" cy="1422668"/>
        </p:xfrm>
        <a:graphic>
          <a:graphicData uri="http://schemas.openxmlformats.org/presentationml/2006/ole">
            <mc:AlternateContent xmlns:mc="http://schemas.openxmlformats.org/markup-compatibility/2006">
              <mc:Choice xmlns:v="urn:schemas-microsoft-com:vml" Requires="v">
                <p:oleObj spid="_x0000_s16844" name="Equation" r:id="rId3" imgW="1358640" imgH="1600200" progId="Equation.3">
                  <p:embed/>
                </p:oleObj>
              </mc:Choice>
              <mc:Fallback>
                <p:oleObj name="Equation" r:id="rId3" imgW="1358640" imgH="1600200" progId="Equation.3">
                  <p:embed/>
                  <p:pic>
                    <p:nvPicPr>
                      <p:cNvPr id="0" name=""/>
                      <p:cNvPicPr/>
                      <p:nvPr/>
                    </p:nvPicPr>
                    <p:blipFill>
                      <a:blip r:embed="rId4"/>
                      <a:stretch>
                        <a:fillRect/>
                      </a:stretch>
                    </p:blipFill>
                    <p:spPr>
                      <a:xfrm>
                        <a:off x="2438400" y="3048000"/>
                        <a:ext cx="906833" cy="1422668"/>
                      </a:xfrm>
                      <a:prstGeom prst="rect">
                        <a:avLst/>
                      </a:prstGeom>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1470934183"/>
              </p:ext>
            </p:extLst>
          </p:nvPr>
        </p:nvGraphicFramePr>
        <p:xfrm>
          <a:off x="2446116" y="4963466"/>
          <a:ext cx="968512" cy="1220735"/>
        </p:xfrm>
        <a:graphic>
          <a:graphicData uri="http://schemas.openxmlformats.org/presentationml/2006/ole">
            <mc:AlternateContent xmlns:mc="http://schemas.openxmlformats.org/markup-compatibility/2006">
              <mc:Choice xmlns:v="urn:schemas-microsoft-com:vml" Requires="v">
                <p:oleObj spid="_x0000_s16845" name="Equation" r:id="rId5" imgW="1688760" imgH="1600200" progId="Equation.3">
                  <p:embed/>
                </p:oleObj>
              </mc:Choice>
              <mc:Fallback>
                <p:oleObj name="Equation" r:id="rId5" imgW="1688760" imgH="1600200" progId="Equation.3">
                  <p:embed/>
                  <p:pic>
                    <p:nvPicPr>
                      <p:cNvPr id="0" name=""/>
                      <p:cNvPicPr>
                        <a:picLocks noChangeAspect="1" noChangeArrowheads="1"/>
                      </p:cNvPicPr>
                      <p:nvPr/>
                    </p:nvPicPr>
                    <p:blipFill>
                      <a:blip r:embed="rId6"/>
                      <a:srcRect/>
                      <a:stretch>
                        <a:fillRect/>
                      </a:stretch>
                    </p:blipFill>
                    <p:spPr bwMode="auto">
                      <a:xfrm>
                        <a:off x="2446116" y="4963466"/>
                        <a:ext cx="968512" cy="1220735"/>
                      </a:xfrm>
                      <a:prstGeom prst="rect">
                        <a:avLst/>
                      </a:prstGeom>
                      <a:noFill/>
                      <a:ln>
                        <a:noFill/>
                      </a:ln>
                    </p:spPr>
                  </p:pic>
                </p:oleObj>
              </mc:Fallback>
            </mc:AlternateContent>
          </a:graphicData>
        </a:graphic>
      </p:graphicFrame>
      <p:pic>
        <p:nvPicPr>
          <p:cNvPr id="58" name="Picture 13" descr="C:\Users\manish\AppData\Local\Microsoft\Windows\Temporary Internet Files\Content.IE5\WIO8J795\MC900431538[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3429727"/>
            <a:ext cx="1937003" cy="179473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59" name="Group 58"/>
          <p:cNvGrpSpPr/>
          <p:nvPr/>
        </p:nvGrpSpPr>
        <p:grpSpPr>
          <a:xfrm>
            <a:off x="3781924" y="3017520"/>
            <a:ext cx="2368311" cy="3154680"/>
            <a:chOff x="1143000" y="2179320"/>
            <a:chExt cx="2368311" cy="3154680"/>
          </a:xfrm>
        </p:grpSpPr>
        <p:sp>
          <p:nvSpPr>
            <p:cNvPr id="60" name="Rectangle 59"/>
            <p:cNvSpPr/>
            <p:nvPr/>
          </p:nvSpPr>
          <p:spPr>
            <a:xfrm>
              <a:off x="1676400" y="3149864"/>
              <a:ext cx="220488" cy="111733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1" name="Rectangle 60"/>
            <p:cNvSpPr/>
            <p:nvPr/>
          </p:nvSpPr>
          <p:spPr>
            <a:xfrm>
              <a:off x="2362200" y="3631061"/>
              <a:ext cx="380087" cy="2511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2" name="TextBox 61"/>
                <p:cNvSpPr txBox="1"/>
                <p:nvPr/>
              </p:nvSpPr>
              <p:spPr>
                <a:xfrm>
                  <a:off x="1905000" y="3556605"/>
                  <a:ext cx="4251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m:t>
                        </m:r>
                      </m:oMath>
                    </m:oMathPara>
                  </a14:m>
                  <a:endParaRPr lang="en-US" sz="2000"/>
                </a:p>
              </p:txBody>
            </p:sp>
          </mc:Choice>
          <mc:Fallback xmlns="">
            <p:sp>
              <p:nvSpPr>
                <p:cNvPr id="57" name="TextBox 56"/>
                <p:cNvSpPr txBox="1">
                  <a:spLocks noRot="1" noChangeAspect="1" noMove="1" noResize="1" noEditPoints="1" noAdjustHandles="1" noChangeArrowheads="1" noChangeShapeType="1" noTextEdit="1"/>
                </p:cNvSpPr>
                <p:nvPr/>
              </p:nvSpPr>
              <p:spPr>
                <a:xfrm>
                  <a:off x="1905000" y="3556605"/>
                  <a:ext cx="425116" cy="400110"/>
                </a:xfrm>
                <a:prstGeom prst="rect">
                  <a:avLst/>
                </a:prstGeom>
                <a:blipFill rotWithShape="1">
                  <a:blip r:embed="rId9"/>
                  <a:stretch>
                    <a:fillRect/>
                  </a:stretch>
                </a:blipFill>
              </p:spPr>
              <p:txBody>
                <a:bodyPr/>
                <a:lstStyle/>
                <a:p>
                  <a:r>
                    <a:rPr lang="en-US">
                      <a:noFill/>
                    </a:rPr>
                    <a:t> </a:t>
                  </a:r>
                </a:p>
              </p:txBody>
            </p:sp>
          </mc:Fallback>
        </mc:AlternateContent>
        <p:sp>
          <p:nvSpPr>
            <p:cNvPr id="63" name="TextBox 62"/>
            <p:cNvSpPr txBox="1"/>
            <p:nvPr/>
          </p:nvSpPr>
          <p:spPr>
            <a:xfrm>
              <a:off x="1600200" y="4267200"/>
              <a:ext cx="320922" cy="400110"/>
            </a:xfrm>
            <a:prstGeom prst="rect">
              <a:avLst/>
            </a:prstGeom>
            <a:noFill/>
          </p:spPr>
          <p:txBody>
            <a:bodyPr wrap="none" rtlCol="0">
              <a:spAutoFit/>
            </a:bodyPr>
            <a:lstStyle/>
            <a:p>
              <a:r>
                <a:rPr lang="en-US" sz="2000" b="1" smtClean="0"/>
                <a:t>P</a:t>
              </a:r>
              <a:endParaRPr lang="en-US" sz="2000" b="1" baseline="-25000"/>
            </a:p>
          </p:txBody>
        </p:sp>
        <p:sp>
          <p:nvSpPr>
            <p:cNvPr id="64" name="TextBox 63"/>
            <p:cNvSpPr txBox="1"/>
            <p:nvPr/>
          </p:nvSpPr>
          <p:spPr>
            <a:xfrm>
              <a:off x="2436706" y="4267200"/>
              <a:ext cx="306494" cy="400110"/>
            </a:xfrm>
            <a:prstGeom prst="rect">
              <a:avLst/>
            </a:prstGeom>
            <a:noFill/>
          </p:spPr>
          <p:txBody>
            <a:bodyPr wrap="none" rtlCol="0">
              <a:spAutoFit/>
            </a:bodyPr>
            <a:lstStyle/>
            <a:p>
              <a:r>
                <a:rPr lang="en-US" sz="2000" b="1"/>
                <a:t>S</a:t>
              </a:r>
              <a:endParaRPr lang="en-US" sz="2000" b="1" baseline="-25000"/>
            </a:p>
          </p:txBody>
        </p:sp>
        <p:sp>
          <p:nvSpPr>
            <p:cNvPr id="65" name="TextBox 64"/>
            <p:cNvSpPr txBox="1"/>
            <p:nvPr/>
          </p:nvSpPr>
          <p:spPr>
            <a:xfrm>
              <a:off x="3124200" y="4267200"/>
              <a:ext cx="360996" cy="400110"/>
            </a:xfrm>
            <a:prstGeom prst="rect">
              <a:avLst/>
            </a:prstGeom>
            <a:noFill/>
          </p:spPr>
          <p:txBody>
            <a:bodyPr wrap="none" rtlCol="0">
              <a:spAutoFit/>
            </a:bodyPr>
            <a:lstStyle/>
            <a:p>
              <a:r>
                <a:rPr lang="en-US" sz="2000" b="1" smtClean="0"/>
                <a:t>Q</a:t>
              </a:r>
              <a:endParaRPr lang="en-US" sz="2000" b="1" baseline="-25000"/>
            </a:p>
          </p:txBody>
        </p:sp>
        <p:sp>
          <p:nvSpPr>
            <p:cNvPr id="66" name="Right Arrow Callout 65"/>
            <p:cNvSpPr/>
            <p:nvPr/>
          </p:nvSpPr>
          <p:spPr>
            <a:xfrm>
              <a:off x="1143000" y="2179320"/>
              <a:ext cx="348556" cy="3154680"/>
            </a:xfrm>
            <a:prstGeom prst="rightArrowCallout">
              <a:avLst>
                <a:gd name="adj1" fmla="val 8694"/>
                <a:gd name="adj2" fmla="val 24999"/>
                <a:gd name="adj3" fmla="val 54832"/>
                <a:gd name="adj4" fmla="val 291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Rectangle 66"/>
            <p:cNvSpPr/>
            <p:nvPr/>
          </p:nvSpPr>
          <p:spPr>
            <a:xfrm>
              <a:off x="3124200" y="3149864"/>
              <a:ext cx="387111" cy="111733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mc:AlternateContent xmlns:mc="http://schemas.openxmlformats.org/markup-compatibility/2006" xmlns:a14="http://schemas.microsoft.com/office/drawing/2010/main">
          <mc:Choice Requires="a14">
            <p:sp>
              <p:nvSpPr>
                <p:cNvPr id="68" name="TextBox 67"/>
                <p:cNvSpPr txBox="1"/>
                <p:nvPr/>
              </p:nvSpPr>
              <p:spPr>
                <a:xfrm>
                  <a:off x="2743200" y="3562290"/>
                  <a:ext cx="4315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a:rPr>
                          <m:t>≈</m:t>
                        </m:r>
                      </m:oMath>
                    </m:oMathPara>
                  </a14:m>
                  <a:endParaRPr lang="en-US" sz="2000" b="1"/>
                </a:p>
              </p:txBody>
            </p:sp>
          </mc:Choice>
          <mc:Fallback xmlns="">
            <p:sp>
              <p:nvSpPr>
                <p:cNvPr id="63" name="TextBox 62"/>
                <p:cNvSpPr txBox="1">
                  <a:spLocks noRot="1" noChangeAspect="1" noMove="1" noResize="1" noEditPoints="1" noAdjustHandles="1" noChangeArrowheads="1" noChangeShapeType="1" noTextEdit="1"/>
                </p:cNvSpPr>
                <p:nvPr/>
              </p:nvSpPr>
              <p:spPr>
                <a:xfrm>
                  <a:off x="2743200" y="3562290"/>
                  <a:ext cx="431528" cy="400110"/>
                </a:xfrm>
                <a:prstGeom prst="rect">
                  <a:avLst/>
                </a:prstGeom>
                <a:blipFill rotWithShape="1">
                  <a:blip r:embed="rId10"/>
                  <a:stretch>
                    <a:fillRect/>
                  </a:stretch>
                </a:blipFill>
              </p:spPr>
              <p:txBody>
                <a:bodyPr/>
                <a:lstStyle/>
                <a:p>
                  <a:r>
                    <a:rPr lang="en-US">
                      <a:noFill/>
                    </a:rPr>
                    <a:t> </a:t>
                  </a:r>
                </a:p>
              </p:txBody>
            </p:sp>
          </mc:Fallback>
        </mc:AlternateContent>
      </p:grpSp>
      <p:sp>
        <p:nvSpPr>
          <p:cNvPr id="69" name="Curved Up Arrow 68"/>
          <p:cNvSpPr/>
          <p:nvPr/>
        </p:nvSpPr>
        <p:spPr>
          <a:xfrm flipH="1">
            <a:off x="5105400" y="5505510"/>
            <a:ext cx="2743200" cy="622756"/>
          </a:xfrm>
          <a:prstGeom prst="curvedUpArrow">
            <a:avLst>
              <a:gd name="adj1" fmla="val 25000"/>
              <a:gd name="adj2" fmla="val 50000"/>
              <a:gd name="adj3" fmla="val 40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0" name="Picture 183" descr="https://encrypted-tbn2.gstatic.com/images?q=tbn:ANd9GcTczez80Up2TT1C6JcvinY8SuOl9YJWTx_FchbT-CkYoiBQuwEE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9194" y="3925750"/>
            <a:ext cx="713406" cy="47474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p:nvPr/>
        </p:nvSpPr>
        <p:spPr>
          <a:xfrm>
            <a:off x="7930640" y="4665794"/>
            <a:ext cx="387111" cy="1117336"/>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2" name="TextBox 71"/>
          <p:cNvSpPr txBox="1"/>
          <p:nvPr/>
        </p:nvSpPr>
        <p:spPr>
          <a:xfrm>
            <a:off x="7696200" y="5791200"/>
            <a:ext cx="981359" cy="400110"/>
          </a:xfrm>
          <a:prstGeom prst="rect">
            <a:avLst/>
          </a:prstGeom>
          <a:noFill/>
        </p:spPr>
        <p:txBody>
          <a:bodyPr wrap="none" rtlCol="0">
            <a:spAutoFit/>
          </a:bodyPr>
          <a:lstStyle/>
          <a:p>
            <a:r>
              <a:rPr lang="en-US" sz="2000" b="1" smtClean="0"/>
              <a:t>A=Q-PS</a:t>
            </a:r>
            <a:endParaRPr lang="en-US" sz="2000" b="1" baseline="-25000"/>
          </a:p>
        </p:txBody>
      </p:sp>
      <p:sp>
        <p:nvSpPr>
          <p:cNvPr id="73" name="Oval 72"/>
          <p:cNvSpPr/>
          <p:nvPr/>
        </p:nvSpPr>
        <p:spPr>
          <a:xfrm>
            <a:off x="6248400" y="5334000"/>
            <a:ext cx="695325" cy="65725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5791200" y="4038600"/>
            <a:ext cx="274319" cy="1036319"/>
            <a:chOff x="5791200" y="4038600"/>
            <a:chExt cx="274319" cy="1036319"/>
          </a:xfrm>
        </p:grpSpPr>
        <p:sp>
          <p:nvSpPr>
            <p:cNvPr id="75" name="Rectangle 74"/>
            <p:cNvSpPr/>
            <p:nvPr/>
          </p:nvSpPr>
          <p:spPr>
            <a:xfrm>
              <a:off x="5867400" y="41148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6019800" y="42672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5943600" y="44196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5867400" y="43434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6019800" y="4526281"/>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5867400" y="4678681"/>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6019800" y="48006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5791200" y="49530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5943600" y="50292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019800" y="49530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5791200" y="4831081"/>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6019800" y="40386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7" name="Straight Arrow Connector 86"/>
          <p:cNvCxnSpPr/>
          <p:nvPr/>
        </p:nvCxnSpPr>
        <p:spPr>
          <a:xfrm flipH="1" flipV="1">
            <a:off x="8341158" y="4953001"/>
            <a:ext cx="498042" cy="11429"/>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p:cNvSpPr txBox="1"/>
              <p:nvPr/>
            </p:nvSpPr>
            <p:spPr>
              <a:xfrm>
                <a:off x="8408158" y="5181600"/>
                <a:ext cx="735842" cy="7460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200" i="1" smtClean="0">
                              <a:latin typeface="Cambria Math" panose="02040503050406030204" pitchFamily="18" charset="0"/>
                            </a:rPr>
                          </m:ctrlPr>
                        </m:naryPr>
                        <m:sub>
                          <m:r>
                            <m:rPr>
                              <m:brk m:alnAt="7"/>
                            </m:rPr>
                            <a:rPr lang="en-US" sz="1200" b="0" i="1" smtClean="0">
                              <a:latin typeface="Cambria Math"/>
                            </a:rPr>
                            <m:t>𝑜</m:t>
                          </m:r>
                          <m:r>
                            <a:rPr lang="en-US" sz="1200" b="0" i="1" smtClean="0">
                              <a:latin typeface="Cambria Math"/>
                            </a:rPr>
                            <m:t>,</m:t>
                          </m:r>
                          <m:r>
                            <a:rPr lang="en-US" sz="1200" b="0" i="1" smtClean="0">
                              <a:latin typeface="Cambria Math"/>
                            </a:rPr>
                            <m:t>𝑗</m:t>
                          </m:r>
                        </m:sub>
                        <m:sup/>
                        <m:e>
                          <m:sSub>
                            <m:sSubPr>
                              <m:ctrlPr>
                                <a:rPr lang="en-US" sz="1200" b="0" i="1" smtClean="0">
                                  <a:latin typeface="Cambria Math" panose="02040503050406030204" pitchFamily="18" charset="0"/>
                                </a:rPr>
                              </m:ctrlPr>
                            </m:sSubPr>
                            <m:e>
                              <m:r>
                                <a:rPr lang="en-US" sz="1200" b="0" i="1" smtClean="0">
                                  <a:latin typeface="Cambria Math"/>
                                </a:rPr>
                                <m:t>𝑎</m:t>
                              </m:r>
                            </m:e>
                            <m:sub>
                              <m:r>
                                <a:rPr lang="en-US" sz="1200" b="0" i="1" smtClean="0">
                                  <a:latin typeface="Cambria Math"/>
                                </a:rPr>
                                <m:t>𝑜𝑗</m:t>
                              </m:r>
                            </m:sub>
                          </m:sSub>
                        </m:e>
                      </m:nary>
                    </m:oMath>
                  </m:oMathPara>
                </a14:m>
                <a:endParaRPr lang="en-US" sz="1200" i="1" smtClean="0">
                  <a:latin typeface="Cambria Math"/>
                </a:endParaRPr>
              </a:p>
              <a:p>
                <a:r>
                  <a:rPr lang="en-US" sz="1200" b="0" smtClean="0"/>
                  <a:t>  = </a:t>
                </a:r>
                <a14:m>
                  <m:oMath xmlns:m="http://schemas.openxmlformats.org/officeDocument/2006/math">
                    <m:r>
                      <a:rPr lang="en-US" sz="1200" b="0" i="1" smtClean="0">
                        <a:latin typeface="Cambria Math"/>
                      </a:rPr>
                      <m:t>𝜇</m:t>
                    </m:r>
                    <m:r>
                      <a:rPr lang="en-US" sz="1200" b="0" i="1" smtClean="0">
                        <a:latin typeface="Cambria Math"/>
                      </a:rPr>
                      <m:t>=1</m:t>
                    </m:r>
                  </m:oMath>
                </a14:m>
                <a:endParaRPr lang="en-US" sz="1200"/>
              </a:p>
            </p:txBody>
          </p:sp>
        </mc:Choice>
        <mc:Fallback xmlns="">
          <p:sp>
            <p:nvSpPr>
              <p:cNvPr id="88" name="TextBox 87"/>
              <p:cNvSpPr txBox="1">
                <a:spLocks noRot="1" noChangeAspect="1" noMove="1" noResize="1" noEditPoints="1" noAdjustHandles="1" noChangeArrowheads="1" noChangeShapeType="1" noTextEdit="1"/>
              </p:cNvSpPr>
              <p:nvPr/>
            </p:nvSpPr>
            <p:spPr>
              <a:xfrm>
                <a:off x="8408158" y="5181600"/>
                <a:ext cx="735842" cy="746038"/>
              </a:xfrm>
              <a:prstGeom prst="rect">
                <a:avLst/>
              </a:prstGeom>
              <a:blipFill rotWithShape="1">
                <a:blip r:embed="rId12"/>
                <a:stretch>
                  <a:fillRect l="-59504" t="-84426" r="-75207" b="-91803"/>
                </a:stretch>
              </a:blipFill>
            </p:spPr>
            <p:txBody>
              <a:bodyPr/>
              <a:lstStyle/>
              <a:p>
                <a:r>
                  <a:rPr lang="en-US">
                    <a:noFill/>
                  </a:rPr>
                  <a:t> </a:t>
                </a:r>
              </a:p>
            </p:txBody>
          </p:sp>
        </mc:Fallback>
      </mc:AlternateContent>
      <p:cxnSp>
        <p:nvCxnSpPr>
          <p:cNvPr id="89" name="Straight Connector 88"/>
          <p:cNvCxnSpPr/>
          <p:nvPr/>
        </p:nvCxnSpPr>
        <p:spPr>
          <a:xfrm>
            <a:off x="8839200" y="4940647"/>
            <a:ext cx="0" cy="36957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p:cNvSpPr/>
              <p:nvPr/>
            </p:nvSpPr>
            <p:spPr>
              <a:xfrm>
                <a:off x="5693415" y="1454210"/>
                <a:ext cx="3374385" cy="374590"/>
              </a:xfrm>
              <a:prstGeom prst="rect">
                <a:avLst/>
              </a:prstGeom>
            </p:spPr>
            <p:txBody>
              <a:bodyPr wrap="none">
                <a:spAutoFit/>
              </a:bodyPr>
              <a:lstStyle/>
              <a:p>
                <a:r>
                  <a:rPr lang="en-US" smtClean="0"/>
                  <a:t>Outlierness Matrix: </a:t>
                </a:r>
                <a14:m>
                  <m:oMath xmlns:m="http://schemas.openxmlformats.org/officeDocument/2006/math">
                    <m:sSup>
                      <m:sSupPr>
                        <m:ctrlPr>
                          <a:rPr lang="en-US" i="1">
                            <a:latin typeface="Cambria Math" panose="02040503050406030204" pitchFamily="18" charset="0"/>
                          </a:rPr>
                        </m:ctrlPr>
                      </m:sSupPr>
                      <m:e>
                        <m:r>
                          <m:rPr>
                            <m:sty m:val="p"/>
                          </m:rPr>
                          <a:rPr lang="en-US">
                            <a:latin typeface="Cambria Math"/>
                          </a:rPr>
                          <m:t>A</m:t>
                        </m:r>
                        <m:r>
                          <a:rPr lang="en-US" b="0" i="1" smtClean="0">
                            <a:latin typeface="Cambria Math"/>
                          </a:rPr>
                          <m:t>∈[0,1]</m:t>
                        </m:r>
                      </m:e>
                      <m:sup>
                        <m:r>
                          <m:rPr>
                            <m:sty m:val="p"/>
                          </m:rPr>
                          <a:rPr lang="en-US">
                            <a:latin typeface="Cambria Math"/>
                          </a:rPr>
                          <m:t>N</m:t>
                        </m:r>
                        <m:r>
                          <a:rPr lang="en-US" i="1">
                            <a:latin typeface="Cambria Math"/>
                          </a:rPr>
                          <m:t>×</m:t>
                        </m:r>
                        <m:sSub>
                          <m:sSubPr>
                            <m:ctrlPr>
                              <a:rPr lang="en-US" i="1">
                                <a:latin typeface="Cambria Math" panose="02040503050406030204" pitchFamily="18" charset="0"/>
                              </a:rPr>
                            </m:ctrlPr>
                          </m:sSubPr>
                          <m:e>
                            <m:r>
                              <a:rPr lang="en-US" i="1">
                                <a:latin typeface="Cambria Math"/>
                              </a:rPr>
                              <m:t>𝐾</m:t>
                            </m:r>
                          </m:e>
                          <m:sub>
                            <m:r>
                              <a:rPr lang="en-US" i="1">
                                <a:latin typeface="Cambria Math"/>
                              </a:rPr>
                              <m:t>2</m:t>
                            </m:r>
                          </m:sub>
                        </m:sSub>
                      </m:sup>
                    </m:sSup>
                  </m:oMath>
                </a14:m>
                <a:endParaRPr lang="en-US"/>
              </a:p>
            </p:txBody>
          </p:sp>
        </mc:Choice>
        <mc:Fallback xmlns="">
          <p:sp>
            <p:nvSpPr>
              <p:cNvPr id="90" name="Rectangle 89"/>
              <p:cNvSpPr>
                <a:spLocks noRot="1" noChangeAspect="1" noMove="1" noResize="1" noEditPoints="1" noAdjustHandles="1" noChangeArrowheads="1" noChangeShapeType="1" noTextEdit="1"/>
              </p:cNvSpPr>
              <p:nvPr/>
            </p:nvSpPr>
            <p:spPr>
              <a:xfrm>
                <a:off x="5693415" y="1454210"/>
                <a:ext cx="3374385" cy="374590"/>
              </a:xfrm>
              <a:prstGeom prst="rect">
                <a:avLst/>
              </a:prstGeom>
              <a:blipFill rotWithShape="1">
                <a:blip r:embed="rId13"/>
                <a:stretch>
                  <a:fillRect l="-1625" t="-6557" b="-26230"/>
                </a:stretch>
              </a:blipFill>
            </p:spPr>
            <p:txBody>
              <a:bodyPr/>
              <a:lstStyle/>
              <a:p>
                <a:r>
                  <a:rPr lang="en-US">
                    <a:noFill/>
                  </a:rPr>
                  <a:t> </a:t>
                </a:r>
              </a:p>
            </p:txBody>
          </p:sp>
        </mc:Fallback>
      </mc:AlternateContent>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7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1" presetClass="entr" presetSubtype="1" repeatCount="indefinite" fill="hold" grpId="0" nodeType="clickEffect">
                                  <p:stCondLst>
                                    <p:cond delay="0"/>
                                  </p:stCondLst>
                                  <p:endCondLst>
                                    <p:cond evt="onNext" delay="0">
                                      <p:tgtEl>
                                        <p:sldTgt/>
                                      </p:tgtEl>
                                    </p:cond>
                                  </p:endCondLst>
                                  <p:childTnLst>
                                    <p:set>
                                      <p:cBhvr>
                                        <p:cTn id="60" dur="1" fill="hold">
                                          <p:stCondLst>
                                            <p:cond delay="0"/>
                                          </p:stCondLst>
                                        </p:cTn>
                                        <p:tgtEl>
                                          <p:spTgt spid="73"/>
                                        </p:tgtEl>
                                        <p:attrNameLst>
                                          <p:attrName>style.visibility</p:attrName>
                                        </p:attrNameLst>
                                      </p:cBhvr>
                                      <p:to>
                                        <p:strVal val="visible"/>
                                      </p:to>
                                    </p:set>
                                    <p:animEffect transition="in" filter="wheel(1)">
                                      <p:cBhvr>
                                        <p:cTn id="61"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69" grpId="0" animBg="1"/>
      <p:bldP spid="71" grpId="0" animBg="1"/>
      <p:bldP spid="72" grpId="0"/>
      <p:bldP spid="73" grpId="0" animBg="1"/>
      <p:bldP spid="88" grpId="0"/>
      <p:bldP spid="9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304800" y="533400"/>
                <a:ext cx="8610600" cy="1143000"/>
              </a:xfrm>
            </p:spPr>
            <p:txBody>
              <a:bodyPr>
                <a:noAutofit/>
              </a:bodyPr>
              <a:lstStyle/>
              <a:p>
                <a:r>
                  <a:rPr lang="en-US" smtClean="0"/>
                  <a:t>OneStage</a:t>
                </a:r>
                <a14:m>
                  <m:oMath xmlns:m="http://schemas.openxmlformats.org/officeDocument/2006/math">
                    <m:r>
                      <a:rPr lang="en-US" b="1" i="1" smtClean="0">
                        <a:latin typeface="Cambria Math"/>
                      </a:rPr>
                      <m:t>𝝁</m:t>
                    </m:r>
                  </m:oMath>
                </a14:m>
                <a:r>
                  <a:rPr lang="en-US" smtClean="0"/>
                  <a:t> </a:t>
                </a:r>
                <a:r>
                  <a:rPr lang="en-US"/>
                  <a:t>ECOutlier Detection Framework</a:t>
                </a:r>
                <a:endParaRPr lang="en-US" sz="360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04800" y="533400"/>
                <a:ext cx="8610600" cy="1143000"/>
              </a:xfrm>
              <a:blipFill rotWithShape="1">
                <a:blip r:embed="rId3"/>
                <a:stretch>
                  <a:fillRect l="-920" r="-920"/>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8D4A95AB-7B14-4CE2-8EF6-8DDF97F0F3DA}" type="slidenum">
              <a:rPr lang="en-US" smtClean="0"/>
              <a:pPr/>
              <a:t>82</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8" name="Rectangle 7"/>
          <p:cNvSpPr/>
          <p:nvPr/>
        </p:nvSpPr>
        <p:spPr>
          <a:xfrm>
            <a:off x="3733800" y="1984372"/>
            <a:ext cx="1568796" cy="60001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195527" y="1984372"/>
            <a:ext cx="1250037" cy="60001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1995580" y="1984372"/>
            <a:ext cx="1250037" cy="60001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flipH="1">
            <a:off x="275529" y="2039100"/>
            <a:ext cx="1170035" cy="553998"/>
          </a:xfrm>
          <a:prstGeom prst="rect">
            <a:avLst/>
          </a:prstGeom>
          <a:noFill/>
        </p:spPr>
        <p:txBody>
          <a:bodyPr wrap="square" rtlCol="0">
            <a:spAutoFit/>
          </a:bodyPr>
          <a:lstStyle/>
          <a:p>
            <a:pPr algn="ctr"/>
            <a:r>
              <a:rPr lang="en-US" sz="1500" b="1" smtClean="0"/>
              <a:t>Community</a:t>
            </a:r>
          </a:p>
          <a:p>
            <a:pPr algn="ctr"/>
            <a:r>
              <a:rPr lang="en-US" sz="1500" b="1" smtClean="0"/>
              <a:t>Detection</a:t>
            </a:r>
            <a:endParaRPr lang="en-US" sz="1500" b="1"/>
          </a:p>
        </p:txBody>
      </p:sp>
      <p:sp>
        <p:nvSpPr>
          <p:cNvPr id="12" name="TextBox 11"/>
          <p:cNvSpPr txBox="1"/>
          <p:nvPr/>
        </p:nvSpPr>
        <p:spPr>
          <a:xfrm flipH="1">
            <a:off x="2045581" y="2039100"/>
            <a:ext cx="1131011" cy="553998"/>
          </a:xfrm>
          <a:prstGeom prst="rect">
            <a:avLst/>
          </a:prstGeom>
          <a:noFill/>
        </p:spPr>
        <p:txBody>
          <a:bodyPr wrap="square" rtlCol="0">
            <a:spAutoFit/>
          </a:bodyPr>
          <a:lstStyle/>
          <a:p>
            <a:pPr algn="ctr"/>
            <a:r>
              <a:rPr lang="en-US" sz="1500" b="1" smtClean="0"/>
              <a:t>Community Matching</a:t>
            </a:r>
            <a:endParaRPr lang="en-US" sz="1500" b="1"/>
          </a:p>
        </p:txBody>
      </p:sp>
      <p:sp>
        <p:nvSpPr>
          <p:cNvPr id="13" name="TextBox 12"/>
          <p:cNvSpPr txBox="1"/>
          <p:nvPr/>
        </p:nvSpPr>
        <p:spPr>
          <a:xfrm flipH="1">
            <a:off x="3783802" y="2039100"/>
            <a:ext cx="1518793" cy="584775"/>
          </a:xfrm>
          <a:prstGeom prst="rect">
            <a:avLst/>
          </a:prstGeom>
          <a:noFill/>
        </p:spPr>
        <p:txBody>
          <a:bodyPr wrap="square" rtlCol="0">
            <a:spAutoFit/>
          </a:bodyPr>
          <a:lstStyle/>
          <a:p>
            <a:pPr algn="ctr"/>
            <a:r>
              <a:rPr lang="en-US" sz="1600" b="1"/>
              <a:t>Outlier Detection</a:t>
            </a:r>
          </a:p>
        </p:txBody>
      </p:sp>
      <p:cxnSp>
        <p:nvCxnSpPr>
          <p:cNvPr id="14" name="Straight Arrow Connector 13"/>
          <p:cNvCxnSpPr>
            <a:endCxn id="10" idx="1"/>
          </p:cNvCxnSpPr>
          <p:nvPr/>
        </p:nvCxnSpPr>
        <p:spPr>
          <a:xfrm>
            <a:off x="1445563" y="2282915"/>
            <a:ext cx="550016" cy="146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45616" y="2384384"/>
            <a:ext cx="488184" cy="1298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245616" y="2139103"/>
            <a:ext cx="488184"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26217" y="3062171"/>
            <a:ext cx="450013"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26217" y="4284439"/>
            <a:ext cx="450013"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663170" y="3590311"/>
            <a:ext cx="35626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4074" y="3352800"/>
            <a:ext cx="255815" cy="242351"/>
          </a:xfrm>
          <a:prstGeom prst="rect">
            <a:avLst/>
          </a:prstGeom>
          <a:noFill/>
        </p:spPr>
        <p:txBody>
          <a:bodyPr wrap="none" rtlCol="0">
            <a:spAutoFit/>
          </a:bodyPr>
          <a:lstStyle/>
          <a:p>
            <a:r>
              <a:rPr lang="en-US" b="1"/>
              <a:t>X</a:t>
            </a:r>
            <a:r>
              <a:rPr lang="en-US" b="1" baseline="-25000" smtClean="0"/>
              <a:t>1</a:t>
            </a:r>
            <a:endParaRPr lang="en-US" b="1" baseline="-25000"/>
          </a:p>
        </p:txBody>
      </p:sp>
      <p:sp>
        <p:nvSpPr>
          <p:cNvPr id="21" name="TextBox 20"/>
          <p:cNvSpPr txBox="1"/>
          <p:nvPr/>
        </p:nvSpPr>
        <p:spPr>
          <a:xfrm>
            <a:off x="476213" y="4492101"/>
            <a:ext cx="255815" cy="242351"/>
          </a:xfrm>
          <a:prstGeom prst="rect">
            <a:avLst/>
          </a:prstGeom>
          <a:noFill/>
        </p:spPr>
        <p:txBody>
          <a:bodyPr wrap="none" rtlCol="0">
            <a:spAutoFit/>
          </a:bodyPr>
          <a:lstStyle/>
          <a:p>
            <a:r>
              <a:rPr lang="en-US" b="1"/>
              <a:t>X</a:t>
            </a:r>
            <a:r>
              <a:rPr lang="en-US" b="1" baseline="-25000" smtClean="0"/>
              <a:t>2</a:t>
            </a:r>
            <a:endParaRPr lang="en-US" b="1" baseline="-25000"/>
          </a:p>
        </p:txBody>
      </p:sp>
      <p:sp>
        <p:nvSpPr>
          <p:cNvPr id="22" name="TextBox 21"/>
          <p:cNvSpPr txBox="1"/>
          <p:nvPr/>
        </p:nvSpPr>
        <p:spPr>
          <a:xfrm>
            <a:off x="1709474" y="3484416"/>
            <a:ext cx="202170" cy="242351"/>
          </a:xfrm>
          <a:prstGeom prst="rect">
            <a:avLst/>
          </a:prstGeom>
          <a:noFill/>
        </p:spPr>
        <p:txBody>
          <a:bodyPr wrap="none" rtlCol="0">
            <a:spAutoFit/>
          </a:bodyPr>
          <a:lstStyle/>
          <a:p>
            <a:r>
              <a:rPr lang="en-US" b="1" smtClean="0"/>
              <a:t>P</a:t>
            </a:r>
            <a:endParaRPr lang="en-US" b="1" baseline="-25000"/>
          </a:p>
        </p:txBody>
      </p:sp>
      <p:sp>
        <p:nvSpPr>
          <p:cNvPr id="23" name="TextBox 22"/>
          <p:cNvSpPr txBox="1"/>
          <p:nvPr/>
        </p:nvSpPr>
        <p:spPr>
          <a:xfrm>
            <a:off x="1709474" y="4634449"/>
            <a:ext cx="225311" cy="242351"/>
          </a:xfrm>
          <a:prstGeom prst="rect">
            <a:avLst/>
          </a:prstGeom>
          <a:noFill/>
        </p:spPr>
        <p:txBody>
          <a:bodyPr wrap="none" rtlCol="0">
            <a:spAutoFit/>
          </a:bodyPr>
          <a:lstStyle/>
          <a:p>
            <a:r>
              <a:rPr lang="en-US" b="1" smtClean="0"/>
              <a:t>Q</a:t>
            </a:r>
            <a:endParaRPr lang="en-US" b="1" baseline="-25000"/>
          </a:p>
        </p:txBody>
      </p:sp>
      <p:sp>
        <p:nvSpPr>
          <p:cNvPr id="24" name="Cloud 23"/>
          <p:cNvSpPr/>
          <p:nvPr/>
        </p:nvSpPr>
        <p:spPr>
          <a:xfrm>
            <a:off x="76201" y="2668409"/>
            <a:ext cx="609392" cy="82154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p:cNvSpPr/>
          <p:nvPr/>
        </p:nvSpPr>
        <p:spPr>
          <a:xfrm>
            <a:off x="76200" y="3823666"/>
            <a:ext cx="600017" cy="82154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Object 25"/>
          <p:cNvGraphicFramePr>
            <a:graphicFrameLocks noChangeAspect="1"/>
          </p:cNvGraphicFramePr>
          <p:nvPr>
            <p:extLst>
              <p:ext uri="{D42A27DB-BD31-4B8C-83A1-F6EECF244321}">
                <p14:modId xmlns:p14="http://schemas.microsoft.com/office/powerpoint/2010/main" val="93739540"/>
              </p:ext>
            </p:extLst>
          </p:nvPr>
        </p:nvGraphicFramePr>
        <p:xfrm>
          <a:off x="1176233" y="2734394"/>
          <a:ext cx="595052" cy="933536"/>
        </p:xfrm>
        <a:graphic>
          <a:graphicData uri="http://schemas.openxmlformats.org/presentationml/2006/ole">
            <mc:AlternateContent xmlns:mc="http://schemas.openxmlformats.org/markup-compatibility/2006">
              <mc:Choice xmlns:v="urn:schemas-microsoft-com:vml" Requires="v">
                <p:oleObj spid="_x0000_s17868" name="Equation" r:id="rId4" imgW="1358640" imgH="1600200" progId="Equation.3">
                  <p:embed/>
                </p:oleObj>
              </mc:Choice>
              <mc:Fallback>
                <p:oleObj name="Equation" r:id="rId4" imgW="1358640" imgH="1600200" progId="Equation.3">
                  <p:embed/>
                  <p:pic>
                    <p:nvPicPr>
                      <p:cNvPr id="0" name=""/>
                      <p:cNvPicPr/>
                      <p:nvPr/>
                    </p:nvPicPr>
                    <p:blipFill>
                      <a:blip r:embed="rId5"/>
                      <a:stretch>
                        <a:fillRect/>
                      </a:stretch>
                    </p:blipFill>
                    <p:spPr>
                      <a:xfrm>
                        <a:off x="1176233" y="2734394"/>
                        <a:ext cx="595052" cy="933536"/>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57668526"/>
              </p:ext>
            </p:extLst>
          </p:nvPr>
        </p:nvGraphicFramePr>
        <p:xfrm>
          <a:off x="1181296" y="3991298"/>
          <a:ext cx="635525" cy="801031"/>
        </p:xfrm>
        <a:graphic>
          <a:graphicData uri="http://schemas.openxmlformats.org/presentationml/2006/ole">
            <mc:AlternateContent xmlns:mc="http://schemas.openxmlformats.org/markup-compatibility/2006">
              <mc:Choice xmlns:v="urn:schemas-microsoft-com:vml" Requires="v">
                <p:oleObj spid="_x0000_s17869" name="Equation" r:id="rId6" imgW="1688760" imgH="1600200" progId="Equation.3">
                  <p:embed/>
                </p:oleObj>
              </mc:Choice>
              <mc:Fallback>
                <p:oleObj name="Equation" r:id="rId6" imgW="1688760" imgH="1600200" progId="Equation.3">
                  <p:embed/>
                  <p:pic>
                    <p:nvPicPr>
                      <p:cNvPr id="0" name=""/>
                      <p:cNvPicPr>
                        <a:picLocks noChangeAspect="1" noChangeArrowheads="1"/>
                      </p:cNvPicPr>
                      <p:nvPr/>
                    </p:nvPicPr>
                    <p:blipFill>
                      <a:blip r:embed="rId7"/>
                      <a:srcRect/>
                      <a:stretch>
                        <a:fillRect/>
                      </a:stretch>
                    </p:blipFill>
                    <p:spPr bwMode="auto">
                      <a:xfrm>
                        <a:off x="1181296" y="3991298"/>
                        <a:ext cx="635525" cy="801031"/>
                      </a:xfrm>
                      <a:prstGeom prst="rect">
                        <a:avLst/>
                      </a:prstGeom>
                      <a:noFill/>
                      <a:ln>
                        <a:noFill/>
                      </a:ln>
                    </p:spPr>
                  </p:pic>
                </p:oleObj>
              </mc:Fallback>
            </mc:AlternateContent>
          </a:graphicData>
        </a:graphic>
      </p:graphicFrame>
      <p:pic>
        <p:nvPicPr>
          <p:cNvPr id="28" name="Picture 13" descr="C:\Users\manish\AppData\Local\Microsoft\Windows\Temporary Internet Files\Content.IE5\WIO8J795\MC900431538[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9424" y="2984878"/>
            <a:ext cx="1271037" cy="1177682"/>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2000948" y="2714393"/>
            <a:ext cx="1554055" cy="2070060"/>
            <a:chOff x="1143000" y="2179320"/>
            <a:chExt cx="2368311" cy="3154680"/>
          </a:xfrm>
        </p:grpSpPr>
        <p:sp>
          <p:nvSpPr>
            <p:cNvPr id="30" name="Rectangle 29"/>
            <p:cNvSpPr/>
            <p:nvPr/>
          </p:nvSpPr>
          <p:spPr>
            <a:xfrm>
              <a:off x="1676400" y="3149864"/>
              <a:ext cx="220488" cy="111733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31" name="Rectangle 30"/>
            <p:cNvSpPr/>
            <p:nvPr/>
          </p:nvSpPr>
          <p:spPr>
            <a:xfrm>
              <a:off x="2362200" y="3631061"/>
              <a:ext cx="380087" cy="2511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p:cNvSpPr txBox="1"/>
                <p:nvPr/>
              </p:nvSpPr>
              <p:spPr>
                <a:xfrm>
                  <a:off x="1860061" y="3500600"/>
                  <a:ext cx="42511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m:t>
                        </m:r>
                      </m:oMath>
                    </m:oMathPara>
                  </a14:m>
                  <a:endParaRPr lang="en-US" sz="2000"/>
                </a:p>
              </p:txBody>
            </p:sp>
          </mc:Choice>
          <mc:Fallback xmlns="">
            <p:sp>
              <p:nvSpPr>
                <p:cNvPr id="57" name="TextBox 56"/>
                <p:cNvSpPr txBox="1">
                  <a:spLocks noRot="1" noChangeAspect="1" noMove="1" noResize="1" noEditPoints="1" noAdjustHandles="1" noChangeArrowheads="1" noChangeShapeType="1" noTextEdit="1"/>
                </p:cNvSpPr>
                <p:nvPr/>
              </p:nvSpPr>
              <p:spPr>
                <a:xfrm>
                  <a:off x="1860061" y="3500600"/>
                  <a:ext cx="425117" cy="400110"/>
                </a:xfrm>
                <a:prstGeom prst="rect">
                  <a:avLst/>
                </a:prstGeom>
                <a:blipFill rotWithShape="1">
                  <a:blip r:embed="rId9"/>
                  <a:stretch>
                    <a:fillRect r="-26087" b="-32558"/>
                  </a:stretch>
                </a:blipFill>
              </p:spPr>
              <p:txBody>
                <a:bodyPr/>
                <a:lstStyle/>
                <a:p>
                  <a:r>
                    <a:rPr lang="en-US">
                      <a:noFill/>
                    </a:rPr>
                    <a:t> </a:t>
                  </a:r>
                </a:p>
              </p:txBody>
            </p:sp>
          </mc:Fallback>
        </mc:AlternateContent>
        <p:sp>
          <p:nvSpPr>
            <p:cNvPr id="33" name="TextBox 32"/>
            <p:cNvSpPr txBox="1"/>
            <p:nvPr/>
          </p:nvSpPr>
          <p:spPr>
            <a:xfrm>
              <a:off x="1600200" y="4267200"/>
              <a:ext cx="320922" cy="400110"/>
            </a:xfrm>
            <a:prstGeom prst="rect">
              <a:avLst/>
            </a:prstGeom>
            <a:noFill/>
          </p:spPr>
          <p:txBody>
            <a:bodyPr wrap="none" rtlCol="0">
              <a:spAutoFit/>
            </a:bodyPr>
            <a:lstStyle/>
            <a:p>
              <a:r>
                <a:rPr lang="en-US" sz="2000" b="1" smtClean="0"/>
                <a:t>P</a:t>
              </a:r>
              <a:endParaRPr lang="en-US" sz="2000" b="1" baseline="-25000"/>
            </a:p>
          </p:txBody>
        </p:sp>
        <p:sp>
          <p:nvSpPr>
            <p:cNvPr id="34" name="TextBox 33"/>
            <p:cNvSpPr txBox="1"/>
            <p:nvPr/>
          </p:nvSpPr>
          <p:spPr>
            <a:xfrm>
              <a:off x="2353993" y="4197353"/>
              <a:ext cx="306493" cy="400110"/>
            </a:xfrm>
            <a:prstGeom prst="rect">
              <a:avLst/>
            </a:prstGeom>
            <a:noFill/>
          </p:spPr>
          <p:txBody>
            <a:bodyPr wrap="none" rtlCol="0">
              <a:spAutoFit/>
            </a:bodyPr>
            <a:lstStyle/>
            <a:p>
              <a:r>
                <a:rPr lang="en-US" sz="2000" b="1"/>
                <a:t>S</a:t>
              </a:r>
              <a:endParaRPr lang="en-US" sz="2000" b="1" baseline="-25000"/>
            </a:p>
          </p:txBody>
        </p:sp>
        <p:sp>
          <p:nvSpPr>
            <p:cNvPr id="35" name="TextBox 34"/>
            <p:cNvSpPr txBox="1"/>
            <p:nvPr/>
          </p:nvSpPr>
          <p:spPr>
            <a:xfrm>
              <a:off x="3124200" y="4267200"/>
              <a:ext cx="360996" cy="400110"/>
            </a:xfrm>
            <a:prstGeom prst="rect">
              <a:avLst/>
            </a:prstGeom>
            <a:noFill/>
          </p:spPr>
          <p:txBody>
            <a:bodyPr wrap="none" rtlCol="0">
              <a:spAutoFit/>
            </a:bodyPr>
            <a:lstStyle/>
            <a:p>
              <a:r>
                <a:rPr lang="en-US" sz="2000" b="1" smtClean="0"/>
                <a:t>Q</a:t>
              </a:r>
              <a:endParaRPr lang="en-US" sz="2000" b="1" baseline="-25000"/>
            </a:p>
          </p:txBody>
        </p:sp>
        <p:sp>
          <p:nvSpPr>
            <p:cNvPr id="36" name="Right Arrow Callout 35"/>
            <p:cNvSpPr/>
            <p:nvPr/>
          </p:nvSpPr>
          <p:spPr>
            <a:xfrm>
              <a:off x="1143000" y="2179320"/>
              <a:ext cx="348556" cy="3154680"/>
            </a:xfrm>
            <a:prstGeom prst="rightArrowCallout">
              <a:avLst>
                <a:gd name="adj1" fmla="val 8694"/>
                <a:gd name="adj2" fmla="val 24999"/>
                <a:gd name="adj3" fmla="val 54832"/>
                <a:gd name="adj4" fmla="val 291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p:cNvSpPr/>
            <p:nvPr/>
          </p:nvSpPr>
          <p:spPr>
            <a:xfrm>
              <a:off x="3124200" y="3149864"/>
              <a:ext cx="387111" cy="111733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mc:AlternateContent xmlns:mc="http://schemas.openxmlformats.org/markup-compatibility/2006" xmlns:a14="http://schemas.microsoft.com/office/drawing/2010/main">
          <mc:Choice Requires="a14">
            <p:sp>
              <p:nvSpPr>
                <p:cNvPr id="38" name="TextBox 37"/>
                <p:cNvSpPr txBox="1"/>
                <p:nvPr/>
              </p:nvSpPr>
              <p:spPr>
                <a:xfrm>
                  <a:off x="2672939" y="3448867"/>
                  <a:ext cx="4315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a:rPr>
                          <m:t>≈</m:t>
                        </m:r>
                      </m:oMath>
                    </m:oMathPara>
                  </a14:m>
                  <a:endParaRPr lang="en-US" sz="2000" b="1"/>
                </a:p>
              </p:txBody>
            </p:sp>
          </mc:Choice>
          <mc:Fallback xmlns="">
            <p:sp>
              <p:nvSpPr>
                <p:cNvPr id="63" name="TextBox 62"/>
                <p:cNvSpPr txBox="1">
                  <a:spLocks noRot="1" noChangeAspect="1" noMove="1" noResize="1" noEditPoints="1" noAdjustHandles="1" noChangeArrowheads="1" noChangeShapeType="1" noTextEdit="1"/>
                </p:cNvSpPr>
                <p:nvPr/>
              </p:nvSpPr>
              <p:spPr>
                <a:xfrm>
                  <a:off x="2672939" y="3448867"/>
                  <a:ext cx="431528" cy="400110"/>
                </a:xfrm>
                <a:prstGeom prst="rect">
                  <a:avLst/>
                </a:prstGeom>
                <a:blipFill rotWithShape="1">
                  <a:blip r:embed="rId10"/>
                  <a:stretch>
                    <a:fillRect r="-21739" b="-30233"/>
                  </a:stretch>
                </a:blipFill>
              </p:spPr>
              <p:txBody>
                <a:bodyPr/>
                <a:lstStyle/>
                <a:p>
                  <a:r>
                    <a:rPr lang="en-US">
                      <a:noFill/>
                    </a:rPr>
                    <a:t> </a:t>
                  </a:r>
                </a:p>
              </p:txBody>
            </p:sp>
          </mc:Fallback>
        </mc:AlternateContent>
      </p:grpSp>
      <p:sp>
        <p:nvSpPr>
          <p:cNvPr id="39" name="Curved Up Arrow 38"/>
          <p:cNvSpPr/>
          <p:nvPr/>
        </p:nvSpPr>
        <p:spPr>
          <a:xfrm flipH="1">
            <a:off x="2869396" y="4346980"/>
            <a:ext cx="1800053" cy="408644"/>
          </a:xfrm>
          <a:prstGeom prst="curvedUpArrow">
            <a:avLst>
              <a:gd name="adj1" fmla="val 25000"/>
              <a:gd name="adj2" fmla="val 50000"/>
              <a:gd name="adj3" fmla="val 40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 name="Picture 183" descr="https://encrypted-tbn2.gstatic.com/images?q=tbn:ANd9GcTczez80Up2TT1C6JcvinY8SuOl9YJWTx_FchbT-CkYoiBQuwEE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01277" y="3310362"/>
            <a:ext cx="468128" cy="31151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4723283" y="3795969"/>
            <a:ext cx="254017" cy="73318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42" name="TextBox 41"/>
          <p:cNvSpPr txBox="1"/>
          <p:nvPr/>
        </p:nvSpPr>
        <p:spPr>
          <a:xfrm>
            <a:off x="4719451" y="4495800"/>
            <a:ext cx="223207" cy="262547"/>
          </a:xfrm>
          <a:prstGeom prst="rect">
            <a:avLst/>
          </a:prstGeom>
          <a:noFill/>
        </p:spPr>
        <p:txBody>
          <a:bodyPr wrap="none" rtlCol="0">
            <a:spAutoFit/>
          </a:bodyPr>
          <a:lstStyle/>
          <a:p>
            <a:r>
              <a:rPr lang="en-US" sz="2000" b="1"/>
              <a:t>A</a:t>
            </a:r>
            <a:endParaRPr lang="en-US" sz="2000" b="1" baseline="-25000"/>
          </a:p>
        </p:txBody>
      </p:sp>
      <p:sp>
        <p:nvSpPr>
          <p:cNvPr id="43" name="Oval 42"/>
          <p:cNvSpPr/>
          <p:nvPr/>
        </p:nvSpPr>
        <p:spPr>
          <a:xfrm>
            <a:off x="3619418" y="4234437"/>
            <a:ext cx="456263" cy="431282"/>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3319410" y="3384413"/>
            <a:ext cx="180005" cy="680019"/>
            <a:chOff x="5791200" y="4038600"/>
            <a:chExt cx="274319" cy="1036319"/>
          </a:xfrm>
        </p:grpSpPr>
        <p:sp>
          <p:nvSpPr>
            <p:cNvPr id="45" name="Rectangle 44"/>
            <p:cNvSpPr/>
            <p:nvPr/>
          </p:nvSpPr>
          <p:spPr>
            <a:xfrm>
              <a:off x="5867400" y="41148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019800" y="42672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943600" y="44196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867400" y="43434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019800" y="4526281"/>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867400" y="4678681"/>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019800" y="48006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791200" y="49530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943600" y="50292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019800" y="49530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791200" y="4831081"/>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019800" y="40386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7" name="Straight Arrow Connector 56"/>
          <p:cNvCxnSpPr/>
          <p:nvPr/>
        </p:nvCxnSpPr>
        <p:spPr>
          <a:xfrm flipH="1" flipV="1">
            <a:off x="4992659" y="3984431"/>
            <a:ext cx="326809" cy="75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p:cNvSpPr txBox="1"/>
              <p:nvPr/>
            </p:nvSpPr>
            <p:spPr>
              <a:xfrm>
                <a:off x="4876800" y="4419600"/>
                <a:ext cx="707117" cy="7460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200" i="1" smtClean="0">
                              <a:latin typeface="Cambria Math" panose="02040503050406030204" pitchFamily="18" charset="0"/>
                            </a:rPr>
                          </m:ctrlPr>
                        </m:naryPr>
                        <m:sub>
                          <m:r>
                            <m:rPr>
                              <m:brk m:alnAt="7"/>
                            </m:rPr>
                            <a:rPr lang="en-US" sz="1200" b="0" i="1" smtClean="0">
                              <a:latin typeface="Cambria Math"/>
                            </a:rPr>
                            <m:t>𝑜</m:t>
                          </m:r>
                          <m:r>
                            <a:rPr lang="en-US" sz="1200" b="0" i="1" smtClean="0">
                              <a:latin typeface="Cambria Math"/>
                            </a:rPr>
                            <m:t>,</m:t>
                          </m:r>
                          <m:r>
                            <a:rPr lang="en-US" sz="1200" b="0" i="1" smtClean="0">
                              <a:latin typeface="Cambria Math"/>
                            </a:rPr>
                            <m:t>𝑗</m:t>
                          </m:r>
                        </m:sub>
                        <m:sup/>
                        <m:e>
                          <m:sSub>
                            <m:sSubPr>
                              <m:ctrlPr>
                                <a:rPr lang="en-US" sz="1200" b="0" i="1" smtClean="0">
                                  <a:latin typeface="Cambria Math" panose="02040503050406030204" pitchFamily="18" charset="0"/>
                                </a:rPr>
                              </m:ctrlPr>
                            </m:sSubPr>
                            <m:e>
                              <m:r>
                                <a:rPr lang="en-US" sz="1200" b="0" i="1" smtClean="0">
                                  <a:latin typeface="Cambria Math"/>
                                </a:rPr>
                                <m:t>𝑎</m:t>
                              </m:r>
                            </m:e>
                            <m:sub>
                              <m:r>
                                <a:rPr lang="en-US" sz="1200" b="0" i="1" smtClean="0">
                                  <a:latin typeface="Cambria Math"/>
                                </a:rPr>
                                <m:t>𝑜𝑗</m:t>
                              </m:r>
                            </m:sub>
                          </m:sSub>
                        </m:e>
                      </m:nary>
                    </m:oMath>
                  </m:oMathPara>
                </a14:m>
                <a:endParaRPr lang="en-US" sz="1200" i="1" smtClean="0">
                  <a:latin typeface="Cambria Math"/>
                </a:endParaRPr>
              </a:p>
              <a:p>
                <a:r>
                  <a:rPr lang="en-US" sz="1200" b="0" smtClean="0"/>
                  <a:t> = </a:t>
                </a:r>
                <a14:m>
                  <m:oMath xmlns:m="http://schemas.openxmlformats.org/officeDocument/2006/math">
                    <m:r>
                      <a:rPr lang="en-US" sz="1200" b="0" i="1" smtClean="0">
                        <a:latin typeface="Cambria Math"/>
                      </a:rPr>
                      <m:t>𝜇</m:t>
                    </m:r>
                    <m:r>
                      <a:rPr lang="en-US" sz="1200" b="0" i="1" smtClean="0">
                        <a:latin typeface="Cambria Math"/>
                      </a:rPr>
                      <m:t>=1</m:t>
                    </m:r>
                  </m:oMath>
                </a14:m>
                <a:endParaRPr lang="en-US" sz="1200"/>
              </a:p>
            </p:txBody>
          </p:sp>
        </mc:Choice>
        <mc:Fallback xmlns="">
          <p:sp>
            <p:nvSpPr>
              <p:cNvPr id="58" name="TextBox 57"/>
              <p:cNvSpPr txBox="1">
                <a:spLocks noRot="1" noChangeAspect="1" noMove="1" noResize="1" noEditPoints="1" noAdjustHandles="1" noChangeArrowheads="1" noChangeShapeType="1" noTextEdit="1"/>
              </p:cNvSpPr>
              <p:nvPr/>
            </p:nvSpPr>
            <p:spPr>
              <a:xfrm>
                <a:off x="4876800" y="4419600"/>
                <a:ext cx="707117" cy="746038"/>
              </a:xfrm>
              <a:prstGeom prst="rect">
                <a:avLst/>
              </a:prstGeom>
              <a:blipFill rotWithShape="1">
                <a:blip r:embed="rId12"/>
                <a:stretch>
                  <a:fillRect l="-63793" t="-84426" r="-75862" b="-91803"/>
                </a:stretch>
              </a:blipFill>
            </p:spPr>
            <p:txBody>
              <a:bodyPr/>
              <a:lstStyle/>
              <a:p>
                <a:r>
                  <a:rPr lang="en-US">
                    <a:noFill/>
                  </a:rPr>
                  <a:t> </a:t>
                </a:r>
              </a:p>
            </p:txBody>
          </p:sp>
        </mc:Fallback>
      </mc:AlternateContent>
      <p:cxnSp>
        <p:nvCxnSpPr>
          <p:cNvPr id="59" name="Straight Connector 58"/>
          <p:cNvCxnSpPr/>
          <p:nvPr/>
        </p:nvCxnSpPr>
        <p:spPr>
          <a:xfrm>
            <a:off x="5317106" y="3967043"/>
            <a:ext cx="2362" cy="52505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7015344" y="4267200"/>
            <a:ext cx="456263" cy="431282"/>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5696882" y="2997860"/>
            <a:ext cx="3340808" cy="2183740"/>
            <a:chOff x="5849282" y="2997860"/>
            <a:chExt cx="3340808" cy="2183740"/>
          </a:xfrm>
        </p:grpSpPr>
        <p:cxnSp>
          <p:nvCxnSpPr>
            <p:cNvPr id="62" name="Straight Arrow Connector 61"/>
            <p:cNvCxnSpPr/>
            <p:nvPr/>
          </p:nvCxnSpPr>
          <p:spPr>
            <a:xfrm>
              <a:off x="7211496" y="3603293"/>
              <a:ext cx="35626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3" name="Picture 13" descr="C:\Users\manish\AppData\Local\Microsoft\Windows\Temporary Internet Files\Content.IE5\WIO8J795\MC900431538[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7750" y="2997860"/>
              <a:ext cx="1271037" cy="1177682"/>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5849282" y="3364233"/>
              <a:ext cx="1254046" cy="995728"/>
              <a:chOff x="1600200" y="3149864"/>
              <a:chExt cx="1911111" cy="1517446"/>
            </a:xfrm>
          </p:grpSpPr>
          <p:sp>
            <p:nvSpPr>
              <p:cNvPr id="85" name="Rectangle 84"/>
              <p:cNvSpPr/>
              <p:nvPr/>
            </p:nvSpPr>
            <p:spPr>
              <a:xfrm>
                <a:off x="1676400" y="3149864"/>
                <a:ext cx="220488" cy="111733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6" name="Rectangle 85"/>
              <p:cNvSpPr/>
              <p:nvPr/>
            </p:nvSpPr>
            <p:spPr>
              <a:xfrm>
                <a:off x="2362200" y="3631061"/>
                <a:ext cx="380087" cy="25119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7" name="TextBox 86"/>
                  <p:cNvSpPr txBox="1"/>
                  <p:nvPr/>
                </p:nvSpPr>
                <p:spPr>
                  <a:xfrm>
                    <a:off x="1860061" y="3500600"/>
                    <a:ext cx="425117"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m:t>
                          </m:r>
                        </m:oMath>
                      </m:oMathPara>
                    </a14:m>
                    <a:endParaRPr lang="en-US" sz="2000"/>
                  </a:p>
                </p:txBody>
              </p:sp>
            </mc:Choice>
            <mc:Fallback xmlns="">
              <p:sp>
                <p:nvSpPr>
                  <p:cNvPr id="92" name="TextBox 91"/>
                  <p:cNvSpPr txBox="1">
                    <a:spLocks noRot="1" noChangeAspect="1" noMove="1" noResize="1" noEditPoints="1" noAdjustHandles="1" noChangeArrowheads="1" noChangeShapeType="1" noTextEdit="1"/>
                  </p:cNvSpPr>
                  <p:nvPr/>
                </p:nvSpPr>
                <p:spPr>
                  <a:xfrm>
                    <a:off x="1860061" y="3500600"/>
                    <a:ext cx="425117" cy="400110"/>
                  </a:xfrm>
                  <a:prstGeom prst="rect">
                    <a:avLst/>
                  </a:prstGeom>
                  <a:blipFill rotWithShape="1">
                    <a:blip r:embed="rId13"/>
                    <a:stretch>
                      <a:fillRect r="-26087" b="-34884"/>
                    </a:stretch>
                  </a:blipFill>
                </p:spPr>
                <p:txBody>
                  <a:bodyPr/>
                  <a:lstStyle/>
                  <a:p>
                    <a:r>
                      <a:rPr lang="en-US">
                        <a:noFill/>
                      </a:rPr>
                      <a:t> </a:t>
                    </a:r>
                  </a:p>
                </p:txBody>
              </p:sp>
            </mc:Fallback>
          </mc:AlternateContent>
          <p:sp>
            <p:nvSpPr>
              <p:cNvPr id="88" name="TextBox 87"/>
              <p:cNvSpPr txBox="1"/>
              <p:nvPr/>
            </p:nvSpPr>
            <p:spPr>
              <a:xfrm>
                <a:off x="1600200" y="4267200"/>
                <a:ext cx="320922" cy="400110"/>
              </a:xfrm>
              <a:prstGeom prst="rect">
                <a:avLst/>
              </a:prstGeom>
              <a:noFill/>
            </p:spPr>
            <p:txBody>
              <a:bodyPr wrap="none" rtlCol="0">
                <a:spAutoFit/>
              </a:bodyPr>
              <a:lstStyle/>
              <a:p>
                <a:r>
                  <a:rPr lang="en-US" sz="2000" b="1" smtClean="0"/>
                  <a:t>P</a:t>
                </a:r>
                <a:endParaRPr lang="en-US" sz="2000" b="1" baseline="-25000"/>
              </a:p>
            </p:txBody>
          </p:sp>
          <p:sp>
            <p:nvSpPr>
              <p:cNvPr id="89" name="TextBox 88"/>
              <p:cNvSpPr txBox="1"/>
              <p:nvPr/>
            </p:nvSpPr>
            <p:spPr>
              <a:xfrm>
                <a:off x="2353993" y="4197353"/>
                <a:ext cx="306493" cy="400110"/>
              </a:xfrm>
              <a:prstGeom prst="rect">
                <a:avLst/>
              </a:prstGeom>
              <a:noFill/>
            </p:spPr>
            <p:txBody>
              <a:bodyPr wrap="none" rtlCol="0">
                <a:spAutoFit/>
              </a:bodyPr>
              <a:lstStyle/>
              <a:p>
                <a:r>
                  <a:rPr lang="en-US" sz="2000" b="1"/>
                  <a:t>S</a:t>
                </a:r>
                <a:endParaRPr lang="en-US" sz="2000" b="1" baseline="-25000"/>
              </a:p>
            </p:txBody>
          </p:sp>
          <p:sp>
            <p:nvSpPr>
              <p:cNvPr id="90" name="TextBox 89"/>
              <p:cNvSpPr txBox="1"/>
              <p:nvPr/>
            </p:nvSpPr>
            <p:spPr>
              <a:xfrm>
                <a:off x="3124200" y="4267200"/>
                <a:ext cx="360996" cy="400110"/>
              </a:xfrm>
              <a:prstGeom prst="rect">
                <a:avLst/>
              </a:prstGeom>
              <a:noFill/>
            </p:spPr>
            <p:txBody>
              <a:bodyPr wrap="none" rtlCol="0">
                <a:spAutoFit/>
              </a:bodyPr>
              <a:lstStyle/>
              <a:p>
                <a:r>
                  <a:rPr lang="en-US" sz="2000" b="1" smtClean="0"/>
                  <a:t>Q</a:t>
                </a:r>
                <a:endParaRPr lang="en-US" sz="2000" b="1" baseline="-25000"/>
              </a:p>
            </p:txBody>
          </p:sp>
          <p:sp>
            <p:nvSpPr>
              <p:cNvPr id="91" name="Rectangle 90"/>
              <p:cNvSpPr/>
              <p:nvPr/>
            </p:nvSpPr>
            <p:spPr>
              <a:xfrm>
                <a:off x="3124200" y="3149864"/>
                <a:ext cx="387111" cy="1117336"/>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mc:AlternateContent xmlns:mc="http://schemas.openxmlformats.org/markup-compatibility/2006" xmlns:a14="http://schemas.microsoft.com/office/drawing/2010/main">
            <mc:Choice Requires="a14">
              <p:sp>
                <p:nvSpPr>
                  <p:cNvPr id="92" name="TextBox 91"/>
                  <p:cNvSpPr txBox="1"/>
                  <p:nvPr/>
                </p:nvSpPr>
                <p:spPr>
                  <a:xfrm>
                    <a:off x="2672939" y="3448867"/>
                    <a:ext cx="4315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a:rPr>
                            <m:t>≈</m:t>
                          </m:r>
                        </m:oMath>
                      </m:oMathPara>
                    </a14:m>
                    <a:endParaRPr lang="en-US" sz="2000" b="1"/>
                  </a:p>
                </p:txBody>
              </p:sp>
            </mc:Choice>
            <mc:Fallback xmlns="">
              <p:sp>
                <p:nvSpPr>
                  <p:cNvPr id="98" name="TextBox 97"/>
                  <p:cNvSpPr txBox="1">
                    <a:spLocks noRot="1" noChangeAspect="1" noMove="1" noResize="1" noEditPoints="1" noAdjustHandles="1" noChangeArrowheads="1" noChangeShapeType="1" noTextEdit="1"/>
                  </p:cNvSpPr>
                  <p:nvPr/>
                </p:nvSpPr>
                <p:spPr>
                  <a:xfrm>
                    <a:off x="2672939" y="3448867"/>
                    <a:ext cx="431528" cy="400110"/>
                  </a:xfrm>
                  <a:prstGeom prst="rect">
                    <a:avLst/>
                  </a:prstGeom>
                  <a:blipFill rotWithShape="1">
                    <a:blip r:embed="rId14"/>
                    <a:stretch>
                      <a:fillRect r="-21739" b="-30233"/>
                    </a:stretch>
                  </a:blipFill>
                </p:spPr>
                <p:txBody>
                  <a:bodyPr/>
                  <a:lstStyle/>
                  <a:p>
                    <a:r>
                      <a:rPr lang="en-US">
                        <a:noFill/>
                      </a:rPr>
                      <a:t> </a:t>
                    </a:r>
                  </a:p>
                </p:txBody>
              </p:sp>
            </mc:Fallback>
          </mc:AlternateContent>
        </p:grpSp>
        <p:sp>
          <p:nvSpPr>
            <p:cNvPr id="65" name="Curved Up Arrow 64"/>
            <p:cNvSpPr/>
            <p:nvPr/>
          </p:nvSpPr>
          <p:spPr>
            <a:xfrm flipH="1">
              <a:off x="6417722" y="4359962"/>
              <a:ext cx="1800053" cy="408644"/>
            </a:xfrm>
            <a:prstGeom prst="curvedUpArrow">
              <a:avLst>
                <a:gd name="adj1" fmla="val 25000"/>
                <a:gd name="adj2" fmla="val 50000"/>
                <a:gd name="adj3" fmla="val 404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6" name="Picture 183" descr="https://encrypted-tbn2.gstatic.com/images?q=tbn:ANd9GcTczez80Up2TT1C6JcvinY8SuOl9YJWTx_FchbT-CkYoiBQuwEE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49603" y="3323344"/>
              <a:ext cx="468128" cy="311518"/>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6"/>
            <p:cNvSpPr/>
            <p:nvPr/>
          </p:nvSpPr>
          <p:spPr>
            <a:xfrm>
              <a:off x="8271609" y="3808951"/>
              <a:ext cx="254017" cy="73318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8" name="TextBox 67"/>
            <p:cNvSpPr txBox="1"/>
            <p:nvPr/>
          </p:nvSpPr>
          <p:spPr>
            <a:xfrm>
              <a:off x="8267777" y="4547428"/>
              <a:ext cx="223207" cy="262547"/>
            </a:xfrm>
            <a:prstGeom prst="rect">
              <a:avLst/>
            </a:prstGeom>
            <a:noFill/>
          </p:spPr>
          <p:txBody>
            <a:bodyPr wrap="none" rtlCol="0">
              <a:spAutoFit/>
            </a:bodyPr>
            <a:lstStyle/>
            <a:p>
              <a:r>
                <a:rPr lang="en-US" sz="2000" b="1"/>
                <a:t>A</a:t>
              </a:r>
              <a:endParaRPr lang="en-US" sz="2000" b="1" baseline="-25000"/>
            </a:p>
          </p:txBody>
        </p:sp>
        <p:grpSp>
          <p:nvGrpSpPr>
            <p:cNvPr id="69" name="Group 68"/>
            <p:cNvGrpSpPr/>
            <p:nvPr/>
          </p:nvGrpSpPr>
          <p:grpSpPr>
            <a:xfrm>
              <a:off x="6867736" y="3397395"/>
              <a:ext cx="180005" cy="680019"/>
              <a:chOff x="5791200" y="4038600"/>
              <a:chExt cx="274319" cy="1036319"/>
            </a:xfrm>
          </p:grpSpPr>
          <p:sp>
            <p:nvSpPr>
              <p:cNvPr id="73" name="Rectangle 72"/>
              <p:cNvSpPr/>
              <p:nvPr/>
            </p:nvSpPr>
            <p:spPr>
              <a:xfrm>
                <a:off x="5867400" y="41148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6019800" y="42672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5943600" y="44196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867400" y="43434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019800" y="4526281"/>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5867400" y="4678681"/>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6019800" y="48006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5791200" y="49530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5943600" y="50292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6019800" y="49530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5791200" y="4831081"/>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019800" y="4038600"/>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Arrow Connector 69"/>
            <p:cNvCxnSpPr/>
            <p:nvPr/>
          </p:nvCxnSpPr>
          <p:spPr>
            <a:xfrm flipH="1" flipV="1">
              <a:off x="8540985" y="3997413"/>
              <a:ext cx="326809" cy="75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p:cNvSpPr txBox="1"/>
                <p:nvPr/>
              </p:nvSpPr>
              <p:spPr>
                <a:xfrm>
                  <a:off x="8508750" y="4435562"/>
                  <a:ext cx="681340" cy="7460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200" i="1" smtClean="0">
                                <a:latin typeface="Cambria Math" panose="02040503050406030204" pitchFamily="18" charset="0"/>
                              </a:rPr>
                            </m:ctrlPr>
                          </m:naryPr>
                          <m:sub>
                            <m:r>
                              <m:rPr>
                                <m:brk m:alnAt="7"/>
                              </m:rPr>
                              <a:rPr lang="en-US" sz="1200" b="0" i="1" smtClean="0">
                                <a:latin typeface="Cambria Math"/>
                              </a:rPr>
                              <m:t>𝑜</m:t>
                            </m:r>
                            <m:r>
                              <a:rPr lang="en-US" sz="1200" b="0" i="1" smtClean="0">
                                <a:latin typeface="Cambria Math"/>
                              </a:rPr>
                              <m:t>,</m:t>
                            </m:r>
                            <m:r>
                              <a:rPr lang="en-US" sz="1200" b="0" i="1" smtClean="0">
                                <a:latin typeface="Cambria Math"/>
                              </a:rPr>
                              <m:t>𝑗</m:t>
                            </m:r>
                          </m:sub>
                          <m:sup/>
                          <m:e>
                            <m:sSub>
                              <m:sSubPr>
                                <m:ctrlPr>
                                  <a:rPr lang="en-US" sz="1200" b="0" i="1" smtClean="0">
                                    <a:latin typeface="Cambria Math" panose="02040503050406030204" pitchFamily="18" charset="0"/>
                                  </a:rPr>
                                </m:ctrlPr>
                              </m:sSubPr>
                              <m:e>
                                <m:r>
                                  <a:rPr lang="en-US" sz="1200" b="0" i="1" smtClean="0">
                                    <a:latin typeface="Cambria Math"/>
                                  </a:rPr>
                                  <m:t>𝑎</m:t>
                                </m:r>
                              </m:e>
                              <m:sub>
                                <m:r>
                                  <a:rPr lang="en-US" sz="1200" b="0" i="1" smtClean="0">
                                    <a:latin typeface="Cambria Math"/>
                                  </a:rPr>
                                  <m:t>𝑜𝑗</m:t>
                                </m:r>
                              </m:sub>
                            </m:sSub>
                          </m:e>
                        </m:nary>
                      </m:oMath>
                    </m:oMathPara>
                  </a14:m>
                  <a:endParaRPr lang="en-US" sz="1200" i="1" smtClean="0">
                    <a:latin typeface="Cambria Math"/>
                  </a:endParaRPr>
                </a:p>
                <a:p>
                  <a:r>
                    <a:rPr lang="en-US" sz="1200" b="0" smtClean="0"/>
                    <a:t>  = </a:t>
                  </a:r>
                  <a14:m>
                    <m:oMath xmlns:m="http://schemas.openxmlformats.org/officeDocument/2006/math">
                      <m:r>
                        <a:rPr lang="en-US" sz="1200" b="0" i="1" smtClean="0">
                          <a:latin typeface="Cambria Math"/>
                        </a:rPr>
                        <m:t>𝜇</m:t>
                      </m:r>
                    </m:oMath>
                  </a14:m>
                  <a:endParaRPr lang="en-US" sz="1200"/>
                </a:p>
              </p:txBody>
            </p:sp>
          </mc:Choice>
          <mc:Fallback xmlns="">
            <p:sp>
              <p:nvSpPr>
                <p:cNvPr id="118" name="TextBox 117"/>
                <p:cNvSpPr txBox="1">
                  <a:spLocks noRot="1" noChangeAspect="1" noMove="1" noResize="1" noEditPoints="1" noAdjustHandles="1" noChangeArrowheads="1" noChangeShapeType="1" noTextEdit="1"/>
                </p:cNvSpPr>
                <p:nvPr/>
              </p:nvSpPr>
              <p:spPr>
                <a:xfrm>
                  <a:off x="8508750" y="4435562"/>
                  <a:ext cx="681340" cy="746038"/>
                </a:xfrm>
                <a:prstGeom prst="rect">
                  <a:avLst/>
                </a:prstGeom>
                <a:blipFill rotWithShape="1">
                  <a:blip r:embed="rId15"/>
                  <a:stretch>
                    <a:fillRect l="-68750" t="-84426" r="-76786" b="-91803"/>
                  </a:stretch>
                </a:blipFill>
              </p:spPr>
              <p:txBody>
                <a:bodyPr/>
                <a:lstStyle/>
                <a:p>
                  <a:r>
                    <a:rPr lang="en-US">
                      <a:noFill/>
                    </a:rPr>
                    <a:t> </a:t>
                  </a:r>
                </a:p>
              </p:txBody>
            </p:sp>
          </mc:Fallback>
        </mc:AlternateContent>
        <p:cxnSp>
          <p:nvCxnSpPr>
            <p:cNvPr id="72" name="Straight Connector 71"/>
            <p:cNvCxnSpPr>
              <a:endCxn id="71" idx="0"/>
            </p:cNvCxnSpPr>
            <p:nvPr/>
          </p:nvCxnSpPr>
          <p:spPr>
            <a:xfrm flipH="1">
              <a:off x="8849420" y="3980025"/>
              <a:ext cx="16012" cy="45553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5302596" y="1981200"/>
            <a:ext cx="3643220" cy="639503"/>
            <a:chOff x="5454996" y="1981200"/>
            <a:chExt cx="3643220" cy="639503"/>
          </a:xfrm>
        </p:grpSpPr>
        <p:sp>
          <p:nvSpPr>
            <p:cNvPr id="94" name="Rectangle 93"/>
            <p:cNvSpPr/>
            <p:nvPr/>
          </p:nvSpPr>
          <p:spPr>
            <a:xfrm>
              <a:off x="7529420" y="1981200"/>
              <a:ext cx="1568796" cy="60001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Rectangle 94"/>
            <p:cNvSpPr/>
            <p:nvPr/>
          </p:nvSpPr>
          <p:spPr>
            <a:xfrm>
              <a:off x="5791200" y="1981200"/>
              <a:ext cx="1250037" cy="600017"/>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 name="TextBox 95"/>
            <p:cNvSpPr txBox="1"/>
            <p:nvPr/>
          </p:nvSpPr>
          <p:spPr>
            <a:xfrm flipH="1">
              <a:off x="5841201" y="2035928"/>
              <a:ext cx="1131011" cy="553998"/>
            </a:xfrm>
            <a:prstGeom prst="rect">
              <a:avLst/>
            </a:prstGeom>
            <a:noFill/>
          </p:spPr>
          <p:txBody>
            <a:bodyPr wrap="square" rtlCol="0">
              <a:spAutoFit/>
            </a:bodyPr>
            <a:lstStyle/>
            <a:p>
              <a:pPr algn="ctr"/>
              <a:r>
                <a:rPr lang="en-US" sz="1500" b="1" smtClean="0"/>
                <a:t>Community Matching</a:t>
              </a:r>
              <a:endParaRPr lang="en-US" sz="1500" b="1"/>
            </a:p>
          </p:txBody>
        </p:sp>
        <p:sp>
          <p:nvSpPr>
            <p:cNvPr id="97" name="TextBox 96"/>
            <p:cNvSpPr txBox="1"/>
            <p:nvPr/>
          </p:nvSpPr>
          <p:spPr>
            <a:xfrm flipH="1">
              <a:off x="7579422" y="2035928"/>
              <a:ext cx="1518793" cy="584775"/>
            </a:xfrm>
            <a:prstGeom prst="rect">
              <a:avLst/>
            </a:prstGeom>
            <a:noFill/>
          </p:spPr>
          <p:txBody>
            <a:bodyPr wrap="square" rtlCol="0">
              <a:spAutoFit/>
            </a:bodyPr>
            <a:lstStyle/>
            <a:p>
              <a:pPr algn="ctr"/>
              <a:r>
                <a:rPr lang="en-US" sz="1600" b="1"/>
                <a:t>Outlier Detection</a:t>
              </a:r>
            </a:p>
          </p:txBody>
        </p:sp>
        <p:cxnSp>
          <p:nvCxnSpPr>
            <p:cNvPr id="98" name="Straight Arrow Connector 97"/>
            <p:cNvCxnSpPr/>
            <p:nvPr/>
          </p:nvCxnSpPr>
          <p:spPr>
            <a:xfrm>
              <a:off x="7041236" y="2381212"/>
              <a:ext cx="488184" cy="1298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7041236" y="2135931"/>
              <a:ext cx="488184"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8" idx="3"/>
              <a:endCxn id="95" idx="1"/>
            </p:cNvCxnSpPr>
            <p:nvPr/>
          </p:nvCxnSpPr>
          <p:spPr>
            <a:xfrm flipV="1">
              <a:off x="5454996" y="2281209"/>
              <a:ext cx="336204" cy="317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01" name="U-Turn Arrow 100"/>
          <p:cNvSpPr/>
          <p:nvPr/>
        </p:nvSpPr>
        <p:spPr>
          <a:xfrm flipV="1">
            <a:off x="3663169" y="4876798"/>
            <a:ext cx="5282645" cy="1125415"/>
          </a:xfrm>
          <a:prstGeom prst="uturnArrow">
            <a:avLst>
              <a:gd name="adj1" fmla="val 12500"/>
              <a:gd name="adj2" fmla="val 25000"/>
              <a:gd name="adj3" fmla="val 25000"/>
              <a:gd name="adj4" fmla="val 43750"/>
              <a:gd name="adj5" fmla="val 7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02" name="TextBox 101"/>
              <p:cNvSpPr txBox="1"/>
              <p:nvPr/>
            </p:nvSpPr>
            <p:spPr>
              <a:xfrm>
                <a:off x="5447025" y="5486400"/>
                <a:ext cx="1182375" cy="369332"/>
              </a:xfrm>
              <a:prstGeom prst="rect">
                <a:avLst/>
              </a:prstGeom>
              <a:noFill/>
            </p:spPr>
            <p:txBody>
              <a:bodyPr wrap="none" rtlCol="0">
                <a:spAutoFit/>
              </a:bodyPr>
              <a:lstStyle/>
              <a:p>
                <a:r>
                  <a:rPr lang="en-US" smtClean="0"/>
                  <a:t>Estimate </a:t>
                </a:r>
                <a14:m>
                  <m:oMath xmlns:m="http://schemas.openxmlformats.org/officeDocument/2006/math">
                    <m:r>
                      <a:rPr lang="en-US" b="0" i="1" smtClean="0">
                        <a:latin typeface="Cambria Math"/>
                      </a:rPr>
                      <m:t>𝜇</m:t>
                    </m:r>
                  </m:oMath>
                </a14:m>
                <a:endParaRPr lang="en-US"/>
              </a:p>
            </p:txBody>
          </p:sp>
        </mc:Choice>
        <mc:Fallback xmlns="">
          <p:sp>
            <p:nvSpPr>
              <p:cNvPr id="102" name="TextBox 101"/>
              <p:cNvSpPr txBox="1">
                <a:spLocks noRot="1" noChangeAspect="1" noMove="1" noResize="1" noEditPoints="1" noAdjustHandles="1" noChangeArrowheads="1" noChangeShapeType="1" noTextEdit="1"/>
              </p:cNvSpPr>
              <p:nvPr/>
            </p:nvSpPr>
            <p:spPr>
              <a:xfrm>
                <a:off x="5447025" y="5486400"/>
                <a:ext cx="1182375" cy="369332"/>
              </a:xfrm>
              <a:prstGeom prst="rect">
                <a:avLst/>
              </a:prstGeom>
              <a:blipFill rotWithShape="1">
                <a:blip r:embed="rId16"/>
                <a:stretch>
                  <a:fillRect l="-4639" t="-8197" b="-24590"/>
                </a:stretch>
              </a:blipFill>
            </p:spPr>
            <p:txBody>
              <a:bodyPr/>
              <a:lstStyle/>
              <a:p>
                <a:r>
                  <a:rPr lang="en-US">
                    <a:noFill/>
                  </a:rPr>
                  <a:t> </a:t>
                </a:r>
              </a:p>
            </p:txBody>
          </p:sp>
        </mc:Fallback>
      </mc:AlternateContent>
      <p:sp>
        <p:nvSpPr>
          <p:cNvPr id="103" name="Rectangle 102"/>
          <p:cNvSpPr/>
          <p:nvPr/>
        </p:nvSpPr>
        <p:spPr>
          <a:xfrm>
            <a:off x="1911644" y="1828800"/>
            <a:ext cx="3559054" cy="3368581"/>
          </a:xfrm>
          <a:prstGeom prst="rect">
            <a:avLst/>
          </a:prstGeom>
          <a:solidFill>
            <a:schemeClr val="accent6">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5507779" y="1828800"/>
            <a:ext cx="3559054" cy="3368581"/>
          </a:xfrm>
          <a:prstGeom prst="rect">
            <a:avLst/>
          </a:prstGeom>
          <a:solidFill>
            <a:schemeClr val="accent6">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grpId="0" nodeType="withEffect">
                                  <p:stCondLst>
                                    <p:cond delay="0"/>
                                  </p:stCondLst>
                                  <p:endCondLst>
                                    <p:cond evt="onNext" delay="0">
                                      <p:tgtEl>
                                        <p:sldTgt/>
                                      </p:tgtEl>
                                    </p:cond>
                                  </p:endCondLst>
                                  <p:childTnLst>
                                    <p:set>
                                      <p:cBhvr>
                                        <p:cTn id="6" dur="1" fill="hold">
                                          <p:stCondLst>
                                            <p:cond delay="0"/>
                                          </p:stCondLst>
                                        </p:cTn>
                                        <p:tgtEl>
                                          <p:spTgt spid="43"/>
                                        </p:tgtEl>
                                        <p:attrNameLst>
                                          <p:attrName>style.visibility</p:attrName>
                                        </p:attrNameLst>
                                      </p:cBhvr>
                                      <p:to>
                                        <p:strVal val="visible"/>
                                      </p:to>
                                    </p:set>
                                    <p:animEffect transition="in" filter="wheel(1)">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repeatCount="indefinite" fill="hold" grpId="0" nodeType="clickEffect">
                                  <p:stCondLst>
                                    <p:cond delay="0"/>
                                  </p:stCondLst>
                                  <p:endCondLst>
                                    <p:cond evt="onNext" delay="0">
                                      <p:tgtEl>
                                        <p:sldTgt/>
                                      </p:tgtEl>
                                    </p:cond>
                                  </p:endCondLst>
                                  <p:childTnLst>
                                    <p:set>
                                      <p:cBhvr>
                                        <p:cTn id="23" dur="1" fill="hold">
                                          <p:stCondLst>
                                            <p:cond delay="0"/>
                                          </p:stCondLst>
                                        </p:cTn>
                                        <p:tgtEl>
                                          <p:spTgt spid="60"/>
                                        </p:tgtEl>
                                        <p:attrNameLst>
                                          <p:attrName>style.visibility</p:attrName>
                                        </p:attrNameLst>
                                      </p:cBhvr>
                                      <p:to>
                                        <p:strVal val="visible"/>
                                      </p:to>
                                    </p:set>
                                    <p:animEffect transition="in" filter="wheel(1)">
                                      <p:cBhvr>
                                        <p:cTn id="24" dur="20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0" grpId="0" animBg="1"/>
      <p:bldP spid="101" grpId="0" animBg="1"/>
      <p:bldP spid="102" grpId="0"/>
      <p:bldP spid="103" grpId="0" animBg="1"/>
      <p:bldP spid="103" grpId="1" animBg="1"/>
      <p:bldP spid="10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r>
              <a:rPr lang="en-US" sz="2800" smtClean="0"/>
              <a:t>ECOutlier: </a:t>
            </a:r>
            <a:r>
              <a:rPr lang="en-US" sz="2800"/>
              <a:t>Community Matching and </a:t>
            </a:r>
            <a:br>
              <a:rPr lang="en-US" sz="2800"/>
            </a:br>
            <a:r>
              <a:rPr lang="en-US" sz="2800"/>
              <a:t>Outlier Detection Together</a:t>
            </a:r>
          </a:p>
        </p:txBody>
      </p:sp>
      <p:sp>
        <p:nvSpPr>
          <p:cNvPr id="3" name="Slide Number Placeholder 2"/>
          <p:cNvSpPr>
            <a:spLocks noGrp="1"/>
          </p:cNvSpPr>
          <p:nvPr>
            <p:ph type="sldNum" sz="quarter" idx="12"/>
          </p:nvPr>
        </p:nvSpPr>
        <p:spPr/>
        <p:txBody>
          <a:bodyPr/>
          <a:lstStyle/>
          <a:p>
            <a:fld id="{8D4A95AB-7B14-4CE2-8EF6-8DDF97F0F3DA}" type="slidenum">
              <a:rPr lang="en-US" smtClean="0"/>
              <a:pPr/>
              <a:t>83</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mc:AlternateContent xmlns:mc="http://schemas.openxmlformats.org/markup-compatibility/2006" xmlns:a14="http://schemas.microsoft.com/office/drawing/2010/main">
        <mc:Choice Requires="a14">
          <p:sp>
            <p:nvSpPr>
              <p:cNvPr id="8" name="Content Placeholder 2"/>
              <p:cNvSpPr>
                <a:spLocks noGrp="1"/>
              </p:cNvSpPr>
              <p:nvPr>
                <p:ph idx="4294967295"/>
              </p:nvPr>
            </p:nvSpPr>
            <p:spPr>
              <a:xfrm>
                <a:off x="5257800" y="2408237"/>
                <a:ext cx="3733800" cy="4525963"/>
              </a:xfrm>
              <a:prstGeom prst="rect">
                <a:avLst/>
              </a:prstGeom>
            </p:spPr>
            <p:txBody>
              <a:bodyPr>
                <a:noAutofit/>
              </a:bodyPr>
              <a:lstStyle/>
              <a:p>
                <a:r>
                  <a:rPr lang="en-US" sz="2000"/>
                  <a:t>N = #objects</a:t>
                </a:r>
              </a:p>
              <a:p>
                <a:r>
                  <a:rPr lang="en-US" sz="2000"/>
                  <a:t>K</a:t>
                </a:r>
                <a:r>
                  <a:rPr lang="en-US" sz="2000" baseline="-25000"/>
                  <a:t>1 </a:t>
                </a:r>
                <a:r>
                  <a:rPr lang="en-US" sz="2000"/>
                  <a:t>= #clusters in X</a:t>
                </a:r>
                <a:r>
                  <a:rPr lang="en-US" sz="2000" baseline="-25000"/>
                  <a:t>1</a:t>
                </a:r>
              </a:p>
              <a:p>
                <a14:m>
                  <m:oMath xmlns:m="http://schemas.openxmlformats.org/officeDocument/2006/math">
                    <m:r>
                      <m:rPr>
                        <m:nor/>
                      </m:rPr>
                      <a:rPr lang="en-US" sz="2000"/>
                      <m:t>K</m:t>
                    </m:r>
                    <m:r>
                      <m:rPr>
                        <m:nor/>
                      </m:rPr>
                      <a:rPr lang="en-US" sz="2000" baseline="-25000"/>
                      <m:t>2 </m:t>
                    </m:r>
                    <m:r>
                      <m:rPr>
                        <m:nor/>
                      </m:rPr>
                      <a:rPr lang="en-US" sz="2000"/>
                      <m:t>= #</m:t>
                    </m:r>
                    <m:r>
                      <m:rPr>
                        <m:nor/>
                      </m:rPr>
                      <a:rPr lang="en-US" sz="2000"/>
                      <m:t>clusters</m:t>
                    </m:r>
                    <m:r>
                      <m:rPr>
                        <m:nor/>
                      </m:rPr>
                      <a:rPr lang="en-US" sz="2000"/>
                      <m:t> </m:t>
                    </m:r>
                    <m:r>
                      <m:rPr>
                        <m:nor/>
                      </m:rPr>
                      <a:rPr lang="en-US" sz="2000"/>
                      <m:t>in</m:t>
                    </m:r>
                    <m:r>
                      <m:rPr>
                        <m:nor/>
                      </m:rPr>
                      <a:rPr lang="en-US" sz="2000"/>
                      <m:t> </m:t>
                    </m:r>
                    <m:r>
                      <m:rPr>
                        <m:sty m:val="p"/>
                      </m:rPr>
                      <a:rPr lang="en-US" sz="2000">
                        <a:latin typeface="Cambria Math"/>
                      </a:rPr>
                      <m:t>X</m:t>
                    </m:r>
                    <m:r>
                      <a:rPr lang="en-US" sz="2000" i="1" baseline="-25000">
                        <a:latin typeface="Cambria Math"/>
                      </a:rPr>
                      <m:t>2</m:t>
                    </m:r>
                  </m:oMath>
                </a14:m>
                <a:endParaRPr lang="en-US" sz="2000" i="1" baseline="-25000">
                  <a:latin typeface="Cambria Math"/>
                </a:endParaRPr>
              </a:p>
              <a:p>
                <a:r>
                  <a:rPr lang="en-US" sz="2000" smtClean="0"/>
                  <a:t>P</a:t>
                </a:r>
                <a:r>
                  <a:rPr lang="en-US" sz="2000" baseline="30000" smtClean="0"/>
                  <a:t>NXK</a:t>
                </a:r>
                <a:r>
                  <a:rPr lang="en-US" sz="2000" baseline="15000" smtClean="0"/>
                  <a:t>1 </a:t>
                </a:r>
                <a:r>
                  <a:rPr lang="en-US" sz="2000" smtClean="0"/>
                  <a:t>= belongingness matrix for X</a:t>
                </a:r>
                <a:r>
                  <a:rPr lang="en-US" sz="2000" baseline="-25000" smtClean="0"/>
                  <a:t>1</a:t>
                </a:r>
              </a:p>
              <a:p>
                <a:r>
                  <a:rPr lang="en-US" sz="2000" smtClean="0"/>
                  <a:t>Q</a:t>
                </a:r>
                <a:r>
                  <a:rPr lang="en-US" sz="2000" baseline="30000" smtClean="0"/>
                  <a:t>NXK</a:t>
                </a:r>
                <a:r>
                  <a:rPr lang="en-US" sz="2000" baseline="15000" smtClean="0"/>
                  <a:t>2 </a:t>
                </a:r>
                <a:r>
                  <a:rPr lang="en-US" sz="2000" smtClean="0"/>
                  <a:t>= belongingness matrix for X</a:t>
                </a:r>
                <a:r>
                  <a:rPr lang="en-US" sz="2000" baseline="-25000" smtClean="0"/>
                  <a:t>2</a:t>
                </a:r>
              </a:p>
              <a:p>
                <a:r>
                  <a:rPr lang="en-US" sz="2000" smtClean="0"/>
                  <a:t>S</a:t>
                </a:r>
                <a:r>
                  <a:rPr lang="en-US" sz="2000" baseline="30000" smtClean="0"/>
                  <a:t>K</a:t>
                </a:r>
                <a:r>
                  <a:rPr lang="en-US" sz="2000" baseline="15000" smtClean="0"/>
                  <a:t>1</a:t>
                </a:r>
                <a:r>
                  <a:rPr lang="en-US" sz="2000" baseline="30000" smtClean="0"/>
                  <a:t>XK</a:t>
                </a:r>
                <a:r>
                  <a:rPr lang="en-US" sz="2000" baseline="15000" smtClean="0"/>
                  <a:t>2 </a:t>
                </a:r>
                <a:r>
                  <a:rPr lang="en-US" sz="2000" smtClean="0"/>
                  <a:t>= correspondence matrix</a:t>
                </a:r>
              </a:p>
              <a:p>
                <a:r>
                  <a:rPr lang="en-US" sz="2000" smtClean="0"/>
                  <a:t>A</a:t>
                </a:r>
                <a:r>
                  <a:rPr lang="en-US" sz="2000" baseline="30000" smtClean="0"/>
                  <a:t>NXK</a:t>
                </a:r>
                <a:r>
                  <a:rPr lang="en-US" sz="2000" baseline="15000" smtClean="0"/>
                  <a:t>2 </a:t>
                </a:r>
                <a:r>
                  <a:rPr lang="en-US" sz="2000" smtClean="0"/>
                  <a:t>= outlierness matrix</a:t>
                </a:r>
              </a:p>
              <a:p>
                <a14:m>
                  <m:oMath xmlns:m="http://schemas.openxmlformats.org/officeDocument/2006/math">
                    <m:r>
                      <a:rPr lang="en-US" sz="2000" b="0" i="1" smtClean="0">
                        <a:latin typeface="Cambria Math"/>
                      </a:rPr>
                      <m:t>𝜇</m:t>
                    </m:r>
                    <m:r>
                      <a:rPr lang="en-US" sz="2000" b="0" i="1" smtClean="0">
                        <a:latin typeface="Cambria Math"/>
                      </a:rPr>
                      <m:t> </m:t>
                    </m:r>
                  </m:oMath>
                </a14:m>
                <a:r>
                  <a:rPr lang="en-US" sz="2000" smtClean="0"/>
                  <a:t>= maximum level of </a:t>
                </a:r>
                <a:r>
                  <a:rPr lang="en-US" sz="2000"/>
                  <a:t>overall </a:t>
                </a:r>
                <a:r>
                  <a:rPr lang="en-US" sz="2000" smtClean="0"/>
                  <a:t>outlierness</a:t>
                </a:r>
                <a:endParaRPr lang="en-US" sz="2000"/>
              </a:p>
            </p:txBody>
          </p:sp>
        </mc:Choice>
        <mc:Fallback xmlns="">
          <p:sp>
            <p:nvSpPr>
              <p:cNvPr id="8" name="Content Placeholder 2"/>
              <p:cNvSpPr>
                <a:spLocks noGrp="1" noRot="1" noChangeAspect="1" noMove="1" noResize="1" noEditPoints="1" noAdjustHandles="1" noChangeArrowheads="1" noChangeShapeType="1" noTextEdit="1"/>
              </p:cNvSpPr>
              <p:nvPr>
                <p:ph idx="4294967295"/>
              </p:nvPr>
            </p:nvSpPr>
            <p:spPr>
              <a:xfrm>
                <a:off x="5257800" y="2408237"/>
                <a:ext cx="3733800" cy="4525963"/>
              </a:xfrm>
              <a:prstGeom prst="rect">
                <a:avLst/>
              </a:prstGeom>
              <a:blipFill rotWithShape="1">
                <a:blip r:embed="rId2"/>
                <a:stretch>
                  <a:fillRect l="-1471" t="-673" r="-817"/>
                </a:stretch>
              </a:blipFill>
            </p:spPr>
            <p:txBody>
              <a:bodyPr/>
              <a:lstStyle/>
              <a:p>
                <a:r>
                  <a:rPr lang="en-US">
                    <a:noFill/>
                  </a:rPr>
                  <a:t> </a:t>
                </a:r>
              </a:p>
            </p:txBody>
          </p:sp>
        </mc:Fallback>
      </mc:AlternateContent>
      <p:sp>
        <p:nvSpPr>
          <p:cNvPr id="9" name="Rectangle 8"/>
          <p:cNvSpPr/>
          <p:nvPr/>
        </p:nvSpPr>
        <p:spPr>
          <a:xfrm>
            <a:off x="442912" y="2406971"/>
            <a:ext cx="4052888" cy="772179"/>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Minimize element-wise distance between Q and PS wrt outlier-weighted elements</a:t>
            </a:r>
            <a:endParaRPr lang="en-US">
              <a:solidFill>
                <a:schemeClr val="tx1"/>
              </a:solidFill>
            </a:endParaRPr>
          </a:p>
        </p:txBody>
      </p:sp>
      <p:sp>
        <p:nvSpPr>
          <p:cNvPr id="10" name="Rectangle 9"/>
          <p:cNvSpPr/>
          <p:nvPr/>
        </p:nvSpPr>
        <p:spPr>
          <a:xfrm>
            <a:off x="442912" y="3632193"/>
            <a:ext cx="4057650"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Correspondence matrix should be right stochastic</a:t>
            </a:r>
            <a:endParaRPr lang="en-US">
              <a:solidFill>
                <a:schemeClr val="tx1"/>
              </a:solidFill>
            </a:endParaRPr>
          </a:p>
        </p:txBody>
      </p:sp>
      <p:sp>
        <p:nvSpPr>
          <p:cNvPr id="11" name="Rectangle 10"/>
          <p:cNvSpPr/>
          <p:nvPr/>
        </p:nvSpPr>
        <p:spPr>
          <a:xfrm>
            <a:off x="457200" y="4648200"/>
            <a:ext cx="4057650"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Maximum amount of outlierness should be controlled</a:t>
            </a:r>
            <a:endParaRPr lang="en-US">
              <a:solidFill>
                <a:schemeClr val="tx1"/>
              </a:solidFill>
            </a:endParaRPr>
          </a:p>
        </p:txBody>
      </p:sp>
      <mc:AlternateContent xmlns:mc="http://schemas.openxmlformats.org/markup-compatibility/2006" xmlns:a14="http://schemas.microsoft.com/office/drawing/2010/main">
        <mc:Choice Requires="a14">
          <p:sp>
            <p:nvSpPr>
              <p:cNvPr id="31" name="Rectangle 30"/>
              <p:cNvSpPr/>
              <p:nvPr/>
            </p:nvSpPr>
            <p:spPr>
              <a:xfrm>
                <a:off x="304800" y="3214120"/>
                <a:ext cx="3820277" cy="369332"/>
              </a:xfrm>
              <a:prstGeom prst="rect">
                <a:avLst/>
              </a:prstGeom>
            </p:spPr>
            <p:txBody>
              <a:bodyPr wrap="none">
                <a:spAutoFit/>
              </a:bodyPr>
              <a:lstStyle/>
              <a:p>
                <a:pPr marL="171450" indent="-171450">
                  <a:buFontTx/>
                  <a:buChar char="⁮"/>
                  <a:tabLst>
                    <a:tab pos="0" algn="l"/>
                  </a:tabLst>
                </a:pPr>
                <a14:m>
                  <m:oMath xmlns:m="http://schemas.openxmlformats.org/officeDocument/2006/math">
                    <m:r>
                      <m:rPr>
                        <m:sty m:val="p"/>
                      </m:rPr>
                      <a:rPr lang="en-US">
                        <a:latin typeface="Cambria Math"/>
                      </a:rPr>
                      <m:t>subject</m:t>
                    </m:r>
                    <m:r>
                      <a:rPr lang="en-US">
                        <a:latin typeface="Cambria Math"/>
                      </a:rPr>
                      <m:t> </m:t>
                    </m:r>
                    <m:r>
                      <m:rPr>
                        <m:sty m:val="p"/>
                      </m:rPr>
                      <a:rPr lang="en-US">
                        <a:latin typeface="Cambria Math"/>
                      </a:rPr>
                      <m:t>to</m:t>
                    </m:r>
                    <m:r>
                      <a:rPr lang="en-US">
                        <a:latin typeface="Cambria Math"/>
                      </a:rPr>
                      <m:t> </m:t>
                    </m:r>
                    <m:r>
                      <m:rPr>
                        <m:sty m:val="p"/>
                      </m:rPr>
                      <a:rPr lang="en-US">
                        <a:latin typeface="Cambria Math"/>
                      </a:rPr>
                      <m:t>the</m:t>
                    </m:r>
                    <m:r>
                      <a:rPr lang="en-US">
                        <a:latin typeface="Cambria Math"/>
                      </a:rPr>
                      <m:t> </m:t>
                    </m:r>
                    <m:r>
                      <m:rPr>
                        <m:sty m:val="p"/>
                      </m:rPr>
                      <a:rPr lang="en-US">
                        <a:latin typeface="Cambria Math"/>
                      </a:rPr>
                      <m:t>following</m:t>
                    </m:r>
                    <m:r>
                      <a:rPr lang="en-US">
                        <a:latin typeface="Cambria Math"/>
                      </a:rPr>
                      <m:t> </m:t>
                    </m:r>
                    <m:r>
                      <m:rPr>
                        <m:sty m:val="p"/>
                      </m:rPr>
                      <a:rPr lang="en-US">
                        <a:latin typeface="Cambria Math"/>
                      </a:rPr>
                      <m:t>constraints</m:t>
                    </m:r>
                  </m:oMath>
                </a14:m>
                <a:endParaRPr lang="en-US"/>
              </a:p>
            </p:txBody>
          </p:sp>
        </mc:Choice>
        <mc:Fallback xmlns="">
          <p:sp>
            <p:nvSpPr>
              <p:cNvPr id="31" name="Rectangle 30"/>
              <p:cNvSpPr>
                <a:spLocks noRot="1" noChangeAspect="1" noMove="1" noResize="1" noEditPoints="1" noAdjustHandles="1" noChangeArrowheads="1" noChangeShapeType="1" noTextEdit="1"/>
              </p:cNvSpPr>
              <p:nvPr/>
            </p:nvSpPr>
            <p:spPr>
              <a:xfrm>
                <a:off x="304800" y="3214120"/>
                <a:ext cx="3820277" cy="369332"/>
              </a:xfrm>
              <a:prstGeom prst="rect">
                <a:avLst/>
              </a:prstGeom>
              <a:blipFill rotWithShape="1">
                <a:blip r:embed="rId5"/>
                <a:stretch>
                  <a:fillRect l="-957" t="-3279"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5640054" y="1752600"/>
                <a:ext cx="319914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a:rPr>
                        <m:t>𝑃</m:t>
                      </m:r>
                      <m:r>
                        <a:rPr lang="en-US" b="0" i="1" smtClean="0">
                          <a:solidFill>
                            <a:srgbClr val="FF0000"/>
                          </a:solidFill>
                          <a:latin typeface="Cambria Math"/>
                        </a:rPr>
                        <m:t>×</m:t>
                      </m:r>
                      <m:r>
                        <a:rPr lang="en-US" b="0" i="1" smtClean="0">
                          <a:solidFill>
                            <a:srgbClr val="FF0000"/>
                          </a:solidFill>
                          <a:latin typeface="Cambria Math"/>
                        </a:rPr>
                        <m:t>𝑆</m:t>
                      </m:r>
                      <m:r>
                        <a:rPr lang="en-US" b="0" i="1" smtClean="0">
                          <a:solidFill>
                            <a:srgbClr val="FF0000"/>
                          </a:solidFill>
                          <a:latin typeface="Cambria Math"/>
                        </a:rPr>
                        <m:t>≈</m:t>
                      </m:r>
                      <m:r>
                        <a:rPr lang="en-US" b="0" i="1" smtClean="0">
                          <a:solidFill>
                            <a:srgbClr val="FF0000"/>
                          </a:solidFill>
                          <a:latin typeface="Cambria Math"/>
                        </a:rPr>
                        <m:t>𝑄</m:t>
                      </m:r>
                    </m:oMath>
                  </m:oMathPara>
                </a14:m>
                <a:endParaRPr lang="en-US" smtClean="0">
                  <a:solidFill>
                    <a:srgbClr val="FF0000"/>
                  </a:solidFill>
                </a:endParaRPr>
              </a:p>
              <a:p>
                <a:r>
                  <a:rPr lang="en-US" smtClean="0">
                    <a:solidFill>
                      <a:srgbClr val="FF0000"/>
                    </a:solidFill>
                  </a:rPr>
                  <a:t>Given </a:t>
                </a:r>
                <a:r>
                  <a:rPr lang="en-US">
                    <a:solidFill>
                      <a:srgbClr val="FF0000"/>
                    </a:solidFill>
                  </a:rPr>
                  <a:t>P and Q, estimate S and A</a:t>
                </a:r>
              </a:p>
            </p:txBody>
          </p:sp>
        </mc:Choice>
        <mc:Fallback xmlns="">
          <p:sp>
            <p:nvSpPr>
              <p:cNvPr id="37" name="Rectangle 36"/>
              <p:cNvSpPr>
                <a:spLocks noRot="1" noChangeAspect="1" noMove="1" noResize="1" noEditPoints="1" noAdjustHandles="1" noChangeArrowheads="1" noChangeShapeType="1" noTextEdit="1"/>
              </p:cNvSpPr>
              <p:nvPr/>
            </p:nvSpPr>
            <p:spPr>
              <a:xfrm>
                <a:off x="5640054" y="1752600"/>
                <a:ext cx="3199146" cy="646331"/>
              </a:xfrm>
              <a:prstGeom prst="rect">
                <a:avLst/>
              </a:prstGeom>
              <a:blipFill rotWithShape="1">
                <a:blip r:embed="rId11"/>
                <a:stretch>
                  <a:fillRect l="-1524" r="-762" b="-13208"/>
                </a:stretch>
              </a:blipFill>
            </p:spPr>
            <p:txBody>
              <a:bodyPr/>
              <a:lstStyle/>
              <a:p>
                <a:r>
                  <a:rPr lang="en-US">
                    <a:noFill/>
                  </a:rPr>
                  <a:t> </a:t>
                </a:r>
              </a:p>
            </p:txBody>
          </p:sp>
        </mc:Fallback>
      </mc:AlternateContent>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r>
              <a:rPr lang="en-US" sz="2800" smtClean="0"/>
              <a:t>ECOutlier: </a:t>
            </a:r>
            <a:r>
              <a:rPr lang="en-US" sz="2800"/>
              <a:t>Community Matching and </a:t>
            </a:r>
            <a:br>
              <a:rPr lang="en-US" sz="2800"/>
            </a:br>
            <a:r>
              <a:rPr lang="en-US" sz="2800"/>
              <a:t>Outlier Detection Together</a:t>
            </a:r>
          </a:p>
        </p:txBody>
      </p:sp>
      <p:sp>
        <p:nvSpPr>
          <p:cNvPr id="3" name="Slide Number Placeholder 2"/>
          <p:cNvSpPr>
            <a:spLocks noGrp="1"/>
          </p:cNvSpPr>
          <p:nvPr>
            <p:ph type="sldNum" sz="quarter" idx="12"/>
          </p:nvPr>
        </p:nvSpPr>
        <p:spPr/>
        <p:txBody>
          <a:bodyPr/>
          <a:lstStyle/>
          <a:p>
            <a:fld id="{8D4A95AB-7B14-4CE2-8EF6-8DDF97F0F3DA}" type="slidenum">
              <a:rPr lang="en-US" smtClean="0"/>
              <a:pPr/>
              <a:t>84</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mc:AlternateContent xmlns:mc="http://schemas.openxmlformats.org/markup-compatibility/2006" xmlns:a14="http://schemas.microsoft.com/office/drawing/2010/main">
        <mc:Choice Requires="a14">
          <p:sp>
            <p:nvSpPr>
              <p:cNvPr id="8" name="Content Placeholder 2"/>
              <p:cNvSpPr>
                <a:spLocks noGrp="1"/>
              </p:cNvSpPr>
              <p:nvPr>
                <p:ph idx="4294967295"/>
              </p:nvPr>
            </p:nvSpPr>
            <p:spPr>
              <a:xfrm>
                <a:off x="5257800" y="2408237"/>
                <a:ext cx="3733800" cy="4525963"/>
              </a:xfrm>
              <a:prstGeom prst="rect">
                <a:avLst/>
              </a:prstGeom>
            </p:spPr>
            <p:txBody>
              <a:bodyPr>
                <a:noAutofit/>
              </a:bodyPr>
              <a:lstStyle/>
              <a:p>
                <a:r>
                  <a:rPr lang="en-US" sz="2000"/>
                  <a:t>N = #objects</a:t>
                </a:r>
              </a:p>
              <a:p>
                <a:r>
                  <a:rPr lang="en-US" sz="2000"/>
                  <a:t>K</a:t>
                </a:r>
                <a:r>
                  <a:rPr lang="en-US" sz="2000" baseline="-25000"/>
                  <a:t>1 </a:t>
                </a:r>
                <a:r>
                  <a:rPr lang="en-US" sz="2000"/>
                  <a:t>= #clusters in X</a:t>
                </a:r>
                <a:r>
                  <a:rPr lang="en-US" sz="2000" baseline="-25000"/>
                  <a:t>1</a:t>
                </a:r>
              </a:p>
              <a:p>
                <a14:m>
                  <m:oMath xmlns:m="http://schemas.openxmlformats.org/officeDocument/2006/math">
                    <m:r>
                      <m:rPr>
                        <m:nor/>
                      </m:rPr>
                      <a:rPr lang="en-US" sz="2000"/>
                      <m:t>K</m:t>
                    </m:r>
                    <m:r>
                      <m:rPr>
                        <m:nor/>
                      </m:rPr>
                      <a:rPr lang="en-US" sz="2000" baseline="-25000"/>
                      <m:t>2 </m:t>
                    </m:r>
                    <m:r>
                      <m:rPr>
                        <m:nor/>
                      </m:rPr>
                      <a:rPr lang="en-US" sz="2000"/>
                      <m:t>= #</m:t>
                    </m:r>
                    <m:r>
                      <m:rPr>
                        <m:nor/>
                      </m:rPr>
                      <a:rPr lang="en-US" sz="2000"/>
                      <m:t>clusters</m:t>
                    </m:r>
                    <m:r>
                      <m:rPr>
                        <m:nor/>
                      </m:rPr>
                      <a:rPr lang="en-US" sz="2000"/>
                      <m:t> </m:t>
                    </m:r>
                    <m:r>
                      <m:rPr>
                        <m:nor/>
                      </m:rPr>
                      <a:rPr lang="en-US" sz="2000"/>
                      <m:t>in</m:t>
                    </m:r>
                    <m:r>
                      <m:rPr>
                        <m:nor/>
                      </m:rPr>
                      <a:rPr lang="en-US" sz="2000"/>
                      <m:t> </m:t>
                    </m:r>
                    <m:r>
                      <m:rPr>
                        <m:sty m:val="p"/>
                      </m:rPr>
                      <a:rPr lang="en-US" sz="2000">
                        <a:latin typeface="Cambria Math"/>
                      </a:rPr>
                      <m:t>X</m:t>
                    </m:r>
                    <m:r>
                      <a:rPr lang="en-US" sz="2000" i="1" baseline="-25000">
                        <a:latin typeface="Cambria Math"/>
                      </a:rPr>
                      <m:t>2</m:t>
                    </m:r>
                  </m:oMath>
                </a14:m>
                <a:endParaRPr lang="en-US" sz="2000" i="1" baseline="-25000">
                  <a:latin typeface="Cambria Math"/>
                </a:endParaRPr>
              </a:p>
              <a:p>
                <a:r>
                  <a:rPr lang="en-US" sz="2000" smtClean="0"/>
                  <a:t>P</a:t>
                </a:r>
                <a:r>
                  <a:rPr lang="en-US" sz="2000" baseline="30000" smtClean="0"/>
                  <a:t>NXK</a:t>
                </a:r>
                <a:r>
                  <a:rPr lang="en-US" sz="2000" baseline="15000" smtClean="0"/>
                  <a:t>1 </a:t>
                </a:r>
                <a:r>
                  <a:rPr lang="en-US" sz="2000" smtClean="0"/>
                  <a:t>= belongingness matrix for X</a:t>
                </a:r>
                <a:r>
                  <a:rPr lang="en-US" sz="2000" baseline="-25000" smtClean="0"/>
                  <a:t>1</a:t>
                </a:r>
              </a:p>
              <a:p>
                <a:r>
                  <a:rPr lang="en-US" sz="2000" smtClean="0"/>
                  <a:t>Q</a:t>
                </a:r>
                <a:r>
                  <a:rPr lang="en-US" sz="2000" baseline="30000" smtClean="0"/>
                  <a:t>NXK</a:t>
                </a:r>
                <a:r>
                  <a:rPr lang="en-US" sz="2000" baseline="15000" smtClean="0"/>
                  <a:t>2 </a:t>
                </a:r>
                <a:r>
                  <a:rPr lang="en-US" sz="2000" smtClean="0"/>
                  <a:t>= belongingness matrix for X</a:t>
                </a:r>
                <a:r>
                  <a:rPr lang="en-US" sz="2000" baseline="-25000" smtClean="0"/>
                  <a:t>2</a:t>
                </a:r>
              </a:p>
              <a:p>
                <a:r>
                  <a:rPr lang="en-US" sz="2000" smtClean="0"/>
                  <a:t>S</a:t>
                </a:r>
                <a:r>
                  <a:rPr lang="en-US" sz="2000" baseline="30000" smtClean="0"/>
                  <a:t>K</a:t>
                </a:r>
                <a:r>
                  <a:rPr lang="en-US" sz="2000" baseline="15000" smtClean="0"/>
                  <a:t>1</a:t>
                </a:r>
                <a:r>
                  <a:rPr lang="en-US" sz="2000" baseline="30000" smtClean="0"/>
                  <a:t>XK</a:t>
                </a:r>
                <a:r>
                  <a:rPr lang="en-US" sz="2000" baseline="15000" smtClean="0"/>
                  <a:t>2 </a:t>
                </a:r>
                <a:r>
                  <a:rPr lang="en-US" sz="2000" smtClean="0"/>
                  <a:t>= correspondence matrix</a:t>
                </a:r>
              </a:p>
              <a:p>
                <a:r>
                  <a:rPr lang="en-US" sz="2000" smtClean="0"/>
                  <a:t>A</a:t>
                </a:r>
                <a:r>
                  <a:rPr lang="en-US" sz="2000" baseline="30000" smtClean="0"/>
                  <a:t>NXK</a:t>
                </a:r>
                <a:r>
                  <a:rPr lang="en-US" sz="2000" baseline="15000" smtClean="0"/>
                  <a:t>2 </a:t>
                </a:r>
                <a:r>
                  <a:rPr lang="en-US" sz="2000" smtClean="0"/>
                  <a:t>= outlierness matrix</a:t>
                </a:r>
              </a:p>
              <a:p>
                <a14:m>
                  <m:oMath xmlns:m="http://schemas.openxmlformats.org/officeDocument/2006/math">
                    <m:r>
                      <a:rPr lang="en-US" sz="2000" b="0" i="1" smtClean="0">
                        <a:latin typeface="Cambria Math"/>
                      </a:rPr>
                      <m:t>𝜇</m:t>
                    </m:r>
                    <m:r>
                      <a:rPr lang="en-US" sz="2000" b="0" i="1" smtClean="0">
                        <a:latin typeface="Cambria Math"/>
                      </a:rPr>
                      <m:t> </m:t>
                    </m:r>
                  </m:oMath>
                </a14:m>
                <a:r>
                  <a:rPr lang="en-US" sz="2000" smtClean="0"/>
                  <a:t>= maximum level of </a:t>
                </a:r>
                <a:r>
                  <a:rPr lang="en-US" sz="2000"/>
                  <a:t>overall </a:t>
                </a:r>
                <a:r>
                  <a:rPr lang="en-US" sz="2000" smtClean="0"/>
                  <a:t>outlierness</a:t>
                </a:r>
                <a:endParaRPr lang="en-US" sz="2000"/>
              </a:p>
            </p:txBody>
          </p:sp>
        </mc:Choice>
        <mc:Fallback xmlns="">
          <p:sp>
            <p:nvSpPr>
              <p:cNvPr id="8" name="Content Placeholder 2"/>
              <p:cNvSpPr>
                <a:spLocks noGrp="1" noRot="1" noChangeAspect="1" noMove="1" noResize="1" noEditPoints="1" noAdjustHandles="1" noChangeArrowheads="1" noChangeShapeType="1" noTextEdit="1"/>
              </p:cNvSpPr>
              <p:nvPr>
                <p:ph idx="4294967295"/>
              </p:nvPr>
            </p:nvSpPr>
            <p:spPr>
              <a:xfrm>
                <a:off x="5257800" y="2408237"/>
                <a:ext cx="3733800" cy="4525963"/>
              </a:xfrm>
              <a:prstGeom prst="rect">
                <a:avLst/>
              </a:prstGeom>
              <a:blipFill rotWithShape="1">
                <a:blip r:embed="rId2"/>
                <a:stretch>
                  <a:fillRect l="-1471" t="-673" r="-817"/>
                </a:stretch>
              </a:blipFill>
            </p:spPr>
            <p:txBody>
              <a:bodyPr/>
              <a:lstStyle/>
              <a:p>
                <a:r>
                  <a:rPr lang="en-US">
                    <a:noFill/>
                  </a:rPr>
                  <a:t> </a:t>
                </a:r>
              </a:p>
            </p:txBody>
          </p:sp>
        </mc:Fallback>
      </mc:AlternateContent>
      <p:sp>
        <p:nvSpPr>
          <p:cNvPr id="18" name="TextBox 17"/>
          <p:cNvSpPr txBox="1"/>
          <p:nvPr/>
        </p:nvSpPr>
        <p:spPr>
          <a:xfrm>
            <a:off x="2488920" y="4191000"/>
            <a:ext cx="1473480" cy="461665"/>
          </a:xfrm>
          <a:prstGeom prst="rect">
            <a:avLst/>
          </a:prstGeom>
          <a:noFill/>
        </p:spPr>
        <p:txBody>
          <a:bodyPr wrap="none" rtlCol="0">
            <a:spAutoFit/>
          </a:bodyPr>
          <a:lstStyle/>
          <a:p>
            <a:r>
              <a:rPr lang="en-US" sz="2400" b="1" smtClean="0">
                <a:solidFill>
                  <a:srgbClr val="FF0000"/>
                </a:solidFill>
              </a:rPr>
              <a:t>Inequality</a:t>
            </a:r>
            <a:endParaRPr lang="en-US" sz="2400" b="1">
              <a:solidFill>
                <a:srgbClr val="FF0000"/>
              </a:solidFill>
            </a:endParaRPr>
          </a:p>
        </p:txBody>
      </p:sp>
      <p:pic>
        <p:nvPicPr>
          <p:cNvPr id="19" name="Picture 10" descr="https://encrypted-tbn3.google.com/images?q=tbn:ANd9GcREl37wECgEnMNhHXvMl1VG7tRAFnGqtjO0Ts48TTiC9a3lssA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4262438"/>
            <a:ext cx="461962" cy="46196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ular Callout 28"/>
          <p:cNvSpPr/>
          <p:nvPr/>
        </p:nvSpPr>
        <p:spPr>
          <a:xfrm>
            <a:off x="2524126" y="4267200"/>
            <a:ext cx="1414462" cy="386891"/>
          </a:xfrm>
          <a:prstGeom prst="wedgeRectCallout">
            <a:avLst>
              <a:gd name="adj1" fmla="val -70460"/>
              <a:gd name="adj2" fmla="val 9725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p:cNvSpPr/>
              <p:nvPr/>
            </p:nvSpPr>
            <p:spPr>
              <a:xfrm>
                <a:off x="304800" y="2514600"/>
                <a:ext cx="4090287" cy="520399"/>
              </a:xfrm>
              <a:prstGeom prst="rect">
                <a:avLst/>
              </a:prstGeom>
            </p:spPr>
            <p:txBody>
              <a:bodyPr wrap="none">
                <a:spAutoFit/>
              </a:bodyPr>
              <a:lstStyle/>
              <a:p>
                <a:pPr marL="171450" indent="-171450">
                  <a:buFontTx/>
                  <a:buChar char="⁮"/>
                  <a:tabLst>
                    <a:tab pos="0" algn="l"/>
                  </a:tabLst>
                </a:pPr>
                <a14:m>
                  <m:oMath xmlns:m="http://schemas.openxmlformats.org/officeDocument/2006/math">
                    <m:func>
                      <m:funcPr>
                        <m:ctrlPr>
                          <a:rPr lang="en-US" i="1" smtClean="0">
                            <a:latin typeface="Cambria Math" panose="02040503050406030204" pitchFamily="18" charset="0"/>
                          </a:rPr>
                        </m:ctrlPr>
                      </m:funcPr>
                      <m:fName>
                        <m:r>
                          <m:rPr>
                            <m:sty m:val="p"/>
                          </m:rPr>
                          <a:rPr lang="en-US">
                            <a:latin typeface="Cambria Math"/>
                          </a:rPr>
                          <m:t>min</m:t>
                        </m:r>
                      </m:fName>
                      <m:e>
                        <m:nary>
                          <m:naryPr>
                            <m:chr m:val="∑"/>
                            <m:ctrlPr>
                              <a:rPr lang="en-US" i="1">
                                <a:latin typeface="Cambria Math" panose="02040503050406030204" pitchFamily="18" charset="0"/>
                              </a:rPr>
                            </m:ctrlPr>
                          </m:naryPr>
                          <m:sub>
                            <m:r>
                              <m:rPr>
                                <m:brk m:alnAt="23"/>
                              </m:rPr>
                              <a:rPr lang="en-US" i="1">
                                <a:latin typeface="Cambria Math"/>
                              </a:rPr>
                              <m:t>𝑜</m:t>
                            </m:r>
                            <m:r>
                              <a:rPr lang="en-US" i="1">
                                <a:latin typeface="Cambria Math"/>
                              </a:rPr>
                              <m:t>=1</m:t>
                            </m:r>
                          </m:sub>
                          <m:sup>
                            <m:r>
                              <a:rPr lang="en-US" i="1">
                                <a:latin typeface="Cambria Math"/>
                              </a:rPr>
                              <m:t>𝑁</m:t>
                            </m:r>
                          </m:sup>
                          <m:e>
                            <m:nary>
                              <m:naryPr>
                                <m:chr m:val="∑"/>
                                <m:ctrlPr>
                                  <a:rPr lang="en-US" i="1">
                                    <a:latin typeface="Cambria Math" panose="02040503050406030204" pitchFamily="18" charset="0"/>
                                  </a:rPr>
                                </m:ctrlPr>
                              </m:naryPr>
                              <m:sub>
                                <m:r>
                                  <m:rPr>
                                    <m:brk m:alnAt="23"/>
                                  </m:rPr>
                                  <a:rPr lang="en-US" i="1">
                                    <a:latin typeface="Cambria Math"/>
                                  </a:rPr>
                                  <m:t>𝑗</m:t>
                                </m:r>
                                <m:r>
                                  <a:rPr lang="en-US" i="1">
                                    <a:latin typeface="Cambria Math"/>
                                  </a:rPr>
                                  <m:t>=1</m:t>
                                </m:r>
                              </m:sub>
                              <m:sup>
                                <m:r>
                                  <a:rPr lang="en-US" i="1">
                                    <a:latin typeface="Cambria Math"/>
                                  </a:rPr>
                                  <m:t>𝐾</m:t>
                                </m:r>
                                <m:r>
                                  <a:rPr lang="en-US" i="1" baseline="-25000">
                                    <a:latin typeface="Cambria Math"/>
                                  </a:rPr>
                                  <m:t>2</m:t>
                                </m:r>
                              </m:sup>
                              <m:e>
                                <m:func>
                                  <m:funcPr>
                                    <m:ctrlPr>
                                      <a:rPr lang="en-US" i="1">
                                        <a:latin typeface="Cambria Math" panose="02040503050406030204" pitchFamily="18" charset="0"/>
                                      </a:rPr>
                                    </m:ctrlPr>
                                  </m:funcPr>
                                  <m:fName>
                                    <m:r>
                                      <m:rPr>
                                        <m:sty m:val="p"/>
                                      </m:rPr>
                                      <a:rPr lang="en-US">
                                        <a:latin typeface="Cambria Math"/>
                                      </a:rPr>
                                      <m:t>log</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𝑎</m:t>
                                            </m:r>
                                            <m:r>
                                              <a:rPr lang="en-US" i="1" baseline="-25000">
                                                <a:latin typeface="Cambria Math"/>
                                              </a:rPr>
                                              <m:t>𝑜𝑗</m:t>
                                            </m:r>
                                          </m:den>
                                        </m:f>
                                      </m:e>
                                    </m:d>
                                  </m:e>
                                </m:func>
                                <m:r>
                                  <a:rPr lang="en-US">
                                    <a:latin typeface="Cambria Math"/>
                                  </a:rPr>
                                  <m:t>(</m:t>
                                </m:r>
                                <m:sSub>
                                  <m:sSubPr>
                                    <m:ctrlPr>
                                      <a:rPr lang="en-US" b="0" i="1" baseline="-25000" smtClean="0">
                                        <a:latin typeface="Cambria Math" panose="02040503050406030204" pitchFamily="18" charset="0"/>
                                      </a:rPr>
                                    </m:ctrlPr>
                                  </m:sSubPr>
                                  <m:e>
                                    <m:r>
                                      <m:rPr>
                                        <m:sty m:val="p"/>
                                      </m:rPr>
                                      <a:rPr lang="en-US">
                                        <a:latin typeface="Cambria Math"/>
                                      </a:rPr>
                                      <m:t>q</m:t>
                                    </m:r>
                                  </m:e>
                                  <m:sub>
                                    <m:r>
                                      <m:rPr>
                                        <m:sty m:val="p"/>
                                      </m:rPr>
                                      <a:rPr lang="en-US" b="0" i="0" smtClean="0">
                                        <a:latin typeface="Cambria Math"/>
                                      </a:rPr>
                                      <m:t>oj</m:t>
                                    </m:r>
                                  </m:sub>
                                </m:sSub>
                                <m:r>
                                  <a:rPr lang="en-US" i="1">
                                    <a:latin typeface="Cambria Math"/>
                                  </a:rPr>
                                  <m:t>−</m:t>
                                </m:r>
                                <m:acc>
                                  <m:accPr>
                                    <m:chr m:val="⃗"/>
                                    <m:ctrlPr>
                                      <a:rPr lang="en-US" i="1">
                                        <a:latin typeface="Cambria Math" panose="02040503050406030204" pitchFamily="18" charset="0"/>
                                      </a:rPr>
                                    </m:ctrlPr>
                                  </m:accPr>
                                  <m:e>
                                    <m:r>
                                      <m:rPr>
                                        <m:sty m:val="p"/>
                                      </m:rPr>
                                      <a:rPr lang="en-US">
                                        <a:latin typeface="Cambria Math"/>
                                      </a:rPr>
                                      <m:t>p</m:t>
                                    </m:r>
                                    <m:r>
                                      <m:rPr>
                                        <m:sty m:val="p"/>
                                      </m:rPr>
                                      <a:rPr lang="en-US" baseline="-25000">
                                        <a:latin typeface="Cambria Math"/>
                                      </a:rPr>
                                      <m:t>o</m:t>
                                    </m:r>
                                    <m:r>
                                      <a:rPr lang="en-US" baseline="-10000">
                                        <a:latin typeface="Cambria Math"/>
                                      </a:rPr>
                                      <m:t>.</m:t>
                                    </m:r>
                                  </m:e>
                                </m:acc>
                                <m:r>
                                  <a:rPr lang="en-US">
                                    <a:latin typeface="Cambria Math"/>
                                  </a:rPr>
                                  <m:t>.</m:t>
                                </m:r>
                                <m:acc>
                                  <m:accPr>
                                    <m:chr m:val="⃗"/>
                                    <m:ctrlPr>
                                      <a:rPr lang="en-US" i="1">
                                        <a:latin typeface="Cambria Math" panose="02040503050406030204" pitchFamily="18" charset="0"/>
                                      </a:rPr>
                                    </m:ctrlPr>
                                  </m:accPr>
                                  <m:e>
                                    <m:r>
                                      <m:rPr>
                                        <m:sty m:val="p"/>
                                      </m:rPr>
                                      <a:rPr lang="en-US">
                                        <a:latin typeface="Cambria Math"/>
                                      </a:rPr>
                                      <m:t>s</m:t>
                                    </m:r>
                                    <m:r>
                                      <a:rPr lang="en-US" i="1" baseline="-10000">
                                        <a:latin typeface="Cambria Math"/>
                                      </a:rPr>
                                      <m:t>.</m:t>
                                    </m:r>
                                    <m:r>
                                      <a:rPr lang="en-US" i="1" baseline="-25000">
                                        <a:latin typeface="Cambria Math"/>
                                      </a:rPr>
                                      <m:t>𝑗</m:t>
                                    </m:r>
                                  </m:e>
                                </m:acc>
                                <m:r>
                                  <a:rPr lang="en-US" i="1">
                                    <a:latin typeface="Cambria Math"/>
                                  </a:rPr>
                                  <m:t>)</m:t>
                                </m:r>
                                <m:r>
                                  <a:rPr lang="en-US" i="1" baseline="30000">
                                    <a:latin typeface="Cambria Math"/>
                                  </a:rPr>
                                  <m:t>2</m:t>
                                </m:r>
                              </m:e>
                            </m:nary>
                          </m:e>
                        </m:nary>
                      </m:e>
                    </m:func>
                  </m:oMath>
                </a14:m>
                <a:endParaRPr lang="en-US" i="1">
                  <a:latin typeface="Cambria Math"/>
                </a:endParaRPr>
              </a:p>
            </p:txBody>
          </p:sp>
        </mc:Choice>
        <mc:Fallback xmlns="">
          <p:sp>
            <p:nvSpPr>
              <p:cNvPr id="30" name="Rectangle 29"/>
              <p:cNvSpPr>
                <a:spLocks noRot="1" noChangeAspect="1" noMove="1" noResize="1" noEditPoints="1" noAdjustHandles="1" noChangeArrowheads="1" noChangeShapeType="1" noTextEdit="1"/>
              </p:cNvSpPr>
              <p:nvPr/>
            </p:nvSpPr>
            <p:spPr>
              <a:xfrm>
                <a:off x="304800" y="2514600"/>
                <a:ext cx="4090287" cy="520399"/>
              </a:xfrm>
              <a:prstGeom prst="rect">
                <a:avLst/>
              </a:prstGeom>
              <a:blipFill rotWithShape="1">
                <a:blip r:embed="rId4"/>
                <a:stretch>
                  <a:fillRect l="-894" t="-71765" b="-11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304800" y="3214120"/>
                <a:ext cx="3820277" cy="369332"/>
              </a:xfrm>
              <a:prstGeom prst="rect">
                <a:avLst/>
              </a:prstGeom>
            </p:spPr>
            <p:txBody>
              <a:bodyPr wrap="none">
                <a:spAutoFit/>
              </a:bodyPr>
              <a:lstStyle/>
              <a:p>
                <a:pPr marL="171450" indent="-171450">
                  <a:buFontTx/>
                  <a:buChar char="⁮"/>
                  <a:tabLst>
                    <a:tab pos="0" algn="l"/>
                  </a:tabLst>
                </a:pPr>
                <a14:m>
                  <m:oMath xmlns:m="http://schemas.openxmlformats.org/officeDocument/2006/math">
                    <m:r>
                      <m:rPr>
                        <m:sty m:val="p"/>
                      </m:rPr>
                      <a:rPr lang="en-US">
                        <a:latin typeface="Cambria Math"/>
                      </a:rPr>
                      <m:t>subject</m:t>
                    </m:r>
                    <m:r>
                      <a:rPr lang="en-US">
                        <a:latin typeface="Cambria Math"/>
                      </a:rPr>
                      <m:t> </m:t>
                    </m:r>
                    <m:r>
                      <m:rPr>
                        <m:sty m:val="p"/>
                      </m:rPr>
                      <a:rPr lang="en-US">
                        <a:latin typeface="Cambria Math"/>
                      </a:rPr>
                      <m:t>to</m:t>
                    </m:r>
                    <m:r>
                      <a:rPr lang="en-US">
                        <a:latin typeface="Cambria Math"/>
                      </a:rPr>
                      <m:t> </m:t>
                    </m:r>
                    <m:r>
                      <m:rPr>
                        <m:sty m:val="p"/>
                      </m:rPr>
                      <a:rPr lang="en-US">
                        <a:latin typeface="Cambria Math"/>
                      </a:rPr>
                      <m:t>the</m:t>
                    </m:r>
                    <m:r>
                      <a:rPr lang="en-US">
                        <a:latin typeface="Cambria Math"/>
                      </a:rPr>
                      <m:t> </m:t>
                    </m:r>
                    <m:r>
                      <m:rPr>
                        <m:sty m:val="p"/>
                      </m:rPr>
                      <a:rPr lang="en-US">
                        <a:latin typeface="Cambria Math"/>
                      </a:rPr>
                      <m:t>following</m:t>
                    </m:r>
                    <m:r>
                      <a:rPr lang="en-US">
                        <a:latin typeface="Cambria Math"/>
                      </a:rPr>
                      <m:t> </m:t>
                    </m:r>
                    <m:r>
                      <m:rPr>
                        <m:sty m:val="p"/>
                      </m:rPr>
                      <a:rPr lang="en-US">
                        <a:latin typeface="Cambria Math"/>
                      </a:rPr>
                      <m:t>constraints</m:t>
                    </m:r>
                  </m:oMath>
                </a14:m>
                <a:endParaRPr lang="en-US"/>
              </a:p>
            </p:txBody>
          </p:sp>
        </mc:Choice>
        <mc:Fallback xmlns="">
          <p:sp>
            <p:nvSpPr>
              <p:cNvPr id="31" name="Rectangle 30"/>
              <p:cNvSpPr>
                <a:spLocks noRot="1" noChangeAspect="1" noMove="1" noResize="1" noEditPoints="1" noAdjustHandles="1" noChangeArrowheads="1" noChangeShapeType="1" noTextEdit="1"/>
              </p:cNvSpPr>
              <p:nvPr/>
            </p:nvSpPr>
            <p:spPr>
              <a:xfrm>
                <a:off x="304800" y="3214120"/>
                <a:ext cx="3820277" cy="369332"/>
              </a:xfrm>
              <a:prstGeom prst="rect">
                <a:avLst/>
              </a:prstGeom>
              <a:blipFill rotWithShape="1">
                <a:blip r:embed="rId5"/>
                <a:stretch>
                  <a:fillRect l="-957" t="-3279"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304800" y="3851445"/>
                <a:ext cx="3096040" cy="415755"/>
              </a:xfrm>
              <a:prstGeom prst="rect">
                <a:avLst/>
              </a:prstGeom>
            </p:spPr>
            <p:txBody>
              <a:bodyPr wrap="none">
                <a:spAutoFit/>
              </a:bodyPr>
              <a:lstStyle/>
              <a:p>
                <a:pPr marL="171450" indent="-171450">
                  <a:buFontTx/>
                  <a:buChar char="⁮"/>
                  <a:tabLst>
                    <a:tab pos="0" algn="l"/>
                  </a:tabLst>
                </a:pPr>
                <a14:m>
                  <m:oMath xmlns:m="http://schemas.openxmlformats.org/officeDocument/2006/math">
                    <m:nary>
                      <m:naryPr>
                        <m:chr m:val="∑"/>
                        <m:ctrlPr>
                          <a:rPr lang="en-US" i="1">
                            <a:latin typeface="Cambria Math" panose="02040503050406030204" pitchFamily="18" charset="0"/>
                          </a:rPr>
                        </m:ctrlPr>
                      </m:naryPr>
                      <m:sub>
                        <m:r>
                          <m:rPr>
                            <m:brk m:alnAt="23"/>
                          </m:rPr>
                          <a:rPr lang="en-US" i="1">
                            <a:latin typeface="Cambria Math"/>
                          </a:rPr>
                          <m:t>𝑗</m:t>
                        </m:r>
                        <m:r>
                          <a:rPr lang="en-US" i="1">
                            <a:latin typeface="Cambria Math"/>
                          </a:rPr>
                          <m:t>=1</m:t>
                        </m:r>
                      </m:sub>
                      <m:sup>
                        <m:r>
                          <a:rPr lang="en-US" i="1">
                            <a:latin typeface="Cambria Math"/>
                          </a:rPr>
                          <m:t>𝐾</m:t>
                        </m:r>
                        <m:r>
                          <a:rPr lang="en-US" i="1" baseline="-25000">
                            <a:latin typeface="Cambria Math"/>
                          </a:rPr>
                          <m:t>2</m:t>
                        </m:r>
                      </m:sup>
                      <m:e>
                        <m:r>
                          <a:rPr lang="en-US" i="1">
                            <a:latin typeface="Cambria Math"/>
                          </a:rPr>
                          <m:t>𝑠</m:t>
                        </m:r>
                        <m:r>
                          <a:rPr lang="en-US" i="1" baseline="-25000">
                            <a:latin typeface="Cambria Math"/>
                          </a:rPr>
                          <m:t>𝑖𝑗</m:t>
                        </m:r>
                        <m:r>
                          <a:rPr lang="en-US" i="1">
                            <a:latin typeface="Cambria Math"/>
                          </a:rPr>
                          <m:t>=1</m:t>
                        </m:r>
                      </m:e>
                    </m:nary>
                    <m:r>
                      <a:rPr lang="en-US" i="1">
                        <a:latin typeface="Cambria Math"/>
                      </a:rPr>
                      <m:t>    </m:t>
                    </m:r>
                    <m:d>
                      <m:dPr>
                        <m:ctrlPr>
                          <a:rPr lang="en-US" i="1">
                            <a:latin typeface="Cambria Math" panose="02040503050406030204" pitchFamily="18" charset="0"/>
                          </a:rPr>
                        </m:ctrlPr>
                      </m:dPr>
                      <m:e>
                        <m:r>
                          <a:rPr lang="en-US" i="1">
                            <a:latin typeface="Cambria Math"/>
                          </a:rPr>
                          <m:t>∀</m:t>
                        </m:r>
                        <m:r>
                          <a:rPr lang="en-US" i="1">
                            <a:latin typeface="Cambria Math"/>
                          </a:rPr>
                          <m:t>𝑖</m:t>
                        </m:r>
                        <m:r>
                          <a:rPr lang="en-US" i="1">
                            <a:latin typeface="Cambria Math"/>
                          </a:rPr>
                          <m:t>=1…</m:t>
                        </m:r>
                        <m:r>
                          <a:rPr lang="en-US" i="1">
                            <a:latin typeface="Cambria Math"/>
                          </a:rPr>
                          <m:t>𝐾</m:t>
                        </m:r>
                        <m:r>
                          <a:rPr lang="en-US" i="1" baseline="-25000">
                            <a:latin typeface="Cambria Math"/>
                          </a:rPr>
                          <m:t>1</m:t>
                        </m:r>
                      </m:e>
                    </m:d>
                  </m:oMath>
                </a14:m>
                <a:endParaRPr lang="en-US" i="1" baseline="-25000">
                  <a:latin typeface="Cambria Math"/>
                </a:endParaRPr>
              </a:p>
            </p:txBody>
          </p:sp>
        </mc:Choice>
        <mc:Fallback xmlns="">
          <p:sp>
            <p:nvSpPr>
              <p:cNvPr id="32" name="Rectangle 31"/>
              <p:cNvSpPr>
                <a:spLocks noRot="1" noChangeAspect="1" noMove="1" noResize="1" noEditPoints="1" noAdjustHandles="1" noChangeArrowheads="1" noChangeShapeType="1" noTextEdit="1"/>
              </p:cNvSpPr>
              <p:nvPr/>
            </p:nvSpPr>
            <p:spPr>
              <a:xfrm>
                <a:off x="304800" y="3851445"/>
                <a:ext cx="3096040" cy="415755"/>
              </a:xfrm>
              <a:prstGeom prst="rect">
                <a:avLst/>
              </a:prstGeom>
              <a:blipFill rotWithShape="1">
                <a:blip r:embed="rId6"/>
                <a:stretch>
                  <a:fillRect l="-5315" t="-102941" b="-15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345583" y="4859422"/>
                <a:ext cx="2092817" cy="415755"/>
              </a:xfrm>
              <a:prstGeom prst="rect">
                <a:avLst/>
              </a:prstGeom>
            </p:spPr>
            <p:txBody>
              <a:bodyPr wrap="none">
                <a:spAutoFit/>
              </a:bodyPr>
              <a:lstStyle/>
              <a:p>
                <a:pPr marL="171450" indent="-171450">
                  <a:buFontTx/>
                  <a:buChar char="⁮"/>
                  <a:tabLst>
                    <a:tab pos="0" algn="l"/>
                  </a:tabLst>
                </a:pPr>
                <a14:m>
                  <m:oMath xmlns:m="http://schemas.openxmlformats.org/officeDocument/2006/math">
                    <m:nary>
                      <m:naryPr>
                        <m:chr m:val="∑"/>
                        <m:ctrlPr>
                          <a:rPr lang="en-US" i="1">
                            <a:latin typeface="Cambria Math" panose="02040503050406030204" pitchFamily="18" charset="0"/>
                          </a:rPr>
                        </m:ctrlPr>
                      </m:naryPr>
                      <m:sub>
                        <m:r>
                          <m:rPr>
                            <m:brk m:alnAt="23"/>
                          </m:rPr>
                          <a:rPr lang="en-US" i="1">
                            <a:latin typeface="Cambria Math"/>
                          </a:rPr>
                          <m:t>𝑜</m:t>
                        </m:r>
                        <m:r>
                          <a:rPr lang="en-US" i="1">
                            <a:latin typeface="Cambria Math"/>
                          </a:rPr>
                          <m:t>=1</m:t>
                        </m:r>
                      </m:sub>
                      <m:sup>
                        <m:r>
                          <a:rPr lang="en-US" i="1">
                            <a:latin typeface="Cambria Math"/>
                          </a:rPr>
                          <m:t>𝑁</m:t>
                        </m:r>
                      </m:sup>
                      <m:e>
                        <m:nary>
                          <m:naryPr>
                            <m:chr m:val="∑"/>
                            <m:ctrlPr>
                              <a:rPr lang="en-US" i="1">
                                <a:latin typeface="Cambria Math" panose="02040503050406030204" pitchFamily="18" charset="0"/>
                              </a:rPr>
                            </m:ctrlPr>
                          </m:naryPr>
                          <m:sub>
                            <m:r>
                              <m:rPr>
                                <m:brk m:alnAt="23"/>
                              </m:rPr>
                              <a:rPr lang="en-US" i="1">
                                <a:latin typeface="Cambria Math"/>
                              </a:rPr>
                              <m:t>𝑗</m:t>
                            </m:r>
                            <m:r>
                              <a:rPr lang="en-US" i="1">
                                <a:latin typeface="Cambria Math"/>
                              </a:rPr>
                              <m:t>=1</m:t>
                            </m:r>
                          </m:sub>
                          <m:sup>
                            <m:r>
                              <a:rPr lang="en-US" i="1">
                                <a:latin typeface="Cambria Math"/>
                              </a:rPr>
                              <m:t>𝐾</m:t>
                            </m:r>
                            <m:r>
                              <a:rPr lang="en-US" i="1" baseline="-25000">
                                <a:latin typeface="Cambria Math"/>
                              </a:rPr>
                              <m:t>2</m:t>
                            </m:r>
                          </m:sup>
                          <m:e>
                            <m:r>
                              <a:rPr lang="en-US" i="1">
                                <a:latin typeface="Cambria Math"/>
                              </a:rPr>
                              <m:t>𝑎</m:t>
                            </m:r>
                            <m:r>
                              <a:rPr lang="en-US" i="1" baseline="-25000">
                                <a:latin typeface="Cambria Math"/>
                              </a:rPr>
                              <m:t>𝑜𝑗</m:t>
                            </m:r>
                            <m:r>
                              <a:rPr lang="en-US" i="1">
                                <a:latin typeface="Cambria Math"/>
                              </a:rPr>
                              <m:t>=</m:t>
                            </m:r>
                            <m:r>
                              <a:rPr lang="en-US" i="1">
                                <a:latin typeface="Cambria Math"/>
                              </a:rPr>
                              <m:t>𝜇</m:t>
                            </m:r>
                          </m:e>
                        </m:nary>
                      </m:e>
                    </m:nary>
                  </m:oMath>
                </a14:m>
                <a:endParaRPr lang="en-US"/>
              </a:p>
            </p:txBody>
          </p:sp>
        </mc:Choice>
        <mc:Fallback xmlns="">
          <p:sp>
            <p:nvSpPr>
              <p:cNvPr id="33" name="Rectangle 32"/>
              <p:cNvSpPr>
                <a:spLocks noRot="1" noChangeAspect="1" noMove="1" noResize="1" noEditPoints="1" noAdjustHandles="1" noChangeArrowheads="1" noChangeShapeType="1" noTextEdit="1"/>
              </p:cNvSpPr>
              <p:nvPr/>
            </p:nvSpPr>
            <p:spPr>
              <a:xfrm>
                <a:off x="345583" y="4859422"/>
                <a:ext cx="2092817" cy="415755"/>
              </a:xfrm>
              <a:prstGeom prst="rect">
                <a:avLst/>
              </a:prstGeom>
              <a:blipFill rotWithShape="1">
                <a:blip r:embed="rId7"/>
                <a:stretch>
                  <a:fillRect l="-8163" t="-102941" b="-15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345583" y="4859422"/>
                <a:ext cx="2092817" cy="415755"/>
              </a:xfrm>
              <a:prstGeom prst="rect">
                <a:avLst/>
              </a:prstGeom>
            </p:spPr>
            <p:txBody>
              <a:bodyPr wrap="none">
                <a:spAutoFit/>
              </a:bodyPr>
              <a:lstStyle/>
              <a:p>
                <a:pPr marL="171450" indent="-171450">
                  <a:buFontTx/>
                  <a:buChar char="⁮"/>
                  <a:tabLst>
                    <a:tab pos="0" algn="l"/>
                  </a:tabLst>
                </a:pPr>
                <a14:m>
                  <m:oMath xmlns:m="http://schemas.openxmlformats.org/officeDocument/2006/math">
                    <m:nary>
                      <m:naryPr>
                        <m:chr m:val="∑"/>
                        <m:ctrlPr>
                          <a:rPr lang="en-US" i="1">
                            <a:latin typeface="Cambria Math" panose="02040503050406030204" pitchFamily="18" charset="0"/>
                          </a:rPr>
                        </m:ctrlPr>
                      </m:naryPr>
                      <m:sub>
                        <m:r>
                          <m:rPr>
                            <m:brk m:alnAt="23"/>
                          </m:rPr>
                          <a:rPr lang="en-US" i="1">
                            <a:latin typeface="Cambria Math"/>
                          </a:rPr>
                          <m:t>𝑜</m:t>
                        </m:r>
                        <m:r>
                          <a:rPr lang="en-US" i="1">
                            <a:latin typeface="Cambria Math"/>
                          </a:rPr>
                          <m:t>=1</m:t>
                        </m:r>
                      </m:sub>
                      <m:sup>
                        <m:r>
                          <a:rPr lang="en-US" i="1">
                            <a:latin typeface="Cambria Math"/>
                          </a:rPr>
                          <m:t>𝑁</m:t>
                        </m:r>
                      </m:sup>
                      <m:e>
                        <m:nary>
                          <m:naryPr>
                            <m:chr m:val="∑"/>
                            <m:ctrlPr>
                              <a:rPr lang="en-US" i="1">
                                <a:latin typeface="Cambria Math" panose="02040503050406030204" pitchFamily="18" charset="0"/>
                              </a:rPr>
                            </m:ctrlPr>
                          </m:naryPr>
                          <m:sub>
                            <m:r>
                              <m:rPr>
                                <m:brk m:alnAt="23"/>
                              </m:rPr>
                              <a:rPr lang="en-US" i="1">
                                <a:latin typeface="Cambria Math"/>
                              </a:rPr>
                              <m:t>𝑗</m:t>
                            </m:r>
                            <m:r>
                              <a:rPr lang="en-US" i="1">
                                <a:latin typeface="Cambria Math"/>
                              </a:rPr>
                              <m:t>=1</m:t>
                            </m:r>
                          </m:sub>
                          <m:sup>
                            <m:r>
                              <a:rPr lang="en-US" i="1">
                                <a:latin typeface="Cambria Math"/>
                              </a:rPr>
                              <m:t>𝐾</m:t>
                            </m:r>
                            <m:r>
                              <a:rPr lang="en-US" i="1" baseline="-25000">
                                <a:latin typeface="Cambria Math"/>
                              </a:rPr>
                              <m:t>2</m:t>
                            </m:r>
                          </m:sup>
                          <m:e>
                            <m:r>
                              <a:rPr lang="en-US" i="1">
                                <a:latin typeface="Cambria Math"/>
                              </a:rPr>
                              <m:t>𝑎</m:t>
                            </m:r>
                            <m:r>
                              <a:rPr lang="en-US" i="1" baseline="-25000">
                                <a:latin typeface="Cambria Math"/>
                              </a:rPr>
                              <m:t>𝑜𝑗</m:t>
                            </m:r>
                            <m:r>
                              <a:rPr lang="en-US" i="1">
                                <a:latin typeface="Cambria Math"/>
                              </a:rPr>
                              <m:t>≤</m:t>
                            </m:r>
                            <m:r>
                              <a:rPr lang="en-US" i="1">
                                <a:latin typeface="Cambria Math"/>
                              </a:rPr>
                              <m:t>𝜇</m:t>
                            </m:r>
                          </m:e>
                        </m:nary>
                      </m:e>
                    </m:nary>
                  </m:oMath>
                </a14:m>
                <a:endParaRPr lang="en-US" i="1">
                  <a:latin typeface="Cambria Math"/>
                </a:endParaRPr>
              </a:p>
            </p:txBody>
          </p:sp>
        </mc:Choice>
        <mc:Fallback xmlns="">
          <p:sp>
            <p:nvSpPr>
              <p:cNvPr id="34" name="Rectangle 33"/>
              <p:cNvSpPr>
                <a:spLocks noRot="1" noChangeAspect="1" noMove="1" noResize="1" noEditPoints="1" noAdjustHandles="1" noChangeArrowheads="1" noChangeShapeType="1" noTextEdit="1"/>
              </p:cNvSpPr>
              <p:nvPr/>
            </p:nvSpPr>
            <p:spPr>
              <a:xfrm>
                <a:off x="345583" y="4859422"/>
                <a:ext cx="2092817" cy="415755"/>
              </a:xfrm>
              <a:prstGeom prst="rect">
                <a:avLst/>
              </a:prstGeom>
              <a:blipFill rotWithShape="1">
                <a:blip r:embed="rId8"/>
                <a:stretch>
                  <a:fillRect l="-8163" t="-102941" b="-15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475129" y="5467581"/>
                <a:ext cx="36760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𝑠</m:t>
                      </m:r>
                      <m:r>
                        <a:rPr lang="en-US" i="1" baseline="-25000">
                          <a:latin typeface="Cambria Math"/>
                        </a:rPr>
                        <m:t>𝑖𝑗</m:t>
                      </m:r>
                      <m:r>
                        <a:rPr lang="en-US" i="1">
                          <a:latin typeface="Cambria Math"/>
                        </a:rPr>
                        <m:t>≥0    </m:t>
                      </m:r>
                      <m:d>
                        <m:dPr>
                          <m:ctrlPr>
                            <a:rPr lang="en-US" i="1">
                              <a:latin typeface="Cambria Math" panose="02040503050406030204" pitchFamily="18" charset="0"/>
                            </a:rPr>
                          </m:ctrlPr>
                        </m:dPr>
                        <m:e>
                          <m:r>
                            <a:rPr lang="en-US" i="1">
                              <a:latin typeface="Cambria Math"/>
                            </a:rPr>
                            <m:t>∀</m:t>
                          </m:r>
                          <m:r>
                            <a:rPr lang="en-US" i="1">
                              <a:latin typeface="Cambria Math"/>
                            </a:rPr>
                            <m:t>𝑖</m:t>
                          </m:r>
                          <m:r>
                            <a:rPr lang="en-US" i="1">
                              <a:latin typeface="Cambria Math"/>
                            </a:rPr>
                            <m:t>=1…</m:t>
                          </m:r>
                          <m:r>
                            <a:rPr lang="en-US" i="1">
                              <a:latin typeface="Cambria Math"/>
                            </a:rPr>
                            <m:t>𝐾</m:t>
                          </m:r>
                          <m:r>
                            <a:rPr lang="en-US" i="1" baseline="-25000">
                              <a:latin typeface="Cambria Math"/>
                            </a:rPr>
                            <m:t>1</m:t>
                          </m:r>
                          <m:r>
                            <a:rPr lang="en-US" i="1">
                              <a:latin typeface="Cambria Math"/>
                            </a:rPr>
                            <m:t>, ∀</m:t>
                          </m:r>
                          <m:r>
                            <a:rPr lang="en-US" i="1">
                              <a:latin typeface="Cambria Math"/>
                            </a:rPr>
                            <m:t>𝑗</m:t>
                          </m:r>
                          <m:r>
                            <a:rPr lang="en-US" i="1">
                              <a:latin typeface="Cambria Math"/>
                            </a:rPr>
                            <m:t>=1…</m:t>
                          </m:r>
                          <m:r>
                            <a:rPr lang="en-US" i="1">
                              <a:latin typeface="Cambria Math"/>
                            </a:rPr>
                            <m:t>𝐾</m:t>
                          </m:r>
                          <m:r>
                            <a:rPr lang="en-US" i="1" baseline="-25000">
                              <a:latin typeface="Cambria Math"/>
                            </a:rPr>
                            <m:t>2</m:t>
                          </m:r>
                        </m:e>
                      </m:d>
                    </m:oMath>
                  </m:oMathPara>
                </a14:m>
                <a:endParaRPr lang="en-US"/>
              </a:p>
            </p:txBody>
          </p:sp>
        </mc:Choice>
        <mc:Fallback xmlns="">
          <p:sp>
            <p:nvSpPr>
              <p:cNvPr id="35" name="Rectangle 34"/>
              <p:cNvSpPr>
                <a:spLocks noRot="1" noChangeAspect="1" noMove="1" noResize="1" noEditPoints="1" noAdjustHandles="1" noChangeArrowheads="1" noChangeShapeType="1" noTextEdit="1"/>
              </p:cNvSpPr>
              <p:nvPr/>
            </p:nvSpPr>
            <p:spPr>
              <a:xfrm>
                <a:off x="475129" y="5467581"/>
                <a:ext cx="3676070" cy="369332"/>
              </a:xfrm>
              <a:prstGeom prst="rect">
                <a:avLst/>
              </a:prstGeom>
              <a:blipFill rotWithShape="1">
                <a:blip r:embed="rId9"/>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349228" y="5836913"/>
                <a:ext cx="4486165" cy="391646"/>
              </a:xfrm>
              <a:prstGeom prst="rect">
                <a:avLst/>
              </a:prstGeom>
            </p:spPr>
            <p:txBody>
              <a:bodyPr wrap="none">
                <a:spAutoFit/>
              </a:bodyPr>
              <a:lstStyle/>
              <a:p>
                <a:pPr marL="171450" indent="-171450">
                  <a:buFontTx/>
                  <a:buChar char="⁮"/>
                  <a:tabLst>
                    <a:tab pos="0" algn="l"/>
                  </a:tabLst>
                </a:pPr>
                <a14:m>
                  <m:oMath xmlns:m="http://schemas.openxmlformats.org/officeDocument/2006/math">
                    <m:r>
                      <a:rPr lang="en-US" i="1" smtClean="0">
                        <a:latin typeface="Cambria Math"/>
                      </a:rPr>
                      <m:t>1≥</m:t>
                    </m:r>
                    <m:sSub>
                      <m:sSubPr>
                        <m:ctrlPr>
                          <a:rPr lang="en-US" b="0" i="1" smtClean="0">
                            <a:latin typeface="Cambria Math" panose="02040503050406030204" pitchFamily="18" charset="0"/>
                          </a:rPr>
                        </m:ctrlPr>
                      </m:sSubPr>
                      <m:e>
                        <m:r>
                          <a:rPr lang="en-US" i="1" smtClean="0">
                            <a:latin typeface="Cambria Math"/>
                          </a:rPr>
                          <m:t>𝑎</m:t>
                        </m:r>
                      </m:e>
                      <m:sub>
                        <m:r>
                          <a:rPr lang="en-US" b="0" i="1" smtClean="0">
                            <a:latin typeface="Cambria Math"/>
                          </a:rPr>
                          <m:t>𝑜𝑗</m:t>
                        </m:r>
                      </m:sub>
                    </m:sSub>
                    <m:r>
                      <a:rPr lang="en-US" i="1">
                        <a:latin typeface="Cambria Math"/>
                      </a:rPr>
                      <m:t>≥0     </m:t>
                    </m:r>
                    <m:d>
                      <m:dPr>
                        <m:ctrlPr>
                          <a:rPr lang="en-US" i="1">
                            <a:latin typeface="Cambria Math" panose="02040503050406030204" pitchFamily="18" charset="0"/>
                          </a:rPr>
                        </m:ctrlPr>
                      </m:dPr>
                      <m:e>
                        <m:r>
                          <a:rPr lang="en-US" i="1">
                            <a:latin typeface="Cambria Math"/>
                          </a:rPr>
                          <m:t>∀</m:t>
                        </m:r>
                        <m:r>
                          <a:rPr lang="en-US" i="1">
                            <a:latin typeface="Cambria Math"/>
                          </a:rPr>
                          <m:t>𝑜</m:t>
                        </m:r>
                        <m:r>
                          <a:rPr lang="en-US" i="1">
                            <a:latin typeface="Cambria Math"/>
                          </a:rPr>
                          <m:t>=1…</m:t>
                        </m:r>
                        <m:r>
                          <a:rPr lang="en-US" i="1">
                            <a:latin typeface="Cambria Math"/>
                          </a:rPr>
                          <m:t>𝑁</m:t>
                        </m:r>
                        <m:r>
                          <a:rPr lang="en-US" i="1">
                            <a:latin typeface="Cambria Math"/>
                          </a:rPr>
                          <m:t>, ∀</m:t>
                        </m:r>
                        <m:r>
                          <a:rPr lang="en-US" i="1">
                            <a:latin typeface="Cambria Math"/>
                          </a:rPr>
                          <m:t>𝑗</m:t>
                        </m:r>
                        <m:r>
                          <a:rPr lang="en-US" i="1">
                            <a:latin typeface="Cambria Math"/>
                          </a:rPr>
                          <m:t>=1…</m:t>
                        </m:r>
                        <m:r>
                          <a:rPr lang="en-US" i="1">
                            <a:latin typeface="Cambria Math"/>
                          </a:rPr>
                          <m:t>𝐾</m:t>
                        </m:r>
                        <m:r>
                          <a:rPr lang="en-US" i="1" baseline="-25000">
                            <a:latin typeface="Cambria Math"/>
                          </a:rPr>
                          <m:t>2</m:t>
                        </m:r>
                      </m:e>
                    </m:d>
                  </m:oMath>
                </a14:m>
                <a:endParaRPr lang="en-US" i="1" baseline="-25000">
                  <a:latin typeface="Cambria Math"/>
                </a:endParaRPr>
              </a:p>
            </p:txBody>
          </p:sp>
        </mc:Choice>
        <mc:Fallback xmlns="">
          <p:sp>
            <p:nvSpPr>
              <p:cNvPr id="36" name="Rectangle 35"/>
              <p:cNvSpPr>
                <a:spLocks noRot="1" noChangeAspect="1" noMove="1" noResize="1" noEditPoints="1" noAdjustHandles="1" noChangeArrowheads="1" noChangeShapeType="1" noTextEdit="1"/>
              </p:cNvSpPr>
              <p:nvPr/>
            </p:nvSpPr>
            <p:spPr>
              <a:xfrm>
                <a:off x="349228" y="5836913"/>
                <a:ext cx="4486165" cy="391646"/>
              </a:xfrm>
              <a:prstGeom prst="rect">
                <a:avLst/>
              </a:prstGeom>
              <a:blipFill rotWithShape="1">
                <a:blip r:embed="rId10"/>
                <a:stretch>
                  <a:fillRect l="-815" t="-1538" b="-1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5640054" y="1752600"/>
                <a:ext cx="319914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a:rPr>
                        <m:t>𝑃</m:t>
                      </m:r>
                      <m:r>
                        <a:rPr lang="en-US" b="0" i="1" smtClean="0">
                          <a:solidFill>
                            <a:srgbClr val="FF0000"/>
                          </a:solidFill>
                          <a:latin typeface="Cambria Math"/>
                        </a:rPr>
                        <m:t>×</m:t>
                      </m:r>
                      <m:r>
                        <a:rPr lang="en-US" b="0" i="1" smtClean="0">
                          <a:solidFill>
                            <a:srgbClr val="FF0000"/>
                          </a:solidFill>
                          <a:latin typeface="Cambria Math"/>
                        </a:rPr>
                        <m:t>𝑆</m:t>
                      </m:r>
                      <m:r>
                        <a:rPr lang="en-US" b="0" i="1" smtClean="0">
                          <a:solidFill>
                            <a:srgbClr val="FF0000"/>
                          </a:solidFill>
                          <a:latin typeface="Cambria Math"/>
                        </a:rPr>
                        <m:t>≈</m:t>
                      </m:r>
                      <m:r>
                        <a:rPr lang="en-US" b="0" i="1" smtClean="0">
                          <a:solidFill>
                            <a:srgbClr val="FF0000"/>
                          </a:solidFill>
                          <a:latin typeface="Cambria Math"/>
                        </a:rPr>
                        <m:t>𝑄</m:t>
                      </m:r>
                    </m:oMath>
                  </m:oMathPara>
                </a14:m>
                <a:endParaRPr lang="en-US" smtClean="0">
                  <a:solidFill>
                    <a:srgbClr val="FF0000"/>
                  </a:solidFill>
                </a:endParaRPr>
              </a:p>
              <a:p>
                <a:r>
                  <a:rPr lang="en-US" smtClean="0">
                    <a:solidFill>
                      <a:srgbClr val="FF0000"/>
                    </a:solidFill>
                  </a:rPr>
                  <a:t>Given </a:t>
                </a:r>
                <a:r>
                  <a:rPr lang="en-US">
                    <a:solidFill>
                      <a:srgbClr val="FF0000"/>
                    </a:solidFill>
                  </a:rPr>
                  <a:t>P and Q, estimate S and A</a:t>
                </a:r>
              </a:p>
            </p:txBody>
          </p:sp>
        </mc:Choice>
        <mc:Fallback xmlns="">
          <p:sp>
            <p:nvSpPr>
              <p:cNvPr id="37" name="Rectangle 36"/>
              <p:cNvSpPr>
                <a:spLocks noRot="1" noChangeAspect="1" noMove="1" noResize="1" noEditPoints="1" noAdjustHandles="1" noChangeArrowheads="1" noChangeShapeType="1" noTextEdit="1"/>
              </p:cNvSpPr>
              <p:nvPr/>
            </p:nvSpPr>
            <p:spPr>
              <a:xfrm>
                <a:off x="5640054" y="1752600"/>
                <a:ext cx="3199146" cy="646331"/>
              </a:xfrm>
              <a:prstGeom prst="rect">
                <a:avLst/>
              </a:prstGeom>
              <a:blipFill rotWithShape="1">
                <a:blip r:embed="rId11"/>
                <a:stretch>
                  <a:fillRect l="-1524" r="-762" b="-13208"/>
                </a:stretch>
              </a:blipFill>
            </p:spPr>
            <p:txBody>
              <a:bodyPr/>
              <a:lstStyle/>
              <a:p>
                <a:r>
                  <a:rPr lang="en-US">
                    <a:noFill/>
                  </a:rPr>
                  <a:t> </a:t>
                </a:r>
              </a:p>
            </p:txBody>
          </p:sp>
        </mc:Fallback>
      </mc:AlternateContent>
    </p:spTree>
    <p:extLst>
      <p:ext uri="{BB962C8B-B14F-4D97-AF65-F5344CB8AC3E}">
        <p14:creationId xmlns:p14="http://schemas.microsoft.com/office/powerpoint/2010/main" val="397140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9" grpId="0" animBg="1"/>
      <p:bldP spid="29" grpId="1" animBg="1"/>
      <p:bldP spid="30" grpId="0"/>
      <p:bldP spid="31" grpId="0"/>
      <p:bldP spid="32" grpId="0"/>
      <p:bldP spid="33" grpId="0"/>
      <p:bldP spid="34" grpId="0"/>
      <p:bldP spid="34" grpId="1"/>
      <p:bldP spid="35" grpId="0"/>
      <p:bldP spid="3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p:spPr>
        <p:txBody>
          <a:bodyPr>
            <a:noAutofit/>
          </a:bodyPr>
          <a:lstStyle/>
          <a:p>
            <a:r>
              <a:rPr lang="en-US" sz="2800" smtClean="0"/>
              <a:t>ECOutlier: </a:t>
            </a:r>
            <a:r>
              <a:rPr lang="en-US" sz="2800"/>
              <a:t>Community Matching and </a:t>
            </a:r>
            <a:br>
              <a:rPr lang="en-US" sz="2800"/>
            </a:br>
            <a:r>
              <a:rPr lang="en-US" sz="2800"/>
              <a:t>Outlier Detection Together</a:t>
            </a:r>
          </a:p>
        </p:txBody>
      </p:sp>
      <p:sp>
        <p:nvSpPr>
          <p:cNvPr id="3" name="Slide Number Placeholder 2"/>
          <p:cNvSpPr>
            <a:spLocks noGrp="1"/>
          </p:cNvSpPr>
          <p:nvPr>
            <p:ph type="sldNum" sz="quarter" idx="12"/>
          </p:nvPr>
        </p:nvSpPr>
        <p:spPr/>
        <p:txBody>
          <a:bodyPr/>
          <a:lstStyle/>
          <a:p>
            <a:fld id="{8D4A95AB-7B14-4CE2-8EF6-8DDF97F0F3DA}" type="slidenum">
              <a:rPr lang="en-US" smtClean="0"/>
              <a:pPr/>
              <a:t>85</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mc:AlternateContent xmlns:mc="http://schemas.openxmlformats.org/markup-compatibility/2006" xmlns:a14="http://schemas.microsoft.com/office/drawing/2010/main">
        <mc:Choice Requires="a14">
          <p:sp>
            <p:nvSpPr>
              <p:cNvPr id="8" name="Content Placeholder 2"/>
              <p:cNvSpPr>
                <a:spLocks noGrp="1"/>
              </p:cNvSpPr>
              <p:nvPr>
                <p:ph idx="4294967295"/>
              </p:nvPr>
            </p:nvSpPr>
            <p:spPr>
              <a:xfrm>
                <a:off x="5257800" y="2408237"/>
                <a:ext cx="3733800" cy="4525963"/>
              </a:xfrm>
              <a:prstGeom prst="rect">
                <a:avLst/>
              </a:prstGeom>
            </p:spPr>
            <p:txBody>
              <a:bodyPr>
                <a:noAutofit/>
              </a:bodyPr>
              <a:lstStyle/>
              <a:p>
                <a:r>
                  <a:rPr lang="en-US" sz="2000"/>
                  <a:t>N = #objects</a:t>
                </a:r>
              </a:p>
              <a:p>
                <a:r>
                  <a:rPr lang="en-US" sz="2000"/>
                  <a:t>K</a:t>
                </a:r>
                <a:r>
                  <a:rPr lang="en-US" sz="2000" baseline="-25000"/>
                  <a:t>1 </a:t>
                </a:r>
                <a:r>
                  <a:rPr lang="en-US" sz="2000"/>
                  <a:t>= #clusters in X</a:t>
                </a:r>
                <a:r>
                  <a:rPr lang="en-US" sz="2000" baseline="-25000"/>
                  <a:t>1</a:t>
                </a:r>
              </a:p>
              <a:p>
                <a14:m>
                  <m:oMath xmlns:m="http://schemas.openxmlformats.org/officeDocument/2006/math">
                    <m:r>
                      <m:rPr>
                        <m:nor/>
                      </m:rPr>
                      <a:rPr lang="en-US" sz="2000"/>
                      <m:t>K</m:t>
                    </m:r>
                    <m:r>
                      <m:rPr>
                        <m:nor/>
                      </m:rPr>
                      <a:rPr lang="en-US" sz="2000" baseline="-25000"/>
                      <m:t>2 </m:t>
                    </m:r>
                    <m:r>
                      <m:rPr>
                        <m:nor/>
                      </m:rPr>
                      <a:rPr lang="en-US" sz="2000"/>
                      <m:t>= #</m:t>
                    </m:r>
                    <m:r>
                      <m:rPr>
                        <m:nor/>
                      </m:rPr>
                      <a:rPr lang="en-US" sz="2000"/>
                      <m:t>clusters</m:t>
                    </m:r>
                    <m:r>
                      <m:rPr>
                        <m:nor/>
                      </m:rPr>
                      <a:rPr lang="en-US" sz="2000"/>
                      <m:t> </m:t>
                    </m:r>
                    <m:r>
                      <m:rPr>
                        <m:nor/>
                      </m:rPr>
                      <a:rPr lang="en-US" sz="2000"/>
                      <m:t>in</m:t>
                    </m:r>
                    <m:r>
                      <m:rPr>
                        <m:nor/>
                      </m:rPr>
                      <a:rPr lang="en-US" sz="2000"/>
                      <m:t> </m:t>
                    </m:r>
                    <m:r>
                      <m:rPr>
                        <m:sty m:val="p"/>
                      </m:rPr>
                      <a:rPr lang="en-US" sz="2000">
                        <a:latin typeface="Cambria Math"/>
                      </a:rPr>
                      <m:t>X</m:t>
                    </m:r>
                    <m:r>
                      <a:rPr lang="en-US" sz="2000" i="1" baseline="-25000">
                        <a:latin typeface="Cambria Math"/>
                      </a:rPr>
                      <m:t>2</m:t>
                    </m:r>
                  </m:oMath>
                </a14:m>
                <a:endParaRPr lang="en-US" sz="2000" i="1" baseline="-25000">
                  <a:latin typeface="Cambria Math"/>
                </a:endParaRPr>
              </a:p>
              <a:p>
                <a:r>
                  <a:rPr lang="en-US" sz="2000" smtClean="0"/>
                  <a:t>P</a:t>
                </a:r>
                <a:r>
                  <a:rPr lang="en-US" sz="2000" baseline="30000" smtClean="0"/>
                  <a:t>NXK</a:t>
                </a:r>
                <a:r>
                  <a:rPr lang="en-US" sz="2000" baseline="15000" smtClean="0"/>
                  <a:t>1 </a:t>
                </a:r>
                <a:r>
                  <a:rPr lang="en-US" sz="2000" smtClean="0"/>
                  <a:t>= belongingness matrix for X</a:t>
                </a:r>
                <a:r>
                  <a:rPr lang="en-US" sz="2000" baseline="-25000" smtClean="0"/>
                  <a:t>1</a:t>
                </a:r>
              </a:p>
              <a:p>
                <a:r>
                  <a:rPr lang="en-US" sz="2000" smtClean="0"/>
                  <a:t>Q</a:t>
                </a:r>
                <a:r>
                  <a:rPr lang="en-US" sz="2000" baseline="30000" smtClean="0"/>
                  <a:t>NXK</a:t>
                </a:r>
                <a:r>
                  <a:rPr lang="en-US" sz="2000" baseline="15000" smtClean="0"/>
                  <a:t>2 </a:t>
                </a:r>
                <a:r>
                  <a:rPr lang="en-US" sz="2000" smtClean="0"/>
                  <a:t>= belongingness matrix for X</a:t>
                </a:r>
                <a:r>
                  <a:rPr lang="en-US" sz="2000" baseline="-25000" smtClean="0"/>
                  <a:t>2</a:t>
                </a:r>
              </a:p>
              <a:p>
                <a:r>
                  <a:rPr lang="en-US" sz="2000" smtClean="0"/>
                  <a:t>S</a:t>
                </a:r>
                <a:r>
                  <a:rPr lang="en-US" sz="2000" baseline="30000" smtClean="0"/>
                  <a:t>K</a:t>
                </a:r>
                <a:r>
                  <a:rPr lang="en-US" sz="2000" baseline="15000" smtClean="0"/>
                  <a:t>1</a:t>
                </a:r>
                <a:r>
                  <a:rPr lang="en-US" sz="2000" baseline="30000" smtClean="0"/>
                  <a:t>XK</a:t>
                </a:r>
                <a:r>
                  <a:rPr lang="en-US" sz="2000" baseline="15000" smtClean="0"/>
                  <a:t>2 </a:t>
                </a:r>
                <a:r>
                  <a:rPr lang="en-US" sz="2000" smtClean="0"/>
                  <a:t>= correspondence matrix</a:t>
                </a:r>
              </a:p>
              <a:p>
                <a:r>
                  <a:rPr lang="en-US" sz="2000" smtClean="0"/>
                  <a:t>A</a:t>
                </a:r>
                <a:r>
                  <a:rPr lang="en-US" sz="2000" baseline="30000" smtClean="0"/>
                  <a:t>NXK</a:t>
                </a:r>
                <a:r>
                  <a:rPr lang="en-US" sz="2000" baseline="15000" smtClean="0"/>
                  <a:t>2 </a:t>
                </a:r>
                <a:r>
                  <a:rPr lang="en-US" sz="2000" smtClean="0"/>
                  <a:t>= outlierness matrix</a:t>
                </a:r>
              </a:p>
              <a:p>
                <a14:m>
                  <m:oMath xmlns:m="http://schemas.openxmlformats.org/officeDocument/2006/math">
                    <m:r>
                      <a:rPr lang="en-US" sz="2000" b="0" i="1" smtClean="0">
                        <a:latin typeface="Cambria Math"/>
                      </a:rPr>
                      <m:t>𝜇</m:t>
                    </m:r>
                    <m:r>
                      <a:rPr lang="en-US" sz="2000" b="0" i="1" smtClean="0">
                        <a:latin typeface="Cambria Math"/>
                      </a:rPr>
                      <m:t> </m:t>
                    </m:r>
                  </m:oMath>
                </a14:m>
                <a:r>
                  <a:rPr lang="en-US" sz="2000" smtClean="0"/>
                  <a:t>= maximum level of </a:t>
                </a:r>
                <a:r>
                  <a:rPr lang="en-US" sz="2000"/>
                  <a:t>overall </a:t>
                </a:r>
                <a:r>
                  <a:rPr lang="en-US" sz="2000" smtClean="0"/>
                  <a:t>outlierness</a:t>
                </a:r>
                <a:endParaRPr lang="en-US" sz="2000"/>
              </a:p>
            </p:txBody>
          </p:sp>
        </mc:Choice>
        <mc:Fallback xmlns="">
          <p:sp>
            <p:nvSpPr>
              <p:cNvPr id="8" name="Content Placeholder 2"/>
              <p:cNvSpPr>
                <a:spLocks noGrp="1" noRot="1" noChangeAspect="1" noMove="1" noResize="1" noEditPoints="1" noAdjustHandles="1" noChangeArrowheads="1" noChangeShapeType="1" noTextEdit="1"/>
              </p:cNvSpPr>
              <p:nvPr>
                <p:ph idx="4294967295"/>
              </p:nvPr>
            </p:nvSpPr>
            <p:spPr>
              <a:xfrm>
                <a:off x="5257800" y="2408237"/>
                <a:ext cx="3733800" cy="4525963"/>
              </a:xfrm>
              <a:prstGeom prst="rect">
                <a:avLst/>
              </a:prstGeom>
              <a:blipFill rotWithShape="1">
                <a:blip r:embed="rId2"/>
                <a:stretch>
                  <a:fillRect l="-1471" t="-673" r="-817"/>
                </a:stretch>
              </a:blipFill>
            </p:spPr>
            <p:txBody>
              <a:bodyPr/>
              <a:lstStyle/>
              <a:p>
                <a:r>
                  <a:rPr lang="en-US">
                    <a:noFill/>
                  </a:rPr>
                  <a:t> </a:t>
                </a:r>
              </a:p>
            </p:txBody>
          </p:sp>
        </mc:Fallback>
      </mc:AlternateContent>
      <p:sp>
        <p:nvSpPr>
          <p:cNvPr id="15" name="Rectangular Callout 14"/>
          <p:cNvSpPr/>
          <p:nvPr/>
        </p:nvSpPr>
        <p:spPr>
          <a:xfrm>
            <a:off x="914400" y="1447800"/>
            <a:ext cx="2667000" cy="685800"/>
          </a:xfrm>
          <a:prstGeom prst="wedgeRectCallout">
            <a:avLst>
              <a:gd name="adj1" fmla="val 3205"/>
              <a:gd name="adj2" fmla="val 9583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000" y="2438400"/>
            <a:ext cx="914400" cy="717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43185" y="1447800"/>
            <a:ext cx="2487605" cy="646331"/>
          </a:xfrm>
          <a:prstGeom prst="rect">
            <a:avLst/>
          </a:prstGeom>
          <a:noFill/>
        </p:spPr>
        <p:txBody>
          <a:bodyPr wrap="none" rtlCol="0">
            <a:spAutoFit/>
          </a:bodyPr>
          <a:lstStyle/>
          <a:p>
            <a:pPr algn="ctr"/>
            <a:r>
              <a:rPr lang="en-US" smtClean="0"/>
              <a:t>Log ensures outliers will </a:t>
            </a:r>
          </a:p>
          <a:p>
            <a:pPr algn="ctr"/>
            <a:r>
              <a:rPr lang="en-US" smtClean="0"/>
              <a:t>be within small range</a:t>
            </a:r>
            <a:endParaRPr lang="en-US"/>
          </a:p>
        </p:txBody>
      </p:sp>
      <p:sp>
        <p:nvSpPr>
          <p:cNvPr id="20" name="Oval 19"/>
          <p:cNvSpPr/>
          <p:nvPr/>
        </p:nvSpPr>
        <p:spPr>
          <a:xfrm>
            <a:off x="1371600" y="2438400"/>
            <a:ext cx="1801187" cy="717228"/>
          </a:xfrm>
          <a:prstGeom prst="ellipse">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ular Callout 20"/>
          <p:cNvSpPr/>
          <p:nvPr/>
        </p:nvSpPr>
        <p:spPr>
          <a:xfrm>
            <a:off x="152400" y="1512332"/>
            <a:ext cx="2095500" cy="581799"/>
          </a:xfrm>
          <a:prstGeom prst="wedgeRectCallout">
            <a:avLst>
              <a:gd name="adj1" fmla="val 33640"/>
              <a:gd name="adj2" fmla="val 117509"/>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80577" y="1447800"/>
            <a:ext cx="2106410" cy="646331"/>
          </a:xfrm>
          <a:prstGeom prst="rect">
            <a:avLst/>
          </a:prstGeom>
          <a:noFill/>
        </p:spPr>
        <p:txBody>
          <a:bodyPr wrap="none" rtlCol="0">
            <a:spAutoFit/>
          </a:bodyPr>
          <a:lstStyle/>
          <a:p>
            <a:pPr algn="ctr"/>
            <a:r>
              <a:rPr lang="en-US" smtClean="0">
                <a:solidFill>
                  <a:srgbClr val="0EAE02"/>
                </a:solidFill>
              </a:rPr>
              <a:t>Negative log in a</a:t>
            </a:r>
            <a:r>
              <a:rPr lang="en-US" baseline="-25000" smtClean="0">
                <a:solidFill>
                  <a:srgbClr val="0EAE02"/>
                </a:solidFill>
              </a:rPr>
              <a:t>oj</a:t>
            </a:r>
            <a:r>
              <a:rPr lang="en-US" smtClean="0">
                <a:solidFill>
                  <a:srgbClr val="0EAE02"/>
                </a:solidFill>
              </a:rPr>
              <a:t> </a:t>
            </a:r>
          </a:p>
          <a:p>
            <a:pPr algn="ctr"/>
            <a:r>
              <a:rPr lang="en-US" smtClean="0">
                <a:solidFill>
                  <a:srgbClr val="0EAE02"/>
                </a:solidFill>
              </a:rPr>
              <a:t>Hence, convex in a</a:t>
            </a:r>
            <a:r>
              <a:rPr lang="en-US" baseline="-25000" smtClean="0">
                <a:solidFill>
                  <a:srgbClr val="0EAE02"/>
                </a:solidFill>
              </a:rPr>
              <a:t>oj</a:t>
            </a:r>
            <a:endParaRPr lang="en-US" baseline="-25000">
              <a:solidFill>
                <a:srgbClr val="0EAE02"/>
              </a:solidFill>
            </a:endParaRPr>
          </a:p>
        </p:txBody>
      </p:sp>
      <p:sp>
        <p:nvSpPr>
          <p:cNvPr id="23" name="Oval 22"/>
          <p:cNvSpPr/>
          <p:nvPr/>
        </p:nvSpPr>
        <p:spPr>
          <a:xfrm>
            <a:off x="2847013" y="2406972"/>
            <a:ext cx="1801187" cy="717228"/>
          </a:xfrm>
          <a:prstGeom prst="ellipse">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24200" y="1447800"/>
            <a:ext cx="1981376" cy="646331"/>
          </a:xfrm>
          <a:prstGeom prst="rect">
            <a:avLst/>
          </a:prstGeom>
          <a:noFill/>
        </p:spPr>
        <p:txBody>
          <a:bodyPr wrap="none" rtlCol="0">
            <a:spAutoFit/>
          </a:bodyPr>
          <a:lstStyle/>
          <a:p>
            <a:pPr algn="ctr"/>
            <a:r>
              <a:rPr lang="en-US" smtClean="0">
                <a:solidFill>
                  <a:srgbClr val="0EAE02"/>
                </a:solidFill>
              </a:rPr>
              <a:t>Quadratic in s</a:t>
            </a:r>
            <a:r>
              <a:rPr lang="en-US" baseline="-25000">
                <a:solidFill>
                  <a:srgbClr val="0EAE02"/>
                </a:solidFill>
              </a:rPr>
              <a:t>i</a:t>
            </a:r>
            <a:r>
              <a:rPr lang="en-US" baseline="-25000" smtClean="0">
                <a:solidFill>
                  <a:srgbClr val="0EAE02"/>
                </a:solidFill>
              </a:rPr>
              <a:t>j</a:t>
            </a:r>
            <a:r>
              <a:rPr lang="en-US" smtClean="0">
                <a:solidFill>
                  <a:srgbClr val="0EAE02"/>
                </a:solidFill>
              </a:rPr>
              <a:t> </a:t>
            </a:r>
          </a:p>
          <a:p>
            <a:pPr algn="ctr"/>
            <a:r>
              <a:rPr lang="en-US" smtClean="0">
                <a:solidFill>
                  <a:srgbClr val="0EAE02"/>
                </a:solidFill>
              </a:rPr>
              <a:t>Hence, convex in s</a:t>
            </a:r>
            <a:r>
              <a:rPr lang="en-US" baseline="-25000">
                <a:solidFill>
                  <a:srgbClr val="0EAE02"/>
                </a:solidFill>
              </a:rPr>
              <a:t>i</a:t>
            </a:r>
            <a:r>
              <a:rPr lang="en-US" baseline="-25000" smtClean="0">
                <a:solidFill>
                  <a:srgbClr val="0EAE02"/>
                </a:solidFill>
              </a:rPr>
              <a:t>j</a:t>
            </a:r>
            <a:endParaRPr lang="en-US" baseline="-25000">
              <a:solidFill>
                <a:srgbClr val="0EAE02"/>
              </a:solidFill>
            </a:endParaRPr>
          </a:p>
        </p:txBody>
      </p:sp>
      <p:sp>
        <p:nvSpPr>
          <p:cNvPr id="25" name="Rectangular Callout 24"/>
          <p:cNvSpPr/>
          <p:nvPr/>
        </p:nvSpPr>
        <p:spPr>
          <a:xfrm>
            <a:off x="2971800" y="1524000"/>
            <a:ext cx="2095500" cy="581799"/>
          </a:xfrm>
          <a:prstGeom prst="wedgeRectCallout">
            <a:avLst>
              <a:gd name="adj1" fmla="val -28905"/>
              <a:gd name="adj2" fmla="val 109651"/>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371600" y="2438400"/>
            <a:ext cx="3352800" cy="685800"/>
          </a:xfrm>
          <a:prstGeom prst="ellipse">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ular Callout 26"/>
          <p:cNvSpPr/>
          <p:nvPr/>
        </p:nvSpPr>
        <p:spPr>
          <a:xfrm>
            <a:off x="914400" y="1447799"/>
            <a:ext cx="3810000" cy="685801"/>
          </a:xfrm>
          <a:prstGeom prst="wedgeRectCallout">
            <a:avLst>
              <a:gd name="adj1" fmla="val 5967"/>
              <a:gd name="adj2" fmla="val 93930"/>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57031" y="1447800"/>
            <a:ext cx="3724738" cy="584775"/>
          </a:xfrm>
          <a:prstGeom prst="rect">
            <a:avLst/>
          </a:prstGeom>
          <a:noFill/>
        </p:spPr>
        <p:txBody>
          <a:bodyPr wrap="none" rtlCol="0">
            <a:spAutoFit/>
          </a:bodyPr>
          <a:lstStyle/>
          <a:p>
            <a:r>
              <a:rPr lang="en-US" sz="3200" b="1" smtClean="0">
                <a:solidFill>
                  <a:srgbClr val="0EAE02"/>
                </a:solidFill>
              </a:rPr>
              <a:t>Convex Optimization</a:t>
            </a:r>
            <a:endParaRPr lang="en-US" sz="3200" b="1">
              <a:solidFill>
                <a:srgbClr val="0EAE02"/>
              </a:solidFill>
            </a:endParaRPr>
          </a:p>
        </p:txBody>
      </p:sp>
      <mc:AlternateContent xmlns:mc="http://schemas.openxmlformats.org/markup-compatibility/2006" xmlns:a14="http://schemas.microsoft.com/office/drawing/2010/main">
        <mc:Choice Requires="a14">
          <p:sp>
            <p:nvSpPr>
              <p:cNvPr id="30" name="Rectangle 29"/>
              <p:cNvSpPr/>
              <p:nvPr/>
            </p:nvSpPr>
            <p:spPr>
              <a:xfrm>
                <a:off x="304800" y="2514600"/>
                <a:ext cx="4090287" cy="520399"/>
              </a:xfrm>
              <a:prstGeom prst="rect">
                <a:avLst/>
              </a:prstGeom>
            </p:spPr>
            <p:txBody>
              <a:bodyPr wrap="none">
                <a:spAutoFit/>
              </a:bodyPr>
              <a:lstStyle/>
              <a:p>
                <a:pPr marL="171450" indent="-171450">
                  <a:buFontTx/>
                  <a:buChar char="⁮"/>
                  <a:tabLst>
                    <a:tab pos="0" algn="l"/>
                  </a:tabLst>
                </a:pPr>
                <a14:m>
                  <m:oMath xmlns:m="http://schemas.openxmlformats.org/officeDocument/2006/math">
                    <m:func>
                      <m:funcPr>
                        <m:ctrlPr>
                          <a:rPr lang="en-US" i="1" smtClean="0">
                            <a:latin typeface="Cambria Math" panose="02040503050406030204" pitchFamily="18" charset="0"/>
                          </a:rPr>
                        </m:ctrlPr>
                      </m:funcPr>
                      <m:fName>
                        <m:r>
                          <m:rPr>
                            <m:sty m:val="p"/>
                          </m:rPr>
                          <a:rPr lang="en-US">
                            <a:latin typeface="Cambria Math"/>
                          </a:rPr>
                          <m:t>min</m:t>
                        </m:r>
                      </m:fName>
                      <m:e>
                        <m:nary>
                          <m:naryPr>
                            <m:chr m:val="∑"/>
                            <m:ctrlPr>
                              <a:rPr lang="en-US" i="1">
                                <a:latin typeface="Cambria Math" panose="02040503050406030204" pitchFamily="18" charset="0"/>
                              </a:rPr>
                            </m:ctrlPr>
                          </m:naryPr>
                          <m:sub>
                            <m:r>
                              <m:rPr>
                                <m:brk m:alnAt="23"/>
                              </m:rPr>
                              <a:rPr lang="en-US" i="1">
                                <a:latin typeface="Cambria Math"/>
                              </a:rPr>
                              <m:t>𝑜</m:t>
                            </m:r>
                            <m:r>
                              <a:rPr lang="en-US" i="1">
                                <a:latin typeface="Cambria Math"/>
                              </a:rPr>
                              <m:t>=1</m:t>
                            </m:r>
                          </m:sub>
                          <m:sup>
                            <m:r>
                              <a:rPr lang="en-US" i="1">
                                <a:latin typeface="Cambria Math"/>
                              </a:rPr>
                              <m:t>𝑁</m:t>
                            </m:r>
                          </m:sup>
                          <m:e>
                            <m:nary>
                              <m:naryPr>
                                <m:chr m:val="∑"/>
                                <m:ctrlPr>
                                  <a:rPr lang="en-US" i="1">
                                    <a:latin typeface="Cambria Math" panose="02040503050406030204" pitchFamily="18" charset="0"/>
                                  </a:rPr>
                                </m:ctrlPr>
                              </m:naryPr>
                              <m:sub>
                                <m:r>
                                  <m:rPr>
                                    <m:brk m:alnAt="23"/>
                                  </m:rPr>
                                  <a:rPr lang="en-US" i="1">
                                    <a:latin typeface="Cambria Math"/>
                                  </a:rPr>
                                  <m:t>𝑗</m:t>
                                </m:r>
                                <m:r>
                                  <a:rPr lang="en-US" i="1">
                                    <a:latin typeface="Cambria Math"/>
                                  </a:rPr>
                                  <m:t>=1</m:t>
                                </m:r>
                              </m:sub>
                              <m:sup>
                                <m:r>
                                  <a:rPr lang="en-US" i="1">
                                    <a:latin typeface="Cambria Math"/>
                                  </a:rPr>
                                  <m:t>𝐾</m:t>
                                </m:r>
                                <m:r>
                                  <a:rPr lang="en-US" i="1" baseline="-25000">
                                    <a:latin typeface="Cambria Math"/>
                                  </a:rPr>
                                  <m:t>2</m:t>
                                </m:r>
                              </m:sup>
                              <m:e>
                                <m:func>
                                  <m:funcPr>
                                    <m:ctrlPr>
                                      <a:rPr lang="en-US" i="1">
                                        <a:latin typeface="Cambria Math" panose="02040503050406030204" pitchFamily="18" charset="0"/>
                                      </a:rPr>
                                    </m:ctrlPr>
                                  </m:funcPr>
                                  <m:fName>
                                    <m:r>
                                      <m:rPr>
                                        <m:sty m:val="p"/>
                                      </m:rPr>
                                      <a:rPr lang="en-US">
                                        <a:latin typeface="Cambria Math"/>
                                      </a:rPr>
                                      <m:t>log</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i="1">
                                                <a:latin typeface="Cambria Math"/>
                                              </a:rPr>
                                              <m:t>𝑎</m:t>
                                            </m:r>
                                            <m:r>
                                              <a:rPr lang="en-US" i="1" baseline="-25000">
                                                <a:latin typeface="Cambria Math"/>
                                              </a:rPr>
                                              <m:t>𝑜𝑗</m:t>
                                            </m:r>
                                          </m:den>
                                        </m:f>
                                      </m:e>
                                    </m:d>
                                  </m:e>
                                </m:func>
                                <m:r>
                                  <a:rPr lang="en-US">
                                    <a:latin typeface="Cambria Math"/>
                                  </a:rPr>
                                  <m:t>(</m:t>
                                </m:r>
                                <m:sSub>
                                  <m:sSubPr>
                                    <m:ctrlPr>
                                      <a:rPr lang="en-US" b="0" i="1" baseline="-25000" smtClean="0">
                                        <a:latin typeface="Cambria Math" panose="02040503050406030204" pitchFamily="18" charset="0"/>
                                      </a:rPr>
                                    </m:ctrlPr>
                                  </m:sSubPr>
                                  <m:e>
                                    <m:r>
                                      <m:rPr>
                                        <m:sty m:val="p"/>
                                      </m:rPr>
                                      <a:rPr lang="en-US">
                                        <a:latin typeface="Cambria Math"/>
                                      </a:rPr>
                                      <m:t>q</m:t>
                                    </m:r>
                                  </m:e>
                                  <m:sub>
                                    <m:r>
                                      <m:rPr>
                                        <m:sty m:val="p"/>
                                      </m:rPr>
                                      <a:rPr lang="en-US" b="0" i="0" smtClean="0">
                                        <a:latin typeface="Cambria Math"/>
                                      </a:rPr>
                                      <m:t>oj</m:t>
                                    </m:r>
                                  </m:sub>
                                </m:sSub>
                                <m:r>
                                  <a:rPr lang="en-US" i="1">
                                    <a:latin typeface="Cambria Math"/>
                                  </a:rPr>
                                  <m:t>−</m:t>
                                </m:r>
                                <m:acc>
                                  <m:accPr>
                                    <m:chr m:val="⃗"/>
                                    <m:ctrlPr>
                                      <a:rPr lang="en-US" i="1">
                                        <a:latin typeface="Cambria Math" panose="02040503050406030204" pitchFamily="18" charset="0"/>
                                      </a:rPr>
                                    </m:ctrlPr>
                                  </m:accPr>
                                  <m:e>
                                    <m:r>
                                      <m:rPr>
                                        <m:sty m:val="p"/>
                                      </m:rPr>
                                      <a:rPr lang="en-US">
                                        <a:latin typeface="Cambria Math"/>
                                      </a:rPr>
                                      <m:t>p</m:t>
                                    </m:r>
                                    <m:r>
                                      <m:rPr>
                                        <m:sty m:val="p"/>
                                      </m:rPr>
                                      <a:rPr lang="en-US" baseline="-25000">
                                        <a:latin typeface="Cambria Math"/>
                                      </a:rPr>
                                      <m:t>o</m:t>
                                    </m:r>
                                    <m:r>
                                      <a:rPr lang="en-US" baseline="-10000">
                                        <a:latin typeface="Cambria Math"/>
                                      </a:rPr>
                                      <m:t>.</m:t>
                                    </m:r>
                                  </m:e>
                                </m:acc>
                                <m:r>
                                  <a:rPr lang="en-US">
                                    <a:latin typeface="Cambria Math"/>
                                  </a:rPr>
                                  <m:t>.</m:t>
                                </m:r>
                                <m:acc>
                                  <m:accPr>
                                    <m:chr m:val="⃗"/>
                                    <m:ctrlPr>
                                      <a:rPr lang="en-US" i="1">
                                        <a:latin typeface="Cambria Math" panose="02040503050406030204" pitchFamily="18" charset="0"/>
                                      </a:rPr>
                                    </m:ctrlPr>
                                  </m:accPr>
                                  <m:e>
                                    <m:r>
                                      <m:rPr>
                                        <m:sty m:val="p"/>
                                      </m:rPr>
                                      <a:rPr lang="en-US">
                                        <a:latin typeface="Cambria Math"/>
                                      </a:rPr>
                                      <m:t>s</m:t>
                                    </m:r>
                                    <m:r>
                                      <a:rPr lang="en-US" i="1" baseline="-10000">
                                        <a:latin typeface="Cambria Math"/>
                                      </a:rPr>
                                      <m:t>.</m:t>
                                    </m:r>
                                    <m:r>
                                      <a:rPr lang="en-US" i="1" baseline="-25000">
                                        <a:latin typeface="Cambria Math"/>
                                      </a:rPr>
                                      <m:t>𝑗</m:t>
                                    </m:r>
                                  </m:e>
                                </m:acc>
                                <m:r>
                                  <a:rPr lang="en-US" i="1">
                                    <a:latin typeface="Cambria Math"/>
                                  </a:rPr>
                                  <m:t>)</m:t>
                                </m:r>
                                <m:r>
                                  <a:rPr lang="en-US" i="1" baseline="30000">
                                    <a:latin typeface="Cambria Math"/>
                                  </a:rPr>
                                  <m:t>2</m:t>
                                </m:r>
                              </m:e>
                            </m:nary>
                          </m:e>
                        </m:nary>
                      </m:e>
                    </m:func>
                  </m:oMath>
                </a14:m>
                <a:endParaRPr lang="en-US" i="1">
                  <a:latin typeface="Cambria Math"/>
                </a:endParaRPr>
              </a:p>
            </p:txBody>
          </p:sp>
        </mc:Choice>
        <mc:Fallback xmlns="">
          <p:sp>
            <p:nvSpPr>
              <p:cNvPr id="30" name="Rectangle 29"/>
              <p:cNvSpPr>
                <a:spLocks noRot="1" noChangeAspect="1" noMove="1" noResize="1" noEditPoints="1" noAdjustHandles="1" noChangeArrowheads="1" noChangeShapeType="1" noTextEdit="1"/>
              </p:cNvSpPr>
              <p:nvPr/>
            </p:nvSpPr>
            <p:spPr>
              <a:xfrm>
                <a:off x="304800" y="2514600"/>
                <a:ext cx="4090287" cy="520399"/>
              </a:xfrm>
              <a:prstGeom prst="rect">
                <a:avLst/>
              </a:prstGeom>
              <a:blipFill rotWithShape="1">
                <a:blip r:embed="rId4"/>
                <a:stretch>
                  <a:fillRect l="-894" t="-71765" b="-11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304800" y="3214120"/>
                <a:ext cx="3820277" cy="369332"/>
              </a:xfrm>
              <a:prstGeom prst="rect">
                <a:avLst/>
              </a:prstGeom>
            </p:spPr>
            <p:txBody>
              <a:bodyPr wrap="none">
                <a:spAutoFit/>
              </a:bodyPr>
              <a:lstStyle/>
              <a:p>
                <a:pPr marL="171450" indent="-171450">
                  <a:buFontTx/>
                  <a:buChar char="⁮"/>
                  <a:tabLst>
                    <a:tab pos="0" algn="l"/>
                  </a:tabLst>
                </a:pPr>
                <a14:m>
                  <m:oMath xmlns:m="http://schemas.openxmlformats.org/officeDocument/2006/math">
                    <m:r>
                      <m:rPr>
                        <m:sty m:val="p"/>
                      </m:rPr>
                      <a:rPr lang="en-US">
                        <a:latin typeface="Cambria Math"/>
                      </a:rPr>
                      <m:t>subject</m:t>
                    </m:r>
                    <m:r>
                      <a:rPr lang="en-US">
                        <a:latin typeface="Cambria Math"/>
                      </a:rPr>
                      <m:t> </m:t>
                    </m:r>
                    <m:r>
                      <m:rPr>
                        <m:sty m:val="p"/>
                      </m:rPr>
                      <a:rPr lang="en-US">
                        <a:latin typeface="Cambria Math"/>
                      </a:rPr>
                      <m:t>to</m:t>
                    </m:r>
                    <m:r>
                      <a:rPr lang="en-US">
                        <a:latin typeface="Cambria Math"/>
                      </a:rPr>
                      <m:t> </m:t>
                    </m:r>
                    <m:r>
                      <m:rPr>
                        <m:sty m:val="p"/>
                      </m:rPr>
                      <a:rPr lang="en-US">
                        <a:latin typeface="Cambria Math"/>
                      </a:rPr>
                      <m:t>the</m:t>
                    </m:r>
                    <m:r>
                      <a:rPr lang="en-US">
                        <a:latin typeface="Cambria Math"/>
                      </a:rPr>
                      <m:t> </m:t>
                    </m:r>
                    <m:r>
                      <m:rPr>
                        <m:sty m:val="p"/>
                      </m:rPr>
                      <a:rPr lang="en-US">
                        <a:latin typeface="Cambria Math"/>
                      </a:rPr>
                      <m:t>following</m:t>
                    </m:r>
                    <m:r>
                      <a:rPr lang="en-US">
                        <a:latin typeface="Cambria Math"/>
                      </a:rPr>
                      <m:t> </m:t>
                    </m:r>
                    <m:r>
                      <m:rPr>
                        <m:sty m:val="p"/>
                      </m:rPr>
                      <a:rPr lang="en-US">
                        <a:latin typeface="Cambria Math"/>
                      </a:rPr>
                      <m:t>constraints</m:t>
                    </m:r>
                  </m:oMath>
                </a14:m>
                <a:endParaRPr lang="en-US"/>
              </a:p>
            </p:txBody>
          </p:sp>
        </mc:Choice>
        <mc:Fallback xmlns="">
          <p:sp>
            <p:nvSpPr>
              <p:cNvPr id="31" name="Rectangle 30"/>
              <p:cNvSpPr>
                <a:spLocks noRot="1" noChangeAspect="1" noMove="1" noResize="1" noEditPoints="1" noAdjustHandles="1" noChangeArrowheads="1" noChangeShapeType="1" noTextEdit="1"/>
              </p:cNvSpPr>
              <p:nvPr/>
            </p:nvSpPr>
            <p:spPr>
              <a:xfrm>
                <a:off x="304800" y="3214120"/>
                <a:ext cx="3820277" cy="369332"/>
              </a:xfrm>
              <a:prstGeom prst="rect">
                <a:avLst/>
              </a:prstGeom>
              <a:blipFill rotWithShape="1">
                <a:blip r:embed="rId5"/>
                <a:stretch>
                  <a:fillRect l="-957" t="-3279"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304800" y="3851445"/>
                <a:ext cx="3096040" cy="415755"/>
              </a:xfrm>
              <a:prstGeom prst="rect">
                <a:avLst/>
              </a:prstGeom>
            </p:spPr>
            <p:txBody>
              <a:bodyPr wrap="none">
                <a:spAutoFit/>
              </a:bodyPr>
              <a:lstStyle/>
              <a:p>
                <a:pPr marL="171450" indent="-171450">
                  <a:buFontTx/>
                  <a:buChar char="⁮"/>
                  <a:tabLst>
                    <a:tab pos="0" algn="l"/>
                  </a:tabLst>
                </a:pPr>
                <a14:m>
                  <m:oMath xmlns:m="http://schemas.openxmlformats.org/officeDocument/2006/math">
                    <m:nary>
                      <m:naryPr>
                        <m:chr m:val="∑"/>
                        <m:ctrlPr>
                          <a:rPr lang="en-US" i="1">
                            <a:latin typeface="Cambria Math" panose="02040503050406030204" pitchFamily="18" charset="0"/>
                          </a:rPr>
                        </m:ctrlPr>
                      </m:naryPr>
                      <m:sub>
                        <m:r>
                          <m:rPr>
                            <m:brk m:alnAt="23"/>
                          </m:rPr>
                          <a:rPr lang="en-US" i="1">
                            <a:latin typeface="Cambria Math"/>
                          </a:rPr>
                          <m:t>𝑗</m:t>
                        </m:r>
                        <m:r>
                          <a:rPr lang="en-US" i="1">
                            <a:latin typeface="Cambria Math"/>
                          </a:rPr>
                          <m:t>=1</m:t>
                        </m:r>
                      </m:sub>
                      <m:sup>
                        <m:r>
                          <a:rPr lang="en-US" i="1">
                            <a:latin typeface="Cambria Math"/>
                          </a:rPr>
                          <m:t>𝐾</m:t>
                        </m:r>
                        <m:r>
                          <a:rPr lang="en-US" i="1" baseline="-25000">
                            <a:latin typeface="Cambria Math"/>
                          </a:rPr>
                          <m:t>2</m:t>
                        </m:r>
                      </m:sup>
                      <m:e>
                        <m:r>
                          <a:rPr lang="en-US" i="1">
                            <a:latin typeface="Cambria Math"/>
                          </a:rPr>
                          <m:t>𝑠</m:t>
                        </m:r>
                        <m:r>
                          <a:rPr lang="en-US" i="1" baseline="-25000">
                            <a:latin typeface="Cambria Math"/>
                          </a:rPr>
                          <m:t>𝑖𝑗</m:t>
                        </m:r>
                        <m:r>
                          <a:rPr lang="en-US" i="1">
                            <a:latin typeface="Cambria Math"/>
                          </a:rPr>
                          <m:t>=1</m:t>
                        </m:r>
                      </m:e>
                    </m:nary>
                    <m:r>
                      <a:rPr lang="en-US" i="1">
                        <a:latin typeface="Cambria Math"/>
                      </a:rPr>
                      <m:t>    </m:t>
                    </m:r>
                    <m:d>
                      <m:dPr>
                        <m:ctrlPr>
                          <a:rPr lang="en-US" i="1">
                            <a:latin typeface="Cambria Math" panose="02040503050406030204" pitchFamily="18" charset="0"/>
                          </a:rPr>
                        </m:ctrlPr>
                      </m:dPr>
                      <m:e>
                        <m:r>
                          <a:rPr lang="en-US" i="1">
                            <a:latin typeface="Cambria Math"/>
                          </a:rPr>
                          <m:t>∀</m:t>
                        </m:r>
                        <m:r>
                          <a:rPr lang="en-US" i="1">
                            <a:latin typeface="Cambria Math"/>
                          </a:rPr>
                          <m:t>𝑖</m:t>
                        </m:r>
                        <m:r>
                          <a:rPr lang="en-US" i="1">
                            <a:latin typeface="Cambria Math"/>
                          </a:rPr>
                          <m:t>=1…</m:t>
                        </m:r>
                        <m:r>
                          <a:rPr lang="en-US" i="1">
                            <a:latin typeface="Cambria Math"/>
                          </a:rPr>
                          <m:t>𝐾</m:t>
                        </m:r>
                        <m:r>
                          <a:rPr lang="en-US" i="1" baseline="-25000">
                            <a:latin typeface="Cambria Math"/>
                          </a:rPr>
                          <m:t>1</m:t>
                        </m:r>
                      </m:e>
                    </m:d>
                  </m:oMath>
                </a14:m>
                <a:endParaRPr lang="en-US" i="1" baseline="-25000">
                  <a:latin typeface="Cambria Math"/>
                </a:endParaRPr>
              </a:p>
            </p:txBody>
          </p:sp>
        </mc:Choice>
        <mc:Fallback xmlns="">
          <p:sp>
            <p:nvSpPr>
              <p:cNvPr id="32" name="Rectangle 31"/>
              <p:cNvSpPr>
                <a:spLocks noRot="1" noChangeAspect="1" noMove="1" noResize="1" noEditPoints="1" noAdjustHandles="1" noChangeArrowheads="1" noChangeShapeType="1" noTextEdit="1"/>
              </p:cNvSpPr>
              <p:nvPr/>
            </p:nvSpPr>
            <p:spPr>
              <a:xfrm>
                <a:off x="304800" y="3851445"/>
                <a:ext cx="3096040" cy="415755"/>
              </a:xfrm>
              <a:prstGeom prst="rect">
                <a:avLst/>
              </a:prstGeom>
              <a:blipFill rotWithShape="1">
                <a:blip r:embed="rId6"/>
                <a:stretch>
                  <a:fillRect l="-5315" t="-102941" b="-15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345583" y="4859422"/>
                <a:ext cx="2092817" cy="415755"/>
              </a:xfrm>
              <a:prstGeom prst="rect">
                <a:avLst/>
              </a:prstGeom>
            </p:spPr>
            <p:txBody>
              <a:bodyPr wrap="none">
                <a:spAutoFit/>
              </a:bodyPr>
              <a:lstStyle/>
              <a:p>
                <a:pPr marL="171450" indent="-171450">
                  <a:buFontTx/>
                  <a:buChar char="⁮"/>
                  <a:tabLst>
                    <a:tab pos="0" algn="l"/>
                  </a:tabLst>
                </a:pPr>
                <a14:m>
                  <m:oMath xmlns:m="http://schemas.openxmlformats.org/officeDocument/2006/math">
                    <m:nary>
                      <m:naryPr>
                        <m:chr m:val="∑"/>
                        <m:ctrlPr>
                          <a:rPr lang="en-US" i="1">
                            <a:latin typeface="Cambria Math" panose="02040503050406030204" pitchFamily="18" charset="0"/>
                          </a:rPr>
                        </m:ctrlPr>
                      </m:naryPr>
                      <m:sub>
                        <m:r>
                          <m:rPr>
                            <m:brk m:alnAt="23"/>
                          </m:rPr>
                          <a:rPr lang="en-US" i="1">
                            <a:latin typeface="Cambria Math"/>
                          </a:rPr>
                          <m:t>𝑜</m:t>
                        </m:r>
                        <m:r>
                          <a:rPr lang="en-US" i="1">
                            <a:latin typeface="Cambria Math"/>
                          </a:rPr>
                          <m:t>=1</m:t>
                        </m:r>
                      </m:sub>
                      <m:sup>
                        <m:r>
                          <a:rPr lang="en-US" i="1">
                            <a:latin typeface="Cambria Math"/>
                          </a:rPr>
                          <m:t>𝑁</m:t>
                        </m:r>
                      </m:sup>
                      <m:e>
                        <m:nary>
                          <m:naryPr>
                            <m:chr m:val="∑"/>
                            <m:ctrlPr>
                              <a:rPr lang="en-US" i="1">
                                <a:latin typeface="Cambria Math" panose="02040503050406030204" pitchFamily="18" charset="0"/>
                              </a:rPr>
                            </m:ctrlPr>
                          </m:naryPr>
                          <m:sub>
                            <m:r>
                              <m:rPr>
                                <m:brk m:alnAt="23"/>
                              </m:rPr>
                              <a:rPr lang="en-US" i="1">
                                <a:latin typeface="Cambria Math"/>
                              </a:rPr>
                              <m:t>𝑗</m:t>
                            </m:r>
                            <m:r>
                              <a:rPr lang="en-US" i="1">
                                <a:latin typeface="Cambria Math"/>
                              </a:rPr>
                              <m:t>=1</m:t>
                            </m:r>
                          </m:sub>
                          <m:sup>
                            <m:r>
                              <a:rPr lang="en-US" i="1">
                                <a:latin typeface="Cambria Math"/>
                              </a:rPr>
                              <m:t>𝐾</m:t>
                            </m:r>
                            <m:r>
                              <a:rPr lang="en-US" i="1" baseline="-25000">
                                <a:latin typeface="Cambria Math"/>
                              </a:rPr>
                              <m:t>2</m:t>
                            </m:r>
                          </m:sup>
                          <m:e>
                            <m:r>
                              <a:rPr lang="en-US" i="1">
                                <a:latin typeface="Cambria Math"/>
                              </a:rPr>
                              <m:t>𝑎</m:t>
                            </m:r>
                            <m:r>
                              <a:rPr lang="en-US" i="1" baseline="-25000">
                                <a:latin typeface="Cambria Math"/>
                              </a:rPr>
                              <m:t>𝑜𝑗</m:t>
                            </m:r>
                            <m:r>
                              <a:rPr lang="en-US" i="1">
                                <a:latin typeface="Cambria Math"/>
                              </a:rPr>
                              <m:t>=</m:t>
                            </m:r>
                            <m:r>
                              <a:rPr lang="en-US" i="1">
                                <a:latin typeface="Cambria Math"/>
                              </a:rPr>
                              <m:t>𝜇</m:t>
                            </m:r>
                          </m:e>
                        </m:nary>
                      </m:e>
                    </m:nary>
                  </m:oMath>
                </a14:m>
                <a:endParaRPr lang="en-US"/>
              </a:p>
            </p:txBody>
          </p:sp>
        </mc:Choice>
        <mc:Fallback xmlns="">
          <p:sp>
            <p:nvSpPr>
              <p:cNvPr id="33" name="Rectangle 32"/>
              <p:cNvSpPr>
                <a:spLocks noRot="1" noChangeAspect="1" noMove="1" noResize="1" noEditPoints="1" noAdjustHandles="1" noChangeArrowheads="1" noChangeShapeType="1" noTextEdit="1"/>
              </p:cNvSpPr>
              <p:nvPr/>
            </p:nvSpPr>
            <p:spPr>
              <a:xfrm>
                <a:off x="345583" y="4859422"/>
                <a:ext cx="2092817" cy="415755"/>
              </a:xfrm>
              <a:prstGeom prst="rect">
                <a:avLst/>
              </a:prstGeom>
              <a:blipFill rotWithShape="1">
                <a:blip r:embed="rId7"/>
                <a:stretch>
                  <a:fillRect l="-8163" t="-102941" b="-15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475129" y="5467581"/>
                <a:ext cx="36760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𝑠</m:t>
                      </m:r>
                      <m:r>
                        <a:rPr lang="en-US" i="1" baseline="-25000">
                          <a:latin typeface="Cambria Math"/>
                        </a:rPr>
                        <m:t>𝑖𝑗</m:t>
                      </m:r>
                      <m:r>
                        <a:rPr lang="en-US" i="1">
                          <a:latin typeface="Cambria Math"/>
                        </a:rPr>
                        <m:t>≥0    </m:t>
                      </m:r>
                      <m:d>
                        <m:dPr>
                          <m:ctrlPr>
                            <a:rPr lang="en-US" i="1">
                              <a:latin typeface="Cambria Math" panose="02040503050406030204" pitchFamily="18" charset="0"/>
                            </a:rPr>
                          </m:ctrlPr>
                        </m:dPr>
                        <m:e>
                          <m:r>
                            <a:rPr lang="en-US" i="1">
                              <a:latin typeface="Cambria Math"/>
                            </a:rPr>
                            <m:t>∀</m:t>
                          </m:r>
                          <m:r>
                            <a:rPr lang="en-US" i="1">
                              <a:latin typeface="Cambria Math"/>
                            </a:rPr>
                            <m:t>𝑖</m:t>
                          </m:r>
                          <m:r>
                            <a:rPr lang="en-US" i="1">
                              <a:latin typeface="Cambria Math"/>
                            </a:rPr>
                            <m:t>=1…</m:t>
                          </m:r>
                          <m:r>
                            <a:rPr lang="en-US" i="1">
                              <a:latin typeface="Cambria Math"/>
                            </a:rPr>
                            <m:t>𝐾</m:t>
                          </m:r>
                          <m:r>
                            <a:rPr lang="en-US" i="1" baseline="-25000">
                              <a:latin typeface="Cambria Math"/>
                            </a:rPr>
                            <m:t>1</m:t>
                          </m:r>
                          <m:r>
                            <a:rPr lang="en-US" i="1">
                              <a:latin typeface="Cambria Math"/>
                            </a:rPr>
                            <m:t>, ∀</m:t>
                          </m:r>
                          <m:r>
                            <a:rPr lang="en-US" i="1">
                              <a:latin typeface="Cambria Math"/>
                            </a:rPr>
                            <m:t>𝑗</m:t>
                          </m:r>
                          <m:r>
                            <a:rPr lang="en-US" i="1">
                              <a:latin typeface="Cambria Math"/>
                            </a:rPr>
                            <m:t>=1…</m:t>
                          </m:r>
                          <m:r>
                            <a:rPr lang="en-US" i="1">
                              <a:latin typeface="Cambria Math"/>
                            </a:rPr>
                            <m:t>𝐾</m:t>
                          </m:r>
                          <m:r>
                            <a:rPr lang="en-US" i="1" baseline="-25000">
                              <a:latin typeface="Cambria Math"/>
                            </a:rPr>
                            <m:t>2</m:t>
                          </m:r>
                        </m:e>
                      </m:d>
                    </m:oMath>
                  </m:oMathPara>
                </a14:m>
                <a:endParaRPr lang="en-US"/>
              </a:p>
            </p:txBody>
          </p:sp>
        </mc:Choice>
        <mc:Fallback xmlns="">
          <p:sp>
            <p:nvSpPr>
              <p:cNvPr id="35" name="Rectangle 34"/>
              <p:cNvSpPr>
                <a:spLocks noRot="1" noChangeAspect="1" noMove="1" noResize="1" noEditPoints="1" noAdjustHandles="1" noChangeArrowheads="1" noChangeShapeType="1" noTextEdit="1"/>
              </p:cNvSpPr>
              <p:nvPr/>
            </p:nvSpPr>
            <p:spPr>
              <a:xfrm>
                <a:off x="475129" y="5467581"/>
                <a:ext cx="3676070" cy="369332"/>
              </a:xfrm>
              <a:prstGeom prst="rect">
                <a:avLst/>
              </a:prstGeom>
              <a:blipFill rotWithShape="1">
                <a:blip r:embed="rId9"/>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349228" y="5836913"/>
                <a:ext cx="4486165" cy="391646"/>
              </a:xfrm>
              <a:prstGeom prst="rect">
                <a:avLst/>
              </a:prstGeom>
            </p:spPr>
            <p:txBody>
              <a:bodyPr wrap="none">
                <a:spAutoFit/>
              </a:bodyPr>
              <a:lstStyle/>
              <a:p>
                <a:pPr marL="171450" indent="-171450">
                  <a:buFontTx/>
                  <a:buChar char="⁮"/>
                  <a:tabLst>
                    <a:tab pos="0" algn="l"/>
                  </a:tabLst>
                </a:pPr>
                <a14:m>
                  <m:oMath xmlns:m="http://schemas.openxmlformats.org/officeDocument/2006/math">
                    <m:r>
                      <a:rPr lang="en-US" i="1" smtClean="0">
                        <a:latin typeface="Cambria Math"/>
                      </a:rPr>
                      <m:t>1≥</m:t>
                    </m:r>
                    <m:sSub>
                      <m:sSubPr>
                        <m:ctrlPr>
                          <a:rPr lang="en-US" b="0" i="1" smtClean="0">
                            <a:latin typeface="Cambria Math" panose="02040503050406030204" pitchFamily="18" charset="0"/>
                          </a:rPr>
                        </m:ctrlPr>
                      </m:sSubPr>
                      <m:e>
                        <m:r>
                          <a:rPr lang="en-US" i="1" smtClean="0">
                            <a:latin typeface="Cambria Math"/>
                          </a:rPr>
                          <m:t>𝑎</m:t>
                        </m:r>
                      </m:e>
                      <m:sub>
                        <m:r>
                          <a:rPr lang="en-US" b="0" i="1" smtClean="0">
                            <a:latin typeface="Cambria Math"/>
                          </a:rPr>
                          <m:t>𝑜𝑗</m:t>
                        </m:r>
                      </m:sub>
                    </m:sSub>
                    <m:r>
                      <a:rPr lang="en-US" i="1">
                        <a:latin typeface="Cambria Math"/>
                      </a:rPr>
                      <m:t>≥0     </m:t>
                    </m:r>
                    <m:d>
                      <m:dPr>
                        <m:ctrlPr>
                          <a:rPr lang="en-US" i="1">
                            <a:latin typeface="Cambria Math" panose="02040503050406030204" pitchFamily="18" charset="0"/>
                          </a:rPr>
                        </m:ctrlPr>
                      </m:dPr>
                      <m:e>
                        <m:r>
                          <a:rPr lang="en-US" i="1">
                            <a:latin typeface="Cambria Math"/>
                          </a:rPr>
                          <m:t>∀</m:t>
                        </m:r>
                        <m:r>
                          <a:rPr lang="en-US" i="1">
                            <a:latin typeface="Cambria Math"/>
                          </a:rPr>
                          <m:t>𝑜</m:t>
                        </m:r>
                        <m:r>
                          <a:rPr lang="en-US" i="1">
                            <a:latin typeface="Cambria Math"/>
                          </a:rPr>
                          <m:t>=1…</m:t>
                        </m:r>
                        <m:r>
                          <a:rPr lang="en-US" i="1">
                            <a:latin typeface="Cambria Math"/>
                          </a:rPr>
                          <m:t>𝑁</m:t>
                        </m:r>
                        <m:r>
                          <a:rPr lang="en-US" i="1">
                            <a:latin typeface="Cambria Math"/>
                          </a:rPr>
                          <m:t>, ∀</m:t>
                        </m:r>
                        <m:r>
                          <a:rPr lang="en-US" i="1">
                            <a:latin typeface="Cambria Math"/>
                          </a:rPr>
                          <m:t>𝑗</m:t>
                        </m:r>
                        <m:r>
                          <a:rPr lang="en-US" i="1">
                            <a:latin typeface="Cambria Math"/>
                          </a:rPr>
                          <m:t>=1…</m:t>
                        </m:r>
                        <m:r>
                          <a:rPr lang="en-US" i="1">
                            <a:latin typeface="Cambria Math"/>
                          </a:rPr>
                          <m:t>𝐾</m:t>
                        </m:r>
                        <m:r>
                          <a:rPr lang="en-US" i="1" baseline="-25000">
                            <a:latin typeface="Cambria Math"/>
                          </a:rPr>
                          <m:t>2</m:t>
                        </m:r>
                      </m:e>
                    </m:d>
                  </m:oMath>
                </a14:m>
                <a:endParaRPr lang="en-US" i="1" baseline="-25000">
                  <a:latin typeface="Cambria Math"/>
                </a:endParaRPr>
              </a:p>
            </p:txBody>
          </p:sp>
        </mc:Choice>
        <mc:Fallback xmlns="">
          <p:sp>
            <p:nvSpPr>
              <p:cNvPr id="36" name="Rectangle 35"/>
              <p:cNvSpPr>
                <a:spLocks noRot="1" noChangeAspect="1" noMove="1" noResize="1" noEditPoints="1" noAdjustHandles="1" noChangeArrowheads="1" noChangeShapeType="1" noTextEdit="1"/>
              </p:cNvSpPr>
              <p:nvPr/>
            </p:nvSpPr>
            <p:spPr>
              <a:xfrm>
                <a:off x="349228" y="5836913"/>
                <a:ext cx="4486165" cy="391646"/>
              </a:xfrm>
              <a:prstGeom prst="rect">
                <a:avLst/>
              </a:prstGeom>
              <a:blipFill rotWithShape="1">
                <a:blip r:embed="rId10"/>
                <a:stretch>
                  <a:fillRect l="-815" t="-1538" b="-1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5640054" y="1752600"/>
                <a:ext cx="319914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a:rPr>
                        <m:t>𝑃</m:t>
                      </m:r>
                      <m:r>
                        <a:rPr lang="en-US" b="0" i="1" smtClean="0">
                          <a:solidFill>
                            <a:srgbClr val="FF0000"/>
                          </a:solidFill>
                          <a:latin typeface="Cambria Math"/>
                        </a:rPr>
                        <m:t>×</m:t>
                      </m:r>
                      <m:r>
                        <a:rPr lang="en-US" b="0" i="1" smtClean="0">
                          <a:solidFill>
                            <a:srgbClr val="FF0000"/>
                          </a:solidFill>
                          <a:latin typeface="Cambria Math"/>
                        </a:rPr>
                        <m:t>𝑆</m:t>
                      </m:r>
                      <m:r>
                        <a:rPr lang="en-US" b="0" i="1" smtClean="0">
                          <a:solidFill>
                            <a:srgbClr val="FF0000"/>
                          </a:solidFill>
                          <a:latin typeface="Cambria Math"/>
                        </a:rPr>
                        <m:t>≈</m:t>
                      </m:r>
                      <m:r>
                        <a:rPr lang="en-US" b="0" i="1" smtClean="0">
                          <a:solidFill>
                            <a:srgbClr val="FF0000"/>
                          </a:solidFill>
                          <a:latin typeface="Cambria Math"/>
                        </a:rPr>
                        <m:t>𝑄</m:t>
                      </m:r>
                    </m:oMath>
                  </m:oMathPara>
                </a14:m>
                <a:endParaRPr lang="en-US" smtClean="0">
                  <a:solidFill>
                    <a:srgbClr val="FF0000"/>
                  </a:solidFill>
                </a:endParaRPr>
              </a:p>
              <a:p>
                <a:r>
                  <a:rPr lang="en-US" smtClean="0">
                    <a:solidFill>
                      <a:srgbClr val="FF0000"/>
                    </a:solidFill>
                  </a:rPr>
                  <a:t>Given </a:t>
                </a:r>
                <a:r>
                  <a:rPr lang="en-US">
                    <a:solidFill>
                      <a:srgbClr val="FF0000"/>
                    </a:solidFill>
                  </a:rPr>
                  <a:t>P and Q, estimate S and A</a:t>
                </a:r>
              </a:p>
            </p:txBody>
          </p:sp>
        </mc:Choice>
        <mc:Fallback xmlns="">
          <p:sp>
            <p:nvSpPr>
              <p:cNvPr id="37" name="Rectangle 36"/>
              <p:cNvSpPr>
                <a:spLocks noRot="1" noChangeAspect="1" noMove="1" noResize="1" noEditPoints="1" noAdjustHandles="1" noChangeArrowheads="1" noChangeShapeType="1" noTextEdit="1"/>
              </p:cNvSpPr>
              <p:nvPr/>
            </p:nvSpPr>
            <p:spPr>
              <a:xfrm>
                <a:off x="5640054" y="1752600"/>
                <a:ext cx="3199146" cy="646331"/>
              </a:xfrm>
              <a:prstGeom prst="rect">
                <a:avLst/>
              </a:prstGeom>
              <a:blipFill rotWithShape="1">
                <a:blip r:embed="rId11"/>
                <a:stretch>
                  <a:fillRect l="-1524" r="-762" b="-13208"/>
                </a:stretch>
              </a:blipFill>
            </p:spPr>
            <p:txBody>
              <a:bodyPr/>
              <a:lstStyle/>
              <a:p>
                <a:r>
                  <a:rPr lang="en-US">
                    <a:noFill/>
                  </a:rPr>
                  <a:t> </a:t>
                </a:r>
              </a:p>
            </p:txBody>
          </p:sp>
        </mc:Fallback>
      </mc:AlternateContent>
    </p:spTree>
    <p:extLst>
      <p:ext uri="{BB962C8B-B14F-4D97-AF65-F5344CB8AC3E}">
        <p14:creationId xmlns:p14="http://schemas.microsoft.com/office/powerpoint/2010/main" val="397140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p:bldP spid="17" grpId="1"/>
      <p:bldP spid="20" grpId="0" animBg="1"/>
      <p:bldP spid="20" grpId="1" animBg="1"/>
      <p:bldP spid="21" grpId="0" animBg="1"/>
      <p:bldP spid="21" grpId="1" animBg="1"/>
      <p:bldP spid="22" grpId="0"/>
      <p:bldP spid="22" grpId="1"/>
      <p:bldP spid="23" grpId="0" animBg="1"/>
      <p:bldP spid="23" grpId="1" animBg="1"/>
      <p:bldP spid="24" grpId="0"/>
      <p:bldP spid="24" grpId="1"/>
      <p:bldP spid="25" grpId="0" animBg="1"/>
      <p:bldP spid="25" grpId="1" animBg="1"/>
      <p:bldP spid="26" grpId="0" animBg="1"/>
      <p:bldP spid="27" grpId="0" animBg="1"/>
      <p:bldP spid="2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ECOutliers: </a:t>
            </a:r>
            <a:r>
              <a:rPr lang="en-US"/>
              <a:t>Derivation of Update Rules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86</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29" name="Content Placeholder 2"/>
          <p:cNvSpPr>
            <a:spLocks noGrp="1"/>
          </p:cNvSpPr>
          <p:nvPr>
            <p:ph idx="4294967295"/>
          </p:nvPr>
        </p:nvSpPr>
        <p:spPr>
          <a:xfrm>
            <a:off x="457200" y="1600200"/>
            <a:ext cx="8229600" cy="4525963"/>
          </a:xfrm>
          <a:prstGeom prst="rect">
            <a:avLst/>
          </a:prstGeom>
        </p:spPr>
        <p:txBody>
          <a:bodyPr/>
          <a:lstStyle/>
          <a:p>
            <a:r>
              <a:rPr lang="en-US" smtClean="0"/>
              <a:t>Differentiate wrt a</a:t>
            </a:r>
            <a:r>
              <a:rPr lang="en-US" baseline="-25000" smtClean="0"/>
              <a:t>oj</a:t>
            </a:r>
            <a:r>
              <a:rPr lang="en-US" smtClean="0"/>
              <a:t> and set it to 0</a:t>
            </a:r>
          </a:p>
          <a:p>
            <a:endParaRPr lang="en-US" smtClean="0"/>
          </a:p>
          <a:p>
            <a:endParaRPr lang="en-US"/>
          </a:p>
          <a:p>
            <a:endParaRPr lang="en-US" smtClean="0"/>
          </a:p>
          <a:p>
            <a:r>
              <a:rPr lang="en-US"/>
              <a:t>Differentiate wrt </a:t>
            </a:r>
            <a:r>
              <a:rPr lang="en-US" smtClean="0"/>
              <a:t>s</a:t>
            </a:r>
            <a:r>
              <a:rPr lang="en-US" baseline="-25000"/>
              <a:t>i</a:t>
            </a:r>
            <a:r>
              <a:rPr lang="en-US" baseline="-25000" smtClean="0"/>
              <a:t>j</a:t>
            </a:r>
            <a:r>
              <a:rPr lang="en-US" smtClean="0"/>
              <a:t> </a:t>
            </a:r>
            <a:r>
              <a:rPr lang="en-US"/>
              <a:t>and set it to </a:t>
            </a:r>
            <a:r>
              <a:rPr lang="en-US" smtClean="0"/>
              <a:t>0</a:t>
            </a:r>
            <a:endParaRPr lang="en-US"/>
          </a:p>
          <a:p>
            <a:endParaRPr lang="en-US"/>
          </a:p>
        </p:txBody>
      </p:sp>
      <p:sp>
        <p:nvSpPr>
          <p:cNvPr id="30" name="Rectangle 29"/>
          <p:cNvSpPr/>
          <p:nvPr/>
        </p:nvSpPr>
        <p:spPr>
          <a:xfrm>
            <a:off x="1676400" y="2895600"/>
            <a:ext cx="533400" cy="6858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810000" y="2811066"/>
            <a:ext cx="1981200" cy="4572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667000" y="3276600"/>
            <a:ext cx="4495800" cy="762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829300" y="2811066"/>
            <a:ext cx="266700" cy="4572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ular Callout 33"/>
          <p:cNvSpPr/>
          <p:nvPr/>
        </p:nvSpPr>
        <p:spPr>
          <a:xfrm>
            <a:off x="76200" y="2582466"/>
            <a:ext cx="1219200" cy="1051917"/>
          </a:xfrm>
          <a:prstGeom prst="wedgeRectCallout">
            <a:avLst>
              <a:gd name="adj1" fmla="val 78653"/>
              <a:gd name="adj2" fmla="val 14139"/>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FF0000"/>
                </a:solidFill>
              </a:rPr>
              <a:t>Outlierness for the (o,j)</a:t>
            </a:r>
            <a:r>
              <a:rPr lang="en-US" sz="1600" b="1" baseline="30000" smtClean="0">
                <a:solidFill>
                  <a:srgbClr val="FF0000"/>
                </a:solidFill>
              </a:rPr>
              <a:t>th</a:t>
            </a:r>
            <a:r>
              <a:rPr lang="en-US" sz="1600" b="1" smtClean="0">
                <a:solidFill>
                  <a:srgbClr val="FF0000"/>
                </a:solidFill>
              </a:rPr>
              <a:t> entry</a:t>
            </a:r>
            <a:endParaRPr lang="en-US" sz="1600" b="1">
              <a:solidFill>
                <a:srgbClr val="FF0000"/>
              </a:solidFill>
            </a:endParaRPr>
          </a:p>
        </p:txBody>
      </p:sp>
      <p:sp>
        <p:nvSpPr>
          <p:cNvPr id="35" name="Rectangular Callout 34"/>
          <p:cNvSpPr/>
          <p:nvPr/>
        </p:nvSpPr>
        <p:spPr>
          <a:xfrm>
            <a:off x="1905000" y="2209800"/>
            <a:ext cx="4191000" cy="372665"/>
          </a:xfrm>
          <a:prstGeom prst="wedgeRectCallout">
            <a:avLst>
              <a:gd name="adj1" fmla="val 23701"/>
              <a:gd name="adj2" fmla="val 102989"/>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FF0000"/>
                </a:solidFill>
              </a:rPr>
              <a:t>Community Matching Error for the (o,j)</a:t>
            </a:r>
            <a:r>
              <a:rPr lang="en-US" sz="1600" b="1" baseline="30000" smtClean="0">
                <a:solidFill>
                  <a:srgbClr val="FF0000"/>
                </a:solidFill>
              </a:rPr>
              <a:t>th</a:t>
            </a:r>
            <a:r>
              <a:rPr lang="en-US" sz="1600" b="1" smtClean="0">
                <a:solidFill>
                  <a:srgbClr val="FF0000"/>
                </a:solidFill>
              </a:rPr>
              <a:t> entry</a:t>
            </a:r>
            <a:endParaRPr lang="en-US" sz="1600" b="1">
              <a:solidFill>
                <a:srgbClr val="FF0000"/>
              </a:solidFill>
            </a:endParaRPr>
          </a:p>
        </p:txBody>
      </p:sp>
      <p:sp>
        <p:nvSpPr>
          <p:cNvPr id="36" name="Rectangular Callout 35"/>
          <p:cNvSpPr/>
          <p:nvPr/>
        </p:nvSpPr>
        <p:spPr>
          <a:xfrm>
            <a:off x="7467600" y="2209800"/>
            <a:ext cx="1447800" cy="898623"/>
          </a:xfrm>
          <a:prstGeom prst="wedgeRectCallout">
            <a:avLst>
              <a:gd name="adj1" fmla="val -137581"/>
              <a:gd name="adj2" fmla="val 43490"/>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FF0000"/>
                </a:solidFill>
              </a:rPr>
              <a:t>Total outlierness in the snapshot</a:t>
            </a:r>
            <a:endParaRPr lang="en-US" sz="1600" b="1">
              <a:solidFill>
                <a:srgbClr val="FF0000"/>
              </a:solidFill>
            </a:endParaRPr>
          </a:p>
        </p:txBody>
      </p:sp>
      <p:sp>
        <p:nvSpPr>
          <p:cNvPr id="37" name="Rectangular Callout 36"/>
          <p:cNvSpPr/>
          <p:nvPr/>
        </p:nvSpPr>
        <p:spPr>
          <a:xfrm>
            <a:off x="7467600" y="3291483"/>
            <a:ext cx="1447800" cy="594717"/>
          </a:xfrm>
          <a:prstGeom prst="wedgeRectCallout">
            <a:avLst>
              <a:gd name="adj1" fmla="val -69725"/>
              <a:gd name="adj2" fmla="val -12055"/>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FF0000"/>
                </a:solidFill>
              </a:rPr>
              <a:t>Total Matching Error</a:t>
            </a:r>
            <a:endParaRPr lang="en-US" sz="1600" b="1">
              <a:solidFill>
                <a:srgbClr val="FF0000"/>
              </a:solidFill>
            </a:endParaRPr>
          </a:p>
        </p:txBody>
      </p:sp>
      <p:sp>
        <p:nvSpPr>
          <p:cNvPr id="38" name="Rectangle 37"/>
          <p:cNvSpPr/>
          <p:nvPr/>
        </p:nvSpPr>
        <p:spPr>
          <a:xfrm>
            <a:off x="6781800" y="4870458"/>
            <a:ext cx="304800" cy="4572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362719" y="4724400"/>
            <a:ext cx="2274301" cy="7316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276599" y="4724400"/>
            <a:ext cx="1086119" cy="7316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828800" y="5251458"/>
            <a:ext cx="457200" cy="4572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ular Callout 41"/>
          <p:cNvSpPr/>
          <p:nvPr/>
        </p:nvSpPr>
        <p:spPr>
          <a:xfrm>
            <a:off x="-1" y="4562841"/>
            <a:ext cx="1637761" cy="1051917"/>
          </a:xfrm>
          <a:prstGeom prst="wedgeRectCallout">
            <a:avLst>
              <a:gd name="adj1" fmla="val 62055"/>
              <a:gd name="adj2" fmla="val 26384"/>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FF0000"/>
                </a:solidFill>
              </a:rPr>
              <a:t>Correspondence for community i in X</a:t>
            </a:r>
            <a:r>
              <a:rPr lang="en-US" sz="1600" b="1" baseline="-25000" smtClean="0">
                <a:solidFill>
                  <a:srgbClr val="FF0000"/>
                </a:solidFill>
              </a:rPr>
              <a:t>1</a:t>
            </a:r>
            <a:r>
              <a:rPr lang="en-US" sz="1600" b="1" smtClean="0">
                <a:solidFill>
                  <a:srgbClr val="FF0000"/>
                </a:solidFill>
              </a:rPr>
              <a:t> and j in X</a:t>
            </a:r>
            <a:r>
              <a:rPr lang="en-US" sz="1600" b="1" baseline="-25000" smtClean="0">
                <a:solidFill>
                  <a:srgbClr val="FF0000"/>
                </a:solidFill>
              </a:rPr>
              <a:t>2</a:t>
            </a:r>
            <a:endParaRPr lang="en-US" sz="1600" b="1" baseline="-25000">
              <a:solidFill>
                <a:srgbClr val="FF0000"/>
              </a:solidFill>
            </a:endParaRPr>
          </a:p>
        </p:txBody>
      </p:sp>
      <p:sp>
        <p:nvSpPr>
          <p:cNvPr id="43" name="Rectangular Callout 42"/>
          <p:cNvSpPr/>
          <p:nvPr/>
        </p:nvSpPr>
        <p:spPr>
          <a:xfrm>
            <a:off x="1143000" y="5729883"/>
            <a:ext cx="2133600" cy="594717"/>
          </a:xfrm>
          <a:prstGeom prst="wedgeRectCallout">
            <a:avLst>
              <a:gd name="adj1" fmla="val 53374"/>
              <a:gd name="adj2" fmla="val -112250"/>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FF0000"/>
                </a:solidFill>
              </a:rPr>
              <a:t>Give outliers lower weight when matching</a:t>
            </a:r>
            <a:endParaRPr lang="en-US" sz="1600" b="1">
              <a:solidFill>
                <a:srgbClr val="FF0000"/>
              </a:solidFill>
            </a:endParaRPr>
          </a:p>
        </p:txBody>
      </p:sp>
      <mc:AlternateContent xmlns:mc="http://schemas.openxmlformats.org/markup-compatibility/2006" xmlns:a14="http://schemas.microsoft.com/office/drawing/2010/main">
        <mc:Choice Requires="a14">
          <p:sp>
            <p:nvSpPr>
              <p:cNvPr id="44" name="Rectangular Callout 43"/>
              <p:cNvSpPr/>
              <p:nvPr/>
            </p:nvSpPr>
            <p:spPr>
              <a:xfrm>
                <a:off x="7467600" y="5553798"/>
                <a:ext cx="1447800" cy="724725"/>
              </a:xfrm>
              <a:prstGeom prst="wedgeRectCallout">
                <a:avLst>
                  <a:gd name="adj1" fmla="val -77397"/>
                  <a:gd name="adj2" fmla="val -93764"/>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FF0000"/>
                    </a:solidFill>
                  </a:rPr>
                  <a:t>Normalization to make sure that </a:t>
                </a:r>
                <a14:m>
                  <m:oMath xmlns:m="http://schemas.openxmlformats.org/officeDocument/2006/math">
                    <m:nary>
                      <m:naryPr>
                        <m:chr m:val="∑"/>
                        <m:supHide m:val="on"/>
                        <m:ctrlPr>
                          <a:rPr lang="en-US" sz="1600" b="1" i="1" smtClean="0">
                            <a:solidFill>
                              <a:srgbClr val="FF0000"/>
                            </a:solidFill>
                            <a:latin typeface="Cambria Math" panose="02040503050406030204" pitchFamily="18" charset="0"/>
                          </a:rPr>
                        </m:ctrlPr>
                      </m:naryPr>
                      <m:sub>
                        <m:r>
                          <a:rPr lang="en-US" sz="1600" b="1" i="1" smtClean="0">
                            <a:solidFill>
                              <a:srgbClr val="FF0000"/>
                            </a:solidFill>
                            <a:latin typeface="Cambria Math"/>
                          </a:rPr>
                          <m:t>𝒋</m:t>
                        </m:r>
                      </m:sub>
                      <m:sup/>
                      <m:e>
                        <m:r>
                          <a:rPr lang="en-US" sz="1600" b="1" i="1" smtClean="0">
                            <a:solidFill>
                              <a:srgbClr val="FF0000"/>
                            </a:solidFill>
                            <a:latin typeface="Cambria Math"/>
                          </a:rPr>
                          <m:t>𝒔</m:t>
                        </m:r>
                        <m:r>
                          <a:rPr lang="en-US" sz="1600" b="1" i="1" baseline="-25000" smtClean="0">
                            <a:solidFill>
                              <a:srgbClr val="FF0000"/>
                            </a:solidFill>
                            <a:latin typeface="Cambria Math"/>
                          </a:rPr>
                          <m:t>𝒊𝒋</m:t>
                        </m:r>
                        <m:r>
                          <a:rPr lang="en-US" sz="1600" b="1" i="1" smtClean="0">
                            <a:solidFill>
                              <a:srgbClr val="FF0000"/>
                            </a:solidFill>
                            <a:latin typeface="Cambria Math"/>
                          </a:rPr>
                          <m:t>=</m:t>
                        </m:r>
                        <m:r>
                          <a:rPr lang="en-US" sz="1600" b="1" i="1" smtClean="0">
                            <a:solidFill>
                              <a:srgbClr val="FF0000"/>
                            </a:solidFill>
                            <a:latin typeface="Cambria Math"/>
                          </a:rPr>
                          <m:t>𝟏</m:t>
                        </m:r>
                      </m:e>
                    </m:nary>
                  </m:oMath>
                </a14:m>
                <a:endParaRPr lang="en-US" sz="1600" b="1">
                  <a:solidFill>
                    <a:srgbClr val="FF0000"/>
                  </a:solidFill>
                </a:endParaRPr>
              </a:p>
            </p:txBody>
          </p:sp>
        </mc:Choice>
        <mc:Fallback xmlns="">
          <p:sp>
            <p:nvSpPr>
              <p:cNvPr id="44" name="Rectangular Callout 43"/>
              <p:cNvSpPr>
                <a:spLocks noRot="1" noChangeAspect="1" noMove="1" noResize="1" noEditPoints="1" noAdjustHandles="1" noChangeArrowheads="1" noChangeShapeType="1" noTextEdit="1"/>
              </p:cNvSpPr>
              <p:nvPr/>
            </p:nvSpPr>
            <p:spPr>
              <a:xfrm>
                <a:off x="7467600" y="5553798"/>
                <a:ext cx="1447800" cy="724725"/>
              </a:xfrm>
              <a:prstGeom prst="wedgeRectCallout">
                <a:avLst>
                  <a:gd name="adj1" fmla="val -77397"/>
                  <a:gd name="adj2" fmla="val -93764"/>
                </a:avLst>
              </a:prstGeom>
              <a:blipFill rotWithShape="1">
                <a:blip r:embed="rId2"/>
                <a:stretch>
                  <a:fillRect r="-1623" b="-56818"/>
                </a:stretch>
              </a:blipFill>
              <a:ln>
                <a:solidFill>
                  <a:srgbClr val="0EAE02"/>
                </a:solidFill>
              </a:ln>
            </p:spPr>
            <p:txBody>
              <a:bodyPr/>
              <a:lstStyle/>
              <a:p>
                <a:r>
                  <a:rPr lang="en-US">
                    <a:noFill/>
                  </a:rPr>
                  <a:t> </a:t>
                </a:r>
              </a:p>
            </p:txBody>
          </p:sp>
        </mc:Fallback>
      </mc:AlternateContent>
      <p:sp>
        <p:nvSpPr>
          <p:cNvPr id="45" name="Rectangular Callout 44"/>
          <p:cNvSpPr/>
          <p:nvPr/>
        </p:nvSpPr>
        <p:spPr>
          <a:xfrm>
            <a:off x="7467600" y="4114800"/>
            <a:ext cx="1447800" cy="1005840"/>
          </a:xfrm>
          <a:prstGeom prst="wedgeRectCallout">
            <a:avLst>
              <a:gd name="adj1" fmla="val -107374"/>
              <a:gd name="adj2" fmla="val 16341"/>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FF0000"/>
                </a:solidFill>
              </a:rPr>
              <a:t>Part of q</a:t>
            </a:r>
            <a:r>
              <a:rPr lang="en-US" sz="1600" b="1" baseline="-25000" smtClean="0">
                <a:solidFill>
                  <a:srgbClr val="FF0000"/>
                </a:solidFill>
              </a:rPr>
              <a:t>o’j</a:t>
            </a:r>
            <a:r>
              <a:rPr lang="en-US" sz="1600" b="1" smtClean="0">
                <a:solidFill>
                  <a:srgbClr val="FF0000"/>
                </a:solidFill>
              </a:rPr>
              <a:t> that needs to be explained by p</a:t>
            </a:r>
            <a:r>
              <a:rPr lang="en-US" sz="1600" b="1" baseline="-25000" smtClean="0">
                <a:solidFill>
                  <a:srgbClr val="FF0000"/>
                </a:solidFill>
              </a:rPr>
              <a:t>o’i</a:t>
            </a:r>
            <a:r>
              <a:rPr lang="en-US" sz="1600" b="1" smtClean="0">
                <a:solidFill>
                  <a:srgbClr val="FF0000"/>
                </a:solidFill>
              </a:rPr>
              <a:t> s</a:t>
            </a:r>
            <a:r>
              <a:rPr lang="en-US" sz="1600" b="1" baseline="-25000" smtClean="0">
                <a:solidFill>
                  <a:srgbClr val="FF0000"/>
                </a:solidFill>
              </a:rPr>
              <a:t>ij</a:t>
            </a:r>
            <a:endParaRPr lang="en-US" sz="1600" b="1" baseline="-25000">
              <a:solidFill>
                <a:srgbClr val="FF0000"/>
              </a:solidFill>
            </a:endParaRPr>
          </a:p>
        </p:txBody>
      </p:sp>
      <mc:AlternateContent xmlns:mc="http://schemas.openxmlformats.org/markup-compatibility/2006" xmlns:a14="http://schemas.microsoft.com/office/drawing/2010/main">
        <mc:Choice Requires="a14">
          <p:sp>
            <p:nvSpPr>
              <p:cNvPr id="46" name="Rectangle 45"/>
              <p:cNvSpPr/>
              <p:nvPr/>
            </p:nvSpPr>
            <p:spPr>
              <a:xfrm>
                <a:off x="1371600" y="2719111"/>
                <a:ext cx="6172200" cy="1332481"/>
              </a:xfrm>
              <a:prstGeom prst="rect">
                <a:avLst/>
              </a:prstGeom>
            </p:spPr>
            <p:txBody>
              <a:bodyPr wrap="square">
                <a:spAutoFit/>
              </a:bodyPr>
              <a:lstStyle/>
              <a:p>
                <a:pPr marL="171450" indent="-171450" algn="just">
                  <a:buFont typeface="Cambria Math" pitchFamily="18" charset="0"/>
                  <a:buChar char=" "/>
                </a:pPr>
                <a14:m>
                  <m:oMath xmlns:m="http://schemas.openxmlformats.org/officeDocument/2006/math">
                    <m:r>
                      <a:rPr lang="en-US" sz="3500" i="1" smtClean="0">
                        <a:latin typeface="Cambria Math"/>
                      </a:rPr>
                      <m:t>𝑎</m:t>
                    </m:r>
                    <m:r>
                      <a:rPr lang="en-US" sz="3500" i="1" baseline="-25000">
                        <a:latin typeface="Cambria Math"/>
                      </a:rPr>
                      <m:t>𝑜𝑗</m:t>
                    </m:r>
                    <m:r>
                      <a:rPr lang="en-US" sz="3500" i="1">
                        <a:latin typeface="Cambria Math"/>
                      </a:rPr>
                      <m:t>=</m:t>
                    </m:r>
                    <m:f>
                      <m:fPr>
                        <m:ctrlPr>
                          <a:rPr lang="en-US" sz="3500" i="1">
                            <a:latin typeface="Cambria Math" panose="02040503050406030204" pitchFamily="18" charset="0"/>
                          </a:rPr>
                        </m:ctrlPr>
                      </m:fPr>
                      <m:num>
                        <m:d>
                          <m:dPr>
                            <m:ctrlPr>
                              <a:rPr lang="en-US" sz="3500" i="1">
                                <a:latin typeface="Cambria Math" panose="02040503050406030204" pitchFamily="18" charset="0"/>
                              </a:rPr>
                            </m:ctrlPr>
                          </m:dPr>
                          <m:e>
                            <m:sSub>
                              <m:sSubPr>
                                <m:ctrlPr>
                                  <a:rPr lang="en-US" sz="3500" b="0" i="1" smtClean="0">
                                    <a:latin typeface="Cambria Math" panose="02040503050406030204" pitchFamily="18" charset="0"/>
                                  </a:rPr>
                                </m:ctrlPr>
                              </m:sSubPr>
                              <m:e>
                                <m:r>
                                  <m:rPr>
                                    <m:sty m:val="p"/>
                                  </m:rPr>
                                  <a:rPr lang="en-US" sz="3500">
                                    <a:latin typeface="Cambria Math"/>
                                  </a:rPr>
                                  <m:t>q</m:t>
                                </m:r>
                              </m:e>
                              <m:sub>
                                <m:r>
                                  <m:rPr>
                                    <m:sty m:val="p"/>
                                  </m:rPr>
                                  <a:rPr lang="en-US" sz="3500" b="0" i="0" smtClean="0">
                                    <a:latin typeface="Cambria Math"/>
                                  </a:rPr>
                                  <m:t>oj</m:t>
                                </m:r>
                              </m:sub>
                            </m:sSub>
                            <m:r>
                              <a:rPr lang="en-US" sz="3500" i="1">
                                <a:latin typeface="Cambria Math"/>
                              </a:rPr>
                              <m:t>−</m:t>
                            </m:r>
                            <m:acc>
                              <m:accPr>
                                <m:chr m:val="⃗"/>
                                <m:ctrlPr>
                                  <a:rPr lang="en-US" sz="3500" i="1">
                                    <a:latin typeface="Cambria Math" panose="02040503050406030204" pitchFamily="18" charset="0"/>
                                  </a:rPr>
                                </m:ctrlPr>
                              </m:accPr>
                              <m:e>
                                <m:sSub>
                                  <m:sSubPr>
                                    <m:ctrlPr>
                                      <a:rPr lang="en-US" sz="3500" b="0" i="1" smtClean="0">
                                        <a:latin typeface="Cambria Math" panose="02040503050406030204" pitchFamily="18" charset="0"/>
                                      </a:rPr>
                                    </m:ctrlPr>
                                  </m:sSubPr>
                                  <m:e>
                                    <m:r>
                                      <m:rPr>
                                        <m:sty m:val="p"/>
                                      </m:rPr>
                                      <a:rPr lang="en-US" sz="3500">
                                        <a:latin typeface="Cambria Math"/>
                                      </a:rPr>
                                      <m:t>p</m:t>
                                    </m:r>
                                  </m:e>
                                  <m:sub>
                                    <m:r>
                                      <m:rPr>
                                        <m:sty m:val="p"/>
                                      </m:rPr>
                                      <a:rPr lang="en-US" sz="3500" b="0" i="0" smtClean="0">
                                        <a:latin typeface="Cambria Math"/>
                                      </a:rPr>
                                      <m:t>o</m:t>
                                    </m:r>
                                    <m:r>
                                      <a:rPr lang="en-US" sz="3500" b="0" i="0" smtClean="0">
                                        <a:latin typeface="Cambria Math"/>
                                      </a:rPr>
                                      <m:t>.</m:t>
                                    </m:r>
                                  </m:sub>
                                </m:sSub>
                              </m:e>
                            </m:acc>
                            <m:r>
                              <a:rPr lang="en-US" sz="3500">
                                <a:latin typeface="Cambria Math"/>
                              </a:rPr>
                              <m:t>.</m:t>
                            </m:r>
                            <m:acc>
                              <m:accPr>
                                <m:chr m:val="⃗"/>
                                <m:ctrlPr>
                                  <a:rPr lang="en-US" sz="3500" i="1">
                                    <a:latin typeface="Cambria Math" panose="02040503050406030204" pitchFamily="18" charset="0"/>
                                  </a:rPr>
                                </m:ctrlPr>
                              </m:accPr>
                              <m:e>
                                <m:sSub>
                                  <m:sSubPr>
                                    <m:ctrlPr>
                                      <a:rPr lang="en-US" sz="3500" b="0" i="1" smtClean="0">
                                        <a:latin typeface="Cambria Math" panose="02040503050406030204" pitchFamily="18" charset="0"/>
                                      </a:rPr>
                                    </m:ctrlPr>
                                  </m:sSubPr>
                                  <m:e>
                                    <m:r>
                                      <m:rPr>
                                        <m:sty m:val="p"/>
                                      </m:rPr>
                                      <a:rPr lang="en-US" sz="3500">
                                        <a:latin typeface="Cambria Math"/>
                                      </a:rPr>
                                      <m:t>s</m:t>
                                    </m:r>
                                  </m:e>
                                  <m:sub>
                                    <m:r>
                                      <a:rPr lang="en-US" sz="3500" b="0" i="0" smtClean="0">
                                        <a:latin typeface="Cambria Math"/>
                                      </a:rPr>
                                      <m:t>.</m:t>
                                    </m:r>
                                    <m:r>
                                      <m:rPr>
                                        <m:sty m:val="p"/>
                                      </m:rPr>
                                      <a:rPr lang="en-US" sz="3500" b="0" i="0" smtClean="0">
                                        <a:latin typeface="Cambria Math"/>
                                      </a:rPr>
                                      <m:t>j</m:t>
                                    </m:r>
                                  </m:sub>
                                </m:sSub>
                              </m:e>
                            </m:acc>
                          </m:e>
                        </m:d>
                        <m:r>
                          <a:rPr lang="en-US" sz="3500" i="1" baseline="30000">
                            <a:latin typeface="Cambria Math"/>
                          </a:rPr>
                          <m:t>2</m:t>
                        </m:r>
                        <m:r>
                          <a:rPr lang="en-US" sz="3500" b="0" i="1" baseline="30000" smtClean="0">
                            <a:latin typeface="Cambria Math"/>
                          </a:rPr>
                          <m:t> </m:t>
                        </m:r>
                        <m:r>
                          <a:rPr lang="en-US" sz="3500" i="1">
                            <a:latin typeface="Cambria Math"/>
                          </a:rPr>
                          <m:t>𝜇</m:t>
                        </m:r>
                      </m:num>
                      <m:den>
                        <m:nary>
                          <m:naryPr>
                            <m:chr m:val="∑"/>
                            <m:ctrlPr>
                              <a:rPr lang="en-US" sz="3500" i="1">
                                <a:latin typeface="Cambria Math" panose="02040503050406030204" pitchFamily="18" charset="0"/>
                              </a:rPr>
                            </m:ctrlPr>
                          </m:naryPr>
                          <m:sub>
                            <m:sSup>
                              <m:sSupPr>
                                <m:ctrlPr>
                                  <a:rPr lang="en-US" sz="3500" i="1">
                                    <a:latin typeface="Cambria Math" panose="02040503050406030204" pitchFamily="18" charset="0"/>
                                  </a:rPr>
                                </m:ctrlPr>
                              </m:sSupPr>
                              <m:e>
                                <m:r>
                                  <m:rPr>
                                    <m:brk m:alnAt="23"/>
                                  </m:rPr>
                                  <a:rPr lang="en-US" sz="3500" i="1">
                                    <a:latin typeface="Cambria Math"/>
                                  </a:rPr>
                                  <m:t>𝑜</m:t>
                                </m:r>
                              </m:e>
                              <m:sup>
                                <m:r>
                                  <a:rPr lang="en-US" sz="3500" i="1">
                                    <a:latin typeface="Cambria Math"/>
                                  </a:rPr>
                                  <m:t>′</m:t>
                                </m:r>
                              </m:sup>
                            </m:sSup>
                            <m:r>
                              <m:rPr>
                                <m:brk m:alnAt="23"/>
                              </m:rPr>
                              <a:rPr lang="en-US" sz="3500" i="1">
                                <a:latin typeface="Cambria Math"/>
                              </a:rPr>
                              <m:t>=</m:t>
                            </m:r>
                            <m:r>
                              <a:rPr lang="en-US" sz="3500" i="1">
                                <a:latin typeface="Cambria Math"/>
                              </a:rPr>
                              <m:t>1</m:t>
                            </m:r>
                          </m:sub>
                          <m:sup>
                            <m:r>
                              <a:rPr lang="en-US" sz="3500" i="1">
                                <a:latin typeface="Cambria Math"/>
                              </a:rPr>
                              <m:t>𝑁</m:t>
                            </m:r>
                          </m:sup>
                          <m:e>
                            <m:nary>
                              <m:naryPr>
                                <m:chr m:val="∑"/>
                                <m:ctrlPr>
                                  <a:rPr lang="en-US" sz="3500" i="1">
                                    <a:latin typeface="Cambria Math" panose="02040503050406030204" pitchFamily="18" charset="0"/>
                                  </a:rPr>
                                </m:ctrlPr>
                              </m:naryPr>
                              <m:sub>
                                <m:sSup>
                                  <m:sSupPr>
                                    <m:ctrlPr>
                                      <a:rPr lang="en-US" sz="3500" i="1">
                                        <a:latin typeface="Cambria Math" panose="02040503050406030204" pitchFamily="18" charset="0"/>
                                      </a:rPr>
                                    </m:ctrlPr>
                                  </m:sSupPr>
                                  <m:e>
                                    <m:r>
                                      <m:rPr>
                                        <m:brk m:alnAt="23"/>
                                      </m:rPr>
                                      <a:rPr lang="en-US" sz="3500" i="1">
                                        <a:latin typeface="Cambria Math"/>
                                      </a:rPr>
                                      <m:t>𝑗</m:t>
                                    </m:r>
                                  </m:e>
                                  <m:sup>
                                    <m:r>
                                      <a:rPr lang="en-US" sz="3500" i="1">
                                        <a:latin typeface="Cambria Math"/>
                                      </a:rPr>
                                      <m:t>′</m:t>
                                    </m:r>
                                  </m:sup>
                                </m:sSup>
                                <m:r>
                                  <m:rPr>
                                    <m:brk m:alnAt="23"/>
                                  </m:rPr>
                                  <a:rPr lang="en-US" sz="3500" i="1">
                                    <a:latin typeface="Cambria Math"/>
                                  </a:rPr>
                                  <m:t>=</m:t>
                                </m:r>
                                <m:r>
                                  <a:rPr lang="en-US" sz="3500" i="1">
                                    <a:latin typeface="Cambria Math"/>
                                  </a:rPr>
                                  <m:t>1</m:t>
                                </m:r>
                              </m:sub>
                              <m:sup>
                                <m:r>
                                  <a:rPr lang="en-US" sz="3500" i="1">
                                    <a:latin typeface="Cambria Math"/>
                                  </a:rPr>
                                  <m:t>𝐾</m:t>
                                </m:r>
                                <m:r>
                                  <a:rPr lang="en-US" sz="3500" i="1" baseline="-25000">
                                    <a:latin typeface="Cambria Math"/>
                                  </a:rPr>
                                  <m:t>2</m:t>
                                </m:r>
                              </m:sup>
                              <m:e>
                                <m:sSup>
                                  <m:sSupPr>
                                    <m:ctrlPr>
                                      <a:rPr lang="en-US" sz="3500" b="0" i="1" smtClean="0">
                                        <a:latin typeface="Cambria Math" panose="02040503050406030204" pitchFamily="18" charset="0"/>
                                      </a:rPr>
                                    </m:ctrlPr>
                                  </m:sSupPr>
                                  <m:e>
                                    <m:d>
                                      <m:dPr>
                                        <m:ctrlPr>
                                          <a:rPr lang="en-US" sz="3500" i="1" smtClean="0">
                                            <a:latin typeface="Cambria Math" panose="02040503050406030204" pitchFamily="18" charset="0"/>
                                          </a:rPr>
                                        </m:ctrlPr>
                                      </m:dPr>
                                      <m:e>
                                        <m:sSub>
                                          <m:sSubPr>
                                            <m:ctrlPr>
                                              <a:rPr lang="en-US" sz="3500" b="0" i="1" smtClean="0">
                                                <a:latin typeface="Cambria Math" panose="02040503050406030204" pitchFamily="18" charset="0"/>
                                              </a:rPr>
                                            </m:ctrlPr>
                                          </m:sSubPr>
                                          <m:e>
                                            <m:r>
                                              <a:rPr lang="en-US" sz="3500" b="0" i="1" smtClean="0">
                                                <a:latin typeface="Cambria Math"/>
                                              </a:rPr>
                                              <m:t>𝑞</m:t>
                                            </m:r>
                                          </m:e>
                                          <m:sub>
                                            <m:sSup>
                                              <m:sSupPr>
                                                <m:ctrlPr>
                                                  <a:rPr lang="en-US" sz="3500" i="1">
                                                    <a:latin typeface="Cambria Math" panose="02040503050406030204" pitchFamily="18" charset="0"/>
                                                  </a:rPr>
                                                </m:ctrlPr>
                                              </m:sSupPr>
                                              <m:e>
                                                <m:r>
                                                  <a:rPr lang="en-US" sz="3500" i="1">
                                                    <a:latin typeface="Cambria Math"/>
                                                  </a:rPr>
                                                  <m:t>𝑜</m:t>
                                                </m:r>
                                              </m:e>
                                              <m:sup>
                                                <m:r>
                                                  <a:rPr lang="en-US" sz="3500" i="1">
                                                    <a:latin typeface="Cambria Math"/>
                                                  </a:rPr>
                                                  <m:t>′</m:t>
                                                </m:r>
                                              </m:sup>
                                            </m:sSup>
                                            <m:sSup>
                                              <m:sSupPr>
                                                <m:ctrlPr>
                                                  <a:rPr lang="en-US" sz="3500" i="1">
                                                    <a:latin typeface="Cambria Math" panose="02040503050406030204" pitchFamily="18" charset="0"/>
                                                  </a:rPr>
                                                </m:ctrlPr>
                                              </m:sSupPr>
                                              <m:e>
                                                <m:r>
                                                  <a:rPr lang="en-US" sz="3500" i="1">
                                                    <a:latin typeface="Cambria Math"/>
                                                  </a:rPr>
                                                  <m:t>𝑗</m:t>
                                                </m:r>
                                              </m:e>
                                              <m:sup>
                                                <m:r>
                                                  <a:rPr lang="en-US" sz="3500" i="1">
                                                    <a:latin typeface="Cambria Math"/>
                                                  </a:rPr>
                                                  <m:t>′</m:t>
                                                </m:r>
                                              </m:sup>
                                            </m:sSup>
                                          </m:sub>
                                        </m:sSub>
                                        <m:r>
                                          <a:rPr lang="en-US" sz="3500" b="0" i="1" smtClean="0">
                                            <a:latin typeface="Cambria Math"/>
                                          </a:rPr>
                                          <m:t>−</m:t>
                                        </m:r>
                                        <m:acc>
                                          <m:accPr>
                                            <m:chr m:val="⃗"/>
                                            <m:ctrlPr>
                                              <a:rPr lang="en-US" sz="3500" i="1">
                                                <a:latin typeface="Cambria Math" panose="02040503050406030204" pitchFamily="18" charset="0"/>
                                              </a:rPr>
                                            </m:ctrlPr>
                                          </m:accPr>
                                          <m:e>
                                            <m:sSub>
                                              <m:sSubPr>
                                                <m:ctrlPr>
                                                  <a:rPr lang="en-US" sz="3500" b="0" i="1" smtClean="0">
                                                    <a:latin typeface="Cambria Math" panose="02040503050406030204" pitchFamily="18" charset="0"/>
                                                  </a:rPr>
                                                </m:ctrlPr>
                                              </m:sSubPr>
                                              <m:e>
                                                <m:r>
                                                  <m:rPr>
                                                    <m:sty m:val="p"/>
                                                  </m:rPr>
                                                  <a:rPr lang="en-US" sz="3500">
                                                    <a:latin typeface="Cambria Math"/>
                                                  </a:rPr>
                                                  <m:t>p</m:t>
                                                </m:r>
                                              </m:e>
                                              <m:sub>
                                                <m:sSup>
                                                  <m:sSupPr>
                                                    <m:ctrlPr>
                                                      <a:rPr lang="en-US" sz="3500" i="1">
                                                        <a:latin typeface="Cambria Math" panose="02040503050406030204" pitchFamily="18" charset="0"/>
                                                      </a:rPr>
                                                    </m:ctrlPr>
                                                  </m:sSupPr>
                                                  <m:e>
                                                    <m:r>
                                                      <m:rPr>
                                                        <m:sty m:val="p"/>
                                                      </m:rPr>
                                                      <a:rPr lang="en-US" sz="3500">
                                                        <a:latin typeface="Cambria Math"/>
                                                      </a:rPr>
                                                      <m:t>o</m:t>
                                                    </m:r>
                                                  </m:e>
                                                  <m:sup>
                                                    <m:r>
                                                      <a:rPr lang="en-US" sz="3500" i="1">
                                                        <a:latin typeface="Cambria Math"/>
                                                      </a:rPr>
                                                      <m:t>′</m:t>
                                                    </m:r>
                                                  </m:sup>
                                                </m:sSup>
                                                <m:r>
                                                  <a:rPr lang="en-US" sz="3500">
                                                    <a:latin typeface="Cambria Math"/>
                                                  </a:rPr>
                                                  <m:t>.</m:t>
                                                </m:r>
                                              </m:sub>
                                            </m:sSub>
                                          </m:e>
                                        </m:acc>
                                        <m:r>
                                          <a:rPr lang="en-US" sz="3500">
                                            <a:latin typeface="Cambria Math"/>
                                          </a:rPr>
                                          <m:t>.</m:t>
                                        </m:r>
                                        <m:acc>
                                          <m:accPr>
                                            <m:chr m:val="⃗"/>
                                            <m:ctrlPr>
                                              <a:rPr lang="en-US" sz="3500" i="1">
                                                <a:latin typeface="Cambria Math" panose="02040503050406030204" pitchFamily="18" charset="0"/>
                                              </a:rPr>
                                            </m:ctrlPr>
                                          </m:accPr>
                                          <m:e>
                                            <m:sSub>
                                              <m:sSubPr>
                                                <m:ctrlPr>
                                                  <a:rPr lang="en-US" sz="3500" b="0" i="1" smtClean="0">
                                                    <a:latin typeface="Cambria Math" panose="02040503050406030204" pitchFamily="18" charset="0"/>
                                                  </a:rPr>
                                                </m:ctrlPr>
                                              </m:sSubPr>
                                              <m:e>
                                                <m:r>
                                                  <m:rPr>
                                                    <m:sty m:val="p"/>
                                                  </m:rPr>
                                                  <a:rPr lang="en-US" sz="3500">
                                                    <a:latin typeface="Cambria Math"/>
                                                  </a:rPr>
                                                  <m:t>s</m:t>
                                                </m:r>
                                              </m:e>
                                              <m:sub>
                                                <m:r>
                                                  <a:rPr lang="en-US" sz="3500" i="1">
                                                    <a:latin typeface="Cambria Math"/>
                                                  </a:rPr>
                                                  <m:t>.</m:t>
                                                </m:r>
                                                <m:sSup>
                                                  <m:sSupPr>
                                                    <m:ctrlPr>
                                                      <a:rPr lang="en-US" sz="3500" i="1">
                                                        <a:latin typeface="Cambria Math" panose="02040503050406030204" pitchFamily="18" charset="0"/>
                                                      </a:rPr>
                                                    </m:ctrlPr>
                                                  </m:sSupPr>
                                                  <m:e>
                                                    <m:r>
                                                      <a:rPr lang="en-US" sz="3500" i="1">
                                                        <a:latin typeface="Cambria Math"/>
                                                      </a:rPr>
                                                      <m:t>𝑗</m:t>
                                                    </m:r>
                                                  </m:e>
                                                  <m:sup>
                                                    <m:r>
                                                      <a:rPr lang="en-US" sz="3500" i="1">
                                                        <a:latin typeface="Cambria Math"/>
                                                      </a:rPr>
                                                      <m:t>′</m:t>
                                                    </m:r>
                                                  </m:sup>
                                                </m:sSup>
                                              </m:sub>
                                            </m:sSub>
                                          </m:e>
                                        </m:acc>
                                      </m:e>
                                    </m:d>
                                  </m:e>
                                  <m:sup>
                                    <m:r>
                                      <a:rPr lang="en-US" sz="3500" b="0" i="1" smtClean="0">
                                        <a:latin typeface="Cambria Math"/>
                                      </a:rPr>
                                      <m:t>2</m:t>
                                    </m:r>
                                  </m:sup>
                                </m:sSup>
                              </m:e>
                            </m:nary>
                          </m:e>
                        </m:nary>
                      </m:den>
                    </m:f>
                  </m:oMath>
                </a14:m>
                <a:endParaRPr lang="en-US" sz="3500" i="1" baseline="30000">
                  <a:latin typeface="Cambria Math"/>
                </a:endParaRPr>
              </a:p>
            </p:txBody>
          </p:sp>
        </mc:Choice>
        <mc:Fallback xmlns="">
          <p:sp>
            <p:nvSpPr>
              <p:cNvPr id="46" name="Rectangle 45"/>
              <p:cNvSpPr>
                <a:spLocks noRot="1" noChangeAspect="1" noMove="1" noResize="1" noEditPoints="1" noAdjustHandles="1" noChangeArrowheads="1" noChangeShapeType="1" noTextEdit="1"/>
              </p:cNvSpPr>
              <p:nvPr/>
            </p:nvSpPr>
            <p:spPr>
              <a:xfrm>
                <a:off x="1371600" y="2719111"/>
                <a:ext cx="6172200" cy="1332481"/>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1637761" y="4800600"/>
                <a:ext cx="5525039" cy="1136658"/>
              </a:xfrm>
              <a:prstGeom prst="rect">
                <a:avLst/>
              </a:prstGeom>
            </p:spPr>
            <p:txBody>
              <a:bodyPr wrap="none">
                <a:spAutoFit/>
              </a:bodyPr>
              <a:lstStyle/>
              <a:p>
                <a:pPr marL="171450" indent="-171450">
                  <a:buFont typeface="Cambria Math" pitchFamily="18" charset="0"/>
                  <a:buChar char=" "/>
                </a:pPr>
                <a14:m>
                  <m:oMath xmlns:m="http://schemas.openxmlformats.org/officeDocument/2006/math">
                    <m:r>
                      <a:rPr lang="en-US" sz="2500" i="1">
                        <a:latin typeface="Cambria Math"/>
                      </a:rPr>
                      <m:t>𝑠</m:t>
                    </m:r>
                    <m:r>
                      <a:rPr lang="en-US" sz="2500" i="1" baseline="-25000">
                        <a:latin typeface="Cambria Math"/>
                      </a:rPr>
                      <m:t>𝑖𝑗</m:t>
                    </m:r>
                    <m:r>
                      <a:rPr lang="en-US" sz="2500" i="1">
                        <a:latin typeface="Cambria Math"/>
                      </a:rPr>
                      <m:t>=</m:t>
                    </m:r>
                    <m:f>
                      <m:fPr>
                        <m:ctrlPr>
                          <a:rPr lang="en-US" sz="2500" i="1">
                            <a:latin typeface="Cambria Math" panose="02040503050406030204" pitchFamily="18" charset="0"/>
                          </a:rPr>
                        </m:ctrlPr>
                      </m:fPr>
                      <m:num>
                        <m:nary>
                          <m:naryPr>
                            <m:chr m:val="∑"/>
                            <m:ctrlPr>
                              <a:rPr lang="en-US" sz="2500" i="1">
                                <a:latin typeface="Cambria Math" panose="02040503050406030204" pitchFamily="18" charset="0"/>
                              </a:rPr>
                            </m:ctrlPr>
                          </m:naryPr>
                          <m:sub>
                            <m:sSup>
                              <m:sSupPr>
                                <m:ctrlPr>
                                  <a:rPr lang="en-US" sz="2500" i="1">
                                    <a:latin typeface="Cambria Math" panose="02040503050406030204" pitchFamily="18" charset="0"/>
                                  </a:rPr>
                                </m:ctrlPr>
                              </m:sSupPr>
                              <m:e>
                                <m:r>
                                  <m:rPr>
                                    <m:brk m:alnAt="23"/>
                                  </m:rPr>
                                  <a:rPr lang="en-US" sz="2500" i="1">
                                    <a:latin typeface="Cambria Math"/>
                                  </a:rPr>
                                  <m:t>𝑜</m:t>
                                </m:r>
                              </m:e>
                              <m:sup>
                                <m:r>
                                  <a:rPr lang="en-US" sz="2500" i="1">
                                    <a:latin typeface="Cambria Math"/>
                                  </a:rPr>
                                  <m:t>′</m:t>
                                </m:r>
                              </m:sup>
                            </m:sSup>
                            <m:r>
                              <m:rPr>
                                <m:brk m:alnAt="23"/>
                              </m:rPr>
                              <a:rPr lang="en-US" sz="2500" i="1">
                                <a:latin typeface="Cambria Math"/>
                              </a:rPr>
                              <m:t>=</m:t>
                            </m:r>
                            <m:r>
                              <a:rPr lang="en-US" sz="2500" i="1">
                                <a:latin typeface="Cambria Math"/>
                              </a:rPr>
                              <m:t>1</m:t>
                            </m:r>
                          </m:sub>
                          <m:sup>
                            <m:r>
                              <a:rPr lang="en-US" sz="2500" i="1">
                                <a:latin typeface="Cambria Math"/>
                              </a:rPr>
                              <m:t>𝑁</m:t>
                            </m:r>
                          </m:sup>
                          <m:e>
                            <m:r>
                              <a:rPr lang="en-US" sz="2500" i="1">
                                <a:latin typeface="Cambria Math"/>
                              </a:rPr>
                              <m:t>2</m:t>
                            </m:r>
                            <m:func>
                              <m:funcPr>
                                <m:ctrlPr>
                                  <a:rPr lang="en-US" sz="2500" i="1">
                                    <a:latin typeface="Cambria Math" panose="02040503050406030204" pitchFamily="18" charset="0"/>
                                  </a:rPr>
                                </m:ctrlPr>
                              </m:funcPr>
                              <m:fName>
                                <m:r>
                                  <m:rPr>
                                    <m:sty m:val="p"/>
                                  </m:rPr>
                                  <a:rPr lang="en-US" sz="2500">
                                    <a:latin typeface="Cambria Math"/>
                                  </a:rPr>
                                  <m:t>log</m:t>
                                </m:r>
                              </m:fName>
                              <m:e>
                                <m:d>
                                  <m:dPr>
                                    <m:ctrlPr>
                                      <a:rPr lang="en-US" sz="2500" i="1">
                                        <a:latin typeface="Cambria Math" panose="02040503050406030204" pitchFamily="18" charset="0"/>
                                      </a:rPr>
                                    </m:ctrlPr>
                                  </m:dPr>
                                  <m:e>
                                    <m:f>
                                      <m:fPr>
                                        <m:ctrlPr>
                                          <a:rPr lang="en-US" sz="2500" i="1">
                                            <a:latin typeface="Cambria Math" panose="02040503050406030204" pitchFamily="18" charset="0"/>
                                          </a:rPr>
                                        </m:ctrlPr>
                                      </m:fPr>
                                      <m:num>
                                        <m:r>
                                          <a:rPr lang="en-US" sz="2500" i="1">
                                            <a:latin typeface="Cambria Math"/>
                                          </a:rPr>
                                          <m:t>1</m:t>
                                        </m:r>
                                      </m:num>
                                      <m:den>
                                        <m:r>
                                          <m:rPr>
                                            <m:sty m:val="p"/>
                                          </m:rPr>
                                          <a:rPr lang="en-US" sz="2500">
                                            <a:latin typeface="Cambria Math"/>
                                          </a:rPr>
                                          <m:t>a</m:t>
                                        </m:r>
                                        <m:r>
                                          <m:rPr>
                                            <m:sty m:val="p"/>
                                          </m:rPr>
                                          <a:rPr lang="en-US" sz="2500" baseline="-25000">
                                            <a:latin typeface="Cambria Math"/>
                                          </a:rPr>
                                          <m:t>o</m:t>
                                        </m:r>
                                        <m:r>
                                          <a:rPr lang="en-US" sz="2500" baseline="-10000">
                                            <a:latin typeface="Cambria Math"/>
                                          </a:rPr>
                                          <m:t>′</m:t>
                                        </m:r>
                                        <m:r>
                                          <m:rPr>
                                            <m:sty m:val="p"/>
                                          </m:rPr>
                                          <a:rPr lang="en-US" sz="2500" baseline="-25000">
                                            <a:latin typeface="Cambria Math"/>
                                          </a:rPr>
                                          <m:t>j</m:t>
                                        </m:r>
                                      </m:den>
                                    </m:f>
                                  </m:e>
                                </m:d>
                                <m:r>
                                  <a:rPr lang="en-US" sz="2500" i="1">
                                    <a:latin typeface="Cambria Math"/>
                                  </a:rPr>
                                  <m:t>𝑝</m:t>
                                </m:r>
                                <m:r>
                                  <m:rPr>
                                    <m:sty m:val="p"/>
                                  </m:rPr>
                                  <a:rPr lang="en-US" sz="2500" baseline="-25000">
                                    <a:latin typeface="Cambria Math"/>
                                  </a:rPr>
                                  <m:t>o</m:t>
                                </m:r>
                                <m:r>
                                  <a:rPr lang="en-US" sz="2500" baseline="-10000">
                                    <a:latin typeface="Cambria Math"/>
                                  </a:rPr>
                                  <m:t>′</m:t>
                                </m:r>
                                <m:r>
                                  <a:rPr lang="en-US" sz="2500" i="1" baseline="-25000">
                                    <a:latin typeface="Cambria Math"/>
                                  </a:rPr>
                                  <m:t>𝑖</m:t>
                                </m:r>
                                <m:r>
                                  <a:rPr lang="en-US" sz="2500" i="1">
                                    <a:latin typeface="Cambria Math"/>
                                  </a:rPr>
                                  <m:t>[</m:t>
                                </m:r>
                                <m:r>
                                  <a:rPr lang="en-US" sz="2500" i="1">
                                    <a:latin typeface="Cambria Math"/>
                                  </a:rPr>
                                  <m:t>𝑞</m:t>
                                </m:r>
                                <m:r>
                                  <m:rPr>
                                    <m:sty m:val="p"/>
                                  </m:rPr>
                                  <a:rPr lang="en-US" sz="2500" baseline="-25000">
                                    <a:latin typeface="Cambria Math"/>
                                  </a:rPr>
                                  <m:t>o</m:t>
                                </m:r>
                                <m:r>
                                  <a:rPr lang="en-US" sz="2500" baseline="-10000">
                                    <a:latin typeface="Cambria Math"/>
                                  </a:rPr>
                                  <m:t>′</m:t>
                                </m:r>
                                <m:r>
                                  <m:rPr>
                                    <m:sty m:val="p"/>
                                  </m:rPr>
                                  <a:rPr lang="en-US" sz="2500" baseline="-25000">
                                    <a:latin typeface="Cambria Math"/>
                                  </a:rPr>
                                  <m:t>j</m:t>
                                </m:r>
                                <m:r>
                                  <a:rPr lang="en-US" sz="2500" i="1">
                                    <a:latin typeface="Cambria Math"/>
                                  </a:rPr>
                                  <m:t>−</m:t>
                                </m:r>
                                <m:nary>
                                  <m:naryPr>
                                    <m:chr m:val="∑"/>
                                    <m:ctrlPr>
                                      <a:rPr lang="en-US" sz="2500" i="1">
                                        <a:latin typeface="Cambria Math" panose="02040503050406030204" pitchFamily="18" charset="0"/>
                                      </a:rPr>
                                    </m:ctrlPr>
                                  </m:naryPr>
                                  <m:sub>
                                    <m:eqArr>
                                      <m:eqArrPr>
                                        <m:ctrlPr>
                                          <a:rPr lang="en-US" sz="2500" i="1">
                                            <a:latin typeface="Cambria Math" panose="02040503050406030204" pitchFamily="18" charset="0"/>
                                          </a:rPr>
                                        </m:ctrlPr>
                                      </m:eqArrPr>
                                      <m:e>
                                        <m:r>
                                          <m:rPr>
                                            <m:brk m:alnAt="23"/>
                                          </m:rPr>
                                          <a:rPr lang="en-US" sz="2500" i="1">
                                            <a:latin typeface="Cambria Math"/>
                                          </a:rPr>
                                          <m:t>𝑘</m:t>
                                        </m:r>
                                        <m:r>
                                          <a:rPr lang="en-US" sz="2500" i="1">
                                            <a:latin typeface="Cambria Math"/>
                                          </a:rPr>
                                          <m:t>=1</m:t>
                                        </m:r>
                                      </m:e>
                                      <m:e>
                                        <m:r>
                                          <m:rPr>
                                            <m:sty m:val="p"/>
                                            <m:brk m:alnAt="23"/>
                                          </m:rPr>
                                          <a:rPr lang="en-US" sz="2500" i="1">
                                            <a:latin typeface="Cambria Math"/>
                                          </a:rPr>
                                          <m:t>k</m:t>
                                        </m:r>
                                        <m:r>
                                          <a:rPr lang="en-US" sz="2500" i="1">
                                            <a:latin typeface="Cambria Math"/>
                                          </a:rPr>
                                          <m:t>≠</m:t>
                                        </m:r>
                                        <m:r>
                                          <a:rPr lang="en-US" sz="2500" i="1">
                                            <a:latin typeface="Cambria Math"/>
                                          </a:rPr>
                                          <m:t>𝑖</m:t>
                                        </m:r>
                                      </m:e>
                                    </m:eqArr>
                                  </m:sub>
                                  <m:sup>
                                    <m:r>
                                      <a:rPr lang="en-US" sz="2500" i="1">
                                        <a:latin typeface="Cambria Math"/>
                                      </a:rPr>
                                      <m:t>𝐾</m:t>
                                    </m:r>
                                    <m:r>
                                      <a:rPr lang="en-US" sz="2500" i="1" baseline="-25000">
                                        <a:latin typeface="Cambria Math"/>
                                      </a:rPr>
                                      <m:t>1</m:t>
                                    </m:r>
                                  </m:sup>
                                  <m:e>
                                    <m:r>
                                      <a:rPr lang="en-US" sz="2500" i="1">
                                        <a:latin typeface="Cambria Math"/>
                                      </a:rPr>
                                      <m:t>𝑝</m:t>
                                    </m:r>
                                    <m:r>
                                      <m:rPr>
                                        <m:sty m:val="p"/>
                                      </m:rPr>
                                      <a:rPr lang="en-US" sz="2500" baseline="-25000">
                                        <a:latin typeface="Cambria Math"/>
                                      </a:rPr>
                                      <m:t>o</m:t>
                                    </m:r>
                                    <m:r>
                                      <a:rPr lang="en-US" sz="2500" baseline="-10000">
                                        <a:latin typeface="Cambria Math"/>
                                      </a:rPr>
                                      <m:t>′</m:t>
                                    </m:r>
                                    <m:r>
                                      <a:rPr lang="en-US" sz="2500" i="1" baseline="-25000">
                                        <a:latin typeface="Cambria Math"/>
                                      </a:rPr>
                                      <m:t>𝑘</m:t>
                                    </m:r>
                                    <m:r>
                                      <a:rPr lang="en-US" sz="2500" i="1">
                                        <a:latin typeface="Cambria Math"/>
                                      </a:rPr>
                                      <m:t>𝑠</m:t>
                                    </m:r>
                                    <m:r>
                                      <a:rPr lang="en-US" sz="2500" i="1" baseline="-25000">
                                        <a:latin typeface="Cambria Math"/>
                                      </a:rPr>
                                      <m:t>𝑘𝑗</m:t>
                                    </m:r>
                                  </m:e>
                                </m:nary>
                              </m:e>
                            </m:func>
                            <m:r>
                              <a:rPr lang="en-US" sz="2500" i="1">
                                <a:latin typeface="Cambria Math"/>
                              </a:rPr>
                              <m:t>]−</m:t>
                            </m:r>
                            <m:r>
                              <a:rPr lang="en-US" sz="2500" i="1">
                                <a:latin typeface="Cambria Math"/>
                              </a:rPr>
                              <m:t>𝛽</m:t>
                            </m:r>
                            <m:r>
                              <a:rPr lang="en-US" sz="2500" i="1" baseline="-25000">
                                <a:latin typeface="Cambria Math"/>
                              </a:rPr>
                              <m:t>𝑖</m:t>
                            </m:r>
                          </m:e>
                        </m:nary>
                      </m:num>
                      <m:den>
                        <m:nary>
                          <m:naryPr>
                            <m:chr m:val="∑"/>
                            <m:ctrlPr>
                              <a:rPr lang="en-US" sz="2500" i="1">
                                <a:latin typeface="Cambria Math" panose="02040503050406030204" pitchFamily="18" charset="0"/>
                              </a:rPr>
                            </m:ctrlPr>
                          </m:naryPr>
                          <m:sub>
                            <m:sSup>
                              <m:sSupPr>
                                <m:ctrlPr>
                                  <a:rPr lang="en-US" sz="2500" i="1">
                                    <a:latin typeface="Cambria Math" panose="02040503050406030204" pitchFamily="18" charset="0"/>
                                  </a:rPr>
                                </m:ctrlPr>
                              </m:sSupPr>
                              <m:e>
                                <m:r>
                                  <m:rPr>
                                    <m:brk m:alnAt="23"/>
                                  </m:rPr>
                                  <a:rPr lang="en-US" sz="2500" i="1">
                                    <a:latin typeface="Cambria Math"/>
                                  </a:rPr>
                                  <m:t>𝑜</m:t>
                                </m:r>
                              </m:e>
                              <m:sup>
                                <m:r>
                                  <a:rPr lang="en-US" sz="2500" i="1">
                                    <a:latin typeface="Cambria Math"/>
                                  </a:rPr>
                                  <m:t>′</m:t>
                                </m:r>
                              </m:sup>
                            </m:sSup>
                            <m:r>
                              <m:rPr>
                                <m:brk m:alnAt="23"/>
                              </m:rPr>
                              <a:rPr lang="en-US" sz="2500" i="1">
                                <a:latin typeface="Cambria Math"/>
                              </a:rPr>
                              <m:t>=</m:t>
                            </m:r>
                            <m:r>
                              <a:rPr lang="en-US" sz="2500" i="1">
                                <a:latin typeface="Cambria Math"/>
                              </a:rPr>
                              <m:t>1</m:t>
                            </m:r>
                          </m:sub>
                          <m:sup>
                            <m:r>
                              <a:rPr lang="en-US" sz="2500" i="1">
                                <a:latin typeface="Cambria Math"/>
                              </a:rPr>
                              <m:t>𝑁</m:t>
                            </m:r>
                          </m:sup>
                          <m:e>
                            <m:r>
                              <a:rPr lang="en-US" sz="2500" i="1">
                                <a:latin typeface="Cambria Math"/>
                              </a:rPr>
                              <m:t>2</m:t>
                            </m:r>
                            <m:func>
                              <m:funcPr>
                                <m:ctrlPr>
                                  <a:rPr lang="en-US" sz="2500" i="1">
                                    <a:latin typeface="Cambria Math" panose="02040503050406030204" pitchFamily="18" charset="0"/>
                                  </a:rPr>
                                </m:ctrlPr>
                              </m:funcPr>
                              <m:fName>
                                <m:r>
                                  <m:rPr>
                                    <m:sty m:val="p"/>
                                  </m:rPr>
                                  <a:rPr lang="en-US" sz="2500">
                                    <a:latin typeface="Cambria Math"/>
                                  </a:rPr>
                                  <m:t>log</m:t>
                                </m:r>
                              </m:fName>
                              <m:e>
                                <m:d>
                                  <m:dPr>
                                    <m:ctrlPr>
                                      <a:rPr lang="en-US" sz="2500" i="1">
                                        <a:latin typeface="Cambria Math" panose="02040503050406030204" pitchFamily="18" charset="0"/>
                                      </a:rPr>
                                    </m:ctrlPr>
                                  </m:dPr>
                                  <m:e>
                                    <m:f>
                                      <m:fPr>
                                        <m:ctrlPr>
                                          <a:rPr lang="en-US" sz="2500" i="1">
                                            <a:latin typeface="Cambria Math" panose="02040503050406030204" pitchFamily="18" charset="0"/>
                                          </a:rPr>
                                        </m:ctrlPr>
                                      </m:fPr>
                                      <m:num>
                                        <m:r>
                                          <a:rPr lang="en-US" sz="2500" i="1">
                                            <a:latin typeface="Cambria Math"/>
                                          </a:rPr>
                                          <m:t>1</m:t>
                                        </m:r>
                                      </m:num>
                                      <m:den>
                                        <m:r>
                                          <a:rPr lang="en-US" sz="2500" i="1">
                                            <a:latin typeface="Cambria Math"/>
                                          </a:rPr>
                                          <m:t>𝑎</m:t>
                                        </m:r>
                                        <m:r>
                                          <m:rPr>
                                            <m:sty m:val="p"/>
                                          </m:rPr>
                                          <a:rPr lang="en-US" sz="2500" baseline="-25000">
                                            <a:latin typeface="Cambria Math"/>
                                          </a:rPr>
                                          <m:t>o</m:t>
                                        </m:r>
                                        <m:r>
                                          <a:rPr lang="en-US" sz="2500" baseline="-10000">
                                            <a:latin typeface="Cambria Math"/>
                                          </a:rPr>
                                          <m:t>′</m:t>
                                        </m:r>
                                        <m:r>
                                          <m:rPr>
                                            <m:sty m:val="p"/>
                                          </m:rPr>
                                          <a:rPr lang="en-US" sz="2500" baseline="-25000">
                                            <a:latin typeface="Cambria Math"/>
                                          </a:rPr>
                                          <m:t>j</m:t>
                                        </m:r>
                                      </m:den>
                                    </m:f>
                                  </m:e>
                                </m:d>
                              </m:e>
                            </m:func>
                          </m:e>
                        </m:nary>
                        <m:sSubSup>
                          <m:sSubSupPr>
                            <m:ctrlPr>
                              <a:rPr lang="en-US" sz="2500" i="1">
                                <a:latin typeface="Cambria Math" panose="02040503050406030204" pitchFamily="18" charset="0"/>
                              </a:rPr>
                            </m:ctrlPr>
                          </m:sSubSupPr>
                          <m:e>
                            <m:r>
                              <a:rPr lang="en-US" sz="2500" i="1">
                                <a:latin typeface="Cambria Math"/>
                              </a:rPr>
                              <m:t>𝑝</m:t>
                            </m:r>
                          </m:e>
                          <m:sub>
                            <m:sSup>
                              <m:sSupPr>
                                <m:ctrlPr>
                                  <a:rPr lang="en-US" sz="2500" i="1">
                                    <a:latin typeface="Cambria Math" panose="02040503050406030204" pitchFamily="18" charset="0"/>
                                  </a:rPr>
                                </m:ctrlPr>
                              </m:sSupPr>
                              <m:e>
                                <m:r>
                                  <a:rPr lang="en-US" sz="2500" i="1">
                                    <a:latin typeface="Cambria Math"/>
                                  </a:rPr>
                                  <m:t>𝑜</m:t>
                                </m:r>
                              </m:e>
                              <m:sup>
                                <m:r>
                                  <a:rPr lang="en-US" sz="2500" i="1">
                                    <a:latin typeface="Cambria Math"/>
                                  </a:rPr>
                                  <m:t>′</m:t>
                                </m:r>
                              </m:sup>
                            </m:sSup>
                            <m:r>
                              <a:rPr lang="en-US" sz="2500" i="1">
                                <a:latin typeface="Cambria Math"/>
                              </a:rPr>
                              <m:t>𝑖</m:t>
                            </m:r>
                          </m:sub>
                          <m:sup>
                            <m:r>
                              <a:rPr lang="en-US" sz="2500" i="1">
                                <a:latin typeface="Cambria Math"/>
                              </a:rPr>
                              <m:t>2</m:t>
                            </m:r>
                          </m:sup>
                        </m:sSubSup>
                        <m:r>
                          <m:rPr>
                            <m:nor/>
                          </m:rPr>
                          <a:rPr lang="en-US" sz="2500" i="1">
                            <a:latin typeface="Cambria Math"/>
                          </a:rPr>
                          <m:t> </m:t>
                        </m:r>
                      </m:den>
                    </m:f>
                  </m:oMath>
                </a14:m>
                <a:endParaRPr lang="en-US" sz="2500" i="1">
                  <a:latin typeface="Cambria Math"/>
                </a:endParaRPr>
              </a:p>
            </p:txBody>
          </p:sp>
        </mc:Choice>
        <mc:Fallback xmlns="">
          <p:sp>
            <p:nvSpPr>
              <p:cNvPr id="47" name="Rectangle 46"/>
              <p:cNvSpPr>
                <a:spLocks noRot="1" noChangeAspect="1" noMove="1" noResize="1" noEditPoints="1" noAdjustHandles="1" noChangeArrowheads="1" noChangeShapeType="1" noTextEdit="1"/>
              </p:cNvSpPr>
              <p:nvPr/>
            </p:nvSpPr>
            <p:spPr>
              <a:xfrm>
                <a:off x="1637761" y="4800600"/>
                <a:ext cx="5525039" cy="1136658"/>
              </a:xfrm>
              <a:prstGeom prst="rect">
                <a:avLst/>
              </a:prstGeom>
              <a:blipFill rotWithShape="1">
                <a:blip r:embed="rId4"/>
                <a:stretch>
                  <a:fillRect b="-16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ular Callout 47"/>
              <p:cNvSpPr/>
              <p:nvPr/>
            </p:nvSpPr>
            <p:spPr>
              <a:xfrm>
                <a:off x="7467600" y="5562600"/>
                <a:ext cx="1447800" cy="724725"/>
              </a:xfrm>
              <a:prstGeom prst="wedgeRectCallout">
                <a:avLst>
                  <a:gd name="adj1" fmla="val -151486"/>
                  <a:gd name="adj2" fmla="val -6414"/>
                </a:avLst>
              </a:prstGeom>
              <a:noFill/>
              <a:ln>
                <a:solidFill>
                  <a:srgbClr val="0EA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rgbClr val="FF0000"/>
                    </a:solidFill>
                  </a:rPr>
                  <a:t>Normalization to make sure that </a:t>
                </a:r>
                <a14:m>
                  <m:oMath xmlns:m="http://schemas.openxmlformats.org/officeDocument/2006/math">
                    <m:nary>
                      <m:naryPr>
                        <m:chr m:val="∑"/>
                        <m:supHide m:val="on"/>
                        <m:ctrlPr>
                          <a:rPr lang="en-US" sz="1600" b="1" i="1" smtClean="0">
                            <a:solidFill>
                              <a:srgbClr val="FF0000"/>
                            </a:solidFill>
                            <a:latin typeface="Cambria Math" panose="02040503050406030204" pitchFamily="18" charset="0"/>
                          </a:rPr>
                        </m:ctrlPr>
                      </m:naryPr>
                      <m:sub>
                        <m:r>
                          <a:rPr lang="en-US" sz="1600" b="1" i="1" smtClean="0">
                            <a:solidFill>
                              <a:srgbClr val="FF0000"/>
                            </a:solidFill>
                            <a:latin typeface="Cambria Math"/>
                          </a:rPr>
                          <m:t>𝒋</m:t>
                        </m:r>
                      </m:sub>
                      <m:sup/>
                      <m:e>
                        <m:r>
                          <a:rPr lang="en-US" sz="1600" b="1" i="1" smtClean="0">
                            <a:solidFill>
                              <a:srgbClr val="FF0000"/>
                            </a:solidFill>
                            <a:latin typeface="Cambria Math"/>
                          </a:rPr>
                          <m:t>𝒔</m:t>
                        </m:r>
                        <m:r>
                          <a:rPr lang="en-US" sz="1600" b="1" i="1" baseline="-25000" smtClean="0">
                            <a:solidFill>
                              <a:srgbClr val="FF0000"/>
                            </a:solidFill>
                            <a:latin typeface="Cambria Math"/>
                          </a:rPr>
                          <m:t>𝒊𝒋</m:t>
                        </m:r>
                        <m:r>
                          <a:rPr lang="en-US" sz="1600" b="1" i="1" smtClean="0">
                            <a:solidFill>
                              <a:srgbClr val="FF0000"/>
                            </a:solidFill>
                            <a:latin typeface="Cambria Math"/>
                          </a:rPr>
                          <m:t>=</m:t>
                        </m:r>
                        <m:r>
                          <a:rPr lang="en-US" sz="1600" b="1" i="1" smtClean="0">
                            <a:solidFill>
                              <a:srgbClr val="FF0000"/>
                            </a:solidFill>
                            <a:latin typeface="Cambria Math"/>
                          </a:rPr>
                          <m:t>𝟏</m:t>
                        </m:r>
                      </m:e>
                    </m:nary>
                  </m:oMath>
                </a14:m>
                <a:endParaRPr lang="en-US" sz="1600" b="1">
                  <a:solidFill>
                    <a:srgbClr val="FF0000"/>
                  </a:solidFill>
                </a:endParaRPr>
              </a:p>
            </p:txBody>
          </p:sp>
        </mc:Choice>
        <mc:Fallback xmlns="">
          <p:sp>
            <p:nvSpPr>
              <p:cNvPr id="48" name="Rectangular Callout 47"/>
              <p:cNvSpPr>
                <a:spLocks noRot="1" noChangeAspect="1" noMove="1" noResize="1" noEditPoints="1" noAdjustHandles="1" noChangeArrowheads="1" noChangeShapeType="1" noTextEdit="1"/>
              </p:cNvSpPr>
              <p:nvPr/>
            </p:nvSpPr>
            <p:spPr>
              <a:xfrm>
                <a:off x="7467600" y="5562600"/>
                <a:ext cx="1447800" cy="724725"/>
              </a:xfrm>
              <a:prstGeom prst="wedgeRectCallout">
                <a:avLst>
                  <a:gd name="adj1" fmla="val -151486"/>
                  <a:gd name="adj2" fmla="val -6414"/>
                </a:avLst>
              </a:prstGeom>
              <a:blipFill rotWithShape="1">
                <a:blip r:embed="rId5"/>
                <a:stretch>
                  <a:fillRect t="-9836" r="-1033" b="-81967"/>
                </a:stretch>
              </a:blipFill>
              <a:ln>
                <a:solidFill>
                  <a:srgbClr val="0EAE02"/>
                </a:solidFill>
              </a:ln>
            </p:spPr>
            <p:txBody>
              <a:bodyPr/>
              <a:lstStyle/>
              <a:p>
                <a:r>
                  <a:rPr lang="en-US">
                    <a:noFill/>
                  </a:rPr>
                  <a:t> </a:t>
                </a:r>
              </a:p>
            </p:txBody>
          </p:sp>
        </mc:Fallback>
      </mc:AlternateContent>
      <p:sp>
        <p:nvSpPr>
          <p:cNvPr id="49" name="Rectangle 48"/>
          <p:cNvSpPr/>
          <p:nvPr/>
        </p:nvSpPr>
        <p:spPr>
          <a:xfrm>
            <a:off x="3581400" y="5456016"/>
            <a:ext cx="2362200" cy="55744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p:bldP spid="48" grpId="0" animBg="1"/>
      <p:bldP spid="4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304800" y="533400"/>
                <a:ext cx="8610600" cy="1143000"/>
              </a:xfrm>
            </p:spPr>
            <p:txBody>
              <a:bodyPr>
                <a:noAutofit/>
              </a:bodyPr>
              <a:lstStyle/>
              <a:p>
                <a:r>
                  <a:rPr lang="en-US" smtClean="0"/>
                  <a:t>ECOutlier </a:t>
                </a:r>
                <a:r>
                  <a:rPr lang="en-US"/>
                  <a:t>Detection Algorithm (OneStage</a:t>
                </a:r>
                <a14:m>
                  <m:oMath xmlns:m="http://schemas.openxmlformats.org/officeDocument/2006/math">
                    <m:r>
                      <a:rPr lang="en-US" i="1">
                        <a:latin typeface="Cambria Math"/>
                      </a:rPr>
                      <m:t>𝝁</m:t>
                    </m:r>
                  </m:oMath>
                </a14:m>
                <a:r>
                  <a:rPr lang="en-US"/>
                  <a:t>)</a:t>
                </a:r>
                <a:endParaRPr lang="en-US" sz="360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04800" y="533400"/>
                <a:ext cx="8610600" cy="1143000"/>
              </a:xfrm>
              <a:blipFill rotWithShape="1">
                <a:blip r:embed="rId2"/>
                <a:stretch>
                  <a:fillRect l="-1132" r="-1062"/>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8D4A95AB-7B14-4CE2-8EF6-8DDF97F0F3DA}" type="slidenum">
              <a:rPr lang="en-US" smtClean="0"/>
              <a:pPr/>
              <a:t>87</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mc:AlternateContent xmlns:mc="http://schemas.openxmlformats.org/markup-compatibility/2006" xmlns:a14="http://schemas.microsoft.com/office/drawing/2010/main">
        <mc:Choice Requires="a14">
          <p:sp>
            <p:nvSpPr>
              <p:cNvPr id="8" name="Content Placeholder 2"/>
              <p:cNvSpPr>
                <a:spLocks noGrp="1"/>
              </p:cNvSpPr>
              <p:nvPr>
                <p:ph idx="4294967295"/>
              </p:nvPr>
            </p:nvSpPr>
            <p:spPr>
              <a:xfrm>
                <a:off x="609600" y="1524000"/>
                <a:ext cx="8229600" cy="4525963"/>
              </a:xfrm>
              <a:prstGeom prst="rect">
                <a:avLst/>
              </a:prstGeom>
            </p:spPr>
            <p:txBody>
              <a:bodyPr>
                <a:normAutofit fontScale="62500" lnSpcReduction="20000"/>
              </a:bodyPr>
              <a:lstStyle/>
              <a:p>
                <a:r>
                  <a:rPr lang="en-US" smtClean="0"/>
                  <a:t>Input: P and Q</a:t>
                </a:r>
              </a:p>
              <a:p>
                <a:r>
                  <a:rPr lang="en-US" smtClean="0"/>
                  <a:t>Output: Estimates of S and A </a:t>
                </a:r>
              </a:p>
              <a:p>
                <a:r>
                  <a:rPr lang="en-US" smtClean="0"/>
                  <a:t>Initialize </a:t>
                </a:r>
                <a14:m>
                  <m:oMath xmlns:m="http://schemas.openxmlformats.org/officeDocument/2006/math">
                    <m:r>
                      <a:rPr lang="en-US" b="0" i="1" smtClean="0">
                        <a:latin typeface="Cambria Math"/>
                      </a:rPr>
                      <m:t>𝜇</m:t>
                    </m:r>
                  </m:oMath>
                </a14:m>
                <a:r>
                  <a:rPr lang="en-US" smtClean="0"/>
                  <a:t>, all s</a:t>
                </a:r>
                <a:r>
                  <a:rPr lang="en-US" baseline="-25000" smtClean="0"/>
                  <a:t>ij</a:t>
                </a:r>
                <a:r>
                  <a:rPr lang="en-US" smtClean="0"/>
                  <a:t> to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a:rPr>
                          <m:t>1</m:t>
                        </m:r>
                      </m:num>
                      <m:den>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2</m:t>
                            </m:r>
                          </m:sub>
                        </m:sSub>
                      </m:den>
                    </m:f>
                  </m:oMath>
                </a14:m>
                <a:r>
                  <a:rPr lang="en-US" smtClean="0"/>
                  <a:t> and all a</a:t>
                </a:r>
                <a:r>
                  <a:rPr lang="en-US" baseline="-25000" smtClean="0"/>
                  <a:t>oj</a:t>
                </a:r>
                <a:r>
                  <a:rPr lang="en-US" smtClean="0"/>
                  <a:t> to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a:rPr>
                          <m:t>1</m:t>
                        </m:r>
                      </m:num>
                      <m:den>
                        <m:r>
                          <a:rPr lang="en-US" b="0" i="1" smtClean="0">
                            <a:latin typeface="Cambria Math"/>
                          </a:rPr>
                          <m:t>𝑁</m:t>
                        </m:r>
                        <m:sSub>
                          <m:sSubPr>
                            <m:ctrlPr>
                              <a:rPr lang="en-US" b="0" i="1" smtClean="0">
                                <a:latin typeface="Cambria Math" panose="02040503050406030204" pitchFamily="18" charset="0"/>
                              </a:rPr>
                            </m:ctrlPr>
                          </m:sSubPr>
                          <m:e>
                            <m:r>
                              <a:rPr lang="en-US" b="0" i="1" smtClean="0">
                                <a:latin typeface="Cambria Math"/>
                              </a:rPr>
                              <m:t>𝐾</m:t>
                            </m:r>
                          </m:e>
                          <m:sub>
                            <m:r>
                              <a:rPr lang="en-US" b="0" i="1" smtClean="0">
                                <a:latin typeface="Cambria Math"/>
                              </a:rPr>
                              <m:t>2</m:t>
                            </m:r>
                          </m:sub>
                        </m:sSub>
                      </m:den>
                    </m:f>
                  </m:oMath>
                </a14:m>
                <a:r>
                  <a:rPr lang="en-US" smtClean="0"/>
                  <a:t> </a:t>
                </a:r>
              </a:p>
              <a:p>
                <a:r>
                  <a:rPr lang="en-US" smtClean="0"/>
                  <a:t>While (not converged)</a:t>
                </a:r>
              </a:p>
              <a:p>
                <a:pPr lvl="1"/>
                <a:r>
                  <a:rPr lang="en-US" smtClean="0"/>
                  <a:t>Compute A (Outlier Detection step)</a:t>
                </a:r>
              </a:p>
              <a:p>
                <a:pPr lvl="1"/>
                <a:r>
                  <a:rPr lang="en-US" smtClean="0"/>
                  <a:t>Compute S (Community Matching step)</a:t>
                </a:r>
              </a:p>
              <a:p>
                <a:r>
                  <a:rPr lang="en-US" smtClean="0"/>
                  <a:t>Estimate</a:t>
                </a:r>
                <a14:m>
                  <m:oMath xmlns:m="http://schemas.openxmlformats.org/officeDocument/2006/math">
                    <m:r>
                      <a:rPr lang="en-US" b="0" i="0" smtClean="0">
                        <a:latin typeface="Cambria Math"/>
                      </a:rPr>
                      <m:t> </m:t>
                    </m:r>
                    <m:r>
                      <a:rPr lang="en-US" i="1">
                        <a:latin typeface="Cambria Math"/>
                      </a:rPr>
                      <m:t>𝜇</m:t>
                    </m:r>
                    <m:r>
                      <a:rPr lang="en-US" i="1">
                        <a:latin typeface="Cambria Math"/>
                      </a:rPr>
                      <m:t>=</m:t>
                    </m:r>
                    <m:f>
                      <m:fPr>
                        <m:ctrlPr>
                          <a:rPr lang="en-US" i="1">
                            <a:latin typeface="Cambria Math" panose="02040503050406030204" pitchFamily="18" charset="0"/>
                          </a:rPr>
                        </m:ctrlPr>
                      </m:fPr>
                      <m:num>
                        <m:nary>
                          <m:naryPr>
                            <m:chr m:val="∑"/>
                            <m:ctrlPr>
                              <a:rPr lang="en-US" i="1">
                                <a:latin typeface="Cambria Math" panose="02040503050406030204" pitchFamily="18" charset="0"/>
                              </a:rPr>
                            </m:ctrlPr>
                          </m:naryPr>
                          <m:sub>
                            <m:sSup>
                              <m:sSupPr>
                                <m:ctrlPr>
                                  <a:rPr lang="en-US" i="1">
                                    <a:latin typeface="Cambria Math" panose="02040503050406030204" pitchFamily="18" charset="0"/>
                                  </a:rPr>
                                </m:ctrlPr>
                              </m:sSupPr>
                              <m:e>
                                <m:r>
                                  <m:rPr>
                                    <m:brk m:alnAt="23"/>
                                  </m:rPr>
                                  <a:rPr lang="en-US" i="1">
                                    <a:latin typeface="Cambria Math"/>
                                  </a:rPr>
                                  <m:t>𝑜</m:t>
                                </m:r>
                              </m:e>
                              <m:sup>
                                <m:r>
                                  <a:rPr lang="en-US" i="1">
                                    <a:latin typeface="Cambria Math"/>
                                  </a:rPr>
                                  <m:t>′</m:t>
                                </m:r>
                              </m:sup>
                            </m:sSup>
                            <m:r>
                              <m:rPr>
                                <m:brk m:alnAt="23"/>
                              </m:rPr>
                              <a:rPr lang="en-US" i="1">
                                <a:latin typeface="Cambria Math"/>
                              </a:rPr>
                              <m:t>=</m:t>
                            </m:r>
                            <m:r>
                              <a:rPr lang="en-US" i="1">
                                <a:latin typeface="Cambria Math"/>
                              </a:rPr>
                              <m:t>1</m:t>
                            </m:r>
                          </m:sub>
                          <m:sup>
                            <m:r>
                              <a:rPr lang="en-US" i="1">
                                <a:latin typeface="Cambria Math"/>
                              </a:rPr>
                              <m:t>𝑁</m:t>
                            </m:r>
                          </m:sup>
                          <m:e>
                            <m:nary>
                              <m:naryPr>
                                <m:chr m:val="∑"/>
                                <m:ctrlPr>
                                  <a:rPr lang="en-US" i="1">
                                    <a:latin typeface="Cambria Math" panose="02040503050406030204" pitchFamily="18" charset="0"/>
                                  </a:rPr>
                                </m:ctrlPr>
                              </m:naryPr>
                              <m:sub>
                                <m:sSup>
                                  <m:sSupPr>
                                    <m:ctrlPr>
                                      <a:rPr lang="en-US" i="1">
                                        <a:latin typeface="Cambria Math" panose="02040503050406030204" pitchFamily="18" charset="0"/>
                                      </a:rPr>
                                    </m:ctrlPr>
                                  </m:sSupPr>
                                  <m:e>
                                    <m:r>
                                      <m:rPr>
                                        <m:brk m:alnAt="23"/>
                                      </m:rPr>
                                      <a:rPr lang="en-US" i="1">
                                        <a:latin typeface="Cambria Math"/>
                                      </a:rPr>
                                      <m:t>𝑗</m:t>
                                    </m:r>
                                  </m:e>
                                  <m:sup>
                                    <m:r>
                                      <a:rPr lang="en-US" i="1">
                                        <a:latin typeface="Cambria Math"/>
                                      </a:rPr>
                                      <m:t>′</m:t>
                                    </m:r>
                                  </m:sup>
                                </m:sSup>
                                <m:r>
                                  <m:rPr>
                                    <m:brk m:alnAt="23"/>
                                  </m:rPr>
                                  <a:rPr lang="en-US" i="1">
                                    <a:latin typeface="Cambria Math"/>
                                  </a:rPr>
                                  <m:t>=</m:t>
                                </m:r>
                                <m:r>
                                  <a:rPr lang="en-US" i="1">
                                    <a:latin typeface="Cambria Math"/>
                                  </a:rPr>
                                  <m:t>1</m:t>
                                </m:r>
                              </m:sub>
                              <m:sup>
                                <m:r>
                                  <a:rPr lang="en-US" i="1">
                                    <a:latin typeface="Cambria Math"/>
                                  </a:rPr>
                                  <m:t>𝐾</m:t>
                                </m:r>
                                <m:r>
                                  <a:rPr lang="en-US" i="1" baseline="-25000">
                                    <a:latin typeface="Cambria Math"/>
                                  </a:rPr>
                                  <m:t>2</m:t>
                                </m:r>
                              </m:sup>
                              <m:e>
                                <m:r>
                                  <a:rPr lang="en-US">
                                    <a:latin typeface="Cambria Math"/>
                                  </a:rPr>
                                  <m:t>(</m:t>
                                </m:r>
                                <m:sSub>
                                  <m:sSubPr>
                                    <m:ctrlPr>
                                      <a:rPr lang="en-US" i="1">
                                        <a:latin typeface="Cambria Math" panose="02040503050406030204" pitchFamily="18" charset="0"/>
                                      </a:rPr>
                                    </m:ctrlPr>
                                  </m:sSubPr>
                                  <m:e>
                                    <m:r>
                                      <m:rPr>
                                        <m:sty m:val="p"/>
                                      </m:rPr>
                                      <a:rPr lang="en-US">
                                        <a:latin typeface="Cambria Math"/>
                                      </a:rPr>
                                      <m:t>q</m:t>
                                    </m:r>
                                  </m:e>
                                  <m:sub>
                                    <m:sSup>
                                      <m:sSupPr>
                                        <m:ctrlPr>
                                          <a:rPr lang="en-US" i="1">
                                            <a:latin typeface="Cambria Math" panose="02040503050406030204" pitchFamily="18" charset="0"/>
                                          </a:rPr>
                                        </m:ctrlPr>
                                      </m:sSupPr>
                                      <m:e>
                                        <m:r>
                                          <m:rPr>
                                            <m:sty m:val="p"/>
                                          </m:rPr>
                                          <a:rPr lang="en-US">
                                            <a:latin typeface="Cambria Math"/>
                                          </a:rPr>
                                          <m:t>o</m:t>
                                        </m:r>
                                      </m:e>
                                      <m:sup>
                                        <m:r>
                                          <a:rPr lang="en-US">
                                            <a:latin typeface="Cambria Math"/>
                                          </a:rPr>
                                          <m:t>′</m:t>
                                        </m:r>
                                      </m:sup>
                                    </m:sSup>
                                    <m:sSup>
                                      <m:sSupPr>
                                        <m:ctrlPr>
                                          <a:rPr lang="en-US" i="1">
                                            <a:latin typeface="Cambria Math" panose="02040503050406030204" pitchFamily="18" charset="0"/>
                                          </a:rPr>
                                        </m:ctrlPr>
                                      </m:sSupPr>
                                      <m:e>
                                        <m:r>
                                          <m:rPr>
                                            <m:sty m:val="p"/>
                                          </m:rPr>
                                          <a:rPr lang="en-US">
                                            <a:latin typeface="Cambria Math"/>
                                          </a:rPr>
                                          <m:t>j</m:t>
                                        </m:r>
                                      </m:e>
                                      <m:sup>
                                        <m:r>
                                          <a:rPr lang="en-US">
                                            <a:latin typeface="Cambria Math"/>
                                          </a:rPr>
                                          <m:t>′</m:t>
                                        </m:r>
                                      </m:sup>
                                    </m:sSup>
                                  </m:sub>
                                </m:sSub>
                                <m:r>
                                  <a:rPr lang="en-US" i="1">
                                    <a:latin typeface="Cambria Math"/>
                                  </a:rPr>
                                  <m:t>−</m:t>
                                </m:r>
                                <m:acc>
                                  <m:accPr>
                                    <m:chr m:val="⃗"/>
                                    <m:ctrlPr>
                                      <a:rPr lang="en-US" i="1">
                                        <a:latin typeface="Cambria Math" panose="02040503050406030204" pitchFamily="18" charset="0"/>
                                      </a:rPr>
                                    </m:ctrlPr>
                                  </m:accPr>
                                  <m:e>
                                    <m:r>
                                      <m:rPr>
                                        <m:sty m:val="p"/>
                                      </m:rPr>
                                      <a:rPr lang="en-US">
                                        <a:latin typeface="Cambria Math"/>
                                      </a:rPr>
                                      <m:t>p</m:t>
                                    </m:r>
                                    <m:r>
                                      <m:rPr>
                                        <m:sty m:val="p"/>
                                      </m:rPr>
                                      <a:rPr lang="en-US" baseline="-25000">
                                        <a:latin typeface="Cambria Math"/>
                                      </a:rPr>
                                      <m:t>o</m:t>
                                    </m:r>
                                    <m:r>
                                      <a:rPr lang="en-US" baseline="-10000">
                                        <a:latin typeface="Cambria Math"/>
                                      </a:rPr>
                                      <m:t>′.</m:t>
                                    </m:r>
                                  </m:e>
                                </m:acc>
                                <m:r>
                                  <a:rPr lang="en-US">
                                    <a:latin typeface="Cambria Math"/>
                                  </a:rPr>
                                  <m:t>.</m:t>
                                </m:r>
                                <m:acc>
                                  <m:accPr>
                                    <m:chr m:val="⃗"/>
                                    <m:ctrlPr>
                                      <a:rPr lang="en-US" i="1">
                                        <a:latin typeface="Cambria Math" panose="02040503050406030204" pitchFamily="18" charset="0"/>
                                      </a:rPr>
                                    </m:ctrlPr>
                                  </m:accPr>
                                  <m:e>
                                    <m:r>
                                      <m:rPr>
                                        <m:sty m:val="p"/>
                                      </m:rPr>
                                      <a:rPr lang="en-US">
                                        <a:latin typeface="Cambria Math"/>
                                      </a:rPr>
                                      <m:t>s</m:t>
                                    </m:r>
                                    <m:r>
                                      <a:rPr lang="en-US" i="1" baseline="-10000">
                                        <a:latin typeface="Cambria Math"/>
                                      </a:rPr>
                                      <m:t>.</m:t>
                                    </m:r>
                                    <m:r>
                                      <a:rPr lang="en-US" i="1" baseline="-25000">
                                        <a:latin typeface="Cambria Math"/>
                                      </a:rPr>
                                      <m:t>𝑗</m:t>
                                    </m:r>
                                    <m:r>
                                      <a:rPr lang="en-US" baseline="-10000">
                                        <a:latin typeface="Cambria Math"/>
                                      </a:rPr>
                                      <m:t>′</m:t>
                                    </m:r>
                                  </m:e>
                                </m:acc>
                                <m:r>
                                  <a:rPr lang="en-US" i="1">
                                    <a:latin typeface="Cambria Math"/>
                                  </a:rPr>
                                  <m:t>)</m:t>
                                </m:r>
                                <m:r>
                                  <a:rPr lang="en-US" i="1" baseline="30000">
                                    <a:latin typeface="Cambria Math"/>
                                  </a:rPr>
                                  <m:t>2</m:t>
                                </m:r>
                              </m:e>
                            </m:nary>
                          </m:e>
                        </m:nary>
                      </m:num>
                      <m:den>
                        <m:func>
                          <m:funcPr>
                            <m:ctrlPr>
                              <a:rPr lang="en-US" i="1">
                                <a:latin typeface="Cambria Math" panose="02040503050406030204" pitchFamily="18" charset="0"/>
                              </a:rPr>
                            </m:ctrlPr>
                          </m:funcPr>
                          <m:fName>
                            <m:eqArr>
                              <m:eqArrPr>
                                <m:ctrlPr>
                                  <a:rPr lang="en-US" i="1">
                                    <a:latin typeface="Cambria Math" panose="02040503050406030204" pitchFamily="18" charset="0"/>
                                  </a:rPr>
                                </m:ctrlPr>
                              </m:eqArrPr>
                              <m:e>
                                <m:r>
                                  <m:rPr>
                                    <m:sty m:val="p"/>
                                  </m:rPr>
                                  <a:rPr lang="en-US">
                                    <a:latin typeface="Cambria Math"/>
                                  </a:rPr>
                                  <m:t>max</m:t>
                                </m:r>
                              </m:e>
                              <m:e>
                                <m:r>
                                  <a:rPr lang="en-US" i="1">
                                    <a:latin typeface="Cambria Math"/>
                                  </a:rPr>
                                  <m:t>𝑜</m:t>
                                </m:r>
                                <m:r>
                                  <a:rPr lang="en-US" i="1">
                                    <a:latin typeface="Cambria Math"/>
                                  </a:rPr>
                                  <m:t>, </m:t>
                                </m:r>
                                <m:r>
                                  <a:rPr lang="en-US" i="1">
                                    <a:latin typeface="Cambria Math"/>
                                  </a:rPr>
                                  <m:t>𝑗</m:t>
                                </m:r>
                              </m:e>
                            </m:eqArr>
                          </m:fName>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a:rPr>
                                      <m:t>𝑞</m:t>
                                    </m:r>
                                  </m:e>
                                  <m:sub>
                                    <m:r>
                                      <a:rPr lang="en-US" i="1">
                                        <a:latin typeface="Cambria Math"/>
                                      </a:rPr>
                                      <m:t>𝑜𝑗</m:t>
                                    </m:r>
                                  </m:sub>
                                  <m:sup>
                                    <m:r>
                                      <a:rPr lang="en-US" i="1">
                                        <a:latin typeface="Cambria Math"/>
                                      </a:rPr>
                                      <m:t>2</m:t>
                                    </m:r>
                                  </m:sup>
                                </m:sSubSup>
                              </m:e>
                            </m:d>
                          </m:e>
                        </m:func>
                      </m:den>
                    </m:f>
                  </m:oMath>
                </a14:m>
                <a:endParaRPr lang="en-US" smtClean="0"/>
              </a:p>
              <a:p>
                <a:r>
                  <a:rPr lang="en-US"/>
                  <a:t>While (not converged)</a:t>
                </a:r>
              </a:p>
              <a:p>
                <a:pPr lvl="1"/>
                <a:r>
                  <a:rPr lang="en-US"/>
                  <a:t>Compute </a:t>
                </a:r>
                <a:r>
                  <a:rPr lang="en-US" smtClean="0"/>
                  <a:t>A (Outlier </a:t>
                </a:r>
                <a:r>
                  <a:rPr lang="en-US"/>
                  <a:t>Detection step)</a:t>
                </a:r>
              </a:p>
              <a:p>
                <a:pPr lvl="1"/>
                <a:r>
                  <a:rPr lang="en-US"/>
                  <a:t>Compute S (Community Matching step</a:t>
                </a:r>
                <a:r>
                  <a:rPr lang="en-US" smtClean="0"/>
                  <a:t>)</a:t>
                </a:r>
              </a:p>
              <a:p>
                <a:pPr lvl="1"/>
                <a:endParaRPr lang="en-US"/>
              </a:p>
              <a:p>
                <a:r>
                  <a:rPr lang="en-US" smtClean="0">
                    <a:solidFill>
                      <a:srgbClr val="FF0000"/>
                    </a:solidFill>
                  </a:rPr>
                  <a:t>Two pass algorithm</a:t>
                </a:r>
              </a:p>
              <a:p>
                <a:r>
                  <a:rPr lang="en-US" smtClean="0"/>
                  <a:t>Coordinate descent iterative computation of S and A</a:t>
                </a:r>
                <a:endParaRPr lang="en-US"/>
              </a:p>
            </p:txBody>
          </p:sp>
        </mc:Choice>
        <mc:Fallback xmlns="">
          <p:sp>
            <p:nvSpPr>
              <p:cNvPr id="8" name="Content Placeholder 2"/>
              <p:cNvSpPr>
                <a:spLocks noGrp="1" noRot="1" noChangeAspect="1" noMove="1" noResize="1" noEditPoints="1" noAdjustHandles="1" noChangeArrowheads="1" noChangeShapeType="1" noTextEdit="1"/>
              </p:cNvSpPr>
              <p:nvPr>
                <p:ph idx="4294967295"/>
              </p:nvPr>
            </p:nvSpPr>
            <p:spPr>
              <a:xfrm>
                <a:off x="609600" y="1524000"/>
                <a:ext cx="8229600" cy="4525963"/>
              </a:xfrm>
              <a:prstGeom prst="rect">
                <a:avLst/>
              </a:prstGeom>
              <a:blipFill rotWithShape="1">
                <a:blip r:embed="rId3"/>
                <a:stretch>
                  <a:fillRect l="-593" t="-1887"/>
                </a:stretch>
              </a:blipFill>
            </p:spPr>
            <p:txBody>
              <a:bodyPr/>
              <a:lstStyle/>
              <a:p>
                <a:r>
                  <a:rPr lang="en-US">
                    <a:noFill/>
                  </a:rPr>
                  <a:t> </a:t>
                </a:r>
              </a:p>
            </p:txBody>
          </p:sp>
        </mc:Fallback>
      </mc:AlternateContent>
      <p:sp>
        <p:nvSpPr>
          <p:cNvPr id="9" name="Rectangle 8"/>
          <p:cNvSpPr/>
          <p:nvPr/>
        </p:nvSpPr>
        <p:spPr>
          <a:xfrm>
            <a:off x="1447800" y="3124200"/>
            <a:ext cx="4114800" cy="395288"/>
          </a:xfrm>
          <a:prstGeom prst="rect">
            <a:avLst/>
          </a:prstGeom>
          <a:solidFill>
            <a:schemeClr val="accent6">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447800" y="4633912"/>
            <a:ext cx="4114800" cy="395288"/>
          </a:xfrm>
          <a:prstGeom prst="rect">
            <a:avLst/>
          </a:prstGeom>
          <a:solidFill>
            <a:schemeClr val="accent6">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Brace 10"/>
          <p:cNvSpPr/>
          <p:nvPr/>
        </p:nvSpPr>
        <p:spPr>
          <a:xfrm>
            <a:off x="5562600" y="3429000"/>
            <a:ext cx="381000" cy="1309688"/>
          </a:xfrm>
          <a:prstGeom prst="rightBrace">
            <a:avLst>
              <a:gd name="adj1" fmla="val 8333"/>
              <a:gd name="adj2" fmla="val 52327"/>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5943600" y="3276600"/>
            <a:ext cx="2819400" cy="1938992"/>
          </a:xfrm>
          <a:prstGeom prst="rect">
            <a:avLst/>
          </a:prstGeom>
          <a:noFill/>
        </p:spPr>
        <p:txBody>
          <a:bodyPr wrap="square" rtlCol="0">
            <a:spAutoFit/>
          </a:bodyPr>
          <a:lstStyle/>
          <a:p>
            <a:r>
              <a:rPr lang="en-US" sz="2400" b="1" smtClean="0">
                <a:solidFill>
                  <a:srgbClr val="FF0000"/>
                </a:solidFill>
              </a:rPr>
              <a:t>O(NK</a:t>
            </a:r>
            <a:r>
              <a:rPr lang="en-US" sz="2400" b="1" baseline="-25000" smtClean="0">
                <a:solidFill>
                  <a:srgbClr val="FF0000"/>
                </a:solidFill>
              </a:rPr>
              <a:t>1</a:t>
            </a:r>
            <a:r>
              <a:rPr lang="en-US" sz="2400" b="1" baseline="30000" smtClean="0">
                <a:solidFill>
                  <a:srgbClr val="FF0000"/>
                </a:solidFill>
              </a:rPr>
              <a:t>2</a:t>
            </a:r>
            <a:r>
              <a:rPr lang="en-US" sz="2400" b="1" smtClean="0">
                <a:solidFill>
                  <a:srgbClr val="FF0000"/>
                </a:solidFill>
              </a:rPr>
              <a:t>K</a:t>
            </a:r>
            <a:r>
              <a:rPr lang="en-US" sz="2400" b="1" baseline="-25000" smtClean="0">
                <a:solidFill>
                  <a:srgbClr val="FF0000"/>
                </a:solidFill>
              </a:rPr>
              <a:t>2</a:t>
            </a:r>
            <a:r>
              <a:rPr lang="en-US" sz="2400" b="1" smtClean="0">
                <a:solidFill>
                  <a:srgbClr val="FF0000"/>
                </a:solidFill>
              </a:rPr>
              <a:t>t)</a:t>
            </a:r>
          </a:p>
          <a:p>
            <a:r>
              <a:rPr lang="en-US" sz="2400" b="1" smtClean="0">
                <a:solidFill>
                  <a:srgbClr val="FF0000"/>
                </a:solidFill>
              </a:rPr>
              <a:t>N=#objects</a:t>
            </a:r>
          </a:p>
          <a:p>
            <a:r>
              <a:rPr lang="en-US" sz="2400" b="1" smtClean="0">
                <a:solidFill>
                  <a:srgbClr val="FF0000"/>
                </a:solidFill>
              </a:rPr>
              <a:t>K</a:t>
            </a:r>
            <a:r>
              <a:rPr lang="en-US" sz="2400" b="1" baseline="-25000" smtClean="0">
                <a:solidFill>
                  <a:srgbClr val="FF0000"/>
                </a:solidFill>
              </a:rPr>
              <a:t>1</a:t>
            </a:r>
            <a:r>
              <a:rPr lang="en-US" sz="2400" b="1" smtClean="0">
                <a:solidFill>
                  <a:srgbClr val="FF0000"/>
                </a:solidFill>
              </a:rPr>
              <a:t>=#clusters in X</a:t>
            </a:r>
            <a:r>
              <a:rPr lang="en-US" sz="2400" b="1" baseline="-25000" smtClean="0">
                <a:solidFill>
                  <a:srgbClr val="FF0000"/>
                </a:solidFill>
              </a:rPr>
              <a:t>1</a:t>
            </a:r>
          </a:p>
          <a:p>
            <a:r>
              <a:rPr lang="en-US" sz="2400" b="1" smtClean="0">
                <a:solidFill>
                  <a:srgbClr val="FF0000"/>
                </a:solidFill>
              </a:rPr>
              <a:t>K</a:t>
            </a:r>
            <a:r>
              <a:rPr lang="en-US" sz="2400" b="1" baseline="-25000" smtClean="0">
                <a:solidFill>
                  <a:srgbClr val="FF0000"/>
                </a:solidFill>
              </a:rPr>
              <a:t>2</a:t>
            </a:r>
            <a:r>
              <a:rPr lang="en-US" sz="2400" b="1" smtClean="0">
                <a:solidFill>
                  <a:srgbClr val="FF0000"/>
                </a:solidFill>
              </a:rPr>
              <a:t>=#clusters in X</a:t>
            </a:r>
            <a:r>
              <a:rPr lang="en-US" sz="2400" b="1" baseline="-25000" smtClean="0">
                <a:solidFill>
                  <a:srgbClr val="FF0000"/>
                </a:solidFill>
              </a:rPr>
              <a:t>2</a:t>
            </a:r>
          </a:p>
          <a:p>
            <a:r>
              <a:rPr lang="en-US" sz="2400" b="1">
                <a:solidFill>
                  <a:srgbClr val="FF0000"/>
                </a:solidFill>
              </a:rPr>
              <a:t>t</a:t>
            </a:r>
            <a:r>
              <a:rPr lang="en-US" sz="2400" b="1" smtClean="0">
                <a:solidFill>
                  <a:srgbClr val="FF0000"/>
                </a:solidFill>
              </a:rPr>
              <a:t>=#iterations</a:t>
            </a:r>
            <a:endParaRPr lang="en-US" sz="2400" b="1">
              <a:solidFill>
                <a:srgbClr val="FF0000"/>
              </a:solidFill>
            </a:endParaRPr>
          </a:p>
        </p:txBody>
      </p:sp>
      <p:grpSp>
        <p:nvGrpSpPr>
          <p:cNvPr id="13" name="Group 12"/>
          <p:cNvGrpSpPr/>
          <p:nvPr/>
        </p:nvGrpSpPr>
        <p:grpSpPr>
          <a:xfrm>
            <a:off x="6010275" y="1524000"/>
            <a:ext cx="2752725" cy="1752600"/>
            <a:chOff x="3657600" y="1950244"/>
            <a:chExt cx="3362325" cy="2012156"/>
          </a:xfrm>
        </p:grpSpPr>
        <p:sp>
          <p:nvSpPr>
            <p:cNvPr id="14" name="Oval 13"/>
            <p:cNvSpPr/>
            <p:nvPr/>
          </p:nvSpPr>
          <p:spPr>
            <a:xfrm>
              <a:off x="4429125" y="1950244"/>
              <a:ext cx="1714500" cy="2012156"/>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743325" y="2407444"/>
              <a:ext cx="1447800" cy="114300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657600" y="2717334"/>
              <a:ext cx="1676400" cy="523220"/>
            </a:xfrm>
            <a:prstGeom prst="rect">
              <a:avLst/>
            </a:prstGeom>
          </p:spPr>
          <p:txBody>
            <a:bodyPr wrap="square">
              <a:spAutoFit/>
            </a:bodyPr>
            <a:lstStyle/>
            <a:p>
              <a:pPr algn="ctr"/>
              <a:r>
                <a:rPr lang="en-US" sz="1400" smtClean="0"/>
                <a:t>Community</a:t>
              </a:r>
            </a:p>
            <a:p>
              <a:pPr algn="ctr"/>
              <a:r>
                <a:rPr lang="en-US" sz="1400" smtClean="0"/>
                <a:t>Matching</a:t>
              </a:r>
              <a:endParaRPr lang="en-US" sz="1400"/>
            </a:p>
          </p:txBody>
        </p:sp>
        <p:sp>
          <p:nvSpPr>
            <p:cNvPr id="17" name="Oval 16"/>
            <p:cNvSpPr/>
            <p:nvPr/>
          </p:nvSpPr>
          <p:spPr>
            <a:xfrm>
              <a:off x="5419725" y="2407444"/>
              <a:ext cx="1447800" cy="114300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343525" y="2501890"/>
              <a:ext cx="1676400" cy="954107"/>
            </a:xfrm>
            <a:prstGeom prst="rect">
              <a:avLst/>
            </a:prstGeom>
          </p:spPr>
          <p:txBody>
            <a:bodyPr wrap="square">
              <a:spAutoFit/>
            </a:bodyPr>
            <a:lstStyle/>
            <a:p>
              <a:pPr algn="ctr"/>
              <a:r>
                <a:rPr lang="en-US" sz="1400" smtClean="0"/>
                <a:t>Evolutionary Community</a:t>
              </a:r>
            </a:p>
            <a:p>
              <a:pPr algn="ctr"/>
              <a:r>
                <a:rPr lang="en-US" sz="1400" smtClean="0"/>
                <a:t>Outlier </a:t>
              </a:r>
            </a:p>
            <a:p>
              <a:pPr algn="ctr"/>
              <a:r>
                <a:rPr lang="en-US" sz="1400" smtClean="0"/>
                <a:t>Detection</a:t>
              </a:r>
              <a:endParaRPr lang="en-US" sz="1400"/>
            </a:p>
          </p:txBody>
        </p:sp>
        <p:cxnSp>
          <p:nvCxnSpPr>
            <p:cNvPr id="19" name="Straight Arrow Connector 18"/>
            <p:cNvCxnSpPr/>
            <p:nvPr/>
          </p:nvCxnSpPr>
          <p:spPr>
            <a:xfrm>
              <a:off x="5953125" y="2323298"/>
              <a:ext cx="152400" cy="219073"/>
            </a:xfrm>
            <a:prstGeom prst="straightConnector1">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562475" y="3448853"/>
              <a:ext cx="38100" cy="101591"/>
            </a:xfrm>
            <a:prstGeom prst="straightConnector1">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990600" y="2589538"/>
            <a:ext cx="4572000" cy="901374"/>
          </a:xfrm>
          <a:prstGeom prst="rect">
            <a:avLst/>
          </a:prstGeom>
          <a:solidFill>
            <a:schemeClr val="accent6">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90600" y="4127826"/>
            <a:ext cx="4572000" cy="901374"/>
          </a:xfrm>
          <a:prstGeom prst="rect">
            <a:avLst/>
          </a:prstGeom>
          <a:solidFill>
            <a:schemeClr val="accent6">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21" grpId="0" animBg="1"/>
      <p:bldP spid="21" grpId="1" animBg="1"/>
      <p:bldP spid="22" grpId="0" animBg="1"/>
      <p:bldP spid="22"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Community Trend </a:t>
            </a:r>
            <a:r>
              <a:rPr lang="en-US" smtClean="0"/>
              <a:t>Outliers (CTOutliers)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88</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pic>
        <p:nvPicPr>
          <p:cNvPr id="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97846"/>
            <a:ext cx="8763000" cy="3683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8620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048000"/>
            <a:ext cx="381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050" y="2790825"/>
            <a:ext cx="43815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905000"/>
            <a:ext cx="43815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a:endCxn id="11" idx="1"/>
          </p:cNvCxnSpPr>
          <p:nvPr/>
        </p:nvCxnSpPr>
        <p:spPr>
          <a:xfrm>
            <a:off x="2362200" y="3238500"/>
            <a:ext cx="3429000" cy="0"/>
          </a:xfrm>
          <a:prstGeom prst="straightConnector1">
            <a:avLst/>
          </a:prstGeom>
          <a:ln w="635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066800" y="3238500"/>
            <a:ext cx="3581400" cy="1028700"/>
          </a:xfrm>
          <a:prstGeom prst="straightConnector1">
            <a:avLst/>
          </a:prstGeom>
          <a:ln w="635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172200" y="2314576"/>
            <a:ext cx="1219200" cy="885824"/>
          </a:xfrm>
          <a:prstGeom prst="straightConnector1">
            <a:avLst/>
          </a:prstGeom>
          <a:ln w="63500">
            <a:solidFill>
              <a:srgbClr val="0EAE02"/>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29200" y="4267200"/>
            <a:ext cx="2133600" cy="152400"/>
          </a:xfrm>
          <a:prstGeom prst="straightConnector1">
            <a:avLst/>
          </a:prstGeom>
          <a:ln w="63500">
            <a:solidFill>
              <a:srgbClr val="0EAE02"/>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1107" y="1584159"/>
            <a:ext cx="1266693" cy="369332"/>
          </a:xfrm>
          <a:prstGeom prst="rect">
            <a:avLst/>
          </a:prstGeom>
          <a:noFill/>
        </p:spPr>
        <p:txBody>
          <a:bodyPr wrap="none" rtlCol="0">
            <a:spAutoFit/>
          </a:bodyPr>
          <a:lstStyle/>
          <a:p>
            <a:r>
              <a:rPr lang="en-US" b="1" smtClean="0">
                <a:solidFill>
                  <a:srgbClr val="FF0000"/>
                </a:solidFill>
              </a:rPr>
              <a:t>Anomalous</a:t>
            </a:r>
            <a:endParaRPr lang="en-US" b="1">
              <a:solidFill>
                <a:srgbClr val="FF0000"/>
              </a:solidFill>
            </a:endParaRPr>
          </a:p>
        </p:txBody>
      </p:sp>
      <p:sp>
        <p:nvSpPr>
          <p:cNvPr id="19" name="TextBox 18"/>
          <p:cNvSpPr txBox="1"/>
          <p:nvPr/>
        </p:nvSpPr>
        <p:spPr>
          <a:xfrm>
            <a:off x="7939595" y="1230868"/>
            <a:ext cx="899605" cy="369332"/>
          </a:xfrm>
          <a:prstGeom prst="rect">
            <a:avLst/>
          </a:prstGeom>
          <a:noFill/>
        </p:spPr>
        <p:txBody>
          <a:bodyPr wrap="none" rtlCol="0">
            <a:spAutoFit/>
          </a:bodyPr>
          <a:lstStyle/>
          <a:p>
            <a:r>
              <a:rPr lang="en-US" b="1" smtClean="0">
                <a:solidFill>
                  <a:srgbClr val="0EAE02"/>
                </a:solidFill>
              </a:rPr>
              <a:t>Normal</a:t>
            </a:r>
            <a:endParaRPr lang="en-US" b="1">
              <a:solidFill>
                <a:srgbClr val="0EAE02"/>
              </a:solidFill>
            </a:endParaRPr>
          </a:p>
        </p:txBody>
      </p:sp>
      <p:sp>
        <p:nvSpPr>
          <p:cNvPr id="20" name="Rectangle 19"/>
          <p:cNvSpPr/>
          <p:nvPr/>
        </p:nvSpPr>
        <p:spPr>
          <a:xfrm>
            <a:off x="609600" y="5373469"/>
            <a:ext cx="7977253" cy="646331"/>
          </a:xfrm>
          <a:prstGeom prst="rect">
            <a:avLst/>
          </a:prstGeom>
        </p:spPr>
        <p:txBody>
          <a:bodyPr wrap="square">
            <a:spAutoFit/>
          </a:bodyPr>
          <a:lstStyle/>
          <a:p>
            <a:pPr algn="ctr"/>
            <a:r>
              <a:rPr lang="en-US"/>
              <a:t>Community Trend Outliers: </a:t>
            </a:r>
            <a:r>
              <a:rPr lang="en-US" smtClean="0"/>
              <a:t>Nodes for </a:t>
            </a:r>
            <a:r>
              <a:rPr lang="en-US"/>
              <a:t>which evolutionary behaviour across a series of snapshots is quite different from that of its community </a:t>
            </a:r>
            <a:r>
              <a:rPr lang="en-US" smtClean="0"/>
              <a:t>members</a:t>
            </a:r>
            <a:endParaRPr lang="en-US"/>
          </a:p>
        </p:txBody>
      </p:sp>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3.33333E-6 2.77457E-6 L 0.45416 -0.11653 " pathEditMode="relative" rAng="0" ptsTypes="AA">
                                      <p:cBhvr>
                                        <p:cTn id="8" dur="2000" fill="hold"/>
                                        <p:tgtEl>
                                          <p:spTgt spid="10"/>
                                        </p:tgtEl>
                                        <p:attrNameLst>
                                          <p:attrName>ppt_x</p:attrName>
                                          <p:attrName>ppt_y</p:attrName>
                                        </p:attrNameLst>
                                      </p:cBhvr>
                                      <p:rCtr x="22708" y="-5827"/>
                                    </p:animMotion>
                                  </p:childTnLst>
                                </p:cTn>
                              </p:par>
                              <p:par>
                                <p:cTn id="9" presetID="1" presetClass="exit" presetSubtype="0" fill="hold" nodeType="withEffect">
                                  <p:stCondLst>
                                    <p:cond delay="200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2000"/>
                                  </p:stCondLst>
                                  <p:childTnLst>
                                    <p:set>
                                      <p:cBhvr>
                                        <p:cTn id="12" dur="1" fill="hold">
                                          <p:stCondLst>
                                            <p:cond delay="0"/>
                                          </p:stCondLst>
                                        </p:cTn>
                                        <p:tgtEl>
                                          <p:spTgt spid="11"/>
                                        </p:tgtEl>
                                        <p:attrNameLst>
                                          <p:attrName>style.visibility</p:attrName>
                                        </p:attrNameLst>
                                      </p:cBhvr>
                                      <p:to>
                                        <p:strVal val="visible"/>
                                      </p:to>
                                    </p:set>
                                  </p:childTnLst>
                                </p:cTn>
                              </p:par>
                              <p:par>
                                <p:cTn id="13" presetID="42" presetClass="path" presetSubtype="0" accel="50000" decel="50000" fill="hold" nodeType="withEffect">
                                  <p:stCondLst>
                                    <p:cond delay="2000"/>
                                  </p:stCondLst>
                                  <p:childTnLst>
                                    <p:animMotion origin="layout" path="M 0.00417 0.00555 L 0.15833 -0.16648 " pathEditMode="relative" rAng="0" ptsTypes="AA">
                                      <p:cBhvr>
                                        <p:cTn id="14" dur="2000" fill="hold"/>
                                        <p:tgtEl>
                                          <p:spTgt spid="11"/>
                                        </p:tgtEl>
                                        <p:attrNameLst>
                                          <p:attrName>ppt_x</p:attrName>
                                          <p:attrName>ppt_y</p:attrName>
                                        </p:attrNameLst>
                                      </p:cBhvr>
                                      <p:rCtr x="7708" y="-8601"/>
                                    </p:animMotion>
                                  </p:childTnLst>
                                </p:cTn>
                              </p:par>
                              <p:par>
                                <p:cTn id="15" presetID="1" presetClass="exit" presetSubtype="0" fill="hold" nodeType="withEffect">
                                  <p:stCondLst>
                                    <p:cond delay="400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4000"/>
                                  </p:stCondLst>
                                  <p:childTnLst>
                                    <p:set>
                                      <p:cBhvr>
                                        <p:cTn id="18" dur="1" fill="hold">
                                          <p:stCondLst>
                                            <p:cond delay="0"/>
                                          </p:stCondLst>
                                        </p:cTn>
                                        <p:tgtEl>
                                          <p:spTgt spid="12"/>
                                        </p:tgtEl>
                                        <p:attrNameLst>
                                          <p:attrName>style.visibility</p:attrName>
                                        </p:attrNameLst>
                                      </p:cBhvr>
                                      <p:to>
                                        <p:strVal val="visible"/>
                                      </p:to>
                                    </p:set>
                                  </p:childTnLst>
                                </p:cTn>
                              </p:par>
                              <p:par>
                                <p:cTn id="19" presetID="42" presetClass="path" presetSubtype="0" accel="50000" decel="50000" fill="hold" nodeType="withEffect">
                                  <p:stCondLst>
                                    <p:cond delay="4000"/>
                                  </p:stCondLst>
                                  <p:childTnLst>
                                    <p:animMotion origin="layout" path="M 1.66667E-6 -5.78035E-7 L 0.45729 -0.12555 " pathEditMode="relative" rAng="0" ptsTypes="AA">
                                      <p:cBhvr>
                                        <p:cTn id="20" dur="2000" fill="hold"/>
                                        <p:tgtEl>
                                          <p:spTgt spid="12"/>
                                        </p:tgtEl>
                                        <p:attrNameLst>
                                          <p:attrName>ppt_x</p:attrName>
                                          <p:attrName>ppt_y</p:attrName>
                                        </p:attrNameLst>
                                      </p:cBhvr>
                                      <p:rCtr x="22865" y="-6289"/>
                                    </p:animMotion>
                                  </p:childTnLst>
                                </p:cTn>
                              </p:par>
                              <p:par>
                                <p:cTn id="21" presetID="1" presetClass="exit" presetSubtype="0" fill="hold" nodeType="withEffect">
                                  <p:stCondLst>
                                    <p:cond delay="600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6000"/>
                                  </p:stCondLst>
                                  <p:childTnLst>
                                    <p:set>
                                      <p:cBhvr>
                                        <p:cTn id="24" dur="1" fill="hold">
                                          <p:stCondLst>
                                            <p:cond delay="0"/>
                                          </p:stCondLst>
                                        </p:cTn>
                                        <p:tgtEl>
                                          <p:spTgt spid="13"/>
                                        </p:tgtEl>
                                        <p:attrNameLst>
                                          <p:attrName>style.visibility</p:attrName>
                                        </p:attrNameLst>
                                      </p:cBhvr>
                                      <p:to>
                                        <p:strVal val="visible"/>
                                      </p:to>
                                    </p:set>
                                  </p:childTnLst>
                                </p:cTn>
                              </p:par>
                              <p:par>
                                <p:cTn id="25" presetID="42" presetClass="path" presetSubtype="0" accel="50000" decel="50000" fill="hold" nodeType="withEffect">
                                  <p:stCondLst>
                                    <p:cond delay="6000"/>
                                  </p:stCondLst>
                                  <p:childTnLst>
                                    <p:animMotion origin="layout" path="M 0.00104 0.00346 L 0.08541 0.36208 " pathEditMode="relative" rAng="0" ptsTypes="AA">
                                      <p:cBhvr>
                                        <p:cTn id="26" dur="2000" fill="hold"/>
                                        <p:tgtEl>
                                          <p:spTgt spid="13"/>
                                        </p:tgtEl>
                                        <p:attrNameLst>
                                          <p:attrName>ppt_x</p:attrName>
                                          <p:attrName>ppt_y</p:attrName>
                                        </p:attrNameLst>
                                      </p:cBhvr>
                                      <p:rCtr x="4219" y="17919"/>
                                    </p:animMotion>
                                  </p:childTnLst>
                                </p:cTn>
                              </p:par>
                              <p:par>
                                <p:cTn id="27" presetID="1" presetClass="exit" presetSubtype="0" fill="hold" nodeType="withEffect">
                                  <p:stCondLst>
                                    <p:cond delay="800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nodeType="withEffect">
                                  <p:stCondLst>
                                    <p:cond delay="800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800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800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950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9500"/>
                            </p:stCondLst>
                            <p:childTnLst>
                              <p:par>
                                <p:cTn id="38" presetID="1"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CTOutliers: </a:t>
            </a:r>
            <a:r>
              <a:rPr lang="en-US"/>
              <a:t>Soft Sequence Representation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89</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8" name="Content Placeholder 2"/>
          <p:cNvSpPr>
            <a:spLocks noGrp="1"/>
          </p:cNvSpPr>
          <p:nvPr>
            <p:ph idx="4294967295"/>
          </p:nvPr>
        </p:nvSpPr>
        <p:spPr>
          <a:xfrm>
            <a:off x="457200" y="1600201"/>
            <a:ext cx="8229600" cy="914400"/>
          </a:xfrm>
          <a:prstGeom prst="rect">
            <a:avLst/>
          </a:prstGeom>
        </p:spPr>
        <p:txBody>
          <a:bodyPr>
            <a:normAutofit fontScale="70000" lnSpcReduction="20000"/>
          </a:bodyPr>
          <a:lstStyle/>
          <a:p>
            <a:r>
              <a:rPr lang="en-US" smtClean="0"/>
              <a:t>Every </a:t>
            </a:r>
            <a:r>
              <a:rPr lang="en-US"/>
              <a:t>object has a distribution associated with it across </a:t>
            </a:r>
            <a:r>
              <a:rPr lang="en-US" smtClean="0"/>
              <a:t>time</a:t>
            </a:r>
            <a:endParaRPr lang="en-US"/>
          </a:p>
          <a:p>
            <a:pPr lvl="1"/>
            <a:r>
              <a:rPr lang="en-US" smtClean="0"/>
              <a:t>In </a:t>
            </a:r>
            <a:r>
              <a:rPr lang="en-US"/>
              <a:t>a co-authorship network, an author has a distribution of research areas associated with it across </a:t>
            </a:r>
            <a:r>
              <a:rPr lang="en-US" smtClean="0"/>
              <a:t>years</a:t>
            </a:r>
          </a:p>
          <a:p>
            <a:pPr lvl="1"/>
            <a:endParaRPr lang="en-US"/>
          </a:p>
          <a:p>
            <a:pPr lvl="1"/>
            <a:endParaRPr lang="en-US" smtClean="0"/>
          </a:p>
          <a:p>
            <a:pPr lvl="1"/>
            <a:endParaRPr lang="en-US"/>
          </a:p>
          <a:p>
            <a:pPr lvl="1"/>
            <a:endParaRPr lang="en-US" smtClean="0"/>
          </a:p>
          <a:p>
            <a:pPr lvl="1"/>
            <a:endParaRPr lang="en-US"/>
          </a:p>
          <a:p>
            <a:pPr lvl="1"/>
            <a:endParaRPr lang="en-US" smtClean="0"/>
          </a:p>
          <a:p>
            <a:pPr lvl="1"/>
            <a:endParaRPr lang="en-US"/>
          </a:p>
          <a:p>
            <a:pPr marL="342900" lvl="1" indent="-342900">
              <a:buFont typeface="Arial" pitchFamily="34" charset="0"/>
              <a:buChar char="•"/>
            </a:pPr>
            <a:endParaRPr lang="en-US" smtClean="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514600"/>
            <a:ext cx="6858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514600" y="4572000"/>
            <a:ext cx="838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67000" y="4876800"/>
            <a:ext cx="3810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Rectangle 11"/>
              <p:cNvSpPr/>
              <p:nvPr/>
            </p:nvSpPr>
            <p:spPr>
              <a:xfrm>
                <a:off x="457200" y="4944070"/>
                <a:ext cx="8534400" cy="1200329"/>
              </a:xfrm>
              <a:prstGeom prst="rect">
                <a:avLst/>
              </a:prstGeom>
            </p:spPr>
            <p:txBody>
              <a:bodyPr wrap="square">
                <a:spAutoFit/>
              </a:bodyPr>
              <a:lstStyle/>
              <a:p>
                <a:r>
                  <a:rPr lang="pt-BR" smtClean="0">
                    <a:solidFill>
                      <a:srgbClr val="FF0000"/>
                    </a:solidFill>
                  </a:rPr>
                  <a:t>Soft sequence </a:t>
                </a:r>
                <a:r>
                  <a:rPr lang="pt-BR" smtClean="0"/>
                  <a:t>for object denoted by </a:t>
                </a:r>
                <a14:m>
                  <m:oMath xmlns:m="http://schemas.openxmlformats.org/officeDocument/2006/math">
                    <m:r>
                      <a:rPr lang="en-US" b="0" i="0" smtClean="0">
                        <a:latin typeface="Cambria Math"/>
                      </a:rPr>
                      <m:t> (</m:t>
                    </m:r>
                    <m:r>
                      <a:rPr lang="en-US" b="0" i="1" smtClean="0">
                        <a:latin typeface="Cambria Math"/>
                      </a:rPr>
                      <m:t>→)</m:t>
                    </m:r>
                  </m:oMath>
                </a14:m>
                <a:endParaRPr lang="pt-BR" smtClean="0"/>
              </a:p>
              <a:p>
                <a:r>
                  <a:rPr lang="pt-BR" smtClean="0"/>
                  <a:t>&lt;</a:t>
                </a:r>
                <a:r>
                  <a:rPr lang="pt-BR" i="1" smtClean="0"/>
                  <a:t>1</a:t>
                </a:r>
                <a:r>
                  <a:rPr lang="pt-BR" i="1"/>
                  <a:t>: (A:0.1 </a:t>
                </a:r>
                <a:r>
                  <a:rPr lang="pt-BR"/>
                  <a:t>, </a:t>
                </a:r>
                <a:r>
                  <a:rPr lang="pt-BR" i="1"/>
                  <a:t>B:0.8 </a:t>
                </a:r>
                <a:r>
                  <a:rPr lang="pt-BR"/>
                  <a:t>, </a:t>
                </a:r>
                <a:r>
                  <a:rPr lang="pt-BR" i="1"/>
                  <a:t>C:0.1) </a:t>
                </a:r>
                <a:r>
                  <a:rPr lang="pt-BR"/>
                  <a:t>, </a:t>
                </a:r>
                <a:r>
                  <a:rPr lang="pt-BR" i="1"/>
                  <a:t>2: (</a:t>
                </a:r>
                <a:r>
                  <a:rPr lang="pt-BR" i="1" smtClean="0"/>
                  <a:t>D:0.07 </a:t>
                </a:r>
                <a:r>
                  <a:rPr lang="pt-BR"/>
                  <a:t>, </a:t>
                </a:r>
                <a:r>
                  <a:rPr lang="pt-BR" i="1" smtClean="0"/>
                  <a:t>E:0.08 </a:t>
                </a:r>
                <a:r>
                  <a:rPr lang="pt-BR" smtClean="0"/>
                  <a:t>, </a:t>
                </a:r>
                <a:r>
                  <a:rPr lang="pt-BR" i="1" smtClean="0"/>
                  <a:t>F:0.85</a:t>
                </a:r>
                <a:r>
                  <a:rPr lang="pt-BR" i="1"/>
                  <a:t>) </a:t>
                </a:r>
                <a:r>
                  <a:rPr lang="pt-BR"/>
                  <a:t>, </a:t>
                </a:r>
                <a:r>
                  <a:rPr lang="pt-BR" i="1"/>
                  <a:t>3: (G:0.08 </a:t>
                </a:r>
                <a:r>
                  <a:rPr lang="pt-BR" smtClean="0"/>
                  <a:t>, </a:t>
                </a:r>
                <a:r>
                  <a:rPr lang="en-US" i="1" smtClean="0"/>
                  <a:t>H:0.8 </a:t>
                </a:r>
                <a:r>
                  <a:rPr lang="en-US"/>
                  <a:t>, </a:t>
                </a:r>
                <a:r>
                  <a:rPr lang="en-US" i="1"/>
                  <a:t>I:0.08 </a:t>
                </a:r>
                <a:r>
                  <a:rPr lang="en-US"/>
                  <a:t>, </a:t>
                </a:r>
                <a:r>
                  <a:rPr lang="en-US" i="1" smtClean="0"/>
                  <a:t>J:0.04)</a:t>
                </a:r>
                <a:r>
                  <a:rPr lang="en-US" smtClean="0"/>
                  <a:t>&gt;</a:t>
                </a:r>
              </a:p>
              <a:p>
                <a:r>
                  <a:rPr lang="en-US" smtClean="0">
                    <a:solidFill>
                      <a:srgbClr val="FF0000"/>
                    </a:solidFill>
                  </a:rPr>
                  <a:t>Hard sequence</a:t>
                </a:r>
                <a:r>
                  <a:rPr lang="en-US"/>
                  <a:t> </a:t>
                </a:r>
                <a:r>
                  <a:rPr lang="en-US" smtClean="0"/>
                  <a:t>is &lt;1:B, 2:F, 3:H&gt;</a:t>
                </a:r>
              </a:p>
              <a:p>
                <a:r>
                  <a:rPr lang="en-US" smtClean="0"/>
                  <a:t>Outliers: </a:t>
                </a:r>
                <a:r>
                  <a:rPr lang="en-US" smtClean="0">
                    <a:latin typeface="Cambria Math"/>
                    <a:ea typeface="Cambria Math"/>
                  </a:rPr>
                  <a:t>■  and </a:t>
                </a:r>
                <a:r>
                  <a:rPr lang="en-US" smtClean="0">
                    <a:latin typeface="Cambria Math"/>
                    <a:ea typeface="Cambria Math"/>
                    <a:sym typeface="Wingdings"/>
                  </a:rPr>
                  <a:t></a:t>
                </a:r>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457200" y="4944070"/>
                <a:ext cx="8534400" cy="1200329"/>
              </a:xfrm>
              <a:prstGeom prst="rect">
                <a:avLst/>
              </a:prstGeom>
              <a:blipFill rotWithShape="1">
                <a:blip r:embed="rId3"/>
                <a:stretch>
                  <a:fillRect l="-571" t="-2538" b="-7107"/>
                </a:stretch>
              </a:blipFill>
            </p:spPr>
            <p:txBody>
              <a:bodyPr/>
              <a:lstStyle/>
              <a:p>
                <a:r>
                  <a:rPr lang="en-US">
                    <a:noFill/>
                  </a:rPr>
                  <a:t> </a:t>
                </a:r>
              </a:p>
            </p:txBody>
          </p:sp>
        </mc:Fallback>
      </mc:AlternateContent>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a:t>Unsupervised Discriminative Approaches</a:t>
            </a:r>
          </a:p>
        </p:txBody>
      </p:sp>
      <p:sp>
        <p:nvSpPr>
          <p:cNvPr id="3" name="Slide Number Placeholder 2"/>
          <p:cNvSpPr>
            <a:spLocks noGrp="1"/>
          </p:cNvSpPr>
          <p:nvPr>
            <p:ph type="sldNum" sz="quarter" idx="12"/>
          </p:nvPr>
        </p:nvSpPr>
        <p:spPr/>
        <p:txBody>
          <a:bodyPr/>
          <a:lstStyle/>
          <a:p>
            <a:fld id="{8D4A95AB-7B14-4CE2-8EF6-8DDF97F0F3DA}" type="slidenum">
              <a:rPr lang="en-US" smtClean="0"/>
              <a:pPr/>
              <a:t>9</a:t>
            </a:fld>
            <a:endParaRPr lang="en-US"/>
          </a:p>
        </p:txBody>
      </p:sp>
      <p:sp>
        <p:nvSpPr>
          <p:cNvPr id="4" name="Content Placeholder 3"/>
          <p:cNvSpPr>
            <a:spLocks noGrp="1"/>
          </p:cNvSpPr>
          <p:nvPr>
            <p:ph idx="13"/>
          </p:nvPr>
        </p:nvSpPr>
        <p:spPr/>
        <p:txBody>
          <a:bodyPr>
            <a:normAutofit fontScale="92500" lnSpcReduction="20000"/>
          </a:bodyPr>
          <a:lstStyle/>
          <a:p>
            <a:r>
              <a:rPr lang="en-US" smtClean="0">
                <a:solidFill>
                  <a:srgbClr val="00B0F0"/>
                </a:solidFill>
              </a:rPr>
              <a:t>Problem: </a:t>
            </a:r>
            <a:r>
              <a:rPr lang="en-US" smtClean="0"/>
              <a:t>Given a time series database, find anomalous time series sequences</a:t>
            </a:r>
          </a:p>
          <a:p>
            <a:r>
              <a:rPr lang="en-US" smtClean="0"/>
              <a:t>Compute the </a:t>
            </a:r>
            <a:r>
              <a:rPr lang="en-US" smtClean="0">
                <a:solidFill>
                  <a:srgbClr val="00B050"/>
                </a:solidFill>
              </a:rPr>
              <a:t>clustering space (features)</a:t>
            </a:r>
          </a:p>
          <a:p>
            <a:r>
              <a:rPr lang="en-US" smtClean="0"/>
              <a:t>Define a </a:t>
            </a:r>
            <a:r>
              <a:rPr lang="en-US" smtClean="0">
                <a:solidFill>
                  <a:srgbClr val="00B050"/>
                </a:solidFill>
              </a:rPr>
              <a:t>similarity function </a:t>
            </a:r>
            <a:r>
              <a:rPr lang="en-US" smtClean="0"/>
              <a:t>to compare two time series</a:t>
            </a:r>
          </a:p>
          <a:p>
            <a:r>
              <a:rPr lang="en-US" smtClean="0"/>
              <a:t>Cluster the sequences using some </a:t>
            </a:r>
            <a:r>
              <a:rPr lang="en-US" smtClean="0">
                <a:solidFill>
                  <a:srgbClr val="00B050"/>
                </a:solidFill>
              </a:rPr>
              <a:t>clustering algo</a:t>
            </a:r>
          </a:p>
          <a:p>
            <a:r>
              <a:rPr lang="en-US" smtClean="0">
                <a:solidFill>
                  <a:srgbClr val="00B050"/>
                </a:solidFill>
              </a:rPr>
              <a:t>Anomaly score </a:t>
            </a:r>
            <a:r>
              <a:rPr lang="en-US" smtClean="0"/>
              <a:t>= distance to closest centroid</a:t>
            </a:r>
          </a:p>
          <a:p>
            <a:r>
              <a:rPr lang="en-US" smtClean="0"/>
              <a:t>Most popular similarity measure: length of the longest common subsequence</a:t>
            </a:r>
          </a:p>
          <a:p>
            <a:pPr lvl="1"/>
            <a:r>
              <a:rPr lang="en-US" smtClean="0"/>
              <a:t>t</a:t>
            </a:r>
            <a:r>
              <a:rPr lang="en-US" baseline="-25000" smtClean="0"/>
              <a:t>1</a:t>
            </a:r>
            <a:r>
              <a:rPr lang="en-US" smtClean="0"/>
              <a:t>=XMJYAUZ and t</a:t>
            </a:r>
            <a:r>
              <a:rPr lang="en-US" baseline="-25000" smtClean="0"/>
              <a:t>2</a:t>
            </a:r>
            <a:r>
              <a:rPr lang="en-US" smtClean="0"/>
              <a:t>=MZJAWXU, LCS=MJAU, nLCS=4</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a:t>Outliers in Time Series </a:t>
            </a:r>
            <a:r>
              <a:rPr lang="en-US" smtClean="0"/>
              <a:t>Databases</a:t>
            </a:r>
          </a:p>
          <a:p>
            <a:r>
              <a:rPr lang="en-US" smtClean="0"/>
              <a:t>     Direct </a:t>
            </a:r>
            <a:r>
              <a:rPr lang="en-US"/>
              <a:t>Detection of Outlier Time Series</a:t>
            </a:r>
          </a:p>
        </p:txBody>
      </p:sp>
      <p:sp>
        <p:nvSpPr>
          <p:cNvPr id="7" name="Content Placeholder 6"/>
          <p:cNvSpPr>
            <a:spLocks noGrp="1"/>
          </p:cNvSpPr>
          <p:nvPr>
            <p:ph idx="15"/>
          </p:nvPr>
        </p:nvSpPr>
        <p:spPr/>
        <p:txBody>
          <a:bodyPr/>
          <a:lstStyle/>
          <a:p>
            <a:r>
              <a:rPr lang="en-US"/>
              <a:t>Outlier Detection for Time Series Data</a:t>
            </a:r>
          </a:p>
          <a:p>
            <a:endParaRPr lang="en-US"/>
          </a:p>
        </p:txBody>
      </p:sp>
    </p:spTree>
    <p:extLst>
      <p:ext uri="{BB962C8B-B14F-4D97-AF65-F5344CB8AC3E}">
        <p14:creationId xmlns:p14="http://schemas.microsoft.com/office/powerpoint/2010/main" val="281012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CTOutliers: </a:t>
            </a:r>
            <a:r>
              <a:rPr lang="en-US"/>
              <a:t>Problem Formulation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90</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8" name="Content Placeholder 2"/>
          <p:cNvSpPr>
            <a:spLocks noGrp="1"/>
          </p:cNvSpPr>
          <p:nvPr>
            <p:ph idx="4294967295"/>
          </p:nvPr>
        </p:nvSpPr>
        <p:spPr>
          <a:xfrm>
            <a:off x="457200" y="1600200"/>
            <a:ext cx="8229600" cy="4525963"/>
          </a:xfrm>
          <a:prstGeom prst="rect">
            <a:avLst/>
          </a:prstGeom>
        </p:spPr>
        <p:txBody>
          <a:bodyPr>
            <a:normAutofit fontScale="92500" lnSpcReduction="20000"/>
          </a:bodyPr>
          <a:lstStyle/>
          <a:p>
            <a:r>
              <a:rPr lang="en-US" smtClean="0"/>
              <a:t>Problem </a:t>
            </a:r>
          </a:p>
          <a:p>
            <a:pPr lvl="1"/>
            <a:r>
              <a:rPr lang="en-US" smtClean="0"/>
              <a:t>Input</a:t>
            </a:r>
            <a:r>
              <a:rPr lang="en-US"/>
              <a:t>: Soft sequences (each of length T) for N objects, denoted by matrix </a:t>
            </a:r>
            <a:r>
              <a:rPr lang="en-US" smtClean="0"/>
              <a:t>S</a:t>
            </a:r>
          </a:p>
          <a:p>
            <a:pPr lvl="1"/>
            <a:r>
              <a:rPr lang="en-US"/>
              <a:t>Output: Set of </a:t>
            </a:r>
            <a:r>
              <a:rPr lang="en-US" i="1"/>
              <a:t>CTOutlier </a:t>
            </a:r>
            <a:r>
              <a:rPr lang="en-US" smtClean="0"/>
              <a:t>objects</a:t>
            </a:r>
          </a:p>
          <a:p>
            <a:r>
              <a:rPr lang="en-US" smtClean="0"/>
              <a:t>SubProblems</a:t>
            </a:r>
          </a:p>
          <a:p>
            <a:pPr lvl="1"/>
            <a:r>
              <a:rPr lang="en-US" smtClean="0"/>
              <a:t>Pattern Extraction</a:t>
            </a:r>
          </a:p>
          <a:p>
            <a:pPr lvl="2"/>
            <a:r>
              <a:rPr lang="en-US"/>
              <a:t>Input: Soft sequences </a:t>
            </a:r>
            <a:r>
              <a:rPr lang="en-US" smtClean="0"/>
              <a:t>(S)</a:t>
            </a:r>
            <a:endParaRPr lang="en-US"/>
          </a:p>
          <a:p>
            <a:pPr lvl="2"/>
            <a:r>
              <a:rPr lang="en-US" smtClean="0"/>
              <a:t>Output</a:t>
            </a:r>
            <a:r>
              <a:rPr lang="en-US"/>
              <a:t>: Frequent soft patterns (P)</a:t>
            </a:r>
            <a:endParaRPr lang="en-US" smtClean="0"/>
          </a:p>
          <a:p>
            <a:pPr lvl="1"/>
            <a:r>
              <a:rPr lang="en-US" smtClean="0"/>
              <a:t>Outlier Detection</a:t>
            </a:r>
          </a:p>
          <a:p>
            <a:pPr lvl="2"/>
            <a:r>
              <a:rPr lang="en-US" smtClean="0"/>
              <a:t>Input: Frequent </a:t>
            </a:r>
            <a:r>
              <a:rPr lang="en-US"/>
              <a:t>soft patterns </a:t>
            </a:r>
            <a:r>
              <a:rPr lang="en-US" smtClean="0"/>
              <a:t>(P)</a:t>
            </a:r>
          </a:p>
          <a:p>
            <a:pPr lvl="2"/>
            <a:r>
              <a:rPr lang="en-US" smtClean="0"/>
              <a:t>Output: </a:t>
            </a:r>
            <a:r>
              <a:rPr lang="en-US"/>
              <a:t>Set of </a:t>
            </a:r>
            <a:r>
              <a:rPr lang="en-US" i="1"/>
              <a:t>CTOutlier </a:t>
            </a:r>
            <a:r>
              <a:rPr lang="en-US" smtClean="0"/>
              <a:t>objects</a:t>
            </a:r>
          </a:p>
        </p:txBody>
      </p:sp>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CTOutliers: Benefits </a:t>
            </a:r>
            <a:r>
              <a:rPr lang="en-US"/>
              <a:t>of Soft Patterns </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91</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cxnSp>
        <p:nvCxnSpPr>
          <p:cNvPr id="8" name="Straight Connector 7"/>
          <p:cNvCxnSpPr/>
          <p:nvPr/>
        </p:nvCxnSpPr>
        <p:spPr>
          <a:xfrm>
            <a:off x="1447800" y="1752600"/>
            <a:ext cx="0" cy="381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343400" y="1752600"/>
            <a:ext cx="0" cy="381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38200" y="5943600"/>
            <a:ext cx="6858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24800" y="5791200"/>
            <a:ext cx="657552" cy="369332"/>
          </a:xfrm>
          <a:prstGeom prst="rect">
            <a:avLst/>
          </a:prstGeom>
          <a:noFill/>
        </p:spPr>
        <p:txBody>
          <a:bodyPr wrap="none" rtlCol="0">
            <a:spAutoFit/>
          </a:bodyPr>
          <a:lstStyle/>
          <a:p>
            <a:r>
              <a:rPr lang="en-US" b="1" smtClean="0"/>
              <a:t>Time</a:t>
            </a:r>
            <a:endParaRPr lang="en-US" b="1"/>
          </a:p>
        </p:txBody>
      </p:sp>
      <p:sp>
        <p:nvSpPr>
          <p:cNvPr id="12" name="TextBox 11"/>
          <p:cNvSpPr txBox="1"/>
          <p:nvPr/>
        </p:nvSpPr>
        <p:spPr>
          <a:xfrm>
            <a:off x="1298514" y="5638800"/>
            <a:ext cx="301686" cy="369332"/>
          </a:xfrm>
          <a:prstGeom prst="rect">
            <a:avLst/>
          </a:prstGeom>
          <a:noFill/>
        </p:spPr>
        <p:txBody>
          <a:bodyPr wrap="none" rtlCol="0">
            <a:spAutoFit/>
          </a:bodyPr>
          <a:lstStyle/>
          <a:p>
            <a:r>
              <a:rPr lang="en-US" b="1" smtClean="0"/>
              <a:t>0</a:t>
            </a:r>
            <a:endParaRPr lang="en-US" b="1"/>
          </a:p>
        </p:txBody>
      </p:sp>
      <p:sp>
        <p:nvSpPr>
          <p:cNvPr id="13" name="TextBox 12"/>
          <p:cNvSpPr txBox="1"/>
          <p:nvPr/>
        </p:nvSpPr>
        <p:spPr>
          <a:xfrm>
            <a:off x="4194114" y="5638800"/>
            <a:ext cx="301686" cy="369332"/>
          </a:xfrm>
          <a:prstGeom prst="rect">
            <a:avLst/>
          </a:prstGeom>
          <a:noFill/>
        </p:spPr>
        <p:txBody>
          <a:bodyPr wrap="none" rtlCol="0">
            <a:spAutoFit/>
          </a:bodyPr>
          <a:lstStyle/>
          <a:p>
            <a:r>
              <a:rPr lang="en-US" b="1"/>
              <a:t>1</a:t>
            </a:r>
          </a:p>
        </p:txBody>
      </p:sp>
      <p:sp>
        <p:nvSpPr>
          <p:cNvPr id="14" name="TextBox 13"/>
          <p:cNvSpPr txBox="1"/>
          <p:nvPr/>
        </p:nvSpPr>
        <p:spPr>
          <a:xfrm>
            <a:off x="1109475" y="1828800"/>
            <a:ext cx="643125" cy="553998"/>
          </a:xfrm>
          <a:prstGeom prst="rect">
            <a:avLst/>
          </a:prstGeom>
          <a:noFill/>
        </p:spPr>
        <p:txBody>
          <a:bodyPr wrap="none" rtlCol="0">
            <a:spAutoFit/>
          </a:bodyPr>
          <a:lstStyle/>
          <a:p>
            <a:r>
              <a:rPr lang="en-US" sz="3000" b="1" smtClean="0"/>
              <a:t>DB</a:t>
            </a:r>
            <a:endParaRPr lang="en-US" sz="3000" b="1"/>
          </a:p>
        </p:txBody>
      </p:sp>
      <p:sp>
        <p:nvSpPr>
          <p:cNvPr id="15" name="TextBox 14"/>
          <p:cNvSpPr txBox="1"/>
          <p:nvPr/>
        </p:nvSpPr>
        <p:spPr>
          <a:xfrm>
            <a:off x="3962400" y="1828800"/>
            <a:ext cx="763351" cy="553998"/>
          </a:xfrm>
          <a:prstGeom prst="rect">
            <a:avLst/>
          </a:prstGeom>
          <a:noFill/>
        </p:spPr>
        <p:txBody>
          <a:bodyPr wrap="none" rtlCol="0">
            <a:spAutoFit/>
          </a:bodyPr>
          <a:lstStyle/>
          <a:p>
            <a:r>
              <a:rPr lang="en-US" sz="3000" b="1" smtClean="0"/>
              <a:t>DM</a:t>
            </a:r>
            <a:endParaRPr lang="en-US" sz="3000" b="1"/>
          </a:p>
        </p:txBody>
      </p:sp>
      <p:sp>
        <p:nvSpPr>
          <p:cNvPr id="16" name="TextBox 15"/>
          <p:cNvSpPr txBox="1"/>
          <p:nvPr/>
        </p:nvSpPr>
        <p:spPr>
          <a:xfrm>
            <a:off x="6595359" y="1905000"/>
            <a:ext cx="1405641" cy="369332"/>
          </a:xfrm>
          <a:prstGeom prst="rect">
            <a:avLst/>
          </a:prstGeom>
          <a:noFill/>
        </p:spPr>
        <p:txBody>
          <a:bodyPr wrap="none" rtlCol="0">
            <a:spAutoFit/>
          </a:bodyPr>
          <a:lstStyle/>
          <a:p>
            <a:r>
              <a:rPr lang="en-US" b="1" smtClean="0">
                <a:solidFill>
                  <a:srgbClr val="FF0000"/>
                </a:solidFill>
              </a:rPr>
              <a:t>Hard Pattern</a:t>
            </a:r>
            <a:endParaRPr lang="en-US" b="1">
              <a:solidFill>
                <a:srgbClr val="FF0000"/>
              </a:solidFill>
            </a:endParaRPr>
          </a:p>
        </p:txBody>
      </p:sp>
      <p:cxnSp>
        <p:nvCxnSpPr>
          <p:cNvPr id="17" name="Straight Arrow Connector 16"/>
          <p:cNvCxnSpPr>
            <a:stCxn id="14" idx="3"/>
            <a:endCxn id="15" idx="1"/>
          </p:cNvCxnSpPr>
          <p:nvPr/>
        </p:nvCxnSpPr>
        <p:spPr>
          <a:xfrm>
            <a:off x="1752600" y="2105799"/>
            <a:ext cx="2209800" cy="0"/>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2000" y="2590800"/>
            <a:ext cx="1514517" cy="1477328"/>
          </a:xfrm>
          <a:prstGeom prst="rect">
            <a:avLst/>
          </a:prstGeom>
          <a:noFill/>
        </p:spPr>
        <p:txBody>
          <a:bodyPr wrap="none" rtlCol="0">
            <a:spAutoFit/>
          </a:bodyPr>
          <a:lstStyle/>
          <a:p>
            <a:r>
              <a:rPr lang="en-US" sz="3000" b="1" smtClean="0"/>
              <a:t>DB:0.5</a:t>
            </a:r>
          </a:p>
          <a:p>
            <a:r>
              <a:rPr lang="en-US" sz="3000" b="1" smtClean="0"/>
              <a:t>Sys:0.3</a:t>
            </a:r>
          </a:p>
          <a:p>
            <a:r>
              <a:rPr lang="en-US" sz="3000" b="1" smtClean="0"/>
              <a:t>Arch:0.2</a:t>
            </a:r>
            <a:endParaRPr lang="en-US" sz="3000" b="1"/>
          </a:p>
        </p:txBody>
      </p:sp>
      <p:sp>
        <p:nvSpPr>
          <p:cNvPr id="19" name="TextBox 18"/>
          <p:cNvSpPr txBox="1"/>
          <p:nvPr/>
        </p:nvSpPr>
        <p:spPr>
          <a:xfrm>
            <a:off x="3667083" y="2590800"/>
            <a:ext cx="1362874" cy="1477328"/>
          </a:xfrm>
          <a:prstGeom prst="rect">
            <a:avLst/>
          </a:prstGeom>
          <a:noFill/>
        </p:spPr>
        <p:txBody>
          <a:bodyPr wrap="none" rtlCol="0">
            <a:spAutoFit/>
          </a:bodyPr>
          <a:lstStyle/>
          <a:p>
            <a:r>
              <a:rPr lang="en-US" sz="3000" b="1" smtClean="0"/>
              <a:t>DM:0.5</a:t>
            </a:r>
          </a:p>
          <a:p>
            <a:r>
              <a:rPr lang="en-US" sz="3000" b="1" smtClean="0"/>
              <a:t>DB:0.3</a:t>
            </a:r>
          </a:p>
          <a:p>
            <a:r>
              <a:rPr lang="en-US" sz="3000" b="1" smtClean="0"/>
              <a:t>Sys:0.2</a:t>
            </a:r>
            <a:endParaRPr lang="en-US" sz="3000" b="1"/>
          </a:p>
        </p:txBody>
      </p:sp>
      <p:sp>
        <p:nvSpPr>
          <p:cNvPr id="20" name="TextBox 19"/>
          <p:cNvSpPr txBox="1"/>
          <p:nvPr/>
        </p:nvSpPr>
        <p:spPr>
          <a:xfrm>
            <a:off x="839528" y="4475202"/>
            <a:ext cx="1294072" cy="1015663"/>
          </a:xfrm>
          <a:prstGeom prst="rect">
            <a:avLst/>
          </a:prstGeom>
          <a:noFill/>
        </p:spPr>
        <p:txBody>
          <a:bodyPr wrap="none" rtlCol="0">
            <a:spAutoFit/>
          </a:bodyPr>
          <a:lstStyle/>
          <a:p>
            <a:r>
              <a:rPr lang="en-US" sz="3000" b="1" smtClean="0"/>
              <a:t>DB:0.9</a:t>
            </a:r>
          </a:p>
          <a:p>
            <a:r>
              <a:rPr lang="en-US" sz="3000" b="1" smtClean="0"/>
              <a:t>Sys:0.1</a:t>
            </a:r>
            <a:endParaRPr lang="en-US" sz="3000" b="1"/>
          </a:p>
        </p:txBody>
      </p:sp>
      <p:sp>
        <p:nvSpPr>
          <p:cNvPr id="21" name="TextBox 20"/>
          <p:cNvSpPr txBox="1"/>
          <p:nvPr/>
        </p:nvSpPr>
        <p:spPr>
          <a:xfrm>
            <a:off x="3733800" y="4475202"/>
            <a:ext cx="1362874" cy="1015663"/>
          </a:xfrm>
          <a:prstGeom prst="rect">
            <a:avLst/>
          </a:prstGeom>
          <a:noFill/>
        </p:spPr>
        <p:txBody>
          <a:bodyPr wrap="none" rtlCol="0">
            <a:spAutoFit/>
          </a:bodyPr>
          <a:lstStyle/>
          <a:p>
            <a:r>
              <a:rPr lang="en-US" sz="3000" b="1" smtClean="0"/>
              <a:t>DM:0.9</a:t>
            </a:r>
          </a:p>
          <a:p>
            <a:r>
              <a:rPr lang="en-US" sz="3000" b="1" smtClean="0"/>
              <a:t>DB:0.1</a:t>
            </a:r>
            <a:endParaRPr lang="en-US" sz="3000" b="1"/>
          </a:p>
        </p:txBody>
      </p:sp>
      <p:cxnSp>
        <p:nvCxnSpPr>
          <p:cNvPr id="22" name="Straight Arrow Connector 21"/>
          <p:cNvCxnSpPr>
            <a:stCxn id="20" idx="3"/>
            <a:endCxn id="21" idx="1"/>
          </p:cNvCxnSpPr>
          <p:nvPr/>
        </p:nvCxnSpPr>
        <p:spPr>
          <a:xfrm>
            <a:off x="2133600" y="4983034"/>
            <a:ext cx="16002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9" idx="1"/>
          </p:cNvCxnSpPr>
          <p:nvPr/>
        </p:nvCxnSpPr>
        <p:spPr>
          <a:xfrm>
            <a:off x="2052613" y="3329464"/>
            <a:ext cx="1614470" cy="0"/>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4" descr="https://encrypted-tbn0.google.com/images?q=tbn:ANd9GcTJJHJgP5TxJmX7OOxgqE0M31SRtuXJ9TGZIouMzv647fS4-z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2819400"/>
            <a:ext cx="899143" cy="8715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956" y="4562475"/>
            <a:ext cx="77152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ight Brace 25"/>
          <p:cNvSpPr/>
          <p:nvPr/>
        </p:nvSpPr>
        <p:spPr>
          <a:xfrm>
            <a:off x="6766543" y="2590799"/>
            <a:ext cx="624857" cy="2900065"/>
          </a:xfrm>
          <a:prstGeom prst="rightBrace">
            <a:avLst/>
          </a:prstGeom>
          <a:ln w="508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7030A0"/>
              </a:solidFill>
            </a:endParaRPr>
          </a:p>
        </p:txBody>
      </p:sp>
      <p:sp>
        <p:nvSpPr>
          <p:cNvPr id="27" name="TextBox 26"/>
          <p:cNvSpPr txBox="1"/>
          <p:nvPr/>
        </p:nvSpPr>
        <p:spPr>
          <a:xfrm>
            <a:off x="7391400" y="3544669"/>
            <a:ext cx="982064" cy="646331"/>
          </a:xfrm>
          <a:prstGeom prst="rect">
            <a:avLst/>
          </a:prstGeom>
          <a:noFill/>
        </p:spPr>
        <p:txBody>
          <a:bodyPr wrap="none" rtlCol="0">
            <a:spAutoFit/>
          </a:bodyPr>
          <a:lstStyle/>
          <a:p>
            <a:pPr algn="ctr"/>
            <a:r>
              <a:rPr lang="en-US" b="1" smtClean="0">
                <a:solidFill>
                  <a:srgbClr val="FF0000"/>
                </a:solidFill>
              </a:rPr>
              <a:t>Soft</a:t>
            </a:r>
          </a:p>
          <a:p>
            <a:pPr algn="ctr"/>
            <a:r>
              <a:rPr lang="en-US" b="1" smtClean="0">
                <a:solidFill>
                  <a:srgbClr val="FF0000"/>
                </a:solidFill>
              </a:rPr>
              <a:t>Patterns</a:t>
            </a:r>
            <a:endParaRPr lang="en-US" b="1">
              <a:solidFill>
                <a:srgbClr val="FF0000"/>
              </a:solidFill>
            </a:endParaRPr>
          </a:p>
        </p:txBody>
      </p:sp>
      <p:pic>
        <p:nvPicPr>
          <p:cNvPr id="28" name="Picture 2" descr="https://encrypted-tbn1.google.com/images?q=tbn:ANd9GcRlOP9WuwAGlGkTkQBLSat2c9d9xBjIUm37EjkTYxTk51e_1wQhz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1900" y="4144834"/>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encrypted-tbn3.google.com/images?q=tbn:ANd9GcTQXYX8oWLxWf1yqOjcXdpT7FgGmv6io5_KTm4fMPRO6I12l_6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760383"/>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ular Callout 29"/>
          <p:cNvSpPr/>
          <p:nvPr/>
        </p:nvSpPr>
        <p:spPr>
          <a:xfrm>
            <a:off x="6362700" y="1324697"/>
            <a:ext cx="1181100" cy="427903"/>
          </a:xfrm>
          <a:prstGeom prst="wedgeRectCallout">
            <a:avLst>
              <a:gd name="adj1" fmla="val -152951"/>
              <a:gd name="adj2" fmla="val 1066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397396" y="1352490"/>
            <a:ext cx="1146404" cy="400110"/>
          </a:xfrm>
          <a:prstGeom prst="rect">
            <a:avLst/>
          </a:prstGeom>
          <a:noFill/>
        </p:spPr>
        <p:txBody>
          <a:bodyPr wrap="none" rtlCol="0">
            <a:spAutoFit/>
          </a:bodyPr>
          <a:lstStyle/>
          <a:p>
            <a:r>
              <a:rPr lang="en-US" sz="2000" b="1" smtClean="0">
                <a:solidFill>
                  <a:srgbClr val="FF0000"/>
                </a:solidFill>
              </a:rPr>
              <a:t>Data loss</a:t>
            </a:r>
            <a:endParaRPr lang="en-US" sz="2000" b="1">
              <a:solidFill>
                <a:srgbClr val="FF0000"/>
              </a:solidFill>
            </a:endParaRPr>
          </a:p>
        </p:txBody>
      </p:sp>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6" grpId="0" animBg="1"/>
      <p:bldP spid="27" grpId="0"/>
      <p:bldP spid="30" grpId="0" animBg="1"/>
      <p:bldP spid="3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CTOutliers: </a:t>
            </a:r>
            <a:r>
              <a:rPr lang="en-US"/>
              <a:t>Support </a:t>
            </a:r>
            <a:r>
              <a:rPr lang="en-US" smtClean="0"/>
              <a:t>for </a:t>
            </a:r>
            <a:r>
              <a:rPr lang="en-US"/>
              <a:t>Soft Patterns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92</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8" name="Cloud 7"/>
          <p:cNvSpPr/>
          <p:nvPr/>
        </p:nvSpPr>
        <p:spPr>
          <a:xfrm>
            <a:off x="6777318" y="2743200"/>
            <a:ext cx="2209800" cy="3429000"/>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01436" y="4343400"/>
            <a:ext cx="12192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11036" y="491490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310718" y="495398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a:stCxn id="10" idx="3"/>
            <a:endCxn id="11" idx="4"/>
          </p:cNvCxnSpPr>
          <p:nvPr/>
        </p:nvCxnSpPr>
        <p:spPr>
          <a:xfrm flipH="1">
            <a:off x="7333578" y="4953924"/>
            <a:ext cx="284153" cy="45780"/>
          </a:xfrm>
          <a:prstGeom prst="line">
            <a:avLst/>
          </a:prstGeom>
          <a:ln w="50800">
            <a:solidFill>
              <a:srgbClr val="0EAE0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0" idx="4"/>
            <a:endCxn id="9" idx="4"/>
          </p:cNvCxnSpPr>
          <p:nvPr/>
        </p:nvCxnSpPr>
        <p:spPr>
          <a:xfrm flipH="1">
            <a:off x="7611036" y="4960619"/>
            <a:ext cx="22860" cy="525781"/>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50260" y="1922690"/>
            <a:ext cx="1066800" cy="533400"/>
          </a:xfrm>
          <a:prstGeom prst="rect">
            <a:avLst/>
          </a:prstGeom>
          <a:solidFill>
            <a:srgbClr val="92D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45660" y="2384372"/>
            <a:ext cx="533400" cy="266700"/>
          </a:xfrm>
          <a:prstGeom prst="rect">
            <a:avLst/>
          </a:prstGeom>
          <a:solidFill>
            <a:srgbClr val="92D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22060" y="1676400"/>
            <a:ext cx="381000" cy="512990"/>
          </a:xfrm>
          <a:prstGeom prst="rect">
            <a:avLst/>
          </a:prstGeom>
          <a:solidFill>
            <a:srgbClr val="92D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799362" y="1676400"/>
            <a:ext cx="1626395" cy="533400"/>
          </a:xfrm>
          <a:prstGeom prst="rect">
            <a:avLst/>
          </a:prstGeom>
          <a:solidFill>
            <a:srgbClr val="92D05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12460" y="2227490"/>
            <a:ext cx="1626395" cy="515710"/>
          </a:xfrm>
          <a:prstGeom prst="rect">
            <a:avLst/>
          </a:prstGeom>
          <a:solidFill>
            <a:schemeClr val="accent6">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p:cNvSpPr txBox="1"/>
              <p:nvPr/>
            </p:nvSpPr>
            <p:spPr>
              <a:xfrm>
                <a:off x="4044334" y="1524000"/>
                <a:ext cx="4929748" cy="1389290"/>
              </a:xfrm>
              <a:prstGeom prst="rect">
                <a:avLst/>
              </a:prstGeom>
              <a:noFill/>
            </p:spPr>
            <p:txBody>
              <a:bodyPr wrap="none" lIns="407099" tIns="203549" rIns="407099" bIns="203549"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𝑠𝑢𝑝</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𝑃</m:t>
                              </m:r>
                            </m:e>
                            <m:sub>
                              <m:sSub>
                                <m:sSubPr>
                                  <m:ctrlPr>
                                    <a:rPr lang="en-US" sz="2000" i="1">
                                      <a:latin typeface="Cambria Math" panose="02040503050406030204" pitchFamily="18" charset="0"/>
                                    </a:rPr>
                                  </m:ctrlPr>
                                </m:sSubPr>
                                <m:e>
                                  <m:r>
                                    <a:rPr lang="en-US" sz="2000" i="1">
                                      <a:latin typeface="Cambria Math"/>
                                    </a:rPr>
                                    <m:t>𝑡</m:t>
                                  </m:r>
                                </m:e>
                                <m:sub>
                                  <m:r>
                                    <a:rPr lang="en-US" sz="2000" i="1">
                                      <a:latin typeface="Cambria Math"/>
                                    </a:rPr>
                                    <m:t>𝑝</m:t>
                                  </m:r>
                                </m:sub>
                              </m:sSub>
                            </m:sub>
                          </m:sSub>
                        </m:e>
                      </m:d>
                      <m:r>
                        <a:rPr lang="en-US" sz="2000" i="1">
                          <a:latin typeface="Cambria Math"/>
                        </a:rPr>
                        <m:t>=</m:t>
                      </m:r>
                      <m:nary>
                        <m:naryPr>
                          <m:chr m:val="∑"/>
                          <m:ctrlPr>
                            <a:rPr lang="en-US" sz="2000" i="1">
                              <a:latin typeface="Cambria Math" panose="02040503050406030204" pitchFamily="18" charset="0"/>
                            </a:rPr>
                          </m:ctrlPr>
                        </m:naryPr>
                        <m:sub>
                          <m:r>
                            <m:rPr>
                              <m:brk m:alnAt="23"/>
                            </m:rPr>
                            <a:rPr lang="en-US" sz="2000" i="1">
                              <a:latin typeface="Cambria Math"/>
                            </a:rPr>
                            <m:t>𝑜</m:t>
                          </m:r>
                          <m:r>
                            <a:rPr lang="en-US" sz="2000" i="1">
                              <a:latin typeface="Cambria Math"/>
                            </a:rPr>
                            <m:t>=1</m:t>
                          </m:r>
                        </m:sub>
                        <m:sup>
                          <m:r>
                            <a:rPr lang="en-US" sz="2000" i="1">
                              <a:latin typeface="Cambria Math"/>
                            </a:rPr>
                            <m:t>𝑁</m:t>
                          </m:r>
                        </m:sup>
                        <m:e>
                          <m:d>
                            <m:dPr>
                              <m:begChr m:val="["/>
                              <m:endChr m:val="]"/>
                              <m:ctrlPr>
                                <a:rPr lang="en-US" sz="2000" i="1">
                                  <a:latin typeface="Cambria Math" panose="02040503050406030204" pitchFamily="18" charset="0"/>
                                </a:rPr>
                              </m:ctrlPr>
                            </m:dPr>
                            <m:e>
                              <m:r>
                                <a:rPr lang="en-US" sz="2000" i="1">
                                  <a:latin typeface="Cambria Math"/>
                                </a:rPr>
                                <m:t>1−</m:t>
                              </m:r>
                              <m:f>
                                <m:fPr>
                                  <m:ctrlPr>
                                    <a:rPr lang="en-US" sz="2000" i="1">
                                      <a:latin typeface="Cambria Math" panose="02040503050406030204" pitchFamily="18" charset="0"/>
                                    </a:rPr>
                                  </m:ctrlPr>
                                </m:fPr>
                                <m:num>
                                  <m:r>
                                    <a:rPr lang="en-US" sz="2000" i="1">
                                      <a:latin typeface="Cambria Math"/>
                                    </a:rPr>
                                    <m:t>𝐷𝑖𝑠𝑡</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𝑆</m:t>
                                          </m:r>
                                        </m:e>
                                        <m:sub>
                                          <m:sSub>
                                            <m:sSubPr>
                                              <m:ctrlPr>
                                                <a:rPr lang="en-US" sz="2000" i="1">
                                                  <a:latin typeface="Cambria Math" panose="02040503050406030204" pitchFamily="18" charset="0"/>
                                                </a:rPr>
                                              </m:ctrlPr>
                                            </m:sSubPr>
                                            <m:e>
                                              <m:r>
                                                <a:rPr lang="en-US" sz="2000" i="1">
                                                  <a:latin typeface="Cambria Math"/>
                                                </a:rPr>
                                                <m:t>𝑡</m:t>
                                              </m:r>
                                            </m:e>
                                            <m:sub>
                                              <m:r>
                                                <a:rPr lang="en-US" sz="2000" i="1">
                                                  <a:latin typeface="Cambria Math"/>
                                                </a:rPr>
                                                <m:t>𝑜</m:t>
                                              </m:r>
                                            </m:sub>
                                          </m:sSub>
                                        </m:sub>
                                      </m:sSub>
                                      <m:r>
                                        <a:rPr lang="en-US" sz="2000" i="1">
                                          <a:latin typeface="Cambria Math"/>
                                        </a:rPr>
                                        <m:t>, </m:t>
                                      </m:r>
                                      <m:sSub>
                                        <m:sSubPr>
                                          <m:ctrlPr>
                                            <a:rPr lang="en-US" sz="2000" i="1">
                                              <a:latin typeface="Cambria Math" panose="02040503050406030204" pitchFamily="18" charset="0"/>
                                            </a:rPr>
                                          </m:ctrlPr>
                                        </m:sSubPr>
                                        <m:e>
                                          <m:r>
                                            <a:rPr lang="en-US" sz="2000" i="1">
                                              <a:latin typeface="Cambria Math"/>
                                            </a:rPr>
                                            <m:t>𝑃</m:t>
                                          </m:r>
                                        </m:e>
                                        <m:sub>
                                          <m:sSub>
                                            <m:sSubPr>
                                              <m:ctrlPr>
                                                <a:rPr lang="en-US" sz="2000" i="1">
                                                  <a:latin typeface="Cambria Math" panose="02040503050406030204" pitchFamily="18" charset="0"/>
                                                </a:rPr>
                                              </m:ctrlPr>
                                            </m:sSubPr>
                                            <m:e>
                                              <m:r>
                                                <a:rPr lang="en-US" sz="2000" i="1">
                                                  <a:latin typeface="Cambria Math"/>
                                                </a:rPr>
                                                <m:t>𝑡</m:t>
                                              </m:r>
                                            </m:e>
                                            <m:sub>
                                              <m:r>
                                                <a:rPr lang="en-US" sz="2000" i="1">
                                                  <a:latin typeface="Cambria Math"/>
                                                </a:rPr>
                                                <m:t>𝑝</m:t>
                                              </m:r>
                                            </m:sub>
                                          </m:sSub>
                                        </m:sub>
                                      </m:sSub>
                                    </m:e>
                                  </m:d>
                                </m:num>
                                <m:den>
                                  <m:r>
                                    <a:rPr lang="en-US" sz="2000" i="1">
                                      <a:latin typeface="Cambria Math"/>
                                    </a:rPr>
                                    <m:t>𝑚𝑎𝑥𝐷𝑖𝑠𝑡</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𝑃</m:t>
                                          </m:r>
                                        </m:e>
                                        <m:sub>
                                          <m:sSub>
                                            <m:sSubPr>
                                              <m:ctrlPr>
                                                <a:rPr lang="en-US" sz="2000" i="1">
                                                  <a:latin typeface="Cambria Math" panose="02040503050406030204" pitchFamily="18" charset="0"/>
                                                </a:rPr>
                                              </m:ctrlPr>
                                            </m:sSubPr>
                                            <m:e>
                                              <m:r>
                                                <a:rPr lang="en-US" sz="2000" i="1">
                                                  <a:latin typeface="Cambria Math"/>
                                                </a:rPr>
                                                <m:t>𝑡</m:t>
                                              </m:r>
                                            </m:e>
                                            <m:sub>
                                              <m:r>
                                                <a:rPr lang="en-US" sz="2000" i="1">
                                                  <a:latin typeface="Cambria Math"/>
                                                </a:rPr>
                                                <m:t>𝑝</m:t>
                                              </m:r>
                                            </m:sub>
                                          </m:sSub>
                                        </m:sub>
                                      </m:sSub>
                                    </m:e>
                                  </m:d>
                                </m:den>
                              </m:f>
                            </m:e>
                          </m:d>
                        </m:e>
                      </m:nary>
                    </m:oMath>
                  </m:oMathPara>
                </a14:m>
                <a:endParaRPr lang="en-US" sz="2000"/>
              </a:p>
            </p:txBody>
          </p:sp>
        </mc:Choice>
        <mc:Fallback xmlns="">
          <p:sp>
            <p:nvSpPr>
              <p:cNvPr id="19" name="TextBox 18"/>
              <p:cNvSpPr txBox="1">
                <a:spLocks noRot="1" noChangeAspect="1" noMove="1" noResize="1" noEditPoints="1" noAdjustHandles="1" noChangeArrowheads="1" noChangeShapeType="1" noTextEdit="1"/>
              </p:cNvSpPr>
              <p:nvPr/>
            </p:nvSpPr>
            <p:spPr>
              <a:xfrm>
                <a:off x="4044334" y="1524000"/>
                <a:ext cx="4929748" cy="1389290"/>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0" name="Table 19"/>
              <p:cNvGraphicFramePr>
                <a:graphicFrameLocks noGrp="1"/>
              </p:cNvGraphicFramePr>
              <p:nvPr>
                <p:extLst>
                  <p:ext uri="{D42A27DB-BD31-4B8C-83A1-F6EECF244321}">
                    <p14:modId xmlns:p14="http://schemas.microsoft.com/office/powerpoint/2010/main" val="1389336987"/>
                  </p:ext>
                </p:extLst>
              </p:nvPr>
            </p:nvGraphicFramePr>
            <p:xfrm>
              <a:off x="427005" y="1600200"/>
              <a:ext cx="3794189" cy="3282062"/>
            </p:xfrm>
            <a:graphic>
              <a:graphicData uri="http://schemas.openxmlformats.org/drawingml/2006/table">
                <a:tbl>
                  <a:tblPr firstRow="1" bandRow="1">
                    <a:tableStyleId>{5C22544A-7EE6-4342-B048-85BDC9FD1C3A}</a:tableStyleId>
                  </a:tblPr>
                  <a:tblGrid>
                    <a:gridCol w="928561"/>
                    <a:gridCol w="2865628"/>
                  </a:tblGrid>
                  <a:tr h="288735">
                    <a:tc>
                      <a:txBody>
                        <a:bodyPr/>
                        <a:lstStyle/>
                        <a:p>
                          <a:r>
                            <a:rPr lang="en-US" sz="1500" smtClean="0"/>
                            <a:t>Notation</a:t>
                          </a:r>
                          <a:endParaRPr lang="en-US" sz="1500"/>
                        </a:p>
                      </a:txBody>
                      <a:tcPr/>
                    </a:tc>
                    <a:tc>
                      <a:txBody>
                        <a:bodyPr/>
                        <a:lstStyle/>
                        <a:p>
                          <a:r>
                            <a:rPr lang="en-US" sz="1500" smtClean="0"/>
                            <a:t>Meaning</a:t>
                          </a:r>
                          <a:endParaRPr lang="en-US" sz="1500"/>
                        </a:p>
                      </a:txBody>
                      <a:tcPr/>
                    </a:tc>
                  </a:tr>
                  <a:tr h="288735">
                    <a:tc>
                      <a:txBody>
                        <a:bodyPr/>
                        <a:lstStyle/>
                        <a:p>
                          <a:pPr algn="ctr"/>
                          <a:r>
                            <a:rPr lang="en-US" sz="1500" smtClean="0"/>
                            <a:t>min_sup</a:t>
                          </a:r>
                          <a:endParaRPr lang="en-US" sz="1500"/>
                        </a:p>
                      </a:txBody>
                      <a:tcPr/>
                    </a:tc>
                    <a:tc>
                      <a:txBody>
                        <a:bodyPr/>
                        <a:lstStyle/>
                        <a:p>
                          <a:r>
                            <a:rPr lang="en-US" sz="1500" smtClean="0"/>
                            <a:t>Minimum Support</a:t>
                          </a:r>
                          <a:endParaRPr lang="en-US" sz="1500"/>
                        </a:p>
                      </a:txBody>
                      <a:tcPr/>
                    </a:tc>
                  </a:tr>
                  <a:tr h="288735">
                    <a:tc>
                      <a:txBody>
                        <a:bodyPr/>
                        <a:lstStyle/>
                        <a:p>
                          <a:pPr algn="ctr"/>
                          <a:r>
                            <a:rPr lang="en-US" sz="1500" smtClean="0"/>
                            <a:t>t</a:t>
                          </a:r>
                          <a:endParaRPr lang="en-US" sz="1500"/>
                        </a:p>
                      </a:txBody>
                      <a:tcPr/>
                    </a:tc>
                    <a:tc>
                      <a:txBody>
                        <a:bodyPr/>
                        <a:lstStyle/>
                        <a:p>
                          <a:r>
                            <a:rPr lang="en-US" sz="1500" smtClean="0"/>
                            <a:t>Index for timestamps</a:t>
                          </a:r>
                          <a:endParaRPr lang="en-US" sz="1500"/>
                        </a:p>
                      </a:txBody>
                      <a:tcPr/>
                    </a:tc>
                  </a:tr>
                  <a:tr h="288735">
                    <a:tc>
                      <a:txBody>
                        <a:bodyPr/>
                        <a:lstStyle/>
                        <a:p>
                          <a:pPr algn="ctr"/>
                          <a:r>
                            <a:rPr lang="en-US" sz="1500" smtClean="0"/>
                            <a:t>o</a:t>
                          </a:r>
                          <a:endParaRPr lang="en-US" sz="1500"/>
                        </a:p>
                      </a:txBody>
                      <a:tcPr/>
                    </a:tc>
                    <a:tc>
                      <a:txBody>
                        <a:bodyPr/>
                        <a:lstStyle/>
                        <a:p>
                          <a:r>
                            <a:rPr lang="en-US" sz="1500" smtClean="0"/>
                            <a:t>Index for objects</a:t>
                          </a:r>
                          <a:endParaRPr lang="en-US" sz="1500"/>
                        </a:p>
                      </a:txBody>
                      <a:tcPr/>
                    </a:tc>
                  </a:tr>
                  <a:tr h="288735">
                    <a:tc>
                      <a:txBody>
                        <a:bodyPr/>
                        <a:lstStyle/>
                        <a:p>
                          <a:pPr algn="ctr"/>
                          <a:r>
                            <a:rPr lang="en-US" sz="1500" smtClean="0"/>
                            <a:t>p</a:t>
                          </a:r>
                          <a:endParaRPr lang="en-US" sz="1500"/>
                        </a:p>
                      </a:txBody>
                      <a:tcPr/>
                    </a:tc>
                    <a:tc>
                      <a:txBody>
                        <a:bodyPr/>
                        <a:lstStyle/>
                        <a:p>
                          <a:r>
                            <a:rPr lang="en-US" sz="1500" smtClean="0"/>
                            <a:t>Index for patterns</a:t>
                          </a:r>
                          <a:endParaRPr lang="en-US" sz="1500"/>
                        </a:p>
                      </a:txBody>
                      <a:tcPr/>
                    </a:tc>
                  </a:tr>
                  <a:tr h="288735">
                    <a:tc>
                      <a:txBody>
                        <a:bodyPr/>
                        <a:lstStyle/>
                        <a:p>
                          <a:pPr algn="ctr"/>
                          <a:r>
                            <a:rPr lang="en-US" sz="1500" smtClean="0"/>
                            <a:t>N</a:t>
                          </a:r>
                          <a:endParaRPr lang="en-US" sz="1500"/>
                        </a:p>
                      </a:txBody>
                      <a:tcPr/>
                    </a:tc>
                    <a:tc>
                      <a:txBody>
                        <a:bodyPr/>
                        <a:lstStyle/>
                        <a:p>
                          <a:r>
                            <a:rPr lang="en-US" sz="1500" smtClean="0"/>
                            <a:t>Total number of objects</a:t>
                          </a:r>
                          <a:endParaRPr lang="en-US" sz="1500"/>
                        </a:p>
                      </a:txBody>
                      <a:tcPr/>
                    </a:tc>
                  </a:tr>
                  <a:tr h="288735">
                    <a:tc>
                      <a:txBody>
                        <a:bodyPr/>
                        <a:lstStyle/>
                        <a:p>
                          <a:pPr algn="ctr"/>
                          <a:r>
                            <a:rPr lang="en-US" sz="1500" smtClean="0"/>
                            <a:t>T</a:t>
                          </a:r>
                          <a:endParaRPr lang="en-US" sz="1500"/>
                        </a:p>
                      </a:txBody>
                      <a:tcPr/>
                    </a:tc>
                    <a:tc>
                      <a:txBody>
                        <a:bodyPr/>
                        <a:lstStyle/>
                        <a:p>
                          <a:r>
                            <a:rPr lang="en-US" sz="1500" smtClean="0"/>
                            <a:t>Total number</a:t>
                          </a:r>
                          <a:r>
                            <a:rPr lang="en-US" sz="1500" baseline="0" smtClean="0"/>
                            <a:t> of timestamps</a:t>
                          </a:r>
                          <a:endParaRPr lang="en-US" sz="1500"/>
                        </a:p>
                      </a:txBody>
                      <a:tcPr/>
                    </a:tc>
                  </a:tr>
                  <a:tr h="3074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a:rPr>
                                      <m:t>𝑆</m:t>
                                    </m:r>
                                  </m:e>
                                  <m:sub>
                                    <m:sSub>
                                      <m:sSubPr>
                                        <m:ctrlPr>
                                          <a:rPr lang="en-US" sz="1500" b="0" i="1" smtClean="0">
                                            <a:latin typeface="Cambria Math" panose="02040503050406030204" pitchFamily="18" charset="0"/>
                                          </a:rPr>
                                        </m:ctrlPr>
                                      </m:sSubPr>
                                      <m:e>
                                        <m:r>
                                          <a:rPr lang="en-US" sz="1500" b="0" i="1" smtClean="0">
                                            <a:latin typeface="Cambria Math"/>
                                          </a:rPr>
                                          <m:t>𝑡</m:t>
                                        </m:r>
                                      </m:e>
                                      <m:sub>
                                        <m:r>
                                          <a:rPr lang="en-US" sz="1500" b="0" i="1" smtClean="0">
                                            <a:latin typeface="Cambria Math"/>
                                          </a:rPr>
                                          <m:t>𝑜</m:t>
                                        </m:r>
                                      </m:sub>
                                    </m:sSub>
                                  </m:sub>
                                </m:sSub>
                              </m:oMath>
                            </m:oMathPara>
                          </a14:m>
                          <a:endParaRPr lang="en-US" sz="1500"/>
                        </a:p>
                      </a:txBody>
                      <a:tcPr/>
                    </a:tc>
                    <a:tc>
                      <a:txBody>
                        <a:bodyPr/>
                        <a:lstStyle/>
                        <a:p>
                          <a:r>
                            <a:rPr lang="en-US" sz="1500" smtClean="0"/>
                            <a:t>Distribution for object o at time t</a:t>
                          </a:r>
                          <a:endParaRPr lang="en-US" sz="1500"/>
                        </a:p>
                      </a:txBody>
                      <a:tcPr/>
                    </a:tc>
                  </a:tr>
                  <a:tr h="327806">
                    <a:tc>
                      <a:txBody>
                        <a:bodyPr/>
                        <a:lstStyle/>
                        <a:p>
                          <a:pPr algn="l"/>
                          <a14:m>
                            <m:oMathPara xmlns:m="http://schemas.openxmlformats.org/officeDocument/2006/math">
                              <m:oMathParaPr>
                                <m:jc m:val="centerGroup"/>
                              </m:oMathParaPr>
                              <m:oMath xmlns:m="http://schemas.openxmlformats.org/officeDocument/2006/math">
                                <m:sSub>
                                  <m:sSubPr>
                                    <m:ctrlPr>
                                      <a:rPr lang="en-US" sz="1500" b="0" i="1" smtClean="0">
                                        <a:latin typeface="Cambria Math" panose="02040503050406030204" pitchFamily="18" charset="0"/>
                                      </a:rPr>
                                    </m:ctrlPr>
                                  </m:sSubPr>
                                  <m:e>
                                    <m:r>
                                      <a:rPr lang="en-US" sz="1500" b="0" i="1" smtClean="0">
                                        <a:latin typeface="Cambria Math"/>
                                      </a:rPr>
                                      <m:t>𝑃</m:t>
                                    </m:r>
                                  </m:e>
                                  <m:sub>
                                    <m:sSub>
                                      <m:sSubPr>
                                        <m:ctrlPr>
                                          <a:rPr lang="en-US" sz="1500" b="0" i="1" smtClean="0">
                                            <a:latin typeface="Cambria Math" panose="02040503050406030204" pitchFamily="18" charset="0"/>
                                          </a:rPr>
                                        </m:ctrlPr>
                                      </m:sSubPr>
                                      <m:e>
                                        <m:r>
                                          <a:rPr lang="en-US" sz="1500" b="0" i="1" smtClean="0">
                                            <a:latin typeface="Cambria Math"/>
                                          </a:rPr>
                                          <m:t>𝑡</m:t>
                                        </m:r>
                                      </m:e>
                                      <m:sub>
                                        <m:r>
                                          <a:rPr lang="en-US" sz="1500" b="0" i="1" smtClean="0">
                                            <a:latin typeface="Cambria Math"/>
                                          </a:rPr>
                                          <m:t>𝑝</m:t>
                                        </m:r>
                                      </m:sub>
                                    </m:sSub>
                                  </m:sub>
                                </m:sSub>
                              </m:oMath>
                            </m:oMathPara>
                          </a14:m>
                          <a:endParaRPr lang="en-US" sz="1500"/>
                        </a:p>
                      </a:txBody>
                      <a:tcPr/>
                    </a:tc>
                    <a:tc>
                      <a:txBody>
                        <a:bodyPr/>
                        <a:lstStyle/>
                        <a:p>
                          <a:r>
                            <a:rPr lang="en-US" sz="1500" smtClean="0"/>
                            <a:t>Distribution for pattern</a:t>
                          </a:r>
                          <a:r>
                            <a:rPr lang="en-US" sz="1500" baseline="0" smtClean="0"/>
                            <a:t> p </a:t>
                          </a:r>
                          <a:r>
                            <a:rPr lang="en-US" sz="1500" smtClean="0"/>
                            <a:t>at time t</a:t>
                          </a:r>
                          <a:endParaRPr lang="en-US" sz="1500"/>
                        </a:p>
                      </a:txBody>
                      <a:tcPr/>
                    </a:tc>
                  </a:tr>
                  <a:tr h="327806">
                    <a:tc>
                      <a:txBody>
                        <a:bodyPr/>
                        <a:lstStyle/>
                        <a:p>
                          <a:pPr algn="l"/>
                          <a14:m>
                            <m:oMathPara xmlns:m="http://schemas.openxmlformats.org/officeDocument/2006/math">
                              <m:oMathParaPr>
                                <m:jc m:val="centerGroup"/>
                              </m:oMathParaPr>
                              <m:oMath xmlns:m="http://schemas.openxmlformats.org/officeDocument/2006/math">
                                <m:r>
                                  <a:rPr lang="en-US" sz="1500" b="0" i="1" smtClean="0">
                                    <a:latin typeface="Cambria Math"/>
                                  </a:rPr>
                                  <m:t>𝑇</m:t>
                                </m:r>
                                <m:sSub>
                                  <m:sSubPr>
                                    <m:ctrlPr>
                                      <a:rPr lang="en-US" sz="1500" b="0" i="1" smtClean="0">
                                        <a:latin typeface="Cambria Math" panose="02040503050406030204" pitchFamily="18" charset="0"/>
                                      </a:rPr>
                                    </m:ctrlPr>
                                  </m:sSubPr>
                                  <m:e>
                                    <m:r>
                                      <a:rPr lang="en-US" sz="1500" b="0" i="1" smtClean="0">
                                        <a:latin typeface="Cambria Math"/>
                                      </a:rPr>
                                      <m:t>𝑆</m:t>
                                    </m:r>
                                  </m:e>
                                  <m:sub>
                                    <m:r>
                                      <a:rPr lang="en-US" sz="1500" b="0" i="1" smtClean="0">
                                        <a:latin typeface="Cambria Math"/>
                                      </a:rPr>
                                      <m:t>𝑝</m:t>
                                    </m:r>
                                  </m:sub>
                                </m:sSub>
                              </m:oMath>
                            </m:oMathPara>
                          </a14:m>
                          <a:endParaRPr lang="en-US" sz="1500"/>
                        </a:p>
                      </a:txBody>
                      <a:tcPr/>
                    </a:tc>
                    <a:tc>
                      <a:txBody>
                        <a:bodyPr/>
                        <a:lstStyle/>
                        <a:p>
                          <a:r>
                            <a:rPr lang="en-US" sz="1500" smtClean="0"/>
                            <a:t>Set of timestamps for pattern</a:t>
                          </a:r>
                          <a:r>
                            <a:rPr lang="en-US" sz="1500" baseline="0" smtClean="0"/>
                            <a:t> p</a:t>
                          </a:r>
                          <a:endParaRPr lang="en-US" sz="1500"/>
                        </a:p>
                      </a:txBody>
                      <a:tcPr/>
                    </a:tc>
                  </a:tr>
                </a:tbl>
              </a:graphicData>
            </a:graphic>
          </p:graphicFrame>
        </mc:Choice>
        <mc:Fallback xmlns="">
          <p:graphicFrame>
            <p:nvGraphicFramePr>
              <p:cNvPr id="20" name="Table 19"/>
              <p:cNvGraphicFramePr>
                <a:graphicFrameLocks noGrp="1"/>
              </p:cNvGraphicFramePr>
              <p:nvPr>
                <p:extLst>
                  <p:ext uri="{D42A27DB-BD31-4B8C-83A1-F6EECF244321}">
                    <p14:modId xmlns:p14="http://schemas.microsoft.com/office/powerpoint/2010/main" val="1389336987"/>
                  </p:ext>
                </p:extLst>
              </p:nvPr>
            </p:nvGraphicFramePr>
            <p:xfrm>
              <a:off x="427005" y="1600200"/>
              <a:ext cx="3794189" cy="3282062"/>
            </p:xfrm>
            <a:graphic>
              <a:graphicData uri="http://schemas.openxmlformats.org/drawingml/2006/table">
                <a:tbl>
                  <a:tblPr firstRow="1" bandRow="1">
                    <a:tableStyleId>{5C22544A-7EE6-4342-B048-85BDC9FD1C3A}</a:tableStyleId>
                  </a:tblPr>
                  <a:tblGrid>
                    <a:gridCol w="928561"/>
                    <a:gridCol w="2865628"/>
                  </a:tblGrid>
                  <a:tr h="320040">
                    <a:tc>
                      <a:txBody>
                        <a:bodyPr/>
                        <a:lstStyle/>
                        <a:p>
                          <a:r>
                            <a:rPr lang="en-US" sz="1500" smtClean="0"/>
                            <a:t>Notation</a:t>
                          </a:r>
                          <a:endParaRPr lang="en-US" sz="1500"/>
                        </a:p>
                      </a:txBody>
                      <a:tcPr/>
                    </a:tc>
                    <a:tc>
                      <a:txBody>
                        <a:bodyPr/>
                        <a:lstStyle/>
                        <a:p>
                          <a:r>
                            <a:rPr lang="en-US" sz="1500" smtClean="0"/>
                            <a:t>Meaning</a:t>
                          </a:r>
                          <a:endParaRPr lang="en-US" sz="1500"/>
                        </a:p>
                      </a:txBody>
                      <a:tcPr/>
                    </a:tc>
                  </a:tr>
                  <a:tr h="320040">
                    <a:tc>
                      <a:txBody>
                        <a:bodyPr/>
                        <a:lstStyle/>
                        <a:p>
                          <a:pPr algn="ctr"/>
                          <a:r>
                            <a:rPr lang="en-US" sz="1500" smtClean="0"/>
                            <a:t>min_sup</a:t>
                          </a:r>
                          <a:endParaRPr lang="en-US" sz="1500"/>
                        </a:p>
                      </a:txBody>
                      <a:tcPr/>
                    </a:tc>
                    <a:tc>
                      <a:txBody>
                        <a:bodyPr/>
                        <a:lstStyle/>
                        <a:p>
                          <a:r>
                            <a:rPr lang="en-US" sz="1500" smtClean="0"/>
                            <a:t>Minimum Support</a:t>
                          </a:r>
                          <a:endParaRPr lang="en-US" sz="1500"/>
                        </a:p>
                      </a:txBody>
                      <a:tcPr/>
                    </a:tc>
                  </a:tr>
                  <a:tr h="320040">
                    <a:tc>
                      <a:txBody>
                        <a:bodyPr/>
                        <a:lstStyle/>
                        <a:p>
                          <a:pPr algn="ctr"/>
                          <a:r>
                            <a:rPr lang="en-US" sz="1500" smtClean="0"/>
                            <a:t>t</a:t>
                          </a:r>
                          <a:endParaRPr lang="en-US" sz="1500"/>
                        </a:p>
                      </a:txBody>
                      <a:tcPr/>
                    </a:tc>
                    <a:tc>
                      <a:txBody>
                        <a:bodyPr/>
                        <a:lstStyle/>
                        <a:p>
                          <a:r>
                            <a:rPr lang="en-US" sz="1500" smtClean="0"/>
                            <a:t>Index for timestamps</a:t>
                          </a:r>
                          <a:endParaRPr lang="en-US" sz="1500"/>
                        </a:p>
                      </a:txBody>
                      <a:tcPr/>
                    </a:tc>
                  </a:tr>
                  <a:tr h="320040">
                    <a:tc>
                      <a:txBody>
                        <a:bodyPr/>
                        <a:lstStyle/>
                        <a:p>
                          <a:pPr algn="ctr"/>
                          <a:r>
                            <a:rPr lang="en-US" sz="1500" smtClean="0"/>
                            <a:t>o</a:t>
                          </a:r>
                          <a:endParaRPr lang="en-US" sz="1500"/>
                        </a:p>
                      </a:txBody>
                      <a:tcPr/>
                    </a:tc>
                    <a:tc>
                      <a:txBody>
                        <a:bodyPr/>
                        <a:lstStyle/>
                        <a:p>
                          <a:r>
                            <a:rPr lang="en-US" sz="1500" smtClean="0"/>
                            <a:t>Index for objects</a:t>
                          </a:r>
                          <a:endParaRPr lang="en-US" sz="1500"/>
                        </a:p>
                      </a:txBody>
                      <a:tcPr/>
                    </a:tc>
                  </a:tr>
                  <a:tr h="320040">
                    <a:tc>
                      <a:txBody>
                        <a:bodyPr/>
                        <a:lstStyle/>
                        <a:p>
                          <a:pPr algn="ctr"/>
                          <a:r>
                            <a:rPr lang="en-US" sz="1500" smtClean="0"/>
                            <a:t>p</a:t>
                          </a:r>
                          <a:endParaRPr lang="en-US" sz="1500"/>
                        </a:p>
                      </a:txBody>
                      <a:tcPr/>
                    </a:tc>
                    <a:tc>
                      <a:txBody>
                        <a:bodyPr/>
                        <a:lstStyle/>
                        <a:p>
                          <a:r>
                            <a:rPr lang="en-US" sz="1500" smtClean="0"/>
                            <a:t>Index for patterns</a:t>
                          </a:r>
                          <a:endParaRPr lang="en-US" sz="1500"/>
                        </a:p>
                      </a:txBody>
                      <a:tcPr/>
                    </a:tc>
                  </a:tr>
                  <a:tr h="320040">
                    <a:tc>
                      <a:txBody>
                        <a:bodyPr/>
                        <a:lstStyle/>
                        <a:p>
                          <a:pPr algn="ctr"/>
                          <a:r>
                            <a:rPr lang="en-US" sz="1500" smtClean="0"/>
                            <a:t>N</a:t>
                          </a:r>
                          <a:endParaRPr lang="en-US" sz="1500"/>
                        </a:p>
                      </a:txBody>
                      <a:tcPr/>
                    </a:tc>
                    <a:tc>
                      <a:txBody>
                        <a:bodyPr/>
                        <a:lstStyle/>
                        <a:p>
                          <a:r>
                            <a:rPr lang="en-US" sz="1500" smtClean="0"/>
                            <a:t>Total number of objects</a:t>
                          </a:r>
                          <a:endParaRPr lang="en-US" sz="1500"/>
                        </a:p>
                      </a:txBody>
                      <a:tcPr/>
                    </a:tc>
                  </a:tr>
                  <a:tr h="320040">
                    <a:tc>
                      <a:txBody>
                        <a:bodyPr/>
                        <a:lstStyle/>
                        <a:p>
                          <a:pPr algn="ctr"/>
                          <a:r>
                            <a:rPr lang="en-US" sz="1500" smtClean="0"/>
                            <a:t>T</a:t>
                          </a:r>
                          <a:endParaRPr lang="en-US" sz="1500"/>
                        </a:p>
                      </a:txBody>
                      <a:tcPr/>
                    </a:tc>
                    <a:tc>
                      <a:txBody>
                        <a:bodyPr/>
                        <a:lstStyle/>
                        <a:p>
                          <a:r>
                            <a:rPr lang="en-US" sz="1500" smtClean="0"/>
                            <a:t>Total number</a:t>
                          </a:r>
                          <a:r>
                            <a:rPr lang="en-US" sz="1500" baseline="0" smtClean="0"/>
                            <a:t> of timestamps</a:t>
                          </a:r>
                          <a:endParaRPr lang="en-US" sz="1500"/>
                        </a:p>
                      </a:txBody>
                      <a:tcPr/>
                    </a:tc>
                  </a:tr>
                  <a:tr h="340805">
                    <a:tc>
                      <a:txBody>
                        <a:bodyPr/>
                        <a:lstStyle/>
                        <a:p>
                          <a:endParaRPr lang="en-US"/>
                        </a:p>
                      </a:txBody>
                      <a:tcPr>
                        <a:blipFill rotWithShape="1">
                          <a:blip r:embed="rId3"/>
                          <a:stretch>
                            <a:fillRect t="-658929" r="-309868" b="-219643"/>
                          </a:stretch>
                        </a:blipFill>
                      </a:tcPr>
                    </a:tc>
                    <a:tc>
                      <a:txBody>
                        <a:bodyPr/>
                        <a:lstStyle/>
                        <a:p>
                          <a:r>
                            <a:rPr lang="en-US" sz="1500" smtClean="0"/>
                            <a:t>Distribution for object o at time t</a:t>
                          </a:r>
                          <a:endParaRPr lang="en-US" sz="1500"/>
                        </a:p>
                      </a:txBody>
                      <a:tcPr/>
                    </a:tc>
                  </a:tr>
                  <a:tr h="363347">
                    <a:tc>
                      <a:txBody>
                        <a:bodyPr/>
                        <a:lstStyle/>
                        <a:p>
                          <a:endParaRPr lang="en-US"/>
                        </a:p>
                      </a:txBody>
                      <a:tcPr>
                        <a:blipFill rotWithShape="1">
                          <a:blip r:embed="rId3"/>
                          <a:stretch>
                            <a:fillRect t="-708333" r="-309868" b="-105000"/>
                          </a:stretch>
                        </a:blipFill>
                      </a:tcPr>
                    </a:tc>
                    <a:tc>
                      <a:txBody>
                        <a:bodyPr/>
                        <a:lstStyle/>
                        <a:p>
                          <a:r>
                            <a:rPr lang="en-US" sz="1500" smtClean="0"/>
                            <a:t>Distribution for pattern</a:t>
                          </a:r>
                          <a:r>
                            <a:rPr lang="en-US" sz="1500" baseline="0" smtClean="0"/>
                            <a:t> p </a:t>
                          </a:r>
                          <a:r>
                            <a:rPr lang="en-US" sz="1500" smtClean="0"/>
                            <a:t>at time t</a:t>
                          </a:r>
                          <a:endParaRPr lang="en-US" sz="1500"/>
                        </a:p>
                      </a:txBody>
                      <a:tcPr/>
                    </a:tc>
                  </a:tr>
                  <a:tr h="337630">
                    <a:tc>
                      <a:txBody>
                        <a:bodyPr/>
                        <a:lstStyle/>
                        <a:p>
                          <a:endParaRPr lang="en-US"/>
                        </a:p>
                      </a:txBody>
                      <a:tcPr>
                        <a:blipFill rotWithShape="1">
                          <a:blip r:embed="rId3"/>
                          <a:stretch>
                            <a:fillRect t="-881818" r="-309868" b="-14545"/>
                          </a:stretch>
                        </a:blipFill>
                      </a:tcPr>
                    </a:tc>
                    <a:tc>
                      <a:txBody>
                        <a:bodyPr/>
                        <a:lstStyle/>
                        <a:p>
                          <a:r>
                            <a:rPr lang="en-US" sz="1500" smtClean="0"/>
                            <a:t>Set of timestamps for pattern</a:t>
                          </a:r>
                          <a:r>
                            <a:rPr lang="en-US" sz="1500" baseline="0" smtClean="0"/>
                            <a:t> p</a:t>
                          </a:r>
                          <a:endParaRPr lang="en-US" sz="1500"/>
                        </a:p>
                      </a:txBody>
                      <a:tcPr/>
                    </a:tc>
                  </a:tr>
                </a:tbl>
              </a:graphicData>
            </a:graphic>
          </p:graphicFrame>
        </mc:Fallback>
      </mc:AlternateContent>
      <mc:AlternateContent xmlns:mc="http://schemas.openxmlformats.org/markup-compatibility/2006" xmlns:a14="http://schemas.microsoft.com/office/drawing/2010/main">
        <mc:Choice Requires="a14">
          <p:sp>
            <p:nvSpPr>
              <p:cNvPr id="21" name="TextBox 20"/>
              <p:cNvSpPr txBox="1"/>
              <p:nvPr/>
            </p:nvSpPr>
            <p:spPr>
              <a:xfrm>
                <a:off x="2295031" y="4914900"/>
                <a:ext cx="4791569" cy="1291443"/>
              </a:xfrm>
              <a:prstGeom prst="rect">
                <a:avLst/>
              </a:prstGeom>
              <a:noFill/>
            </p:spPr>
            <p:txBody>
              <a:bodyPr wrap="none" lIns="407099" tIns="203549" rIns="407099" bIns="203549" rtlCol="0">
                <a:spAutoFit/>
              </a:bodyPr>
              <a:lstStyle/>
              <a:p>
                <a:pPr/>
                <a14:m>
                  <m:oMathPara xmlns:m="http://schemas.openxmlformats.org/officeDocument/2006/math">
                    <m:oMathParaPr>
                      <m:jc m:val="centerGroup"/>
                    </m:oMathParaPr>
                    <m:oMath xmlns:m="http://schemas.openxmlformats.org/officeDocument/2006/math">
                      <m:r>
                        <a:rPr lang="en-US" i="1">
                          <a:latin typeface="Cambria Math"/>
                        </a:rPr>
                        <m:t>𝑠𝑢𝑝</m:t>
                      </m:r>
                      <m:d>
                        <m:dPr>
                          <m:ctrlPr>
                            <a:rPr lang="en-US" i="1">
                              <a:latin typeface="Cambria Math" panose="02040503050406030204" pitchFamily="18" charset="0"/>
                            </a:rPr>
                          </m:ctrlPr>
                        </m:dPr>
                        <m:e>
                          <m:r>
                            <a:rPr lang="en-US" i="1">
                              <a:latin typeface="Cambria Math"/>
                            </a:rPr>
                            <m:t>𝑝</m:t>
                          </m:r>
                        </m:e>
                      </m:d>
                      <m:r>
                        <a:rPr lang="en-US" i="1">
                          <a:latin typeface="Cambria Math"/>
                        </a:rPr>
                        <m:t>=</m:t>
                      </m:r>
                      <m:nary>
                        <m:naryPr>
                          <m:chr m:val="∑"/>
                          <m:ctrlPr>
                            <a:rPr lang="en-US" i="1">
                              <a:latin typeface="Cambria Math" panose="02040503050406030204" pitchFamily="18" charset="0"/>
                            </a:rPr>
                          </m:ctrlPr>
                        </m:naryPr>
                        <m:sub>
                          <m:r>
                            <m:rPr>
                              <m:brk m:alnAt="23"/>
                            </m:rPr>
                            <a:rPr lang="en-US" i="1">
                              <a:latin typeface="Cambria Math"/>
                            </a:rPr>
                            <m:t>𝑜</m:t>
                          </m:r>
                          <m:r>
                            <a:rPr lang="en-US" i="1">
                              <a:latin typeface="Cambria Math"/>
                            </a:rPr>
                            <m:t>=1</m:t>
                          </m:r>
                        </m:sub>
                        <m:sup>
                          <m:r>
                            <a:rPr lang="en-US" i="1">
                              <a:latin typeface="Cambria Math"/>
                            </a:rPr>
                            <m:t>𝑁</m:t>
                          </m:r>
                        </m:sup>
                        <m:e>
                          <m:nary>
                            <m:naryPr>
                              <m:chr m:val="∏"/>
                              <m:supHide m:val="on"/>
                              <m:ctrlPr>
                                <a:rPr lang="en-US" i="1">
                                  <a:latin typeface="Cambria Math" panose="02040503050406030204" pitchFamily="18" charset="0"/>
                                </a:rPr>
                              </m:ctrlPr>
                            </m:naryPr>
                            <m:sub>
                              <m:r>
                                <m:rPr>
                                  <m:brk m:alnAt="7"/>
                                </m:rPr>
                                <a:rPr lang="en-US" i="1">
                                  <a:latin typeface="Cambria Math"/>
                                </a:rPr>
                                <m:t>𝑡</m:t>
                              </m:r>
                              <m:r>
                                <a:rPr lang="en-US" i="1">
                                  <a:latin typeface="Cambria Math"/>
                                </a:rPr>
                                <m:t>∈</m:t>
                              </m:r>
                              <m:r>
                                <a:rPr lang="en-US" i="1">
                                  <a:latin typeface="Cambria Math"/>
                                </a:rPr>
                                <m:t>𝑇</m:t>
                              </m:r>
                              <m:sSub>
                                <m:sSubPr>
                                  <m:ctrlPr>
                                    <a:rPr lang="en-US" i="1">
                                      <a:latin typeface="Cambria Math" panose="02040503050406030204" pitchFamily="18" charset="0"/>
                                    </a:rPr>
                                  </m:ctrlPr>
                                </m:sSubPr>
                                <m:e>
                                  <m:r>
                                    <a:rPr lang="en-US" i="1">
                                      <a:latin typeface="Cambria Math"/>
                                    </a:rPr>
                                    <m:t>𝑆</m:t>
                                  </m:r>
                                </m:e>
                                <m:sub>
                                  <m:r>
                                    <a:rPr lang="en-US" i="1">
                                      <a:latin typeface="Cambria Math"/>
                                    </a:rPr>
                                    <m:t>𝑝</m:t>
                                  </m:r>
                                </m:sub>
                              </m:sSub>
                            </m:sub>
                            <m:sup/>
                            <m:e>
                              <m:d>
                                <m:dPr>
                                  <m:begChr m:val="["/>
                                  <m:endChr m:val="]"/>
                                  <m:ctrlPr>
                                    <a:rPr lang="en-US" i="1">
                                      <a:latin typeface="Cambria Math" panose="02040503050406030204" pitchFamily="18" charset="0"/>
                                    </a:rPr>
                                  </m:ctrlPr>
                                </m:dPr>
                                <m:e>
                                  <m:r>
                                    <a:rPr lang="en-US" i="1">
                                      <a:latin typeface="Cambria Math"/>
                                    </a:rPr>
                                    <m:t>1−</m:t>
                                  </m:r>
                                  <m:f>
                                    <m:fPr>
                                      <m:ctrlPr>
                                        <a:rPr lang="en-US" i="1">
                                          <a:latin typeface="Cambria Math" panose="02040503050406030204" pitchFamily="18" charset="0"/>
                                        </a:rPr>
                                      </m:ctrlPr>
                                    </m:fPr>
                                    <m:num>
                                      <m:r>
                                        <a:rPr lang="en-US" i="1">
                                          <a:latin typeface="Cambria Math"/>
                                        </a:rPr>
                                        <m:t>𝐷𝑖𝑠𝑡</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𝑆</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𝑜</m:t>
                                                  </m:r>
                                                </m:sub>
                                              </m:sSub>
                                            </m:sub>
                                          </m:sSub>
                                          <m:r>
                                            <a:rPr lang="en-US" i="1">
                                              <a:latin typeface="Cambria Math"/>
                                            </a:rPr>
                                            <m:t>, </m:t>
                                          </m:r>
                                          <m:sSub>
                                            <m:sSubPr>
                                              <m:ctrlPr>
                                                <a:rPr lang="en-US" i="1">
                                                  <a:latin typeface="Cambria Math" panose="02040503050406030204" pitchFamily="18" charset="0"/>
                                                </a:rPr>
                                              </m:ctrlPr>
                                            </m:sSubPr>
                                            <m:e>
                                              <m:r>
                                                <a:rPr lang="en-US" i="1">
                                                  <a:latin typeface="Cambria Math"/>
                                                </a:rPr>
                                                <m:t>𝑃</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𝑝</m:t>
                                                  </m:r>
                                                </m:sub>
                                              </m:sSub>
                                            </m:sub>
                                          </m:sSub>
                                        </m:e>
                                      </m:d>
                                    </m:num>
                                    <m:den>
                                      <m:r>
                                        <a:rPr lang="en-US" i="1">
                                          <a:latin typeface="Cambria Math"/>
                                        </a:rPr>
                                        <m:t>𝑚𝑎𝑥𝐷𝑖𝑠𝑡</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𝑃</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𝑝</m:t>
                                                  </m:r>
                                                </m:sub>
                                              </m:sSub>
                                            </m:sub>
                                          </m:sSub>
                                        </m:e>
                                      </m:d>
                                    </m:den>
                                  </m:f>
                                </m:e>
                              </m:d>
                            </m:e>
                          </m:nary>
                        </m:e>
                      </m:nary>
                    </m:oMath>
                  </m:oMathPara>
                </a14:m>
                <a:endParaRPr lang="en-US" i="1">
                  <a:latin typeface="Cambria Math"/>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295031" y="4914900"/>
                <a:ext cx="4791569" cy="1291443"/>
              </a:xfrm>
              <a:prstGeom prst="rect">
                <a:avLst/>
              </a:prstGeom>
              <a:blipFill rotWithShape="1">
                <a:blip r:embed="rId4"/>
                <a:stretch>
                  <a:fillRect/>
                </a:stretch>
              </a:blipFill>
            </p:spPr>
            <p:txBody>
              <a:bodyPr/>
              <a:lstStyle/>
              <a:p>
                <a:r>
                  <a:rPr lang="en-US">
                    <a:noFill/>
                  </a:rPr>
                  <a:t> </a:t>
                </a:r>
              </a:p>
            </p:txBody>
          </p:sp>
        </mc:Fallback>
      </mc:AlternateContent>
      <p:sp>
        <p:nvSpPr>
          <p:cNvPr id="22" name="TextBox 21"/>
          <p:cNvSpPr txBox="1"/>
          <p:nvPr/>
        </p:nvSpPr>
        <p:spPr>
          <a:xfrm>
            <a:off x="4267200" y="3752671"/>
            <a:ext cx="2258375" cy="1200329"/>
          </a:xfrm>
          <a:prstGeom prst="rect">
            <a:avLst/>
          </a:prstGeom>
          <a:noFill/>
        </p:spPr>
        <p:txBody>
          <a:bodyPr wrap="none" rtlCol="0">
            <a:spAutoFit/>
          </a:bodyPr>
          <a:lstStyle/>
          <a:p>
            <a:r>
              <a:rPr lang="en-US" smtClean="0">
                <a:solidFill>
                  <a:srgbClr val="FF0000"/>
                </a:solidFill>
              </a:rPr>
              <a:t>For longer patterns</a:t>
            </a:r>
          </a:p>
          <a:p>
            <a:endParaRPr lang="en-US"/>
          </a:p>
          <a:p>
            <a:r>
              <a:rPr lang="en-US" smtClean="0"/>
              <a:t>Candidate generation </a:t>
            </a:r>
          </a:p>
          <a:p>
            <a:r>
              <a:rPr lang="en-US" smtClean="0"/>
              <a:t>uses Apriori</a:t>
            </a:r>
            <a:endParaRPr lang="en-US"/>
          </a:p>
        </p:txBody>
      </p:sp>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1" grpId="0"/>
      <p:bldP spid="2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a:t>CTOutlier Detection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93</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mc:AlternateContent xmlns:mc="http://schemas.openxmlformats.org/markup-compatibility/2006" xmlns:a14="http://schemas.microsoft.com/office/drawing/2010/main">
        <mc:Choice Requires="a14">
          <p:sp>
            <p:nvSpPr>
              <p:cNvPr id="20" name="Content Placeholder 2"/>
              <p:cNvSpPr>
                <a:spLocks noGrp="1"/>
              </p:cNvSpPr>
              <p:nvPr>
                <p:ph idx="4294967295"/>
              </p:nvPr>
            </p:nvSpPr>
            <p:spPr>
              <a:xfrm>
                <a:off x="457200" y="1600200"/>
                <a:ext cx="8229600" cy="4525963"/>
              </a:xfrm>
              <a:prstGeom prst="rect">
                <a:avLst/>
              </a:prstGeom>
            </p:spPr>
            <p:txBody>
              <a:bodyPr>
                <a:normAutofit fontScale="62500" lnSpcReduction="20000"/>
              </a:bodyPr>
              <a:lstStyle/>
              <a:p>
                <a:r>
                  <a:rPr lang="en-US" smtClean="0"/>
                  <a:t>Given: Set of soft patterns (P) and set of sequences (S)</a:t>
                </a:r>
              </a:p>
              <a:p>
                <a:r>
                  <a:rPr lang="en-US" smtClean="0"/>
                  <a:t>Output: Find outlier sequences</a:t>
                </a:r>
              </a:p>
              <a:p>
                <a:endParaRPr lang="en-US" smtClean="0"/>
              </a:p>
              <a:p>
                <a:endParaRPr lang="en-US"/>
              </a:p>
              <a:p>
                <a:endParaRPr lang="en-US" smtClean="0"/>
              </a:p>
              <a:p>
                <a:endParaRPr lang="en-US" b="0" i="1" smtClean="0">
                  <a:latin typeface="Cambria Math"/>
                </a:endParaRPr>
              </a:p>
              <a:p>
                <a14:m>
                  <m:oMath xmlns:m="http://schemas.openxmlformats.org/officeDocument/2006/math">
                    <m:r>
                      <a:rPr lang="en-US" b="0" i="1" smtClean="0">
                        <a:latin typeface="Cambria Math"/>
                      </a:rPr>
                      <m:t>𝑠𝑐𝑜𝑟𝑒</m:t>
                    </m:r>
                    <m:d>
                      <m:dPr>
                        <m:ctrlPr>
                          <a:rPr lang="en-US" b="0" i="1" smtClean="0">
                            <a:latin typeface="Cambria Math" panose="02040503050406030204" pitchFamily="18" charset="0"/>
                          </a:rPr>
                        </m:ctrlPr>
                      </m:dPr>
                      <m:e>
                        <m:r>
                          <a:rPr lang="en-US" b="0" i="1" smtClean="0">
                            <a:latin typeface="Cambria Math"/>
                          </a:rPr>
                          <m:t>𝑜</m:t>
                        </m:r>
                        <m:r>
                          <a:rPr lang="en-US" b="0" i="1" smtClean="0">
                            <a:latin typeface="Cambria Math"/>
                          </a:rPr>
                          <m:t>,</m:t>
                        </m:r>
                        <m:r>
                          <a:rPr lang="en-US" b="0" i="1" smtClean="0">
                            <a:latin typeface="Cambria Math"/>
                          </a:rPr>
                          <m:t>𝑝</m:t>
                        </m:r>
                      </m:e>
                    </m:d>
                    <m:r>
                      <a:rPr lang="en-US" b="0" i="1" smtClean="0">
                        <a:latin typeface="Cambria Math"/>
                      </a:rPr>
                      <m:t>=</m:t>
                    </m:r>
                    <m:nary>
                      <m:naryPr>
                        <m:chr m:val="∑"/>
                        <m:supHide m:val="on"/>
                        <m:ctrlPr>
                          <a:rPr lang="en-US" i="1">
                            <a:latin typeface="Cambria Math" panose="02040503050406030204" pitchFamily="18" charset="0"/>
                          </a:rPr>
                        </m:ctrlPr>
                      </m:naryPr>
                      <m:sub>
                        <m:r>
                          <m:rPr>
                            <m:brk m:alnAt="7"/>
                          </m:rPr>
                          <a:rPr lang="en-US" i="1">
                            <a:latin typeface="Cambria Math"/>
                          </a:rPr>
                          <m:t>𝑡</m:t>
                        </m:r>
                        <m:r>
                          <a:rPr lang="en-US" i="1">
                            <a:latin typeface="Cambria Math"/>
                          </a:rPr>
                          <m:t>∈</m:t>
                        </m:r>
                        <m:sSub>
                          <m:sSubPr>
                            <m:ctrlPr>
                              <a:rPr lang="en-US" i="1">
                                <a:latin typeface="Cambria Math" panose="02040503050406030204" pitchFamily="18" charset="0"/>
                              </a:rPr>
                            </m:ctrlPr>
                          </m:sSubPr>
                          <m:e>
                            <m:r>
                              <a:rPr lang="en-US" i="1">
                                <a:latin typeface="Cambria Math"/>
                              </a:rPr>
                              <m:t>𝜃</m:t>
                            </m:r>
                          </m:e>
                          <m:sub>
                            <m:r>
                              <a:rPr lang="en-US" b="0" i="1" smtClean="0">
                                <a:latin typeface="Cambria Math"/>
                              </a:rPr>
                              <m:t>𝑝</m:t>
                            </m:r>
                            <m:r>
                              <a:rPr lang="en-US" i="1">
                                <a:latin typeface="Cambria Math"/>
                              </a:rPr>
                              <m:t>𝑜</m:t>
                            </m:r>
                          </m:sub>
                        </m:sSub>
                      </m:sub>
                      <m:sup/>
                      <m:e>
                        <m:d>
                          <m:dPr>
                            <m:begChr m:val="["/>
                            <m:endChr m:val="]"/>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a:rPr>
                                  <m:t>sup</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𝑃</m:t>
                                        </m:r>
                                      </m:e>
                                      <m:sub>
                                        <m:sSub>
                                          <m:sSubPr>
                                            <m:ctrlPr>
                                              <a:rPr lang="en-US" i="1">
                                                <a:latin typeface="Cambria Math" panose="02040503050406030204" pitchFamily="18" charset="0"/>
                                              </a:rPr>
                                            </m:ctrlPr>
                                          </m:sSubPr>
                                          <m:e>
                                            <m:r>
                                              <a:rPr lang="en-US" i="1">
                                                <a:latin typeface="Cambria Math"/>
                                              </a:rPr>
                                              <m:t>𝑡</m:t>
                                            </m:r>
                                          </m:e>
                                          <m:sub>
                                            <m:r>
                                              <a:rPr lang="en-US" b="0" i="1" smtClean="0">
                                                <a:latin typeface="Cambria Math"/>
                                              </a:rPr>
                                              <m:t>𝑝</m:t>
                                            </m:r>
                                          </m:sub>
                                        </m:sSub>
                                      </m:sub>
                                    </m:sSub>
                                  </m:e>
                                </m:d>
                              </m:e>
                            </m:func>
                            <m:r>
                              <a:rPr lang="en-US" i="1">
                                <a:latin typeface="Cambria Math"/>
                              </a:rPr>
                              <m:t>×</m:t>
                            </m:r>
                            <m:f>
                              <m:fPr>
                                <m:ctrlPr>
                                  <a:rPr lang="en-US" i="1">
                                    <a:latin typeface="Cambria Math" panose="02040503050406030204" pitchFamily="18" charset="0"/>
                                  </a:rPr>
                                </m:ctrlPr>
                              </m:fPr>
                              <m:num>
                                <m:r>
                                  <a:rPr lang="en-US" i="1">
                                    <a:latin typeface="Cambria Math"/>
                                  </a:rPr>
                                  <m:t>𝐷𝑖𝑠𝑡</m:t>
                                </m:r>
                                <m:r>
                                  <a:rPr lang="en-US" i="1">
                                    <a:latin typeface="Cambria Math"/>
                                  </a:rPr>
                                  <m:t>(</m:t>
                                </m:r>
                                <m:sSub>
                                  <m:sSubPr>
                                    <m:ctrlPr>
                                      <a:rPr lang="en-US" i="1">
                                        <a:latin typeface="Cambria Math" panose="02040503050406030204" pitchFamily="18" charset="0"/>
                                      </a:rPr>
                                    </m:ctrlPr>
                                  </m:sSubPr>
                                  <m:e>
                                    <m:r>
                                      <a:rPr lang="en-US" i="1">
                                        <a:latin typeface="Cambria Math"/>
                                      </a:rPr>
                                      <m:t>𝑆</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𝑜</m:t>
                                        </m:r>
                                      </m:sub>
                                    </m:sSub>
                                  </m:sub>
                                </m:sSub>
                                <m:r>
                                  <a:rPr lang="en-US" i="1">
                                    <a:latin typeface="Cambria Math"/>
                                  </a:rPr>
                                  <m:t>, </m:t>
                                </m:r>
                                <m:sSub>
                                  <m:sSubPr>
                                    <m:ctrlPr>
                                      <a:rPr lang="en-US" i="1">
                                        <a:latin typeface="Cambria Math" panose="02040503050406030204" pitchFamily="18" charset="0"/>
                                      </a:rPr>
                                    </m:ctrlPr>
                                  </m:sSubPr>
                                  <m:e>
                                    <m:r>
                                      <a:rPr lang="en-US" i="1">
                                        <a:latin typeface="Cambria Math"/>
                                      </a:rPr>
                                      <m:t>𝑃</m:t>
                                    </m:r>
                                  </m:e>
                                  <m:sub>
                                    <m:sSub>
                                      <m:sSubPr>
                                        <m:ctrlPr>
                                          <a:rPr lang="en-US" i="1">
                                            <a:latin typeface="Cambria Math" panose="02040503050406030204" pitchFamily="18" charset="0"/>
                                          </a:rPr>
                                        </m:ctrlPr>
                                      </m:sSubPr>
                                      <m:e>
                                        <m:r>
                                          <a:rPr lang="en-US" i="1">
                                            <a:latin typeface="Cambria Math"/>
                                          </a:rPr>
                                          <m:t>𝑡</m:t>
                                        </m:r>
                                      </m:e>
                                      <m:sub>
                                        <m:r>
                                          <a:rPr lang="en-US" b="0" i="1" smtClean="0">
                                            <a:latin typeface="Cambria Math"/>
                                          </a:rPr>
                                          <m:t>𝑝</m:t>
                                        </m:r>
                                      </m:sub>
                                    </m:sSub>
                                  </m:sub>
                                </m:sSub>
                                <m:r>
                                  <a:rPr lang="en-US" i="1">
                                    <a:latin typeface="Cambria Math"/>
                                  </a:rPr>
                                  <m:t>)</m:t>
                                </m:r>
                              </m:num>
                              <m:den>
                                <m:r>
                                  <a:rPr lang="en-US" i="1">
                                    <a:latin typeface="Cambria Math"/>
                                  </a:rPr>
                                  <m:t>𝑚𝑎𝑥𝐷𝑖𝑠𝑡</m:t>
                                </m:r>
                                <m:r>
                                  <a:rPr lang="en-US" i="1">
                                    <a:latin typeface="Cambria Math"/>
                                  </a:rPr>
                                  <m:t>(</m:t>
                                </m:r>
                                <m:sSub>
                                  <m:sSubPr>
                                    <m:ctrlPr>
                                      <a:rPr lang="en-US" i="1">
                                        <a:latin typeface="Cambria Math" panose="02040503050406030204" pitchFamily="18" charset="0"/>
                                      </a:rPr>
                                    </m:ctrlPr>
                                  </m:sSubPr>
                                  <m:e>
                                    <m:r>
                                      <a:rPr lang="en-US" i="1">
                                        <a:latin typeface="Cambria Math"/>
                                      </a:rPr>
                                      <m:t>𝑃</m:t>
                                    </m:r>
                                  </m:e>
                                  <m:sub>
                                    <m:sSub>
                                      <m:sSubPr>
                                        <m:ctrlPr>
                                          <a:rPr lang="en-US" i="1">
                                            <a:latin typeface="Cambria Math" panose="02040503050406030204" pitchFamily="18" charset="0"/>
                                          </a:rPr>
                                        </m:ctrlPr>
                                      </m:sSubPr>
                                      <m:e>
                                        <m:r>
                                          <a:rPr lang="en-US" i="1">
                                            <a:latin typeface="Cambria Math"/>
                                          </a:rPr>
                                          <m:t>𝑡</m:t>
                                        </m:r>
                                      </m:e>
                                      <m:sub>
                                        <m:r>
                                          <a:rPr lang="en-US" b="0" i="1" smtClean="0">
                                            <a:latin typeface="Cambria Math"/>
                                          </a:rPr>
                                          <m:t>𝑝</m:t>
                                        </m:r>
                                      </m:sub>
                                    </m:sSub>
                                  </m:sub>
                                </m:sSub>
                                <m:r>
                                  <a:rPr lang="en-US" i="1">
                                    <a:latin typeface="Cambria Math"/>
                                  </a:rPr>
                                  <m:t>)</m:t>
                                </m:r>
                              </m:den>
                            </m:f>
                          </m:e>
                        </m:d>
                      </m:e>
                    </m:nary>
                  </m:oMath>
                </a14:m>
                <a:endParaRPr lang="en-US"/>
              </a:p>
              <a:p>
                <a14:m>
                  <m:oMath xmlns:m="http://schemas.openxmlformats.org/officeDocument/2006/math">
                    <m:r>
                      <a:rPr lang="en-US" b="0" i="1" smtClean="0">
                        <a:latin typeface="Cambria Math"/>
                      </a:rPr>
                      <m:t>𝑠𝑐𝑜𝑟𝑒</m:t>
                    </m:r>
                    <m:d>
                      <m:dPr>
                        <m:ctrlPr>
                          <a:rPr lang="en-US" b="0" i="1" smtClean="0">
                            <a:latin typeface="Cambria Math" panose="02040503050406030204" pitchFamily="18" charset="0"/>
                          </a:rPr>
                        </m:ctrlPr>
                      </m:dPr>
                      <m:e>
                        <m:r>
                          <a:rPr lang="en-US" b="0" i="1" smtClean="0">
                            <a:latin typeface="Cambria Math"/>
                          </a:rPr>
                          <m:t>𝑜</m:t>
                        </m:r>
                      </m:e>
                    </m:d>
                    <m:r>
                      <a:rPr lang="en-US" b="0" i="1" smtClean="0">
                        <a:latin typeface="Cambria Math"/>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a:rPr>
                          <m:t>𝑝</m:t>
                        </m:r>
                        <m:r>
                          <a:rPr lang="en-US" b="0" i="1" smtClean="0">
                            <a:latin typeface="Cambria Math"/>
                          </a:rPr>
                          <m:t>∈</m:t>
                        </m:r>
                        <m:r>
                          <a:rPr lang="en-US" b="0" i="1" smtClean="0">
                            <a:latin typeface="Cambria Math"/>
                          </a:rPr>
                          <m:t>𝑃</m:t>
                        </m:r>
                      </m:sub>
                      <m:sup/>
                      <m:e>
                        <m:func>
                          <m:funcPr>
                            <m:ctrlPr>
                              <a:rPr lang="en-US" b="0" i="1" smtClean="0">
                                <a:latin typeface="Cambria Math" panose="02040503050406030204" pitchFamily="18" charset="0"/>
                              </a:rPr>
                            </m:ctrlPr>
                          </m:funcPr>
                          <m:fName>
                            <m:r>
                              <m:rPr>
                                <m:sty m:val="p"/>
                              </m:rPr>
                              <a:rPr lang="en-US" b="0" i="0" smtClean="0">
                                <a:latin typeface="Cambria Math"/>
                              </a:rPr>
                              <m:t>sup</m:t>
                            </m:r>
                          </m:fName>
                          <m:e>
                            <m:d>
                              <m:dPr>
                                <m:ctrlPr>
                                  <a:rPr lang="en-US" b="0" i="1" smtClean="0">
                                    <a:latin typeface="Cambria Math" panose="02040503050406030204" pitchFamily="18" charset="0"/>
                                  </a:rPr>
                                </m:ctrlPr>
                              </m:dPr>
                              <m:e>
                                <m:r>
                                  <a:rPr lang="en-US" b="0" i="1" smtClean="0">
                                    <a:latin typeface="Cambria Math"/>
                                  </a:rPr>
                                  <m:t>𝑝</m:t>
                                </m:r>
                              </m:e>
                            </m:d>
                          </m:e>
                        </m:func>
                        <m:r>
                          <a:rPr lang="en-US" b="0" i="1" smtClean="0">
                            <a:latin typeface="Cambria Math"/>
                          </a:rPr>
                          <m:t>×</m:t>
                        </m:r>
                        <m:r>
                          <a:rPr lang="en-US" b="0" i="1" smtClean="0">
                            <a:latin typeface="Cambria Math"/>
                          </a:rPr>
                          <m:t>𝑠𝑐𝑜𝑟𝑒</m:t>
                        </m:r>
                        <m:r>
                          <a:rPr lang="en-US" b="0" i="1" smtClean="0">
                            <a:latin typeface="Cambria Math"/>
                          </a:rPr>
                          <m:t>(</m:t>
                        </m:r>
                        <m:r>
                          <a:rPr lang="en-US" b="0" i="1" smtClean="0">
                            <a:latin typeface="Cambria Math"/>
                          </a:rPr>
                          <m:t>𝑜</m:t>
                        </m:r>
                        <m:r>
                          <a:rPr lang="en-US" b="0" i="1" smtClean="0">
                            <a:latin typeface="Cambria Math"/>
                          </a:rPr>
                          <m:t>,</m:t>
                        </m:r>
                        <m:r>
                          <a:rPr lang="en-US" b="0" i="1" smtClean="0">
                            <a:latin typeface="Cambria Math"/>
                          </a:rPr>
                          <m:t>𝑝</m:t>
                        </m:r>
                        <m:r>
                          <a:rPr lang="en-US" b="0" i="1" smtClean="0">
                            <a:latin typeface="Cambria Math"/>
                          </a:rPr>
                          <m:t>)</m:t>
                        </m:r>
                      </m:e>
                    </m:nary>
                  </m:oMath>
                </a14:m>
                <a:endParaRPr lang="en-US" smtClean="0"/>
              </a:p>
              <a:p>
                <a:pPr lvl="1"/>
                <a:r>
                  <a:rPr lang="en-US" b="0" i="0" smtClean="0">
                    <a:latin typeface="Cambria Math"/>
                  </a:rPr>
                  <a:t>But object o may follow only one pattern! So, sum may be incorrect</a:t>
                </a:r>
              </a:p>
              <a:p>
                <a14:m>
                  <m:oMath xmlns:m="http://schemas.openxmlformats.org/officeDocument/2006/math">
                    <m:r>
                      <a:rPr lang="en-US" b="0" i="1" smtClean="0">
                        <a:latin typeface="Cambria Math"/>
                      </a:rPr>
                      <m:t>𝑠𝑐𝑜𝑟𝑒</m:t>
                    </m:r>
                    <m:d>
                      <m:dPr>
                        <m:ctrlPr>
                          <a:rPr lang="en-US" b="0" i="1" smtClean="0">
                            <a:latin typeface="Cambria Math" panose="02040503050406030204" pitchFamily="18" charset="0"/>
                          </a:rPr>
                        </m:ctrlPr>
                      </m:dPr>
                      <m:e>
                        <m:r>
                          <a:rPr lang="en-US" b="0" i="1" smtClean="0">
                            <a:latin typeface="Cambria Math"/>
                          </a:rPr>
                          <m:t>𝑜</m:t>
                        </m:r>
                      </m:e>
                    </m:d>
                    <m:r>
                      <a:rPr lang="en-US" b="0" i="1" smtClean="0">
                        <a:latin typeface="Cambria Math"/>
                      </a:rPr>
                      <m:t>=</m:t>
                    </m:r>
                    <m:func>
                      <m:funcPr>
                        <m:ctrlPr>
                          <a:rPr lang="en-US" b="0" i="1" smtClean="0">
                            <a:latin typeface="Cambria Math" panose="02040503050406030204" pitchFamily="18" charset="0"/>
                          </a:rPr>
                        </m:ctrlPr>
                      </m:funcPr>
                      <m:fName>
                        <m:r>
                          <m:rPr>
                            <m:sty m:val="p"/>
                          </m:rPr>
                          <a:rPr lang="en-US" b="0" i="0" smtClean="0">
                            <a:latin typeface="Cambria Math"/>
                          </a:rPr>
                          <m:t>min</m:t>
                        </m:r>
                      </m:fName>
                      <m:e>
                        <m:d>
                          <m:dPr>
                            <m:begChr m:val="["/>
                            <m:endChr m:val="]"/>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a:rPr>
                                  <m:t>sup</m:t>
                                </m:r>
                              </m:fName>
                              <m:e>
                                <m:d>
                                  <m:dPr>
                                    <m:ctrlPr>
                                      <a:rPr lang="en-US" b="0" i="1" smtClean="0">
                                        <a:latin typeface="Cambria Math" panose="02040503050406030204" pitchFamily="18" charset="0"/>
                                      </a:rPr>
                                    </m:ctrlPr>
                                  </m:dPr>
                                  <m:e>
                                    <m:r>
                                      <a:rPr lang="en-US" b="0" i="1" smtClean="0">
                                        <a:latin typeface="Cambria Math"/>
                                      </a:rPr>
                                      <m:t>𝑝</m:t>
                                    </m:r>
                                  </m:e>
                                </m:d>
                              </m:e>
                            </m:func>
                            <m:r>
                              <a:rPr lang="en-US" b="0" i="1" smtClean="0">
                                <a:latin typeface="Cambria Math"/>
                              </a:rPr>
                              <m:t>×</m:t>
                            </m:r>
                            <m:r>
                              <a:rPr lang="en-US" b="0" i="1" smtClean="0">
                                <a:latin typeface="Cambria Math"/>
                              </a:rPr>
                              <m:t>𝑠𝑐𝑜𝑟𝑒</m:t>
                            </m:r>
                            <m:r>
                              <a:rPr lang="en-US" b="0" i="1" smtClean="0">
                                <a:latin typeface="Cambria Math"/>
                              </a:rPr>
                              <m:t>(</m:t>
                            </m:r>
                            <m:r>
                              <a:rPr lang="en-US" b="0" i="1" smtClean="0">
                                <a:latin typeface="Cambria Math"/>
                              </a:rPr>
                              <m:t>𝑜</m:t>
                            </m:r>
                            <m:r>
                              <a:rPr lang="en-US" b="0" i="1" smtClean="0">
                                <a:latin typeface="Cambria Math"/>
                              </a:rPr>
                              <m:t>,</m:t>
                            </m:r>
                            <m:r>
                              <a:rPr lang="en-US" b="0" i="1" smtClean="0">
                                <a:latin typeface="Cambria Math"/>
                              </a:rPr>
                              <m:t>𝑝</m:t>
                            </m:r>
                            <m:r>
                              <a:rPr lang="en-US" b="0" i="1" smtClean="0">
                                <a:latin typeface="Cambria Math"/>
                              </a:rPr>
                              <m:t>)</m:t>
                            </m:r>
                          </m:e>
                        </m:d>
                      </m:e>
                    </m:func>
                  </m:oMath>
                </a14:m>
                <a:endParaRPr lang="en-US"/>
              </a:p>
              <a:p>
                <a:pPr lvl="1"/>
                <a:r>
                  <a:rPr lang="en-US" smtClean="0">
                    <a:latin typeface="Cambria Math"/>
                  </a:rPr>
                  <a:t>But generally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a:rPr>
                          <m:t>sup</m:t>
                        </m:r>
                      </m:fName>
                      <m:e>
                        <m:d>
                          <m:dPr>
                            <m:ctrlPr>
                              <a:rPr lang="en-US" b="0" i="1" smtClean="0">
                                <a:latin typeface="Cambria Math" panose="02040503050406030204" pitchFamily="18" charset="0"/>
                              </a:rPr>
                            </m:ctrlPr>
                          </m:dPr>
                          <m:e>
                            <m:r>
                              <a:rPr lang="en-US" b="0" i="1" smtClean="0">
                                <a:latin typeface="Cambria Math"/>
                              </a:rPr>
                              <m:t>𝑝</m:t>
                            </m:r>
                          </m:e>
                        </m:d>
                      </m:e>
                    </m:func>
                    <m:r>
                      <a:rPr lang="en-US" b="0" i="1" smtClean="0">
                        <a:latin typeface="Cambria Math"/>
                      </a:rPr>
                      <m:t>×</m:t>
                    </m:r>
                    <m:r>
                      <a:rPr lang="en-US" b="0" i="1" smtClean="0">
                        <a:latin typeface="Cambria Math"/>
                      </a:rPr>
                      <m:t>𝑠𝑐𝑜𝑟𝑒</m:t>
                    </m:r>
                    <m:d>
                      <m:dPr>
                        <m:ctrlPr>
                          <a:rPr lang="en-US" b="0" i="1" smtClean="0">
                            <a:latin typeface="Cambria Math" panose="02040503050406030204" pitchFamily="18" charset="0"/>
                          </a:rPr>
                        </m:ctrlPr>
                      </m:dPr>
                      <m:e>
                        <m:r>
                          <a:rPr lang="en-US" b="0" i="1" smtClean="0">
                            <a:latin typeface="Cambria Math"/>
                          </a:rPr>
                          <m:t>𝑜</m:t>
                        </m:r>
                        <m:r>
                          <a:rPr lang="en-US" b="0" i="1" smtClean="0">
                            <a:latin typeface="Cambria Math"/>
                          </a:rPr>
                          <m:t>,</m:t>
                        </m:r>
                        <m:r>
                          <a:rPr lang="en-US" b="0" i="1" smtClean="0">
                            <a:latin typeface="Cambria Math"/>
                          </a:rPr>
                          <m:t>𝑝</m:t>
                        </m:r>
                      </m:e>
                    </m:d>
                  </m:oMath>
                </a14:m>
                <a:r>
                  <a:rPr lang="en-US" smtClean="0">
                    <a:latin typeface="Cambria Math"/>
                  </a:rPr>
                  <a:t> will be min for very short pattern </a:t>
                </a:r>
                <a14:m>
                  <m:oMath xmlns:m="http://schemas.openxmlformats.org/officeDocument/2006/math">
                    <m:r>
                      <a:rPr lang="en-US" b="0" i="1" smtClean="0">
                        <a:latin typeface="Cambria Math"/>
                      </a:rPr>
                      <m:t>𝑝</m:t>
                    </m:r>
                  </m:oMath>
                </a14:m>
                <a:r>
                  <a:rPr lang="en-US" smtClean="0">
                    <a:latin typeface="Cambria Math"/>
                  </a:rPr>
                  <a:t> mostly of length 2</a:t>
                </a:r>
                <a:endParaRPr lang="en-US" smtClean="0"/>
              </a:p>
            </p:txBody>
          </p:sp>
        </mc:Choice>
        <mc:Fallback xmlns="">
          <p:sp>
            <p:nvSpPr>
              <p:cNvPr id="20" name="Content Placeholder 2"/>
              <p:cNvSpPr>
                <a:spLocks noGrp="1" noRot="1" noChangeAspect="1" noMove="1" noResize="1" noEditPoints="1" noAdjustHandles="1" noChangeArrowheads="1" noChangeShapeType="1" noTextEdit="1"/>
              </p:cNvSpPr>
              <p:nvPr>
                <p:ph idx="4294967295"/>
              </p:nvPr>
            </p:nvSpPr>
            <p:spPr>
              <a:xfrm>
                <a:off x="457200" y="1600200"/>
                <a:ext cx="8229600" cy="4525963"/>
              </a:xfrm>
              <a:prstGeom prst="rect">
                <a:avLst/>
              </a:prstGeom>
              <a:blipFill rotWithShape="1">
                <a:blip r:embed="rId2"/>
                <a:stretch>
                  <a:fillRect l="-593" t="-1887"/>
                </a:stretch>
              </a:blipFill>
            </p:spPr>
            <p:txBody>
              <a:bodyPr/>
              <a:lstStyle/>
              <a:p>
                <a:r>
                  <a:rPr lang="en-US">
                    <a:noFill/>
                  </a:rPr>
                  <a:t> </a:t>
                </a:r>
              </a:p>
            </p:txBody>
          </p:sp>
        </mc:Fallback>
      </mc:AlternateContent>
      <p:graphicFrame>
        <p:nvGraphicFramePr>
          <p:cNvPr id="21" name="Table 20"/>
          <p:cNvGraphicFramePr>
            <a:graphicFrameLocks noGrp="1"/>
          </p:cNvGraphicFramePr>
          <p:nvPr>
            <p:extLst>
              <p:ext uri="{D42A27DB-BD31-4B8C-83A1-F6EECF244321}">
                <p14:modId xmlns:p14="http://schemas.microsoft.com/office/powerpoint/2010/main" val="1000803529"/>
              </p:ext>
            </p:extLst>
          </p:nvPr>
        </p:nvGraphicFramePr>
        <p:xfrm>
          <a:off x="1676400" y="2286000"/>
          <a:ext cx="3657600" cy="370840"/>
        </p:xfrm>
        <a:graphic>
          <a:graphicData uri="http://schemas.openxmlformats.org/drawingml/2006/table">
            <a:tbl>
              <a:tblPr firstRow="1" bandRow="1">
                <a:tableStyleId>{5940675A-B579-460E-94D1-54222C63F5DA}</a:tableStyleId>
              </a:tblPr>
              <a:tblGrid>
                <a:gridCol w="365760"/>
                <a:gridCol w="365760"/>
                <a:gridCol w="365760"/>
                <a:gridCol w="365760"/>
                <a:gridCol w="365760"/>
                <a:gridCol w="365760"/>
                <a:gridCol w="365760"/>
                <a:gridCol w="365760"/>
                <a:gridCol w="365760"/>
                <a:gridCol w="365760"/>
              </a:tblGrid>
              <a:tr h="370840">
                <a:tc>
                  <a:txBody>
                    <a:bodyPr/>
                    <a:lstStyle/>
                    <a:p>
                      <a:r>
                        <a:rPr lang="en-US" sz="1400" smtClean="0"/>
                        <a:t>1</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smtClean="0"/>
                        <a:t>2</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smtClean="0"/>
                        <a:t>3</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smtClean="0"/>
                        <a:t>4</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smtClean="0"/>
                        <a:t>5</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smtClean="0"/>
                        <a:t>6</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smtClean="0"/>
                        <a:t>7</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smtClean="0"/>
                        <a:t>8</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smtClean="0"/>
                        <a:t>9</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smtClean="0"/>
                        <a:t>10</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651133213"/>
              </p:ext>
            </p:extLst>
          </p:nvPr>
        </p:nvGraphicFramePr>
        <p:xfrm>
          <a:off x="1676400" y="2667000"/>
          <a:ext cx="3657600" cy="370840"/>
        </p:xfrm>
        <a:graphic>
          <a:graphicData uri="http://schemas.openxmlformats.org/drawingml/2006/table">
            <a:tbl>
              <a:tblPr firstRow="1" bandRow="1">
                <a:tableStyleId>{5940675A-B579-460E-94D1-54222C63F5DA}</a:tableStyleId>
              </a:tblPr>
              <a:tblGrid>
                <a:gridCol w="365760"/>
                <a:gridCol w="365760"/>
                <a:gridCol w="365760"/>
                <a:gridCol w="365760"/>
                <a:gridCol w="365760"/>
                <a:gridCol w="365760"/>
                <a:gridCol w="365760"/>
                <a:gridCol w="365760"/>
                <a:gridCol w="365760"/>
                <a:gridCol w="365760"/>
              </a:tblGrid>
              <a:tr h="370840">
                <a:tc>
                  <a:txBody>
                    <a:bodyPr/>
                    <a:lstStyle/>
                    <a:p>
                      <a:endParaRPr lang="en-US"/>
                    </a:p>
                  </a:txBody>
                  <a:tcPr>
                    <a:solidFill>
                      <a:srgbClr val="FF0000"/>
                    </a:solidFill>
                  </a:tcPr>
                </a:tc>
                <a:tc>
                  <a:txBody>
                    <a:bodyPr/>
                    <a:lstStyle/>
                    <a:p>
                      <a:endParaRPr lang="en-US"/>
                    </a:p>
                  </a:txBody>
                  <a:tcPr>
                    <a:solidFill>
                      <a:srgbClr val="FF0000"/>
                    </a:solidFill>
                  </a:tcPr>
                </a:tc>
                <a:tc>
                  <a:txBody>
                    <a:bodyPr/>
                    <a:lstStyle/>
                    <a:p>
                      <a:endParaRPr lang="en-US"/>
                    </a:p>
                  </a:txBody>
                  <a:tcPr>
                    <a:noFill/>
                  </a:tcPr>
                </a:tc>
                <a:tc>
                  <a:txBody>
                    <a:bodyPr/>
                    <a:lstStyle/>
                    <a:p>
                      <a:endParaRPr lang="en-US"/>
                    </a:p>
                  </a:txBody>
                  <a:tcPr>
                    <a:solidFill>
                      <a:srgbClr val="FFC000"/>
                    </a:solidFill>
                  </a:tcPr>
                </a:tc>
                <a:tc>
                  <a:txBody>
                    <a:bodyPr/>
                    <a:lstStyle/>
                    <a:p>
                      <a:endParaRPr lang="en-US"/>
                    </a:p>
                  </a:txBody>
                  <a:tcPr>
                    <a:solidFill>
                      <a:srgbClr val="00FF00"/>
                    </a:solidFill>
                  </a:tcPr>
                </a:tc>
                <a:tc>
                  <a:txBody>
                    <a:bodyPr/>
                    <a:lstStyle/>
                    <a:p>
                      <a:endParaRPr lang="en-US"/>
                    </a:p>
                  </a:txBody>
                  <a:tcPr>
                    <a:noFill/>
                  </a:tcPr>
                </a:tc>
                <a:tc>
                  <a:txBody>
                    <a:bodyPr/>
                    <a:lstStyle/>
                    <a:p>
                      <a:endParaRPr lang="en-US"/>
                    </a:p>
                  </a:txBody>
                  <a:tcPr>
                    <a:solidFill>
                      <a:schemeClr val="accent2"/>
                    </a:solidFill>
                  </a:tcPr>
                </a:tc>
                <a:tc>
                  <a:txBody>
                    <a:bodyPr/>
                    <a:lstStyle/>
                    <a:p>
                      <a:endParaRPr lang="en-US"/>
                    </a:p>
                  </a:txBody>
                  <a:tcPr>
                    <a:solidFill>
                      <a:schemeClr val="accent6"/>
                    </a:solidFill>
                  </a:tcPr>
                </a:tc>
                <a:tc>
                  <a:txBody>
                    <a:bodyPr/>
                    <a:lstStyle/>
                    <a:p>
                      <a:endParaRPr lang="en-US"/>
                    </a:p>
                  </a:txBody>
                  <a:tcPr>
                    <a:noFill/>
                  </a:tcPr>
                </a:tc>
                <a:tc>
                  <a:txBody>
                    <a:bodyPr/>
                    <a:lstStyle/>
                    <a:p>
                      <a:endParaRPr lang="en-US"/>
                    </a:p>
                  </a:txBody>
                  <a:tcPr>
                    <a:solidFill>
                      <a:schemeClr val="accent3">
                        <a:lumMod val="50000"/>
                      </a:schemeClr>
                    </a:solidFill>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72817026"/>
              </p:ext>
            </p:extLst>
          </p:nvPr>
        </p:nvGraphicFramePr>
        <p:xfrm>
          <a:off x="1676400" y="3114040"/>
          <a:ext cx="3657600" cy="370840"/>
        </p:xfrm>
        <a:graphic>
          <a:graphicData uri="http://schemas.openxmlformats.org/drawingml/2006/table">
            <a:tbl>
              <a:tblPr firstRow="1" bandRow="1">
                <a:tableStyleId>{5940675A-B579-460E-94D1-54222C63F5DA}</a:tableStyleId>
              </a:tblPr>
              <a:tblGrid>
                <a:gridCol w="365760"/>
                <a:gridCol w="365760"/>
                <a:gridCol w="365760"/>
                <a:gridCol w="365760"/>
                <a:gridCol w="365760"/>
                <a:gridCol w="365760"/>
                <a:gridCol w="365760"/>
                <a:gridCol w="365760"/>
                <a:gridCol w="365760"/>
                <a:gridCol w="365760"/>
              </a:tblGrid>
              <a:tr h="370840">
                <a:tc>
                  <a:txBody>
                    <a:bodyPr/>
                    <a:lstStyle/>
                    <a:p>
                      <a:endParaRPr lang="en-US">
                        <a:solidFill>
                          <a:srgbClr val="FF0000"/>
                        </a:solidFill>
                      </a:endParaRPr>
                    </a:p>
                  </a:txBody>
                  <a:tcPr>
                    <a:solidFill>
                      <a:srgbClr val="FF0000"/>
                    </a:solidFill>
                  </a:tcPr>
                </a:tc>
                <a:tc>
                  <a:txBody>
                    <a:bodyPr/>
                    <a:lstStyle/>
                    <a:p>
                      <a:endParaRPr lang="en-US">
                        <a:solidFill>
                          <a:srgbClr val="FF0000"/>
                        </a:solidFill>
                      </a:endParaRPr>
                    </a:p>
                  </a:txBody>
                  <a:tcPr>
                    <a:solidFill>
                      <a:srgbClr val="FF0000"/>
                    </a:solidFill>
                  </a:tcPr>
                </a:tc>
                <a:tc>
                  <a:txBody>
                    <a:bodyPr/>
                    <a:lstStyle/>
                    <a:p>
                      <a:endParaRPr lang="en-US">
                        <a:solidFill>
                          <a:srgbClr val="FF0000"/>
                        </a:solidFill>
                      </a:endParaRPr>
                    </a:p>
                  </a:txBody>
                  <a:tcPr>
                    <a:solidFill>
                      <a:srgbClr val="FF0000"/>
                    </a:solidFill>
                  </a:tcPr>
                </a:tc>
                <a:tc>
                  <a:txBody>
                    <a:bodyPr/>
                    <a:lstStyle/>
                    <a:p>
                      <a:endParaRPr lang="en-US"/>
                    </a:p>
                  </a:txBody>
                  <a:tcPr>
                    <a:solidFill>
                      <a:srgbClr val="00FF00"/>
                    </a:solidFill>
                  </a:tcPr>
                </a:tc>
                <a:tc>
                  <a:txBody>
                    <a:bodyPr/>
                    <a:lstStyle/>
                    <a:p>
                      <a:endParaRPr lang="en-US"/>
                    </a:p>
                  </a:txBody>
                  <a:tcPr>
                    <a:solidFill>
                      <a:srgbClr val="00FF00"/>
                    </a:solidFill>
                  </a:tcPr>
                </a:tc>
                <a:tc>
                  <a:txBody>
                    <a:bodyPr/>
                    <a:lstStyle/>
                    <a:p>
                      <a:endParaRPr lang="en-US"/>
                    </a:p>
                  </a:txBody>
                  <a:tcPr>
                    <a:solidFill>
                      <a:schemeClr val="accent2"/>
                    </a:solidFill>
                  </a:tcPr>
                </a:tc>
                <a:tc>
                  <a:txBody>
                    <a:bodyPr/>
                    <a:lstStyle/>
                    <a:p>
                      <a:endParaRPr lang="en-US"/>
                    </a:p>
                  </a:txBody>
                  <a:tcPr>
                    <a:solidFill>
                      <a:schemeClr val="accent2"/>
                    </a:solidFill>
                  </a:tcPr>
                </a:tc>
                <a:tc>
                  <a:txBody>
                    <a:bodyPr/>
                    <a:lstStyle/>
                    <a:p>
                      <a:endParaRPr lang="en-US"/>
                    </a:p>
                  </a:txBody>
                  <a:tcPr>
                    <a:solidFill>
                      <a:schemeClr val="accent6"/>
                    </a:solidFill>
                  </a:tcPr>
                </a:tc>
                <a:tc>
                  <a:txBody>
                    <a:bodyPr/>
                    <a:lstStyle/>
                    <a:p>
                      <a:endParaRPr lang="en-US"/>
                    </a:p>
                  </a:txBody>
                  <a:tcPr>
                    <a:solidFill>
                      <a:schemeClr val="accent6"/>
                    </a:solidFill>
                  </a:tcPr>
                </a:tc>
                <a:tc>
                  <a:txBody>
                    <a:bodyPr/>
                    <a:lstStyle/>
                    <a:p>
                      <a:endParaRPr lang="en-US"/>
                    </a:p>
                  </a:txBody>
                  <a:tcPr>
                    <a:solidFill>
                      <a:schemeClr val="accent6"/>
                    </a:solidFill>
                  </a:tcPr>
                </a:tc>
              </a:tr>
            </a:tbl>
          </a:graphicData>
        </a:graphic>
      </p:graphicFrame>
      <p:sp>
        <p:nvSpPr>
          <p:cNvPr id="24" name="TextBox 23"/>
          <p:cNvSpPr txBox="1"/>
          <p:nvPr/>
        </p:nvSpPr>
        <p:spPr>
          <a:xfrm>
            <a:off x="476918" y="2667000"/>
            <a:ext cx="1047082" cy="369332"/>
          </a:xfrm>
          <a:prstGeom prst="rect">
            <a:avLst/>
          </a:prstGeom>
          <a:noFill/>
        </p:spPr>
        <p:txBody>
          <a:bodyPr wrap="none" rtlCol="0">
            <a:spAutoFit/>
          </a:bodyPr>
          <a:lstStyle/>
          <a:p>
            <a:r>
              <a:rPr lang="en-US" smtClean="0"/>
              <a:t>Pattern p</a:t>
            </a:r>
            <a:endParaRPr lang="en-US"/>
          </a:p>
        </p:txBody>
      </p:sp>
      <p:sp>
        <p:nvSpPr>
          <p:cNvPr id="25" name="TextBox 24"/>
          <p:cNvSpPr txBox="1"/>
          <p:nvPr/>
        </p:nvSpPr>
        <p:spPr>
          <a:xfrm>
            <a:off x="381000" y="3124200"/>
            <a:ext cx="1274708" cy="369332"/>
          </a:xfrm>
          <a:prstGeom prst="rect">
            <a:avLst/>
          </a:prstGeom>
          <a:noFill/>
        </p:spPr>
        <p:txBody>
          <a:bodyPr wrap="none" rtlCol="0">
            <a:spAutoFit/>
          </a:bodyPr>
          <a:lstStyle/>
          <a:p>
            <a:r>
              <a:rPr lang="en-US" smtClean="0"/>
              <a:t>Sequence o</a:t>
            </a:r>
            <a:endParaRPr lang="en-US"/>
          </a:p>
        </p:txBody>
      </p:sp>
      <mc:AlternateContent xmlns:mc="http://schemas.openxmlformats.org/markup-compatibility/2006" xmlns:a14="http://schemas.microsoft.com/office/drawing/2010/main">
        <mc:Choice Requires="a14">
          <p:sp>
            <p:nvSpPr>
              <p:cNvPr id="26" name="TextBox 25"/>
              <p:cNvSpPr txBox="1"/>
              <p:nvPr/>
            </p:nvSpPr>
            <p:spPr>
              <a:xfrm>
                <a:off x="5410200" y="2667000"/>
                <a:ext cx="3195170" cy="830997"/>
              </a:xfrm>
              <a:prstGeom prst="rect">
                <a:avLst/>
              </a:prstGeom>
              <a:noFill/>
            </p:spPr>
            <p:txBody>
              <a:bodyPr wrap="none" rtlCol="0">
                <a:spAutoFit/>
              </a:bodyPr>
              <a:lstStyle/>
              <a:p>
                <a14:m>
                  <m:oMath xmlns:m="http://schemas.openxmlformats.org/officeDocument/2006/math">
                    <m:r>
                      <a:rPr lang="en-US" sz="2400" i="1">
                        <a:latin typeface="Cambria Math"/>
                      </a:rPr>
                      <m:t>𝜙</m:t>
                    </m:r>
                    <m:r>
                      <a:rPr lang="en-US" sz="2400" i="1" baseline="-25000">
                        <a:latin typeface="Cambria Math"/>
                      </a:rPr>
                      <m:t>𝑝𝑜</m:t>
                    </m:r>
                  </m:oMath>
                </a14:m>
                <a:r>
                  <a:rPr lang="en-US" sz="2400" smtClean="0"/>
                  <a:t> (Match): {1,2,5,7,8}</a:t>
                </a:r>
                <a:endParaRPr lang="en-US" sz="2400"/>
              </a:p>
              <a:p>
                <a14:m>
                  <m:oMath xmlns:m="http://schemas.openxmlformats.org/officeDocument/2006/math">
                    <m:r>
                      <a:rPr lang="en-US" sz="2400" i="1">
                        <a:latin typeface="Cambria Math"/>
                      </a:rPr>
                      <m:t>𝜃</m:t>
                    </m:r>
                    <m:r>
                      <a:rPr lang="en-US" sz="2400" i="1" baseline="-25000">
                        <a:latin typeface="Cambria Math"/>
                      </a:rPr>
                      <m:t>𝑝𝑜</m:t>
                    </m:r>
                  </m:oMath>
                </a14:m>
                <a:r>
                  <a:rPr lang="en-US" sz="2400" smtClean="0"/>
                  <a:t> (Mismatch): {4,10}</a:t>
                </a:r>
                <a:endParaRPr lang="en-US" sz="2400"/>
              </a:p>
            </p:txBody>
          </p:sp>
        </mc:Choice>
        <mc:Fallback xmlns="">
          <p:sp>
            <p:nvSpPr>
              <p:cNvPr id="26" name="TextBox 25"/>
              <p:cNvSpPr txBox="1">
                <a:spLocks noRot="1" noChangeAspect="1" noMove="1" noResize="1" noEditPoints="1" noAdjustHandles="1" noChangeArrowheads="1" noChangeShapeType="1" noTextEdit="1"/>
              </p:cNvSpPr>
              <p:nvPr/>
            </p:nvSpPr>
            <p:spPr>
              <a:xfrm>
                <a:off x="5410200" y="2667000"/>
                <a:ext cx="3195170" cy="830997"/>
              </a:xfrm>
              <a:prstGeom prst="rect">
                <a:avLst/>
              </a:prstGeom>
              <a:blipFill rotWithShape="1">
                <a:blip r:embed="rId3"/>
                <a:stretch>
                  <a:fillRect l="-1527" t="-5882" b="-15441"/>
                </a:stretch>
              </a:blipFill>
            </p:spPr>
            <p:txBody>
              <a:bodyPr/>
              <a:lstStyle/>
              <a:p>
                <a:r>
                  <a:rPr lang="en-US">
                    <a:noFill/>
                  </a:rPr>
                  <a:t> </a:t>
                </a:r>
              </a:p>
            </p:txBody>
          </p:sp>
        </mc:Fallback>
      </mc:AlternateContent>
      <p:cxnSp>
        <p:nvCxnSpPr>
          <p:cNvPr id="27" name="Straight Connector 26"/>
          <p:cNvCxnSpPr/>
          <p:nvPr/>
        </p:nvCxnSpPr>
        <p:spPr>
          <a:xfrm>
            <a:off x="2667000" y="2286000"/>
            <a:ext cx="0" cy="5656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33800" y="2286000"/>
            <a:ext cx="0" cy="5656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876800" y="2286000"/>
            <a:ext cx="0" cy="5656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51760" y="2286000"/>
            <a:ext cx="32156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867400" y="2101334"/>
            <a:ext cx="1662635" cy="369332"/>
          </a:xfrm>
          <a:prstGeom prst="rect">
            <a:avLst/>
          </a:prstGeom>
          <a:noFill/>
        </p:spPr>
        <p:txBody>
          <a:bodyPr wrap="none" rtlCol="0">
            <a:spAutoFit/>
          </a:bodyPr>
          <a:lstStyle/>
          <a:p>
            <a:r>
              <a:rPr lang="en-US" smtClean="0">
                <a:solidFill>
                  <a:srgbClr val="7030A0"/>
                </a:solidFill>
              </a:rPr>
              <a:t>Gapped Pattern</a:t>
            </a:r>
            <a:endParaRPr lang="en-US">
              <a:solidFill>
                <a:srgbClr val="7030A0"/>
              </a:solidFill>
            </a:endParaRPr>
          </a:p>
        </p:txBody>
      </p:sp>
    </p:spTree>
    <p:extLst>
      <p:ext uri="{BB962C8B-B14F-4D97-AF65-F5344CB8AC3E}">
        <p14:creationId xmlns:p14="http://schemas.microsoft.com/office/powerpoint/2010/main" val="392294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CT</a:t>
            </a:r>
            <a:r>
              <a:rPr lang="en-US"/>
              <a:t>Outlier Score using Pattern Configurations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94</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8" name="Content Placeholder 2"/>
          <p:cNvSpPr>
            <a:spLocks noGrp="1"/>
          </p:cNvSpPr>
          <p:nvPr>
            <p:ph idx="4294967295"/>
          </p:nvPr>
        </p:nvSpPr>
        <p:spPr>
          <a:xfrm>
            <a:off x="457200" y="1600201"/>
            <a:ext cx="7239000" cy="2286000"/>
          </a:xfrm>
          <a:prstGeom prst="rect">
            <a:avLst/>
          </a:prstGeom>
        </p:spPr>
        <p:txBody>
          <a:bodyPr>
            <a:normAutofit fontScale="92500" lnSpcReduction="20000"/>
          </a:bodyPr>
          <a:lstStyle/>
          <a:p>
            <a:r>
              <a:rPr lang="en-US" smtClean="0"/>
              <a:t>Divide pattern space into different </a:t>
            </a:r>
            <a:r>
              <a:rPr lang="en-US"/>
              <a:t> </a:t>
            </a:r>
            <a:r>
              <a:rPr lang="en-US" smtClean="0"/>
              <a:t>“projections” called configurations</a:t>
            </a:r>
          </a:p>
          <a:p>
            <a:r>
              <a:rPr lang="en-US" smtClean="0"/>
              <a:t>A configuration is a set of timestamps of size&gt;1</a:t>
            </a:r>
          </a:p>
          <a:p>
            <a:r>
              <a:rPr lang="en-US" smtClean="0"/>
              <a:t>E.g., {1,3,4} is a configuration</a:t>
            </a:r>
          </a:p>
        </p:txBody>
      </p:sp>
      <mc:AlternateContent xmlns:mc="http://schemas.openxmlformats.org/markup-compatibility/2006" xmlns:a14="http://schemas.microsoft.com/office/drawing/2010/main">
        <mc:Choice Requires="a14">
          <p:sp>
            <p:nvSpPr>
              <p:cNvPr id="9" name="TextBox 8"/>
              <p:cNvSpPr txBox="1"/>
              <p:nvPr/>
            </p:nvSpPr>
            <p:spPr>
              <a:xfrm>
                <a:off x="228600" y="3470894"/>
                <a:ext cx="7829004" cy="3310906"/>
              </a:xfrm>
              <a:prstGeom prst="rect">
                <a:avLst/>
              </a:prstGeom>
              <a:noFill/>
            </p:spPr>
            <p:txBody>
              <a:bodyPr wrap="square" lIns="407099" tIns="203549" rIns="407099" bIns="203549"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𝑠𝑐𝑜𝑟𝑒</m:t>
                      </m:r>
                      <m:d>
                        <m:dPr>
                          <m:ctrlPr>
                            <a:rPr lang="en-US" sz="2400" i="1">
                              <a:latin typeface="Cambria Math" panose="02040503050406030204" pitchFamily="18" charset="0"/>
                            </a:rPr>
                          </m:ctrlPr>
                        </m:dPr>
                        <m:e>
                          <m:r>
                            <a:rPr lang="en-US" sz="2400" i="1">
                              <a:latin typeface="Cambria Math"/>
                            </a:rPr>
                            <m:t>𝑜</m:t>
                          </m:r>
                        </m:e>
                      </m:d>
                      <m:r>
                        <a:rPr lang="en-US" sz="2400" i="1">
                          <a:latin typeface="Cambria Math"/>
                        </a:rPr>
                        <m:t>=</m:t>
                      </m:r>
                      <m:nary>
                        <m:naryPr>
                          <m:chr m:val="∑"/>
                          <m:ctrlPr>
                            <a:rPr lang="en-US" sz="2400" i="1">
                              <a:latin typeface="Cambria Math" panose="02040503050406030204" pitchFamily="18" charset="0"/>
                            </a:rPr>
                          </m:ctrlPr>
                        </m:naryPr>
                        <m:sub>
                          <m:r>
                            <m:rPr>
                              <m:brk m:alnAt="23"/>
                            </m:rPr>
                            <a:rPr lang="en-US" sz="2400" i="1">
                              <a:latin typeface="Cambria Math"/>
                            </a:rPr>
                            <m:t>𝑐</m:t>
                          </m:r>
                          <m:r>
                            <a:rPr lang="en-US" sz="2400" i="1">
                              <a:latin typeface="Cambria Math"/>
                            </a:rPr>
                            <m:t>=1</m:t>
                          </m:r>
                        </m:sub>
                        <m:sup>
                          <m:r>
                            <a:rPr lang="en-US" sz="2400" i="1">
                              <a:latin typeface="Cambria Math"/>
                            </a:rPr>
                            <m:t>|</m:t>
                          </m:r>
                          <m:r>
                            <a:rPr lang="en-US" sz="2400" i="1">
                              <a:latin typeface="Cambria Math"/>
                            </a:rPr>
                            <m:t>𝐶</m:t>
                          </m:r>
                          <m:r>
                            <a:rPr lang="en-US" sz="2400" i="1">
                              <a:latin typeface="Cambria Math"/>
                            </a:rPr>
                            <m:t>|</m:t>
                          </m:r>
                        </m:sup>
                        <m:e>
                          <m:r>
                            <a:rPr lang="en-US" sz="2400" i="1">
                              <a:latin typeface="Cambria Math"/>
                            </a:rPr>
                            <m:t>𝑠𝑐𝑜𝑟𝑒</m:t>
                          </m:r>
                          <m:r>
                            <a:rPr lang="en-US" sz="2400" i="1">
                              <a:latin typeface="Cambria Math"/>
                            </a:rPr>
                            <m:t>(</m:t>
                          </m:r>
                          <m:r>
                            <a:rPr lang="en-US" sz="2400" i="1">
                              <a:latin typeface="Cambria Math"/>
                            </a:rPr>
                            <m:t>𝑐</m:t>
                          </m:r>
                          <m:r>
                            <a:rPr lang="en-US" sz="2400" i="1">
                              <a:latin typeface="Cambria Math"/>
                            </a:rPr>
                            <m:t>,</m:t>
                          </m:r>
                          <m:r>
                            <a:rPr lang="en-US" sz="2400" i="1">
                              <a:latin typeface="Cambria Math"/>
                            </a:rPr>
                            <m:t>𝑜</m:t>
                          </m:r>
                          <m:r>
                            <a:rPr lang="en-US" sz="2400" i="1">
                              <a:latin typeface="Cambria Math"/>
                            </a:rPr>
                            <m:t>)</m:t>
                          </m:r>
                        </m:e>
                      </m:nary>
                      <m:r>
                        <a:rPr lang="en-US" sz="2400" i="1">
                          <a:latin typeface="Cambria Math"/>
                        </a:rPr>
                        <m:t>=</m:t>
                      </m:r>
                      <m:nary>
                        <m:naryPr>
                          <m:chr m:val="∑"/>
                          <m:ctrlPr>
                            <a:rPr lang="en-US" sz="2400" i="1">
                              <a:latin typeface="Cambria Math" panose="02040503050406030204" pitchFamily="18" charset="0"/>
                            </a:rPr>
                          </m:ctrlPr>
                        </m:naryPr>
                        <m:sub>
                          <m:r>
                            <m:rPr>
                              <m:brk m:alnAt="23"/>
                            </m:rPr>
                            <a:rPr lang="en-US" sz="2400" i="1">
                              <a:latin typeface="Cambria Math"/>
                            </a:rPr>
                            <m:t>𝑐</m:t>
                          </m:r>
                          <m:r>
                            <a:rPr lang="en-US" sz="2400" i="1">
                              <a:latin typeface="Cambria Math"/>
                            </a:rPr>
                            <m:t>=1</m:t>
                          </m:r>
                        </m:sub>
                        <m:sup>
                          <m:r>
                            <a:rPr lang="en-US" sz="2400" i="1">
                              <a:latin typeface="Cambria Math"/>
                            </a:rPr>
                            <m:t>|</m:t>
                          </m:r>
                          <m:r>
                            <a:rPr lang="en-US" sz="2400" i="1">
                              <a:latin typeface="Cambria Math"/>
                            </a:rPr>
                            <m:t>𝐶</m:t>
                          </m:r>
                          <m:r>
                            <a:rPr lang="en-US" sz="2400" i="1">
                              <a:latin typeface="Cambria Math"/>
                            </a:rPr>
                            <m:t>|</m:t>
                          </m:r>
                        </m:sup>
                        <m:e>
                          <m:r>
                            <a:rPr lang="en-US" sz="2400" i="1">
                              <a:latin typeface="Cambria Math"/>
                            </a:rPr>
                            <m:t>𝑠𝑐𝑜𝑟𝑒</m:t>
                          </m:r>
                          <m:r>
                            <a:rPr lang="en-US" sz="2400" i="1">
                              <a:latin typeface="Cambria Math"/>
                            </a:rPr>
                            <m:t>(</m:t>
                          </m:r>
                          <m:r>
                            <a:rPr lang="en-US" sz="2400" i="1">
                              <a:latin typeface="Cambria Math"/>
                            </a:rPr>
                            <m:t>𝑏𝑚</m:t>
                          </m:r>
                          <m:sSub>
                            <m:sSubPr>
                              <m:ctrlPr>
                                <a:rPr lang="en-US" sz="2400" i="1">
                                  <a:latin typeface="Cambria Math" panose="02040503050406030204" pitchFamily="18" charset="0"/>
                                </a:rPr>
                              </m:ctrlPr>
                            </m:sSubPr>
                            <m:e>
                              <m:r>
                                <a:rPr lang="en-US" sz="2400" i="1">
                                  <a:latin typeface="Cambria Math"/>
                                </a:rPr>
                                <m:t>𝑝</m:t>
                              </m:r>
                            </m:e>
                            <m:sub>
                              <m:r>
                                <a:rPr lang="en-US" sz="2400" i="1">
                                  <a:latin typeface="Cambria Math"/>
                                </a:rPr>
                                <m:t>𝑜𝑐</m:t>
                              </m:r>
                            </m:sub>
                          </m:sSub>
                          <m:r>
                            <a:rPr lang="en-US" sz="2400" i="1">
                              <a:latin typeface="Cambria Math"/>
                            </a:rPr>
                            <m:t>,</m:t>
                          </m:r>
                          <m:r>
                            <a:rPr lang="en-US" sz="2400" i="1">
                              <a:latin typeface="Cambria Math"/>
                            </a:rPr>
                            <m:t>𝑜</m:t>
                          </m:r>
                          <m:r>
                            <a:rPr lang="en-US" sz="2400" i="1">
                              <a:latin typeface="Cambria Math"/>
                            </a:rPr>
                            <m:t>)</m:t>
                          </m:r>
                        </m:e>
                      </m:nary>
                    </m:oMath>
                  </m:oMathPara>
                </a14:m>
                <a:endParaRPr lang="en-US" sz="2400" smtClean="0"/>
              </a:p>
              <a:p>
                <a:endParaRPr lang="en-US" sz="2400" smtClean="0"/>
              </a:p>
              <a:p>
                <a:r>
                  <a:rPr lang="en-US" sz="2400" smtClean="0"/>
                  <a:t>where </a:t>
                </a:r>
                <a:r>
                  <a:rPr lang="en-US" sz="2400"/>
                  <a:t>bmp</a:t>
                </a:r>
                <a:r>
                  <a:rPr lang="en-US" sz="2400" baseline="-25000"/>
                  <a:t>oc</a:t>
                </a:r>
                <a:r>
                  <a:rPr lang="en-US" sz="2400"/>
                  <a:t> is the best matching pattern for object o given the configuration c, and C is the set of all configurations</a:t>
                </a:r>
              </a:p>
              <a:p>
                <a:endParaRPr lang="en-US" sz="2400"/>
              </a:p>
            </p:txBody>
          </p:sp>
        </mc:Choice>
        <mc:Fallback xmlns="">
          <p:sp>
            <p:nvSpPr>
              <p:cNvPr id="9" name="TextBox 8"/>
              <p:cNvSpPr txBox="1">
                <a:spLocks noRot="1" noChangeAspect="1" noMove="1" noResize="1" noEditPoints="1" noAdjustHandles="1" noChangeArrowheads="1" noChangeShapeType="1" noTextEdit="1"/>
              </p:cNvSpPr>
              <p:nvPr/>
            </p:nvSpPr>
            <p:spPr>
              <a:xfrm>
                <a:off x="228600" y="3470894"/>
                <a:ext cx="7829004" cy="3310906"/>
              </a:xfrm>
              <a:prstGeom prst="rect">
                <a:avLst/>
              </a:prstGeom>
              <a:blipFill rotWithShape="1">
                <a:blip r:embed="rId2"/>
                <a:stretch>
                  <a:fillRect/>
                </a:stretch>
              </a:blipFill>
            </p:spPr>
            <p:txBody>
              <a:bodyPr/>
              <a:lstStyle/>
              <a:p>
                <a:r>
                  <a:rPr lang="en-US">
                    <a:noFill/>
                  </a:rPr>
                  <a:t> </a:t>
                </a:r>
              </a:p>
            </p:txBody>
          </p:sp>
        </mc:Fallback>
      </mc:AlternateContent>
      <p:graphicFrame>
        <p:nvGraphicFramePr>
          <p:cNvPr id="10" name="Table 9"/>
          <p:cNvGraphicFramePr>
            <a:graphicFrameLocks noGrp="1"/>
          </p:cNvGraphicFramePr>
          <p:nvPr>
            <p:extLst>
              <p:ext uri="{D42A27DB-BD31-4B8C-83A1-F6EECF244321}">
                <p14:modId xmlns:p14="http://schemas.microsoft.com/office/powerpoint/2010/main" val="1903229940"/>
              </p:ext>
            </p:extLst>
          </p:nvPr>
        </p:nvGraphicFramePr>
        <p:xfrm>
          <a:off x="7467600" y="2057400"/>
          <a:ext cx="1524000" cy="4079240"/>
        </p:xfrm>
        <a:graphic>
          <a:graphicData uri="http://schemas.openxmlformats.org/drawingml/2006/table">
            <a:tbl>
              <a:tblPr firstRow="1" bandRow="1">
                <a:tableStyleId>{5940675A-B579-460E-94D1-54222C63F5DA}</a:tableStyleId>
              </a:tblPr>
              <a:tblGrid>
                <a:gridCol w="381000"/>
                <a:gridCol w="381000"/>
                <a:gridCol w="381000"/>
                <a:gridCol w="381000"/>
              </a:tblGrid>
              <a:tr h="370840">
                <a:tc>
                  <a:txBody>
                    <a:bodyPr/>
                    <a:lstStyle/>
                    <a:p>
                      <a:endParaRPr lang="en-US"/>
                    </a:p>
                  </a:txBody>
                  <a:tcPr>
                    <a:pattFill prst="ltUpDiag">
                      <a:fgClr>
                        <a:schemeClr val="tx1"/>
                      </a:fgClr>
                      <a:bgClr>
                        <a:schemeClr val="bg1"/>
                      </a:bgClr>
                    </a:pattFill>
                  </a:tcPr>
                </a:tc>
                <a:tc>
                  <a:txBody>
                    <a:bodyPr/>
                    <a:lstStyle/>
                    <a:p>
                      <a:endParaRPr lang="en-US"/>
                    </a:p>
                  </a:txBody>
                  <a:tcPr>
                    <a:pattFill prst="ltUpDiag"/>
                  </a:tcPr>
                </a:tc>
                <a:tc>
                  <a:txBody>
                    <a:bodyPr/>
                    <a:lstStyle/>
                    <a:p>
                      <a:endParaRPr lang="en-US"/>
                    </a:p>
                  </a:txBody>
                  <a:tcPr/>
                </a:tc>
                <a:tc>
                  <a:txBody>
                    <a:bodyPr/>
                    <a:lstStyle/>
                    <a:p>
                      <a:endParaRPr lang="en-US"/>
                    </a:p>
                  </a:txBody>
                  <a:tcPr/>
                </a:tc>
              </a:tr>
              <a:tr h="370840">
                <a:tc>
                  <a:txBody>
                    <a:bodyPr/>
                    <a:lstStyle/>
                    <a:p>
                      <a:endParaRPr lang="en-US"/>
                    </a:p>
                  </a:txBody>
                  <a:tcPr>
                    <a:pattFill prst="ltUpDiag"/>
                  </a:tcPr>
                </a:tc>
                <a:tc>
                  <a:txBody>
                    <a:bodyPr/>
                    <a:lstStyle/>
                    <a:p>
                      <a:endParaRPr lang="en-US"/>
                    </a:p>
                  </a:txBody>
                  <a:tcPr/>
                </a:tc>
                <a:tc>
                  <a:txBody>
                    <a:bodyPr/>
                    <a:lstStyle/>
                    <a:p>
                      <a:endParaRPr lang="en-US"/>
                    </a:p>
                  </a:txBody>
                  <a:tcPr>
                    <a:pattFill prst="ltUpDiag"/>
                  </a:tcPr>
                </a:tc>
                <a:tc>
                  <a:txBody>
                    <a:bodyPr/>
                    <a:lstStyle/>
                    <a:p>
                      <a:endParaRPr lang="en-US"/>
                    </a:p>
                  </a:txBody>
                  <a:tcPr/>
                </a:tc>
              </a:tr>
              <a:tr h="370840">
                <a:tc>
                  <a:txBody>
                    <a:bodyPr/>
                    <a:lstStyle/>
                    <a:p>
                      <a:endParaRPr lang="en-US"/>
                    </a:p>
                  </a:txBody>
                  <a:tcPr>
                    <a:pattFill prst="ltUpDiag"/>
                  </a:tcPr>
                </a:tc>
                <a:tc>
                  <a:txBody>
                    <a:bodyPr/>
                    <a:lstStyle/>
                    <a:p>
                      <a:endParaRPr lang="en-US"/>
                    </a:p>
                  </a:txBody>
                  <a:tcPr/>
                </a:tc>
                <a:tc>
                  <a:txBody>
                    <a:bodyPr/>
                    <a:lstStyle/>
                    <a:p>
                      <a:endParaRPr lang="en-US"/>
                    </a:p>
                  </a:txBody>
                  <a:tcPr/>
                </a:tc>
                <a:tc>
                  <a:txBody>
                    <a:bodyPr/>
                    <a:lstStyle/>
                    <a:p>
                      <a:endParaRPr lang="en-US"/>
                    </a:p>
                  </a:txBody>
                  <a:tcPr>
                    <a:pattFill prst="ltUpDiag"/>
                  </a:tcPr>
                </a:tc>
              </a:tr>
              <a:tr h="370840">
                <a:tc>
                  <a:txBody>
                    <a:bodyPr/>
                    <a:lstStyle/>
                    <a:p>
                      <a:endParaRPr lang="en-US"/>
                    </a:p>
                  </a:txBody>
                  <a:tcPr/>
                </a:tc>
                <a:tc>
                  <a:txBody>
                    <a:bodyPr/>
                    <a:lstStyle/>
                    <a:p>
                      <a:endParaRPr lang="en-US"/>
                    </a:p>
                  </a:txBody>
                  <a:tcPr>
                    <a:pattFill prst="ltUpDiag"/>
                  </a:tcPr>
                </a:tc>
                <a:tc>
                  <a:txBody>
                    <a:bodyPr/>
                    <a:lstStyle/>
                    <a:p>
                      <a:endParaRPr lang="en-US"/>
                    </a:p>
                  </a:txBody>
                  <a:tcPr>
                    <a:pattFill prst="ltUpDiag"/>
                  </a:tcPr>
                </a:tc>
                <a:tc>
                  <a:txBody>
                    <a:bodyPr/>
                    <a:lstStyle/>
                    <a:p>
                      <a:endParaRPr lang="en-US"/>
                    </a:p>
                  </a:txBody>
                  <a:tcPr/>
                </a:tc>
              </a:tr>
              <a:tr h="370840">
                <a:tc>
                  <a:txBody>
                    <a:bodyPr/>
                    <a:lstStyle/>
                    <a:p>
                      <a:endParaRPr lang="en-US"/>
                    </a:p>
                  </a:txBody>
                  <a:tcPr/>
                </a:tc>
                <a:tc>
                  <a:txBody>
                    <a:bodyPr/>
                    <a:lstStyle/>
                    <a:p>
                      <a:endParaRPr lang="en-US"/>
                    </a:p>
                  </a:txBody>
                  <a:tcPr>
                    <a:pattFill prst="ltUpDiag"/>
                  </a:tcPr>
                </a:tc>
                <a:tc>
                  <a:txBody>
                    <a:bodyPr/>
                    <a:lstStyle/>
                    <a:p>
                      <a:endParaRPr lang="en-US"/>
                    </a:p>
                  </a:txBody>
                  <a:tcPr/>
                </a:tc>
                <a:tc>
                  <a:txBody>
                    <a:bodyPr/>
                    <a:lstStyle/>
                    <a:p>
                      <a:endParaRPr lang="en-US"/>
                    </a:p>
                  </a:txBody>
                  <a:tcPr>
                    <a:pattFill prst="ltUpDiag"/>
                  </a:tcPr>
                </a:tc>
              </a:tr>
              <a:tr h="370840">
                <a:tc>
                  <a:txBody>
                    <a:bodyPr/>
                    <a:lstStyle/>
                    <a:p>
                      <a:endParaRPr lang="en-US"/>
                    </a:p>
                  </a:txBody>
                  <a:tcPr/>
                </a:tc>
                <a:tc>
                  <a:txBody>
                    <a:bodyPr/>
                    <a:lstStyle/>
                    <a:p>
                      <a:endParaRPr lang="en-US"/>
                    </a:p>
                  </a:txBody>
                  <a:tcPr/>
                </a:tc>
                <a:tc>
                  <a:txBody>
                    <a:bodyPr/>
                    <a:lstStyle/>
                    <a:p>
                      <a:endParaRPr lang="en-US"/>
                    </a:p>
                  </a:txBody>
                  <a:tcPr>
                    <a:pattFill prst="ltUpDiag"/>
                  </a:tcPr>
                </a:tc>
                <a:tc>
                  <a:txBody>
                    <a:bodyPr/>
                    <a:lstStyle/>
                    <a:p>
                      <a:endParaRPr lang="en-US"/>
                    </a:p>
                  </a:txBody>
                  <a:tcPr>
                    <a:pattFill prst="ltUpDiag"/>
                  </a:tcPr>
                </a:tc>
              </a:tr>
              <a:tr h="370840">
                <a:tc>
                  <a:txBody>
                    <a:bodyPr/>
                    <a:lstStyle/>
                    <a:p>
                      <a:endParaRPr lang="en-US"/>
                    </a:p>
                  </a:txBody>
                  <a:tcPr>
                    <a:pattFill prst="ltUpDiag"/>
                  </a:tcPr>
                </a:tc>
                <a:tc>
                  <a:txBody>
                    <a:bodyPr/>
                    <a:lstStyle/>
                    <a:p>
                      <a:endParaRPr lang="en-US"/>
                    </a:p>
                  </a:txBody>
                  <a:tcPr>
                    <a:pattFill prst="ltUpDiag"/>
                  </a:tcPr>
                </a:tc>
                <a:tc>
                  <a:txBody>
                    <a:bodyPr/>
                    <a:lstStyle/>
                    <a:p>
                      <a:endParaRPr lang="en-US"/>
                    </a:p>
                  </a:txBody>
                  <a:tcPr>
                    <a:pattFill prst="ltUpDiag"/>
                  </a:tcPr>
                </a:tc>
                <a:tc>
                  <a:txBody>
                    <a:bodyPr/>
                    <a:lstStyle/>
                    <a:p>
                      <a:endParaRPr lang="en-US"/>
                    </a:p>
                  </a:txBody>
                  <a:tcPr/>
                </a:tc>
              </a:tr>
              <a:tr h="370840">
                <a:tc>
                  <a:txBody>
                    <a:bodyPr/>
                    <a:lstStyle/>
                    <a:p>
                      <a:endParaRPr lang="en-US"/>
                    </a:p>
                  </a:txBody>
                  <a:tcPr>
                    <a:pattFill prst="ltUpDiag"/>
                  </a:tcPr>
                </a:tc>
                <a:tc>
                  <a:txBody>
                    <a:bodyPr/>
                    <a:lstStyle/>
                    <a:p>
                      <a:endParaRPr lang="en-US"/>
                    </a:p>
                  </a:txBody>
                  <a:tcPr>
                    <a:pattFill prst="ltUpDiag"/>
                  </a:tcPr>
                </a:tc>
                <a:tc>
                  <a:txBody>
                    <a:bodyPr/>
                    <a:lstStyle/>
                    <a:p>
                      <a:endParaRPr lang="en-US"/>
                    </a:p>
                  </a:txBody>
                  <a:tcPr/>
                </a:tc>
                <a:tc>
                  <a:txBody>
                    <a:bodyPr/>
                    <a:lstStyle/>
                    <a:p>
                      <a:endParaRPr lang="en-US"/>
                    </a:p>
                  </a:txBody>
                  <a:tcPr>
                    <a:pattFill prst="ltUpDiag"/>
                  </a:tcPr>
                </a:tc>
              </a:tr>
              <a:tr h="370840">
                <a:tc>
                  <a:txBody>
                    <a:bodyPr/>
                    <a:lstStyle/>
                    <a:p>
                      <a:endParaRPr lang="en-US"/>
                    </a:p>
                  </a:txBody>
                  <a:tcPr>
                    <a:pattFill prst="ltUpDiag"/>
                  </a:tcPr>
                </a:tc>
                <a:tc>
                  <a:txBody>
                    <a:bodyPr/>
                    <a:lstStyle/>
                    <a:p>
                      <a:endParaRPr lang="en-US"/>
                    </a:p>
                  </a:txBody>
                  <a:tcPr>
                    <a:noFill/>
                  </a:tcPr>
                </a:tc>
                <a:tc>
                  <a:txBody>
                    <a:bodyPr/>
                    <a:lstStyle/>
                    <a:p>
                      <a:endParaRPr lang="en-US"/>
                    </a:p>
                  </a:txBody>
                  <a:tcPr>
                    <a:pattFill prst="ltUpDiag"/>
                  </a:tcPr>
                </a:tc>
                <a:tc>
                  <a:txBody>
                    <a:bodyPr/>
                    <a:lstStyle/>
                    <a:p>
                      <a:endParaRPr lang="en-US"/>
                    </a:p>
                  </a:txBody>
                  <a:tcPr>
                    <a:pattFill prst="ltUpDiag"/>
                  </a:tcPr>
                </a:tc>
              </a:tr>
              <a:tr h="370840">
                <a:tc>
                  <a:txBody>
                    <a:bodyPr/>
                    <a:lstStyle/>
                    <a:p>
                      <a:endParaRPr lang="en-US"/>
                    </a:p>
                  </a:txBody>
                  <a:tcPr>
                    <a:noFill/>
                  </a:tcPr>
                </a:tc>
                <a:tc>
                  <a:txBody>
                    <a:bodyPr/>
                    <a:lstStyle/>
                    <a:p>
                      <a:endParaRPr lang="en-US"/>
                    </a:p>
                  </a:txBody>
                  <a:tcPr>
                    <a:pattFill prst="ltUpDiag"/>
                  </a:tcPr>
                </a:tc>
                <a:tc>
                  <a:txBody>
                    <a:bodyPr/>
                    <a:lstStyle/>
                    <a:p>
                      <a:endParaRPr lang="en-US"/>
                    </a:p>
                  </a:txBody>
                  <a:tcPr>
                    <a:pattFill prst="ltUpDiag"/>
                  </a:tcPr>
                </a:tc>
                <a:tc>
                  <a:txBody>
                    <a:bodyPr/>
                    <a:lstStyle/>
                    <a:p>
                      <a:endParaRPr lang="en-US"/>
                    </a:p>
                  </a:txBody>
                  <a:tcPr>
                    <a:pattFill prst="ltUpDiag"/>
                  </a:tcPr>
                </a:tc>
              </a:tr>
              <a:tr h="370840">
                <a:tc>
                  <a:txBody>
                    <a:bodyPr/>
                    <a:lstStyle/>
                    <a:p>
                      <a:endParaRPr lang="en-US"/>
                    </a:p>
                  </a:txBody>
                  <a:tcPr>
                    <a:pattFill prst="ltUpDiag"/>
                  </a:tcPr>
                </a:tc>
                <a:tc>
                  <a:txBody>
                    <a:bodyPr/>
                    <a:lstStyle/>
                    <a:p>
                      <a:endParaRPr lang="en-US"/>
                    </a:p>
                  </a:txBody>
                  <a:tcPr>
                    <a:pattFill prst="ltUpDiag"/>
                  </a:tcPr>
                </a:tc>
                <a:tc>
                  <a:txBody>
                    <a:bodyPr/>
                    <a:lstStyle/>
                    <a:p>
                      <a:endParaRPr lang="en-US"/>
                    </a:p>
                  </a:txBody>
                  <a:tcPr>
                    <a:pattFill prst="ltUpDiag"/>
                  </a:tcPr>
                </a:tc>
                <a:tc>
                  <a:txBody>
                    <a:bodyPr/>
                    <a:lstStyle/>
                    <a:p>
                      <a:endParaRPr lang="en-US"/>
                    </a:p>
                  </a:txBody>
                  <a:tcPr>
                    <a:pattFill prst="ltUpDiag"/>
                  </a:tcPr>
                </a:tc>
              </a:tr>
            </a:tbl>
          </a:graphicData>
        </a:graphic>
      </p:graphicFrame>
      <p:sp>
        <p:nvSpPr>
          <p:cNvPr id="11" name="TextBox 10"/>
          <p:cNvSpPr txBox="1"/>
          <p:nvPr/>
        </p:nvSpPr>
        <p:spPr>
          <a:xfrm>
            <a:off x="7889672" y="1595735"/>
            <a:ext cx="644728" cy="461665"/>
          </a:xfrm>
          <a:prstGeom prst="rect">
            <a:avLst/>
          </a:prstGeom>
          <a:noFill/>
        </p:spPr>
        <p:txBody>
          <a:bodyPr wrap="none" rtlCol="0">
            <a:spAutoFit/>
          </a:bodyPr>
          <a:lstStyle/>
          <a:p>
            <a:r>
              <a:rPr lang="en-US" sz="2400" smtClean="0">
                <a:solidFill>
                  <a:srgbClr val="FF0000"/>
                </a:solidFill>
              </a:rPr>
              <a:t>T=4</a:t>
            </a:r>
            <a:endParaRPr lang="en-US" sz="2400">
              <a:solidFill>
                <a:srgbClr val="FF0000"/>
              </a:solidFill>
            </a:endParaRPr>
          </a:p>
        </p:txBody>
      </p:sp>
      <p:sp>
        <p:nvSpPr>
          <p:cNvPr id="12" name="Rectangle 11"/>
          <p:cNvSpPr/>
          <p:nvPr/>
        </p:nvSpPr>
        <p:spPr>
          <a:xfrm>
            <a:off x="7467600" y="4953000"/>
            <a:ext cx="1524000" cy="457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2952158370"/>
              </p:ext>
            </p:extLst>
          </p:nvPr>
        </p:nvGraphicFramePr>
        <p:xfrm>
          <a:off x="5791200" y="2942259"/>
          <a:ext cx="1295400" cy="867741"/>
        </p:xfrm>
        <a:graphic>
          <a:graphicData uri="http://schemas.openxmlformats.org/drawingml/2006/table">
            <a:tbl>
              <a:tblPr firstRow="1" bandRow="1">
                <a:tableStyleId>{5940675A-B579-460E-94D1-54222C63F5DA}</a:tableStyleId>
              </a:tblPr>
              <a:tblGrid>
                <a:gridCol w="323850"/>
                <a:gridCol w="323850"/>
                <a:gridCol w="323850"/>
                <a:gridCol w="323850"/>
              </a:tblGrid>
              <a:tr h="289247">
                <a:tc>
                  <a:txBody>
                    <a:bodyPr/>
                    <a:lstStyle/>
                    <a:p>
                      <a:endParaRPr lang="en-US" sz="1000"/>
                    </a:p>
                  </a:txBody>
                  <a:tcPr>
                    <a:solidFill>
                      <a:srgbClr val="FF0000"/>
                    </a:solidFill>
                  </a:tcPr>
                </a:tc>
                <a:tc>
                  <a:txBody>
                    <a:bodyPr/>
                    <a:lstStyle/>
                    <a:p>
                      <a:endParaRPr lang="en-US" sz="1000"/>
                    </a:p>
                  </a:txBody>
                  <a:tcPr/>
                </a:tc>
                <a:tc>
                  <a:txBody>
                    <a:bodyPr/>
                    <a:lstStyle/>
                    <a:p>
                      <a:endParaRPr lang="en-US" sz="1000"/>
                    </a:p>
                  </a:txBody>
                  <a:tcPr>
                    <a:solidFill>
                      <a:srgbClr val="00B050"/>
                    </a:solidFill>
                  </a:tcPr>
                </a:tc>
                <a:tc>
                  <a:txBody>
                    <a:bodyPr/>
                    <a:lstStyle/>
                    <a:p>
                      <a:endParaRPr lang="en-US" sz="1000"/>
                    </a:p>
                  </a:txBody>
                  <a:tcPr>
                    <a:solidFill>
                      <a:schemeClr val="accent2">
                        <a:lumMod val="75000"/>
                      </a:schemeClr>
                    </a:solidFill>
                  </a:tcPr>
                </a:tc>
              </a:tr>
              <a:tr h="289247">
                <a:tc>
                  <a:txBody>
                    <a:bodyPr/>
                    <a:lstStyle/>
                    <a:p>
                      <a:endParaRPr lang="en-US" sz="1000"/>
                    </a:p>
                  </a:txBody>
                  <a:tcPr>
                    <a:solidFill>
                      <a:schemeClr val="accent2">
                        <a:lumMod val="75000"/>
                      </a:schemeClr>
                    </a:solidFill>
                  </a:tcPr>
                </a:tc>
                <a:tc>
                  <a:txBody>
                    <a:bodyPr/>
                    <a:lstStyle/>
                    <a:p>
                      <a:endParaRPr lang="en-US" sz="1000"/>
                    </a:p>
                  </a:txBody>
                  <a:tcPr/>
                </a:tc>
                <a:tc>
                  <a:txBody>
                    <a:bodyPr/>
                    <a:lstStyle/>
                    <a:p>
                      <a:endParaRPr lang="en-US" sz="1000"/>
                    </a:p>
                  </a:txBody>
                  <a:tcPr>
                    <a:solidFill>
                      <a:srgbClr val="FF0000"/>
                    </a:solidFill>
                  </a:tcPr>
                </a:tc>
                <a:tc>
                  <a:txBody>
                    <a:bodyPr/>
                    <a:lstStyle/>
                    <a:p>
                      <a:endParaRPr lang="en-US" sz="1000"/>
                    </a:p>
                  </a:txBody>
                  <a:tcPr>
                    <a:solidFill>
                      <a:srgbClr val="00B0F0"/>
                    </a:solidFill>
                  </a:tcPr>
                </a:tc>
              </a:tr>
              <a:tr h="289247">
                <a:tc>
                  <a:txBody>
                    <a:bodyPr/>
                    <a:lstStyle/>
                    <a:p>
                      <a:endParaRPr lang="en-US" sz="1000"/>
                    </a:p>
                  </a:txBody>
                  <a:tcPr>
                    <a:solidFill>
                      <a:srgbClr val="00B050"/>
                    </a:solidFill>
                  </a:tcPr>
                </a:tc>
                <a:tc>
                  <a:txBody>
                    <a:bodyPr/>
                    <a:lstStyle/>
                    <a:p>
                      <a:endParaRPr lang="en-US" sz="1000"/>
                    </a:p>
                  </a:txBody>
                  <a:tcPr/>
                </a:tc>
                <a:tc>
                  <a:txBody>
                    <a:bodyPr/>
                    <a:lstStyle/>
                    <a:p>
                      <a:endParaRPr lang="en-US" sz="1000"/>
                    </a:p>
                  </a:txBody>
                  <a:tcPr>
                    <a:solidFill>
                      <a:srgbClr val="00B0F0"/>
                    </a:solidFill>
                  </a:tcPr>
                </a:tc>
                <a:tc>
                  <a:txBody>
                    <a:bodyPr/>
                    <a:lstStyle/>
                    <a:p>
                      <a:endParaRPr lang="en-US" sz="1000"/>
                    </a:p>
                  </a:txBody>
                  <a:tcPr>
                    <a:solidFill>
                      <a:srgbClr val="FF0000"/>
                    </a:solidFill>
                  </a:tcPr>
                </a:tc>
              </a:tr>
            </a:tbl>
          </a:graphicData>
        </a:graphic>
      </p:graphicFrame>
    </p:spTree>
    <p:extLst>
      <p:ext uri="{BB962C8B-B14F-4D97-AF65-F5344CB8AC3E}">
        <p14:creationId xmlns:p14="http://schemas.microsoft.com/office/powerpoint/2010/main" val="38365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CTOutlier: </a:t>
            </a:r>
            <a:r>
              <a:rPr lang="en-US"/>
              <a:t>Finding Best Matching Pattern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95</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8" name="Content Placeholder 2"/>
          <p:cNvSpPr>
            <a:spLocks noGrp="1"/>
          </p:cNvSpPr>
          <p:nvPr>
            <p:ph idx="4294967295"/>
          </p:nvPr>
        </p:nvSpPr>
        <p:spPr>
          <a:xfrm>
            <a:off x="457200" y="1600200"/>
            <a:ext cx="8229600" cy="4876800"/>
          </a:xfrm>
          <a:prstGeom prst="rect">
            <a:avLst/>
          </a:prstGeom>
        </p:spPr>
        <p:txBody>
          <a:bodyPr>
            <a:normAutofit fontScale="77500" lnSpcReduction="20000"/>
          </a:bodyPr>
          <a:lstStyle/>
          <a:p>
            <a:r>
              <a:rPr lang="en-US" smtClean="0"/>
              <a:t>Find all patterns that are defined exactly for configuration c</a:t>
            </a:r>
          </a:p>
          <a:p>
            <a:r>
              <a:rPr lang="en-US" smtClean="0"/>
              <a:t>For each such pattern </a:t>
            </a:r>
          </a:p>
          <a:p>
            <a:endParaRPr lang="en-US" smtClean="0"/>
          </a:p>
          <a:p>
            <a:endParaRPr lang="en-US" smtClean="0"/>
          </a:p>
          <a:p>
            <a:pPr lvl="1"/>
            <a:endParaRPr lang="en-US" smtClean="0"/>
          </a:p>
          <a:p>
            <a:r>
              <a:rPr lang="en-US" smtClean="0"/>
              <a:t>Match Score is high if</a:t>
            </a:r>
          </a:p>
          <a:p>
            <a:pPr lvl="1"/>
            <a:r>
              <a:rPr lang="en-US" smtClean="0"/>
              <a:t>Timestamps </a:t>
            </a:r>
            <a:r>
              <a:rPr lang="en-US"/>
              <a:t>where the </a:t>
            </a:r>
            <a:r>
              <a:rPr lang="en-US" smtClean="0"/>
              <a:t>o and p match are high</a:t>
            </a:r>
          </a:p>
          <a:p>
            <a:pPr lvl="1"/>
            <a:r>
              <a:rPr lang="en-US"/>
              <a:t>p</a:t>
            </a:r>
            <a:r>
              <a:rPr lang="en-US" smtClean="0"/>
              <a:t> has </a:t>
            </a:r>
            <a:r>
              <a:rPr lang="en-US"/>
              <a:t>higher </a:t>
            </a:r>
            <a:r>
              <a:rPr lang="en-US" smtClean="0"/>
              <a:t>support</a:t>
            </a:r>
          </a:p>
          <a:p>
            <a:pPr lvl="1"/>
            <a:r>
              <a:rPr lang="en-US" smtClean="0"/>
              <a:t>p represents compact clusters </a:t>
            </a:r>
          </a:p>
          <a:p>
            <a:pPr lvl="1"/>
            <a:r>
              <a:rPr lang="en-US"/>
              <a:t>o</a:t>
            </a:r>
            <a:r>
              <a:rPr lang="en-US" smtClean="0"/>
              <a:t> is close to the cluster centroid of p across the various timestamps</a:t>
            </a:r>
          </a:p>
          <a:p>
            <a:r>
              <a:rPr lang="en-US" smtClean="0"/>
              <a:t>Best matching pattern for o is pattern with highest match(o,p)</a:t>
            </a:r>
          </a:p>
        </p:txBody>
      </p:sp>
      <mc:AlternateContent xmlns:mc="http://schemas.openxmlformats.org/markup-compatibility/2006" xmlns:a14="http://schemas.microsoft.com/office/drawing/2010/main">
        <mc:Choice Requires="a14">
          <p:sp>
            <p:nvSpPr>
              <p:cNvPr id="9" name="TextBox 8"/>
              <p:cNvSpPr txBox="1"/>
              <p:nvPr/>
            </p:nvSpPr>
            <p:spPr>
              <a:xfrm>
                <a:off x="1727399" y="2133600"/>
                <a:ext cx="5816401" cy="1382943"/>
              </a:xfrm>
              <a:prstGeom prst="rect">
                <a:avLst/>
              </a:prstGeom>
              <a:noFill/>
            </p:spPr>
            <p:txBody>
              <a:bodyPr wrap="none" lIns="407099" tIns="203549" rIns="407099" bIns="203549"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𝑚𝑎𝑡𝑐h</m:t>
                      </m:r>
                      <m:d>
                        <m:dPr>
                          <m:ctrlPr>
                            <a:rPr lang="en-US" sz="2000" i="1">
                              <a:latin typeface="Cambria Math" panose="02040503050406030204" pitchFamily="18" charset="0"/>
                            </a:rPr>
                          </m:ctrlPr>
                        </m:dPr>
                        <m:e>
                          <m:r>
                            <a:rPr lang="en-US" sz="2000" i="1">
                              <a:latin typeface="Cambria Math"/>
                            </a:rPr>
                            <m:t>𝑜</m:t>
                          </m:r>
                          <m:r>
                            <a:rPr lang="en-US" sz="2000" i="1">
                              <a:latin typeface="Cambria Math"/>
                            </a:rPr>
                            <m:t>,</m:t>
                          </m:r>
                          <m:r>
                            <a:rPr lang="en-US" sz="2000" i="1">
                              <a:latin typeface="Cambria Math"/>
                            </a:rPr>
                            <m:t>𝑝</m:t>
                          </m:r>
                        </m:e>
                      </m:d>
                      <m:r>
                        <a:rPr lang="en-US" sz="2000" i="1">
                          <a:latin typeface="Cambria Math"/>
                        </a:rPr>
                        <m:t>=</m:t>
                      </m:r>
                      <m:nary>
                        <m:naryPr>
                          <m:chr m:val="∑"/>
                          <m:supHide m:val="on"/>
                          <m:ctrlPr>
                            <a:rPr lang="en-US" sz="2000" i="1">
                              <a:latin typeface="Cambria Math" panose="02040503050406030204" pitchFamily="18" charset="0"/>
                            </a:rPr>
                          </m:ctrlPr>
                        </m:naryPr>
                        <m:sub>
                          <m:r>
                            <m:rPr>
                              <m:brk m:alnAt="7"/>
                            </m:rPr>
                            <a:rPr lang="en-US" sz="2000" i="1">
                              <a:latin typeface="Cambria Math"/>
                            </a:rPr>
                            <m:t>𝑡</m:t>
                          </m:r>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𝜙</m:t>
                              </m:r>
                            </m:e>
                            <m:sub>
                              <m:r>
                                <a:rPr lang="en-US" sz="2000" i="1">
                                  <a:latin typeface="Cambria Math"/>
                                </a:rPr>
                                <m:t>𝑝𝑜</m:t>
                              </m:r>
                            </m:sub>
                          </m:sSub>
                        </m:sub>
                        <m:sup/>
                        <m:e>
                          <m:f>
                            <m:fPr>
                              <m:ctrlPr>
                                <a:rPr lang="en-US" sz="2000" i="1">
                                  <a:latin typeface="Cambria Math" panose="02040503050406030204" pitchFamily="18" charset="0"/>
                                </a:rPr>
                              </m:ctrlPr>
                            </m:fPr>
                            <m:num>
                              <m:func>
                                <m:funcPr>
                                  <m:ctrlPr>
                                    <a:rPr lang="en-US" sz="2000" i="1">
                                      <a:latin typeface="Cambria Math" panose="02040503050406030204" pitchFamily="18" charset="0"/>
                                    </a:rPr>
                                  </m:ctrlPr>
                                </m:funcPr>
                                <m:fName>
                                  <m:r>
                                    <m:rPr>
                                      <m:sty m:val="p"/>
                                    </m:rPr>
                                    <a:rPr lang="en-US" sz="2000">
                                      <a:latin typeface="Cambria Math"/>
                                    </a:rPr>
                                    <m:t>sup</m:t>
                                  </m:r>
                                </m:fName>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𝑃</m:t>
                                          </m:r>
                                        </m:e>
                                        <m:sub>
                                          <m:sSub>
                                            <m:sSubPr>
                                              <m:ctrlPr>
                                                <a:rPr lang="en-US" sz="2000" i="1">
                                                  <a:latin typeface="Cambria Math" panose="02040503050406030204" pitchFamily="18" charset="0"/>
                                                </a:rPr>
                                              </m:ctrlPr>
                                            </m:sSubPr>
                                            <m:e>
                                              <m:r>
                                                <a:rPr lang="en-US" sz="2000" i="1">
                                                  <a:latin typeface="Cambria Math"/>
                                                </a:rPr>
                                                <m:t>𝑡</m:t>
                                              </m:r>
                                            </m:e>
                                            <m:sub>
                                              <m:r>
                                                <a:rPr lang="en-US" sz="2000" i="1">
                                                  <a:latin typeface="Cambria Math"/>
                                                </a:rPr>
                                                <m:t>𝑝</m:t>
                                              </m:r>
                                            </m:sub>
                                          </m:sSub>
                                        </m:sub>
                                      </m:sSub>
                                    </m:e>
                                  </m:d>
                                </m:e>
                              </m:func>
                              <m:r>
                                <a:rPr lang="en-US" sz="2000" i="1">
                                  <a:latin typeface="Cambria Math"/>
                                </a:rPr>
                                <m:t>×</m:t>
                              </m:r>
                              <m:r>
                                <m:rPr>
                                  <m:sty m:val="p"/>
                                </m:rPr>
                                <a:rPr lang="en-US" sz="2000">
                                  <a:latin typeface="Cambria Math"/>
                                </a:rPr>
                                <m:t>sup</m:t>
                              </m:r>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𝑃</m:t>
                                  </m:r>
                                </m:e>
                                <m:sub>
                                  <m:sSub>
                                    <m:sSubPr>
                                      <m:ctrlPr>
                                        <a:rPr lang="en-US" sz="2000" i="1">
                                          <a:latin typeface="Cambria Math" panose="02040503050406030204" pitchFamily="18" charset="0"/>
                                        </a:rPr>
                                      </m:ctrlPr>
                                    </m:sSubPr>
                                    <m:e>
                                      <m:r>
                                        <a:rPr lang="en-US" sz="2000" i="1">
                                          <a:latin typeface="Cambria Math"/>
                                        </a:rPr>
                                        <m:t>𝑡</m:t>
                                      </m:r>
                                    </m:e>
                                    <m:sub>
                                      <m:r>
                                        <a:rPr lang="en-US" sz="2000" i="1">
                                          <a:latin typeface="Cambria Math"/>
                                        </a:rPr>
                                        <m:t>𝑝</m:t>
                                      </m:r>
                                    </m:sub>
                                  </m:sSub>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𝑆</m:t>
                                  </m:r>
                                </m:e>
                                <m:sub>
                                  <m:sSub>
                                    <m:sSubPr>
                                      <m:ctrlPr>
                                        <a:rPr lang="en-US" sz="2000" i="1">
                                          <a:latin typeface="Cambria Math" panose="02040503050406030204" pitchFamily="18" charset="0"/>
                                        </a:rPr>
                                      </m:ctrlPr>
                                    </m:sSubPr>
                                    <m:e>
                                      <m:r>
                                        <a:rPr lang="en-US" sz="2000" i="1">
                                          <a:latin typeface="Cambria Math"/>
                                        </a:rPr>
                                        <m:t>𝑡</m:t>
                                      </m:r>
                                    </m:e>
                                    <m:sub>
                                      <m:r>
                                        <a:rPr lang="en-US" sz="2000" i="1">
                                          <a:latin typeface="Cambria Math"/>
                                        </a:rPr>
                                        <m:t>𝑜</m:t>
                                      </m:r>
                                    </m:sub>
                                  </m:sSub>
                                </m:sub>
                              </m:sSub>
                              <m:r>
                                <a:rPr lang="en-US" sz="2000" i="1">
                                  <a:latin typeface="Cambria Math"/>
                                </a:rPr>
                                <m:t>)</m:t>
                              </m:r>
                            </m:num>
                            <m:den>
                              <m:r>
                                <a:rPr lang="en-US" sz="2000" i="1">
                                  <a:latin typeface="Cambria Math"/>
                                </a:rPr>
                                <m:t>𝑎𝑣𝑔𝐷𝑖𝑠𝑡</m:t>
                              </m:r>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𝑃</m:t>
                                  </m:r>
                                </m:e>
                                <m:sub>
                                  <m:sSub>
                                    <m:sSubPr>
                                      <m:ctrlPr>
                                        <a:rPr lang="en-US" sz="2000" i="1">
                                          <a:latin typeface="Cambria Math" panose="02040503050406030204" pitchFamily="18" charset="0"/>
                                        </a:rPr>
                                      </m:ctrlPr>
                                    </m:sSubPr>
                                    <m:e>
                                      <m:r>
                                        <a:rPr lang="en-US" sz="2000" i="1">
                                          <a:latin typeface="Cambria Math"/>
                                        </a:rPr>
                                        <m:t>𝑡</m:t>
                                      </m:r>
                                    </m:e>
                                    <m:sub>
                                      <m:r>
                                        <a:rPr lang="en-US" sz="2000" i="1">
                                          <a:latin typeface="Cambria Math"/>
                                        </a:rPr>
                                        <m:t>𝑝</m:t>
                                      </m:r>
                                    </m:sub>
                                  </m:sSub>
                                </m:sub>
                              </m:sSub>
                              <m:r>
                                <a:rPr lang="en-US" sz="2000" i="1">
                                  <a:latin typeface="Cambria Math"/>
                                </a:rPr>
                                <m:t>)</m:t>
                              </m:r>
                            </m:den>
                          </m:f>
                        </m:e>
                      </m:nary>
                    </m:oMath>
                  </m:oMathPara>
                </a14:m>
                <a:endParaRPr lang="en-US" sz="2000"/>
              </a:p>
            </p:txBody>
          </p:sp>
        </mc:Choice>
        <mc:Fallback xmlns="">
          <p:sp>
            <p:nvSpPr>
              <p:cNvPr id="9" name="TextBox 8"/>
              <p:cNvSpPr txBox="1">
                <a:spLocks noRot="1" noChangeAspect="1" noMove="1" noResize="1" noEditPoints="1" noAdjustHandles="1" noChangeArrowheads="1" noChangeShapeType="1" noTextEdit="1"/>
              </p:cNvSpPr>
              <p:nvPr/>
            </p:nvSpPr>
            <p:spPr>
              <a:xfrm>
                <a:off x="1727399" y="2133600"/>
                <a:ext cx="5816401" cy="1382943"/>
              </a:xfrm>
              <a:prstGeom prst="rect">
                <a:avLst/>
              </a:prstGeom>
              <a:blipFill rotWithShape="1">
                <a:blip r:embed="rId2"/>
                <a:stretch>
                  <a:fillRect/>
                </a:stretch>
              </a:blipFill>
            </p:spPr>
            <p:txBody>
              <a:bodyPr/>
              <a:lstStyle/>
              <a:p>
                <a:r>
                  <a:rPr lang="en-US">
                    <a:noFill/>
                  </a:rPr>
                  <a:t> </a:t>
                </a:r>
              </a:p>
            </p:txBody>
          </p:sp>
        </mc:Fallback>
      </mc:AlternateContent>
      <p:sp>
        <p:nvSpPr>
          <p:cNvPr id="10" name="Rectangle 9"/>
          <p:cNvSpPr/>
          <p:nvPr/>
        </p:nvSpPr>
        <p:spPr>
          <a:xfrm>
            <a:off x="3733800" y="2971800"/>
            <a:ext cx="685800" cy="381000"/>
          </a:xfrm>
          <a:prstGeom prst="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19600" y="2285999"/>
            <a:ext cx="1066800" cy="539071"/>
          </a:xfrm>
          <a:prstGeom prst="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53000" y="2851829"/>
            <a:ext cx="1600200" cy="348571"/>
          </a:xfrm>
          <a:prstGeom prst="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38800" y="2285998"/>
            <a:ext cx="1524000" cy="539071"/>
          </a:xfrm>
          <a:prstGeom prst="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5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10" end="10"/>
                                            </p:txEl>
                                          </p:spTgt>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11" grpId="0" animBg="1"/>
      <p:bldP spid="11" grpId="1" animBg="1"/>
      <p:bldP spid="12" grpId="0" animBg="1"/>
      <p:bldP spid="12" grpId="1" animBg="1"/>
      <p:bldP spid="13" grpId="0" animBg="1"/>
      <p:bldP spid="13"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CT</a:t>
            </a:r>
            <a:r>
              <a:rPr lang="en-US"/>
              <a:t>Outlier Score (Sequence, Best Matching Pattern)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96</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Community-based Outlier </a:t>
            </a:r>
            <a:r>
              <a:rPr lang="en-US"/>
              <a:t>Detection Algorithms</a:t>
            </a:r>
            <a:endParaRPr lang="en-US" smtClean="0"/>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sp>
        <p:nvSpPr>
          <p:cNvPr id="8" name="Content Placeholder 2"/>
          <p:cNvSpPr>
            <a:spLocks noGrp="1"/>
          </p:cNvSpPr>
          <p:nvPr>
            <p:ph idx="4294967295"/>
          </p:nvPr>
        </p:nvSpPr>
        <p:spPr>
          <a:xfrm>
            <a:off x="457200" y="1600200"/>
            <a:ext cx="8229600" cy="4525963"/>
          </a:xfrm>
          <a:prstGeom prst="rect">
            <a:avLst/>
          </a:prstGeom>
        </p:spPr>
        <p:txBody>
          <a:bodyPr>
            <a:normAutofit fontScale="92500" lnSpcReduction="10000"/>
          </a:bodyPr>
          <a:lstStyle/>
          <a:p>
            <a:r>
              <a:rPr lang="en-US" smtClean="0"/>
              <a:t>Given a sequence s and a configuration c</a:t>
            </a:r>
          </a:p>
          <a:p>
            <a:pPr lvl="1"/>
            <a:r>
              <a:rPr lang="en-US" smtClean="0"/>
              <a:t>Compute best matching pattern q=bmp</a:t>
            </a:r>
            <a:r>
              <a:rPr lang="en-US" baseline="-25000" smtClean="0"/>
              <a:t>oc</a:t>
            </a:r>
          </a:p>
          <a:p>
            <a:pPr lvl="1"/>
            <a:r>
              <a:rPr lang="en-US" smtClean="0"/>
              <a:t>Next, we compute outlier score as</a:t>
            </a:r>
          </a:p>
          <a:p>
            <a:pPr lvl="1"/>
            <a:endParaRPr lang="en-US"/>
          </a:p>
          <a:p>
            <a:pPr lvl="1"/>
            <a:endParaRPr lang="en-US" smtClean="0"/>
          </a:p>
          <a:p>
            <a:r>
              <a:rPr lang="en-US" smtClean="0"/>
              <a:t>Outlier score is high if</a:t>
            </a:r>
          </a:p>
          <a:p>
            <a:pPr lvl="1"/>
            <a:r>
              <a:rPr lang="en-US" smtClean="0"/>
              <a:t>Mismatch for a large number of timestamps</a:t>
            </a:r>
          </a:p>
          <a:p>
            <a:pPr lvl="1"/>
            <a:r>
              <a:rPr lang="en-US" smtClean="0"/>
              <a:t>Sequence is “far away” from patterns for many timestamps, especially if the pattern is compact for those timestamps</a:t>
            </a:r>
          </a:p>
          <a:p>
            <a:pPr lvl="1"/>
            <a:endParaRPr lang="en-US"/>
          </a:p>
        </p:txBody>
      </p:sp>
      <p:sp>
        <p:nvSpPr>
          <p:cNvPr id="9" name="Rectangle 8"/>
          <p:cNvSpPr/>
          <p:nvPr/>
        </p:nvSpPr>
        <p:spPr>
          <a:xfrm>
            <a:off x="4705350" y="2852739"/>
            <a:ext cx="2457450" cy="738590"/>
          </a:xfrm>
          <a:prstGeom prst="rect">
            <a:avLst/>
          </a:prstGeom>
          <a:solidFill>
            <a:schemeClr val="accent6">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7543800" y="3222034"/>
            <a:ext cx="1371601" cy="849905"/>
          </a:xfrm>
          <a:prstGeom prst="wedgeRectCallout">
            <a:avLst>
              <a:gd name="adj1" fmla="val -79898"/>
              <a:gd name="adj2" fmla="val -3733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smtClean="0">
                <a:solidFill>
                  <a:schemeClr val="tx1"/>
                </a:solidFill>
              </a:rPr>
              <a:t>Mismatch between q and o at time t</a:t>
            </a:r>
            <a:endParaRPr lang="en-US" sz="1500">
              <a:solidFill>
                <a:schemeClr val="tx1"/>
              </a:solidFill>
            </a:endParaRPr>
          </a:p>
        </p:txBody>
      </p:sp>
      <mc:AlternateContent xmlns:mc="http://schemas.openxmlformats.org/markup-compatibility/2006" xmlns:a14="http://schemas.microsoft.com/office/drawing/2010/main">
        <mc:Choice Requires="a14">
          <p:sp>
            <p:nvSpPr>
              <p:cNvPr id="11" name="TextBox 10"/>
              <p:cNvSpPr txBox="1"/>
              <p:nvPr/>
            </p:nvSpPr>
            <p:spPr>
              <a:xfrm>
                <a:off x="1309156" y="2667000"/>
                <a:ext cx="6292557" cy="1027461"/>
              </a:xfrm>
              <a:prstGeom prst="rect">
                <a:avLst/>
              </a:prstGeom>
              <a:noFill/>
            </p:spPr>
            <p:txBody>
              <a:bodyPr wrap="none" lIns="407099" tIns="203549" rIns="407099" bIns="203549" rtlCol="0">
                <a:spAutoFit/>
              </a:bodyPr>
              <a:lstStyle/>
              <a:p>
                <a14:m>
                  <m:oMath xmlns:m="http://schemas.openxmlformats.org/officeDocument/2006/math">
                    <m:r>
                      <a:rPr lang="en-US" i="1">
                        <a:latin typeface="Cambria Math"/>
                      </a:rPr>
                      <m:t>𝑠𝑐𝑜𝑟𝑒</m:t>
                    </m:r>
                    <m:d>
                      <m:dPr>
                        <m:ctrlPr>
                          <a:rPr lang="en-US" i="1">
                            <a:latin typeface="Cambria Math" panose="02040503050406030204" pitchFamily="18" charset="0"/>
                          </a:rPr>
                        </m:ctrlPr>
                      </m:dPr>
                      <m:e>
                        <m:r>
                          <a:rPr lang="en-US" i="1">
                            <a:latin typeface="Cambria Math"/>
                          </a:rPr>
                          <m:t>𝑜</m:t>
                        </m:r>
                        <m:r>
                          <a:rPr lang="en-US" i="1">
                            <a:latin typeface="Cambria Math"/>
                          </a:rPr>
                          <m:t>,</m:t>
                        </m:r>
                        <m:r>
                          <a:rPr lang="en-US" i="1">
                            <a:latin typeface="Cambria Math"/>
                          </a:rPr>
                          <m:t>𝑞</m:t>
                        </m:r>
                      </m:e>
                    </m:d>
                    <m:r>
                      <a:rPr lang="en-US" i="1">
                        <a:latin typeface="Cambria Math"/>
                      </a:rPr>
                      <m:t>=</m:t>
                    </m:r>
                  </m:oMath>
                </a14:m>
                <a:r>
                  <a:rPr lang="en-US" i="1" smtClean="0">
                    <a:latin typeface="Cambria Math"/>
                  </a:rPr>
                  <a:t>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a:rPr>
                          <m:t>sup</m:t>
                        </m:r>
                      </m:fName>
                      <m:e>
                        <m:d>
                          <m:dPr>
                            <m:ctrlPr>
                              <a:rPr lang="en-US" i="1">
                                <a:latin typeface="Cambria Math" panose="02040503050406030204" pitchFamily="18" charset="0"/>
                              </a:rPr>
                            </m:ctrlPr>
                          </m:dPr>
                          <m:e>
                            <m:r>
                              <a:rPr lang="en-US" i="1">
                                <a:latin typeface="Cambria Math"/>
                              </a:rPr>
                              <m:t>𝑞</m:t>
                            </m:r>
                          </m:e>
                        </m:d>
                      </m:e>
                    </m:func>
                    <m:r>
                      <a:rPr lang="en-US" i="1">
                        <a:latin typeface="Cambria Math"/>
                      </a:rPr>
                      <m:t>×</m:t>
                    </m:r>
                    <m:nary>
                      <m:naryPr>
                        <m:chr m:val="∑"/>
                        <m:supHide m:val="on"/>
                        <m:ctrlPr>
                          <a:rPr lang="en-US" i="1">
                            <a:latin typeface="Cambria Math" panose="02040503050406030204" pitchFamily="18" charset="0"/>
                          </a:rPr>
                        </m:ctrlPr>
                      </m:naryPr>
                      <m:sub>
                        <m:r>
                          <m:rPr>
                            <m:brk m:alnAt="7"/>
                          </m:rPr>
                          <a:rPr lang="en-US" i="1">
                            <a:latin typeface="Cambria Math"/>
                          </a:rPr>
                          <m:t>𝑡</m:t>
                        </m:r>
                        <m:r>
                          <a:rPr lang="en-US" i="1">
                            <a:latin typeface="Cambria Math"/>
                          </a:rPr>
                          <m:t>∈</m:t>
                        </m:r>
                        <m:sSub>
                          <m:sSubPr>
                            <m:ctrlPr>
                              <a:rPr lang="en-US" i="1">
                                <a:latin typeface="Cambria Math" panose="02040503050406030204" pitchFamily="18" charset="0"/>
                              </a:rPr>
                            </m:ctrlPr>
                          </m:sSubPr>
                          <m:e>
                            <m:r>
                              <a:rPr lang="en-US" i="1">
                                <a:latin typeface="Cambria Math"/>
                              </a:rPr>
                              <m:t>𝜃</m:t>
                            </m:r>
                          </m:e>
                          <m:sub>
                            <m:r>
                              <a:rPr lang="en-US" i="1">
                                <a:latin typeface="Cambria Math"/>
                              </a:rPr>
                              <m:t>𝑞𝑜</m:t>
                            </m:r>
                          </m:sub>
                        </m:sSub>
                      </m:sub>
                      <m:sup/>
                      <m:e>
                        <m:d>
                          <m:dPr>
                            <m:begChr m:val="["/>
                            <m:endChr m:val="]"/>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a:rPr>
                                  <m:t>sup</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𝑃</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𝑞</m:t>
                                            </m:r>
                                          </m:sub>
                                        </m:sSub>
                                      </m:sub>
                                    </m:sSub>
                                  </m:e>
                                </m:d>
                              </m:e>
                            </m:func>
                            <m:r>
                              <a:rPr lang="en-US" i="1">
                                <a:latin typeface="Cambria Math"/>
                              </a:rPr>
                              <m:t>×</m:t>
                            </m:r>
                            <m:f>
                              <m:fPr>
                                <m:ctrlPr>
                                  <a:rPr lang="en-US" i="1">
                                    <a:latin typeface="Cambria Math" panose="02040503050406030204" pitchFamily="18" charset="0"/>
                                  </a:rPr>
                                </m:ctrlPr>
                              </m:fPr>
                              <m:num>
                                <m:r>
                                  <a:rPr lang="en-US" i="1">
                                    <a:latin typeface="Cambria Math"/>
                                  </a:rPr>
                                  <m:t>𝐷𝑖𝑠𝑡</m:t>
                                </m:r>
                                <m:r>
                                  <a:rPr lang="en-US" i="1">
                                    <a:latin typeface="Cambria Math"/>
                                  </a:rPr>
                                  <m:t>(</m:t>
                                </m:r>
                                <m:sSub>
                                  <m:sSubPr>
                                    <m:ctrlPr>
                                      <a:rPr lang="en-US" i="1">
                                        <a:latin typeface="Cambria Math" panose="02040503050406030204" pitchFamily="18" charset="0"/>
                                      </a:rPr>
                                    </m:ctrlPr>
                                  </m:sSubPr>
                                  <m:e>
                                    <m:r>
                                      <a:rPr lang="en-US" i="1">
                                        <a:latin typeface="Cambria Math"/>
                                      </a:rPr>
                                      <m:t>𝑆</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𝑜</m:t>
                                        </m:r>
                                      </m:sub>
                                    </m:sSub>
                                  </m:sub>
                                </m:sSub>
                                <m:r>
                                  <a:rPr lang="en-US" i="1">
                                    <a:latin typeface="Cambria Math"/>
                                  </a:rPr>
                                  <m:t>, </m:t>
                                </m:r>
                                <m:sSub>
                                  <m:sSubPr>
                                    <m:ctrlPr>
                                      <a:rPr lang="en-US" i="1">
                                        <a:latin typeface="Cambria Math" panose="02040503050406030204" pitchFamily="18" charset="0"/>
                                      </a:rPr>
                                    </m:ctrlPr>
                                  </m:sSubPr>
                                  <m:e>
                                    <m:r>
                                      <a:rPr lang="en-US" i="1">
                                        <a:latin typeface="Cambria Math"/>
                                      </a:rPr>
                                      <m:t>𝑃</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𝑞</m:t>
                                        </m:r>
                                      </m:sub>
                                    </m:sSub>
                                  </m:sub>
                                </m:sSub>
                                <m:r>
                                  <a:rPr lang="en-US" i="1">
                                    <a:latin typeface="Cambria Math"/>
                                  </a:rPr>
                                  <m:t>)</m:t>
                                </m:r>
                              </m:num>
                              <m:den>
                                <m:r>
                                  <a:rPr lang="en-US" i="1">
                                    <a:latin typeface="Cambria Math"/>
                                  </a:rPr>
                                  <m:t>𝑚𝑎𝑥𝐷𝑖𝑠𝑡</m:t>
                                </m:r>
                                <m:r>
                                  <a:rPr lang="en-US" i="1">
                                    <a:latin typeface="Cambria Math"/>
                                  </a:rPr>
                                  <m:t>(</m:t>
                                </m:r>
                                <m:sSub>
                                  <m:sSubPr>
                                    <m:ctrlPr>
                                      <a:rPr lang="en-US" i="1">
                                        <a:latin typeface="Cambria Math" panose="02040503050406030204" pitchFamily="18" charset="0"/>
                                      </a:rPr>
                                    </m:ctrlPr>
                                  </m:sSubPr>
                                  <m:e>
                                    <m:r>
                                      <a:rPr lang="en-US" i="1">
                                        <a:latin typeface="Cambria Math"/>
                                      </a:rPr>
                                      <m:t>𝑃</m:t>
                                    </m:r>
                                  </m:e>
                                  <m:sub>
                                    <m:sSub>
                                      <m:sSubPr>
                                        <m:ctrlPr>
                                          <a:rPr lang="en-US" i="1">
                                            <a:latin typeface="Cambria Math" panose="02040503050406030204" pitchFamily="18" charset="0"/>
                                          </a:rPr>
                                        </m:ctrlPr>
                                      </m:sSubPr>
                                      <m:e>
                                        <m:r>
                                          <a:rPr lang="en-US" i="1">
                                            <a:latin typeface="Cambria Math"/>
                                          </a:rPr>
                                          <m:t>𝑡</m:t>
                                        </m:r>
                                      </m:e>
                                      <m:sub>
                                        <m:r>
                                          <a:rPr lang="en-US" i="1">
                                            <a:latin typeface="Cambria Math"/>
                                          </a:rPr>
                                          <m:t>𝑞</m:t>
                                        </m:r>
                                      </m:sub>
                                    </m:sSub>
                                  </m:sub>
                                </m:sSub>
                                <m:r>
                                  <a:rPr lang="en-US" i="1">
                                    <a:latin typeface="Cambria Math"/>
                                  </a:rPr>
                                  <m:t>)</m:t>
                                </m:r>
                              </m:den>
                            </m:f>
                          </m:e>
                        </m:d>
                      </m:e>
                    </m:nary>
                  </m:oMath>
                </a14:m>
                <a:endParaRPr lang="en-US"/>
              </a:p>
            </p:txBody>
          </p:sp>
        </mc:Choice>
        <mc:Fallback xmlns="">
          <p:sp>
            <p:nvSpPr>
              <p:cNvPr id="11" name="TextBox 10"/>
              <p:cNvSpPr txBox="1">
                <a:spLocks noRot="1" noChangeAspect="1" noMove="1" noResize="1" noEditPoints="1" noAdjustHandles="1" noChangeArrowheads="1" noChangeShapeType="1" noTextEdit="1"/>
              </p:cNvSpPr>
              <p:nvPr/>
            </p:nvSpPr>
            <p:spPr>
              <a:xfrm>
                <a:off x="1309156" y="2667000"/>
                <a:ext cx="6292557" cy="1027461"/>
              </a:xfrm>
              <a:prstGeom prst="rect">
                <a:avLst/>
              </a:prstGeom>
              <a:blipFill rotWithShape="1">
                <a:blip r:embed="rId2"/>
                <a:stretch>
                  <a:fillRect/>
                </a:stretch>
              </a:blipFill>
            </p:spPr>
            <p:txBody>
              <a:bodyPr/>
              <a:lstStyle/>
              <a:p>
                <a:r>
                  <a:rPr lang="en-US">
                    <a:noFill/>
                  </a:rPr>
                  <a:t> </a:t>
                </a:r>
              </a:p>
            </p:txBody>
          </p:sp>
        </mc:Fallback>
      </mc:AlternateContent>
      <p:sp>
        <p:nvSpPr>
          <p:cNvPr id="12" name="Rectangle 11"/>
          <p:cNvSpPr/>
          <p:nvPr/>
        </p:nvSpPr>
        <p:spPr>
          <a:xfrm>
            <a:off x="4114800" y="3192726"/>
            <a:ext cx="533400" cy="205190"/>
          </a:xfrm>
          <a:prstGeom prst="rect">
            <a:avLst/>
          </a:prstGeom>
          <a:solidFill>
            <a:schemeClr val="accent6">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67400" y="2895599"/>
            <a:ext cx="1219200" cy="695729"/>
          </a:xfrm>
          <a:prstGeom prst="rect">
            <a:avLst/>
          </a:prstGeom>
          <a:solidFill>
            <a:schemeClr val="accent6">
              <a:lumMod val="60000"/>
              <a:lumOff val="4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5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2" grpId="0" animBg="1"/>
      <p:bldP spid="12" grpId="1"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Outlier Detection for </a:t>
            </a:r>
            <a:r>
              <a:rPr lang="en-US" smtClean="0"/>
              <a:t>Temporal Network Data</a:t>
            </a:r>
            <a:endParaRPr lang="en-US"/>
          </a:p>
        </p:txBody>
      </p:sp>
      <p:sp>
        <p:nvSpPr>
          <p:cNvPr id="3" name="Slide Number Placeholder 2"/>
          <p:cNvSpPr>
            <a:spLocks noGrp="1"/>
          </p:cNvSpPr>
          <p:nvPr>
            <p:ph type="sldNum" sz="quarter" idx="12"/>
          </p:nvPr>
        </p:nvSpPr>
        <p:spPr/>
        <p:txBody>
          <a:bodyPr/>
          <a:lstStyle/>
          <a:p>
            <a:fld id="{8D4A95AB-7B14-4CE2-8EF6-8DDF97F0F3DA}" type="slidenum">
              <a:rPr lang="en-US" smtClean="0"/>
              <a:pPr/>
              <a:t>97</a:t>
            </a:fld>
            <a:endParaRPr lang="en-US"/>
          </a:p>
        </p:txBody>
      </p:sp>
      <p:sp>
        <p:nvSpPr>
          <p:cNvPr id="4" name="Content Placeholder 3"/>
          <p:cNvSpPr>
            <a:spLocks noGrp="1"/>
          </p:cNvSpPr>
          <p:nvPr>
            <p:ph idx="13"/>
          </p:nvPr>
        </p:nvSpPr>
        <p:spPr/>
        <p:txBody>
          <a:bodyPr/>
          <a:lstStyle/>
          <a:p>
            <a:r>
              <a:rPr lang="en-US" smtClean="0"/>
              <a:t>Graph Similarity Outliers</a:t>
            </a:r>
          </a:p>
          <a:p>
            <a:r>
              <a:rPr lang="en-US" smtClean="0"/>
              <a:t>Community Based Outliers</a:t>
            </a:r>
          </a:p>
          <a:p>
            <a:r>
              <a:rPr lang="en-US" smtClean="0"/>
              <a:t>Online Graph Outliers</a:t>
            </a:r>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p:txBody>
          <a:bodyPr/>
          <a:lstStyle/>
          <a:p>
            <a:r>
              <a:rPr lang="en-US" smtClean="0"/>
              <a:t>Outline</a:t>
            </a:r>
            <a:endParaRPr lang="en-US"/>
          </a:p>
        </p:txBody>
      </p:sp>
      <p:sp>
        <p:nvSpPr>
          <p:cNvPr id="7" name="Content Placeholder 6"/>
          <p:cNvSpPr>
            <a:spLocks noGrp="1"/>
          </p:cNvSpPr>
          <p:nvPr>
            <p:ph idx="15"/>
          </p:nvPr>
        </p:nvSpPr>
        <p:spPr/>
        <p:txBody>
          <a:bodyPr/>
          <a:lstStyle/>
          <a:p>
            <a:r>
              <a:rPr lang="en-US"/>
              <a:t>Outlier Detection for Temporal Network Data</a:t>
            </a:r>
          </a:p>
          <a:p>
            <a:endParaRPr lang="en-US"/>
          </a:p>
        </p:txBody>
      </p:sp>
      <p:sp>
        <p:nvSpPr>
          <p:cNvPr id="8" name="Rectangle 7"/>
          <p:cNvSpPr/>
          <p:nvPr/>
        </p:nvSpPr>
        <p:spPr>
          <a:xfrm>
            <a:off x="762000" y="2667000"/>
            <a:ext cx="38100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48032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mtClean="0"/>
              <a:t>Eigenspace-based</a:t>
            </a:r>
            <a:r>
              <a:rPr lang="en-US"/>
              <a:t> </a:t>
            </a:r>
            <a:r>
              <a:rPr lang="en-US" smtClean="0"/>
              <a:t>Anomaly </a:t>
            </a:r>
            <a:r>
              <a:rPr lang="en-US"/>
              <a:t>Detection</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98</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Online Graph Outlier Detection Algorithms</a:t>
            </a:r>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305800" cy="438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477000" y="1339334"/>
            <a:ext cx="2498761" cy="369332"/>
          </a:xfrm>
          <a:prstGeom prst="rect">
            <a:avLst/>
          </a:prstGeom>
        </p:spPr>
        <p:txBody>
          <a:bodyPr wrap="none">
            <a:spAutoFit/>
          </a:bodyPr>
          <a:lstStyle/>
          <a:p>
            <a:r>
              <a:rPr lang="en-US">
                <a:solidFill>
                  <a:schemeClr val="accent6">
                    <a:lumMod val="75000"/>
                  </a:schemeClr>
                </a:solidFill>
              </a:rPr>
              <a:t>[Ide and Kashima, 2004] </a:t>
            </a:r>
            <a:endParaRPr lang="en-US"/>
          </a:p>
        </p:txBody>
      </p:sp>
      <p:sp>
        <p:nvSpPr>
          <p:cNvPr id="10" name="TextBox 9"/>
          <p:cNvSpPr txBox="1"/>
          <p:nvPr/>
        </p:nvSpPr>
        <p:spPr>
          <a:xfrm>
            <a:off x="7975719" y="4334470"/>
            <a:ext cx="939681" cy="923330"/>
          </a:xfrm>
          <a:prstGeom prst="rect">
            <a:avLst/>
          </a:prstGeom>
          <a:noFill/>
        </p:spPr>
        <p:txBody>
          <a:bodyPr wrap="none" rtlCol="0">
            <a:spAutoFit/>
          </a:bodyPr>
          <a:lstStyle/>
          <a:p>
            <a:pPr algn="ctr"/>
            <a:r>
              <a:rPr lang="en-US" smtClean="0"/>
              <a:t>Left</a:t>
            </a:r>
          </a:p>
          <a:p>
            <a:pPr algn="ctr"/>
            <a:r>
              <a:rPr lang="en-US" smtClean="0"/>
              <a:t>Singular</a:t>
            </a:r>
          </a:p>
          <a:p>
            <a:pPr algn="ctr"/>
            <a:r>
              <a:rPr lang="en-US" smtClean="0"/>
              <a:t>Vector</a:t>
            </a:r>
            <a:endParaRPr lang="en-US"/>
          </a:p>
        </p:txBody>
      </p:sp>
    </p:spTree>
    <p:extLst>
      <p:ext uri="{BB962C8B-B14F-4D97-AF65-F5344CB8AC3E}">
        <p14:creationId xmlns:p14="http://schemas.microsoft.com/office/powerpoint/2010/main" val="21003678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10600" cy="1143000"/>
          </a:xfrm>
        </p:spPr>
        <p:txBody>
          <a:bodyPr>
            <a:noAutofit/>
          </a:bodyPr>
          <a:lstStyle/>
          <a:p>
            <a:r>
              <a:rPr lang="en-US" sz="3600" smtClean="0"/>
              <a:t>Outliers in Mobile Communication Graphs</a:t>
            </a:r>
            <a:endParaRPr lang="en-US" sz="3600"/>
          </a:p>
        </p:txBody>
      </p:sp>
      <p:sp>
        <p:nvSpPr>
          <p:cNvPr id="3" name="Slide Number Placeholder 2"/>
          <p:cNvSpPr>
            <a:spLocks noGrp="1"/>
          </p:cNvSpPr>
          <p:nvPr>
            <p:ph type="sldNum" sz="quarter" idx="12"/>
          </p:nvPr>
        </p:nvSpPr>
        <p:spPr/>
        <p:txBody>
          <a:bodyPr/>
          <a:lstStyle/>
          <a:p>
            <a:fld id="{8D4A95AB-7B14-4CE2-8EF6-8DDF97F0F3DA}" type="slidenum">
              <a:rPr lang="en-US" smtClean="0"/>
              <a:pPr/>
              <a:t>99</a:t>
            </a:fld>
            <a:endParaRPr lang="en-US"/>
          </a:p>
        </p:txBody>
      </p:sp>
      <p:sp>
        <p:nvSpPr>
          <p:cNvPr id="5" name="Footer Placeholder 4"/>
          <p:cNvSpPr>
            <a:spLocks noGrp="1"/>
          </p:cNvSpPr>
          <p:nvPr>
            <p:ph type="ftr" sz="quarter" idx="3"/>
          </p:nvPr>
        </p:nvSpPr>
        <p:spPr/>
        <p:txBody>
          <a:bodyPr/>
          <a:lstStyle/>
          <a:p>
            <a:r>
              <a:rPr lang="en-US" smtClean="0"/>
              <a:t>gmanish@microsoft.com, jing@buffalo.edu, charu@us.ibm.com, hanj@cs.uiuc.edu</a:t>
            </a:r>
            <a:endParaRPr lang="en-US"/>
          </a:p>
        </p:txBody>
      </p:sp>
      <p:sp>
        <p:nvSpPr>
          <p:cNvPr id="6" name="Content Placeholder 5"/>
          <p:cNvSpPr>
            <a:spLocks noGrp="1"/>
          </p:cNvSpPr>
          <p:nvPr>
            <p:ph idx="14"/>
          </p:nvPr>
        </p:nvSpPr>
        <p:spPr>
          <a:xfrm>
            <a:off x="4343400" y="90055"/>
            <a:ext cx="4572000" cy="595745"/>
          </a:xfrm>
        </p:spPr>
        <p:txBody>
          <a:bodyPr/>
          <a:lstStyle/>
          <a:p>
            <a:r>
              <a:rPr lang="en-US" smtClean="0"/>
              <a:t>Online Graph Outlier Detection Algorithms</a:t>
            </a:r>
          </a:p>
        </p:txBody>
      </p:sp>
      <p:sp>
        <p:nvSpPr>
          <p:cNvPr id="7" name="Content Placeholder 6"/>
          <p:cNvSpPr>
            <a:spLocks noGrp="1"/>
          </p:cNvSpPr>
          <p:nvPr>
            <p:ph idx="15"/>
          </p:nvPr>
        </p:nvSpPr>
        <p:spPr/>
        <p:txBody>
          <a:bodyPr/>
          <a:lstStyle/>
          <a:p>
            <a:r>
              <a:rPr lang="en-US"/>
              <a:t>Outlier Detection for </a:t>
            </a:r>
            <a:r>
              <a:rPr lang="en-US" smtClean="0"/>
              <a:t>Temporal Network Data</a:t>
            </a:r>
            <a:endParaRPr lang="en-US"/>
          </a:p>
          <a:p>
            <a:endParaRPr lang="en-US"/>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85950"/>
            <a:ext cx="7492599"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50433" y="1371600"/>
            <a:ext cx="2937471" cy="369332"/>
          </a:xfrm>
          <a:prstGeom prst="rect">
            <a:avLst/>
          </a:prstGeom>
        </p:spPr>
        <p:txBody>
          <a:bodyPr wrap="none">
            <a:spAutoFit/>
          </a:bodyPr>
          <a:lstStyle/>
          <a:p>
            <a:r>
              <a:rPr lang="en-US">
                <a:solidFill>
                  <a:schemeClr val="accent6">
                    <a:lumMod val="75000"/>
                  </a:schemeClr>
                </a:solidFill>
              </a:rPr>
              <a:t>[Akoglu and Faloutsos, 2010]</a:t>
            </a:r>
            <a:r>
              <a:rPr lang="en-US"/>
              <a:t> </a:t>
            </a:r>
          </a:p>
        </p:txBody>
      </p:sp>
    </p:spTree>
    <p:extLst>
      <p:ext uri="{BB962C8B-B14F-4D97-AF65-F5344CB8AC3E}">
        <p14:creationId xmlns:p14="http://schemas.microsoft.com/office/powerpoint/2010/main" val="2506006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35196</TotalTime>
  <Words>12415</Words>
  <Application>Microsoft Office PowerPoint</Application>
  <PresentationFormat>On-screen Show (4:3)</PresentationFormat>
  <Paragraphs>1840</Paragraphs>
  <Slides>128</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128</vt:i4>
      </vt:variant>
    </vt:vector>
  </HeadingPairs>
  <TitlesOfParts>
    <vt:vector size="134" baseType="lpstr">
      <vt:lpstr>Arial</vt:lpstr>
      <vt:lpstr>Calibri</vt:lpstr>
      <vt:lpstr>Cambria Math</vt:lpstr>
      <vt:lpstr>Wingdings</vt:lpstr>
      <vt:lpstr>Office Theme</vt:lpstr>
      <vt:lpstr>Equation</vt:lpstr>
      <vt:lpstr>Outlier Detection for Temporal Data</vt:lpstr>
      <vt:lpstr>Tutorial Outline</vt:lpstr>
      <vt:lpstr>Outlier Detection</vt:lpstr>
      <vt:lpstr>Time Series and other Temporal Data</vt:lpstr>
      <vt:lpstr>Challenges for Outlier Detection for Temporal Data</vt:lpstr>
      <vt:lpstr>Tutorial Organization</vt:lpstr>
      <vt:lpstr>Outlier Detection for Time Series Data</vt:lpstr>
      <vt:lpstr>Time Series vs. Discrete Sequences</vt:lpstr>
      <vt:lpstr>Unsupervised Discriminative Approaches</vt:lpstr>
      <vt:lpstr>Unsupervised Discriminative Approaches</vt:lpstr>
      <vt:lpstr>Unsupervised Discriminative Approaches</vt:lpstr>
      <vt:lpstr>Unsupervised Parametric Approaches</vt:lpstr>
      <vt:lpstr>Unsupervised Parametric Approaches</vt:lpstr>
      <vt:lpstr>Unsupervised Parametric Approaches</vt:lpstr>
      <vt:lpstr>Supervised Approaches</vt:lpstr>
      <vt:lpstr>Outlier Detection for Time Series Data</vt:lpstr>
      <vt:lpstr>Introduction</vt:lpstr>
      <vt:lpstr>Normal Pattern Database Approaches</vt:lpstr>
      <vt:lpstr>Normal Pattern Database Approaches</vt:lpstr>
      <vt:lpstr>Negative and Mixed Pattern DB Approaches</vt:lpstr>
      <vt:lpstr>Negative and Mixed Pattern DB Approaches</vt:lpstr>
      <vt:lpstr>Outlier Detection for Time Series Data</vt:lpstr>
      <vt:lpstr>Outlier Subsequences in a Test Time Series</vt:lpstr>
      <vt:lpstr>Outlier Subsequences in a Test Time Series</vt:lpstr>
      <vt:lpstr>Outlier Detection for Time Series Data</vt:lpstr>
      <vt:lpstr>Prediction Models</vt:lpstr>
      <vt:lpstr>Profile Similarity-based Approaches</vt:lpstr>
      <vt:lpstr>Deviant Detection</vt:lpstr>
      <vt:lpstr>Outlier Detection for Time Series Data</vt:lpstr>
      <vt:lpstr>Discord Discovery: Outlier Subsequences</vt:lpstr>
      <vt:lpstr>Shape Discords [Wei et al., 2006] </vt:lpstr>
      <vt:lpstr>Discords: Haar Wavelet &amp; Augmented Tries</vt:lpstr>
      <vt:lpstr>Multi-scale Anomaly Detection</vt:lpstr>
      <vt:lpstr>Outlier Detection for Stream Data</vt:lpstr>
      <vt:lpstr>SmartSifter - Sequential Discounting for Categorical Variables</vt:lpstr>
      <vt:lpstr>SmartSifter - Sequentially Discounting Model for Continuous Variables</vt:lpstr>
      <vt:lpstr>Dynamic Bayesian Networks</vt:lpstr>
      <vt:lpstr>Outlier Detection for Stream Data</vt:lpstr>
      <vt:lpstr>Distance based Outliers in Data Streams</vt:lpstr>
      <vt:lpstr>Exploiting Predictability of Object Expiration</vt:lpstr>
      <vt:lpstr> Incremental Local Outlier Detection for Streams </vt:lpstr>
      <vt:lpstr>Relative Neighborhood Dissimilarity</vt:lpstr>
      <vt:lpstr>AnyOut</vt:lpstr>
      <vt:lpstr>Discords in Data Streams</vt:lpstr>
      <vt:lpstr>Outlier Detection for Stream Data in Distributed Scenarios</vt:lpstr>
      <vt:lpstr>Challenges</vt:lpstr>
      <vt:lpstr>Introduction</vt:lpstr>
      <vt:lpstr>Outlier Detection for Stream Data in Distributed Scenarios</vt:lpstr>
      <vt:lpstr>Outlier Computation by Sharing Data</vt:lpstr>
      <vt:lpstr>Outlier Computation by Sharing Data</vt:lpstr>
      <vt:lpstr>Outlier Computation by Sharing Outliers</vt:lpstr>
      <vt:lpstr>Outlier Computation by Sharing Distributions</vt:lpstr>
      <vt:lpstr>Outlier Detection for Stream Data in Distributed Scenarios</vt:lpstr>
      <vt:lpstr>Distributed Spatio-temporal Outlier Detection</vt:lpstr>
      <vt:lpstr>Distributed Spatio-temporal Outlier Detection</vt:lpstr>
      <vt:lpstr>Break</vt:lpstr>
      <vt:lpstr>Outlier Detection for Spatio-Temporal Data</vt:lpstr>
      <vt:lpstr>DBSCAN based ST-Outlier</vt:lpstr>
      <vt:lpstr>ST-Outliers using Cluster Differentiation</vt:lpstr>
      <vt:lpstr>PCA, Rough Set and Temporal Logic</vt:lpstr>
      <vt:lpstr>Outlier Detection for Spatio-Temporal Data</vt:lpstr>
      <vt:lpstr>OutStretch Algorithm to Detect Outlier Solids</vt:lpstr>
      <vt:lpstr>Wavelets for Tracking ST Outliers</vt:lpstr>
      <vt:lpstr>Outlier Detection for Spatio-Temporal Data</vt:lpstr>
      <vt:lpstr>TRAjectory Outlier Detection  (TRAOD)</vt:lpstr>
      <vt:lpstr>Evolving Trajectory Outliers (TOP-EYE)</vt:lpstr>
      <vt:lpstr>Outlier Road Segments</vt:lpstr>
      <vt:lpstr>Motif based Trajectory Outliers</vt:lpstr>
      <vt:lpstr>Outlier Detection for Temporal Network Data</vt:lpstr>
      <vt:lpstr>Introduction</vt:lpstr>
      <vt:lpstr>Graph Similarity/Distance Measures (1)</vt:lpstr>
      <vt:lpstr>Graph Similarity/Distance Measures (2)</vt:lpstr>
      <vt:lpstr>Graph Similarity/Distance Measures (3)</vt:lpstr>
      <vt:lpstr>Graph Similarity/Distance Measures (4)</vt:lpstr>
      <vt:lpstr>Graph Similarity/Distance Measures (5)</vt:lpstr>
      <vt:lpstr>Graph Similarity/Distance Measures (6)</vt:lpstr>
      <vt:lpstr>Outlier Detection for Temporal Network Data</vt:lpstr>
      <vt:lpstr>Evolutionary Community Outliers (ECOutliers)</vt:lpstr>
      <vt:lpstr>ECOutlier: Definitions</vt:lpstr>
      <vt:lpstr>TwoStage ECOutlier Detection Framework</vt:lpstr>
      <vt:lpstr>OneStage ECOutlier Detection Framework</vt:lpstr>
      <vt:lpstr>OneStageμ ECOutlier Detection Framework</vt:lpstr>
      <vt:lpstr>ECOutlier: Community Matching and  Outlier Detection Together</vt:lpstr>
      <vt:lpstr>ECOutlier: Community Matching and  Outlier Detection Together</vt:lpstr>
      <vt:lpstr>ECOutlier: Community Matching and  Outlier Detection Together</vt:lpstr>
      <vt:lpstr>ECOutliers: Derivation of Update Rules</vt:lpstr>
      <vt:lpstr>ECOutlier Detection Algorithm (OneStageμ)</vt:lpstr>
      <vt:lpstr>Community Trend Outliers (CTOutliers)</vt:lpstr>
      <vt:lpstr>CTOutliers: Soft Sequence Representation</vt:lpstr>
      <vt:lpstr>CTOutliers: Problem Formulation</vt:lpstr>
      <vt:lpstr>CTOutliers: Benefits of Soft Patterns </vt:lpstr>
      <vt:lpstr>CTOutliers: Support for Soft Patterns</vt:lpstr>
      <vt:lpstr>CTOutlier Detection</vt:lpstr>
      <vt:lpstr>CTOutlier Score using Pattern Configurations</vt:lpstr>
      <vt:lpstr>CTOutlier: Finding Best Matching Pattern</vt:lpstr>
      <vt:lpstr>CTOutlier Score (Sequence, Best Matching Pattern)</vt:lpstr>
      <vt:lpstr>Outlier Detection for Temporal Network Data</vt:lpstr>
      <vt:lpstr>Eigenspace-based Anomaly Detection</vt:lpstr>
      <vt:lpstr>Outliers in Mobile Communication Graphs</vt:lpstr>
      <vt:lpstr>Structural Outlier Detection</vt:lpstr>
      <vt:lpstr>Applications of Temporal Outlier Detection Techniques</vt:lpstr>
      <vt:lpstr>Wind Speed Measurement Errors</vt:lpstr>
      <vt:lpstr>Hydrology Datasets</vt:lpstr>
      <vt:lpstr>Rain, Precipitation, Wave Heights</vt:lpstr>
      <vt:lpstr>Water Height based Spatio-temporal Outliers</vt:lpstr>
      <vt:lpstr>Hurricanes, Floods and Rainfall Anomalies</vt:lpstr>
      <vt:lpstr>Aircraft Time Series Data</vt:lpstr>
      <vt:lpstr>Jet Engine Vibration Data</vt:lpstr>
      <vt:lpstr>Tool Breakage Detection</vt:lpstr>
      <vt:lpstr>Trajectory Outliers</vt:lpstr>
      <vt:lpstr>Trajectory Discords</vt:lpstr>
      <vt:lpstr>Incremental LOF based Trajectory Discords</vt:lpstr>
      <vt:lpstr>Intrusion Detection</vt:lpstr>
      <vt:lpstr>Origin-destination flow Anomalies</vt:lpstr>
      <vt:lpstr>Electrocardiogram Anomalies</vt:lpstr>
      <vt:lpstr>Unusual Butterfly</vt:lpstr>
      <vt:lpstr>Shape Discords [Wei et al., 2006]</vt:lpstr>
      <vt:lpstr>Space Telemetry, Star Light, Gamma Rays</vt:lpstr>
      <vt:lpstr>Outlier Web Crawl Snapshot</vt:lpstr>
      <vt:lpstr>Graph Outliers in Graph Streams</vt:lpstr>
      <vt:lpstr>Community Trend Outliers</vt:lpstr>
      <vt:lpstr>Outliers based on Scan Statistics</vt:lpstr>
      <vt:lpstr>Distribution Change Outliers [Gupta et al., 2012a]</vt:lpstr>
      <vt:lpstr>Distribution Change Outliers [Gupta et al., 2012a]</vt:lpstr>
      <vt:lpstr>Outliers in Mixed Attribute Space</vt:lpstr>
      <vt:lpstr>Summary</vt:lpstr>
      <vt:lpstr>Further Reading</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Topk Shortest Path Distance Changes in an Evolutionary Network</dc:title>
  <dc:creator>gupta58</dc:creator>
  <cp:lastModifiedBy>Manish Gupta (BING-IDC)</cp:lastModifiedBy>
  <cp:revision>699</cp:revision>
  <cp:lastPrinted>2013-02-17T21:39:05Z</cp:lastPrinted>
  <dcterms:created xsi:type="dcterms:W3CDTF">2010-09-27T20:42:21Z</dcterms:created>
  <dcterms:modified xsi:type="dcterms:W3CDTF">2013-08-08T08:54:46Z</dcterms:modified>
</cp:coreProperties>
</file>